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3"/>
  </p:notesMasterIdLst>
  <p:sldIdLst>
    <p:sldId id="264" r:id="rId2"/>
    <p:sldId id="267" r:id="rId3"/>
    <p:sldId id="268" r:id="rId4"/>
    <p:sldId id="269" r:id="rId5"/>
    <p:sldId id="270" r:id="rId6"/>
    <p:sldId id="271" r:id="rId7"/>
    <p:sldId id="272" r:id="rId8"/>
    <p:sldId id="273" r:id="rId9"/>
    <p:sldId id="274" r:id="rId10"/>
    <p:sldId id="275" r:id="rId11"/>
    <p:sldId id="281" r:id="rId12"/>
    <p:sldId id="277" r:id="rId13"/>
    <p:sldId id="278" r:id="rId14"/>
    <p:sldId id="279" r:id="rId15"/>
    <p:sldId id="280" r:id="rId16"/>
    <p:sldId id="283" r:id="rId17"/>
    <p:sldId id="285" r:id="rId18"/>
    <p:sldId id="286" r:id="rId19"/>
    <p:sldId id="287" r:id="rId20"/>
    <p:sldId id="282" r:id="rId21"/>
    <p:sldId id="288"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57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1B74D-DA75-45C6-B5B6-67D107AC0B6D}" type="datetimeFigureOut">
              <a:rPr lang="en-US" smtClean="0"/>
              <a:pPr/>
              <a:t>6/11/2015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551A1-93C0-45C6-A542-8D6D2A801374}" type="slidenum">
              <a:rPr lang="en-US" smtClean="0"/>
              <a:pPr/>
              <a:t>‹Nº›</a:t>
            </a:fld>
            <a:endParaRPr lang="en-US"/>
          </a:p>
        </p:txBody>
      </p:sp>
    </p:spTree>
    <p:extLst>
      <p:ext uri="{BB962C8B-B14F-4D97-AF65-F5344CB8AC3E}">
        <p14:creationId xmlns="" xmlns:p14="http://schemas.microsoft.com/office/powerpoint/2010/main" val="18715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26627" name="2 Marcador de notas"/>
          <p:cNvSpPr>
            <a:spLocks noGrp="1"/>
          </p:cNvSpPr>
          <p:nvPr>
            <p:ph type="body" idx="1"/>
          </p:nvPr>
        </p:nvSpPr>
        <p:spPr>
          <a:noFill/>
          <a:ln/>
        </p:spPr>
        <p:txBody>
          <a:bodyPr/>
          <a:lstStyle/>
          <a:p>
            <a:r>
              <a:rPr lang="ca-ES" smtClean="0">
                <a:latin typeface="Times New Roman" pitchFamily="18" charset="0"/>
              </a:rPr>
              <a:t>http://www.theguardian.com/global-development/2015/jan/19/sustainable-development-goals-united-nations</a:t>
            </a:r>
          </a:p>
        </p:txBody>
      </p:sp>
      <p:sp>
        <p:nvSpPr>
          <p:cNvPr id="4" name="3 Marcador de número de diapositiva"/>
          <p:cNvSpPr>
            <a:spLocks noGrp="1"/>
          </p:cNvSpPr>
          <p:nvPr>
            <p:ph type="sldNum" sz="quarter" idx="5"/>
          </p:nvPr>
        </p:nvSpPr>
        <p:spPr/>
        <p:txBody>
          <a:bodyPr/>
          <a:lstStyle/>
          <a:p>
            <a:pPr>
              <a:defRPr/>
            </a:pPr>
            <a:fld id="{F7AAD818-EE61-420D-8946-8B3B5FB82F0D}"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http://www.musica.com/letras.asp?letra=1354788</a:t>
            </a:r>
            <a:endParaRPr lang="ca-ES" dirty="0"/>
          </a:p>
        </p:txBody>
      </p:sp>
      <p:sp>
        <p:nvSpPr>
          <p:cNvPr id="4" name="3 Marcador de número de diapositiva"/>
          <p:cNvSpPr>
            <a:spLocks noGrp="1"/>
          </p:cNvSpPr>
          <p:nvPr>
            <p:ph type="sldNum" sz="quarter" idx="10"/>
          </p:nvPr>
        </p:nvSpPr>
        <p:spPr/>
        <p:txBody>
          <a:bodyPr/>
          <a:lstStyle/>
          <a:p>
            <a:fld id="{40D551A1-93C0-45C6-A542-8D6D2A801374}"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err="1" smtClean="0"/>
              <a:t>cardiac</a:t>
            </a:r>
            <a:r>
              <a:rPr lang="ca-ES" dirty="0" smtClean="0"/>
              <a:t> </a:t>
            </a:r>
            <a:r>
              <a:rPr lang="ca-ES" dirty="0" err="1" smtClean="0"/>
              <a:t>rhythm</a:t>
            </a:r>
            <a:endParaRPr lang="ca-ES" dirty="0"/>
          </a:p>
        </p:txBody>
      </p:sp>
      <p:sp>
        <p:nvSpPr>
          <p:cNvPr id="4" name="3 Marcador de número de diapositiva"/>
          <p:cNvSpPr>
            <a:spLocks noGrp="1"/>
          </p:cNvSpPr>
          <p:nvPr>
            <p:ph type="sldNum" sz="quarter" idx="10"/>
          </p:nvPr>
        </p:nvSpPr>
        <p:spPr/>
        <p:txBody>
          <a:bodyPr/>
          <a:lstStyle/>
          <a:p>
            <a:fld id="{40D551A1-93C0-45C6-A542-8D6D2A80137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r>
              <a:rPr lang="it-IT" smtClean="0"/>
              <a:t>11-12 June 2015, Bari-Italy.</a:t>
            </a:r>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E7A41E1B-4F70-4964-A407-84C68BE8251C}" type="slidenum">
              <a:rPr lang="it-IT" smtClean="0"/>
              <a:pPr/>
              <a:t>‹Nº›</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eaLnBrk="1" latinLnBrk="0" hangingPunct="1"/>
            <a:r>
              <a:rPr lang="it-IT" smtClean="0"/>
              <a:t>11-12 June 2015, Bari-Italy.</a:t>
            </a:r>
            <a:endParaRPr lang="en-US"/>
          </a:p>
        </p:txBody>
      </p:sp>
      <p:sp>
        <p:nvSpPr>
          <p:cNvPr id="5" name="Segnaposto piè di pagina 4"/>
          <p:cNvSpPr>
            <a:spLocks noGrp="1"/>
          </p:cNvSpPr>
          <p:nvPr>
            <p:ph type="ftr" sz="quarter" idx="11"/>
          </p:nvPr>
        </p:nvSpPr>
        <p:spPr/>
        <p:txBody>
          <a:bodyPr/>
          <a:lstStyle>
            <a:extLst/>
          </a:lstStyle>
          <a:p>
            <a:endParaRPr lang="es-ES" dirty="0">
              <a:solidFill>
                <a:prstClr val="black"/>
              </a:solidFill>
            </a:endParaRPr>
          </a:p>
        </p:txBody>
      </p:sp>
      <p:sp>
        <p:nvSpPr>
          <p:cNvPr id="6" name="Segnaposto numero diapositiva 5"/>
          <p:cNvSpPr>
            <a:spLocks noGrp="1"/>
          </p:cNvSpPr>
          <p:nvPr>
            <p:ph type="sldNum" sz="quarter" idx="12"/>
          </p:nvPr>
        </p:nvSpPr>
        <p:spPr/>
        <p:txBody>
          <a:bodyPr/>
          <a:lstStyle>
            <a:extLst/>
          </a:lstStyle>
          <a:p>
            <a:fld id="{132FADFE-3B8F-471C-ABF0-DBC7717ECBBC}" type="slidenum">
              <a:rPr lang="es-ES" smtClean="0">
                <a:solidFill>
                  <a:prstClr val="white"/>
                </a:solidFill>
              </a:rPr>
              <a:pPr/>
              <a:t>‹Nº›</a:t>
            </a:fld>
            <a:endParaRPr lang="es-E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pic>
        <p:nvPicPr>
          <p:cNvPr id="2" name="2 Imagen" descr="LOGO_CREAF_PERFILAT.gif"/>
          <p:cNvPicPr>
            <a:picLocks noChangeAspect="1"/>
          </p:cNvPicPr>
          <p:nvPr userDrawn="1"/>
        </p:nvPicPr>
        <p:blipFill>
          <a:blip r:embed="rId2" cstate="print"/>
          <a:srcRect/>
          <a:stretch>
            <a:fillRect/>
          </a:stretch>
        </p:blipFill>
        <p:spPr bwMode="auto">
          <a:xfrm>
            <a:off x="7667625" y="188913"/>
            <a:ext cx="1368425" cy="585787"/>
          </a:xfrm>
          <a:prstGeom prst="rect">
            <a:avLst/>
          </a:prstGeom>
          <a:noFill/>
          <a:ln w="9525">
            <a:noFill/>
            <a:miter lim="800000"/>
            <a:headEnd/>
            <a:tailEnd/>
          </a:ln>
        </p:spPr>
      </p:pic>
      <p:sp>
        <p:nvSpPr>
          <p:cNvPr id="3" name="2 Marcador de pie de página"/>
          <p:cNvSpPr>
            <a:spLocks noGrp="1"/>
          </p:cNvSpPr>
          <p:nvPr>
            <p:ph type="ftr" sz="quarter" idx="10"/>
          </p:nvPr>
        </p:nvSpPr>
        <p:spPr>
          <a:xfrm>
            <a:off x="3124200" y="6237312"/>
            <a:ext cx="2895600" cy="365125"/>
          </a:xfrm>
        </p:spPr>
        <p:txBody>
          <a:bodyPr/>
          <a:lstStyle>
            <a:lvl1pPr>
              <a:defRPr/>
            </a:lvl1pPr>
          </a:lstStyle>
          <a:p>
            <a:pPr>
              <a:defRPr/>
            </a:pPr>
            <a:endParaRPr lang="ca-ES" dirty="0">
              <a:solidFill>
                <a:prstClr val="black"/>
              </a:solidFill>
            </a:endParaRPr>
          </a:p>
        </p:txBody>
      </p:sp>
      <p:sp>
        <p:nvSpPr>
          <p:cNvPr id="5" name="4 Marcador de contenido"/>
          <p:cNvSpPr>
            <a:spLocks noGrp="1"/>
          </p:cNvSpPr>
          <p:nvPr>
            <p:ph sz="quarter" idx="11"/>
          </p:nvPr>
        </p:nvSpPr>
        <p:spPr>
          <a:xfrm>
            <a:off x="395536" y="1124744"/>
            <a:ext cx="8496944" cy="5113040"/>
          </a:xfrm>
          <a:prstGeom prst="rect">
            <a:avLst/>
          </a:prstGeo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Título"/>
          <p:cNvSpPr>
            <a:spLocks noGrp="1"/>
          </p:cNvSpPr>
          <p:nvPr>
            <p:ph type="title"/>
          </p:nvPr>
        </p:nvSpPr>
        <p:spPr>
          <a:xfrm>
            <a:off x="457200" y="274638"/>
            <a:ext cx="7283152" cy="562074"/>
          </a:xfrm>
          <a:prstGeom prst="rect">
            <a:avLst/>
          </a:prstGeom>
        </p:spPr>
        <p:txBody>
          <a:bodyPr/>
          <a:lstStyle>
            <a:lvl1pPr algn="l" rtl="0" fontAlgn="base">
              <a:spcBef>
                <a:spcPct val="0"/>
              </a:spcBef>
              <a:spcAft>
                <a:spcPct val="0"/>
              </a:spcAft>
              <a:defRPr lang="ca-ES" sz="3600" b="1" i="1" kern="1200" dirty="0" smtClean="0">
                <a:solidFill>
                  <a:srgbClr val="006600"/>
                </a:solidFill>
                <a:latin typeface="Georgia" pitchFamily="18" charset="0"/>
                <a:ea typeface="+mn-ea"/>
                <a:cs typeface="Times New Roman" pitchFamily="18" charset="0"/>
              </a:defRPr>
            </a:lvl1pPr>
          </a:lstStyle>
          <a:p>
            <a:r>
              <a:rPr lang="es-ES" dirty="0" smtClean="0"/>
              <a:t>Haga clic para modificar el estilo de título del patrón</a:t>
            </a:r>
            <a:endParaRPr lang="ca-ES" dirty="0"/>
          </a:p>
        </p:txBody>
      </p:sp>
      <p:pic>
        <p:nvPicPr>
          <p:cNvPr id="7" name="6 Imagen" descr="barra.jpg"/>
          <p:cNvPicPr>
            <a:picLocks noChangeAspect="1"/>
          </p:cNvPicPr>
          <p:nvPr userDrawn="1"/>
        </p:nvPicPr>
        <p:blipFill>
          <a:blip r:embed="rId3" cstate="print"/>
          <a:stretch>
            <a:fillRect/>
          </a:stretch>
        </p:blipFill>
        <p:spPr>
          <a:xfrm>
            <a:off x="0" y="6675120"/>
            <a:ext cx="9144000" cy="182880"/>
          </a:xfrm>
          <a:prstGeom prst="rect">
            <a:avLst/>
          </a:prstGeom>
        </p:spPr>
      </p:pic>
    </p:spTree>
    <p:extLst>
      <p:ext uri="{BB962C8B-B14F-4D97-AF65-F5344CB8AC3E}">
        <p14:creationId xmlns="" xmlns:p14="http://schemas.microsoft.com/office/powerpoint/2010/main" val="95636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smtClean="0"/>
              <a:t>11-12 June 2015, Bari-Italy.</a:t>
            </a:r>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smtClean="0"/>
              <a:t>11-12 June 2015, Bari-Italy.</a:t>
            </a:r>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r>
              <a:rPr lang="it-IT" smtClean="0"/>
              <a:t>11-12 June 2015, Bari-Italy.</a:t>
            </a:r>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pPr/>
              <a:t>‹Nº›</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r>
              <a:rPr lang="it-IT" smtClean="0"/>
              <a:t>11-12 June 2015, Bari-Italy.</a:t>
            </a:r>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r>
              <a:rPr lang="it-IT" smtClean="0"/>
              <a:t>11-12 June 2015, Bari-Italy.</a:t>
            </a:r>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pPr/>
              <a:t>‹Nº›</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r>
              <a:rPr lang="it-IT" smtClean="0"/>
              <a:t>11-12 June 2015, Bari-Italy.</a:t>
            </a:r>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E7A41E1B-4F70-4964-A407-84C68BE8251C}" type="slidenum">
              <a:rPr lang="it-IT" smtClean="0"/>
              <a:pPr/>
              <a:t>‹Nº›</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it-IT" smtClean="0"/>
              <a:t>11-12 June 2015, Bari-Italy.</a:t>
            </a:r>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A41E1B-4F70-4964-A407-84C68BE8251C}" type="slidenum">
              <a:rPr lang="it-IT" smtClean="0"/>
              <a:pPr/>
              <a:t>‹Nº›</a:t>
            </a:fld>
            <a:endParaRPr lang="it-IT"/>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google.it/url?sa=i&amp;rct=j&amp;q=&amp;esrc=s&amp;source=images&amp;cd=&amp;cad=rja&amp;uact=8&amp;ved=0CAcQjRxqFQoTCK71-6j9hsYCFca4FAod6U4AhQ&amp;url=http%3A%2F%2Ffree-designer.net%2Farchive%2Fentry14195.html&amp;ei=ESZ5Ve6oGMbxUumdgagI&amp;psig=AFQjCNHX4AV5nv_ZokhpaZ9Y7egYMay3jQ&amp;ust=143408934679793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0CAcQjRxqFQoTCK71-6j9hsYCFca4FAod6U4AhQ&amp;url=http%3A%2F%2Ffree-designer.net%2Farchive%2Fentry14195.html&amp;ei=ESZ5Ve6oGMbxUumdgagI&amp;psig=AFQjCNHX4AV5nv_ZokhpaZ9Y7egYMay3jQ&amp;ust=1434089346797936" TargetMode="External"/><Relationship Id="rId3" Type="http://schemas.openxmlformats.org/officeDocument/2006/relationships/hyperlink" Target="http://www.google.it/url?sa=i&amp;rct=j&amp;q=&amp;esrc=s&amp;source=images&amp;cd=&amp;cad=rja&amp;uact=8&amp;ved=0CAcQjRxqFQoTCLXA98P8hsYCFUbXFAodR24AjQ&amp;url=http%3A%2F%2Fwww.iconarchive.com%2Fshow%2Fmedical-icons-by-medicalwp.html&amp;ei=PSV5VfWtH8auU8fcgegI&amp;v6u=https%3A%2F%2Fs-v6exp1-ds.metric.gstatic.com%2Fgen_204%3Fip%3D93.63.89.70%26ts%3D1434002739732146%26auth%3Dk24n464bzofctxckvx24p5e5fd72lcmf%26rndm%3D0.9065522448730334&amp;v6s=2&amp;v6t=5549&amp;psig=AFQjCNGjeLO6vq5I01rS8ZQVh9NX2J4Obg&amp;ust=1434089139686600" TargetMode="External"/><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it/url?sa=i&amp;rct=j&amp;q=&amp;esrc=s&amp;source=images&amp;cd=&amp;cad=rja&amp;uact=8&amp;ved=0CAcQjRxqFQoTCMiG4v78hsYCFQRpFAodDqwAgQ&amp;url=http%3A%2F%2Fcampo.mezzosangue.forumfree.it%2F%3Ft%3D70723985&amp;ei=uCV5VcjKNoTSUY7YgogI&amp;v6u=https%3A%2F%2Fs-v6exp1-ds.metric.gstatic.com%2Fgen_204%3Fip%3D93.63.89.70%26ts%3D1434002739732146%26auth%3Dk24n464bzofctxckvx24p5e5fd72lcmf%26rndm%3D0.6527531365621125&amp;v6s=2&amp;v6t=21395&amp;psig=AFQjCNHSVxcjQ0iRbqOzzt-AwsAY0Bvkkg&amp;ust=1434089261841871" TargetMode="External"/><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1.jpeg"/><Relationship Id="rId3" Type="http://schemas.openxmlformats.org/officeDocument/2006/relationships/hyperlink" Target="http://www.google.it/url?sa=i&amp;rct=j&amp;q=&amp;esrc=s&amp;source=images&amp;cd=&amp;cad=rja&amp;uact=8&amp;ved=0CAcQjRxqFQoTCK71-6j9hsYCFca4FAod6U4AhQ&amp;url=http%3A%2F%2Ffree-designer.net%2Farchive%2Fentry14195.html&amp;ei=ESZ5Ve6oGMbxUumdgagI&amp;psig=AFQjCNHX4AV5nv_ZokhpaZ9Y7egYMay3jQ&amp;ust=1434089346797936" TargetMode="External"/><Relationship Id="rId7" Type="http://schemas.openxmlformats.org/officeDocument/2006/relationships/hyperlink" Target="http://www.google.it/url?sa=i&amp;rct=j&amp;q=&amp;esrc=s&amp;source=images&amp;cd=&amp;cad=rja&amp;uact=8&amp;ved=0CAcQjRxqFQoTCMiG4v78hsYCFQRpFAodDqwAgQ&amp;url=http%3A%2F%2Fcampo.mezzosangue.forumfree.it%2F%3Ft%3D70723985&amp;ei=uCV5VcjKNoTSUY7YgogI&amp;v6u=https%3A%2F%2Fs-v6exp1-ds.metric.gstatic.com%2Fgen_204%3Fip%3D93.63.89.70%26ts%3D1434002739732146%26auth%3Dk24n464bzofctxckvx24p5e5fd72lcmf%26rndm%3D0.6527531365621125&amp;v6s=2&amp;v6t=21395&amp;psig=AFQjCNHSVxcjQ0iRbqOzzt-AwsAY0Bvkkg&amp;ust=1434089261841871" TargetMode="External"/><Relationship Id="rId12"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6941" y="908720"/>
            <a:ext cx="8892480" cy="1363339"/>
          </a:xfrm>
        </p:spPr>
        <p:txBody>
          <a:bodyPr>
            <a:normAutofit/>
          </a:bodyPr>
          <a:lstStyle/>
          <a:p>
            <a:r>
              <a:rPr lang="en-US" sz="3200" dirty="0">
                <a:effectLst/>
              </a:rPr>
              <a:t>Towards a sustainability process for</a:t>
            </a:r>
            <a:r>
              <a:rPr lang="it-IT" sz="3200" dirty="0">
                <a:effectLst/>
              </a:rPr>
              <a:t/>
            </a:r>
            <a:br>
              <a:rPr lang="it-IT" sz="3200" dirty="0">
                <a:effectLst/>
              </a:rPr>
            </a:br>
            <a:r>
              <a:rPr lang="en-US" sz="3200" dirty="0">
                <a:effectLst/>
              </a:rPr>
              <a:t>GEOSS Essential Variables</a:t>
            </a:r>
            <a:endParaRPr lang="it-IT" sz="3200" dirty="0">
              <a:effectLst/>
            </a:endParaRPr>
          </a:p>
        </p:txBody>
      </p:sp>
      <p:sp>
        <p:nvSpPr>
          <p:cNvPr id="3" name="2 Subtítulo"/>
          <p:cNvSpPr>
            <a:spLocks noGrp="1"/>
          </p:cNvSpPr>
          <p:nvPr>
            <p:ph type="subTitle" idx="1"/>
          </p:nvPr>
        </p:nvSpPr>
        <p:spPr>
          <a:xfrm>
            <a:off x="1068784" y="2276872"/>
            <a:ext cx="7772400" cy="432048"/>
          </a:xfrm>
        </p:spPr>
        <p:txBody>
          <a:bodyPr>
            <a:normAutofit/>
          </a:bodyPr>
          <a:lstStyle/>
          <a:p>
            <a:r>
              <a:rPr lang="en-GB" sz="1800" i="1" dirty="0" smtClean="0"/>
              <a:t>11-12 June 2015, Bari-Italy</a:t>
            </a:r>
            <a:endParaRPr lang="en-GB" sz="1800" i="1" noProof="0" dirty="0" smtClean="0"/>
          </a:p>
        </p:txBody>
      </p:sp>
      <p:sp>
        <p:nvSpPr>
          <p:cNvPr id="7" name="Rectangle 2"/>
          <p:cNvSpPr txBox="1">
            <a:spLocks noChangeArrowheads="1"/>
          </p:cNvSpPr>
          <p:nvPr/>
        </p:nvSpPr>
        <p:spPr>
          <a:xfrm>
            <a:off x="251520" y="4005064"/>
            <a:ext cx="3276600" cy="914400"/>
          </a:xfrm>
          <a:prstGeom prst="rect">
            <a:avLst/>
          </a:prstGeom>
        </p:spPr>
        <p:txBody>
          <a:bodyPr/>
          <a:lstStyle>
            <a:lvl1pPr eaLnBrk="1" hangingPunct="1">
              <a:spcBef>
                <a:spcPct val="50000"/>
              </a:spcBef>
              <a:defRPr lang="en-US" sz="1200" b="1" i="0">
                <a:solidFill>
                  <a:srgbClr val="0061A7"/>
                </a:solidFill>
                <a:effectLst>
                  <a:outerShdw blurRad="38100" dist="38100" dir="2700000" algn="tl">
                    <a:srgbClr val="C0C0C0"/>
                  </a:outerShdw>
                </a:effectLst>
              </a:defRPr>
            </a:lvl1pPr>
          </a:lstStyle>
          <a:p>
            <a:pPr>
              <a:defRPr/>
            </a:pPr>
            <a:r>
              <a:rPr dirty="0" smtClean="0"/>
              <a:t>Coordinating an Observation Network of Networks </a:t>
            </a:r>
            <a:r>
              <a:rPr dirty="0" err="1" smtClean="0"/>
              <a:t>EnCompassing</a:t>
            </a:r>
            <a:r>
              <a:rPr dirty="0" smtClean="0"/>
              <a:t> </a:t>
            </a:r>
            <a:r>
              <a:rPr dirty="0" err="1" smtClean="0"/>
              <a:t>saTellite</a:t>
            </a:r>
            <a:r>
              <a:rPr dirty="0" smtClean="0"/>
              <a:t> and IN-situ to fill the Gaps in European Observations</a:t>
            </a:r>
            <a:endParaRPr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14674" y="113528"/>
            <a:ext cx="1400175" cy="704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ttangolo 3"/>
          <p:cNvSpPr/>
          <p:nvPr/>
        </p:nvSpPr>
        <p:spPr>
          <a:xfrm>
            <a:off x="6692925" y="5952703"/>
            <a:ext cx="2267744" cy="788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mmagine 17"/>
          <p:cNvPicPr/>
          <p:nvPr/>
        </p:nvPicPr>
        <p:blipFill>
          <a:blip r:embed="rId3" cstate="print">
            <a:extLst>
              <a:ext uri="{28A0092B-C50C-407E-A947-70E740481C1C}">
                <a14:useLocalDpi xmlns="" xmlns:a14="http://schemas.microsoft.com/office/drawing/2010/main" val="0"/>
              </a:ext>
            </a:extLst>
          </a:blip>
          <a:stretch>
            <a:fillRect/>
          </a:stretch>
        </p:blipFill>
        <p:spPr>
          <a:xfrm>
            <a:off x="251520" y="149088"/>
            <a:ext cx="1007745" cy="669290"/>
          </a:xfrm>
          <a:prstGeom prst="rect">
            <a:avLst/>
          </a:prstGeom>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79362" y="357497"/>
            <a:ext cx="2962806" cy="460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1042448" y="2708920"/>
            <a:ext cx="7885527" cy="18002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sz="1800" i="1" dirty="0" smtClean="0"/>
              <a:t>Name(s): </a:t>
            </a:r>
            <a:r>
              <a:rPr lang="en-GB" sz="1800" b="1" i="1" dirty="0" smtClean="0"/>
              <a:t>Ivette Serral</a:t>
            </a:r>
          </a:p>
          <a:p>
            <a:r>
              <a:rPr lang="en-GB" sz="1800" i="1" dirty="0" smtClean="0"/>
              <a:t>Institution: CREAF</a:t>
            </a:r>
          </a:p>
          <a:p>
            <a:endParaRPr lang="en-GB" sz="1800" i="1" dirty="0" smtClean="0"/>
          </a:p>
          <a:p>
            <a:r>
              <a:rPr lang="en-GB" sz="1800" b="1" i="1" dirty="0" smtClean="0"/>
              <a:t>The ConnectinGEO project</a:t>
            </a:r>
          </a:p>
        </p:txBody>
      </p:sp>
      <p:pic>
        <p:nvPicPr>
          <p:cNvPr id="9218" name="Picture 2" descr="http://www.connectingeo.net/IMG/creaf.png"/>
          <p:cNvPicPr>
            <a:picLocks noChangeAspect="1" noChangeArrowheads="1"/>
          </p:cNvPicPr>
          <p:nvPr/>
        </p:nvPicPr>
        <p:blipFill>
          <a:blip r:embed="rId5" cstate="print"/>
          <a:srcRect/>
          <a:stretch>
            <a:fillRect/>
          </a:stretch>
        </p:blipFill>
        <p:spPr bwMode="auto">
          <a:xfrm>
            <a:off x="7035835" y="6005725"/>
            <a:ext cx="1656184" cy="661260"/>
          </a:xfrm>
          <a:prstGeom prst="rect">
            <a:avLst/>
          </a:prstGeom>
          <a:noFill/>
        </p:spPr>
      </p:pic>
    </p:spTree>
    <p:extLst>
      <p:ext uri="{BB962C8B-B14F-4D97-AF65-F5344CB8AC3E}">
        <p14:creationId xmlns="" xmlns:p14="http://schemas.microsoft.com/office/powerpoint/2010/main" val="288037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ca-ES"/>
          </a:p>
        </p:txBody>
      </p:sp>
      <p:pic>
        <p:nvPicPr>
          <p:cNvPr id="1229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88999" y="917220"/>
            <a:ext cx="7620000" cy="5495925"/>
          </a:xfrm>
          <a:prstGeom prst="rect">
            <a:avLst/>
          </a:prstGeom>
          <a:noFill/>
          <a:ln w="9525" algn="ctr">
            <a:noFill/>
            <a:miter lim="800000"/>
            <a:headEnd/>
            <a:tailEnd/>
          </a:ln>
        </p:spPr>
      </p:pic>
      <p:sp>
        <p:nvSpPr>
          <p:cNvPr id="6" name="2 Título"/>
          <p:cNvSpPr txBox="1">
            <a:spLocks/>
          </p:cNvSpPr>
          <p:nvPr/>
        </p:nvSpPr>
        <p:spPr>
          <a:xfrm>
            <a:off x="0" y="0"/>
            <a:ext cx="9144000" cy="822325"/>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pPr>
            <a:r>
              <a:rPr lang="en-GB" sz="4000" b="1" dirty="0" smtClean="0">
                <a:solidFill>
                  <a:srgbClr val="464646"/>
                </a:solidFill>
                <a:effectLst>
                  <a:outerShdw blurRad="31750" dist="25400" dir="5400000" algn="tl" rotWithShape="0">
                    <a:srgbClr val="000000">
                      <a:alpha val="25000"/>
                    </a:srgbClr>
                  </a:outerShdw>
                </a:effectLst>
                <a:ea typeface="+mj-ea"/>
                <a:cs typeface="+mj-cs"/>
              </a:rPr>
              <a:t>Overall approach</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7" name="Picture 2" descr="P:\2015_ConnectinGEO\Dissemination\LogoENEON.png"/>
          <p:cNvPicPr>
            <a:picLocks noChangeAspect="1" noChangeArrowheads="1"/>
          </p:cNvPicPr>
          <p:nvPr/>
        </p:nvPicPr>
        <p:blipFill>
          <a:blip r:embed="rId3" cstate="print"/>
          <a:srcRect/>
          <a:stretch>
            <a:fillRect/>
          </a:stretch>
        </p:blipFill>
        <p:spPr bwMode="auto">
          <a:xfrm>
            <a:off x="2665926" y="914527"/>
            <a:ext cx="1440160" cy="49357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46075" y="1600200"/>
            <a:ext cx="8458200" cy="4570413"/>
          </a:xfrm>
        </p:spPr>
        <p:txBody>
          <a:bodyPr>
            <a:normAutofit fontScale="92500" lnSpcReduction="20000"/>
          </a:bodyPr>
          <a:lstStyle/>
          <a:p>
            <a:pPr>
              <a:defRPr/>
            </a:pPr>
            <a:r>
              <a:rPr lang="en-US" dirty="0" smtClean="0"/>
              <a:t>The </a:t>
            </a:r>
            <a:r>
              <a:rPr lang="en-US" dirty="0" err="1" smtClean="0"/>
              <a:t>SDG</a:t>
            </a:r>
            <a:r>
              <a:rPr lang="en-US" dirty="0" smtClean="0"/>
              <a:t> are a universal set of goals, targets and indicators that UN member states expect to use to frame their agendas and political policies over the next 15 years.</a:t>
            </a:r>
          </a:p>
          <a:p>
            <a:pPr>
              <a:defRPr/>
            </a:pPr>
            <a:r>
              <a:rPr lang="en-US" dirty="0" smtClean="0"/>
              <a:t>Were build upon the Millennium Development Goals. </a:t>
            </a:r>
          </a:p>
          <a:p>
            <a:pPr>
              <a:defRPr/>
            </a:pPr>
            <a:r>
              <a:rPr lang="en-US" dirty="0" smtClean="0"/>
              <a:t>“In order to monitor the implementation of the </a:t>
            </a:r>
            <a:r>
              <a:rPr lang="en-US" dirty="0" err="1" smtClean="0"/>
              <a:t>SDGs</a:t>
            </a:r>
            <a:r>
              <a:rPr lang="en-US" dirty="0" smtClean="0"/>
              <a:t>, we need availability and access to data. There is a need to take urgent steps to improve the quality, coverage and availability of data.” </a:t>
            </a:r>
            <a:r>
              <a:rPr lang="en-GB" b="1" dirty="0" smtClean="0"/>
              <a:t>Monitor the success of the UN Sustainable Development Goals (</a:t>
            </a:r>
            <a:r>
              <a:rPr lang="en-GB" b="1" dirty="0" err="1" smtClean="0"/>
              <a:t>SDGs</a:t>
            </a:r>
            <a:r>
              <a:rPr lang="en-GB" b="1" dirty="0" smtClean="0"/>
              <a:t>) is a motivation for ConnectinGEO gap analysis. </a:t>
            </a:r>
          </a:p>
        </p:txBody>
      </p:sp>
      <p:sp>
        <p:nvSpPr>
          <p:cNvPr id="4" name="3 Marcador de número de diapositiva"/>
          <p:cNvSpPr>
            <a:spLocks noGrp="1"/>
          </p:cNvSpPr>
          <p:nvPr>
            <p:ph type="sldNum" sz="quarter" idx="10"/>
          </p:nvPr>
        </p:nvSpPr>
        <p:spPr/>
        <p:txBody>
          <a:bodyPr/>
          <a:lstStyle/>
          <a:p>
            <a:pPr>
              <a:defRPr/>
            </a:pPr>
            <a:fld id="{9A0A8819-7D10-49F6-B060-8E8842736EB0}" type="slidenum">
              <a:rPr lang="en-US" smtClean="0"/>
              <a:pPr>
                <a:defRPr/>
              </a:pPr>
              <a:t>11</a:t>
            </a:fld>
            <a:endParaRPr lang="en-US"/>
          </a:p>
        </p:txBody>
      </p:sp>
      <p:pic>
        <p:nvPicPr>
          <p:cNvPr id="9221" name="Picture 4"/>
          <p:cNvPicPr>
            <a:picLocks noChangeAspect="1" noChangeArrowheads="1"/>
          </p:cNvPicPr>
          <p:nvPr/>
        </p:nvPicPr>
        <p:blipFill>
          <a:blip r:embed="rId3" cstate="print"/>
          <a:srcRect/>
          <a:stretch>
            <a:fillRect/>
          </a:stretch>
        </p:blipFill>
        <p:spPr bwMode="auto">
          <a:xfrm>
            <a:off x="0" y="764704"/>
            <a:ext cx="9144000" cy="490538"/>
          </a:xfrm>
          <a:prstGeom prst="rect">
            <a:avLst/>
          </a:prstGeom>
          <a:noFill/>
          <a:ln w="9525">
            <a:noFill/>
            <a:miter lim="800000"/>
            <a:headEnd/>
            <a:tailEnd/>
          </a:ln>
        </p:spPr>
      </p:pic>
      <p:sp>
        <p:nvSpPr>
          <p:cNvPr id="7" name="2 Título"/>
          <p:cNvSpPr txBox="1">
            <a:spLocks/>
          </p:cNvSpPr>
          <p:nvPr/>
        </p:nvSpPr>
        <p:spPr>
          <a:xfrm>
            <a:off x="0" y="0"/>
            <a:ext cx="9144000" cy="822325"/>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pPr>
            <a:r>
              <a:rPr lang="en-GB" sz="4100" b="1" dirty="0" smtClean="0">
                <a:solidFill>
                  <a:srgbClr val="464646"/>
                </a:solidFill>
                <a:effectLst>
                  <a:outerShdw blurRad="31750" dist="25400" dir="5400000" algn="tl" rotWithShape="0">
                    <a:srgbClr val="000000">
                      <a:alpha val="25000"/>
                    </a:srgbClr>
                  </a:outerShdw>
                </a:effectLst>
                <a:ea typeface="+mj-ea"/>
                <a:cs typeface="+mj-cs"/>
              </a:rPr>
              <a:t>Sustainable development goals</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764704"/>
            <a:ext cx="8496944" cy="5328592"/>
          </a:xfrm>
        </p:spPr>
        <p:txBody>
          <a:bodyPr>
            <a:normAutofit fontScale="85000" lnSpcReduction="20000"/>
          </a:bodyPr>
          <a:lstStyle/>
          <a:p>
            <a:pPr>
              <a:defRPr/>
            </a:pPr>
            <a:r>
              <a:rPr lang="en-GB" dirty="0" smtClean="0"/>
              <a:t>The ones affecting ConnectinGEO are:</a:t>
            </a:r>
            <a:r>
              <a:rPr lang="en-GB" sz="1300" dirty="0" smtClean="0"/>
              <a:t/>
            </a:r>
            <a:br>
              <a:rPr lang="en-GB" sz="1300" dirty="0" smtClean="0"/>
            </a:br>
            <a:endParaRPr lang="en-GB" sz="1300" dirty="0" smtClean="0"/>
          </a:p>
          <a:p>
            <a:pPr marL="233363" lvl="1" indent="-233363">
              <a:defRPr/>
            </a:pPr>
            <a:r>
              <a:rPr lang="en-GB" sz="2400" dirty="0" smtClean="0"/>
              <a:t>Goal 2: </a:t>
            </a:r>
            <a:r>
              <a:rPr lang="en-US" sz="2400" dirty="0" smtClean="0"/>
              <a:t>End hunger, achieve </a:t>
            </a:r>
            <a:r>
              <a:rPr lang="en-US" sz="2400" b="1" dirty="0" smtClean="0"/>
              <a:t>food security</a:t>
            </a:r>
            <a:r>
              <a:rPr lang="en-US" sz="2400" dirty="0" smtClean="0"/>
              <a:t> and improved nutrition and promote sustainable agriculture</a:t>
            </a:r>
            <a:endParaRPr lang="en-GB" sz="2400" dirty="0" smtClean="0"/>
          </a:p>
          <a:p>
            <a:pPr marL="233363" lvl="1" indent="-233363">
              <a:defRPr/>
            </a:pPr>
            <a:r>
              <a:rPr lang="en-GB" sz="2400" dirty="0" smtClean="0"/>
              <a:t>Goal 3: </a:t>
            </a:r>
            <a:r>
              <a:rPr lang="en-US" sz="2400" dirty="0" smtClean="0"/>
              <a:t>Ensure </a:t>
            </a:r>
            <a:r>
              <a:rPr lang="en-US" sz="2400" b="1" dirty="0" smtClean="0"/>
              <a:t>health</a:t>
            </a:r>
            <a:r>
              <a:rPr lang="en-US" sz="2400" dirty="0" smtClean="0"/>
              <a:t>y lives and promote wellbeing for all at all ages</a:t>
            </a:r>
            <a:endParaRPr lang="en-GB" sz="2400" dirty="0" smtClean="0"/>
          </a:p>
          <a:p>
            <a:pPr marL="233363" lvl="1" indent="-233363">
              <a:defRPr/>
            </a:pPr>
            <a:r>
              <a:rPr lang="en-GB" sz="2400" dirty="0" smtClean="0"/>
              <a:t>Goal 6: </a:t>
            </a:r>
            <a:r>
              <a:rPr lang="en-US" sz="2400" dirty="0" smtClean="0"/>
              <a:t>Ensure availability and sustainable management of </a:t>
            </a:r>
            <a:r>
              <a:rPr lang="en-US" sz="2400" b="1" dirty="0" smtClean="0"/>
              <a:t>water</a:t>
            </a:r>
            <a:r>
              <a:rPr lang="en-US" sz="2400" dirty="0" smtClean="0"/>
              <a:t> and sanitation for all</a:t>
            </a:r>
            <a:endParaRPr lang="en-GB" sz="2400" dirty="0" smtClean="0"/>
          </a:p>
          <a:p>
            <a:pPr marL="233363" lvl="1" indent="-233363">
              <a:defRPr/>
            </a:pPr>
            <a:r>
              <a:rPr lang="en-GB" sz="2400" dirty="0" smtClean="0"/>
              <a:t>Goal 7: </a:t>
            </a:r>
            <a:r>
              <a:rPr lang="en-US" sz="2400" dirty="0" smtClean="0"/>
              <a:t>Ensure access to affordable, reliable, sustainable and modern </a:t>
            </a:r>
            <a:r>
              <a:rPr lang="en-US" sz="2400" b="1" dirty="0" smtClean="0"/>
              <a:t>energy</a:t>
            </a:r>
            <a:r>
              <a:rPr lang="en-US" sz="2400" dirty="0" smtClean="0"/>
              <a:t> for all</a:t>
            </a:r>
            <a:r>
              <a:rPr lang="en-GB" sz="2400" dirty="0" smtClean="0"/>
              <a:t>, </a:t>
            </a:r>
          </a:p>
          <a:p>
            <a:pPr marL="233363" lvl="1" indent="-233363">
              <a:defRPr/>
            </a:pPr>
            <a:r>
              <a:rPr lang="en-GB" sz="2400" dirty="0" smtClean="0"/>
              <a:t>Goal 11: </a:t>
            </a:r>
            <a:r>
              <a:rPr lang="en-US" sz="2400" dirty="0" smtClean="0"/>
              <a:t>Make </a:t>
            </a:r>
            <a:r>
              <a:rPr lang="en-US" sz="2400" b="1" dirty="0" smtClean="0"/>
              <a:t>cities</a:t>
            </a:r>
            <a:r>
              <a:rPr lang="en-US" sz="2400" dirty="0" smtClean="0"/>
              <a:t> and human settlements inclusive, </a:t>
            </a:r>
            <a:r>
              <a:rPr lang="en-US" sz="2400" b="1" dirty="0" smtClean="0"/>
              <a:t>safe, resilient </a:t>
            </a:r>
            <a:r>
              <a:rPr lang="en-US" sz="2400" dirty="0" smtClean="0"/>
              <a:t>and sustainable</a:t>
            </a:r>
            <a:endParaRPr lang="en-GB" sz="2400" dirty="0" smtClean="0"/>
          </a:p>
          <a:p>
            <a:pPr marL="233363" lvl="1" indent="-233363">
              <a:defRPr/>
            </a:pPr>
            <a:r>
              <a:rPr lang="en-GB" sz="2400" dirty="0" smtClean="0"/>
              <a:t>Goal 13: </a:t>
            </a:r>
            <a:r>
              <a:rPr lang="en-US" sz="2400" dirty="0" smtClean="0"/>
              <a:t>Take urgent action to combat </a:t>
            </a:r>
            <a:r>
              <a:rPr lang="en-US" sz="2400" b="1" dirty="0" smtClean="0"/>
              <a:t>climate change</a:t>
            </a:r>
            <a:r>
              <a:rPr lang="en-US" sz="2400" dirty="0" smtClean="0"/>
              <a:t> and its impacts</a:t>
            </a:r>
          </a:p>
          <a:p>
            <a:pPr marL="233363" lvl="1" indent="-233363">
              <a:defRPr/>
            </a:pPr>
            <a:r>
              <a:rPr lang="en-US" sz="2400" dirty="0" smtClean="0"/>
              <a:t>Goal 14: Conserve and sustainably use the oceans, seas and </a:t>
            </a:r>
            <a:r>
              <a:rPr lang="en-US" sz="2400" b="1" dirty="0" smtClean="0"/>
              <a:t>marine</a:t>
            </a:r>
            <a:r>
              <a:rPr lang="en-US" sz="2400" dirty="0" smtClean="0"/>
              <a:t> resources for sustainable development</a:t>
            </a:r>
          </a:p>
          <a:p>
            <a:pPr marL="233363" lvl="1" indent="-233363">
              <a:defRPr/>
            </a:pPr>
            <a:r>
              <a:rPr lang="en-US" sz="2400" dirty="0" smtClean="0"/>
              <a:t>Goal 15: Protect, restore and promote sustainable use of terrestrial </a:t>
            </a:r>
            <a:r>
              <a:rPr lang="en-US" sz="2400" b="1" dirty="0" smtClean="0"/>
              <a:t>ecosystems</a:t>
            </a:r>
            <a:r>
              <a:rPr lang="en-US" sz="2400" dirty="0" smtClean="0"/>
              <a:t>, sustainably manage forests, combat desertification, and halt and reverse land degradation and halt biodiversity loss</a:t>
            </a:r>
            <a:endParaRPr lang="ca-ES" sz="2400" dirty="0"/>
          </a:p>
        </p:txBody>
      </p:sp>
      <p:sp>
        <p:nvSpPr>
          <p:cNvPr id="4" name="2 Título"/>
          <p:cNvSpPr txBox="1">
            <a:spLocks/>
          </p:cNvSpPr>
          <p:nvPr/>
        </p:nvSpPr>
        <p:spPr>
          <a:xfrm>
            <a:off x="0" y="0"/>
            <a:ext cx="9144000" cy="822325"/>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pPr>
            <a:r>
              <a:rPr lang="en-GB" sz="4100" b="1" dirty="0" smtClean="0">
                <a:solidFill>
                  <a:srgbClr val="464646"/>
                </a:solidFill>
                <a:effectLst>
                  <a:outerShdw blurRad="31750" dist="25400" dir="5400000" algn="tl" rotWithShape="0">
                    <a:srgbClr val="000000">
                      <a:alpha val="25000"/>
                    </a:srgbClr>
                  </a:outerShdw>
                </a:effectLst>
                <a:ea typeface="+mj-ea"/>
                <a:cs typeface="+mj-cs"/>
              </a:rPr>
              <a:t>Sustainable development goals</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contenido"/>
          <p:cNvSpPr>
            <a:spLocks noGrp="1"/>
          </p:cNvSpPr>
          <p:nvPr>
            <p:ph idx="1"/>
          </p:nvPr>
        </p:nvSpPr>
        <p:spPr>
          <a:xfrm>
            <a:off x="395536" y="1052736"/>
            <a:ext cx="8229600" cy="4968552"/>
          </a:xfrm>
        </p:spPr>
        <p:txBody>
          <a:bodyPr>
            <a:normAutofit fontScale="92500"/>
          </a:bodyPr>
          <a:lstStyle/>
          <a:p>
            <a:r>
              <a:rPr lang="en-GB" sz="2600" dirty="0" smtClean="0"/>
              <a:t>The thematic partners (that represent thematic observation networks), </a:t>
            </a:r>
          </a:p>
          <a:p>
            <a:r>
              <a:rPr lang="en-GB" sz="2600" dirty="0" smtClean="0"/>
              <a:t>The GEOSS S&amp;T Stakeholder Network and GEOSS </a:t>
            </a:r>
            <a:r>
              <a:rPr lang="en-GB" sz="2600" dirty="0" err="1" smtClean="0"/>
              <a:t>CoPs</a:t>
            </a:r>
            <a:r>
              <a:rPr lang="en-GB" sz="2600" dirty="0" smtClean="0"/>
              <a:t>, </a:t>
            </a:r>
          </a:p>
          <a:p>
            <a:r>
              <a:rPr lang="en-GB" sz="2600" dirty="0" smtClean="0"/>
              <a:t>Copernicus services, Sentinel missions and in-situ support data representatives,</a:t>
            </a:r>
          </a:p>
          <a:p>
            <a:r>
              <a:rPr lang="en-GB" sz="2600" dirty="0" smtClean="0"/>
              <a:t>European networks representatives for space-based, airborne and in-situ observations (e.g. EPOS, EMSO and GROOM, etc</a:t>
            </a:r>
            <a:r>
              <a:rPr lang="en-GB" sz="2600" dirty="0" smtClean="0"/>
              <a:t>), </a:t>
            </a:r>
            <a:r>
              <a:rPr lang="en-GB" sz="2600" dirty="0" err="1" smtClean="0"/>
              <a:t>ENVRIplus</a:t>
            </a:r>
            <a:endParaRPr lang="en-GB" sz="2600" dirty="0" smtClean="0"/>
          </a:p>
          <a:p>
            <a:r>
              <a:rPr lang="en-GB" sz="2600" dirty="0" smtClean="0"/>
              <a:t>Representatives of the </a:t>
            </a:r>
            <a:r>
              <a:rPr lang="en-GB" sz="2600" dirty="0" err="1" smtClean="0"/>
              <a:t>SMEs</a:t>
            </a:r>
            <a:r>
              <a:rPr lang="en-GB" sz="2600" dirty="0" smtClean="0"/>
              <a:t> and industry sector.</a:t>
            </a:r>
          </a:p>
          <a:p>
            <a:r>
              <a:rPr lang="en-GB" sz="2600" dirty="0" smtClean="0"/>
              <a:t>European and national funding agencies and in particular the ones participating in the ERA-PLANET</a:t>
            </a:r>
          </a:p>
        </p:txBody>
      </p:sp>
      <p:sp>
        <p:nvSpPr>
          <p:cNvPr id="15363" name="2 Título"/>
          <p:cNvSpPr>
            <a:spLocks noGrp="1"/>
          </p:cNvSpPr>
          <p:nvPr>
            <p:ph type="title"/>
          </p:nvPr>
        </p:nvSpPr>
        <p:spPr>
          <a:xfrm>
            <a:off x="0" y="0"/>
            <a:ext cx="9144000" cy="838200"/>
          </a:xfrm>
        </p:spPr>
        <p:txBody>
          <a:bodyPr/>
          <a:lstStyle/>
          <a:p>
            <a:pPr algn="ctr"/>
            <a:r>
              <a:rPr lang="en-GB" dirty="0" smtClean="0"/>
              <a:t>ENEON: Composition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contenido"/>
          <p:cNvSpPr>
            <a:spLocks noGrp="1"/>
          </p:cNvSpPr>
          <p:nvPr>
            <p:ph idx="1"/>
          </p:nvPr>
        </p:nvSpPr>
        <p:spPr>
          <a:xfrm>
            <a:off x="228600" y="838200"/>
            <a:ext cx="8458200" cy="5410200"/>
          </a:xfrm>
        </p:spPr>
        <p:txBody>
          <a:bodyPr>
            <a:normAutofit fontScale="92500"/>
          </a:bodyPr>
          <a:lstStyle/>
          <a:p>
            <a:r>
              <a:rPr lang="en-GB" sz="2300" dirty="0" smtClean="0"/>
              <a:t>The state of the art models used in forecast and projections rely on comprehensive set of observations and its accuracy is conditioned by the existence of the current gaps. </a:t>
            </a:r>
          </a:p>
          <a:p>
            <a:r>
              <a:rPr lang="en-GB" sz="2300" dirty="0" smtClean="0"/>
              <a:t>By including the model needs in the study, gaps will be identified. </a:t>
            </a:r>
          </a:p>
          <a:p>
            <a:r>
              <a:rPr lang="en-GB" sz="2300" dirty="0" smtClean="0"/>
              <a:t>The DAB is currently able to catalogue and discover some WPS or </a:t>
            </a:r>
            <a:r>
              <a:rPr lang="en-GB" sz="2300" dirty="0" err="1" smtClean="0"/>
              <a:t>OpenMI</a:t>
            </a:r>
            <a:r>
              <a:rPr lang="en-GB" sz="2300" dirty="0" smtClean="0"/>
              <a:t> models. </a:t>
            </a:r>
          </a:p>
          <a:p>
            <a:r>
              <a:rPr lang="en-GB" sz="2300" dirty="0" smtClean="0"/>
              <a:t>Also datasets can be tagged with models that can use them.</a:t>
            </a:r>
          </a:p>
          <a:p>
            <a:r>
              <a:rPr lang="en-GB" sz="2300" dirty="0" smtClean="0"/>
              <a:t>ConnectinGEO will contribute to identify more models (contributing also to incorporate them in the DAB when appropriate and possible), infer data needs and will also provide insides on how the model web can progress in GEO. </a:t>
            </a:r>
          </a:p>
          <a:p>
            <a:r>
              <a:rPr lang="en-GB" sz="2300" dirty="0" smtClean="0"/>
              <a:t>In ConnectinGEO, the needs of these models will be taken into account as criteria to set priorities for maintaining, expanding or creating new observation networks.</a:t>
            </a:r>
          </a:p>
        </p:txBody>
      </p:sp>
      <p:sp>
        <p:nvSpPr>
          <p:cNvPr id="5" name="2 Título"/>
          <p:cNvSpPr txBox="1">
            <a:spLocks/>
          </p:cNvSpPr>
          <p:nvPr/>
        </p:nvSpPr>
        <p:spPr>
          <a:xfrm>
            <a:off x="0" y="0"/>
            <a:ext cx="9144000" cy="838200"/>
          </a:xfrm>
          <a:prstGeom prst="rect">
            <a:avLst/>
          </a:prstGeom>
        </p:spPr>
        <p:txBody>
          <a:bodyPr vert="horz" rtlCol="0" anchor="ctr">
            <a:normAutofit fontScale="47500" lnSpcReduction="20000"/>
            <a:scene3d>
              <a:camera prst="orthographicFront"/>
              <a:lightRig rig="soft" dir="t"/>
            </a:scene3d>
            <a:sp3d prstMaterial="softEdge">
              <a:bevelT w="25400" h="25400"/>
            </a:sp3d>
          </a:bodyPr>
          <a:lstStyle/>
          <a:p>
            <a:pPr algn="ctr">
              <a:spcBef>
                <a:spcPct val="0"/>
              </a:spcBef>
            </a:pPr>
            <a:r>
              <a:rPr lang="en-GB" sz="5900" b="1" dirty="0" smtClean="0">
                <a:solidFill>
                  <a:srgbClr val="464646"/>
                </a:solidFill>
                <a:effectLst>
                  <a:outerShdw blurRad="31750" dist="25400" dir="5400000" algn="tl" rotWithShape="0">
                    <a:srgbClr val="000000">
                      <a:alpha val="25000"/>
                    </a:srgbClr>
                  </a:outerShdw>
                </a:effectLst>
                <a:ea typeface="+mj-ea"/>
                <a:cs typeface="+mj-cs"/>
              </a:rPr>
              <a:t>The role of ConnectinGEO in forecasting and projections</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Título"/>
          <p:cNvSpPr>
            <a:spLocks noGrp="1"/>
          </p:cNvSpPr>
          <p:nvPr>
            <p:ph type="title"/>
          </p:nvPr>
        </p:nvSpPr>
        <p:spPr>
          <a:xfrm>
            <a:off x="0" y="0"/>
            <a:ext cx="9144000" cy="882650"/>
          </a:xfrm>
        </p:spPr>
        <p:txBody>
          <a:bodyPr/>
          <a:lstStyle/>
          <a:p>
            <a:pPr algn="ctr"/>
            <a:r>
              <a:rPr lang="en-GB" dirty="0" smtClean="0"/>
              <a:t>Two loop development</a:t>
            </a:r>
          </a:p>
        </p:txBody>
      </p:sp>
      <p:sp>
        <p:nvSpPr>
          <p:cNvPr id="17411"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a-ES"/>
          </a:p>
        </p:txBody>
      </p:sp>
      <p:grpSp>
        <p:nvGrpSpPr>
          <p:cNvPr id="2" name="Canvas 493"/>
          <p:cNvGrpSpPr>
            <a:grpSpLocks/>
          </p:cNvGrpSpPr>
          <p:nvPr/>
        </p:nvGrpSpPr>
        <p:grpSpPr bwMode="auto">
          <a:xfrm>
            <a:off x="0" y="1125538"/>
            <a:ext cx="8820150" cy="5138737"/>
            <a:chOff x="-2198" y="0"/>
            <a:chExt cx="63596" cy="38455"/>
          </a:xfrm>
        </p:grpSpPr>
        <p:sp>
          <p:nvSpPr>
            <p:cNvPr id="17413" name="AutoShape 43"/>
            <p:cNvSpPr>
              <a:spLocks noChangeAspect="1" noChangeArrowheads="1"/>
            </p:cNvSpPr>
            <p:nvPr/>
          </p:nvSpPr>
          <p:spPr bwMode="auto">
            <a:xfrm>
              <a:off x="0" y="0"/>
              <a:ext cx="61398" cy="38455"/>
            </a:xfrm>
            <a:prstGeom prst="rect">
              <a:avLst/>
            </a:prstGeom>
            <a:noFill/>
            <a:ln w="9525">
              <a:noFill/>
              <a:miter lim="800000"/>
              <a:headEnd/>
              <a:tailEnd/>
            </a:ln>
          </p:spPr>
          <p:txBody>
            <a:bodyPr/>
            <a:lstStyle/>
            <a:p>
              <a:endParaRPr lang="ca-ES" sz="2800"/>
            </a:p>
          </p:txBody>
        </p:sp>
        <p:pic>
          <p:nvPicPr>
            <p:cNvPr id="17414" name="Picture 495" descr="geoss_bgcolor_whi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8" y="13820"/>
              <a:ext cx="19342" cy="12185"/>
            </a:xfrm>
            <a:prstGeom prst="rect">
              <a:avLst/>
            </a:prstGeom>
            <a:noFill/>
            <a:ln w="9525">
              <a:noFill/>
              <a:miter lim="800000"/>
              <a:headEnd/>
              <a:tailEnd/>
            </a:ln>
          </p:spPr>
        </p:pic>
        <p:sp>
          <p:nvSpPr>
            <p:cNvPr id="888" name="AutoShape 496"/>
            <p:cNvSpPr>
              <a:spLocks noChangeArrowheads="1"/>
            </p:cNvSpPr>
            <p:nvPr/>
          </p:nvSpPr>
          <p:spPr bwMode="auto">
            <a:xfrm>
              <a:off x="20981" y="14410"/>
              <a:ext cx="10016" cy="6379"/>
            </a:xfrm>
            <a:prstGeom prst="verticalScroll">
              <a:avLst>
                <a:gd name="adj" fmla="val 12500"/>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nchor="ctr"/>
            <a:lstStyle/>
            <a:p>
              <a:pPr algn="ctr" eaLnBrk="1" hangingPunct="1">
                <a:lnSpc>
                  <a:spcPct val="100000"/>
                </a:lnSpc>
                <a:defRPr/>
              </a:pPr>
              <a:r>
                <a:rPr lang="en-GB" sz="1100" b="0">
                  <a:solidFill>
                    <a:schemeClr val="tx1"/>
                  </a:solidFill>
                  <a:ea typeface="Times New Roman" pitchFamily="18" charset="0"/>
                  <a:cs typeface="Arial" pitchFamily="34" charset="0"/>
                </a:rPr>
                <a:t>Observation</a:t>
              </a:r>
              <a:br>
                <a:rPr lang="en-GB" sz="1100" b="0">
                  <a:solidFill>
                    <a:schemeClr val="tx1"/>
                  </a:solidFill>
                  <a:ea typeface="Times New Roman" pitchFamily="18" charset="0"/>
                  <a:cs typeface="Arial" pitchFamily="34" charset="0"/>
                </a:rPr>
              </a:br>
              <a:r>
                <a:rPr lang="en-GB" sz="1100" b="0">
                  <a:solidFill>
                    <a:schemeClr val="tx1"/>
                  </a:solidFill>
                  <a:ea typeface="Times New Roman" pitchFamily="18" charset="0"/>
                  <a:cs typeface="Arial" pitchFamily="34" charset="0"/>
                </a:rPr>
                <a:t>needs</a:t>
              </a:r>
              <a:endParaRPr lang="en-GB" sz="2800" b="0">
                <a:solidFill>
                  <a:schemeClr val="tx1"/>
                </a:solidFill>
                <a:cs typeface="Arial" pitchFamily="34" charset="0"/>
              </a:endParaRPr>
            </a:p>
          </p:txBody>
        </p:sp>
        <p:pic>
          <p:nvPicPr>
            <p:cNvPr id="889" name="Picture 497"/>
            <p:cNvPicPr>
              <a:picLocks noChangeAspect="1" noChangeArrowheads="1"/>
            </p:cNvPicPr>
            <p:nvPr/>
          </p:nvPicPr>
          <p:blipFill>
            <a:blip r:embed="rId3" cstate="print">
              <a:clrChange>
                <a:clrFrom>
                  <a:srgbClr val="FCFDFF"/>
                </a:clrFrom>
                <a:clrTo>
                  <a:srgbClr val="FCFDFF">
                    <a:alpha val="0"/>
                  </a:srgbClr>
                </a:clrTo>
              </a:clrChange>
            </a:blip>
            <a:srcRect l="7552" r="45309" b="-1604"/>
            <a:stretch>
              <a:fillRect/>
            </a:stretch>
          </p:blipFill>
          <p:spPr bwMode="auto">
            <a:xfrm>
              <a:off x="25605" y="19079"/>
              <a:ext cx="3766" cy="2412"/>
            </a:xfrm>
            <a:prstGeom prst="rect">
              <a:avLst/>
            </a:prstGeom>
            <a:noFill/>
            <a:ln w="12700">
              <a:solidFill>
                <a:srgbClr val="92CDDC"/>
              </a:solidFill>
              <a:miter lim="800000"/>
              <a:headEnd/>
              <a:tailEnd/>
            </a:ln>
            <a:effectLst>
              <a:outerShdw dist="28398" dir="3806097" algn="ctr" rotWithShape="0">
                <a:srgbClr val="205867">
                  <a:alpha val="50000"/>
                </a:srgbClr>
              </a:outerShdw>
            </a:effectLst>
          </p:spPr>
        </p:pic>
        <p:sp>
          <p:nvSpPr>
            <p:cNvPr id="890" name="AutoShape 498"/>
            <p:cNvSpPr>
              <a:spLocks noChangeArrowheads="1"/>
            </p:cNvSpPr>
            <p:nvPr/>
          </p:nvSpPr>
          <p:spPr bwMode="auto">
            <a:xfrm>
              <a:off x="33698" y="9397"/>
              <a:ext cx="7806" cy="6379"/>
            </a:xfrm>
            <a:prstGeom prst="verticalScroll">
              <a:avLst>
                <a:gd name="adj" fmla="val 12500"/>
              </a:avLst>
            </a:prstGeom>
            <a:gradFill rotWithShape="1">
              <a:gsLst>
                <a:gs pos="0">
                  <a:srgbClr val="92D050"/>
                </a:gs>
                <a:gs pos="50000">
                  <a:srgbClr val="DAEEF3"/>
                </a:gs>
                <a:gs pos="100000">
                  <a:srgbClr val="92D050"/>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nchor="ctr"/>
            <a:lstStyle/>
            <a:p>
              <a:pPr algn="ctr" eaLnBrk="1" hangingPunct="1">
                <a:lnSpc>
                  <a:spcPct val="100000"/>
                </a:lnSpc>
                <a:defRPr/>
              </a:pPr>
              <a:r>
                <a:rPr lang="en-GB" sz="1400" b="0" dirty="0">
                  <a:solidFill>
                    <a:schemeClr val="tx1"/>
                  </a:solidFill>
                  <a:ea typeface="Times New Roman" pitchFamily="18" charset="0"/>
                  <a:cs typeface="Arial" pitchFamily="34" charset="0"/>
                </a:rPr>
                <a:t>Gap analysis</a:t>
              </a:r>
              <a:endParaRPr lang="en-GB" sz="3600" b="0" dirty="0">
                <a:solidFill>
                  <a:schemeClr val="tx1"/>
                </a:solidFill>
                <a:cs typeface="Arial" pitchFamily="34" charset="0"/>
              </a:endParaRPr>
            </a:p>
          </p:txBody>
        </p:sp>
        <p:sp>
          <p:nvSpPr>
            <p:cNvPr id="891" name="AutoShape 499"/>
            <p:cNvSpPr>
              <a:spLocks noChangeArrowheads="1"/>
            </p:cNvSpPr>
            <p:nvPr/>
          </p:nvSpPr>
          <p:spPr bwMode="auto">
            <a:xfrm>
              <a:off x="43381" y="9397"/>
              <a:ext cx="7806" cy="6379"/>
            </a:xfrm>
            <a:prstGeom prst="verticalScroll">
              <a:avLst>
                <a:gd name="adj" fmla="val 12500"/>
              </a:avLst>
            </a:prstGeom>
            <a:gradFill rotWithShape="0">
              <a:gsLst>
                <a:gs pos="0">
                  <a:srgbClr val="E36C0A"/>
                </a:gs>
                <a:gs pos="50000">
                  <a:srgbClr val="FAE2CE"/>
                </a:gs>
                <a:gs pos="100000">
                  <a:srgbClr val="E36C0A"/>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nchor="ctr"/>
            <a:lstStyle/>
            <a:p>
              <a:pPr algn="ctr" eaLnBrk="1" hangingPunct="1">
                <a:lnSpc>
                  <a:spcPct val="100000"/>
                </a:lnSpc>
                <a:defRPr/>
              </a:pPr>
              <a:r>
                <a:rPr lang="en-GB" sz="1200" b="0" dirty="0">
                  <a:solidFill>
                    <a:schemeClr val="tx1"/>
                  </a:solidFill>
                  <a:ea typeface="Times New Roman" pitchFamily="18" charset="0"/>
                  <a:cs typeface="Arial" pitchFamily="34" charset="0"/>
                </a:rPr>
                <a:t>Priorities</a:t>
              </a:r>
              <a:endParaRPr lang="en-GB" sz="2800" b="0" dirty="0">
                <a:solidFill>
                  <a:schemeClr val="tx1"/>
                </a:solidFill>
                <a:cs typeface="Arial" pitchFamily="34" charset="0"/>
              </a:endParaRPr>
            </a:p>
          </p:txBody>
        </p:sp>
        <p:sp>
          <p:nvSpPr>
            <p:cNvPr id="892" name="AutoShape 500"/>
            <p:cNvSpPr>
              <a:spLocks noChangeArrowheads="1"/>
            </p:cNvSpPr>
            <p:nvPr/>
          </p:nvSpPr>
          <p:spPr bwMode="auto">
            <a:xfrm>
              <a:off x="25972" y="31196"/>
              <a:ext cx="10863" cy="6605"/>
            </a:xfrm>
            <a:prstGeom prst="hexagon">
              <a:avLst>
                <a:gd name="adj" fmla="val 41093"/>
                <a:gd name="vf" fmla="val 115470"/>
              </a:avLst>
            </a:prstGeom>
            <a:gradFill rotWithShape="0">
              <a:gsLst>
                <a:gs pos="0">
                  <a:srgbClr val="92CDDC"/>
                </a:gs>
                <a:gs pos="100000">
                  <a:srgbClr val="92CDDC"/>
                </a:gs>
              </a:gsLst>
              <a:lin ang="2700000" scaled="1"/>
            </a:gradFill>
            <a:ln w="12700">
              <a:solidFill>
                <a:srgbClr val="92CDDC"/>
              </a:solidFill>
              <a:miter lim="800000"/>
              <a:headEnd/>
              <a:tailEnd/>
            </a:ln>
            <a:effectLst>
              <a:outerShdw dist="28398" dir="3806097" algn="ctr" rotWithShape="0">
                <a:srgbClr val="205867">
                  <a:alpha val="50000"/>
                </a:srgbClr>
              </a:outerShdw>
            </a:effectLst>
          </p:spPr>
          <p:txBody>
            <a:bodyPr/>
            <a:lstStyle/>
            <a:p>
              <a:pPr>
                <a:defRPr/>
              </a:pPr>
              <a:endParaRPr lang="ca-ES" sz="2800">
                <a:latin typeface="Arial" charset="0"/>
              </a:endParaRPr>
            </a:p>
          </p:txBody>
        </p:sp>
        <p:grpSp>
          <p:nvGrpSpPr>
            <p:cNvPr id="3" name="Group 501"/>
            <p:cNvGrpSpPr>
              <a:grpSpLocks/>
            </p:cNvGrpSpPr>
            <p:nvPr/>
          </p:nvGrpSpPr>
          <p:grpSpPr bwMode="auto">
            <a:xfrm>
              <a:off x="7002" y="17243"/>
              <a:ext cx="5633" cy="5019"/>
              <a:chOff x="2458" y="8495"/>
              <a:chExt cx="942" cy="836"/>
            </a:xfrm>
          </p:grpSpPr>
          <p:sp>
            <p:nvSpPr>
              <p:cNvPr id="894" name="AutoShape 502"/>
              <p:cNvSpPr>
                <a:spLocks noChangeArrowheads="1"/>
              </p:cNvSpPr>
              <p:nvPr/>
            </p:nvSpPr>
            <p:spPr bwMode="auto">
              <a:xfrm>
                <a:off x="2458" y="8492"/>
                <a:ext cx="942" cy="839"/>
              </a:xfrm>
              <a:prstGeom prst="hexagon">
                <a:avLst>
                  <a:gd name="adj" fmla="val 28182"/>
                  <a:gd name="vf" fmla="val 115470"/>
                </a:avLst>
              </a:prstGeom>
              <a:gradFill rotWithShape="0">
                <a:gsLst>
                  <a:gs pos="0">
                    <a:srgbClr val="FABF8F"/>
                  </a:gs>
                  <a:gs pos="100000">
                    <a:srgbClr val="FABF8F"/>
                  </a:gs>
                </a:gsLst>
                <a:lin ang="2700000" scaled="1"/>
              </a:gradFill>
              <a:ln w="12700">
                <a:solidFill>
                  <a:srgbClr val="FABF8F"/>
                </a:solidFill>
                <a:miter lim="800000"/>
                <a:headEnd/>
                <a:tailEnd/>
              </a:ln>
              <a:effectLst>
                <a:outerShdw dist="28398" dir="3806097" algn="ctr" rotWithShape="0">
                  <a:srgbClr val="974706">
                    <a:alpha val="50000"/>
                  </a:srgbClr>
                </a:outerShdw>
              </a:effectLst>
            </p:spPr>
            <p:txBody>
              <a:bodyPr/>
              <a:lstStyle/>
              <a:p>
                <a:pPr>
                  <a:defRPr/>
                </a:pPr>
                <a:endParaRPr lang="ca-ES" sz="2800">
                  <a:latin typeface="Arial" charset="0"/>
                </a:endParaRPr>
              </a:p>
            </p:txBody>
          </p:sp>
          <p:sp>
            <p:nvSpPr>
              <p:cNvPr id="17454" name="Text Box 503"/>
              <p:cNvSpPr txBox="1">
                <a:spLocks noChangeArrowheads="1"/>
              </p:cNvSpPr>
              <p:nvPr/>
            </p:nvSpPr>
            <p:spPr bwMode="auto">
              <a:xfrm>
                <a:off x="2555" y="8521"/>
                <a:ext cx="730" cy="748"/>
              </a:xfrm>
              <a:prstGeom prst="rect">
                <a:avLst/>
              </a:prstGeom>
              <a:noFill/>
              <a:ln w="9525">
                <a:noFill/>
                <a:miter lim="800000"/>
                <a:headEnd/>
                <a:tailEnd/>
              </a:ln>
            </p:spPr>
            <p:txBody>
              <a:bodyPr/>
              <a:lstStyle/>
              <a:p>
                <a:pPr algn="ctr" eaLnBrk="1" hangingPunct="1">
                  <a:lnSpc>
                    <a:spcPct val="100000"/>
                  </a:lnSpc>
                </a:pPr>
                <a:r>
                  <a:rPr lang="en-GB" sz="1100" b="0">
                    <a:solidFill>
                      <a:schemeClr val="tx1"/>
                    </a:solidFill>
                    <a:ea typeface="Times New Roman" pitchFamily="18" charset="0"/>
                    <a:cs typeface="Arial" pitchFamily="34" charset="0"/>
                  </a:rPr>
                  <a:t>SBAs &amp; CoPs </a:t>
                </a:r>
                <a:endParaRPr lang="en-GB" sz="2800" b="0">
                  <a:solidFill>
                    <a:schemeClr val="tx1"/>
                  </a:solidFill>
                  <a:ea typeface="Times New Roman" pitchFamily="18" charset="0"/>
                  <a:cs typeface="Arial" pitchFamily="34" charset="0"/>
                </a:endParaRPr>
              </a:p>
            </p:txBody>
          </p:sp>
        </p:grpSp>
        <p:sp>
          <p:nvSpPr>
            <p:cNvPr id="512" name="AutoShape 504"/>
            <p:cNvSpPr>
              <a:spLocks noChangeArrowheads="1"/>
            </p:cNvSpPr>
            <p:nvPr/>
          </p:nvSpPr>
          <p:spPr bwMode="auto">
            <a:xfrm>
              <a:off x="25662" y="24092"/>
              <a:ext cx="11114" cy="6391"/>
            </a:xfrm>
            <a:prstGeom prst="hexagon">
              <a:avLst>
                <a:gd name="adj" fmla="val 43444"/>
                <a:gd name="vf" fmla="val 115470"/>
              </a:avLst>
            </a:prstGeom>
            <a:gradFill rotWithShape="0">
              <a:gsLst>
                <a:gs pos="0">
                  <a:srgbClr val="C2D69B"/>
                </a:gs>
                <a:gs pos="100000">
                  <a:srgbClr val="C2D69B"/>
                </a:gs>
              </a:gsLst>
              <a:lin ang="27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a:defRPr/>
              </a:pPr>
              <a:endParaRPr lang="ca-ES" sz="2800">
                <a:latin typeface="Arial" charset="0"/>
              </a:endParaRPr>
            </a:p>
          </p:txBody>
        </p:sp>
        <p:sp>
          <p:nvSpPr>
            <p:cNvPr id="17422" name="Text Box 505"/>
            <p:cNvSpPr txBox="1">
              <a:spLocks noChangeArrowheads="1"/>
            </p:cNvSpPr>
            <p:nvPr/>
          </p:nvSpPr>
          <p:spPr bwMode="auto">
            <a:xfrm>
              <a:off x="26739" y="24987"/>
              <a:ext cx="9170" cy="5264"/>
            </a:xfrm>
            <a:prstGeom prst="rect">
              <a:avLst/>
            </a:prstGeom>
            <a:noFill/>
            <a:ln w="9525">
              <a:noFill/>
              <a:miter lim="800000"/>
              <a:headEnd/>
              <a:tailEnd/>
            </a:ln>
          </p:spPr>
          <p:txBody>
            <a:bodyPr/>
            <a:lstStyle/>
            <a:p>
              <a:pPr algn="ctr" eaLnBrk="1" hangingPunct="1">
                <a:lnSpc>
                  <a:spcPct val="100000"/>
                </a:lnSpc>
              </a:pPr>
              <a:r>
                <a:rPr lang="en-GB" sz="1100" b="0">
                  <a:solidFill>
                    <a:schemeClr val="tx1"/>
                  </a:solidFill>
                  <a:ea typeface="Times New Roman" pitchFamily="18" charset="0"/>
                  <a:cs typeface="Arial" pitchFamily="34" charset="0"/>
                </a:rPr>
                <a:t>Industry stakeholders &amp; challenges</a:t>
              </a:r>
              <a:endParaRPr lang="en-GB" sz="2800" b="0">
                <a:solidFill>
                  <a:schemeClr val="tx1"/>
                </a:solidFill>
                <a:ea typeface="Times New Roman" pitchFamily="18" charset="0"/>
                <a:cs typeface="Arial" pitchFamily="34" charset="0"/>
              </a:endParaRPr>
            </a:p>
          </p:txBody>
        </p:sp>
        <p:grpSp>
          <p:nvGrpSpPr>
            <p:cNvPr id="4" name="Group 506"/>
            <p:cNvGrpSpPr>
              <a:grpSpLocks/>
            </p:cNvGrpSpPr>
            <p:nvPr/>
          </p:nvGrpSpPr>
          <p:grpSpPr bwMode="auto">
            <a:xfrm>
              <a:off x="40703" y="920"/>
              <a:ext cx="6210" cy="4877"/>
              <a:chOff x="857" y="5652"/>
              <a:chExt cx="1750" cy="1490"/>
            </a:xfrm>
          </p:grpSpPr>
          <p:sp>
            <p:nvSpPr>
              <p:cNvPr id="515" name="AutoShape 507"/>
              <p:cNvSpPr>
                <a:spLocks noChangeArrowheads="1"/>
              </p:cNvSpPr>
              <p:nvPr/>
            </p:nvSpPr>
            <p:spPr bwMode="auto">
              <a:xfrm>
                <a:off x="857" y="5647"/>
                <a:ext cx="1755" cy="1495"/>
              </a:xfrm>
              <a:prstGeom prst="hexagon">
                <a:avLst>
                  <a:gd name="adj" fmla="val 29362"/>
                  <a:gd name="vf" fmla="val 115470"/>
                </a:avLst>
              </a:prstGeom>
              <a:gradFill rotWithShape="0">
                <a:gsLst>
                  <a:gs pos="0">
                    <a:srgbClr val="B2A1C7"/>
                  </a:gs>
                  <a:gs pos="100000">
                    <a:srgbClr val="B2A1C7"/>
                  </a:gs>
                </a:gsLst>
                <a:lin ang="2700000" scaled="1"/>
              </a:gradFill>
              <a:ln w="12700">
                <a:solidFill>
                  <a:srgbClr val="B2A1C7"/>
                </a:solidFill>
                <a:miter lim="800000"/>
                <a:headEnd/>
                <a:tailEnd/>
              </a:ln>
              <a:effectLst>
                <a:outerShdw dist="28398" dir="3806097" algn="ctr" rotWithShape="0">
                  <a:srgbClr val="3F3151">
                    <a:alpha val="50000"/>
                  </a:srgbClr>
                </a:outerShdw>
              </a:effectLst>
            </p:spPr>
            <p:txBody>
              <a:bodyPr/>
              <a:lstStyle/>
              <a:p>
                <a:pPr>
                  <a:defRPr/>
                </a:pPr>
                <a:endParaRPr lang="ca-ES" sz="2800">
                  <a:latin typeface="Arial" charset="0"/>
                </a:endParaRPr>
              </a:p>
            </p:txBody>
          </p:sp>
          <p:sp>
            <p:nvSpPr>
              <p:cNvPr id="17452" name="Text Box 508"/>
              <p:cNvSpPr txBox="1">
                <a:spLocks noChangeArrowheads="1"/>
              </p:cNvSpPr>
              <p:nvPr/>
            </p:nvSpPr>
            <p:spPr bwMode="auto">
              <a:xfrm>
                <a:off x="1038" y="6058"/>
                <a:ext cx="1444" cy="910"/>
              </a:xfrm>
              <a:prstGeom prst="rect">
                <a:avLst/>
              </a:prstGeom>
              <a:noFill/>
              <a:ln w="9525">
                <a:noFill/>
                <a:miter lim="800000"/>
                <a:headEnd/>
                <a:tailEnd/>
              </a:ln>
            </p:spPr>
            <p:txBody>
              <a:bodyPr/>
              <a:lstStyle/>
              <a:p>
                <a:pPr algn="ctr" eaLnBrk="1" hangingPunct="1">
                  <a:lnSpc>
                    <a:spcPct val="100000"/>
                  </a:lnSpc>
                </a:pPr>
                <a:r>
                  <a:rPr lang="en-GB" sz="1100" b="0">
                    <a:solidFill>
                      <a:schemeClr val="tx1"/>
                    </a:solidFill>
                    <a:ea typeface="Times New Roman" pitchFamily="18" charset="0"/>
                    <a:cs typeface="Arial" pitchFamily="34" charset="0"/>
                  </a:rPr>
                  <a:t>SDG</a:t>
                </a:r>
                <a:endParaRPr lang="en-GB" sz="2800" b="0">
                  <a:solidFill>
                    <a:schemeClr val="tx1"/>
                  </a:solidFill>
                  <a:ea typeface="Times New Roman" pitchFamily="18" charset="0"/>
                  <a:cs typeface="Arial" pitchFamily="34" charset="0"/>
                </a:endParaRPr>
              </a:p>
            </p:txBody>
          </p:sp>
        </p:grpSp>
        <p:sp>
          <p:nvSpPr>
            <p:cNvPr id="517" name="AutoShape 509"/>
            <p:cNvSpPr>
              <a:spLocks noChangeArrowheads="1"/>
            </p:cNvSpPr>
            <p:nvPr/>
          </p:nvSpPr>
          <p:spPr bwMode="auto">
            <a:xfrm>
              <a:off x="51760" y="0"/>
              <a:ext cx="8791" cy="8720"/>
            </a:xfrm>
            <a:prstGeom prst="upArrowCallout">
              <a:avLst>
                <a:gd name="adj1" fmla="val 25221"/>
                <a:gd name="adj2" fmla="val 25221"/>
                <a:gd name="adj3" fmla="val 16667"/>
                <a:gd name="adj4" fmla="val 76116"/>
              </a:avLst>
            </a:prstGeom>
            <a:gradFill rotWithShape="0">
              <a:gsLst>
                <a:gs pos="0">
                  <a:srgbClr val="FABF8F"/>
                </a:gs>
                <a:gs pos="100000">
                  <a:srgbClr val="FABF8F"/>
                </a:gs>
              </a:gsLst>
              <a:path path="rect">
                <a:fillToRect l="50000" t="50000" r="50000" b="50000"/>
              </a:path>
            </a:gradFill>
            <a:ln w="12700">
              <a:solidFill>
                <a:srgbClr val="B2A1C7"/>
              </a:solidFill>
              <a:miter lim="800000"/>
              <a:headEnd/>
              <a:tailEnd/>
            </a:ln>
            <a:effectLst>
              <a:outerShdw dist="28398" dir="3806097" algn="ctr" rotWithShape="0">
                <a:srgbClr val="3F3151">
                  <a:alpha val="50000"/>
                </a:srgbClr>
              </a:outerShdw>
            </a:effectLst>
          </p:spPr>
          <p:txBody>
            <a:bodyPr/>
            <a:lstStyle/>
            <a:p>
              <a:pPr algn="ctr" eaLnBrk="1" hangingPunct="1">
                <a:lnSpc>
                  <a:spcPct val="100000"/>
                </a:lnSpc>
                <a:defRPr/>
              </a:pPr>
              <a:r>
                <a:rPr lang="en-GB" sz="1200" b="0" dirty="0">
                  <a:solidFill>
                    <a:schemeClr val="tx1"/>
                  </a:solidFill>
                  <a:ea typeface="Times New Roman" pitchFamily="18" charset="0"/>
                  <a:cs typeface="Arial" pitchFamily="34" charset="0"/>
                </a:rPr>
                <a:t>National and regional actions and funding</a:t>
              </a:r>
              <a:endParaRPr lang="en-GB" sz="3200" b="0" dirty="0">
                <a:solidFill>
                  <a:schemeClr val="tx1"/>
                </a:solidFill>
                <a:cs typeface="Arial" pitchFamily="34" charset="0"/>
              </a:endParaRPr>
            </a:p>
          </p:txBody>
        </p:sp>
        <p:cxnSp>
          <p:nvCxnSpPr>
            <p:cNvPr id="17425" name="AutoShape 510"/>
            <p:cNvCxnSpPr>
              <a:cxnSpLocks noChangeShapeType="1"/>
            </p:cNvCxnSpPr>
            <p:nvPr/>
          </p:nvCxnSpPr>
          <p:spPr bwMode="auto">
            <a:xfrm>
              <a:off x="40703" y="12585"/>
              <a:ext cx="3467" cy="7"/>
            </a:xfrm>
            <a:prstGeom prst="straightConnector1">
              <a:avLst/>
            </a:prstGeom>
            <a:noFill/>
            <a:ln w="28575">
              <a:solidFill>
                <a:srgbClr val="00B050"/>
              </a:solidFill>
              <a:round/>
              <a:headEnd/>
              <a:tailEnd type="triangle" w="lg" len="lg"/>
            </a:ln>
          </p:spPr>
        </p:cxnSp>
        <p:cxnSp>
          <p:nvCxnSpPr>
            <p:cNvPr id="17426" name="AutoShape 511"/>
            <p:cNvCxnSpPr>
              <a:cxnSpLocks noChangeShapeType="1"/>
            </p:cNvCxnSpPr>
            <p:nvPr/>
          </p:nvCxnSpPr>
          <p:spPr bwMode="auto">
            <a:xfrm flipV="1">
              <a:off x="30200" y="12585"/>
              <a:ext cx="4293" cy="5017"/>
            </a:xfrm>
            <a:prstGeom prst="curvedConnector3">
              <a:avLst>
                <a:gd name="adj1" fmla="val 49852"/>
              </a:avLst>
            </a:prstGeom>
            <a:noFill/>
            <a:ln w="28575">
              <a:solidFill>
                <a:srgbClr val="365F91"/>
              </a:solidFill>
              <a:round/>
              <a:headEnd/>
              <a:tailEnd type="triangle" w="lg" len="lg"/>
            </a:ln>
          </p:spPr>
        </p:cxnSp>
        <p:cxnSp>
          <p:nvCxnSpPr>
            <p:cNvPr id="17427" name="AutoShape 512"/>
            <p:cNvCxnSpPr>
              <a:cxnSpLocks noChangeShapeType="1"/>
            </p:cNvCxnSpPr>
            <p:nvPr/>
          </p:nvCxnSpPr>
          <p:spPr bwMode="auto">
            <a:xfrm>
              <a:off x="29667" y="7943"/>
              <a:ext cx="4826" cy="4642"/>
            </a:xfrm>
            <a:prstGeom prst="curvedConnector3">
              <a:avLst>
                <a:gd name="adj1" fmla="val 50657"/>
              </a:avLst>
            </a:prstGeom>
            <a:noFill/>
            <a:ln w="28575">
              <a:solidFill>
                <a:srgbClr val="E36C0A"/>
              </a:solidFill>
              <a:round/>
              <a:headEnd/>
              <a:tailEnd type="triangle" w="lg" len="lg"/>
            </a:ln>
          </p:spPr>
        </p:cxnSp>
        <p:cxnSp>
          <p:nvCxnSpPr>
            <p:cNvPr id="17428" name="AutoShape 513"/>
            <p:cNvCxnSpPr>
              <a:cxnSpLocks noChangeShapeType="1"/>
            </p:cNvCxnSpPr>
            <p:nvPr/>
          </p:nvCxnSpPr>
          <p:spPr bwMode="auto">
            <a:xfrm flipV="1">
              <a:off x="50399" y="8718"/>
              <a:ext cx="5760" cy="3867"/>
            </a:xfrm>
            <a:prstGeom prst="curvedConnector2">
              <a:avLst/>
            </a:prstGeom>
            <a:noFill/>
            <a:ln w="57150">
              <a:solidFill>
                <a:srgbClr val="E36C0A"/>
              </a:solidFill>
              <a:round/>
              <a:headEnd/>
              <a:tailEnd type="triangle" w="med" len="med"/>
            </a:ln>
          </p:spPr>
        </p:cxnSp>
        <p:cxnSp>
          <p:nvCxnSpPr>
            <p:cNvPr id="17429" name="AutoShape 514"/>
            <p:cNvCxnSpPr>
              <a:cxnSpLocks noChangeShapeType="1"/>
            </p:cNvCxnSpPr>
            <p:nvPr/>
          </p:nvCxnSpPr>
          <p:spPr bwMode="auto">
            <a:xfrm flipV="1">
              <a:off x="12700" y="17602"/>
              <a:ext cx="9080" cy="1600"/>
            </a:xfrm>
            <a:prstGeom prst="curvedConnector3">
              <a:avLst>
                <a:gd name="adj1" fmla="val 45593"/>
              </a:avLst>
            </a:prstGeom>
            <a:noFill/>
            <a:ln w="28575">
              <a:solidFill>
                <a:srgbClr val="5F497A"/>
              </a:solidFill>
              <a:round/>
              <a:headEnd/>
              <a:tailEnd type="triangle" w="lg" len="lg"/>
            </a:ln>
          </p:spPr>
        </p:cxnSp>
        <p:cxnSp>
          <p:nvCxnSpPr>
            <p:cNvPr id="17430" name="AutoShape 515"/>
            <p:cNvCxnSpPr>
              <a:cxnSpLocks noChangeShapeType="1"/>
            </p:cNvCxnSpPr>
            <p:nvPr/>
          </p:nvCxnSpPr>
          <p:spPr bwMode="auto">
            <a:xfrm>
              <a:off x="13239" y="5441"/>
              <a:ext cx="8617" cy="2502"/>
            </a:xfrm>
            <a:prstGeom prst="curvedConnector3">
              <a:avLst>
                <a:gd name="adj1" fmla="val 44880"/>
              </a:avLst>
            </a:prstGeom>
            <a:noFill/>
            <a:ln w="28575">
              <a:solidFill>
                <a:srgbClr val="E36C0A"/>
              </a:solidFill>
              <a:round/>
              <a:headEnd/>
              <a:tailEnd type="triangle" w="lg" len="lg"/>
            </a:ln>
          </p:spPr>
        </p:cxnSp>
        <p:grpSp>
          <p:nvGrpSpPr>
            <p:cNvPr id="5" name="Group 516"/>
            <p:cNvGrpSpPr>
              <a:grpSpLocks/>
            </p:cNvGrpSpPr>
            <p:nvPr/>
          </p:nvGrpSpPr>
          <p:grpSpPr bwMode="auto">
            <a:xfrm>
              <a:off x="1104" y="920"/>
              <a:ext cx="12567" cy="12898"/>
              <a:chOff x="925" y="6027"/>
              <a:chExt cx="1979" cy="2031"/>
            </a:xfrm>
          </p:grpSpPr>
          <p:sp>
            <p:nvSpPr>
              <p:cNvPr id="525" name="AutoShape 517"/>
              <p:cNvSpPr>
                <a:spLocks noChangeArrowheads="1"/>
              </p:cNvSpPr>
              <p:nvPr/>
            </p:nvSpPr>
            <p:spPr bwMode="auto">
              <a:xfrm>
                <a:off x="922" y="6024"/>
                <a:ext cx="1979" cy="2033"/>
              </a:xfrm>
              <a:prstGeom prst="roundRect">
                <a:avLst>
                  <a:gd name="adj" fmla="val 14787"/>
                </a:avLst>
              </a:prstGeom>
              <a:gradFill rotWithShape="0">
                <a:gsLst>
                  <a:gs pos="0">
                    <a:srgbClr val="92CDDC"/>
                  </a:gs>
                  <a:gs pos="100000">
                    <a:srgbClr val="92CDDC"/>
                  </a:gs>
                </a:gsLst>
                <a:lin ang="2700000" scaled="1"/>
              </a:gradFill>
              <a:ln w="12700">
                <a:solidFill>
                  <a:srgbClr val="548DD4"/>
                </a:solidFill>
                <a:round/>
                <a:headEnd/>
                <a:tailEnd/>
              </a:ln>
              <a:effectLst>
                <a:outerShdw dist="28398" dir="3806097" algn="ctr" rotWithShape="0">
                  <a:srgbClr val="205867">
                    <a:alpha val="50000"/>
                  </a:srgbClr>
                </a:outerShdw>
              </a:effectLst>
            </p:spPr>
            <p:txBody>
              <a:bodyPr/>
              <a:lstStyle/>
              <a:p>
                <a:pPr>
                  <a:defRPr/>
                </a:pPr>
                <a:endParaRPr lang="ca-ES" sz="2800">
                  <a:latin typeface="Arial" charset="0"/>
                </a:endParaRPr>
              </a:p>
            </p:txBody>
          </p:sp>
          <p:pic>
            <p:nvPicPr>
              <p:cNvPr id="17449" name="Picture 518"/>
              <p:cNvPicPr>
                <a:picLocks noChangeAspect="1" noChangeArrowheads="1"/>
              </p:cNvPicPr>
              <p:nvPr/>
            </p:nvPicPr>
            <p:blipFill>
              <a:blip r:embed="rId4" cstate="print"/>
              <a:srcRect/>
              <a:stretch>
                <a:fillRect/>
              </a:stretch>
            </p:blipFill>
            <p:spPr bwMode="auto">
              <a:xfrm>
                <a:off x="2222" y="6353"/>
                <a:ext cx="676" cy="676"/>
              </a:xfrm>
              <a:prstGeom prst="rect">
                <a:avLst/>
              </a:prstGeom>
              <a:noFill/>
              <a:ln w="9525">
                <a:noFill/>
                <a:miter lim="800000"/>
                <a:headEnd/>
                <a:tailEnd/>
              </a:ln>
            </p:spPr>
          </p:pic>
          <p:sp>
            <p:nvSpPr>
              <p:cNvPr id="17450" name="Text Box 519"/>
              <p:cNvSpPr txBox="1">
                <a:spLocks noChangeArrowheads="1"/>
              </p:cNvSpPr>
              <p:nvPr/>
            </p:nvSpPr>
            <p:spPr bwMode="auto">
              <a:xfrm>
                <a:off x="987" y="6027"/>
                <a:ext cx="1849" cy="2031"/>
              </a:xfrm>
              <a:prstGeom prst="rect">
                <a:avLst/>
              </a:prstGeom>
              <a:noFill/>
              <a:ln w="9525">
                <a:noFill/>
                <a:miter lim="800000"/>
                <a:headEnd/>
                <a:tailEnd/>
              </a:ln>
            </p:spPr>
            <p:txBody>
              <a:bodyPr lIns="74066" tIns="37033" rIns="74066" bIns="37033"/>
              <a:lstStyle/>
              <a:p>
                <a:pPr eaLnBrk="1" hangingPunct="1">
                  <a:lnSpc>
                    <a:spcPct val="100000"/>
                  </a:lnSpc>
                </a:pPr>
                <a:r>
                  <a:rPr lang="en-US" sz="1500">
                    <a:solidFill>
                      <a:srgbClr val="2D6BB5"/>
                    </a:solidFill>
                    <a:ea typeface="Times New Roman" pitchFamily="18" charset="0"/>
                    <a:cs typeface="Arial" pitchFamily="34" charset="0"/>
                  </a:rPr>
                  <a:t>European Network of Earth Observation Networks (ENEON) </a:t>
                </a:r>
                <a:br>
                  <a:rPr lang="en-US" sz="1500">
                    <a:solidFill>
                      <a:srgbClr val="2D6BB5"/>
                    </a:solidFill>
                    <a:ea typeface="Times New Roman" pitchFamily="18" charset="0"/>
                    <a:cs typeface="Arial" pitchFamily="34" charset="0"/>
                  </a:rPr>
                </a:br>
                <a:r>
                  <a:rPr lang="en-US" sz="1500">
                    <a:solidFill>
                      <a:srgbClr val="2D6BB5"/>
                    </a:solidFill>
                    <a:ea typeface="Times New Roman" pitchFamily="18" charset="0"/>
                    <a:cs typeface="Arial" pitchFamily="34" charset="0"/>
                  </a:rPr>
                  <a:t>INPUTS</a:t>
                </a:r>
                <a:endParaRPr lang="en-US" sz="1500" b="0">
                  <a:solidFill>
                    <a:schemeClr val="tx1"/>
                  </a:solidFill>
                  <a:ea typeface="Times New Roman" pitchFamily="18" charset="0"/>
                  <a:cs typeface="Arial" pitchFamily="34" charset="0"/>
                </a:endParaRPr>
              </a:p>
            </p:txBody>
          </p:sp>
        </p:grpSp>
        <p:sp>
          <p:nvSpPr>
            <p:cNvPr id="528" name="AutoShape 520"/>
            <p:cNvSpPr>
              <a:spLocks noChangeArrowheads="1"/>
            </p:cNvSpPr>
            <p:nvPr/>
          </p:nvSpPr>
          <p:spPr bwMode="auto">
            <a:xfrm>
              <a:off x="20981" y="4467"/>
              <a:ext cx="9558" cy="6950"/>
            </a:xfrm>
            <a:prstGeom prst="verticalScroll">
              <a:avLst>
                <a:gd name="adj" fmla="val 12500"/>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anchor="ctr"/>
            <a:lstStyle/>
            <a:p>
              <a:pPr algn="ctr" eaLnBrk="1" hangingPunct="1">
                <a:lnSpc>
                  <a:spcPct val="100000"/>
                </a:lnSpc>
                <a:defRPr/>
              </a:pPr>
              <a:r>
                <a:rPr lang="en-GB" sz="1200" b="0" dirty="0">
                  <a:solidFill>
                    <a:schemeClr val="tx1"/>
                  </a:solidFill>
                  <a:ea typeface="Times New Roman" pitchFamily="18" charset="0"/>
                  <a:cs typeface="Arial" pitchFamily="34" charset="0"/>
                </a:rPr>
                <a:t>Observation</a:t>
              </a:r>
              <a:br>
                <a:rPr lang="en-GB" sz="1200" b="0" dirty="0">
                  <a:solidFill>
                    <a:schemeClr val="tx1"/>
                  </a:solidFill>
                  <a:ea typeface="Times New Roman" pitchFamily="18" charset="0"/>
                  <a:cs typeface="Arial" pitchFamily="34" charset="0"/>
                </a:rPr>
              </a:br>
              <a:r>
                <a:rPr lang="en-GB" sz="1200" b="0" dirty="0">
                  <a:solidFill>
                    <a:schemeClr val="tx1"/>
                  </a:solidFill>
                  <a:ea typeface="Times New Roman" pitchFamily="18" charset="0"/>
                  <a:cs typeface="Arial" pitchFamily="34" charset="0"/>
                </a:rPr>
                <a:t>inventory</a:t>
              </a:r>
              <a:endParaRPr lang="en-GB" sz="3200" b="0" dirty="0">
                <a:solidFill>
                  <a:schemeClr val="tx1"/>
                </a:solidFill>
                <a:cs typeface="Arial" pitchFamily="34" charset="0"/>
              </a:endParaRPr>
            </a:p>
          </p:txBody>
        </p:sp>
        <p:pic>
          <p:nvPicPr>
            <p:cNvPr id="17433" name="Picture 521"/>
            <p:cNvPicPr>
              <a:picLocks noChangeAspect="1" noChangeArrowheads="1"/>
            </p:cNvPicPr>
            <p:nvPr/>
          </p:nvPicPr>
          <p:blipFill>
            <a:blip r:embed="rId5" cstate="print">
              <a:clrChange>
                <a:clrFrom>
                  <a:srgbClr val="FFFFFF"/>
                </a:clrFrom>
                <a:clrTo>
                  <a:srgbClr val="FFFFFF">
                    <a:alpha val="0"/>
                  </a:srgbClr>
                </a:clrTo>
              </a:clrChange>
            </a:blip>
            <a:srcRect l="53909"/>
            <a:stretch>
              <a:fillRect/>
            </a:stretch>
          </p:blipFill>
          <p:spPr bwMode="auto">
            <a:xfrm>
              <a:off x="25603" y="9398"/>
              <a:ext cx="5391" cy="4597"/>
            </a:xfrm>
            <a:prstGeom prst="rect">
              <a:avLst/>
            </a:prstGeom>
            <a:noFill/>
            <a:ln w="9525">
              <a:noFill/>
              <a:miter lim="800000"/>
              <a:headEnd/>
              <a:tailEnd/>
            </a:ln>
          </p:spPr>
        </p:pic>
        <p:cxnSp>
          <p:nvCxnSpPr>
            <p:cNvPr id="17434" name="AutoShape 522"/>
            <p:cNvCxnSpPr>
              <a:cxnSpLocks noChangeShapeType="1"/>
            </p:cNvCxnSpPr>
            <p:nvPr/>
          </p:nvCxnSpPr>
          <p:spPr bwMode="auto">
            <a:xfrm rot="16200000" flipH="1">
              <a:off x="43744" y="5861"/>
              <a:ext cx="3601" cy="3480"/>
            </a:xfrm>
            <a:prstGeom prst="curvedConnector3">
              <a:avLst>
                <a:gd name="adj1" fmla="val 49912"/>
              </a:avLst>
            </a:prstGeom>
            <a:noFill/>
            <a:ln w="28575">
              <a:solidFill>
                <a:srgbClr val="5F497A"/>
              </a:solidFill>
              <a:round/>
              <a:headEnd/>
              <a:tailEnd type="triangle" w="lg" len="lg"/>
            </a:ln>
          </p:spPr>
        </p:cxnSp>
        <p:cxnSp>
          <p:nvCxnSpPr>
            <p:cNvPr id="17435" name="AutoShape 523"/>
            <p:cNvCxnSpPr>
              <a:cxnSpLocks noChangeShapeType="1"/>
            </p:cNvCxnSpPr>
            <p:nvPr/>
          </p:nvCxnSpPr>
          <p:spPr bwMode="auto">
            <a:xfrm rot="10800000" flipH="1">
              <a:off x="19538" y="7943"/>
              <a:ext cx="2318" cy="22759"/>
            </a:xfrm>
            <a:prstGeom prst="curvedConnector3">
              <a:avLst>
                <a:gd name="adj1" fmla="val -98903"/>
              </a:avLst>
            </a:prstGeom>
            <a:noFill/>
            <a:ln w="28575">
              <a:solidFill>
                <a:srgbClr val="E36C0A"/>
              </a:solidFill>
              <a:prstDash val="dash"/>
              <a:round/>
              <a:headEnd/>
              <a:tailEnd type="triangle" w="lg" len="lg"/>
            </a:ln>
          </p:spPr>
        </p:cxnSp>
        <p:cxnSp>
          <p:nvCxnSpPr>
            <p:cNvPr id="17436" name="AutoShape 524"/>
            <p:cNvCxnSpPr>
              <a:cxnSpLocks noChangeShapeType="1"/>
            </p:cNvCxnSpPr>
            <p:nvPr/>
          </p:nvCxnSpPr>
          <p:spPr bwMode="auto">
            <a:xfrm rot="5400000">
              <a:off x="38785" y="21990"/>
              <a:ext cx="14713" cy="2286"/>
            </a:xfrm>
            <a:prstGeom prst="curvedConnector2">
              <a:avLst/>
            </a:prstGeom>
            <a:noFill/>
            <a:ln w="57150">
              <a:solidFill>
                <a:srgbClr val="E36C0A"/>
              </a:solidFill>
              <a:prstDash val="dash"/>
              <a:round/>
              <a:headEnd/>
              <a:tailEnd type="triangle" w="med" len="med"/>
            </a:ln>
          </p:spPr>
        </p:cxnSp>
        <p:sp>
          <p:nvSpPr>
            <p:cNvPr id="533" name="AutoShape 525"/>
            <p:cNvSpPr>
              <a:spLocks noChangeArrowheads="1"/>
            </p:cNvSpPr>
            <p:nvPr/>
          </p:nvSpPr>
          <p:spPr bwMode="auto">
            <a:xfrm flipH="1">
              <a:off x="43118" y="29783"/>
              <a:ext cx="1877" cy="1414"/>
            </a:xfrm>
            <a:prstGeom prst="homePlate">
              <a:avLst>
                <a:gd name="adj" fmla="val 33369"/>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a:lstStyle/>
            <a:p>
              <a:pPr>
                <a:defRPr/>
              </a:pPr>
              <a:endParaRPr lang="ca-ES" sz="2800">
                <a:latin typeface="Arial" charset="0"/>
              </a:endParaRPr>
            </a:p>
          </p:txBody>
        </p:sp>
        <p:cxnSp>
          <p:nvCxnSpPr>
            <p:cNvPr id="17438" name="AutoShape 526"/>
            <p:cNvCxnSpPr>
              <a:cxnSpLocks noChangeShapeType="1"/>
            </p:cNvCxnSpPr>
            <p:nvPr/>
          </p:nvCxnSpPr>
          <p:spPr bwMode="auto">
            <a:xfrm rot="10800000">
              <a:off x="36779" y="27292"/>
              <a:ext cx="6350" cy="3194"/>
            </a:xfrm>
            <a:prstGeom prst="curvedConnector3">
              <a:avLst>
                <a:gd name="adj1" fmla="val 50000"/>
              </a:avLst>
            </a:prstGeom>
            <a:noFill/>
            <a:ln w="28575">
              <a:solidFill>
                <a:srgbClr val="365F91"/>
              </a:solidFill>
              <a:prstDash val="dash"/>
              <a:round/>
              <a:headEnd/>
              <a:tailEnd type="triangle" w="lg" len="lg"/>
            </a:ln>
          </p:spPr>
        </p:cxnSp>
        <p:cxnSp>
          <p:nvCxnSpPr>
            <p:cNvPr id="17439" name="AutoShape 527"/>
            <p:cNvCxnSpPr>
              <a:cxnSpLocks noChangeShapeType="1"/>
            </p:cNvCxnSpPr>
            <p:nvPr/>
          </p:nvCxnSpPr>
          <p:spPr bwMode="auto">
            <a:xfrm rot="10800000" flipV="1">
              <a:off x="36836" y="30486"/>
              <a:ext cx="6293" cy="4013"/>
            </a:xfrm>
            <a:prstGeom prst="curvedConnector3">
              <a:avLst>
                <a:gd name="adj1" fmla="val 50051"/>
              </a:avLst>
            </a:prstGeom>
            <a:noFill/>
            <a:ln w="28575">
              <a:solidFill>
                <a:srgbClr val="E36C0A"/>
              </a:solidFill>
              <a:prstDash val="dash"/>
              <a:round/>
              <a:headEnd/>
              <a:tailEnd type="triangle" w="lg" len="lg"/>
            </a:ln>
          </p:spPr>
        </p:cxnSp>
        <p:cxnSp>
          <p:nvCxnSpPr>
            <p:cNvPr id="17440" name="AutoShape 528"/>
            <p:cNvCxnSpPr>
              <a:cxnSpLocks noChangeShapeType="1"/>
            </p:cNvCxnSpPr>
            <p:nvPr/>
          </p:nvCxnSpPr>
          <p:spPr bwMode="auto">
            <a:xfrm rot="10800000" flipV="1">
              <a:off x="21412" y="27292"/>
              <a:ext cx="4254" cy="3410"/>
            </a:xfrm>
            <a:prstGeom prst="curvedConnector3">
              <a:avLst>
                <a:gd name="adj1" fmla="val 50148"/>
              </a:avLst>
            </a:prstGeom>
            <a:noFill/>
            <a:ln w="28575">
              <a:solidFill>
                <a:srgbClr val="5F497A"/>
              </a:solidFill>
              <a:prstDash val="dash"/>
              <a:round/>
              <a:headEnd/>
              <a:tailEnd type="triangle" w="lg" len="lg"/>
            </a:ln>
          </p:spPr>
        </p:cxnSp>
        <p:cxnSp>
          <p:nvCxnSpPr>
            <p:cNvPr id="17441" name="AutoShape 529"/>
            <p:cNvCxnSpPr>
              <a:cxnSpLocks noChangeShapeType="1"/>
            </p:cNvCxnSpPr>
            <p:nvPr/>
          </p:nvCxnSpPr>
          <p:spPr bwMode="auto">
            <a:xfrm rot="10800000">
              <a:off x="21412" y="30702"/>
              <a:ext cx="4559" cy="3797"/>
            </a:xfrm>
            <a:prstGeom prst="curvedConnector3">
              <a:avLst>
                <a:gd name="adj1" fmla="val 50139"/>
              </a:avLst>
            </a:prstGeom>
            <a:noFill/>
            <a:ln w="28575">
              <a:solidFill>
                <a:srgbClr val="E36C0A"/>
              </a:solidFill>
              <a:prstDash val="dash"/>
              <a:round/>
              <a:headEnd/>
              <a:tailEnd type="triangle" w="lg" len="lg"/>
            </a:ln>
          </p:spPr>
        </p:cxnSp>
        <p:sp>
          <p:nvSpPr>
            <p:cNvPr id="17442" name="Text Box 530"/>
            <p:cNvSpPr txBox="1">
              <a:spLocks noChangeArrowheads="1"/>
            </p:cNvSpPr>
            <p:nvPr/>
          </p:nvSpPr>
          <p:spPr bwMode="auto">
            <a:xfrm>
              <a:off x="51441" y="12154"/>
              <a:ext cx="9957" cy="2928"/>
            </a:xfrm>
            <a:prstGeom prst="rect">
              <a:avLst/>
            </a:prstGeom>
            <a:noFill/>
            <a:ln w="9525">
              <a:noFill/>
              <a:miter lim="800000"/>
              <a:headEnd/>
              <a:tailEnd/>
            </a:ln>
          </p:spPr>
          <p:txBody>
            <a:bodyPr/>
            <a:lstStyle/>
            <a:p>
              <a:pPr eaLnBrk="1" hangingPunct="1">
                <a:lnSpc>
                  <a:spcPct val="100000"/>
                </a:lnSpc>
              </a:pPr>
              <a:r>
                <a:rPr lang="en-GB" dirty="0">
                  <a:solidFill>
                    <a:srgbClr val="E36C0A"/>
                  </a:solidFill>
                  <a:ea typeface="Times New Roman" pitchFamily="18" charset="0"/>
                  <a:cs typeface="Arial" pitchFamily="34" charset="0"/>
                </a:rPr>
                <a:t> Outcomes</a:t>
              </a:r>
              <a:endParaRPr lang="en-GB" sz="2800" b="0" dirty="0">
                <a:solidFill>
                  <a:schemeClr val="tx1"/>
                </a:solidFill>
                <a:ea typeface="Times New Roman" pitchFamily="18" charset="0"/>
                <a:cs typeface="Arial" pitchFamily="34" charset="0"/>
              </a:endParaRPr>
            </a:p>
          </p:txBody>
        </p:sp>
        <p:sp>
          <p:nvSpPr>
            <p:cNvPr id="17443" name="Text Box 531"/>
            <p:cNvSpPr txBox="1">
              <a:spLocks noChangeArrowheads="1"/>
            </p:cNvSpPr>
            <p:nvPr/>
          </p:nvSpPr>
          <p:spPr bwMode="auto">
            <a:xfrm>
              <a:off x="30537" y="20789"/>
              <a:ext cx="13633" cy="2902"/>
            </a:xfrm>
            <a:prstGeom prst="rect">
              <a:avLst/>
            </a:prstGeom>
            <a:noFill/>
            <a:ln w="9525">
              <a:noFill/>
              <a:miter lim="800000"/>
              <a:headEnd/>
              <a:tailEnd/>
            </a:ln>
          </p:spPr>
          <p:txBody>
            <a:bodyPr/>
            <a:lstStyle/>
            <a:p>
              <a:pPr eaLnBrk="1" hangingPunct="1">
                <a:lnSpc>
                  <a:spcPct val="100000"/>
                </a:lnSpc>
              </a:pPr>
              <a:r>
                <a:rPr lang="en-GB">
                  <a:solidFill>
                    <a:srgbClr val="E36C0A"/>
                  </a:solidFill>
                  <a:ea typeface="Times New Roman" pitchFamily="18" charset="0"/>
                  <a:cs typeface="Arial" pitchFamily="34" charset="0"/>
                </a:rPr>
                <a:t>Multiple loops</a:t>
              </a:r>
              <a:endParaRPr lang="en-GB" sz="2800" b="0">
                <a:solidFill>
                  <a:schemeClr val="tx1"/>
                </a:solidFill>
                <a:ea typeface="Times New Roman" pitchFamily="18" charset="0"/>
                <a:cs typeface="Arial" pitchFamily="34" charset="0"/>
              </a:endParaRPr>
            </a:p>
          </p:txBody>
        </p:sp>
        <p:sp>
          <p:nvSpPr>
            <p:cNvPr id="541" name="AutoShape 532"/>
            <p:cNvSpPr>
              <a:spLocks noChangeArrowheads="1"/>
            </p:cNvSpPr>
            <p:nvPr/>
          </p:nvSpPr>
          <p:spPr bwMode="auto">
            <a:xfrm flipH="1">
              <a:off x="19527" y="30008"/>
              <a:ext cx="1877" cy="1402"/>
            </a:xfrm>
            <a:prstGeom prst="homePlate">
              <a:avLst>
                <a:gd name="adj" fmla="val 33351"/>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a:lstStyle/>
            <a:p>
              <a:pPr>
                <a:defRPr/>
              </a:pPr>
              <a:endParaRPr lang="ca-ES" sz="2800">
                <a:latin typeface="Arial" charset="0"/>
              </a:endParaRPr>
            </a:p>
          </p:txBody>
        </p:sp>
        <p:cxnSp>
          <p:nvCxnSpPr>
            <p:cNvPr id="17445" name="AutoShape 533"/>
            <p:cNvCxnSpPr>
              <a:cxnSpLocks noChangeShapeType="1"/>
            </p:cNvCxnSpPr>
            <p:nvPr/>
          </p:nvCxnSpPr>
          <p:spPr bwMode="auto">
            <a:xfrm rot="10800000" flipH="1">
              <a:off x="19538" y="17602"/>
              <a:ext cx="2242" cy="13100"/>
            </a:xfrm>
            <a:prstGeom prst="curvedConnector3">
              <a:avLst>
                <a:gd name="adj1" fmla="val -102269"/>
              </a:avLst>
            </a:prstGeom>
            <a:noFill/>
            <a:ln w="28575">
              <a:solidFill>
                <a:srgbClr val="5F497A"/>
              </a:solidFill>
              <a:prstDash val="dash"/>
              <a:round/>
              <a:headEnd/>
              <a:tailEnd type="triangle" w="lg" len="lg"/>
            </a:ln>
          </p:spPr>
        </p:cxnSp>
        <p:sp>
          <p:nvSpPr>
            <p:cNvPr id="17446" name="Text Box 534"/>
            <p:cNvSpPr txBox="1">
              <a:spLocks noChangeArrowheads="1"/>
            </p:cNvSpPr>
            <p:nvPr/>
          </p:nvSpPr>
          <p:spPr bwMode="auto">
            <a:xfrm>
              <a:off x="26784" y="31407"/>
              <a:ext cx="9169" cy="6610"/>
            </a:xfrm>
            <a:prstGeom prst="rect">
              <a:avLst/>
            </a:prstGeom>
            <a:noFill/>
            <a:ln w="9525">
              <a:noFill/>
              <a:miter lim="800000"/>
              <a:headEnd/>
              <a:tailEnd/>
            </a:ln>
          </p:spPr>
          <p:txBody>
            <a:bodyPr/>
            <a:lstStyle/>
            <a:p>
              <a:pPr algn="ctr" eaLnBrk="1" hangingPunct="1">
                <a:lnSpc>
                  <a:spcPct val="100000"/>
                </a:lnSpc>
              </a:pPr>
              <a:r>
                <a:rPr lang="en-GB" sz="1100" b="0">
                  <a:solidFill>
                    <a:schemeClr val="tx1"/>
                  </a:solidFill>
                  <a:ea typeface="Times New Roman" pitchFamily="18" charset="0"/>
                  <a:cs typeface="Arial" pitchFamily="34" charset="0"/>
                </a:rPr>
                <a:t>National, regional actions &amp; S&amp;T feedback</a:t>
              </a:r>
              <a:endParaRPr lang="en-GB" sz="2800" b="0">
                <a:solidFill>
                  <a:schemeClr val="tx1"/>
                </a:solidFill>
                <a:ea typeface="Times New Roman" pitchFamily="18" charset="0"/>
                <a:cs typeface="Arial" pitchFamily="34" charset="0"/>
              </a:endParaRPr>
            </a:p>
          </p:txBody>
        </p:sp>
        <p:pic>
          <p:nvPicPr>
            <p:cNvPr id="17447" name="Picture 535"/>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648" y="25223"/>
              <a:ext cx="6553" cy="534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err="1" smtClean="0"/>
              <a:t>Essential</a:t>
            </a:r>
            <a:r>
              <a:rPr lang="ca-ES" dirty="0" smtClean="0"/>
              <a:t> Variables</a:t>
            </a:r>
            <a:endParaRPr lang="ca-ES" dirty="0"/>
          </a:p>
        </p:txBody>
      </p:sp>
      <p:sp>
        <p:nvSpPr>
          <p:cNvPr id="5" name="4 Subtítulo"/>
          <p:cNvSpPr>
            <a:spLocks noGrp="1"/>
          </p:cNvSpPr>
          <p:nvPr>
            <p:ph type="subTitle" idx="1"/>
          </p:nvPr>
        </p:nvSpPr>
        <p:spPr/>
        <p:txBody>
          <a:bodyPr/>
          <a:lstStyle/>
          <a:p>
            <a:endParaRPr lang="ca-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n-US" dirty="0" smtClean="0"/>
              <a:t>What is the goal of a person in live? </a:t>
            </a:r>
          </a:p>
          <a:p>
            <a:endParaRPr lang="en-US" dirty="0" smtClean="0"/>
          </a:p>
          <a:p>
            <a:r>
              <a:rPr lang="en-US" sz="4000" dirty="0" smtClean="0"/>
              <a:t>Achieve happiness</a:t>
            </a:r>
          </a:p>
          <a:p>
            <a:endParaRPr lang="en-US" sz="4000" dirty="0" smtClean="0"/>
          </a:p>
        </p:txBody>
      </p:sp>
      <p:sp>
        <p:nvSpPr>
          <p:cNvPr id="3" name="2 Título"/>
          <p:cNvSpPr>
            <a:spLocks noGrp="1"/>
          </p:cNvSpPr>
          <p:nvPr>
            <p:ph type="title"/>
          </p:nvPr>
        </p:nvSpPr>
        <p:spPr/>
        <p:txBody>
          <a:bodyPr/>
          <a:lstStyle/>
          <a:p>
            <a:r>
              <a:rPr lang="en-US" smtClean="0"/>
              <a:t>An</a:t>
            </a:r>
            <a:r>
              <a:rPr lang="en-US" smtClean="0"/>
              <a:t> </a:t>
            </a:r>
            <a:r>
              <a:rPr lang="en-US" smtClean="0"/>
              <a:t>example</a:t>
            </a:r>
            <a:endParaRPr lang="en-US"/>
          </a:p>
        </p:txBody>
      </p:sp>
      <p:pic>
        <p:nvPicPr>
          <p:cNvPr id="3074" name="Picture 2" descr="http://freeiconbox.com/icon/256/10581.png">
            <a:hlinkClick r:id="rId2"/>
          </p:cNvPr>
          <p:cNvPicPr>
            <a:picLocks noChangeAspect="1" noChangeArrowheads="1"/>
          </p:cNvPicPr>
          <p:nvPr/>
        </p:nvPicPr>
        <p:blipFill>
          <a:blip r:embed="rId3" cstate="print"/>
          <a:srcRect/>
          <a:stretch>
            <a:fillRect/>
          </a:stretch>
        </p:blipFill>
        <p:spPr bwMode="auto">
          <a:xfrm>
            <a:off x="5498232" y="3212976"/>
            <a:ext cx="3168352" cy="3168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contenido"/>
          <p:cNvSpPr>
            <a:spLocks noGrp="1"/>
          </p:cNvSpPr>
          <p:nvPr>
            <p:ph idx="1"/>
          </p:nvPr>
        </p:nvSpPr>
        <p:spPr>
          <a:xfrm>
            <a:off x="683568" y="4653136"/>
            <a:ext cx="8229600" cy="1282147"/>
          </a:xfrm>
        </p:spPr>
        <p:txBody>
          <a:bodyPr>
            <a:normAutofit fontScale="77500" lnSpcReduction="20000"/>
          </a:bodyPr>
          <a:lstStyle/>
          <a:p>
            <a:r>
              <a:rPr lang="es-ES" dirty="0" smtClean="0"/>
              <a:t>Tres cosas hay en la vida: salud, dinero y amor </a:t>
            </a:r>
            <a:br>
              <a:rPr lang="es-ES" dirty="0" smtClean="0"/>
            </a:br>
            <a:r>
              <a:rPr lang="es-ES" dirty="0" smtClean="0"/>
              <a:t>el que tenga estas tres cosas, que le dé gracias a Dios. </a:t>
            </a:r>
            <a:br>
              <a:rPr lang="es-ES" dirty="0" smtClean="0"/>
            </a:br>
            <a:r>
              <a:rPr lang="es-ES" dirty="0" smtClean="0"/>
              <a:t>Pues, con ellas uno vive libre de </a:t>
            </a:r>
            <a:r>
              <a:rPr lang="es-ES" dirty="0" err="1" smtClean="0"/>
              <a:t>preocupaciòn</a:t>
            </a:r>
            <a:r>
              <a:rPr lang="es-ES" dirty="0" smtClean="0"/>
              <a:t>, </a:t>
            </a:r>
            <a:br>
              <a:rPr lang="es-ES" dirty="0" smtClean="0"/>
            </a:br>
            <a:r>
              <a:rPr lang="es-ES" dirty="0" smtClean="0"/>
              <a:t>por eso pido que aprendan el </a:t>
            </a:r>
            <a:r>
              <a:rPr lang="es-ES" dirty="0" err="1" smtClean="0"/>
              <a:t>refràn</a:t>
            </a:r>
            <a:r>
              <a:rPr lang="es-ES" dirty="0" smtClean="0"/>
              <a:t> de esta </a:t>
            </a:r>
            <a:r>
              <a:rPr lang="es-ES" dirty="0" err="1" smtClean="0"/>
              <a:t>canciòn</a:t>
            </a:r>
            <a:r>
              <a:rPr lang="es-ES" dirty="0" smtClean="0"/>
              <a:t>. </a:t>
            </a:r>
            <a:endParaRPr lang="ca-ES" dirty="0"/>
          </a:p>
        </p:txBody>
      </p:sp>
      <p:sp>
        <p:nvSpPr>
          <p:cNvPr id="3" name="2 Título"/>
          <p:cNvSpPr>
            <a:spLocks noGrp="1"/>
          </p:cNvSpPr>
          <p:nvPr>
            <p:ph type="title"/>
          </p:nvPr>
        </p:nvSpPr>
        <p:spPr/>
        <p:txBody>
          <a:bodyPr/>
          <a:lstStyle/>
          <a:p>
            <a:r>
              <a:rPr lang="ca-ES" dirty="0" err="1" smtClean="0"/>
              <a:t>Indicators</a:t>
            </a:r>
            <a:r>
              <a:rPr lang="ca-ES" dirty="0" smtClean="0"/>
              <a:t> for a      </a:t>
            </a:r>
            <a:r>
              <a:rPr lang="ca-ES" dirty="0" err="1" smtClean="0"/>
              <a:t>happiness</a:t>
            </a:r>
            <a:r>
              <a:rPr lang="ca-ES" dirty="0" smtClean="0"/>
              <a:t> ?</a:t>
            </a:r>
            <a:endParaRPr lang="ca-ES" dirty="0"/>
          </a:p>
        </p:txBody>
      </p:sp>
      <p:sp>
        <p:nvSpPr>
          <p:cNvPr id="2050" name="AutoShape 2" descr="data:image/png;base64,iVBORw0KGgoAAAANSUhEUgAAAMwAAADMCAMAAAAI/LzAAAAAkFBMVEX///8ZltcAktYAkNURlNYAjtT7/v/w+f2SyuoAlNbd7/kjndr0+v3D3fHN5vW63/Jwt+PU6/er0OyVxejn9fsfmdjR6vdcq959wedDpt05oduo1O7j8vpMqt7V6fbF4/SGxOhtu+Wi0u202vBbseFutOJ6vOVnsOBfteOFwOax1u+bzux3wOY1pNycyOmNyuoqm3B8AAAQ+klEQVR4nO1d6YKyOhKVUIAsgnxNVBBEhXaj7X7/txuiAklYBNSWnpnz597PhpBDkkptKUaj/+N/GIrvy+/uw1PgbA+u53nu/Mv644SU6CwhBBcgCTbaH+ZjxiIIFJC61t7dp74Y6wyVFABu+O5e9UMMcOk/QUEHL9/drx4wYkT6Lrjz+TzAFBvp77GRxykRAQVbskiUKBZyOqCb7+5cV4RkMMTYv/3TGasFm9h5a9c6w3DTvsOh6LW8LmYa2r6xZz2wlVIurk39IgfURPtbQ3NOe64emZ8iMR8aMXlTt3phRiYZPrE/SoVE897TrX74IWR0m/3xTG2edvV9g8Qekdfvsz+eqc1meCJA8e3ZbGaXV7Mzv4wMp7nQO+ei3JpzacxXXtTZJijWeLefuwTz6Zjrtu1duswuc1+iptkn11w4nt4a2+/G1q8SUpYxxheV66p5AQ4YOqZ30cr2TKcWiCKzZ9oLAwwUMI6Xv8NH9qMARFp3vGiTaEop9+GFjKDSK8OkVWiGjDZFfGvpA4Lo9dZp+OEiXrG/buuUcm+7t82x0CntgL5LnVItuqiqPUDux0vNBdma6lBJhbDx8mcr8+tFgLOxiVz23RcCIPQquVwGSJ++ztS2XKGWCmET5LJ4D1l/vLWlmNtAYO+DKLvSD+q4XG4XXOsVTAwzlpqoEDbr7D2OCz0MiZJUmpiQ0ZbXDVwudKTYNJ7NxTziZibkyV4mBLTma+GcNat591vFx+caQEZSv1YooHxnOTdeLeViLmkemCsb0JMnDk54bkOFvPFsnlli42VZ3+Rm0gWd87MEm7OWWj0yhZRNCDluWte5Om1K9Vext0jrZ9hA8qRJ3nBAX3k3S26momOf+fb+1aHpYPKwmJZ/7i98qp9e/sCtUHNfISZG8v3lT92Hfx5kowXtVkv2QKHYFo7Vd4JQTH+rjnB14xA84g+Vo9rtuQbqrrh7XTWm4FFLead2ax15Ue/BkSu70wiYU+t0WXoVAPGq+Lsz79w8XvdkY3yqXR+WPm1CtaBtWGkFwpZW7Sed35UA6mevLWcWdH5UCnRkXt2WHhvQGStFPnacw9dGgll3LlYXSUN3mFmkEb15wpkho9VL78YneJ11z1O/J6VDM6abYXZF8Bgy4z4DQ5rROR/WPSy7T+fsUQLtlHHqyfid5DLziE5hEWPd+0Fkq6ZaUhgyMb14OygWJTbCurUYMI7VlnHbRy2KAWCnWVz4/pTFQ49Ax5ZsnF5ShnqSML1ujH70wUpEHHxE10kYTh8YewJ0bKV4KtPHuFwMkM/1eL13Ma/RAGB3n/7ps5V51Ag0beGN0pqU97bIPGBd/tIVKL6rqWldtbH3AXl32ITuE97Zb+FOHL7ntv8uNCkDciL+KS4pGzGp0aKVdVuLfECQ1pVCTTt0NJWGAfVQIQaiv7VcCoAXcVScr9bupMEBpC9aG5Ct6rDCXwFyi2iBttN/h8vLBh/pO+0mxLxnaBc1wNT/g/6yx5DYSSrWluJD+n4zUHCgGkfjZ+h9NQAkLkd9zeM2QO6MVsHFif/KtQn66JVcAls+MGRG9gP25V3ACN+/qCeQa48MjszIfuHY4NHhRY2DSrLNSmRGzqG7a7Ed0GEUvoYM0sfESi+TGRnjF20EKLwlhj4ZgOKrqVFBJjWa4lcIUER8P+YTlLLCFCb/VZGX7cjGjmo8I5NqHB5i7njCRgfeJWpnxw+2BaobmlMPqwgB1t35ojAAZdptiSineriYuzoGhFTsTc3QfXAhAWQeAWUcqKg/IcBH4j+yT9vv7+Rk2bS5RJMBzITAZds6Jd/f2xNxpvktIvP1RJAajAuzRpusXVUSr5A6KdAgnsN6hxxDpimh2QjPncxckPLuqu56wto0smH41hUrpX0wg8Tom/xXrcmk86NdrsGtrUBZ3brrG0ZjAKoh2EByzIp/qN6diHYHMiRGT6u80JCowwVOmnGqnsGApPMuusnydKbGyb3E0U5k0nWXxOpNbKM42p3LWTfXlvjE3OY+TM6lrJ+UiXA4acbI2SBJlMTzV+jfb6gbmVQShF/ntHEJbZyRoZ0OQokPgHTumBJgLF060zCVnPrBkq9tyE5ohUrzTO1LhqxeJW3euT1Ktg56Op3pvrjLHmFNbfw5J8fFPJIFmvTMLJqIXcmUYSYkt/Xak89x71wAxTZTaPWLXHa0mRWd/l0QhXZptGgy3or/q2Na2b1ROPMbhImjkZ7YT8xD1cIoSsY51tNdOnbpRi6gC9Ldf88LapoMn2Bhr+eeDtd7Bey5wXw33RXNj7eRNXvJEQjZXAQYY6EISlAo1ibZd5jRqSejbAT+3sviZJpNH3lInnuG0DAXgoja6YMgxUziQh0ZU2+jOpMjkel+sLwvN9titsNddHbYUWzqyKw6JTShc/Kk+Xbq6IoCoGZaDRkl7qZXgno/TtYGtYlj9U+mlI0aMtvOFiGTDtUXSQ9Lgzq5RGUE0mTa5WYyQPypj+6w+lhNRaovSyZfxlqfSBAED64bpZ9NLVWRoYLd3WfZpYGKUzddsO5n/+VZtMzIFGTapDOXAfDQRNN6Bp+lfHU8k0zawiNkthVvJ93G7jIU8xaqySybcrivF6OK54DXI3EugzLlmkOSu9lsDjriTwNxl8V3yBhNAuBSB+H6HN4boXbMNKPBHTsAONzkkWJtPKzW8QGh0PWryTBntjgmAg4WmQHLHbsRWiczVWDFxZ9pHdKwjkEp0efWn3FxHaW20GSqfSZET90zprjDagoQ91fSJszUhh2nvWrW0UXliY2ofDOS5V1FZmSW2YAoxEnImRDs5IBzf6WGFTpSec8yHPNLZ9ZPOt+Z8yEUGfRB3+ofaC8DWSfBtsoKZE4LgV6y7/qRAb3mKutAPLPXCiaCvmMnQi2ZdEFQBxqxu6iZQLb0CjLCufY6JzruA9d197stPw0ayORHTYPSqdVXkDkxZNSmSxXNtrUKC72RDDn1adt244FMNjP6XopZA9izOlIfZeIOmftgtjpKV+3eE1aUBH38VQ+SCRnfKmPEdgQn5YUeBRb8+CEyyp7dZx4p8fDBLJo+xh6lEfUgI6+Zl1k6ld8JFhsOAL3zlKXI9HitS+4E9/wRJ6D8yepQoHb1sFJkOhc2kpecogl8Zlk3hPyhZL3j0ekHyJQy7MHt1kAJG169vcb32/eoNxl7yrsfHjM0Uzh8BgIInfwKvclYpeid1Pe8WYFVqVEE4/Z0+pGRV3EpXAuHJ4QAyueCALn/2qoVfcgYs0U5DMkWS+oLo+I4FaBg3NIcL86vtCQjRzuv7GXoLkdrUJVdk9qEcdhmDuf7brvDVU5C7PHy48THpDKFTfXhEUnYmMo9QgWZu9u34pwCVJkqAvh51SeUXcUDrnyCdWQ3yuqMDBKbyTjmaaPXJGmA/rRxIWx+6nJBAKnuNLHqxVtKBhASvUNi1ksje/mx92rTdwA/k0uKn3rPH7F6vbjOWPyQkBAnfn2k3bEWgY7VhvZxf/OyBo3HhC4FTKXgK9IcfhGdauuAGoqvJQddugQY65sWNi8I0tq7e25ZQCKcp+tT2BBrv0J2zMlpEetS2VPFAeFnFgMpoCQtcsJIQFV342OyrCOkzJYf09jD1XKLfz3By0ocrdrlDKaExHNlToi/XASejtWWgWsQfl5ZTctyW9TSAW/Hb9ey4ofjWJXaBuAvzeDDi6s6KtuaKlp5H0T3m9OilNlkHOvi3fXBAOHpkwVyFfzluT7vEZCesNLLsNZ7V+iYAprO06BhW3omlJNbPVfSXxfszIg2HoaOYTLS9mH1i2Wqw6lX5gNCTKvSjvklSJ1Tlonf+SnVf7pg9m8qsIsAeXS5D3sbtIgX8kwQ8o7RO4q5KmYSU5sFCiitI9y53YcEJHyIVi/ZI9tAdsYxvmZXoU3RC/tQHVNrIgKCvrFapUq+EkRcBbqelyyTV4cususS1fHm0+1gKrj6Vm51+mOhtfQiWYA42H2ffkkMd0UUtEi2uaTEiZJ63izD1VsKtLaBXGlgszTIFViPF5Emy+9eIk2YNdeRJIvDnX+ut+EfqKRdXxqBLA49ThdHWFFDeJAIq8+SESMUx4m5ct62g3RHWFmbjWgnP2bD/jHIhRNWHFNJdeh9Q1RccVbmaRFsBifO/Ap/B9KPdYeeHNs6fe9iXSVWTvvCS7+E8tlVhNaVerxmbdefc1cXMqcMXRVxENjy2XCpOcDJrWxtWLrKHWYEdVAizuEXDLhMmpvsr6JFpr0ppbqJaPOGPtfiyPVOZEqOzE7rQEdinvsq88VHuEOP74XNJ+zRmWXW3iPZS0z5/BUf992VG30XvrkAO7Nc5jeDgPkWwIo9uf9YtsJT4XBZfewJpqzyJ6zpX5fs2KDBfCrE5FM5mb9mZNivznDHNNBgPrDDBj0Bszt6ToaNAi45ETCUb4axs6yo2XxFDRmuvLH4QMbyU8FOf5Hbz2vIjLh59uChhWdBYdPH+STbOjJsEX0IRoPAjCPD/bmODJvNCvXprL8Ks3lkPmvI/PwFMvyaWdSQOQySDDfNeGmWk2E3eU6aDYWMzJXL9lhbKyMjsjtJhLld8ze73ABO/2f1lhoyXFosV+b5jdhwZNgk22oyicACDUXTjPhkQSZXsJJMxNVtK31H7G0ofXeFYbO5RUBpMiW3FFfn/Z3YlgKCmJo1iXvRdwoySikR51abaBAon4AETFU5cBJXBEHMAjCzUlpsargNZmAqhoZ8jYB62dpYF6UrO3lZ9kgDHsqKuaDC/Q9MBrT/c9XZtM+KQ+wD+yxt1cdXQPQmFB2DhEA3VaH0qi8FvhWzc1VWKpoySalaUJXboU6H5p6tyBC/zrUdJdeM1QKXOD9y9vJlsKozUFRMfzVQNgM2FA3IHVwQgMCvrrUBgA50poIZMDvm14CEMg2tvIFkfI5m0WdjmXtA0u1ooFxIPb6aAC2Ad6SSFvzxVRAgvVXS+rsQ1lWPA8B0NfKQJEWheJDLpYBRIa+ypY6TQm45O9X9hUy/ByGHtVVGQTyfcnVaXg7Fh9kIZ+nVJtsL8+EPBwdnXZsAWA4PDh/Koq7AU/pznzJ474X5XTfZQH3ghPK7YI9xDR20/3NTjZiYuCZneP/3xibddrZxZaG3Vh8pGgIMJt1SsaZVBfPUwQQxm5GI3pE2UZTZQigXdMGDSTBtgkbWCWaSxmVjrQucRo0GEl1qxuWLn6kitmDSreXSbHvwPPyvIMvWSOkcJ8zuGH4wX+oaUlZGHU55UkBKJ2DMFXm1oRwa4A5e06S/+FlROTcpvGZPP335fDiFAQDna9pJpFGz7VSwQf/e1MfW8KkMh5uf8qzvoqJMG13tZMg2M0FRCwHcW1/PCOE4r4dg5b4Z2A1dey4CApCl951J6XVQb0Hoopjl8MkUFYDyLKZrNdP8QH9OBn2/q5NtUZSZQD+3n66rKPf052TUwQuAIisQHW6/kPgtSFkJDD8jA/rAMoArkDvQ89rAXwjA22aSKw8zw3zoSyadZ3N+gX+JeJpr0UVuKgwl8t+EPCSYfWV9Q307XiuoCgOMZJRR7DTCJY2G8vZRkVxx/a7+dUKYq/rpWqG8/6kJWgQz8i116KDqIoOar/zRhKom0PvrDb8OZVqYAXmRFe2DijEB3v6RgUlV5/zLbHmJV4s+Hgzi4wWxfhG3GZWnxS/oMDMIP813DwzG7jKpspzYE51f9xcCMyzkEzH4b5qz79FTLH56TZzXg5T9Fa/ziSqRhtBr6si8HLMDvo7M9UgGcTt71Z9Z/hOwr4qxMkWiKOrBdPsHvf8lOJMU5nO/I/Pfjv8AgOQZroP8Ln8AAAAASUVORK5CYII=">
            <a:hlinkClick r:id="rId3"/>
          </p:cNvPr>
          <p:cNvSpPr>
            <a:spLocks noChangeAspect="1" noChangeArrowheads="1"/>
          </p:cNvSpPr>
          <p:nvPr/>
        </p:nvSpPr>
        <p:spPr bwMode="auto">
          <a:xfrm>
            <a:off x="53975" y="-1165225"/>
            <a:ext cx="2438400" cy="2438400"/>
          </a:xfrm>
          <a:prstGeom prst="rect">
            <a:avLst/>
          </a:prstGeom>
          <a:noFill/>
        </p:spPr>
        <p:txBody>
          <a:bodyPr vert="horz" wrap="square" lIns="91440" tIns="45720" rIns="91440" bIns="45720" numCol="1" anchor="t" anchorCtr="0" compatLnSpc="1">
            <a:prstTxWarp prst="textNoShape">
              <a:avLst/>
            </a:prstTxWarp>
          </a:bodyPr>
          <a:lstStyle/>
          <a:p>
            <a:endParaRPr lang="ca-ES"/>
          </a:p>
        </p:txBody>
      </p:sp>
      <p:pic>
        <p:nvPicPr>
          <p:cNvPr id="2051" name="Picture 3"/>
          <p:cNvPicPr>
            <a:picLocks noChangeAspect="1" noChangeArrowheads="1"/>
          </p:cNvPicPr>
          <p:nvPr/>
        </p:nvPicPr>
        <p:blipFill>
          <a:blip r:embed="rId4" cstate="print"/>
          <a:srcRect/>
          <a:stretch>
            <a:fillRect/>
          </a:stretch>
        </p:blipFill>
        <p:spPr bwMode="auto">
          <a:xfrm>
            <a:off x="899592" y="2277988"/>
            <a:ext cx="1943100" cy="19431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563888" y="2204864"/>
            <a:ext cx="1943100" cy="1943100"/>
          </a:xfrm>
          <a:prstGeom prst="rect">
            <a:avLst/>
          </a:prstGeom>
          <a:noFill/>
          <a:ln w="9525">
            <a:noFill/>
            <a:miter lim="800000"/>
            <a:headEnd/>
            <a:tailEnd/>
          </a:ln>
        </p:spPr>
      </p:pic>
      <p:pic>
        <p:nvPicPr>
          <p:cNvPr id="2054" name="Picture 6" descr="http://bubamara-pale.com/modules/mod_scratchpad/assets/images/love/Love.png">
            <a:hlinkClick r:id="rId6"/>
          </p:cNvPr>
          <p:cNvPicPr>
            <a:picLocks noChangeAspect="1" noChangeArrowheads="1"/>
          </p:cNvPicPr>
          <p:nvPr/>
        </p:nvPicPr>
        <p:blipFill>
          <a:blip r:embed="rId7" cstate="print"/>
          <a:srcRect/>
          <a:stretch>
            <a:fillRect/>
          </a:stretch>
        </p:blipFill>
        <p:spPr bwMode="auto">
          <a:xfrm>
            <a:off x="6228184" y="2348880"/>
            <a:ext cx="2016224" cy="2016224"/>
          </a:xfrm>
          <a:prstGeom prst="rect">
            <a:avLst/>
          </a:prstGeom>
          <a:noFill/>
        </p:spPr>
      </p:pic>
      <p:pic>
        <p:nvPicPr>
          <p:cNvPr id="8" name="Picture 2" descr="http://freeiconbox.com/icon/256/10581.png">
            <a:hlinkClick r:id="rId8"/>
          </p:cNvPr>
          <p:cNvPicPr>
            <a:picLocks noChangeAspect="1" noChangeArrowheads="1"/>
          </p:cNvPicPr>
          <p:nvPr/>
        </p:nvPicPr>
        <p:blipFill>
          <a:blip r:embed="rId9" cstate="print"/>
          <a:srcRect/>
          <a:stretch>
            <a:fillRect/>
          </a:stretch>
        </p:blipFill>
        <p:spPr bwMode="auto">
          <a:xfrm>
            <a:off x="3995936" y="0"/>
            <a:ext cx="1700808" cy="1700808"/>
          </a:xfrm>
          <a:prstGeom prst="rect">
            <a:avLst/>
          </a:prstGeom>
          <a:noFill/>
        </p:spPr>
      </p:pic>
      <p:sp>
        <p:nvSpPr>
          <p:cNvPr id="9" name="8 CuadroTexto"/>
          <p:cNvSpPr txBox="1"/>
          <p:nvPr/>
        </p:nvSpPr>
        <p:spPr>
          <a:xfrm>
            <a:off x="5508104" y="5949280"/>
            <a:ext cx="3190297" cy="369332"/>
          </a:xfrm>
          <a:prstGeom prst="rect">
            <a:avLst/>
          </a:prstGeom>
          <a:noFill/>
        </p:spPr>
        <p:txBody>
          <a:bodyPr wrap="none" rtlCol="0">
            <a:spAutoFit/>
          </a:bodyPr>
          <a:lstStyle/>
          <a:p>
            <a:r>
              <a:rPr lang="ca-ES" b="1" dirty="0" err="1" smtClean="0"/>
              <a:t>GIGLIOLA</a:t>
            </a:r>
            <a:r>
              <a:rPr lang="ca-ES" b="1" dirty="0" smtClean="0"/>
              <a:t> </a:t>
            </a:r>
            <a:r>
              <a:rPr lang="ca-ES" b="1" dirty="0" err="1" smtClean="0"/>
              <a:t>CINQUETTI</a:t>
            </a:r>
            <a:r>
              <a:rPr lang="ca-ES" b="1" dirty="0" smtClean="0"/>
              <a:t> 1968</a:t>
            </a:r>
            <a:endParaRPr lang="ca-ES" dirty="0"/>
          </a:p>
        </p:txBody>
      </p:sp>
      <p:sp>
        <p:nvSpPr>
          <p:cNvPr id="2056" name="AutoShape 8" descr="http://www.google.it/url?sa=i&amp;source=imgres&amp;cd=&amp;ved=0CAkQjBwwAGoVChMIwKeYpoKHxgIVRLwUCh39cQCC&amp;url=https%3A%2F%2Fs-media-cache-ak0.pinimg.com%2F236x%2Ff3%2Fdd%2F95%2Ff3dd952f11475dbba8dd8d1fb39897e3.jpg&amp;ei=SSt5VYDfLcT4Uv3jgZAI&amp;psig=AFQjCNF_UCiDqcXsZDxIQSNuvZ5TyonPpg&amp;ust=143409069782967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a-ES"/>
          </a:p>
        </p:txBody>
      </p:sp>
      <p:pic>
        <p:nvPicPr>
          <p:cNvPr id="2057" name="Picture 9"/>
          <p:cNvPicPr>
            <a:picLocks noChangeAspect="1" noChangeArrowheads="1"/>
          </p:cNvPicPr>
          <p:nvPr/>
        </p:nvPicPr>
        <p:blipFill>
          <a:blip r:embed="rId10" cstate="print"/>
          <a:srcRect/>
          <a:stretch>
            <a:fillRect/>
          </a:stretch>
        </p:blipFill>
        <p:spPr bwMode="auto">
          <a:xfrm>
            <a:off x="4223004" y="5805264"/>
            <a:ext cx="752865" cy="10527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ca-ES" dirty="0" err="1" smtClean="0"/>
              <a:t>EV</a:t>
            </a:r>
            <a:r>
              <a:rPr lang="ca-ES" dirty="0" smtClean="0"/>
              <a:t> for a       </a:t>
            </a:r>
            <a:r>
              <a:rPr lang="ca-ES" dirty="0" err="1" smtClean="0"/>
              <a:t>happiness</a:t>
            </a:r>
            <a:endParaRPr lang="ca-ES" dirty="0"/>
          </a:p>
        </p:txBody>
      </p:sp>
      <p:pic>
        <p:nvPicPr>
          <p:cNvPr id="4" name="Picture 2" descr="http://freeiconbox.com/icon/256/10581.png">
            <a:hlinkClick r:id="rId3"/>
          </p:cNvPr>
          <p:cNvPicPr>
            <a:picLocks noChangeAspect="1" noChangeArrowheads="1"/>
          </p:cNvPicPr>
          <p:nvPr/>
        </p:nvPicPr>
        <p:blipFill>
          <a:blip r:embed="rId4" cstate="print"/>
          <a:srcRect/>
          <a:stretch>
            <a:fillRect/>
          </a:stretch>
        </p:blipFill>
        <p:spPr bwMode="auto">
          <a:xfrm>
            <a:off x="2555776" y="332656"/>
            <a:ext cx="1152128" cy="1152128"/>
          </a:xfrm>
          <a:prstGeom prst="rect">
            <a:avLst/>
          </a:prstGeom>
          <a:noFill/>
        </p:spPr>
      </p:pic>
      <p:pic>
        <p:nvPicPr>
          <p:cNvPr id="5" name="Picture 3"/>
          <p:cNvPicPr>
            <a:picLocks noChangeAspect="1" noChangeArrowheads="1"/>
          </p:cNvPicPr>
          <p:nvPr/>
        </p:nvPicPr>
        <p:blipFill>
          <a:blip r:embed="rId5" cstate="print"/>
          <a:srcRect/>
          <a:stretch>
            <a:fillRect/>
          </a:stretch>
        </p:blipFill>
        <p:spPr bwMode="auto">
          <a:xfrm>
            <a:off x="755576" y="1412776"/>
            <a:ext cx="1296144" cy="1296144"/>
          </a:xfrm>
          <a:prstGeom prst="rect">
            <a:avLst/>
          </a:prstGeom>
          <a:noFill/>
          <a:ln w="9525">
            <a:noFill/>
            <a:miter lim="800000"/>
            <a:headEnd/>
            <a:tailEnd/>
          </a:ln>
        </p:spPr>
      </p:pic>
      <p:pic>
        <p:nvPicPr>
          <p:cNvPr id="6" name="Picture 4"/>
          <p:cNvPicPr>
            <a:picLocks noChangeAspect="1" noChangeArrowheads="1"/>
          </p:cNvPicPr>
          <p:nvPr/>
        </p:nvPicPr>
        <p:blipFill>
          <a:blip r:embed="rId6" cstate="print"/>
          <a:srcRect/>
          <a:stretch>
            <a:fillRect/>
          </a:stretch>
        </p:blipFill>
        <p:spPr bwMode="auto">
          <a:xfrm>
            <a:off x="683568" y="2996952"/>
            <a:ext cx="1512168" cy="1512168"/>
          </a:xfrm>
          <a:prstGeom prst="rect">
            <a:avLst/>
          </a:prstGeom>
          <a:noFill/>
          <a:ln w="9525">
            <a:noFill/>
            <a:miter lim="800000"/>
            <a:headEnd/>
            <a:tailEnd/>
          </a:ln>
        </p:spPr>
      </p:pic>
      <p:pic>
        <p:nvPicPr>
          <p:cNvPr id="7" name="Picture 6" descr="http://bubamara-pale.com/modules/mod_scratchpad/assets/images/love/Love.png">
            <a:hlinkClick r:id="rId7"/>
          </p:cNvPr>
          <p:cNvPicPr>
            <a:picLocks noChangeAspect="1" noChangeArrowheads="1"/>
          </p:cNvPicPr>
          <p:nvPr/>
        </p:nvPicPr>
        <p:blipFill>
          <a:blip r:embed="rId8" cstate="print"/>
          <a:srcRect/>
          <a:stretch>
            <a:fillRect/>
          </a:stretch>
        </p:blipFill>
        <p:spPr bwMode="auto">
          <a:xfrm>
            <a:off x="683568" y="4869160"/>
            <a:ext cx="1440160" cy="1440160"/>
          </a:xfrm>
          <a:prstGeom prst="rect">
            <a:avLst/>
          </a:prstGeom>
          <a:noFill/>
        </p:spPr>
      </p:pic>
      <p:pic>
        <p:nvPicPr>
          <p:cNvPr id="36866" name="Picture 2"/>
          <p:cNvPicPr>
            <a:picLocks noChangeAspect="1" noChangeArrowheads="1"/>
          </p:cNvPicPr>
          <p:nvPr/>
        </p:nvPicPr>
        <p:blipFill>
          <a:blip r:embed="rId9" cstate="print"/>
          <a:srcRect/>
          <a:stretch>
            <a:fillRect/>
          </a:stretch>
        </p:blipFill>
        <p:spPr bwMode="auto">
          <a:xfrm>
            <a:off x="3347864" y="1628800"/>
            <a:ext cx="1512168" cy="1018837"/>
          </a:xfrm>
          <a:prstGeom prst="rect">
            <a:avLst/>
          </a:prstGeom>
          <a:noFill/>
          <a:ln w="9525">
            <a:noFill/>
            <a:miter lim="800000"/>
            <a:headEnd/>
            <a:tailEnd/>
          </a:ln>
        </p:spPr>
      </p:pic>
      <p:pic>
        <p:nvPicPr>
          <p:cNvPr id="36867" name="Picture 3"/>
          <p:cNvPicPr>
            <a:picLocks noChangeAspect="1" noChangeArrowheads="1"/>
          </p:cNvPicPr>
          <p:nvPr/>
        </p:nvPicPr>
        <p:blipFill>
          <a:blip r:embed="rId10" cstate="print"/>
          <a:srcRect/>
          <a:stretch>
            <a:fillRect/>
          </a:stretch>
        </p:blipFill>
        <p:spPr bwMode="auto">
          <a:xfrm>
            <a:off x="5436096" y="1484784"/>
            <a:ext cx="936104" cy="1244591"/>
          </a:xfrm>
          <a:prstGeom prst="rect">
            <a:avLst/>
          </a:prstGeom>
          <a:noFill/>
          <a:ln w="9525">
            <a:noFill/>
            <a:miter lim="800000"/>
            <a:headEnd/>
            <a:tailEnd/>
          </a:ln>
        </p:spPr>
      </p:pic>
      <p:pic>
        <p:nvPicPr>
          <p:cNvPr id="36869" name="Picture 5" descr="http://blog.foreigners.cz/wp-content/uploads/2014/03/corporate-business-account-singapore.jpg"/>
          <p:cNvPicPr>
            <a:picLocks noChangeAspect="1" noChangeArrowheads="1"/>
          </p:cNvPicPr>
          <p:nvPr/>
        </p:nvPicPr>
        <p:blipFill>
          <a:blip r:embed="rId11" cstate="print"/>
          <a:srcRect/>
          <a:stretch>
            <a:fillRect/>
          </a:stretch>
        </p:blipFill>
        <p:spPr bwMode="auto">
          <a:xfrm>
            <a:off x="3131840" y="3140968"/>
            <a:ext cx="1778480" cy="1333277"/>
          </a:xfrm>
          <a:prstGeom prst="rect">
            <a:avLst/>
          </a:prstGeom>
          <a:noFill/>
        </p:spPr>
      </p:pic>
      <p:pic>
        <p:nvPicPr>
          <p:cNvPr id="36871" name="Picture 7" descr="http://www.kimenglish.com.vn/wp-content/uploads/2014/08/unnamed.jpg"/>
          <p:cNvPicPr>
            <a:picLocks noChangeAspect="1" noChangeArrowheads="1"/>
          </p:cNvPicPr>
          <p:nvPr/>
        </p:nvPicPr>
        <p:blipFill>
          <a:blip r:embed="rId12" cstate="print"/>
          <a:srcRect/>
          <a:stretch>
            <a:fillRect/>
          </a:stretch>
        </p:blipFill>
        <p:spPr bwMode="auto">
          <a:xfrm>
            <a:off x="5220072" y="3284984"/>
            <a:ext cx="2088232" cy="1194468"/>
          </a:xfrm>
          <a:prstGeom prst="rect">
            <a:avLst/>
          </a:prstGeom>
          <a:noFill/>
        </p:spPr>
      </p:pic>
      <p:pic>
        <p:nvPicPr>
          <p:cNvPr id="36873" name="Picture 9" descr="http://www.swiss-banking-lawyers.com/wp-content/uploads/2014/09/twitter.jpg"/>
          <p:cNvPicPr>
            <a:picLocks noChangeAspect="1" noChangeArrowheads="1"/>
          </p:cNvPicPr>
          <p:nvPr/>
        </p:nvPicPr>
        <p:blipFill>
          <a:blip r:embed="rId13" cstate="print"/>
          <a:srcRect/>
          <a:stretch>
            <a:fillRect/>
          </a:stretch>
        </p:blipFill>
        <p:spPr bwMode="auto">
          <a:xfrm>
            <a:off x="3203848" y="5157192"/>
            <a:ext cx="864096" cy="864096"/>
          </a:xfrm>
          <a:prstGeom prst="rect">
            <a:avLst/>
          </a:prstGeom>
          <a:noFill/>
        </p:spPr>
      </p:pic>
      <p:pic>
        <p:nvPicPr>
          <p:cNvPr id="36875" name="Picture 11" descr="http://png-3.findicons.com/files/icons/818/aquaticus_social/64/facebook.png"/>
          <p:cNvPicPr>
            <a:picLocks noChangeAspect="1" noChangeArrowheads="1"/>
          </p:cNvPicPr>
          <p:nvPr/>
        </p:nvPicPr>
        <p:blipFill>
          <a:blip r:embed="rId14" cstate="print"/>
          <a:srcRect/>
          <a:stretch>
            <a:fillRect/>
          </a:stretch>
        </p:blipFill>
        <p:spPr bwMode="auto">
          <a:xfrm>
            <a:off x="4499992" y="5157192"/>
            <a:ext cx="864096" cy="864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8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contenido"/>
          <p:cNvSpPr>
            <a:spLocks noGrp="1"/>
          </p:cNvSpPr>
          <p:nvPr>
            <p:ph idx="1"/>
          </p:nvPr>
        </p:nvSpPr>
        <p:spPr>
          <a:xfrm>
            <a:off x="346075" y="1143000"/>
            <a:ext cx="8458200" cy="4343400"/>
          </a:xfrm>
        </p:spPr>
        <p:txBody>
          <a:bodyPr/>
          <a:lstStyle/>
          <a:p>
            <a:r>
              <a:rPr lang="en-GB" sz="2800" smtClean="0"/>
              <a:t>H2020 funded project that will last 2 years (641538)</a:t>
            </a:r>
          </a:p>
          <a:p>
            <a:r>
              <a:rPr lang="en-GB" sz="2800" smtClean="0"/>
              <a:t>Coordinate and Support Action (CSA)</a:t>
            </a:r>
          </a:p>
          <a:p>
            <a:r>
              <a:rPr lang="en-GB" sz="2800" smtClean="0"/>
              <a:t>Formed by 15 partners</a:t>
            </a:r>
          </a:p>
          <a:p>
            <a:r>
              <a:rPr lang="en-GB" sz="2800" smtClean="0"/>
              <a:t>A contribution of the EU to GEOSS</a:t>
            </a:r>
          </a:p>
          <a:p>
            <a:r>
              <a:rPr lang="en-GB" sz="2800" smtClean="0"/>
              <a:t>A gap analysis of GEOSS</a:t>
            </a:r>
          </a:p>
          <a:p>
            <a:r>
              <a:rPr lang="en-GB" sz="2800" smtClean="0"/>
              <a:t>Will propose priorities</a:t>
            </a:r>
          </a:p>
          <a:p>
            <a:r>
              <a:rPr lang="en-GB" sz="2800" smtClean="0"/>
              <a:t>Manage an European Network of Earth Observation (ENEON).</a:t>
            </a:r>
          </a:p>
        </p:txBody>
      </p:sp>
      <p:sp>
        <p:nvSpPr>
          <p:cNvPr id="4099" name="2 Título"/>
          <p:cNvSpPr>
            <a:spLocks noGrp="1"/>
          </p:cNvSpPr>
          <p:nvPr>
            <p:ph type="title"/>
          </p:nvPr>
        </p:nvSpPr>
        <p:spPr>
          <a:xfrm>
            <a:off x="0" y="0"/>
            <a:ext cx="9144000" cy="822325"/>
          </a:xfrm>
        </p:spPr>
        <p:txBody>
          <a:bodyPr/>
          <a:lstStyle/>
          <a:p>
            <a:pPr algn="ctr"/>
            <a:r>
              <a:rPr lang="en-GB" smtClean="0"/>
              <a:t>ConnectinGEO in brief</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759296"/>
            <a:ext cx="8640960" cy="5334000"/>
          </a:xfrm>
        </p:spPr>
        <p:txBody>
          <a:bodyPr>
            <a:noAutofit/>
          </a:bodyPr>
          <a:lstStyle/>
          <a:p>
            <a:pPr>
              <a:defRPr/>
            </a:pPr>
            <a:r>
              <a:rPr lang="en-GB" sz="2100" dirty="0" smtClean="0"/>
              <a:t>The Essential Variables concept is </a:t>
            </a:r>
            <a:r>
              <a:rPr lang="en-GB" sz="2100" dirty="0" smtClean="0"/>
              <a:t>the bases </a:t>
            </a:r>
            <a:r>
              <a:rPr lang="en-GB" sz="2100" dirty="0" smtClean="0"/>
              <a:t>to reinforce the EO knowledge base </a:t>
            </a:r>
          </a:p>
          <a:p>
            <a:pPr lvl="1">
              <a:defRPr/>
            </a:pPr>
            <a:r>
              <a:rPr lang="en-GB" sz="2100" dirty="0" smtClean="0"/>
              <a:t>Climate SBA – Global Climate Observing System;</a:t>
            </a:r>
          </a:p>
          <a:p>
            <a:pPr lvl="1">
              <a:defRPr/>
            </a:pPr>
            <a:r>
              <a:rPr lang="en-GB" sz="2100" dirty="0" smtClean="0"/>
              <a:t>Biodiversity SBA – GEO BON;</a:t>
            </a:r>
          </a:p>
          <a:p>
            <a:pPr lvl="1">
              <a:defRPr/>
            </a:pPr>
            <a:r>
              <a:rPr lang="en-GB" sz="2100" dirty="0" smtClean="0"/>
              <a:t>Ocean SBA – UNESCO and Southern Ocean Observing System.</a:t>
            </a:r>
          </a:p>
          <a:p>
            <a:pPr lvl="1">
              <a:defRPr/>
            </a:pPr>
            <a:r>
              <a:rPr lang="en-GB" sz="2100" dirty="0" smtClean="0"/>
              <a:t>Water </a:t>
            </a:r>
          </a:p>
          <a:p>
            <a:pPr>
              <a:defRPr/>
            </a:pPr>
            <a:r>
              <a:rPr lang="en-GB" sz="2100" kern="1200" dirty="0" smtClean="0"/>
              <a:t>ConnectinGEO will extend this concept to the following </a:t>
            </a:r>
            <a:r>
              <a:rPr lang="en-GB" sz="2100" kern="1200" dirty="0" err="1" smtClean="0"/>
              <a:t>SBAs</a:t>
            </a:r>
            <a:r>
              <a:rPr lang="en-GB" sz="2100" kern="1200" dirty="0" smtClean="0"/>
              <a:t>: </a:t>
            </a:r>
          </a:p>
          <a:p>
            <a:pPr lvl="1">
              <a:defRPr/>
            </a:pPr>
            <a:r>
              <a:rPr lang="en-GB" sz="2100" kern="1200" dirty="0" smtClean="0">
                <a:ea typeface="+mn-ea"/>
                <a:cs typeface="+mn-cs"/>
              </a:rPr>
              <a:t>Carbon (CMCC) (that has already started this process), </a:t>
            </a:r>
          </a:p>
          <a:p>
            <a:pPr lvl="1">
              <a:defRPr/>
            </a:pPr>
            <a:r>
              <a:rPr lang="en-GB" sz="2100" kern="1200" dirty="0" smtClean="0">
                <a:ea typeface="+mn-ea"/>
                <a:cs typeface="+mn-cs"/>
              </a:rPr>
              <a:t>Health and Pollution (CNR-IIA), </a:t>
            </a:r>
          </a:p>
          <a:p>
            <a:pPr lvl="1">
              <a:defRPr/>
            </a:pPr>
            <a:r>
              <a:rPr lang="en-GB" sz="2100" kern="1200" dirty="0" smtClean="0">
                <a:ea typeface="+mn-ea"/>
                <a:cs typeface="+mn-cs"/>
              </a:rPr>
              <a:t>Ecosystems (CNR-ISAC), </a:t>
            </a:r>
          </a:p>
          <a:p>
            <a:pPr lvl="1">
              <a:defRPr/>
            </a:pPr>
            <a:r>
              <a:rPr lang="en-GB" sz="2100" kern="1200" dirty="0" smtClean="0">
                <a:ea typeface="+mn-ea"/>
                <a:cs typeface="+mn-cs"/>
              </a:rPr>
              <a:t>Biodiversity (CNR- ISSIA), </a:t>
            </a:r>
          </a:p>
          <a:p>
            <a:pPr lvl="1">
              <a:defRPr/>
            </a:pPr>
            <a:r>
              <a:rPr lang="en-GB" sz="2100" kern="1200" dirty="0" smtClean="0">
                <a:ea typeface="+mn-ea"/>
                <a:cs typeface="+mn-cs"/>
              </a:rPr>
              <a:t>Energy (ARMINES), </a:t>
            </a:r>
          </a:p>
          <a:p>
            <a:pPr lvl="1">
              <a:defRPr/>
            </a:pPr>
            <a:r>
              <a:rPr lang="en-GB" sz="2100" kern="1200" dirty="0" smtClean="0">
                <a:ea typeface="+mn-ea"/>
                <a:cs typeface="+mn-cs"/>
              </a:rPr>
              <a:t>Disasters (TIWAH) </a:t>
            </a:r>
          </a:p>
          <a:p>
            <a:pPr lvl="1">
              <a:defRPr/>
            </a:pPr>
            <a:r>
              <a:rPr lang="en-GB" sz="2100" kern="1200" dirty="0" smtClean="0">
                <a:ea typeface="+mn-ea"/>
                <a:cs typeface="+mn-cs"/>
              </a:rPr>
              <a:t>Oceans (CSIC). </a:t>
            </a:r>
            <a:endParaRPr lang="en-GB" sz="2100" dirty="0" smtClean="0"/>
          </a:p>
        </p:txBody>
      </p:sp>
      <p:sp>
        <p:nvSpPr>
          <p:cNvPr id="5" name="2 Título"/>
          <p:cNvSpPr txBox="1">
            <a:spLocks/>
          </p:cNvSpPr>
          <p:nvPr/>
        </p:nvSpPr>
        <p:spPr>
          <a:xfrm>
            <a:off x="0" y="0"/>
            <a:ext cx="9144000" cy="822325"/>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pPr>
            <a:r>
              <a:rPr lang="en-GB" sz="4000" b="1" dirty="0" smtClean="0">
                <a:solidFill>
                  <a:srgbClr val="464646"/>
                </a:solidFill>
                <a:effectLst>
                  <a:outerShdw blurRad="31750" dist="25400" dir="5400000" algn="tl" rotWithShape="0">
                    <a:srgbClr val="000000">
                      <a:alpha val="25000"/>
                    </a:srgbClr>
                  </a:outerShdw>
                </a:effectLst>
                <a:ea typeface="+mj-ea"/>
                <a:cs typeface="+mj-cs"/>
              </a:rPr>
              <a:t>Essential Variables</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2"/>
          <p:cNvPicPr>
            <a:picLocks noChangeAspect="1" noChangeArrowheads="1"/>
          </p:cNvPicPr>
          <p:nvPr/>
        </p:nvPicPr>
        <p:blipFill>
          <a:blip r:embed="rId2" cstate="print"/>
          <a:srcRect/>
          <a:stretch>
            <a:fillRect/>
          </a:stretch>
        </p:blipFill>
        <p:spPr bwMode="auto">
          <a:xfrm>
            <a:off x="4932040" y="4293096"/>
            <a:ext cx="3960440" cy="2378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ca-ES" dirty="0" err="1" smtClean="0"/>
              <a:t>Thanks</a:t>
            </a:r>
            <a:endParaRPr lang="ca-ES" dirty="0"/>
          </a:p>
        </p:txBody>
      </p:sp>
      <p:sp>
        <p:nvSpPr>
          <p:cNvPr id="5" name="4 Subtítulo"/>
          <p:cNvSpPr>
            <a:spLocks noGrp="1"/>
          </p:cNvSpPr>
          <p:nvPr>
            <p:ph type="subTitle" idx="1"/>
          </p:nvPr>
        </p:nvSpPr>
        <p:spPr/>
        <p:txBody>
          <a:bodyPr/>
          <a:lstStyle/>
          <a:p>
            <a:r>
              <a:rPr lang="ca-ES" dirty="0" smtClean="0"/>
              <a:t>Joan Masó. </a:t>
            </a:r>
            <a:r>
              <a:rPr lang="ca-ES" dirty="0" err="1" smtClean="0"/>
              <a:t>ConnectinGEO</a:t>
            </a:r>
            <a:r>
              <a:rPr lang="ca-ES" dirty="0" smtClean="0"/>
              <a:t> </a:t>
            </a:r>
            <a:r>
              <a:rPr lang="ca-ES" dirty="0" err="1" smtClean="0"/>
              <a:t>coordinator</a:t>
            </a:r>
            <a:endParaRPr lang="ca-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Título"/>
          <p:cNvSpPr>
            <a:spLocks noGrp="1"/>
          </p:cNvSpPr>
          <p:nvPr>
            <p:ph type="title"/>
          </p:nvPr>
        </p:nvSpPr>
        <p:spPr>
          <a:xfrm>
            <a:off x="0" y="0"/>
            <a:ext cx="9144000" cy="822325"/>
          </a:xfrm>
        </p:spPr>
        <p:txBody>
          <a:bodyPr/>
          <a:lstStyle/>
          <a:p>
            <a:pPr algn="ctr"/>
            <a:r>
              <a:rPr lang="en-GB" dirty="0" smtClean="0"/>
              <a:t>Partnership</a:t>
            </a:r>
          </a:p>
        </p:txBody>
      </p:sp>
      <p:pic>
        <p:nvPicPr>
          <p:cNvPr id="5124" name="Picture 33" descr="D:\docs\creaf\miramon\Projectes\h2020\ConnectinGEO\logo\partners\image18.jpeg"/>
          <p:cNvPicPr>
            <a:picLocks noChangeAspect="1" noChangeArrowheads="1"/>
          </p:cNvPicPr>
          <p:nvPr/>
        </p:nvPicPr>
        <p:blipFill>
          <a:blip r:embed="rId2" cstate="print"/>
          <a:srcRect/>
          <a:stretch>
            <a:fillRect/>
          </a:stretch>
        </p:blipFill>
        <p:spPr bwMode="auto">
          <a:xfrm>
            <a:off x="2945458" y="1498600"/>
            <a:ext cx="906462" cy="765175"/>
          </a:xfrm>
          <a:prstGeom prst="rect">
            <a:avLst/>
          </a:prstGeom>
          <a:noFill/>
          <a:ln w="9525">
            <a:noFill/>
            <a:miter lim="800000"/>
            <a:headEnd/>
            <a:tailEnd/>
          </a:ln>
        </p:spPr>
      </p:pic>
      <p:pic>
        <p:nvPicPr>
          <p:cNvPr id="5125" name="Picture 35" descr="D:\docs\creaf\miramon\Projectes\h2020\ConnectinGEO\logo\partners\image20.png"/>
          <p:cNvPicPr>
            <a:picLocks noChangeAspect="1" noChangeArrowheads="1"/>
          </p:cNvPicPr>
          <p:nvPr/>
        </p:nvPicPr>
        <p:blipFill>
          <a:blip r:embed="rId3" cstate="print"/>
          <a:srcRect/>
          <a:stretch>
            <a:fillRect/>
          </a:stretch>
        </p:blipFill>
        <p:spPr bwMode="auto">
          <a:xfrm>
            <a:off x="6426200" y="1544638"/>
            <a:ext cx="1458913" cy="673100"/>
          </a:xfrm>
          <a:prstGeom prst="rect">
            <a:avLst/>
          </a:prstGeom>
          <a:noFill/>
          <a:ln w="9525">
            <a:noFill/>
            <a:miter lim="800000"/>
            <a:headEnd/>
            <a:tailEnd/>
          </a:ln>
        </p:spPr>
      </p:pic>
      <p:pic>
        <p:nvPicPr>
          <p:cNvPr id="5126" name="Picture 36" descr="D:\docs\creaf\miramon\Projectes\h2020\ConnectinGEO\logo\partners\image21.png"/>
          <p:cNvPicPr>
            <a:picLocks noChangeAspect="1" noChangeArrowheads="1"/>
          </p:cNvPicPr>
          <p:nvPr/>
        </p:nvPicPr>
        <p:blipFill>
          <a:blip r:embed="rId4" cstate="print"/>
          <a:srcRect/>
          <a:stretch>
            <a:fillRect/>
          </a:stretch>
        </p:blipFill>
        <p:spPr bwMode="auto">
          <a:xfrm>
            <a:off x="1111250" y="2805113"/>
            <a:ext cx="2105025" cy="638175"/>
          </a:xfrm>
          <a:prstGeom prst="rect">
            <a:avLst/>
          </a:prstGeom>
          <a:noFill/>
          <a:ln w="9525">
            <a:noFill/>
            <a:miter lim="800000"/>
            <a:headEnd/>
            <a:tailEnd/>
          </a:ln>
        </p:spPr>
      </p:pic>
      <p:pic>
        <p:nvPicPr>
          <p:cNvPr id="5127" name="Picture 37" descr="D:\docs\creaf\miramon\Projectes\h2020\ConnectinGEO\logo\partners\image22.gif"/>
          <p:cNvPicPr>
            <a:picLocks noChangeAspect="1" noChangeArrowheads="1"/>
          </p:cNvPicPr>
          <p:nvPr/>
        </p:nvPicPr>
        <p:blipFill>
          <a:blip r:embed="rId5" cstate="print"/>
          <a:srcRect/>
          <a:stretch>
            <a:fillRect/>
          </a:stretch>
        </p:blipFill>
        <p:spPr bwMode="auto">
          <a:xfrm>
            <a:off x="3460750" y="2687638"/>
            <a:ext cx="2016125" cy="873125"/>
          </a:xfrm>
          <a:prstGeom prst="rect">
            <a:avLst/>
          </a:prstGeom>
          <a:noFill/>
          <a:ln w="9525">
            <a:noFill/>
            <a:miter lim="800000"/>
            <a:headEnd/>
            <a:tailEnd/>
          </a:ln>
        </p:spPr>
      </p:pic>
      <p:pic>
        <p:nvPicPr>
          <p:cNvPr id="5128" name="Picture 38" descr="D:\docs\creaf\miramon\Projectes\h2020\ConnectinGEO\logo\partners\image23.png"/>
          <p:cNvPicPr>
            <a:picLocks noChangeAspect="1" noChangeArrowheads="1"/>
          </p:cNvPicPr>
          <p:nvPr/>
        </p:nvPicPr>
        <p:blipFill>
          <a:blip r:embed="rId6" cstate="print"/>
          <a:srcRect/>
          <a:stretch>
            <a:fillRect/>
          </a:stretch>
        </p:blipFill>
        <p:spPr bwMode="auto">
          <a:xfrm>
            <a:off x="5719763" y="2676525"/>
            <a:ext cx="1660525" cy="896938"/>
          </a:xfrm>
          <a:prstGeom prst="rect">
            <a:avLst/>
          </a:prstGeom>
          <a:noFill/>
          <a:ln w="9525">
            <a:noFill/>
            <a:miter lim="800000"/>
            <a:headEnd/>
            <a:tailEnd/>
          </a:ln>
        </p:spPr>
      </p:pic>
      <p:pic>
        <p:nvPicPr>
          <p:cNvPr id="5129" name="Picture 39" descr="D:\docs\creaf\miramon\Projectes\h2020\ConnectinGEO\logo\partners\image24.png"/>
          <p:cNvPicPr>
            <a:picLocks noChangeAspect="1" noChangeArrowheads="1"/>
          </p:cNvPicPr>
          <p:nvPr/>
        </p:nvPicPr>
        <p:blipFill>
          <a:blip r:embed="rId7" cstate="print"/>
          <a:srcRect/>
          <a:stretch>
            <a:fillRect/>
          </a:stretch>
        </p:blipFill>
        <p:spPr bwMode="auto">
          <a:xfrm>
            <a:off x="539750" y="4049713"/>
            <a:ext cx="2381250" cy="415925"/>
          </a:xfrm>
          <a:prstGeom prst="rect">
            <a:avLst/>
          </a:prstGeom>
          <a:noFill/>
          <a:ln w="9525">
            <a:noFill/>
            <a:miter lim="800000"/>
            <a:headEnd/>
            <a:tailEnd/>
          </a:ln>
        </p:spPr>
      </p:pic>
      <p:pic>
        <p:nvPicPr>
          <p:cNvPr id="5130" name="Picture 40" descr="D:\docs\creaf\miramon\Projectes\h2020\ConnectinGEO\logo\partners\image25.jpeg"/>
          <p:cNvPicPr>
            <a:picLocks noChangeAspect="1" noChangeArrowheads="1"/>
          </p:cNvPicPr>
          <p:nvPr/>
        </p:nvPicPr>
        <p:blipFill>
          <a:blip r:embed="rId8" cstate="print"/>
          <a:srcRect/>
          <a:stretch>
            <a:fillRect/>
          </a:stretch>
        </p:blipFill>
        <p:spPr bwMode="auto">
          <a:xfrm>
            <a:off x="3359150" y="3897313"/>
            <a:ext cx="1435100" cy="719137"/>
          </a:xfrm>
          <a:prstGeom prst="rect">
            <a:avLst/>
          </a:prstGeom>
          <a:noFill/>
          <a:ln w="9525">
            <a:noFill/>
            <a:miter lim="800000"/>
            <a:headEnd/>
            <a:tailEnd/>
          </a:ln>
        </p:spPr>
      </p:pic>
      <p:pic>
        <p:nvPicPr>
          <p:cNvPr id="5131" name="Picture 41" descr="D:\docs\creaf\miramon\Projectes\h2020\ConnectinGEO\logo\partners\image26.png"/>
          <p:cNvPicPr>
            <a:picLocks noChangeAspect="1" noChangeArrowheads="1"/>
          </p:cNvPicPr>
          <p:nvPr/>
        </p:nvPicPr>
        <p:blipFill>
          <a:blip r:embed="rId9" cstate="print"/>
          <a:srcRect/>
          <a:stretch>
            <a:fillRect/>
          </a:stretch>
        </p:blipFill>
        <p:spPr bwMode="auto">
          <a:xfrm>
            <a:off x="5232400" y="3905250"/>
            <a:ext cx="1709738" cy="703263"/>
          </a:xfrm>
          <a:prstGeom prst="rect">
            <a:avLst/>
          </a:prstGeom>
          <a:noFill/>
          <a:ln w="9525">
            <a:noFill/>
            <a:miter lim="800000"/>
            <a:headEnd/>
            <a:tailEnd/>
          </a:ln>
        </p:spPr>
      </p:pic>
      <p:pic>
        <p:nvPicPr>
          <p:cNvPr id="5132" name="Picture 42" descr="D:\docs\creaf\miramon\Projectes\h2020\ConnectinGEO\logo\partners\image27.png"/>
          <p:cNvPicPr>
            <a:picLocks noChangeAspect="1" noChangeArrowheads="1"/>
          </p:cNvPicPr>
          <p:nvPr/>
        </p:nvPicPr>
        <p:blipFill>
          <a:blip r:embed="rId10" cstate="print"/>
          <a:srcRect/>
          <a:stretch>
            <a:fillRect/>
          </a:stretch>
        </p:blipFill>
        <p:spPr bwMode="auto">
          <a:xfrm>
            <a:off x="7380288" y="3789363"/>
            <a:ext cx="779462" cy="935037"/>
          </a:xfrm>
          <a:prstGeom prst="rect">
            <a:avLst/>
          </a:prstGeom>
          <a:noFill/>
          <a:ln w="9525">
            <a:noFill/>
            <a:miter lim="800000"/>
            <a:headEnd/>
            <a:tailEnd/>
          </a:ln>
        </p:spPr>
      </p:pic>
      <p:pic>
        <p:nvPicPr>
          <p:cNvPr id="5133" name="Picture 43" descr="D:\docs\creaf\miramon\Projectes\h2020\ConnectinGEO\logo\partners\image28.png"/>
          <p:cNvPicPr>
            <a:picLocks noChangeAspect="1" noChangeArrowheads="1"/>
          </p:cNvPicPr>
          <p:nvPr/>
        </p:nvPicPr>
        <p:blipFill>
          <a:blip r:embed="rId11" cstate="print"/>
          <a:srcRect/>
          <a:stretch>
            <a:fillRect/>
          </a:stretch>
        </p:blipFill>
        <p:spPr bwMode="auto">
          <a:xfrm>
            <a:off x="395288" y="5160963"/>
            <a:ext cx="1562100" cy="644525"/>
          </a:xfrm>
          <a:prstGeom prst="rect">
            <a:avLst/>
          </a:prstGeom>
          <a:noFill/>
          <a:ln w="9525">
            <a:noFill/>
            <a:miter lim="800000"/>
            <a:headEnd/>
            <a:tailEnd/>
          </a:ln>
        </p:spPr>
      </p:pic>
      <p:pic>
        <p:nvPicPr>
          <p:cNvPr id="5134" name="Picture 44" descr="D:\docs\creaf\miramon\Projectes\h2020\ConnectinGEO\logo\partners\image29.png"/>
          <p:cNvPicPr>
            <a:picLocks noChangeAspect="1" noChangeArrowheads="1"/>
          </p:cNvPicPr>
          <p:nvPr/>
        </p:nvPicPr>
        <p:blipFill>
          <a:blip r:embed="rId12" cstate="print"/>
          <a:srcRect/>
          <a:stretch>
            <a:fillRect/>
          </a:stretch>
        </p:blipFill>
        <p:spPr bwMode="auto">
          <a:xfrm>
            <a:off x="2498725" y="5087938"/>
            <a:ext cx="2387600" cy="792162"/>
          </a:xfrm>
          <a:prstGeom prst="rect">
            <a:avLst/>
          </a:prstGeom>
          <a:noFill/>
          <a:ln w="9525">
            <a:noFill/>
            <a:miter lim="800000"/>
            <a:headEnd/>
            <a:tailEnd/>
          </a:ln>
        </p:spPr>
      </p:pic>
      <p:pic>
        <p:nvPicPr>
          <p:cNvPr id="5135" name="Picture 45" descr="D:\docs\creaf\miramon\Projectes\h2020\ConnectinGEO\logo\partners\image30.png"/>
          <p:cNvPicPr>
            <a:picLocks noChangeAspect="1" noChangeArrowheads="1"/>
          </p:cNvPicPr>
          <p:nvPr/>
        </p:nvPicPr>
        <p:blipFill>
          <a:blip r:embed="rId13" cstate="print"/>
          <a:srcRect/>
          <a:stretch>
            <a:fillRect/>
          </a:stretch>
        </p:blipFill>
        <p:spPr bwMode="auto">
          <a:xfrm>
            <a:off x="5426075" y="4946650"/>
            <a:ext cx="1198563" cy="1074738"/>
          </a:xfrm>
          <a:prstGeom prst="rect">
            <a:avLst/>
          </a:prstGeom>
          <a:noFill/>
          <a:ln w="9525">
            <a:noFill/>
            <a:miter lim="800000"/>
            <a:headEnd/>
            <a:tailEnd/>
          </a:ln>
        </p:spPr>
      </p:pic>
      <p:pic>
        <p:nvPicPr>
          <p:cNvPr id="5136" name="Picture 46" descr="D:\docs\creaf\miramon\Projectes\h2020\ConnectinGEO\logo\partners\image31.png"/>
          <p:cNvPicPr>
            <a:picLocks noChangeAspect="1" noChangeArrowheads="1"/>
          </p:cNvPicPr>
          <p:nvPr/>
        </p:nvPicPr>
        <p:blipFill>
          <a:blip r:embed="rId14" cstate="print"/>
          <a:srcRect/>
          <a:stretch>
            <a:fillRect/>
          </a:stretch>
        </p:blipFill>
        <p:spPr bwMode="auto">
          <a:xfrm>
            <a:off x="7164388" y="4983163"/>
            <a:ext cx="1685925" cy="1001712"/>
          </a:xfrm>
          <a:prstGeom prst="rect">
            <a:avLst/>
          </a:prstGeom>
          <a:noFill/>
          <a:ln w="9525">
            <a:noFill/>
            <a:miter lim="800000"/>
            <a:headEnd/>
            <a:tailEnd/>
          </a:ln>
        </p:spPr>
      </p:pic>
      <p:pic>
        <p:nvPicPr>
          <p:cNvPr id="5137" name="Picture 2" descr="D:\docs\creaf\miramon\Projectes\h2020\ConnectinGEO\logo\partners\Tiwah2.0.jpg"/>
          <p:cNvPicPr>
            <a:picLocks noChangeAspect="1" noChangeArrowheads="1"/>
          </p:cNvPicPr>
          <p:nvPr/>
        </p:nvPicPr>
        <p:blipFill>
          <a:blip r:embed="rId15" cstate="print"/>
          <a:srcRect/>
          <a:stretch>
            <a:fillRect/>
          </a:stretch>
        </p:blipFill>
        <p:spPr bwMode="auto">
          <a:xfrm>
            <a:off x="4284663" y="1466850"/>
            <a:ext cx="1727200" cy="882650"/>
          </a:xfrm>
          <a:prstGeom prst="rect">
            <a:avLst/>
          </a:prstGeom>
          <a:noFill/>
          <a:ln w="9525">
            <a:noFill/>
            <a:miter lim="800000"/>
            <a:headEnd/>
            <a:tailEnd/>
          </a:ln>
        </p:spPr>
      </p:pic>
      <p:pic>
        <p:nvPicPr>
          <p:cNvPr id="18" name="Picture 2" descr="http://www.connectingeo.net/IMG/creaf.png"/>
          <p:cNvPicPr>
            <a:picLocks noChangeAspect="1" noChangeArrowheads="1"/>
          </p:cNvPicPr>
          <p:nvPr/>
        </p:nvPicPr>
        <p:blipFill>
          <a:blip r:embed="rId16" cstate="print"/>
          <a:srcRect/>
          <a:stretch>
            <a:fillRect/>
          </a:stretch>
        </p:blipFill>
        <p:spPr bwMode="auto">
          <a:xfrm>
            <a:off x="755576" y="1556792"/>
            <a:ext cx="1656184" cy="661260"/>
          </a:xfrm>
          <a:prstGeom prst="rect">
            <a:avLst/>
          </a:prstGeom>
          <a:noFill/>
        </p:spPr>
      </p:pic>
      <p:sp>
        <p:nvSpPr>
          <p:cNvPr id="19" name="18 CuadroTexto"/>
          <p:cNvSpPr txBox="1"/>
          <p:nvPr/>
        </p:nvSpPr>
        <p:spPr>
          <a:xfrm>
            <a:off x="2267744" y="2636912"/>
            <a:ext cx="4392488" cy="1938992"/>
          </a:xfrm>
          <a:prstGeom prst="rect">
            <a:avLst/>
          </a:prstGeom>
          <a:solidFill>
            <a:srgbClr val="FFFF00"/>
          </a:solidFill>
          <a:scene3d>
            <a:camera prst="isometricOffAxis1Right"/>
            <a:lightRig rig="threePt" dir="t"/>
          </a:scene3d>
        </p:spPr>
        <p:txBody>
          <a:bodyPr wrap="square" rtlCol="0">
            <a:spAutoFit/>
          </a:bodyPr>
          <a:lstStyle/>
          <a:p>
            <a:r>
              <a:rPr lang="en-US" sz="2400" dirty="0" smtClean="0"/>
              <a:t>Good balance:</a:t>
            </a:r>
          </a:p>
          <a:p>
            <a:pPr marL="176213" indent="-176213">
              <a:buFont typeface="Arial" pitchFamily="34" charset="0"/>
              <a:buChar char="•"/>
            </a:pPr>
            <a:r>
              <a:rPr lang="en-US" sz="2400" dirty="0" smtClean="0"/>
              <a:t>Some technical people</a:t>
            </a:r>
          </a:p>
          <a:p>
            <a:pPr marL="176213" indent="-176213">
              <a:buFont typeface="Arial" pitchFamily="34" charset="0"/>
              <a:buChar char="•"/>
            </a:pPr>
            <a:r>
              <a:rPr lang="en-US" sz="2400" dirty="0" smtClean="0"/>
              <a:t>Some thematic experts</a:t>
            </a:r>
          </a:p>
          <a:p>
            <a:pPr marL="176213" indent="-176213">
              <a:buFont typeface="Arial" pitchFamily="34" charset="0"/>
              <a:buChar char="•"/>
            </a:pPr>
            <a:r>
              <a:rPr lang="en-US" sz="2400" dirty="0" smtClean="0"/>
              <a:t>Some networking experts</a:t>
            </a:r>
          </a:p>
          <a:p>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contenido"/>
          <p:cNvSpPr>
            <a:spLocks noGrp="1"/>
          </p:cNvSpPr>
          <p:nvPr>
            <p:ph idx="1"/>
          </p:nvPr>
        </p:nvSpPr>
        <p:spPr>
          <a:xfrm>
            <a:off x="346075" y="911577"/>
            <a:ext cx="8458200" cy="5181600"/>
          </a:xfrm>
        </p:spPr>
        <p:txBody>
          <a:bodyPr>
            <a:normAutofit fontScale="92500" lnSpcReduction="10000"/>
          </a:bodyPr>
          <a:lstStyle/>
          <a:p>
            <a:pPr algn="just"/>
            <a:r>
              <a:rPr lang="en-GB" dirty="0" smtClean="0"/>
              <a:t>ConnectinGEO links existing coordinated Earth observation networks with science and technology (S&amp;T) communities, the industry sector and the GEOSS and Copernicus stakeholders. </a:t>
            </a:r>
          </a:p>
          <a:p>
            <a:pPr algn="just"/>
            <a:r>
              <a:rPr lang="en-GB" dirty="0" smtClean="0"/>
              <a:t>The emerging UN Sustainable Development Goals (</a:t>
            </a:r>
            <a:r>
              <a:rPr lang="en-GB" dirty="0" err="1" smtClean="0"/>
              <a:t>SDGs</a:t>
            </a:r>
            <a:r>
              <a:rPr lang="en-GB" dirty="0" smtClean="0"/>
              <a:t>) are a motivation. </a:t>
            </a:r>
          </a:p>
          <a:p>
            <a:pPr algn="just"/>
            <a:r>
              <a:rPr lang="en-GB" dirty="0" smtClean="0"/>
              <a:t>Outcome: </a:t>
            </a:r>
          </a:p>
          <a:p>
            <a:pPr lvl="1" algn="just"/>
            <a:r>
              <a:rPr lang="en-GB" b="1" dirty="0" smtClean="0"/>
              <a:t>prioritized</a:t>
            </a:r>
            <a:r>
              <a:rPr lang="en-GB" dirty="0" smtClean="0"/>
              <a:t> list of </a:t>
            </a:r>
            <a:r>
              <a:rPr lang="en-GB" b="1" dirty="0" smtClean="0"/>
              <a:t>critical gaps</a:t>
            </a:r>
            <a:r>
              <a:rPr lang="en-GB" dirty="0" smtClean="0"/>
              <a:t> within the European Union in observations and the models that translate observations into practice-relevant knowledge. </a:t>
            </a:r>
          </a:p>
          <a:p>
            <a:pPr lvl="1" algn="just"/>
            <a:r>
              <a:rPr lang="en-GB" sz="2400" dirty="0" smtClean="0"/>
              <a:t>It will </a:t>
            </a:r>
            <a:r>
              <a:rPr lang="en-GB" sz="2400" b="1" dirty="0" smtClean="0"/>
              <a:t>include the research activities</a:t>
            </a:r>
            <a:r>
              <a:rPr lang="en-GB" sz="2400" dirty="0" smtClean="0"/>
              <a:t> required to address these gaps. </a:t>
            </a:r>
          </a:p>
          <a:p>
            <a:pPr lvl="1" algn="just"/>
            <a:r>
              <a:rPr lang="en-GB" b="1" dirty="0" smtClean="0"/>
              <a:t>Increase coherency</a:t>
            </a:r>
            <a:r>
              <a:rPr lang="en-GB" dirty="0" smtClean="0"/>
              <a:t> of European observation networks, increase the use of Earth observations and inform the planning for future observation systems.</a:t>
            </a:r>
          </a:p>
        </p:txBody>
      </p:sp>
      <p:sp>
        <p:nvSpPr>
          <p:cNvPr id="6147" name="2 Título"/>
          <p:cNvSpPr>
            <a:spLocks noGrp="1"/>
          </p:cNvSpPr>
          <p:nvPr>
            <p:ph type="title"/>
          </p:nvPr>
        </p:nvSpPr>
        <p:spPr>
          <a:xfrm>
            <a:off x="0" y="0"/>
            <a:ext cx="9144000" cy="822325"/>
          </a:xfrm>
        </p:spPr>
        <p:txBody>
          <a:bodyPr/>
          <a:lstStyle/>
          <a:p>
            <a:pPr algn="ctr"/>
            <a:r>
              <a:rPr lang="en-GB" dirty="0" smtClean="0"/>
              <a:t>Summary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ca-ES"/>
          </a:p>
        </p:txBody>
      </p:sp>
      <p:grpSp>
        <p:nvGrpSpPr>
          <p:cNvPr id="2" name="Agrupa 39"/>
          <p:cNvGrpSpPr>
            <a:grpSpLocks/>
          </p:cNvGrpSpPr>
          <p:nvPr/>
        </p:nvGrpSpPr>
        <p:grpSpPr bwMode="auto">
          <a:xfrm>
            <a:off x="4121150" y="1447800"/>
            <a:ext cx="4946650" cy="4941888"/>
            <a:chOff x="3657600" y="1367912"/>
            <a:chExt cx="4946848" cy="4941408"/>
          </a:xfrm>
        </p:grpSpPr>
        <p:grpSp>
          <p:nvGrpSpPr>
            <p:cNvPr id="3" name="Canvas 212"/>
            <p:cNvGrpSpPr>
              <a:grpSpLocks/>
            </p:cNvGrpSpPr>
            <p:nvPr/>
          </p:nvGrpSpPr>
          <p:grpSpPr bwMode="auto">
            <a:xfrm>
              <a:off x="3657600" y="1367912"/>
              <a:ext cx="4896544" cy="4941408"/>
              <a:chOff x="0" y="0"/>
              <a:chExt cx="36379" cy="36722"/>
            </a:xfrm>
          </p:grpSpPr>
          <p:sp>
            <p:nvSpPr>
              <p:cNvPr id="7178" name="AutoShape 30"/>
              <p:cNvSpPr>
                <a:spLocks noChangeAspect="1" noChangeArrowheads="1"/>
              </p:cNvSpPr>
              <p:nvPr/>
            </p:nvSpPr>
            <p:spPr bwMode="auto">
              <a:xfrm>
                <a:off x="0" y="0"/>
                <a:ext cx="36379" cy="36722"/>
              </a:xfrm>
              <a:prstGeom prst="rect">
                <a:avLst/>
              </a:prstGeom>
              <a:noFill/>
              <a:ln w="9525">
                <a:noFill/>
                <a:miter lim="800000"/>
                <a:headEnd/>
                <a:tailEnd/>
              </a:ln>
            </p:spPr>
            <p:txBody>
              <a:bodyPr/>
              <a:lstStyle/>
              <a:p>
                <a:endParaRPr lang="ca-ES" sz="2000"/>
              </a:p>
            </p:txBody>
          </p:sp>
          <p:sp>
            <p:nvSpPr>
              <p:cNvPr id="879" name="AutoShape 214"/>
              <p:cNvSpPr>
                <a:spLocks noChangeArrowheads="1"/>
              </p:cNvSpPr>
              <p:nvPr/>
            </p:nvSpPr>
            <p:spPr bwMode="auto">
              <a:xfrm>
                <a:off x="10981" y="2890"/>
                <a:ext cx="16477" cy="7314"/>
              </a:xfrm>
              <a:custGeom>
                <a:avLst/>
                <a:gdLst>
                  <a:gd name="T0" fmla="*/ 2147483647 w 21600"/>
                  <a:gd name="T1" fmla="*/ 418436221 h 21600"/>
                  <a:gd name="T2" fmla="*/ 2147483647 w 21600"/>
                  <a:gd name="T3" fmla="*/ 836871257 h 21600"/>
                  <a:gd name="T4" fmla="*/ 1882913967 w 21600"/>
                  <a:gd name="T5" fmla="*/ 418436221 h 21600"/>
                  <a:gd name="T6" fmla="*/ 2147483647 w 21600"/>
                  <a:gd name="T7" fmla="*/ 0 h 21600"/>
                  <a:gd name="T8" fmla="*/ 0 60000 65536"/>
                  <a:gd name="T9" fmla="*/ 0 60000 65536"/>
                  <a:gd name="T10" fmla="*/ 0 60000 65536"/>
                  <a:gd name="T11" fmla="*/ 0 60000 65536"/>
                  <a:gd name="T12" fmla="*/ 6041 w 21600"/>
                  <a:gd name="T13" fmla="*/ 6041 h 21600"/>
                  <a:gd name="T14" fmla="*/ 15559 w 21600"/>
                  <a:gd name="T15" fmla="*/ 15559 h 21600"/>
                </a:gdLst>
                <a:ahLst/>
                <a:cxnLst>
                  <a:cxn ang="T8">
                    <a:pos x="T0" y="T1"/>
                  </a:cxn>
                  <a:cxn ang="T9">
                    <a:pos x="T2" y="T3"/>
                  </a:cxn>
                  <a:cxn ang="T10">
                    <a:pos x="T4" y="T5"/>
                  </a:cxn>
                  <a:cxn ang="T11">
                    <a:pos x="T6" y="T7"/>
                  </a:cxn>
                </a:cxnLst>
                <a:rect l="T12" t="T13" r="T14" b="T15"/>
                <a:pathLst>
                  <a:path w="21600" h="21600">
                    <a:moveTo>
                      <a:pt x="0" y="0"/>
                    </a:moveTo>
                    <a:lnTo>
                      <a:pt x="8482" y="21600"/>
                    </a:lnTo>
                    <a:lnTo>
                      <a:pt x="13118" y="21600"/>
                    </a:lnTo>
                    <a:lnTo>
                      <a:pt x="21600" y="0"/>
                    </a:lnTo>
                    <a:lnTo>
                      <a:pt x="0" y="0"/>
                    </a:lnTo>
                    <a:close/>
                  </a:path>
                </a:pathLst>
              </a:custGeom>
              <a:gradFill rotWithShape="0">
                <a:gsLst>
                  <a:gs pos="0">
                    <a:srgbClr val="F7EAEA"/>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a:lstStyle/>
              <a:p>
                <a:pPr>
                  <a:defRPr/>
                </a:pPr>
                <a:endParaRPr lang="ca-ES" sz="2000">
                  <a:latin typeface="Arial" charset="0"/>
                </a:endParaRPr>
              </a:p>
            </p:txBody>
          </p:sp>
          <p:sp>
            <p:nvSpPr>
              <p:cNvPr id="7180" name="AutoShape 215"/>
              <p:cNvSpPr>
                <a:spLocks noChangeArrowheads="1"/>
              </p:cNvSpPr>
              <p:nvPr/>
            </p:nvSpPr>
            <p:spPr bwMode="auto">
              <a:xfrm flipV="1">
                <a:off x="6826" y="12344"/>
                <a:ext cx="24828" cy="12192"/>
              </a:xfrm>
              <a:custGeom>
                <a:avLst/>
                <a:gdLst>
                  <a:gd name="T0" fmla="*/ 2147483647 w 21600"/>
                  <a:gd name="T1" fmla="*/ 618772495 h 21600"/>
                  <a:gd name="T2" fmla="*/ 2147483647 w 21600"/>
                  <a:gd name="T3" fmla="*/ 684182570 h 21600"/>
                  <a:gd name="T4" fmla="*/ 2147483647 w 21600"/>
                  <a:gd name="T5" fmla="*/ 618772495 h 21600"/>
                  <a:gd name="T6" fmla="*/ 2147483647 w 21600"/>
                  <a:gd name="T7" fmla="*/ 0 h 21600"/>
                  <a:gd name="T8" fmla="*/ 0 60000 65536"/>
                  <a:gd name="T9" fmla="*/ 0 60000 65536"/>
                  <a:gd name="T10" fmla="*/ 0 60000 65536"/>
                  <a:gd name="T11" fmla="*/ 0 60000 65536"/>
                  <a:gd name="T12" fmla="*/ 6407 w 21600"/>
                  <a:gd name="T13" fmla="*/ 6406 h 21600"/>
                  <a:gd name="T14" fmla="*/ 15193 w 21600"/>
                  <a:gd name="T15" fmla="*/ 15194 h 21600"/>
                </a:gdLst>
                <a:ahLst/>
                <a:cxnLst>
                  <a:cxn ang="T8">
                    <a:pos x="T0" y="T1"/>
                  </a:cxn>
                  <a:cxn ang="T9">
                    <a:pos x="T2" y="T3"/>
                  </a:cxn>
                  <a:cxn ang="T10">
                    <a:pos x="T4" y="T5"/>
                  </a:cxn>
                  <a:cxn ang="T11">
                    <a:pos x="T6" y="T7"/>
                  </a:cxn>
                </a:cxnLst>
                <a:rect l="T12" t="T13" r="T14" b="T15"/>
                <a:pathLst>
                  <a:path w="21600" h="21600">
                    <a:moveTo>
                      <a:pt x="0" y="0"/>
                    </a:moveTo>
                    <a:lnTo>
                      <a:pt x="9214" y="21600"/>
                    </a:lnTo>
                    <a:lnTo>
                      <a:pt x="12386" y="21600"/>
                    </a:lnTo>
                    <a:lnTo>
                      <a:pt x="21600" y="0"/>
                    </a:lnTo>
                    <a:lnTo>
                      <a:pt x="0" y="0"/>
                    </a:lnTo>
                    <a:close/>
                  </a:path>
                </a:pathLst>
              </a:custGeom>
              <a:gradFill rotWithShape="0">
                <a:gsLst>
                  <a:gs pos="0">
                    <a:srgbClr val="C2D69B"/>
                  </a:gs>
                  <a:gs pos="100000">
                    <a:srgbClr val="F3F7EB"/>
                  </a:gs>
                </a:gsLst>
                <a:lin ang="5400000" scaled="1"/>
              </a:gradFill>
              <a:ln w="12700">
                <a:solidFill>
                  <a:srgbClr val="9BBB59"/>
                </a:solidFill>
                <a:miter lim="800000"/>
                <a:headEnd/>
                <a:tailEnd/>
              </a:ln>
            </p:spPr>
            <p:txBody>
              <a:bodyPr/>
              <a:lstStyle/>
              <a:p>
                <a:endParaRPr lang="ca-ES"/>
              </a:p>
            </p:txBody>
          </p:sp>
          <p:sp>
            <p:nvSpPr>
              <p:cNvPr id="881" name="AutoShape 216"/>
              <p:cNvSpPr>
                <a:spLocks noChangeArrowheads="1"/>
              </p:cNvSpPr>
              <p:nvPr/>
            </p:nvSpPr>
            <p:spPr bwMode="auto">
              <a:xfrm>
                <a:off x="554" y="27073"/>
                <a:ext cx="7560" cy="2690"/>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Climate</a:t>
                </a:r>
                <a:endParaRPr lang="en-GB" sz="3600" b="0">
                  <a:solidFill>
                    <a:schemeClr val="tx1"/>
                  </a:solidFill>
                  <a:latin typeface="Arial Narrow" pitchFamily="34" charset="0"/>
                  <a:cs typeface="Arial" pitchFamily="34" charset="0"/>
                </a:endParaRPr>
              </a:p>
            </p:txBody>
          </p:sp>
          <p:sp>
            <p:nvSpPr>
              <p:cNvPr id="882" name="AutoShape 217"/>
              <p:cNvSpPr>
                <a:spLocks noChangeArrowheads="1"/>
              </p:cNvSpPr>
              <p:nvPr/>
            </p:nvSpPr>
            <p:spPr bwMode="auto">
              <a:xfrm>
                <a:off x="9200" y="27073"/>
                <a:ext cx="6912" cy="2690"/>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Water</a:t>
                </a:r>
                <a:endParaRPr lang="en-GB" sz="3600" b="0">
                  <a:solidFill>
                    <a:schemeClr val="tx1"/>
                  </a:solidFill>
                  <a:latin typeface="Arial Narrow" pitchFamily="34" charset="0"/>
                  <a:cs typeface="Arial" pitchFamily="34" charset="0"/>
                </a:endParaRPr>
              </a:p>
            </p:txBody>
          </p:sp>
          <p:sp>
            <p:nvSpPr>
              <p:cNvPr id="883" name="AutoShape 218"/>
              <p:cNvSpPr>
                <a:spLocks noChangeArrowheads="1"/>
              </p:cNvSpPr>
              <p:nvPr/>
            </p:nvSpPr>
            <p:spPr bwMode="auto">
              <a:xfrm>
                <a:off x="17256" y="27073"/>
                <a:ext cx="7749" cy="2690"/>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Agriculture.</a:t>
                </a:r>
                <a:endParaRPr lang="en-GB" sz="3600" b="0">
                  <a:solidFill>
                    <a:schemeClr val="tx1"/>
                  </a:solidFill>
                  <a:latin typeface="Arial Narrow" pitchFamily="34" charset="0"/>
                  <a:cs typeface="Arial" pitchFamily="34" charset="0"/>
                </a:endParaRPr>
              </a:p>
            </p:txBody>
          </p:sp>
          <p:sp>
            <p:nvSpPr>
              <p:cNvPr id="884" name="AutoShape 219"/>
              <p:cNvSpPr>
                <a:spLocks noChangeArrowheads="1"/>
              </p:cNvSpPr>
              <p:nvPr/>
            </p:nvSpPr>
            <p:spPr bwMode="auto">
              <a:xfrm>
                <a:off x="26149" y="27073"/>
                <a:ext cx="9176" cy="2690"/>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Natural Res.</a:t>
                </a:r>
                <a:endParaRPr lang="en-GB" sz="3600" b="0">
                  <a:solidFill>
                    <a:schemeClr val="tx1"/>
                  </a:solidFill>
                  <a:latin typeface="Arial Narrow" pitchFamily="34" charset="0"/>
                  <a:cs typeface="Arial" pitchFamily="34" charset="0"/>
                </a:endParaRPr>
              </a:p>
            </p:txBody>
          </p:sp>
          <p:sp>
            <p:nvSpPr>
              <p:cNvPr id="885" name="AutoShape 220"/>
              <p:cNvSpPr>
                <a:spLocks noChangeArrowheads="1"/>
              </p:cNvSpPr>
              <p:nvPr/>
            </p:nvSpPr>
            <p:spPr bwMode="auto">
              <a:xfrm>
                <a:off x="484" y="30246"/>
                <a:ext cx="6676" cy="2749"/>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Carbon</a:t>
                </a:r>
                <a:endParaRPr lang="en-GB" sz="3600" b="0">
                  <a:solidFill>
                    <a:schemeClr val="tx1"/>
                  </a:solidFill>
                  <a:latin typeface="Arial Narrow" pitchFamily="34" charset="0"/>
                  <a:cs typeface="Arial" pitchFamily="34" charset="0"/>
                </a:endParaRPr>
              </a:p>
            </p:txBody>
          </p:sp>
          <p:sp>
            <p:nvSpPr>
              <p:cNvPr id="886" name="AutoShape 221"/>
              <p:cNvSpPr>
                <a:spLocks noChangeArrowheads="1"/>
              </p:cNvSpPr>
              <p:nvPr/>
            </p:nvSpPr>
            <p:spPr bwMode="auto">
              <a:xfrm>
                <a:off x="8115" y="30246"/>
                <a:ext cx="8940" cy="2749"/>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Ecosystems</a:t>
                </a:r>
                <a:endParaRPr lang="en-GB" sz="3600" b="0">
                  <a:solidFill>
                    <a:schemeClr val="tx1"/>
                  </a:solidFill>
                  <a:latin typeface="Arial Narrow" pitchFamily="34" charset="0"/>
                  <a:cs typeface="Arial" pitchFamily="34" charset="0"/>
                </a:endParaRPr>
              </a:p>
            </p:txBody>
          </p:sp>
          <p:sp>
            <p:nvSpPr>
              <p:cNvPr id="7187" name="Text Box 222"/>
              <p:cNvSpPr txBox="1">
                <a:spLocks noChangeArrowheads="1"/>
              </p:cNvSpPr>
              <p:nvPr/>
            </p:nvSpPr>
            <p:spPr bwMode="auto">
              <a:xfrm>
                <a:off x="10420" y="14116"/>
                <a:ext cx="17647" cy="10598"/>
              </a:xfrm>
              <a:prstGeom prst="rect">
                <a:avLst/>
              </a:prstGeom>
              <a:noFill/>
              <a:ln w="9525">
                <a:noFill/>
                <a:miter lim="800000"/>
                <a:headEnd/>
                <a:tailEnd/>
              </a:ln>
            </p:spPr>
            <p:txBody>
              <a:bodyPr/>
              <a:lstStyle/>
              <a:p>
                <a:pPr algn="ctr" eaLnBrk="1" hangingPunct="1">
                  <a:lnSpc>
                    <a:spcPct val="150000"/>
                  </a:lnSpc>
                </a:pPr>
                <a:r>
                  <a:rPr lang="en-GB" sz="700" b="0">
                    <a:solidFill>
                      <a:schemeClr val="tx1"/>
                    </a:solidFill>
                    <a:ea typeface="Times New Roman" pitchFamily="18" charset="0"/>
                    <a:cs typeface="Arial" pitchFamily="34" charset="0"/>
                  </a:rPr>
                  <a:t>Strategic Targets</a:t>
                </a:r>
                <a:endParaRPr lang="en-GB" sz="900" b="0">
                  <a:solidFill>
                    <a:schemeClr val="tx1"/>
                  </a:solidFill>
                  <a:ea typeface="Times New Roman" pitchFamily="18" charset="0"/>
                  <a:cs typeface="Arial" pitchFamily="34" charset="0"/>
                </a:endParaRPr>
              </a:p>
              <a:p>
                <a:pPr algn="ctr">
                  <a:lnSpc>
                    <a:spcPct val="150000"/>
                  </a:lnSpc>
                </a:pPr>
                <a:r>
                  <a:rPr lang="en-GB" sz="700" b="0">
                    <a:solidFill>
                      <a:schemeClr val="tx1"/>
                    </a:solidFill>
                    <a:ea typeface="Times New Roman" pitchFamily="18" charset="0"/>
                    <a:cs typeface="Arial" pitchFamily="34" charset="0"/>
                  </a:rPr>
                  <a:t>Sustainable Development </a:t>
                </a:r>
                <a:endParaRPr lang="en-GB" sz="900" b="0">
                  <a:solidFill>
                    <a:schemeClr val="tx1"/>
                  </a:solidFill>
                  <a:ea typeface="Times New Roman" pitchFamily="18" charset="0"/>
                  <a:cs typeface="Arial" pitchFamily="34" charset="0"/>
                </a:endParaRPr>
              </a:p>
              <a:p>
                <a:pPr algn="ctr">
                  <a:lnSpc>
                    <a:spcPct val="150000"/>
                  </a:lnSpc>
                </a:pPr>
                <a:r>
                  <a:rPr lang="en-GB" sz="700" b="0">
                    <a:solidFill>
                      <a:schemeClr val="tx1"/>
                    </a:solidFill>
                    <a:ea typeface="Times New Roman" pitchFamily="18" charset="0"/>
                    <a:cs typeface="Arial" pitchFamily="34" charset="0"/>
                  </a:rPr>
                  <a:t>Goals</a:t>
                </a:r>
                <a:endParaRPr lang="en-GB" sz="900" b="0">
                  <a:solidFill>
                    <a:schemeClr val="tx1"/>
                  </a:solidFill>
                  <a:ea typeface="Times New Roman" pitchFamily="18" charset="0"/>
                  <a:cs typeface="Arial" pitchFamily="34" charset="0"/>
                </a:endParaRPr>
              </a:p>
              <a:p>
                <a:pPr algn="ctr">
                  <a:lnSpc>
                    <a:spcPct val="150000"/>
                  </a:lnSpc>
                </a:pPr>
                <a:r>
                  <a:rPr lang="en-GB" sz="900" b="0">
                    <a:solidFill>
                      <a:schemeClr val="tx1"/>
                    </a:solidFill>
                    <a:ea typeface="Times New Roman" pitchFamily="18" charset="0"/>
                    <a:cs typeface="Arial" pitchFamily="34" charset="0"/>
                  </a:rPr>
                  <a:t>Sustainability Indicators</a:t>
                </a:r>
              </a:p>
              <a:p>
                <a:pPr algn="ctr">
                  <a:lnSpc>
                    <a:spcPct val="150000"/>
                  </a:lnSpc>
                </a:pPr>
                <a:r>
                  <a:rPr lang="en-GB" sz="900" b="0">
                    <a:solidFill>
                      <a:schemeClr val="tx1"/>
                    </a:solidFill>
                    <a:ea typeface="Times New Roman" pitchFamily="18" charset="0"/>
                    <a:cs typeface="Arial" pitchFamily="34" charset="0"/>
                  </a:rPr>
                  <a:t>Essential Variables</a:t>
                </a:r>
              </a:p>
              <a:p>
                <a:pPr algn="ctr">
                  <a:lnSpc>
                    <a:spcPct val="150000"/>
                  </a:lnSpc>
                </a:pPr>
                <a:r>
                  <a:rPr lang="en-GB" sz="900" b="0">
                    <a:solidFill>
                      <a:schemeClr val="tx1"/>
                    </a:solidFill>
                    <a:ea typeface="Times New Roman" pitchFamily="18" charset="0"/>
                    <a:cs typeface="Arial" pitchFamily="34" charset="0"/>
                  </a:rPr>
                  <a:t>Remote &amp; In-Situ Observations</a:t>
                </a:r>
                <a:endParaRPr lang="en-GB" sz="2000" b="0">
                  <a:solidFill>
                    <a:schemeClr val="tx1"/>
                  </a:solidFill>
                  <a:ea typeface="Times New Roman" pitchFamily="18" charset="0"/>
                  <a:cs typeface="Arial" pitchFamily="34" charset="0"/>
                </a:endParaRPr>
              </a:p>
            </p:txBody>
          </p:sp>
          <p:sp>
            <p:nvSpPr>
              <p:cNvPr id="7188" name="Text Box 223"/>
              <p:cNvSpPr txBox="1">
                <a:spLocks noChangeArrowheads="1"/>
              </p:cNvSpPr>
              <p:nvPr/>
            </p:nvSpPr>
            <p:spPr bwMode="auto">
              <a:xfrm>
                <a:off x="12712" y="3181"/>
                <a:ext cx="12846" cy="6502"/>
              </a:xfrm>
              <a:prstGeom prst="rect">
                <a:avLst/>
              </a:prstGeom>
              <a:noFill/>
              <a:ln w="9525">
                <a:noFill/>
                <a:miter lim="800000"/>
                <a:headEnd/>
                <a:tailEnd/>
              </a:ln>
            </p:spPr>
            <p:txBody>
              <a:bodyPr/>
              <a:lstStyle/>
              <a:p>
                <a:pPr algn="ctr" eaLnBrk="1" hangingPunct="1">
                  <a:lnSpc>
                    <a:spcPct val="150000"/>
                  </a:lnSpc>
                </a:pPr>
                <a:r>
                  <a:rPr lang="en-GB" sz="1000" b="0">
                    <a:solidFill>
                      <a:schemeClr val="tx1"/>
                    </a:solidFill>
                    <a:ea typeface="Times New Roman" pitchFamily="18" charset="0"/>
                    <a:cs typeface="Arial" pitchFamily="34" charset="0"/>
                  </a:rPr>
                  <a:t>Policy and Planning</a:t>
                </a:r>
                <a:endParaRPr lang="en-GB" sz="900" b="0">
                  <a:solidFill>
                    <a:schemeClr val="tx1"/>
                  </a:solidFill>
                  <a:ea typeface="Times New Roman" pitchFamily="18" charset="0"/>
                  <a:cs typeface="Arial" pitchFamily="34" charset="0"/>
                </a:endParaRPr>
              </a:p>
              <a:p>
                <a:pPr algn="ctr">
                  <a:lnSpc>
                    <a:spcPct val="150000"/>
                  </a:lnSpc>
                </a:pPr>
                <a:r>
                  <a:rPr lang="en-GB" sz="900" b="0">
                    <a:solidFill>
                      <a:schemeClr val="tx1"/>
                    </a:solidFill>
                    <a:ea typeface="Times New Roman" pitchFamily="18" charset="0"/>
                    <a:cs typeface="Arial" pitchFamily="34" charset="0"/>
                  </a:rPr>
                  <a:t>Industry Challenge</a:t>
                </a:r>
              </a:p>
              <a:p>
                <a:pPr algn="ctr">
                  <a:lnSpc>
                    <a:spcPct val="150000"/>
                  </a:lnSpc>
                </a:pPr>
                <a:r>
                  <a:rPr lang="en-GB" sz="800" b="0">
                    <a:solidFill>
                      <a:schemeClr val="tx1"/>
                    </a:solidFill>
                    <a:ea typeface="Times New Roman" pitchFamily="18" charset="0"/>
                    <a:cs typeface="Arial" pitchFamily="34" charset="0"/>
                  </a:rPr>
                  <a:t>Decisions</a:t>
                </a:r>
                <a:endParaRPr lang="en-GB" sz="2000" b="0">
                  <a:solidFill>
                    <a:schemeClr val="tx1"/>
                  </a:solidFill>
                  <a:ea typeface="Times New Roman" pitchFamily="18" charset="0"/>
                  <a:cs typeface="Arial" pitchFamily="34" charset="0"/>
                </a:endParaRPr>
              </a:p>
            </p:txBody>
          </p:sp>
          <p:sp>
            <p:nvSpPr>
              <p:cNvPr id="898" name="AutoShape 224"/>
              <p:cNvSpPr>
                <a:spLocks noChangeArrowheads="1"/>
              </p:cNvSpPr>
              <p:nvPr/>
            </p:nvSpPr>
            <p:spPr bwMode="auto">
              <a:xfrm>
                <a:off x="25583" y="30293"/>
                <a:ext cx="10061" cy="2749"/>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Raw materiasls</a:t>
                </a:r>
                <a:endParaRPr lang="en-GB" sz="3600" b="0">
                  <a:solidFill>
                    <a:schemeClr val="tx1"/>
                  </a:solidFill>
                  <a:latin typeface="Arial Narrow" pitchFamily="34" charset="0"/>
                  <a:cs typeface="Arial" pitchFamily="34" charset="0"/>
                </a:endParaRPr>
              </a:p>
            </p:txBody>
          </p:sp>
          <p:sp>
            <p:nvSpPr>
              <p:cNvPr id="899" name="AutoShape 225"/>
              <p:cNvSpPr>
                <a:spLocks noChangeArrowheads="1"/>
              </p:cNvSpPr>
              <p:nvPr/>
            </p:nvSpPr>
            <p:spPr bwMode="auto">
              <a:xfrm>
                <a:off x="18129" y="30328"/>
                <a:ext cx="6499" cy="2701"/>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anchor="ctr" anchorCtr="0"/>
              <a:lstStyle/>
              <a:p>
                <a:pPr algn="ctr" eaLnBrk="1" hangingPunct="1">
                  <a:lnSpc>
                    <a:spcPct val="100000"/>
                  </a:lnSpc>
                  <a:defRPr/>
                </a:pPr>
                <a:r>
                  <a:rPr lang="en-GB" sz="1400" b="0">
                    <a:solidFill>
                      <a:schemeClr val="tx1"/>
                    </a:solidFill>
                    <a:latin typeface="Arial Narrow" pitchFamily="34" charset="0"/>
                    <a:ea typeface="Times New Roman" pitchFamily="18" charset="0"/>
                    <a:cs typeface="Arial" pitchFamily="34" charset="0"/>
                  </a:rPr>
                  <a:t>Energy.</a:t>
                </a:r>
                <a:endParaRPr lang="en-GB" sz="3600" b="0">
                  <a:solidFill>
                    <a:schemeClr val="tx1"/>
                  </a:solidFill>
                  <a:latin typeface="Arial Narrow" pitchFamily="34" charset="0"/>
                  <a:cs typeface="Arial" pitchFamily="34" charset="0"/>
                </a:endParaRPr>
              </a:p>
            </p:txBody>
          </p:sp>
          <p:sp>
            <p:nvSpPr>
              <p:cNvPr id="900" name="AutoShape 226"/>
              <p:cNvSpPr>
                <a:spLocks noChangeArrowheads="1"/>
              </p:cNvSpPr>
              <p:nvPr/>
            </p:nvSpPr>
            <p:spPr bwMode="auto">
              <a:xfrm>
                <a:off x="31563" y="2984"/>
                <a:ext cx="4282" cy="7042"/>
              </a:xfrm>
              <a:prstGeom prst="upArrow">
                <a:avLst>
                  <a:gd name="adj1" fmla="val 70620"/>
                  <a:gd name="adj2" fmla="val 62614"/>
                </a:avLst>
              </a:prstGeom>
              <a:solidFill>
                <a:srgbClr val="C0504D"/>
              </a:solidFill>
              <a:ln w="38100">
                <a:solidFill>
                  <a:srgbClr val="943634"/>
                </a:solidFill>
                <a:miter lim="800000"/>
                <a:headEnd/>
                <a:tailEnd/>
              </a:ln>
              <a:effectLst>
                <a:outerShdw dist="28398" dir="3806097" algn="ctr" rotWithShape="0">
                  <a:srgbClr val="622423">
                    <a:alpha val="50000"/>
                  </a:srgbClr>
                </a:outerShdw>
              </a:effectLst>
            </p:spPr>
            <p:txBody>
              <a:bodyPr/>
              <a:lstStyle/>
              <a:p>
                <a:pPr algn="ctr" eaLnBrk="1" hangingPunct="1">
                  <a:lnSpc>
                    <a:spcPct val="100000"/>
                  </a:lnSpc>
                  <a:defRPr/>
                </a:pPr>
                <a:endParaRPr lang="en-GB" sz="2000" b="0" dirty="0">
                  <a:solidFill>
                    <a:schemeClr val="tx1"/>
                  </a:solidFill>
                  <a:cs typeface="Arial" pitchFamily="34" charset="0"/>
                </a:endParaRPr>
              </a:p>
            </p:txBody>
          </p:sp>
          <p:sp>
            <p:nvSpPr>
              <p:cNvPr id="901" name="AutoShape 227"/>
              <p:cNvSpPr>
                <a:spLocks noChangeArrowheads="1"/>
              </p:cNvSpPr>
              <p:nvPr/>
            </p:nvSpPr>
            <p:spPr bwMode="auto">
              <a:xfrm>
                <a:off x="31799" y="17423"/>
                <a:ext cx="4081" cy="9060"/>
              </a:xfrm>
              <a:prstGeom prst="upArrow">
                <a:avLst>
                  <a:gd name="adj1" fmla="val 58630"/>
                  <a:gd name="adj2" fmla="val 67532"/>
                </a:avLst>
              </a:prstGeom>
              <a:solidFill>
                <a:srgbClr val="C2D69B"/>
              </a:solidFill>
              <a:ln w="38100">
                <a:solidFill>
                  <a:srgbClr val="76923C"/>
                </a:solidFill>
                <a:miter lim="800000"/>
                <a:headEnd/>
                <a:tailEnd/>
              </a:ln>
              <a:effectLst>
                <a:outerShdw dist="28398" dir="3806097" algn="ctr" rotWithShape="0">
                  <a:srgbClr val="4E6128">
                    <a:alpha val="50000"/>
                  </a:srgbClr>
                </a:outerShdw>
              </a:effectLst>
            </p:spPr>
            <p:txBody>
              <a:bodyPr/>
              <a:lstStyle/>
              <a:p>
                <a:pPr algn="ctr" eaLnBrk="1" hangingPunct="1">
                  <a:lnSpc>
                    <a:spcPct val="100000"/>
                  </a:lnSpc>
                  <a:defRPr/>
                </a:pPr>
                <a:endParaRPr lang="en-GB" sz="2000" b="0" dirty="0">
                  <a:solidFill>
                    <a:schemeClr val="tx1"/>
                  </a:solidFill>
                  <a:cs typeface="Arial" pitchFamily="34" charset="0"/>
                </a:endParaRPr>
              </a:p>
            </p:txBody>
          </p:sp>
          <p:sp>
            <p:nvSpPr>
              <p:cNvPr id="7193" name="Text Box 228"/>
              <p:cNvSpPr txBox="1">
                <a:spLocks noChangeArrowheads="1"/>
              </p:cNvSpPr>
              <p:nvPr/>
            </p:nvSpPr>
            <p:spPr bwMode="auto">
              <a:xfrm>
                <a:off x="13773" y="0"/>
                <a:ext cx="8598" cy="3143"/>
              </a:xfrm>
              <a:prstGeom prst="rect">
                <a:avLst/>
              </a:prstGeom>
              <a:noFill/>
              <a:ln w="9525">
                <a:noFill/>
                <a:miter lim="800000"/>
                <a:headEnd/>
                <a:tailEnd/>
              </a:ln>
            </p:spPr>
            <p:txBody>
              <a:bodyPr/>
              <a:lstStyle/>
              <a:p>
                <a:pPr algn="just" eaLnBrk="1" hangingPunct="1">
                  <a:lnSpc>
                    <a:spcPct val="100000"/>
                  </a:lnSpc>
                </a:pPr>
                <a:r>
                  <a:rPr lang="en-GB" sz="1400">
                    <a:solidFill>
                      <a:schemeClr val="tx1"/>
                    </a:solidFill>
                    <a:latin typeface="MS PGothic" pitchFamily="34" charset="-128"/>
                    <a:ea typeface="MS PGothic" pitchFamily="34" charset="-128"/>
                    <a:cs typeface="Arial" pitchFamily="34" charset="0"/>
                  </a:rPr>
                  <a:t>Society</a:t>
                </a:r>
                <a:endParaRPr lang="en-GB" sz="2000" b="0">
                  <a:solidFill>
                    <a:schemeClr val="tx1"/>
                  </a:solidFill>
                  <a:ea typeface="MS PGothic" pitchFamily="34" charset="-128"/>
                  <a:cs typeface="Arial" pitchFamily="34" charset="0"/>
                </a:endParaRPr>
              </a:p>
            </p:txBody>
          </p:sp>
          <p:pic>
            <p:nvPicPr>
              <p:cNvPr id="7194" name="Picture 229" descr="people-crowds-webpag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61" y="831"/>
                <a:ext cx="3823" cy="2477"/>
              </a:xfrm>
              <a:prstGeom prst="rect">
                <a:avLst/>
              </a:prstGeom>
              <a:noFill/>
              <a:ln w="9525">
                <a:noFill/>
                <a:miter lim="800000"/>
                <a:headEnd/>
                <a:tailEnd/>
              </a:ln>
            </p:spPr>
          </p:pic>
          <p:sp>
            <p:nvSpPr>
              <p:cNvPr id="7195" name="Text Box 230"/>
              <p:cNvSpPr txBox="1">
                <a:spLocks noChangeArrowheads="1"/>
              </p:cNvSpPr>
              <p:nvPr/>
            </p:nvSpPr>
            <p:spPr bwMode="auto">
              <a:xfrm>
                <a:off x="14093" y="10509"/>
                <a:ext cx="12262" cy="3143"/>
              </a:xfrm>
              <a:prstGeom prst="rect">
                <a:avLst/>
              </a:prstGeom>
              <a:noFill/>
              <a:ln w="9525">
                <a:noFill/>
                <a:miter lim="800000"/>
                <a:headEnd/>
                <a:tailEnd/>
              </a:ln>
            </p:spPr>
            <p:txBody>
              <a:bodyPr/>
              <a:lstStyle/>
              <a:p>
                <a:pPr algn="just" eaLnBrk="1" hangingPunct="1">
                  <a:lnSpc>
                    <a:spcPct val="100000"/>
                  </a:lnSpc>
                </a:pPr>
                <a:r>
                  <a:rPr lang="en-GB" sz="1400" dirty="0">
                    <a:solidFill>
                      <a:srgbClr val="943634"/>
                    </a:solidFill>
                    <a:latin typeface="MS PGothic" pitchFamily="34" charset="-128"/>
                    <a:ea typeface="MS PGothic" pitchFamily="34" charset="-128"/>
                    <a:cs typeface="Arial" pitchFamily="34" charset="0"/>
                  </a:rPr>
                  <a:t>Knowledge base</a:t>
                </a:r>
                <a:endParaRPr lang="en-GB" sz="2000" b="0" dirty="0">
                  <a:solidFill>
                    <a:schemeClr val="tx1"/>
                  </a:solidFill>
                  <a:ea typeface="MS PGothic" pitchFamily="34" charset="-128"/>
                  <a:cs typeface="Arial" pitchFamily="34" charset="0"/>
                </a:endParaRPr>
              </a:p>
            </p:txBody>
          </p:sp>
          <p:sp>
            <p:nvSpPr>
              <p:cNvPr id="7196" name="Text Box 231"/>
              <p:cNvSpPr txBox="1">
                <a:spLocks noChangeArrowheads="1"/>
              </p:cNvSpPr>
              <p:nvPr/>
            </p:nvSpPr>
            <p:spPr bwMode="auto">
              <a:xfrm>
                <a:off x="6737" y="24371"/>
                <a:ext cx="24828" cy="3137"/>
              </a:xfrm>
              <a:prstGeom prst="rect">
                <a:avLst/>
              </a:prstGeom>
              <a:noFill/>
              <a:ln w="9525">
                <a:noFill/>
                <a:miter lim="800000"/>
                <a:headEnd/>
                <a:tailEnd/>
              </a:ln>
            </p:spPr>
            <p:txBody>
              <a:bodyPr/>
              <a:lstStyle/>
              <a:p>
                <a:pPr algn="ctr" eaLnBrk="1" hangingPunct="1">
                  <a:lnSpc>
                    <a:spcPct val="100000"/>
                  </a:lnSpc>
                </a:pPr>
                <a:r>
                  <a:rPr lang="en-GB" sz="1400">
                    <a:solidFill>
                      <a:srgbClr val="76923C"/>
                    </a:solidFill>
                    <a:latin typeface="MS PGothic" pitchFamily="34" charset="-128"/>
                    <a:ea typeface="MS PGothic" pitchFamily="34" charset="-128"/>
                    <a:cs typeface="Arial" pitchFamily="34" charset="0"/>
                  </a:rPr>
                  <a:t>Observing Systems/Networks</a:t>
                </a:r>
                <a:endParaRPr lang="en-GB" sz="2000" b="0">
                  <a:solidFill>
                    <a:schemeClr val="tx1"/>
                  </a:solidFill>
                  <a:ea typeface="MS PGothic" pitchFamily="34" charset="-128"/>
                  <a:cs typeface="Arial" pitchFamily="34" charset="0"/>
                </a:endParaRPr>
              </a:p>
            </p:txBody>
          </p:sp>
          <p:sp>
            <p:nvSpPr>
              <p:cNvPr id="7197" name="Freeform 232"/>
              <p:cNvSpPr>
                <a:spLocks/>
              </p:cNvSpPr>
              <p:nvPr/>
            </p:nvSpPr>
            <p:spPr bwMode="auto">
              <a:xfrm>
                <a:off x="1466" y="12007"/>
                <a:ext cx="2756" cy="10052"/>
              </a:xfrm>
              <a:custGeom>
                <a:avLst/>
                <a:gdLst>
                  <a:gd name="T0" fmla="*/ 0 w 654"/>
                  <a:gd name="T1" fmla="*/ 0 h 3915"/>
                  <a:gd name="T2" fmla="*/ 2147483647 w 654"/>
                  <a:gd name="T3" fmla="*/ 2147483647 h 3915"/>
                  <a:gd name="T4" fmla="*/ 2147483647 w 654"/>
                  <a:gd name="T5" fmla="*/ 2147483647 h 3915"/>
                  <a:gd name="T6" fmla="*/ 2147483647 w 654"/>
                  <a:gd name="T7" fmla="*/ 2147483647 h 3915"/>
                  <a:gd name="T8" fmla="*/ 2147483647 w 654"/>
                  <a:gd name="T9" fmla="*/ 2147483647 h 3915"/>
                  <a:gd name="T10" fmla="*/ 2147483647 w 654"/>
                  <a:gd name="T11" fmla="*/ 2147483647 h 3915"/>
                  <a:gd name="T12" fmla="*/ 2147483647 w 654"/>
                  <a:gd name="T13" fmla="*/ 0 h 3915"/>
                  <a:gd name="T14" fmla="*/ 0 w 654"/>
                  <a:gd name="T15" fmla="*/ 0 h 3915"/>
                  <a:gd name="T16" fmla="*/ 0 60000 65536"/>
                  <a:gd name="T17" fmla="*/ 0 60000 65536"/>
                  <a:gd name="T18" fmla="*/ 0 60000 65536"/>
                  <a:gd name="T19" fmla="*/ 0 60000 65536"/>
                  <a:gd name="T20" fmla="*/ 0 60000 65536"/>
                  <a:gd name="T21" fmla="*/ 0 60000 65536"/>
                  <a:gd name="T22" fmla="*/ 0 60000 65536"/>
                  <a:gd name="T23" fmla="*/ 0 60000 65536"/>
                  <a:gd name="T24" fmla="*/ 0 w 654"/>
                  <a:gd name="T25" fmla="*/ 0 h 3915"/>
                  <a:gd name="T26" fmla="*/ 654 w 654"/>
                  <a:gd name="T27" fmla="*/ 3915 h 39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4" h="3915">
                    <a:moveTo>
                      <a:pt x="0" y="0"/>
                    </a:moveTo>
                    <a:lnTo>
                      <a:pt x="224" y="1973"/>
                    </a:lnTo>
                    <a:lnTo>
                      <a:pt x="68" y="1973"/>
                    </a:lnTo>
                    <a:lnTo>
                      <a:pt x="330" y="3915"/>
                    </a:lnTo>
                    <a:lnTo>
                      <a:pt x="556" y="1973"/>
                    </a:lnTo>
                    <a:lnTo>
                      <a:pt x="425" y="1966"/>
                    </a:lnTo>
                    <a:lnTo>
                      <a:pt x="654" y="0"/>
                    </a:lnTo>
                    <a:lnTo>
                      <a:pt x="0" y="0"/>
                    </a:lnTo>
                    <a:close/>
                  </a:path>
                </a:pathLst>
              </a:custGeom>
              <a:gradFill rotWithShape="0">
                <a:gsLst>
                  <a:gs pos="0">
                    <a:srgbClr val="92CDDC"/>
                  </a:gs>
                  <a:gs pos="100000">
                    <a:srgbClr val="E9F5F8"/>
                  </a:gs>
                </a:gsLst>
                <a:lin ang="5400000" scaled="1"/>
              </a:gradFill>
              <a:ln w="12700">
                <a:solidFill>
                  <a:srgbClr val="4BACC6"/>
                </a:solidFill>
                <a:round/>
                <a:headEnd/>
                <a:tailEnd/>
              </a:ln>
            </p:spPr>
            <p:txBody>
              <a:bodyPr/>
              <a:lstStyle/>
              <a:p>
                <a:endParaRPr lang="ca-ES"/>
              </a:p>
            </p:txBody>
          </p:sp>
          <p:sp>
            <p:nvSpPr>
              <p:cNvPr id="7198" name="Freeform 233"/>
              <p:cNvSpPr>
                <a:spLocks/>
              </p:cNvSpPr>
              <p:nvPr/>
            </p:nvSpPr>
            <p:spPr bwMode="auto">
              <a:xfrm>
                <a:off x="2882" y="12001"/>
                <a:ext cx="2756" cy="10058"/>
              </a:xfrm>
              <a:custGeom>
                <a:avLst/>
                <a:gdLst>
                  <a:gd name="T0" fmla="*/ 0 w 654"/>
                  <a:gd name="T1" fmla="*/ 2147483647 h 3919"/>
                  <a:gd name="T2" fmla="*/ 2147483647 w 654"/>
                  <a:gd name="T3" fmla="*/ 2147483647 h 3919"/>
                  <a:gd name="T4" fmla="*/ 2147483647 w 654"/>
                  <a:gd name="T5" fmla="*/ 2147483647 h 3919"/>
                  <a:gd name="T6" fmla="*/ 2147483647 w 654"/>
                  <a:gd name="T7" fmla="*/ 0 h 3919"/>
                  <a:gd name="T8" fmla="*/ 2147483647 w 654"/>
                  <a:gd name="T9" fmla="*/ 2147483647 h 3919"/>
                  <a:gd name="T10" fmla="*/ 2147483647 w 654"/>
                  <a:gd name="T11" fmla="*/ 2147483647 h 3919"/>
                  <a:gd name="T12" fmla="*/ 2147483647 w 654"/>
                  <a:gd name="T13" fmla="*/ 2147483647 h 3919"/>
                  <a:gd name="T14" fmla="*/ 0 w 654"/>
                  <a:gd name="T15" fmla="*/ 2147483647 h 3919"/>
                  <a:gd name="T16" fmla="*/ 0 60000 65536"/>
                  <a:gd name="T17" fmla="*/ 0 60000 65536"/>
                  <a:gd name="T18" fmla="*/ 0 60000 65536"/>
                  <a:gd name="T19" fmla="*/ 0 60000 65536"/>
                  <a:gd name="T20" fmla="*/ 0 60000 65536"/>
                  <a:gd name="T21" fmla="*/ 0 60000 65536"/>
                  <a:gd name="T22" fmla="*/ 0 60000 65536"/>
                  <a:gd name="T23" fmla="*/ 0 60000 65536"/>
                  <a:gd name="T24" fmla="*/ 0 w 654"/>
                  <a:gd name="T25" fmla="*/ 0 h 3919"/>
                  <a:gd name="T26" fmla="*/ 654 w 654"/>
                  <a:gd name="T27" fmla="*/ 3919 h 39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4" h="3919">
                    <a:moveTo>
                      <a:pt x="0" y="3919"/>
                    </a:moveTo>
                    <a:lnTo>
                      <a:pt x="220" y="1968"/>
                    </a:lnTo>
                    <a:lnTo>
                      <a:pt x="88" y="1968"/>
                    </a:lnTo>
                    <a:lnTo>
                      <a:pt x="322" y="0"/>
                    </a:lnTo>
                    <a:lnTo>
                      <a:pt x="556" y="1962"/>
                    </a:lnTo>
                    <a:lnTo>
                      <a:pt x="424" y="1968"/>
                    </a:lnTo>
                    <a:lnTo>
                      <a:pt x="654" y="3919"/>
                    </a:lnTo>
                    <a:lnTo>
                      <a:pt x="0" y="3919"/>
                    </a:lnTo>
                    <a:close/>
                  </a:path>
                </a:pathLst>
              </a:custGeom>
              <a:gradFill rotWithShape="0">
                <a:gsLst>
                  <a:gs pos="0">
                    <a:srgbClr val="E9F5F8"/>
                  </a:gs>
                  <a:gs pos="100000">
                    <a:srgbClr val="92CDDC"/>
                  </a:gs>
                </a:gsLst>
                <a:lin ang="5400000" scaled="1"/>
              </a:gradFill>
              <a:ln w="12700">
                <a:solidFill>
                  <a:srgbClr val="4BACC6"/>
                </a:solidFill>
                <a:round/>
                <a:headEnd/>
                <a:tailEnd/>
              </a:ln>
            </p:spPr>
            <p:txBody>
              <a:bodyPr/>
              <a:lstStyle/>
              <a:p>
                <a:endParaRPr lang="ca-ES"/>
              </a:p>
            </p:txBody>
          </p:sp>
          <p:sp>
            <p:nvSpPr>
              <p:cNvPr id="7199" name="Text Box 234"/>
              <p:cNvSpPr txBox="1">
                <a:spLocks noChangeArrowheads="1"/>
              </p:cNvSpPr>
              <p:nvPr/>
            </p:nvSpPr>
            <p:spPr bwMode="auto">
              <a:xfrm rot="16200000">
                <a:off x="-316" y="13022"/>
                <a:ext cx="7055" cy="2416"/>
              </a:xfrm>
              <a:prstGeom prst="rect">
                <a:avLst/>
              </a:prstGeom>
              <a:noFill/>
              <a:ln w="9525">
                <a:noFill/>
                <a:miter lim="800000"/>
                <a:headEnd/>
                <a:tailEnd/>
              </a:ln>
            </p:spPr>
            <p:txBody>
              <a:bodyPr/>
              <a:lstStyle/>
              <a:p>
                <a:pPr algn="just" eaLnBrk="1" hangingPunct="1">
                  <a:lnSpc>
                    <a:spcPct val="100000"/>
                  </a:lnSpc>
                </a:pPr>
                <a:r>
                  <a:rPr lang="en-GB" sz="900" b="0" dirty="0">
                    <a:solidFill>
                      <a:srgbClr val="0160AA"/>
                    </a:solidFill>
                    <a:ea typeface="Times New Roman" pitchFamily="18" charset="0"/>
                    <a:cs typeface="Arial" pitchFamily="34" charset="0"/>
                  </a:rPr>
                  <a:t>Top-Down</a:t>
                </a:r>
                <a:endParaRPr lang="en-GB" sz="2000" b="0" dirty="0">
                  <a:solidFill>
                    <a:schemeClr val="tx1"/>
                  </a:solidFill>
                  <a:ea typeface="Times New Roman" pitchFamily="18" charset="0"/>
                  <a:cs typeface="Arial" pitchFamily="34" charset="0"/>
                </a:endParaRPr>
              </a:p>
            </p:txBody>
          </p:sp>
          <p:sp>
            <p:nvSpPr>
              <p:cNvPr id="7200" name="Text Box 235"/>
              <p:cNvSpPr txBox="1">
                <a:spLocks noChangeArrowheads="1"/>
              </p:cNvSpPr>
              <p:nvPr/>
            </p:nvSpPr>
            <p:spPr bwMode="auto">
              <a:xfrm rot="-5400000">
                <a:off x="1167" y="16491"/>
                <a:ext cx="6957" cy="2872"/>
              </a:xfrm>
              <a:prstGeom prst="rect">
                <a:avLst/>
              </a:prstGeom>
              <a:noFill/>
              <a:ln w="9525">
                <a:noFill/>
                <a:miter lim="800000"/>
                <a:headEnd/>
                <a:tailEnd/>
              </a:ln>
            </p:spPr>
            <p:txBody>
              <a:bodyPr/>
              <a:lstStyle/>
              <a:p>
                <a:pPr algn="just" eaLnBrk="1" hangingPunct="1">
                  <a:lnSpc>
                    <a:spcPct val="100000"/>
                  </a:lnSpc>
                </a:pPr>
                <a:r>
                  <a:rPr lang="en-GB" sz="900" b="0">
                    <a:solidFill>
                      <a:srgbClr val="0160AA"/>
                    </a:solidFill>
                    <a:ea typeface="Times New Roman" pitchFamily="18" charset="0"/>
                    <a:cs typeface="Arial" pitchFamily="34" charset="0"/>
                  </a:rPr>
                  <a:t>Bottom-up</a:t>
                </a:r>
                <a:endParaRPr lang="en-GB" sz="2000" b="0">
                  <a:solidFill>
                    <a:schemeClr val="tx1"/>
                  </a:solidFill>
                  <a:ea typeface="Times New Roman" pitchFamily="18" charset="0"/>
                  <a:cs typeface="Arial" pitchFamily="34" charset="0"/>
                </a:endParaRPr>
              </a:p>
            </p:txBody>
          </p:sp>
          <p:sp>
            <p:nvSpPr>
              <p:cNvPr id="7201" name="Text Box 236"/>
              <p:cNvSpPr txBox="1">
                <a:spLocks noChangeArrowheads="1"/>
              </p:cNvSpPr>
              <p:nvPr/>
            </p:nvSpPr>
            <p:spPr bwMode="auto">
              <a:xfrm>
                <a:off x="6978" y="33039"/>
                <a:ext cx="24822" cy="3054"/>
              </a:xfrm>
              <a:prstGeom prst="rect">
                <a:avLst/>
              </a:prstGeom>
              <a:noFill/>
              <a:ln w="9525">
                <a:noFill/>
                <a:miter lim="800000"/>
                <a:headEnd/>
                <a:tailEnd/>
              </a:ln>
            </p:spPr>
            <p:txBody>
              <a:bodyPr/>
              <a:lstStyle/>
              <a:p>
                <a:pPr algn="ctr" eaLnBrk="1" hangingPunct="1">
                  <a:lnSpc>
                    <a:spcPct val="100000"/>
                  </a:lnSpc>
                </a:pPr>
                <a:r>
                  <a:rPr lang="en-GB" sz="1400">
                    <a:solidFill>
                      <a:srgbClr val="76923C"/>
                    </a:solidFill>
                    <a:latin typeface="MS PGothic" pitchFamily="34" charset="-128"/>
                    <a:ea typeface="MS PGothic" pitchFamily="34" charset="-128"/>
                    <a:cs typeface="Arial" pitchFamily="34" charset="0"/>
                  </a:rPr>
                  <a:t>Scientific Community</a:t>
                </a:r>
                <a:endParaRPr lang="en-GB" sz="2000" b="0">
                  <a:solidFill>
                    <a:schemeClr val="tx1"/>
                  </a:solidFill>
                  <a:ea typeface="MS PGothic" pitchFamily="34" charset="-128"/>
                  <a:cs typeface="Arial" pitchFamily="34" charset="0"/>
                </a:endParaRPr>
              </a:p>
            </p:txBody>
          </p:sp>
          <p:sp>
            <p:nvSpPr>
              <p:cNvPr id="911" name="AutoShape 237"/>
              <p:cNvSpPr>
                <a:spLocks noChangeArrowheads="1"/>
              </p:cNvSpPr>
              <p:nvPr/>
            </p:nvSpPr>
            <p:spPr bwMode="auto">
              <a:xfrm rot="1800000" flipV="1">
                <a:off x="9601" y="13967"/>
                <a:ext cx="1427" cy="7455"/>
              </a:xfrm>
              <a:prstGeom prst="curvedRightArrow">
                <a:avLst>
                  <a:gd name="adj1" fmla="val 104754"/>
                  <a:gd name="adj2" fmla="val 209508"/>
                  <a:gd name="adj3" fmla="val 33333"/>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a:lstStyle/>
              <a:p>
                <a:pPr>
                  <a:defRPr/>
                </a:pPr>
                <a:endParaRPr lang="ca-ES" sz="2000">
                  <a:latin typeface="Arial" charset="0"/>
                </a:endParaRPr>
              </a:p>
            </p:txBody>
          </p:sp>
          <p:sp>
            <p:nvSpPr>
              <p:cNvPr id="912" name="AutoShape 238"/>
              <p:cNvSpPr>
                <a:spLocks noChangeArrowheads="1"/>
              </p:cNvSpPr>
              <p:nvPr/>
            </p:nvSpPr>
            <p:spPr bwMode="auto">
              <a:xfrm>
                <a:off x="31799" y="10853"/>
                <a:ext cx="4046" cy="6063"/>
              </a:xfrm>
              <a:prstGeom prst="upArrow">
                <a:avLst>
                  <a:gd name="adj1" fmla="val 64241"/>
                  <a:gd name="adj2" fmla="val 60911"/>
                </a:avLst>
              </a:prstGeom>
              <a:solidFill>
                <a:srgbClr val="9BBB59"/>
              </a:solidFill>
              <a:ln w="38100">
                <a:solidFill>
                  <a:srgbClr val="76923C"/>
                </a:solidFill>
                <a:miter lim="800000"/>
                <a:headEnd/>
                <a:tailEnd/>
              </a:ln>
              <a:effectLst>
                <a:outerShdw dist="28398" dir="3806097" algn="ctr" rotWithShape="0">
                  <a:srgbClr val="4E6128">
                    <a:alpha val="50000"/>
                  </a:srgbClr>
                </a:outerShdw>
              </a:effectLst>
            </p:spPr>
            <p:txBody>
              <a:bodyPr/>
              <a:lstStyle/>
              <a:p>
                <a:pPr algn="ctr" eaLnBrk="1" hangingPunct="1">
                  <a:lnSpc>
                    <a:spcPct val="100000"/>
                  </a:lnSpc>
                  <a:defRPr/>
                </a:pPr>
                <a:endParaRPr lang="en-GB" sz="2000" b="0" dirty="0">
                  <a:solidFill>
                    <a:schemeClr val="tx1"/>
                  </a:solidFill>
                  <a:cs typeface="Arial" pitchFamily="34" charset="0"/>
                </a:endParaRPr>
              </a:p>
            </p:txBody>
          </p:sp>
          <p:sp>
            <p:nvSpPr>
              <p:cNvPr id="913" name="AutoShape 239"/>
              <p:cNvSpPr>
                <a:spLocks noChangeArrowheads="1"/>
              </p:cNvSpPr>
              <p:nvPr/>
            </p:nvSpPr>
            <p:spPr bwMode="auto">
              <a:xfrm rot="19800000" flipH="1">
                <a:off x="27612" y="14191"/>
                <a:ext cx="1427" cy="7443"/>
              </a:xfrm>
              <a:prstGeom prst="curvedRightArrow">
                <a:avLst>
                  <a:gd name="adj1" fmla="val 104754"/>
                  <a:gd name="adj2" fmla="val 209508"/>
                  <a:gd name="adj3" fmla="val 33333"/>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a:lstStyle/>
              <a:p>
                <a:pPr>
                  <a:defRPr/>
                </a:pPr>
                <a:endParaRPr lang="ca-ES" sz="2000">
                  <a:latin typeface="Arial" charset="0"/>
                </a:endParaRPr>
              </a:p>
            </p:txBody>
          </p:sp>
          <p:sp>
            <p:nvSpPr>
              <p:cNvPr id="7205" name="Text Box 240"/>
              <p:cNvSpPr txBox="1">
                <a:spLocks noChangeArrowheads="1"/>
              </p:cNvSpPr>
              <p:nvPr/>
            </p:nvSpPr>
            <p:spPr bwMode="auto">
              <a:xfrm rot="-5400000">
                <a:off x="3937" y="11149"/>
                <a:ext cx="11490" cy="5245"/>
              </a:xfrm>
              <a:prstGeom prst="rect">
                <a:avLst/>
              </a:prstGeom>
              <a:noFill/>
              <a:ln w="9525">
                <a:noFill/>
                <a:miter lim="800000"/>
                <a:headEnd/>
                <a:tailEnd/>
              </a:ln>
            </p:spPr>
            <p:txBody>
              <a:bodyPr/>
              <a:lstStyle/>
              <a:p>
                <a:pPr eaLnBrk="1" hangingPunct="1">
                  <a:lnSpc>
                    <a:spcPct val="100000"/>
                  </a:lnSpc>
                </a:pPr>
                <a:r>
                  <a:rPr lang="en-GB" sz="1000" b="0">
                    <a:solidFill>
                      <a:schemeClr val="tx1"/>
                    </a:solidFill>
                    <a:ea typeface="Times New Roman" pitchFamily="18" charset="0"/>
                    <a:cs typeface="Arial" pitchFamily="34" charset="0"/>
                  </a:rPr>
                  <a:t>Forecast</a:t>
                </a:r>
                <a:br>
                  <a:rPr lang="en-GB" sz="1000" b="0">
                    <a:solidFill>
                      <a:schemeClr val="tx1"/>
                    </a:solidFill>
                    <a:ea typeface="Times New Roman" pitchFamily="18" charset="0"/>
                    <a:cs typeface="Arial" pitchFamily="34" charset="0"/>
                  </a:rPr>
                </a:br>
                <a:r>
                  <a:rPr lang="en-GB" sz="1000" b="0">
                    <a:solidFill>
                      <a:schemeClr val="tx1"/>
                    </a:solidFill>
                    <a:ea typeface="Times New Roman" pitchFamily="18" charset="0"/>
                    <a:cs typeface="Arial" pitchFamily="34" charset="0"/>
                  </a:rPr>
                  <a:t>          and</a:t>
                </a:r>
                <a:br>
                  <a:rPr lang="en-GB" sz="1000" b="0">
                    <a:solidFill>
                      <a:schemeClr val="tx1"/>
                    </a:solidFill>
                    <a:ea typeface="Times New Roman" pitchFamily="18" charset="0"/>
                    <a:cs typeface="Arial" pitchFamily="34" charset="0"/>
                  </a:rPr>
                </a:br>
                <a:r>
                  <a:rPr lang="en-GB" sz="1000" b="0">
                    <a:solidFill>
                      <a:schemeClr val="tx1"/>
                    </a:solidFill>
                    <a:ea typeface="Times New Roman" pitchFamily="18" charset="0"/>
                    <a:cs typeface="Arial" pitchFamily="34" charset="0"/>
                  </a:rPr>
                  <a:t>              projections</a:t>
                </a:r>
                <a:endParaRPr lang="en-GB" sz="2000" b="0">
                  <a:solidFill>
                    <a:schemeClr val="tx1"/>
                  </a:solidFill>
                  <a:ea typeface="Times New Roman" pitchFamily="18" charset="0"/>
                  <a:cs typeface="Arial" pitchFamily="34" charset="0"/>
                </a:endParaRPr>
              </a:p>
            </p:txBody>
          </p:sp>
          <p:sp>
            <p:nvSpPr>
              <p:cNvPr id="7206" name="Text Box 241"/>
              <p:cNvSpPr txBox="1">
                <a:spLocks noChangeArrowheads="1"/>
              </p:cNvSpPr>
              <p:nvPr/>
            </p:nvSpPr>
            <p:spPr bwMode="auto">
              <a:xfrm rot="-5400000">
                <a:off x="23686" y="10020"/>
                <a:ext cx="9914" cy="3787"/>
              </a:xfrm>
              <a:prstGeom prst="rect">
                <a:avLst/>
              </a:prstGeom>
              <a:noFill/>
              <a:ln w="9525">
                <a:noFill/>
                <a:miter lim="800000"/>
                <a:headEnd/>
                <a:tailEnd/>
              </a:ln>
            </p:spPr>
            <p:txBody>
              <a:bodyPr/>
              <a:lstStyle/>
              <a:p>
                <a:pPr eaLnBrk="1" hangingPunct="1">
                  <a:lnSpc>
                    <a:spcPct val="100000"/>
                  </a:lnSpc>
                </a:pPr>
                <a:r>
                  <a:rPr lang="en-GB" sz="1000" b="0">
                    <a:solidFill>
                      <a:schemeClr val="tx1"/>
                    </a:solidFill>
                    <a:ea typeface="Times New Roman" pitchFamily="18" charset="0"/>
                    <a:cs typeface="Arial" pitchFamily="34" charset="0"/>
                  </a:rPr>
                  <a:t>          Observation</a:t>
                </a:r>
                <a:br>
                  <a:rPr lang="en-GB" sz="1000" b="0">
                    <a:solidFill>
                      <a:schemeClr val="tx1"/>
                    </a:solidFill>
                    <a:ea typeface="Times New Roman" pitchFamily="18" charset="0"/>
                    <a:cs typeface="Arial" pitchFamily="34" charset="0"/>
                  </a:rPr>
                </a:br>
                <a:r>
                  <a:rPr lang="en-GB" sz="1000" b="0">
                    <a:solidFill>
                      <a:schemeClr val="tx1"/>
                    </a:solidFill>
                    <a:ea typeface="Times New Roman" pitchFamily="18" charset="0"/>
                    <a:cs typeface="Arial" pitchFamily="34" charset="0"/>
                  </a:rPr>
                  <a:t>priorities</a:t>
                </a:r>
                <a:endParaRPr lang="en-GB" sz="2000" b="0">
                  <a:solidFill>
                    <a:schemeClr val="tx1"/>
                  </a:solidFill>
                  <a:ea typeface="Times New Roman" pitchFamily="18" charset="0"/>
                  <a:cs typeface="Arial" pitchFamily="34" charset="0"/>
                </a:endParaRPr>
              </a:p>
            </p:txBody>
          </p:sp>
        </p:grpSp>
        <p:sp>
          <p:nvSpPr>
            <p:cNvPr id="7175" name="34 CuadroTexto"/>
            <p:cNvSpPr txBox="1">
              <a:spLocks noChangeArrowheads="1"/>
            </p:cNvSpPr>
            <p:nvPr/>
          </p:nvSpPr>
          <p:spPr bwMode="auto">
            <a:xfrm rot="-5400000">
              <a:off x="7854534" y="2156660"/>
              <a:ext cx="721672" cy="307777"/>
            </a:xfrm>
            <a:prstGeom prst="rect">
              <a:avLst/>
            </a:prstGeom>
            <a:noFill/>
            <a:ln w="9525">
              <a:noFill/>
              <a:miter lim="800000"/>
              <a:headEnd/>
              <a:tailEnd/>
            </a:ln>
          </p:spPr>
          <p:txBody>
            <a:bodyPr wrap="none">
              <a:spAutoFit/>
            </a:bodyPr>
            <a:lstStyle/>
            <a:p>
              <a:r>
                <a:rPr lang="en-GB" sz="1400">
                  <a:ea typeface="Times New Roman" pitchFamily="18" charset="0"/>
                  <a:cs typeface="Arial" pitchFamily="34" charset="0"/>
                </a:rPr>
                <a:t>Impact</a:t>
              </a:r>
              <a:endParaRPr lang="en-GB" sz="2000">
                <a:ea typeface="Times New Roman" pitchFamily="18" charset="0"/>
                <a:cs typeface="Arial" pitchFamily="34" charset="0"/>
              </a:endParaRPr>
            </a:p>
          </p:txBody>
        </p:sp>
        <p:sp>
          <p:nvSpPr>
            <p:cNvPr id="7176" name="35 CuadroTexto"/>
            <p:cNvSpPr txBox="1">
              <a:spLocks noChangeArrowheads="1"/>
            </p:cNvSpPr>
            <p:nvPr/>
          </p:nvSpPr>
          <p:spPr bwMode="auto">
            <a:xfrm rot="-5400000">
              <a:off x="7949140" y="3012167"/>
              <a:ext cx="787395" cy="523220"/>
            </a:xfrm>
            <a:prstGeom prst="rect">
              <a:avLst/>
            </a:prstGeom>
            <a:noFill/>
            <a:ln w="9525">
              <a:noFill/>
              <a:miter lim="800000"/>
              <a:headEnd/>
              <a:tailEnd/>
            </a:ln>
          </p:spPr>
          <p:txBody>
            <a:bodyPr>
              <a:spAutoFit/>
            </a:bodyPr>
            <a:lstStyle/>
            <a:p>
              <a:r>
                <a:rPr lang="en-GB" sz="1400">
                  <a:ea typeface="Times New Roman" pitchFamily="18" charset="0"/>
                  <a:cs typeface="Arial" pitchFamily="34" charset="0"/>
                </a:rPr>
                <a:t>Goals</a:t>
              </a:r>
              <a:endParaRPr lang="en-GB" sz="3200">
                <a:ea typeface="Times New Roman" pitchFamily="18" charset="0"/>
                <a:cs typeface="Arial" pitchFamily="34" charset="0"/>
              </a:endParaRPr>
            </a:p>
            <a:p>
              <a:endParaRPr lang="ca-ES" sz="1400">
                <a:ea typeface="Times New Roman" pitchFamily="18" charset="0"/>
                <a:cs typeface="Arial" pitchFamily="34" charset="0"/>
              </a:endParaRPr>
            </a:p>
          </p:txBody>
        </p:sp>
        <p:sp>
          <p:nvSpPr>
            <p:cNvPr id="7177" name="36 CuadroTexto"/>
            <p:cNvSpPr txBox="1">
              <a:spLocks noChangeArrowheads="1"/>
            </p:cNvSpPr>
            <p:nvPr/>
          </p:nvSpPr>
          <p:spPr bwMode="auto">
            <a:xfrm rot="-5400000">
              <a:off x="7494151" y="3888753"/>
              <a:ext cx="1676468" cy="523220"/>
            </a:xfrm>
            <a:prstGeom prst="rect">
              <a:avLst/>
            </a:prstGeom>
            <a:noFill/>
            <a:ln w="9525">
              <a:noFill/>
              <a:miter lim="800000"/>
              <a:headEnd/>
              <a:tailEnd/>
            </a:ln>
          </p:spPr>
          <p:txBody>
            <a:bodyPr>
              <a:spAutoFit/>
            </a:bodyPr>
            <a:lstStyle/>
            <a:p>
              <a:r>
                <a:rPr lang="en-GB" sz="1400">
                  <a:ea typeface="Times New Roman" pitchFamily="18" charset="0"/>
                  <a:cs typeface="Arial" pitchFamily="34" charset="0"/>
                </a:rPr>
                <a:t>Observation</a:t>
              </a:r>
              <a:endParaRPr lang="en-GB" sz="3600">
                <a:ea typeface="Times New Roman" pitchFamily="18" charset="0"/>
                <a:cs typeface="Arial" pitchFamily="34" charset="0"/>
              </a:endParaRPr>
            </a:p>
            <a:p>
              <a:endParaRPr lang="ca-ES" sz="1400">
                <a:ea typeface="Times New Roman" pitchFamily="18" charset="0"/>
                <a:cs typeface="Arial" pitchFamily="34" charset="0"/>
              </a:endParaRPr>
            </a:p>
          </p:txBody>
        </p:sp>
      </p:grpSp>
      <p:sp>
        <p:nvSpPr>
          <p:cNvPr id="7173" name="37 Marcador de contenido"/>
          <p:cNvSpPr>
            <a:spLocks noGrp="1"/>
          </p:cNvSpPr>
          <p:nvPr>
            <p:ph idx="1"/>
          </p:nvPr>
        </p:nvSpPr>
        <p:spPr>
          <a:xfrm>
            <a:off x="228600" y="1219200"/>
            <a:ext cx="4038600" cy="5105400"/>
          </a:xfrm>
        </p:spPr>
        <p:txBody>
          <a:bodyPr>
            <a:normAutofit fontScale="92500" lnSpcReduction="10000"/>
          </a:bodyPr>
          <a:lstStyle/>
          <a:p>
            <a:r>
              <a:rPr lang="en-GB" sz="2200" smtClean="0"/>
              <a:t>First translate knowledge needs (e.g. SDG) into indicators and </a:t>
            </a:r>
          </a:p>
          <a:p>
            <a:r>
              <a:rPr lang="en-GB" sz="2200" smtClean="0"/>
              <a:t>then these indicators into essential variables (EV) required for the quantification of the indicators; </a:t>
            </a:r>
          </a:p>
          <a:p>
            <a:r>
              <a:rPr lang="en-GB" sz="2200" smtClean="0"/>
              <a:t>Ultimately, these EV are used to refine observation requirements. </a:t>
            </a:r>
          </a:p>
          <a:p>
            <a:r>
              <a:rPr lang="en-GB" sz="2200" smtClean="0"/>
              <a:t>In ConnectinGEO, requirements will be related to information on available observations to identify key gaps.</a:t>
            </a:r>
          </a:p>
        </p:txBody>
      </p:sp>
      <p:sp>
        <p:nvSpPr>
          <p:cNvPr id="39" name="2 Título"/>
          <p:cNvSpPr txBox="1">
            <a:spLocks/>
          </p:cNvSpPr>
          <p:nvPr/>
        </p:nvSpPr>
        <p:spPr>
          <a:xfrm>
            <a:off x="0" y="0"/>
            <a:ext cx="9144000" cy="822325"/>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pPr>
            <a:r>
              <a:rPr lang="en-GB" sz="4100" b="1" dirty="0" smtClean="0">
                <a:solidFill>
                  <a:srgbClr val="464646"/>
                </a:solidFill>
                <a:effectLst>
                  <a:outerShdw blurRad="31750" dist="25400" dir="5400000" algn="tl" rotWithShape="0">
                    <a:srgbClr val="000000">
                      <a:alpha val="25000"/>
                    </a:srgbClr>
                  </a:outerShdw>
                </a:effectLst>
                <a:ea typeface="+mj-ea"/>
                <a:cs typeface="+mj-cs"/>
              </a:rPr>
              <a:t>ConnectinGEO methodology</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71818" y="821149"/>
            <a:ext cx="8424936" cy="5472608"/>
          </a:xfrm>
        </p:spPr>
        <p:txBody>
          <a:bodyPr>
            <a:noAutofit/>
          </a:bodyPr>
          <a:lstStyle/>
          <a:p>
            <a:pPr>
              <a:defRPr/>
            </a:pPr>
            <a:r>
              <a:rPr lang="en-GB" sz="2300" b="1" dirty="0" smtClean="0"/>
              <a:t>Enable a European Network of Earth Observation Networks (ENEON)</a:t>
            </a:r>
            <a:r>
              <a:rPr lang="en-GB" sz="2300" dirty="0" smtClean="0"/>
              <a:t> </a:t>
            </a:r>
          </a:p>
          <a:p>
            <a:pPr lvl="1">
              <a:defRPr/>
            </a:pPr>
            <a:r>
              <a:rPr lang="en-GB" dirty="0" smtClean="0"/>
              <a:t>A forum to discuss joint strategies and harmonize across the observation networks </a:t>
            </a:r>
            <a:r>
              <a:rPr lang="en-GB" altLang="en-US" dirty="0" smtClean="0"/>
              <a:t>(</a:t>
            </a:r>
            <a:r>
              <a:rPr lang="en-US" altLang="en-US" dirty="0" smtClean="0"/>
              <a:t>feed a </a:t>
            </a:r>
            <a:r>
              <a:rPr lang="en-US" altLang="en-US" b="1" dirty="0" smtClean="0"/>
              <a:t>consultation process</a:t>
            </a:r>
            <a:r>
              <a:rPr lang="en-US" altLang="en-US" dirty="0" smtClean="0"/>
              <a:t>).</a:t>
            </a:r>
            <a:endParaRPr lang="en-GB" dirty="0" smtClean="0"/>
          </a:p>
          <a:p>
            <a:pPr lvl="1">
              <a:defRPr/>
            </a:pPr>
            <a:r>
              <a:rPr lang="en-GB" dirty="0" smtClean="0"/>
              <a:t>Facilitate access and to share the information from EU observing systems </a:t>
            </a:r>
          </a:p>
          <a:p>
            <a:pPr>
              <a:defRPr/>
            </a:pPr>
            <a:r>
              <a:rPr lang="en-GB" sz="2300" b="1" dirty="0" smtClean="0"/>
              <a:t>Provide a </a:t>
            </a:r>
            <a:r>
              <a:rPr lang="en-GB" sz="2300" b="1" u="sng" dirty="0" smtClean="0"/>
              <a:t>methodology</a:t>
            </a:r>
            <a:r>
              <a:rPr lang="en-GB" sz="2300" b="1" dirty="0" smtClean="0"/>
              <a:t> </a:t>
            </a:r>
            <a:r>
              <a:rPr lang="en-GB" sz="2300" dirty="0" smtClean="0"/>
              <a:t>to</a:t>
            </a:r>
            <a:r>
              <a:rPr lang="en-GB" sz="2300" b="1" dirty="0" smtClean="0"/>
              <a:t> </a:t>
            </a:r>
            <a:r>
              <a:rPr lang="en-GB" sz="2300" dirty="0" smtClean="0"/>
              <a:t>convert the knowledge needs in the GEO SBAs derived from </a:t>
            </a:r>
          </a:p>
          <a:p>
            <a:pPr lvl="1">
              <a:defRPr/>
            </a:pPr>
            <a:r>
              <a:rPr lang="en-GB" dirty="0" smtClean="0"/>
              <a:t>GEOSS Strategic Targets, </a:t>
            </a:r>
          </a:p>
          <a:p>
            <a:pPr lvl="1">
              <a:defRPr/>
            </a:pPr>
            <a:r>
              <a:rPr lang="en-GB" dirty="0" smtClean="0"/>
              <a:t>the analysis of Copernicus services and </a:t>
            </a:r>
          </a:p>
          <a:p>
            <a:pPr lvl="1">
              <a:defRPr/>
            </a:pPr>
            <a:r>
              <a:rPr lang="en-GB" dirty="0" err="1" smtClean="0"/>
              <a:t>SDGs</a:t>
            </a:r>
            <a:r>
              <a:rPr lang="en-GB" dirty="0" smtClean="0"/>
              <a:t> </a:t>
            </a:r>
          </a:p>
          <a:p>
            <a:pPr marL="365125" indent="-3175">
              <a:buFontTx/>
              <a:buNone/>
              <a:defRPr/>
            </a:pPr>
            <a:r>
              <a:rPr lang="en-GB" sz="2300" dirty="0" smtClean="0"/>
              <a:t>into a coherent observation and measurement compendium </a:t>
            </a:r>
          </a:p>
        </p:txBody>
      </p:sp>
      <p:sp>
        <p:nvSpPr>
          <p:cNvPr id="4" name="3 CuadroTexto"/>
          <p:cNvSpPr txBox="1"/>
          <p:nvPr/>
        </p:nvSpPr>
        <p:spPr>
          <a:xfrm>
            <a:off x="133723" y="1202303"/>
            <a:ext cx="768159" cy="1200329"/>
          </a:xfrm>
          <a:prstGeom prst="rect">
            <a:avLst/>
          </a:prstGeom>
          <a:noFill/>
        </p:spPr>
        <p:txBody>
          <a:bodyPr wrap="none">
            <a:spAutoFit/>
          </a:bodyPr>
          <a:lstStyle/>
          <a:p>
            <a:pPr>
              <a:defRPr/>
            </a:pPr>
            <a:r>
              <a:rPr lang="ca-E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1</a:t>
            </a:r>
          </a:p>
        </p:txBody>
      </p:sp>
      <p:sp>
        <p:nvSpPr>
          <p:cNvPr id="5" name="4 CuadroTexto"/>
          <p:cNvSpPr txBox="1"/>
          <p:nvPr/>
        </p:nvSpPr>
        <p:spPr>
          <a:xfrm>
            <a:off x="168268" y="3584104"/>
            <a:ext cx="768159" cy="1200329"/>
          </a:xfrm>
          <a:prstGeom prst="rect">
            <a:avLst/>
          </a:prstGeom>
          <a:noFill/>
        </p:spPr>
        <p:txBody>
          <a:bodyPr wrap="none">
            <a:spAutoFit/>
          </a:bodyPr>
          <a:lstStyle/>
          <a:p>
            <a:pPr>
              <a:defRPr/>
            </a:pPr>
            <a:r>
              <a:rPr lang="ca-E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2</a:t>
            </a:r>
          </a:p>
        </p:txBody>
      </p:sp>
      <p:sp>
        <p:nvSpPr>
          <p:cNvPr id="6" name="2 Título"/>
          <p:cNvSpPr txBox="1">
            <a:spLocks/>
          </p:cNvSpPr>
          <p:nvPr/>
        </p:nvSpPr>
        <p:spPr>
          <a:xfrm>
            <a:off x="0" y="0"/>
            <a:ext cx="9144000" cy="822325"/>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pPr>
            <a:r>
              <a:rPr lang="en-GB" sz="4000" b="1" dirty="0" smtClean="0">
                <a:solidFill>
                  <a:srgbClr val="464646"/>
                </a:solidFill>
                <a:effectLst>
                  <a:outerShdw blurRad="31750" dist="25400" dir="5400000" algn="tl" rotWithShape="0">
                    <a:srgbClr val="000000">
                      <a:alpha val="25000"/>
                    </a:srgbClr>
                  </a:outerShdw>
                </a:effectLst>
                <a:ea typeface="+mj-ea"/>
                <a:cs typeface="+mj-cs"/>
              </a:rPr>
              <a:t>ConnectinGEO 4 major objectives</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8313" y="914400"/>
            <a:ext cx="8229600" cy="5943600"/>
          </a:xfrm>
        </p:spPr>
        <p:txBody>
          <a:bodyPr>
            <a:noAutofit/>
          </a:bodyPr>
          <a:lstStyle/>
          <a:p>
            <a:pPr>
              <a:defRPr/>
            </a:pPr>
            <a:r>
              <a:rPr lang="en-GB" sz="1800" b="1" dirty="0" smtClean="0"/>
              <a:t>Apply the ConnectinGEO </a:t>
            </a:r>
            <a:r>
              <a:rPr lang="en-GB" sz="1800" b="1" u="sng" dirty="0" smtClean="0"/>
              <a:t>methodology</a:t>
            </a:r>
            <a:r>
              <a:rPr lang="en-GB" sz="1800" b="1" dirty="0" smtClean="0"/>
              <a:t> </a:t>
            </a:r>
            <a:r>
              <a:rPr lang="en-GB" sz="1800" dirty="0" smtClean="0"/>
              <a:t>to identify and assess the priority of gaps. Derived from </a:t>
            </a:r>
            <a:r>
              <a:rPr lang="en-GB" sz="1800" b="1" i="1" dirty="0" smtClean="0"/>
              <a:t>five</a:t>
            </a:r>
            <a:r>
              <a:rPr lang="en-GB" sz="1800" dirty="0" smtClean="0"/>
              <a:t> different </a:t>
            </a:r>
            <a:r>
              <a:rPr lang="en-GB" sz="1800" b="1" dirty="0" smtClean="0"/>
              <a:t>threads</a:t>
            </a:r>
            <a:r>
              <a:rPr lang="en-GB" sz="1800" dirty="0" smtClean="0"/>
              <a:t>.</a:t>
            </a:r>
          </a:p>
          <a:p>
            <a:pPr lvl="1">
              <a:defRPr/>
            </a:pPr>
            <a:r>
              <a:rPr lang="en-GB" sz="1800" dirty="0" smtClean="0"/>
              <a:t>a1: </a:t>
            </a:r>
            <a:r>
              <a:rPr lang="en-GB" sz="1800" b="1" dirty="0" smtClean="0"/>
              <a:t>Observation requirements in </a:t>
            </a:r>
            <a:r>
              <a:rPr lang="en-GB" sz="1800" dirty="0" smtClean="0"/>
              <a:t>GEOSS Targets, </a:t>
            </a:r>
            <a:r>
              <a:rPr lang="en-GB" sz="1800" dirty="0" err="1" smtClean="0"/>
              <a:t>SDGs</a:t>
            </a:r>
            <a:r>
              <a:rPr lang="en-GB" sz="1800" dirty="0" smtClean="0"/>
              <a:t>, and planetary boundaries (WP 2).</a:t>
            </a:r>
          </a:p>
          <a:p>
            <a:pPr lvl="1">
              <a:defRPr/>
            </a:pPr>
            <a:r>
              <a:rPr lang="en-GB" sz="1800" dirty="0" smtClean="0"/>
              <a:t>a2: </a:t>
            </a:r>
            <a:r>
              <a:rPr lang="en-GB" sz="1800" b="1" dirty="0" smtClean="0"/>
              <a:t>International programs</a:t>
            </a:r>
            <a:r>
              <a:rPr lang="en-GB" sz="1800" dirty="0" smtClean="0"/>
              <a:t>: Future Earth, Belmont Forum, </a:t>
            </a:r>
            <a:r>
              <a:rPr lang="en-GB" sz="1800" dirty="0" err="1" smtClean="0"/>
              <a:t>RDA</a:t>
            </a:r>
            <a:r>
              <a:rPr lang="en-GB" sz="1800" dirty="0" smtClean="0"/>
              <a:t> (WP6).</a:t>
            </a:r>
          </a:p>
          <a:p>
            <a:pPr lvl="1">
              <a:defRPr/>
            </a:pPr>
            <a:r>
              <a:rPr lang="en-GB" sz="1800" dirty="0" smtClean="0"/>
              <a:t>b1: A </a:t>
            </a:r>
            <a:r>
              <a:rPr lang="en-GB" sz="1800" b="1" dirty="0" smtClean="0"/>
              <a:t>consultation process</a:t>
            </a:r>
            <a:r>
              <a:rPr lang="en-GB" sz="1800" dirty="0" smtClean="0"/>
              <a:t> in the current EO networks (WP 3).</a:t>
            </a:r>
          </a:p>
          <a:p>
            <a:pPr lvl="1">
              <a:defRPr/>
            </a:pPr>
            <a:r>
              <a:rPr lang="en-GB" sz="1800" dirty="0" smtClean="0"/>
              <a:t>b2: A</a:t>
            </a:r>
            <a:r>
              <a:rPr lang="en-GB" sz="1800" b="1" dirty="0" smtClean="0"/>
              <a:t>nalysis of the </a:t>
            </a:r>
            <a:r>
              <a:rPr lang="en-GB" sz="1800" dirty="0" smtClean="0"/>
              <a:t>Discovery and Access Broker (WP 4).</a:t>
            </a:r>
          </a:p>
          <a:p>
            <a:pPr lvl="1">
              <a:defRPr/>
            </a:pPr>
            <a:r>
              <a:rPr lang="en-GB" sz="1800" dirty="0" smtClean="0"/>
              <a:t>b3: </a:t>
            </a:r>
            <a:r>
              <a:rPr lang="en-GB" sz="1800" b="1" dirty="0" smtClean="0"/>
              <a:t>Industry</a:t>
            </a:r>
            <a:r>
              <a:rPr lang="en-GB" sz="1800" dirty="0" smtClean="0"/>
              <a:t>-driven</a:t>
            </a:r>
            <a:r>
              <a:rPr lang="en-GB" sz="1800" b="1" dirty="0" smtClean="0"/>
              <a:t> challenges</a:t>
            </a:r>
            <a:r>
              <a:rPr lang="en-GB" sz="1800" dirty="0" smtClean="0"/>
              <a:t> (WP5).</a:t>
            </a:r>
          </a:p>
          <a:p>
            <a:pPr>
              <a:defRPr/>
            </a:pPr>
            <a:r>
              <a:rPr lang="en-GB" sz="1800" b="1" dirty="0" smtClean="0"/>
              <a:t>Exploit the results</a:t>
            </a:r>
            <a:r>
              <a:rPr lang="en-GB" sz="1800" dirty="0" smtClean="0"/>
              <a:t> of the project</a:t>
            </a:r>
            <a:r>
              <a:rPr lang="en-GB" sz="1800" b="1" dirty="0" smtClean="0"/>
              <a:t> </a:t>
            </a:r>
            <a:r>
              <a:rPr lang="en-GB" sz="1800" dirty="0" smtClean="0"/>
              <a:t>(WP7):</a:t>
            </a:r>
          </a:p>
          <a:p>
            <a:pPr marL="621792" lvl="1" indent="-228600" eaLnBrk="1" fontAlgn="auto" hangingPunct="1">
              <a:spcBef>
                <a:spcPts val="324"/>
              </a:spcBef>
              <a:spcAft>
                <a:spcPts val="0"/>
              </a:spcAft>
              <a:buClr>
                <a:schemeClr val="accent1"/>
              </a:buClr>
              <a:buFont typeface="Verdana"/>
              <a:buChar char="◦"/>
              <a:defRPr/>
            </a:pPr>
            <a:r>
              <a:rPr lang="en-GB" sz="1800" dirty="0" smtClean="0"/>
              <a:t>By connecting to: </a:t>
            </a:r>
            <a:r>
              <a:rPr lang="en-GB" sz="1800" b="1" dirty="0" smtClean="0"/>
              <a:t>National and regional funding agencies, GEO Work Plan, </a:t>
            </a:r>
            <a:r>
              <a:rPr lang="en-GB" sz="1800" dirty="0" smtClean="0"/>
              <a:t>Implementation Boards, GEOSS user communities, including the </a:t>
            </a:r>
            <a:r>
              <a:rPr lang="en-GB" sz="1800" dirty="0" err="1" smtClean="0"/>
              <a:t>S&amp;T</a:t>
            </a:r>
            <a:r>
              <a:rPr lang="en-GB" sz="1800" dirty="0" smtClean="0"/>
              <a:t> communities. </a:t>
            </a:r>
            <a:r>
              <a:rPr lang="en-GB" sz="1800" kern="1200" dirty="0" smtClean="0">
                <a:ea typeface="+mn-ea"/>
                <a:cs typeface="+mn-cs"/>
              </a:rPr>
              <a:t>GEOSS Showcases Portfolio, </a:t>
            </a:r>
            <a:r>
              <a:rPr lang="en-GB" sz="1800" b="1" dirty="0" smtClean="0"/>
              <a:t>Copernicus user, </a:t>
            </a:r>
            <a:r>
              <a:rPr lang="en-GB" sz="1800" kern="1200" dirty="0" smtClean="0">
                <a:ea typeface="+mn-ea"/>
                <a:cs typeface="+mn-cs"/>
              </a:rPr>
              <a:t>Private Sector and Citizen Observatories</a:t>
            </a:r>
            <a:endParaRPr lang="en-GB" sz="1800" dirty="0" smtClean="0"/>
          </a:p>
          <a:p>
            <a:pPr lvl="1">
              <a:defRPr/>
            </a:pPr>
            <a:r>
              <a:rPr lang="en-GB" sz="1800" b="1" dirty="0" smtClean="0"/>
              <a:t>A Published</a:t>
            </a:r>
            <a:r>
              <a:rPr lang="en-GB" sz="1800" dirty="0" smtClean="0"/>
              <a:t> ConnectinGEO </a:t>
            </a:r>
            <a:r>
              <a:rPr lang="en-GB" sz="1800" u="sng" dirty="0" smtClean="0"/>
              <a:t>methodology</a:t>
            </a:r>
            <a:r>
              <a:rPr lang="en-GB" sz="1800" dirty="0" smtClean="0"/>
              <a:t> </a:t>
            </a:r>
          </a:p>
          <a:p>
            <a:pPr lvl="1">
              <a:defRPr/>
            </a:pPr>
            <a:r>
              <a:rPr lang="en-GB" sz="1800" dirty="0" smtClean="0"/>
              <a:t>A collection of </a:t>
            </a:r>
            <a:r>
              <a:rPr lang="en-GB" sz="1800" b="1" dirty="0" smtClean="0"/>
              <a:t>best practices </a:t>
            </a:r>
            <a:r>
              <a:rPr lang="en-GB" sz="1800" dirty="0" smtClean="0"/>
              <a:t>for observation networks and data exchange.</a:t>
            </a:r>
          </a:p>
        </p:txBody>
      </p:sp>
      <p:sp>
        <p:nvSpPr>
          <p:cNvPr id="4" name="3 CuadroTexto"/>
          <p:cNvSpPr txBox="1"/>
          <p:nvPr/>
        </p:nvSpPr>
        <p:spPr>
          <a:xfrm>
            <a:off x="125808" y="1580599"/>
            <a:ext cx="768159" cy="1200329"/>
          </a:xfrm>
          <a:prstGeom prst="rect">
            <a:avLst/>
          </a:prstGeom>
          <a:noFill/>
        </p:spPr>
        <p:txBody>
          <a:bodyPr wrap="none">
            <a:spAutoFit/>
          </a:bodyPr>
          <a:lstStyle/>
          <a:p>
            <a:pPr>
              <a:defRPr/>
            </a:pPr>
            <a:r>
              <a:rPr lang="ca-E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3</a:t>
            </a:r>
          </a:p>
        </p:txBody>
      </p:sp>
      <p:sp>
        <p:nvSpPr>
          <p:cNvPr id="5" name="4 CuadroTexto"/>
          <p:cNvSpPr txBox="1"/>
          <p:nvPr/>
        </p:nvSpPr>
        <p:spPr>
          <a:xfrm>
            <a:off x="124179" y="3861048"/>
            <a:ext cx="768159" cy="1200329"/>
          </a:xfrm>
          <a:prstGeom prst="rect">
            <a:avLst/>
          </a:prstGeom>
          <a:noFill/>
        </p:spPr>
        <p:txBody>
          <a:bodyPr wrap="none">
            <a:spAutoFit/>
          </a:bodyPr>
          <a:lstStyle/>
          <a:p>
            <a:pPr>
              <a:defRPr/>
            </a:pPr>
            <a:r>
              <a:rPr lang="ca-E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4</a:t>
            </a:r>
          </a:p>
        </p:txBody>
      </p:sp>
      <p:sp>
        <p:nvSpPr>
          <p:cNvPr id="7" name="2 Título"/>
          <p:cNvSpPr txBox="1">
            <a:spLocks/>
          </p:cNvSpPr>
          <p:nvPr/>
        </p:nvSpPr>
        <p:spPr>
          <a:xfrm>
            <a:off x="0" y="0"/>
            <a:ext cx="9144000" cy="822325"/>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pPr>
            <a:r>
              <a:rPr lang="en-GB" sz="4000" b="1" dirty="0" smtClean="0">
                <a:solidFill>
                  <a:srgbClr val="464646"/>
                </a:solidFill>
                <a:effectLst>
                  <a:outerShdw blurRad="31750" dist="25400" dir="5400000" algn="tl" rotWithShape="0">
                    <a:srgbClr val="000000">
                      <a:alpha val="25000"/>
                    </a:srgbClr>
                  </a:outerShdw>
                </a:effectLst>
                <a:ea typeface="+mj-ea"/>
                <a:cs typeface="+mj-cs"/>
              </a:rPr>
              <a:t>ConnectinGEO 4 major objectives</a:t>
            </a:r>
            <a:endParaRPr kumimoji="0" lang="en-GB"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Título"/>
          <p:cNvSpPr>
            <a:spLocks noGrp="1"/>
          </p:cNvSpPr>
          <p:nvPr>
            <p:ph type="title"/>
          </p:nvPr>
        </p:nvSpPr>
        <p:spPr>
          <a:xfrm>
            <a:off x="0" y="-4806"/>
            <a:ext cx="9144000" cy="762000"/>
          </a:xfrm>
        </p:spPr>
        <p:txBody>
          <a:bodyPr/>
          <a:lstStyle/>
          <a:p>
            <a:pPr algn="ctr"/>
            <a:r>
              <a:rPr lang="en-GB" dirty="0" smtClean="0"/>
              <a:t>GEOSS</a:t>
            </a:r>
          </a:p>
        </p:txBody>
      </p:sp>
      <p:sp>
        <p:nvSpPr>
          <p:cNvPr id="10243" name="1 Marcador de contenido"/>
          <p:cNvSpPr>
            <a:spLocks noGrp="1"/>
          </p:cNvSpPr>
          <p:nvPr>
            <p:ph sz="quarter" idx="2"/>
          </p:nvPr>
        </p:nvSpPr>
        <p:spPr>
          <a:xfrm>
            <a:off x="250825" y="801510"/>
            <a:ext cx="4321175" cy="3276600"/>
          </a:xfrm>
        </p:spPr>
        <p:txBody>
          <a:bodyPr>
            <a:normAutofit fontScale="92500" lnSpcReduction="20000"/>
          </a:bodyPr>
          <a:lstStyle/>
          <a:p>
            <a:r>
              <a:rPr lang="en-GB" sz="2300" dirty="0" smtClean="0"/>
              <a:t>GEOSS is a system of systems (</a:t>
            </a:r>
            <a:r>
              <a:rPr lang="en-GB" sz="2300" dirty="0" err="1" smtClean="0"/>
              <a:t>SoS</a:t>
            </a:r>
            <a:r>
              <a:rPr lang="en-GB" sz="2300" dirty="0" smtClean="0"/>
              <a:t>) coordinated by GEO. This emerging public infrastructure interconnects a diverse and growing array of instruments and observations that monitors the global environment and supports forecasting as well as projections of future changes. </a:t>
            </a:r>
          </a:p>
        </p:txBody>
      </p:sp>
      <p:sp>
        <p:nvSpPr>
          <p:cNvPr id="7" name="6 Marcador de contenido"/>
          <p:cNvSpPr>
            <a:spLocks noGrp="1"/>
          </p:cNvSpPr>
          <p:nvPr>
            <p:ph sz="quarter" idx="4"/>
          </p:nvPr>
        </p:nvSpPr>
        <p:spPr>
          <a:xfrm>
            <a:off x="250825" y="3975275"/>
            <a:ext cx="8424863" cy="2081212"/>
          </a:xfrm>
        </p:spPr>
        <p:txBody>
          <a:bodyPr>
            <a:normAutofit fontScale="85000" lnSpcReduction="10000"/>
          </a:bodyPr>
          <a:lstStyle/>
          <a:p>
            <a:pPr eaLnBrk="1" hangingPunct="1">
              <a:defRPr/>
            </a:pPr>
            <a:r>
              <a:rPr lang="en-GB" kern="1200" dirty="0" smtClean="0"/>
              <a:t>GEOSS supports the implementation of effective policies and planning by experts and decision-makers. </a:t>
            </a:r>
            <a:r>
              <a:rPr lang="en-GB" sz="1200" kern="1200" dirty="0" smtClean="0"/>
              <a:t/>
            </a:r>
            <a:br>
              <a:rPr lang="en-GB" sz="1200" kern="1200" dirty="0" smtClean="0"/>
            </a:br>
            <a:endParaRPr lang="en-GB" sz="1200" kern="1200" dirty="0" smtClean="0"/>
          </a:p>
          <a:p>
            <a:pPr eaLnBrk="1" hangingPunct="1">
              <a:defRPr/>
            </a:pPr>
            <a:r>
              <a:rPr lang="en-GB" kern="1200" dirty="0" smtClean="0"/>
              <a:t>GEO targets nine </a:t>
            </a:r>
            <a:r>
              <a:rPr lang="en-GB" kern="1200" dirty="0" err="1" smtClean="0"/>
              <a:t>SBAs</a:t>
            </a:r>
            <a:r>
              <a:rPr lang="en-GB" kern="1200" dirty="0" smtClean="0"/>
              <a:t> and participants are organized in </a:t>
            </a:r>
            <a:r>
              <a:rPr lang="en-GB" kern="1200" dirty="0" err="1" smtClean="0"/>
              <a:t>CoPs</a:t>
            </a:r>
            <a:r>
              <a:rPr lang="en-GB" sz="1200" kern="1200" dirty="0" smtClean="0"/>
              <a:t/>
            </a:r>
            <a:br>
              <a:rPr lang="en-GB" sz="1200" kern="1200" dirty="0" smtClean="0"/>
            </a:br>
            <a:r>
              <a:rPr lang="en-GB" sz="1200" kern="1200" dirty="0" smtClean="0"/>
              <a:t> </a:t>
            </a:r>
          </a:p>
          <a:p>
            <a:pPr eaLnBrk="1" hangingPunct="1">
              <a:defRPr/>
            </a:pPr>
            <a:r>
              <a:rPr lang="en-GB" kern="1200" dirty="0" smtClean="0"/>
              <a:t>The development of GEOSS is organized in the GEOSS Work Plan that is composed of Tasks and Task components. </a:t>
            </a:r>
            <a:endParaRPr lang="en-GB" kern="1200" dirty="0"/>
          </a:p>
        </p:txBody>
      </p:sp>
      <p:pic>
        <p:nvPicPr>
          <p:cNvPr id="10245" name="Picture 2" descr="D:\docs\creaf\miramon\Projectes\7 Programa Marc\GeoViQua\logo\altres\geoss.PNG"/>
          <p:cNvPicPr>
            <a:picLocks noChangeAspect="1" noChangeArrowheads="1"/>
          </p:cNvPicPr>
          <p:nvPr/>
        </p:nvPicPr>
        <p:blipFill>
          <a:blip r:embed="rId2" cstate="print">
            <a:clrChange>
              <a:clrFrom>
                <a:srgbClr val="FFFF00"/>
              </a:clrFrom>
              <a:clrTo>
                <a:srgbClr val="FFFF00">
                  <a:alpha val="0"/>
                </a:srgbClr>
              </a:clrTo>
            </a:clrChange>
          </a:blip>
          <a:srcRect/>
          <a:stretch>
            <a:fillRect/>
          </a:stretch>
        </p:blipFill>
        <p:spPr bwMode="auto">
          <a:xfrm>
            <a:off x="4527550" y="1012648"/>
            <a:ext cx="4464050" cy="281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contenido"/>
          <p:cNvSpPr>
            <a:spLocks noGrp="1"/>
          </p:cNvSpPr>
          <p:nvPr>
            <p:ph idx="1"/>
          </p:nvPr>
        </p:nvSpPr>
        <p:spPr>
          <a:xfrm>
            <a:off x="467544" y="980728"/>
            <a:ext cx="8229600" cy="4525963"/>
          </a:xfrm>
        </p:spPr>
        <p:txBody>
          <a:bodyPr>
            <a:normAutofit fontScale="92500" lnSpcReduction="10000"/>
          </a:bodyPr>
          <a:lstStyle/>
          <a:p>
            <a:r>
              <a:rPr lang="en-GB" sz="2300" dirty="0" smtClean="0"/>
              <a:t>Is the European Programme for the establishment of a European capacity for EO aiming at monitoring the Earth. </a:t>
            </a:r>
          </a:p>
          <a:p>
            <a:r>
              <a:rPr lang="en-GB" sz="2300" dirty="0" smtClean="0"/>
              <a:t>Consists of a complex set of systems which collect data from multiple sources: </a:t>
            </a:r>
            <a:r>
              <a:rPr lang="en-GB" sz="2300" b="1" dirty="0" smtClean="0"/>
              <a:t>EO satellites</a:t>
            </a:r>
            <a:r>
              <a:rPr lang="en-GB" sz="2300" dirty="0" smtClean="0"/>
              <a:t> and in-situ sensors such as ground stations, airborne and sea-borne sensors. </a:t>
            </a:r>
          </a:p>
          <a:p>
            <a:r>
              <a:rPr lang="en-GB" sz="2300" dirty="0" smtClean="0"/>
              <a:t>These services address six thematic areas:</a:t>
            </a:r>
          </a:p>
          <a:p>
            <a:pPr lvl="1"/>
            <a:r>
              <a:rPr lang="en-GB" sz="2300" dirty="0" smtClean="0"/>
              <a:t>marine, atmosphere, climate change, emergency management and security. </a:t>
            </a:r>
          </a:p>
          <a:p>
            <a:r>
              <a:rPr lang="en-GB" sz="2300" dirty="0" smtClean="0"/>
              <a:t>The GMES in-situ coordination (GISC), a FP7 funded project, carried out by the European Environment Agency (EEA) already performed a gap analysis and prioritization for in-situ data taking into account that demands will change over time. ConnectinGEO will consider GISC as a basis.</a:t>
            </a:r>
          </a:p>
        </p:txBody>
      </p:sp>
      <p:sp>
        <p:nvSpPr>
          <p:cNvPr id="11267" name="2 Título"/>
          <p:cNvSpPr>
            <a:spLocks noGrp="1"/>
          </p:cNvSpPr>
          <p:nvPr>
            <p:ph type="title"/>
          </p:nvPr>
        </p:nvSpPr>
        <p:spPr>
          <a:xfrm>
            <a:off x="0" y="-4806"/>
            <a:ext cx="9144000" cy="685800"/>
          </a:xfrm>
        </p:spPr>
        <p:txBody>
          <a:bodyPr>
            <a:normAutofit fontScale="90000"/>
          </a:bodyPr>
          <a:lstStyle/>
          <a:p>
            <a:pPr algn="ctr"/>
            <a:r>
              <a:rPr lang="en-GB" dirty="0" smtClean="0"/>
              <a:t>Copernicus (GMES)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3377</TotalTime>
  <Words>1238</Words>
  <Application>Microsoft Office PowerPoint</Application>
  <PresentationFormat>Presentación en pantalla (4:3)</PresentationFormat>
  <Paragraphs>169</Paragraphs>
  <Slides>21</Slides>
  <Notes>3</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Viale</vt:lpstr>
      <vt:lpstr>Towards a sustainability process for GEOSS Essential Variables</vt:lpstr>
      <vt:lpstr>ConnectinGEO in brief</vt:lpstr>
      <vt:lpstr>Partnership</vt:lpstr>
      <vt:lpstr>Summary</vt:lpstr>
      <vt:lpstr>Diapositiva 5</vt:lpstr>
      <vt:lpstr>Diapositiva 6</vt:lpstr>
      <vt:lpstr>Diapositiva 7</vt:lpstr>
      <vt:lpstr>GEOSS</vt:lpstr>
      <vt:lpstr>Copernicus (GMES)</vt:lpstr>
      <vt:lpstr>Diapositiva 10</vt:lpstr>
      <vt:lpstr>Diapositiva 11</vt:lpstr>
      <vt:lpstr>Diapositiva 12</vt:lpstr>
      <vt:lpstr>ENEON: Composition</vt:lpstr>
      <vt:lpstr>Diapositiva 14</vt:lpstr>
      <vt:lpstr>Two loop development</vt:lpstr>
      <vt:lpstr>Essential Variables</vt:lpstr>
      <vt:lpstr>An example</vt:lpstr>
      <vt:lpstr>Indicators for a      happiness ?</vt:lpstr>
      <vt:lpstr>EV for a       happiness</vt:lpstr>
      <vt:lpstr>Diapositiva 20</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alma</dc:creator>
  <cp:lastModifiedBy>Joan Masó Pau</cp:lastModifiedBy>
  <cp:revision>29</cp:revision>
  <dcterms:created xsi:type="dcterms:W3CDTF">2015-05-19T15:27:20Z</dcterms:created>
  <dcterms:modified xsi:type="dcterms:W3CDTF">2015-06-11T06:34:56Z</dcterms:modified>
</cp:coreProperties>
</file>