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6" r:id="rId3"/>
    <p:sldId id="258" r:id="rId4"/>
    <p:sldId id="275" r:id="rId5"/>
    <p:sldId id="274" r:id="rId6"/>
    <p:sldId id="278" r:id="rId7"/>
    <p:sldId id="277" r:id="rId8"/>
    <p:sldId id="261" r:id="rId9"/>
    <p:sldId id="262" r:id="rId10"/>
    <p:sldId id="264" r:id="rId11"/>
    <p:sldId id="263" r:id="rId12"/>
    <p:sldId id="265" r:id="rId13"/>
    <p:sldId id="269" r:id="rId14"/>
    <p:sldId id="272" r:id="rId15"/>
    <p:sldId id="270" r:id="rId16"/>
    <p:sldId id="271" r:id="rId17"/>
    <p:sldId id="273" r:id="rId18"/>
    <p:sldId id="279" r:id="rId19"/>
    <p:sldId id="280" r:id="rId20"/>
    <p:sldId id="283" r:id="rId21"/>
    <p:sldId id="281" r:id="rId22"/>
    <p:sldId id="282" r:id="rId23"/>
    <p:sldId id="284" r:id="rId24"/>
    <p:sldId id="286" r:id="rId25"/>
    <p:sldId id="288"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90" d="100"/>
          <a:sy n="90" d="100"/>
        </p:scale>
        <p:origin x="-720" y="7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C9EA0-835A-40AA-8FA6-8990BE63C416}" type="datetimeFigureOut">
              <a:rPr lang="it-IT" smtClean="0"/>
              <a:t>24/03/15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61895F-7128-4924-9A0D-AEEA90C63B79}" type="slidenum">
              <a:rPr lang="it-IT" smtClean="0"/>
              <a:t>‹#›</a:t>
            </a:fld>
            <a:endParaRPr lang="it-IT"/>
          </a:p>
        </p:txBody>
      </p:sp>
    </p:spTree>
    <p:extLst>
      <p:ext uri="{BB962C8B-B14F-4D97-AF65-F5344CB8AC3E}">
        <p14:creationId xmlns:p14="http://schemas.microsoft.com/office/powerpoint/2010/main" val="329952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solidFill>
                  <a:schemeClr val="bg1"/>
                </a:solidFill>
                <a:cs typeface="Arial" panose="020B0604020202020204" pitchFamily="34" charset="0"/>
              </a:rPr>
              <a:t>In the previous sessions the knowledge about indicators for the state and trends in the Earth system and sustainable development was reviewed. </a:t>
            </a:r>
          </a:p>
          <a:p>
            <a:r>
              <a:rPr lang="en-US" dirty="0" smtClean="0">
                <a:solidFill>
                  <a:schemeClr val="bg1"/>
                </a:solidFill>
                <a:cs typeface="Arial" panose="020B0604020202020204" pitchFamily="34" charset="0"/>
              </a:rPr>
              <a:t>In this session</a:t>
            </a:r>
            <a:r>
              <a:rPr lang="en-US" baseline="0" dirty="0" smtClean="0">
                <a:solidFill>
                  <a:schemeClr val="bg1"/>
                </a:solidFill>
                <a:cs typeface="Arial" panose="020B0604020202020204" pitchFamily="34" charset="0"/>
              </a:rPr>
              <a:t> we have to identify…</a:t>
            </a:r>
            <a:endParaRPr lang="it-IT" dirty="0"/>
          </a:p>
        </p:txBody>
      </p:sp>
      <p:sp>
        <p:nvSpPr>
          <p:cNvPr id="4" name="Segnaposto numero diapositiva 3"/>
          <p:cNvSpPr>
            <a:spLocks noGrp="1"/>
          </p:cNvSpPr>
          <p:nvPr>
            <p:ph type="sldNum" sz="quarter" idx="10"/>
          </p:nvPr>
        </p:nvSpPr>
        <p:spPr/>
        <p:txBody>
          <a:bodyPr/>
          <a:lstStyle/>
          <a:p>
            <a:fld id="{F361895F-7128-4924-9A0D-AEEA90C63B79}" type="slidenum">
              <a:rPr lang="it-IT" smtClean="0"/>
              <a:t>3</a:t>
            </a:fld>
            <a:endParaRPr lang="it-IT"/>
          </a:p>
        </p:txBody>
      </p:sp>
    </p:spTree>
    <p:extLst>
      <p:ext uri="{BB962C8B-B14F-4D97-AF65-F5344CB8AC3E}">
        <p14:creationId xmlns:p14="http://schemas.microsoft.com/office/powerpoint/2010/main" val="2440341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361895F-7128-4924-9A0D-AEEA90C63B79}" type="slidenum">
              <a:rPr lang="it-IT" smtClean="0"/>
              <a:t>16</a:t>
            </a:fld>
            <a:endParaRPr lang="it-IT"/>
          </a:p>
        </p:txBody>
      </p:sp>
    </p:spTree>
    <p:extLst>
      <p:ext uri="{BB962C8B-B14F-4D97-AF65-F5344CB8AC3E}">
        <p14:creationId xmlns:p14="http://schemas.microsoft.com/office/powerpoint/2010/main" val="2440341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361895F-7128-4924-9A0D-AEEA90C63B79}" type="slidenum">
              <a:rPr lang="it-IT" smtClean="0"/>
              <a:t>17</a:t>
            </a:fld>
            <a:endParaRPr lang="it-IT"/>
          </a:p>
        </p:txBody>
      </p:sp>
    </p:spTree>
    <p:extLst>
      <p:ext uri="{BB962C8B-B14F-4D97-AF65-F5344CB8AC3E}">
        <p14:creationId xmlns:p14="http://schemas.microsoft.com/office/powerpoint/2010/main" val="2440341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361895F-7128-4924-9A0D-AEEA90C63B79}" type="slidenum">
              <a:rPr lang="it-IT" smtClean="0"/>
              <a:t>18</a:t>
            </a:fld>
            <a:endParaRPr lang="it-IT"/>
          </a:p>
        </p:txBody>
      </p:sp>
    </p:spTree>
    <p:extLst>
      <p:ext uri="{BB962C8B-B14F-4D97-AF65-F5344CB8AC3E}">
        <p14:creationId xmlns:p14="http://schemas.microsoft.com/office/powerpoint/2010/main" val="2440341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361895F-7128-4924-9A0D-AEEA90C63B79}" type="slidenum">
              <a:rPr lang="it-IT" smtClean="0"/>
              <a:t>20</a:t>
            </a:fld>
            <a:endParaRPr lang="it-IT"/>
          </a:p>
        </p:txBody>
      </p:sp>
    </p:spTree>
    <p:extLst>
      <p:ext uri="{BB962C8B-B14F-4D97-AF65-F5344CB8AC3E}">
        <p14:creationId xmlns:p14="http://schemas.microsoft.com/office/powerpoint/2010/main" val="378409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361895F-7128-4924-9A0D-AEEA90C63B79}" type="slidenum">
              <a:rPr lang="it-IT" smtClean="0"/>
              <a:t>22</a:t>
            </a:fld>
            <a:endParaRPr lang="it-IT"/>
          </a:p>
        </p:txBody>
      </p:sp>
    </p:spTree>
    <p:extLst>
      <p:ext uri="{BB962C8B-B14F-4D97-AF65-F5344CB8AC3E}">
        <p14:creationId xmlns:p14="http://schemas.microsoft.com/office/powerpoint/2010/main" val="1036140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361895F-7128-4924-9A0D-AEEA90C63B79}" type="slidenum">
              <a:rPr lang="it-IT" smtClean="0"/>
              <a:t>23</a:t>
            </a:fld>
            <a:endParaRPr lang="it-IT"/>
          </a:p>
        </p:txBody>
      </p:sp>
    </p:spTree>
    <p:extLst>
      <p:ext uri="{BB962C8B-B14F-4D97-AF65-F5344CB8AC3E}">
        <p14:creationId xmlns:p14="http://schemas.microsoft.com/office/powerpoint/2010/main" val="143432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361895F-7128-4924-9A0D-AEEA90C63B79}" type="slidenum">
              <a:rPr lang="it-IT" smtClean="0"/>
              <a:t>4</a:t>
            </a:fld>
            <a:endParaRPr lang="it-IT"/>
          </a:p>
        </p:txBody>
      </p:sp>
    </p:spTree>
    <p:extLst>
      <p:ext uri="{BB962C8B-B14F-4D97-AF65-F5344CB8AC3E}">
        <p14:creationId xmlns:p14="http://schemas.microsoft.com/office/powerpoint/2010/main" val="2440341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361895F-7128-4924-9A0D-AEEA90C63B79}" type="slidenum">
              <a:rPr lang="it-IT" smtClean="0"/>
              <a:t>5</a:t>
            </a:fld>
            <a:endParaRPr lang="it-IT"/>
          </a:p>
        </p:txBody>
      </p:sp>
    </p:spTree>
    <p:extLst>
      <p:ext uri="{BB962C8B-B14F-4D97-AF65-F5344CB8AC3E}">
        <p14:creationId xmlns:p14="http://schemas.microsoft.com/office/powerpoint/2010/main" val="2440341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361895F-7128-4924-9A0D-AEEA90C63B79}" type="slidenum">
              <a:rPr lang="it-IT" smtClean="0"/>
              <a:t>6</a:t>
            </a:fld>
            <a:endParaRPr lang="it-IT"/>
          </a:p>
        </p:txBody>
      </p:sp>
    </p:spTree>
    <p:extLst>
      <p:ext uri="{BB962C8B-B14F-4D97-AF65-F5344CB8AC3E}">
        <p14:creationId xmlns:p14="http://schemas.microsoft.com/office/powerpoint/2010/main" val="2440341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361895F-7128-4924-9A0D-AEEA90C63B79}" type="slidenum">
              <a:rPr lang="it-IT" smtClean="0"/>
              <a:t>10</a:t>
            </a:fld>
            <a:endParaRPr lang="it-IT"/>
          </a:p>
        </p:txBody>
      </p:sp>
    </p:spTree>
    <p:extLst>
      <p:ext uri="{BB962C8B-B14F-4D97-AF65-F5344CB8AC3E}">
        <p14:creationId xmlns:p14="http://schemas.microsoft.com/office/powerpoint/2010/main" val="244034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While</a:t>
            </a:r>
            <a:r>
              <a:rPr lang="it-IT" dirty="0" smtClean="0"/>
              <a:t> </a:t>
            </a:r>
            <a:r>
              <a:rPr lang="it-IT" dirty="0" err="1" smtClean="0"/>
              <a:t>linking</a:t>
            </a:r>
            <a:r>
              <a:rPr lang="it-IT" dirty="0" smtClean="0"/>
              <a:t> </a:t>
            </a:r>
            <a:r>
              <a:rPr lang="it-IT" dirty="0" err="1" smtClean="0"/>
              <a:t>Evs</a:t>
            </a:r>
            <a:r>
              <a:rPr lang="it-IT" dirty="0" smtClean="0"/>
              <a:t> to GEO SBA </a:t>
            </a:r>
            <a:r>
              <a:rPr lang="it-IT" dirty="0" err="1" smtClean="0"/>
              <a:t>we</a:t>
            </a:r>
            <a:r>
              <a:rPr lang="it-IT" dirty="0" smtClean="0"/>
              <a:t> </a:t>
            </a:r>
            <a:r>
              <a:rPr lang="it-IT" dirty="0" err="1" smtClean="0"/>
              <a:t>should</a:t>
            </a:r>
            <a:r>
              <a:rPr lang="it-IT" dirty="0" smtClean="0"/>
              <a:t> start </a:t>
            </a:r>
            <a:r>
              <a:rPr lang="it-IT" dirty="0" err="1" smtClean="0"/>
              <a:t>thinking</a:t>
            </a:r>
            <a:r>
              <a:rPr lang="it-IT" dirty="0" smtClean="0"/>
              <a:t> </a:t>
            </a:r>
            <a:r>
              <a:rPr lang="it-IT" dirty="0" err="1" smtClean="0"/>
              <a:t>about</a:t>
            </a:r>
            <a:r>
              <a:rPr lang="it-IT" dirty="0" smtClean="0"/>
              <a:t> the new </a:t>
            </a:r>
            <a:r>
              <a:rPr lang="it-IT" dirty="0" err="1" smtClean="0"/>
              <a:t>possible</a:t>
            </a:r>
            <a:r>
              <a:rPr lang="it-IT" dirty="0" smtClean="0"/>
              <a:t> GEO SBA </a:t>
            </a:r>
            <a:r>
              <a:rPr lang="it-IT" smtClean="0"/>
              <a:t>for 2016-2025</a:t>
            </a:r>
            <a:endParaRPr lang="it-IT" dirty="0"/>
          </a:p>
        </p:txBody>
      </p:sp>
      <p:sp>
        <p:nvSpPr>
          <p:cNvPr id="4" name="Segnaposto numero diapositiva 3"/>
          <p:cNvSpPr>
            <a:spLocks noGrp="1"/>
          </p:cNvSpPr>
          <p:nvPr>
            <p:ph type="sldNum" sz="quarter" idx="10"/>
          </p:nvPr>
        </p:nvSpPr>
        <p:spPr/>
        <p:txBody>
          <a:bodyPr/>
          <a:lstStyle/>
          <a:p>
            <a:fld id="{F361895F-7128-4924-9A0D-AEEA90C63B79}" type="slidenum">
              <a:rPr lang="it-IT" smtClean="0"/>
              <a:t>12</a:t>
            </a:fld>
            <a:endParaRPr lang="it-IT"/>
          </a:p>
        </p:txBody>
      </p:sp>
    </p:spTree>
    <p:extLst>
      <p:ext uri="{BB962C8B-B14F-4D97-AF65-F5344CB8AC3E}">
        <p14:creationId xmlns:p14="http://schemas.microsoft.com/office/powerpoint/2010/main" val="2440341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361895F-7128-4924-9A0D-AEEA90C63B79}" type="slidenum">
              <a:rPr lang="it-IT" smtClean="0"/>
              <a:t>13</a:t>
            </a:fld>
            <a:endParaRPr lang="it-IT"/>
          </a:p>
        </p:txBody>
      </p:sp>
    </p:spTree>
    <p:extLst>
      <p:ext uri="{BB962C8B-B14F-4D97-AF65-F5344CB8AC3E}">
        <p14:creationId xmlns:p14="http://schemas.microsoft.com/office/powerpoint/2010/main" val="2440341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361895F-7128-4924-9A0D-AEEA90C63B79}" type="slidenum">
              <a:rPr lang="it-IT" smtClean="0"/>
              <a:t>14</a:t>
            </a:fld>
            <a:endParaRPr lang="it-IT"/>
          </a:p>
        </p:txBody>
      </p:sp>
    </p:spTree>
    <p:extLst>
      <p:ext uri="{BB962C8B-B14F-4D97-AF65-F5344CB8AC3E}">
        <p14:creationId xmlns:p14="http://schemas.microsoft.com/office/powerpoint/2010/main" val="2440341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361895F-7128-4924-9A0D-AEEA90C63B79}" type="slidenum">
              <a:rPr lang="it-IT" smtClean="0"/>
              <a:t>15</a:t>
            </a:fld>
            <a:endParaRPr lang="it-IT"/>
          </a:p>
        </p:txBody>
      </p:sp>
    </p:spTree>
    <p:extLst>
      <p:ext uri="{BB962C8B-B14F-4D97-AF65-F5344CB8AC3E}">
        <p14:creationId xmlns:p14="http://schemas.microsoft.com/office/powerpoint/2010/main" val="2440341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grpSp>
        <p:nvGrpSpPr>
          <p:cNvPr id="7" name="Gruppo 6"/>
          <p:cNvGrpSpPr/>
          <p:nvPr userDrawn="1"/>
        </p:nvGrpSpPr>
        <p:grpSpPr>
          <a:xfrm>
            <a:off x="0" y="-27384"/>
            <a:ext cx="9144000" cy="864096"/>
            <a:chOff x="-1538160" y="0"/>
            <a:chExt cx="11059022" cy="1264920"/>
          </a:xfrm>
        </p:grpSpPr>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15616" y="0"/>
              <a:ext cx="7042245" cy="12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38160" y="0"/>
              <a:ext cx="2663012" cy="12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157861" y="0"/>
              <a:ext cx="1363001" cy="12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1836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rstGeom prst="rect">
            <a:avLst/>
          </a:prstGeom>
        </p:spPr>
        <p:txBody>
          <a:bodyPr>
            <a:normAutofit/>
          </a:bodyPr>
          <a:lstStyle>
            <a:lvl1pPr>
              <a:defRPr sz="3600" b="1">
                <a:solidFill>
                  <a:srgbClr val="0070C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14400"/>
            <a:ext cx="8610600" cy="5410200"/>
          </a:xfrm>
          <a:prstGeom prst="rect">
            <a:avLst/>
          </a:prstGeom>
        </p:spPr>
        <p:txBody>
          <a:bodyPr/>
          <a:lstStyle>
            <a:lvl1pPr>
              <a:buFont typeface="Wingdings" pitchFamily="2" charset="2"/>
              <a:buChar char="Ø"/>
              <a:defRPr sz="2400">
                <a:latin typeface="Times New Roman" pitchFamily="18" charset="0"/>
                <a:cs typeface="Times New Roman" pitchFamily="18" charset="0"/>
              </a:defRPr>
            </a:lvl1pPr>
            <a:lvl2pPr>
              <a:buFont typeface="Wingdings" pitchFamily="2" charset="2"/>
              <a:buChar char="Ø"/>
              <a:defRPr sz="2400">
                <a:latin typeface="Times New Roman" pitchFamily="18" charset="0"/>
                <a:cs typeface="Times New Roman" pitchFamily="18" charset="0"/>
              </a:defRPr>
            </a:lvl2pPr>
            <a:lvl3pPr>
              <a:buFont typeface="Wingdings" pitchFamily="2" charset="2"/>
              <a:buChar char="Ø"/>
              <a:defRPr sz="2400">
                <a:latin typeface="Times New Roman" pitchFamily="18" charset="0"/>
                <a:cs typeface="Times New Roman" pitchFamily="18" charset="0"/>
              </a:defRPr>
            </a:lvl3pPr>
            <a:lvl4pPr>
              <a:buFont typeface="Wingdings" pitchFamily="2" charset="2"/>
              <a:buChar char="Ø"/>
              <a:defRPr sz="2400">
                <a:latin typeface="Times New Roman" pitchFamily="18" charset="0"/>
                <a:cs typeface="Times New Roman" pitchFamily="18" charset="0"/>
              </a:defRPr>
            </a:lvl4pPr>
            <a:lvl5pPr>
              <a:buFont typeface="Wingdings" pitchFamily="2" charset="2"/>
              <a:buChar char="Ø"/>
              <a:defRPr sz="2400">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132A14B-78DC-46F9-AF46-F5536BD3522B}" type="datetimeFigureOut">
              <a:rPr lang="en-US" smtClean="0"/>
              <a:pPr/>
              <a:t>3/24/15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Research Coordination Network Meeting</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25B58D-4264-4DF3-A117-1BDB8F7C277B}" type="slidenum">
              <a:rPr lang="en-US" smtClean="0"/>
              <a:pPr/>
              <a:t>‹#›</a:t>
            </a:fld>
            <a:endParaRPr lang="en-US" dirty="0"/>
          </a:p>
        </p:txBody>
      </p:sp>
    </p:spTree>
    <p:extLst>
      <p:ext uri="{BB962C8B-B14F-4D97-AF65-F5344CB8AC3E}">
        <p14:creationId xmlns:p14="http://schemas.microsoft.com/office/powerpoint/2010/main" val="19185026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o 6"/>
          <p:cNvGrpSpPr/>
          <p:nvPr userDrawn="1"/>
        </p:nvGrpSpPr>
        <p:grpSpPr>
          <a:xfrm>
            <a:off x="0" y="-27384"/>
            <a:ext cx="9144000" cy="864096"/>
            <a:chOff x="-1538160" y="0"/>
            <a:chExt cx="11059022" cy="1264920"/>
          </a:xfrm>
        </p:grpSpPr>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15616" y="0"/>
              <a:ext cx="7042245" cy="12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538160" y="0"/>
              <a:ext cx="2663012" cy="12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8157861" y="0"/>
              <a:ext cx="1363001" cy="12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1509928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hyperlink" Target="mailto:antonio.bombelli@cmcc.i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hyperlink" Target="http://lists-ioc-goos.org/goos-strategic-mapping-graphic"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hyperlink" Target="http://keelingcurve.ucsd.edu/" TargetMode="External"/><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hyperlink" Target="http://keelingcurve.ucsd.edu/" TargetMode="External"/><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hyperlink" Target="http://keelingcurve.ucsd.edu/" TargetMode="External"/><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antonio.bombelli@cmcc.it" TargetMode="Externa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467544" y="1628800"/>
            <a:ext cx="8242541" cy="352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ts val="600"/>
              </a:spcAft>
            </a:pPr>
            <a:r>
              <a:rPr lang="en-US" sz="3200" b="1" dirty="0" smtClean="0">
                <a:solidFill>
                  <a:schemeClr val="bg1"/>
                </a:solidFill>
                <a:cs typeface="Arial" panose="020B0604020202020204" pitchFamily="34" charset="0"/>
              </a:rPr>
              <a:t>Introduction to Breakout </a:t>
            </a:r>
            <a:r>
              <a:rPr lang="en-US" sz="3200" b="1" dirty="0">
                <a:solidFill>
                  <a:schemeClr val="bg1"/>
                </a:solidFill>
                <a:cs typeface="Arial" panose="020B0604020202020204" pitchFamily="34" charset="0"/>
              </a:rPr>
              <a:t>Session </a:t>
            </a:r>
            <a:r>
              <a:rPr lang="en-US" sz="3200" b="1" dirty="0" smtClean="0">
                <a:solidFill>
                  <a:schemeClr val="bg1"/>
                </a:solidFill>
                <a:cs typeface="Arial" panose="020B0604020202020204" pitchFamily="34" charset="0"/>
              </a:rPr>
              <a:t>1.2</a:t>
            </a:r>
          </a:p>
          <a:p>
            <a:pPr algn="ctr" eaLnBrk="1" fontAlgn="base" hangingPunct="1">
              <a:spcBef>
                <a:spcPct val="0"/>
              </a:spcBef>
              <a:spcAft>
                <a:spcPts val="600"/>
              </a:spcAft>
            </a:pPr>
            <a:r>
              <a:rPr lang="en-US" sz="3200" b="1" dirty="0" smtClean="0">
                <a:solidFill>
                  <a:schemeClr val="bg1"/>
                </a:solidFill>
                <a:cs typeface="Arial" panose="020B0604020202020204" pitchFamily="34" charset="0"/>
              </a:rPr>
              <a:t>GEO </a:t>
            </a:r>
            <a:r>
              <a:rPr lang="en-US" sz="3200" b="1" dirty="0">
                <a:solidFill>
                  <a:schemeClr val="bg1"/>
                </a:solidFill>
                <a:cs typeface="Arial" panose="020B0604020202020204" pitchFamily="34" charset="0"/>
              </a:rPr>
              <a:t>Societal Benefit Areas</a:t>
            </a:r>
          </a:p>
          <a:p>
            <a:pPr algn="ctr" eaLnBrk="1" fontAlgn="base" hangingPunct="1">
              <a:spcBef>
                <a:spcPct val="0"/>
              </a:spcBef>
              <a:spcAft>
                <a:spcPts val="600"/>
              </a:spcAft>
            </a:pPr>
            <a:endParaRPr lang="en-US" sz="2400" dirty="0" smtClean="0">
              <a:solidFill>
                <a:schemeClr val="bg1"/>
              </a:solidFill>
              <a:cs typeface="Arial" panose="020B0604020202020204" pitchFamily="34" charset="0"/>
            </a:endParaRPr>
          </a:p>
          <a:p>
            <a:pPr algn="ctr" eaLnBrk="1" fontAlgn="base" hangingPunct="1">
              <a:spcBef>
                <a:spcPct val="0"/>
              </a:spcBef>
              <a:spcAft>
                <a:spcPts val="600"/>
              </a:spcAft>
            </a:pPr>
            <a:r>
              <a:rPr lang="en-US" sz="2400" dirty="0" smtClean="0">
                <a:solidFill>
                  <a:schemeClr val="bg1"/>
                </a:solidFill>
                <a:cs typeface="Arial" panose="020B0604020202020204" pitchFamily="34" charset="0"/>
              </a:rPr>
              <a:t>(</a:t>
            </a:r>
            <a:r>
              <a:rPr lang="en-US" sz="2400" dirty="0">
                <a:solidFill>
                  <a:schemeClr val="bg1"/>
                </a:solidFill>
                <a:cs typeface="Arial" panose="020B0604020202020204" pitchFamily="34" charset="0"/>
              </a:rPr>
              <a:t>Chair: Antonio Bombelli)</a:t>
            </a:r>
          </a:p>
          <a:p>
            <a:pPr algn="ctr" eaLnBrk="1" fontAlgn="base" hangingPunct="1">
              <a:spcBef>
                <a:spcPct val="0"/>
              </a:spcBef>
              <a:spcAft>
                <a:spcPts val="600"/>
              </a:spcAft>
            </a:pPr>
            <a:r>
              <a:rPr lang="en-US" sz="2000" i="1" dirty="0" smtClean="0">
                <a:solidFill>
                  <a:schemeClr val="bg1"/>
                </a:solidFill>
                <a:cs typeface="Arial" panose="020B0604020202020204" pitchFamily="34" charset="0"/>
              </a:rPr>
              <a:t>Coordinator  of the GEO Task CL-02</a:t>
            </a:r>
          </a:p>
          <a:p>
            <a:pPr algn="ctr" eaLnBrk="1" fontAlgn="base" hangingPunct="1">
              <a:spcBef>
                <a:spcPct val="0"/>
              </a:spcBef>
              <a:spcAft>
                <a:spcPts val="600"/>
              </a:spcAft>
            </a:pPr>
            <a:r>
              <a:rPr lang="en-US" sz="2000" i="1" dirty="0" smtClean="0">
                <a:solidFill>
                  <a:schemeClr val="bg1"/>
                </a:solidFill>
                <a:cs typeface="Arial" panose="020B0604020202020204" pitchFamily="34" charset="0"/>
              </a:rPr>
              <a:t>“Global Carbon Observations and Analysis”</a:t>
            </a:r>
          </a:p>
          <a:p>
            <a:pPr algn="ctr" eaLnBrk="1" fontAlgn="base" hangingPunct="1">
              <a:spcBef>
                <a:spcPct val="0"/>
              </a:spcBef>
              <a:spcAft>
                <a:spcPts val="600"/>
              </a:spcAft>
            </a:pPr>
            <a:endParaRPr lang="en-US" dirty="0" smtClean="0">
              <a:solidFill>
                <a:schemeClr val="bg1"/>
              </a:solidFill>
              <a:cs typeface="Arial" panose="020B0604020202020204" pitchFamily="34" charset="0"/>
              <a:hlinkClick r:id="rId2"/>
            </a:endParaRPr>
          </a:p>
          <a:p>
            <a:pPr algn="ctr" eaLnBrk="1" fontAlgn="base" hangingPunct="1">
              <a:spcBef>
                <a:spcPct val="0"/>
              </a:spcBef>
              <a:spcAft>
                <a:spcPts val="600"/>
              </a:spcAft>
            </a:pPr>
            <a:r>
              <a:rPr lang="en-US" dirty="0" smtClean="0">
                <a:solidFill>
                  <a:schemeClr val="bg1"/>
                </a:solidFill>
                <a:cs typeface="Arial" panose="020B0604020202020204" pitchFamily="34" charset="0"/>
                <a:hlinkClick r:id="rId2"/>
              </a:rPr>
              <a:t>antonio.bombelli@cmcc.it</a:t>
            </a:r>
            <a:endParaRPr lang="en-US" i="1" dirty="0" smtClean="0">
              <a:solidFill>
                <a:schemeClr val="bg1"/>
              </a:solidFill>
              <a:cs typeface="Arial" panose="020B0604020202020204" pitchFamily="34" charset="0"/>
            </a:endParaRPr>
          </a:p>
        </p:txBody>
      </p:sp>
      <p:pic>
        <p:nvPicPr>
          <p:cNvPr id="3" name="Picture 4" descr="C:\Users\Utente\AppData\Local\Microsoft\Windows\Temporary Internet Files\Content.Outlook\IJZIU8IU\CMCCorizzontaleCOLOR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331544" y="5157192"/>
            <a:ext cx="2536600" cy="91244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o 3"/>
          <p:cNvGrpSpPr>
            <a:grpSpLocks noChangeAspect="1"/>
          </p:cNvGrpSpPr>
          <p:nvPr/>
        </p:nvGrpSpPr>
        <p:grpSpPr>
          <a:xfrm>
            <a:off x="2931669" y="6069638"/>
            <a:ext cx="3336349" cy="540000"/>
            <a:chOff x="-36513" y="166688"/>
            <a:chExt cx="9180513" cy="1485900"/>
          </a:xfrm>
        </p:grpSpPr>
        <p:pic>
          <p:nvPicPr>
            <p:cNvPr id="5" name="Picture 24" descr="GeoViQua4200x1300_Bola_Transparen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6213" y="166688"/>
              <a:ext cx="8815387"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Agrupa 18"/>
            <p:cNvGrpSpPr>
              <a:grpSpLocks/>
            </p:cNvGrpSpPr>
            <p:nvPr userDrawn="1"/>
          </p:nvGrpSpPr>
          <p:grpSpPr bwMode="auto">
            <a:xfrm>
              <a:off x="-36513" y="1004888"/>
              <a:ext cx="9180513" cy="647700"/>
              <a:chOff x="-19045" y="216550"/>
              <a:chExt cx="9180548" cy="649224"/>
            </a:xfrm>
          </p:grpSpPr>
          <p:sp>
            <p:nvSpPr>
              <p:cNvPr id="7" name="Forma lliure 1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Calibri" pitchFamily="34" charset="0"/>
                </a:endParaRPr>
              </a:p>
            </p:txBody>
          </p:sp>
          <p:sp>
            <p:nvSpPr>
              <p:cNvPr id="8" name="Forma lliure 1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Calibri" pitchFamily="34" charset="0"/>
                </a:endParaRPr>
              </a:p>
            </p:txBody>
          </p:sp>
        </p:grpSp>
      </p:grpSp>
    </p:spTree>
    <p:extLst>
      <p:ext uri="{BB962C8B-B14F-4D97-AF65-F5344CB8AC3E}">
        <p14:creationId xmlns:p14="http://schemas.microsoft.com/office/powerpoint/2010/main" val="3191955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sellaDiTesto 4"/>
          <p:cNvSpPr txBox="1"/>
          <p:nvPr/>
        </p:nvSpPr>
        <p:spPr>
          <a:xfrm>
            <a:off x="2555776" y="6505599"/>
            <a:ext cx="6552728" cy="307777"/>
          </a:xfrm>
          <a:prstGeom prst="rect">
            <a:avLst/>
          </a:prstGeom>
          <a:noFill/>
        </p:spPr>
        <p:txBody>
          <a:bodyPr wrap="square" rtlCol="0">
            <a:spAutoFit/>
          </a:bodyPr>
          <a:lstStyle/>
          <a:p>
            <a:pPr algn="r"/>
            <a:r>
              <a:rPr lang="en-US" sz="1400" i="1" dirty="0">
                <a:solidFill>
                  <a:schemeClr val="bg1"/>
                </a:solidFill>
                <a:latin typeface="Arial Narrow" panose="020B0606020202030204" pitchFamily="34" charset="0"/>
              </a:rPr>
              <a:t>Breakout Session 2.2: Essential Variables for GEO </a:t>
            </a:r>
            <a:r>
              <a:rPr lang="en-US" sz="1400" i="1" dirty="0" smtClean="0">
                <a:solidFill>
                  <a:schemeClr val="bg1"/>
                </a:solidFill>
                <a:latin typeface="Arial Narrow" panose="020B0606020202030204" pitchFamily="34" charset="0"/>
              </a:rPr>
              <a:t>SBAs</a:t>
            </a:r>
            <a:endParaRPr lang="it-IT" sz="1400" i="1" dirty="0">
              <a:solidFill>
                <a:schemeClr val="bg1"/>
              </a:solidFill>
              <a:latin typeface="Arial Narrow" panose="020B0606020202030204" pitchFamily="34" charset="0"/>
            </a:endParaRPr>
          </a:p>
        </p:txBody>
      </p:sp>
      <p:sp>
        <p:nvSpPr>
          <p:cNvPr id="4" name="Text Box 12"/>
          <p:cNvSpPr txBox="1">
            <a:spLocks noChangeArrowheads="1"/>
          </p:cNvSpPr>
          <p:nvPr/>
        </p:nvSpPr>
        <p:spPr bwMode="auto">
          <a:xfrm>
            <a:off x="467544" y="1098024"/>
            <a:ext cx="824254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fontAlgn="base" hangingPunct="1">
              <a:spcBef>
                <a:spcPct val="0"/>
              </a:spcBef>
              <a:spcAft>
                <a:spcPts val="600"/>
              </a:spcAft>
            </a:pPr>
            <a:endParaRPr lang="en-US" b="1" dirty="0" smtClean="0">
              <a:solidFill>
                <a:schemeClr val="bg1"/>
              </a:solidFill>
              <a:cs typeface="Arial" panose="020B0604020202020204" pitchFamily="34" charset="0"/>
            </a:endParaRPr>
          </a:p>
          <a:p>
            <a:pPr algn="just" eaLnBrk="1" fontAlgn="base" hangingPunct="1">
              <a:spcBef>
                <a:spcPct val="0"/>
              </a:spcBef>
              <a:spcAft>
                <a:spcPts val="600"/>
              </a:spcAft>
            </a:pPr>
            <a:r>
              <a:rPr lang="en-US" b="1" dirty="0" smtClean="0">
                <a:solidFill>
                  <a:schemeClr val="bg1"/>
                </a:solidFill>
                <a:cs typeface="Arial" panose="020B0604020202020204" pitchFamily="34" charset="0"/>
              </a:rPr>
              <a:t>Why do we need Essential Variables?</a:t>
            </a:r>
          </a:p>
          <a:p>
            <a:pPr algn="just" eaLnBrk="1" fontAlgn="base" hangingPunct="1">
              <a:spcBef>
                <a:spcPct val="0"/>
              </a:spcBef>
              <a:spcAft>
                <a:spcPts val="600"/>
              </a:spcAft>
            </a:pPr>
            <a:endParaRPr lang="en-US" b="1" dirty="0">
              <a:solidFill>
                <a:schemeClr val="bg1"/>
              </a:solidFill>
              <a:cs typeface="Arial" panose="020B0604020202020204" pitchFamily="34" charset="0"/>
            </a:endParaRPr>
          </a:p>
          <a:p>
            <a:pPr marL="444500" indent="-285750" algn="just" eaLnBrk="1" fontAlgn="base" hangingPunct="1">
              <a:spcBef>
                <a:spcPct val="0"/>
              </a:spcBef>
              <a:spcAft>
                <a:spcPts val="600"/>
              </a:spcAft>
              <a:buFont typeface="Arial" panose="020B0604020202020204" pitchFamily="34" charset="0"/>
              <a:buChar char="•"/>
            </a:pPr>
            <a:r>
              <a:rPr lang="en-US" dirty="0" smtClean="0">
                <a:solidFill>
                  <a:schemeClr val="bg1"/>
                </a:solidFill>
                <a:cs typeface="Arial" panose="020B0604020202020204" pitchFamily="34" charset="0"/>
              </a:rPr>
              <a:t>Understand </a:t>
            </a:r>
            <a:r>
              <a:rPr lang="en-US" dirty="0">
                <a:solidFill>
                  <a:schemeClr val="bg1"/>
                </a:solidFill>
                <a:cs typeface="Arial" panose="020B0604020202020204" pitchFamily="34" charset="0"/>
              </a:rPr>
              <a:t>natural and anthropogenic processes</a:t>
            </a:r>
          </a:p>
          <a:p>
            <a:pPr marL="444500" indent="-285750" algn="just" eaLnBrk="1" fontAlgn="base" hangingPunct="1">
              <a:spcBef>
                <a:spcPct val="0"/>
              </a:spcBef>
              <a:spcAft>
                <a:spcPts val="600"/>
              </a:spcAft>
              <a:buFont typeface="Arial" panose="020B0604020202020204" pitchFamily="34" charset="0"/>
              <a:buChar char="•"/>
            </a:pPr>
            <a:r>
              <a:rPr lang="en-US" dirty="0" smtClean="0">
                <a:solidFill>
                  <a:schemeClr val="bg1"/>
                </a:solidFill>
                <a:cs typeface="Arial" panose="020B0604020202020204" pitchFamily="34" charset="0"/>
              </a:rPr>
              <a:t>Monitor </a:t>
            </a:r>
            <a:r>
              <a:rPr lang="en-US" dirty="0">
                <a:solidFill>
                  <a:schemeClr val="bg1"/>
                </a:solidFill>
                <a:cs typeface="Arial" panose="020B0604020202020204" pitchFamily="34" charset="0"/>
              </a:rPr>
              <a:t>state and trends in the Earth system</a:t>
            </a:r>
          </a:p>
          <a:p>
            <a:pPr marL="444500" indent="-285750" algn="just" eaLnBrk="1" fontAlgn="base" hangingPunct="1">
              <a:spcBef>
                <a:spcPct val="0"/>
              </a:spcBef>
              <a:spcAft>
                <a:spcPts val="600"/>
              </a:spcAft>
              <a:buFont typeface="Arial" panose="020B0604020202020204" pitchFamily="34" charset="0"/>
              <a:buChar char="•"/>
            </a:pPr>
            <a:r>
              <a:rPr lang="en-US" dirty="0" smtClean="0">
                <a:solidFill>
                  <a:schemeClr val="bg1"/>
                </a:solidFill>
                <a:cs typeface="Arial" panose="020B0604020202020204" pitchFamily="34" charset="0"/>
              </a:rPr>
              <a:t>Detect </a:t>
            </a:r>
            <a:r>
              <a:rPr lang="en-US" dirty="0">
                <a:solidFill>
                  <a:schemeClr val="bg1"/>
                </a:solidFill>
                <a:cs typeface="Arial" panose="020B0604020202020204" pitchFamily="34" charset="0"/>
              </a:rPr>
              <a:t>and attribute changes</a:t>
            </a:r>
          </a:p>
          <a:p>
            <a:pPr marL="444500" indent="-285750" algn="just" eaLnBrk="1" fontAlgn="base" hangingPunct="1">
              <a:spcBef>
                <a:spcPct val="0"/>
              </a:spcBef>
              <a:spcAft>
                <a:spcPts val="600"/>
              </a:spcAft>
              <a:buFont typeface="Arial" panose="020B0604020202020204" pitchFamily="34" charset="0"/>
              <a:buChar char="•"/>
            </a:pPr>
            <a:r>
              <a:rPr lang="en-US" dirty="0" smtClean="0">
                <a:solidFill>
                  <a:schemeClr val="bg1"/>
                </a:solidFill>
                <a:cs typeface="Arial" panose="020B0604020202020204" pitchFamily="34" charset="0"/>
              </a:rPr>
              <a:t>Assess </a:t>
            </a:r>
            <a:r>
              <a:rPr lang="en-US" dirty="0">
                <a:solidFill>
                  <a:schemeClr val="bg1"/>
                </a:solidFill>
                <a:cs typeface="Arial" panose="020B0604020202020204" pitchFamily="34" charset="0"/>
              </a:rPr>
              <a:t>the impacts of these changes</a:t>
            </a:r>
          </a:p>
          <a:p>
            <a:pPr marL="444500" indent="-285750" algn="just" eaLnBrk="1" fontAlgn="base" hangingPunct="1">
              <a:spcBef>
                <a:spcPct val="0"/>
              </a:spcBef>
              <a:spcAft>
                <a:spcPts val="600"/>
              </a:spcAft>
              <a:buFont typeface="Arial" panose="020B0604020202020204" pitchFamily="34" charset="0"/>
              <a:buChar char="•"/>
            </a:pPr>
            <a:r>
              <a:rPr lang="en-US" dirty="0" smtClean="0">
                <a:solidFill>
                  <a:schemeClr val="bg1"/>
                </a:solidFill>
                <a:cs typeface="Arial" panose="020B0604020202020204" pitchFamily="34" charset="0"/>
              </a:rPr>
              <a:t>Identify </a:t>
            </a:r>
            <a:r>
              <a:rPr lang="en-US" dirty="0">
                <a:solidFill>
                  <a:schemeClr val="bg1"/>
                </a:solidFill>
                <a:cs typeface="Arial" panose="020B0604020202020204" pitchFamily="34" charset="0"/>
              </a:rPr>
              <a:t>tolerable limits of these changes (sustainable development</a:t>
            </a:r>
            <a:r>
              <a:rPr lang="en-US" dirty="0" smtClean="0">
                <a:solidFill>
                  <a:schemeClr val="bg1"/>
                </a:solidFill>
                <a:cs typeface="Arial" panose="020B0604020202020204" pitchFamily="34" charset="0"/>
              </a:rPr>
              <a:t>)</a:t>
            </a:r>
          </a:p>
          <a:p>
            <a:pPr marL="158750" algn="just" eaLnBrk="1" fontAlgn="base" hangingPunct="1">
              <a:spcBef>
                <a:spcPct val="0"/>
              </a:spcBef>
              <a:spcAft>
                <a:spcPts val="600"/>
              </a:spcAft>
            </a:pPr>
            <a:endParaRPr lang="en-US" dirty="0" smtClean="0">
              <a:solidFill>
                <a:schemeClr val="bg1"/>
              </a:solidFill>
              <a:cs typeface="Arial" panose="020B0604020202020204" pitchFamily="34" charset="0"/>
            </a:endParaRPr>
          </a:p>
          <a:p>
            <a:pPr algn="just" eaLnBrk="1" fontAlgn="base" hangingPunct="1">
              <a:spcBef>
                <a:spcPct val="0"/>
              </a:spcBef>
              <a:spcAft>
                <a:spcPts val="600"/>
              </a:spcAft>
            </a:pPr>
            <a:endParaRPr lang="en-US" i="1" dirty="0" smtClean="0">
              <a:solidFill>
                <a:schemeClr val="bg1"/>
              </a:solidFill>
              <a:cs typeface="Arial" panose="020B0604020202020204" pitchFamily="34" charset="0"/>
            </a:endParaRPr>
          </a:p>
        </p:txBody>
      </p:sp>
    </p:spTree>
    <p:extLst>
      <p:ext uri="{BB962C8B-B14F-4D97-AF65-F5344CB8AC3E}">
        <p14:creationId xmlns:p14="http://schemas.microsoft.com/office/powerpoint/2010/main" val="452502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467544" y="1133157"/>
            <a:ext cx="8242541"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fontAlgn="base" hangingPunct="1">
              <a:spcBef>
                <a:spcPct val="0"/>
              </a:spcBef>
            </a:pPr>
            <a:r>
              <a:rPr lang="en-US" i="1" dirty="0" smtClean="0">
                <a:solidFill>
                  <a:schemeClr val="bg1"/>
                </a:solidFill>
                <a:cs typeface="Arial" panose="020B0604020202020204" pitchFamily="34" charset="0"/>
              </a:rPr>
              <a:t>Criteria to select EVs:</a:t>
            </a:r>
          </a:p>
          <a:p>
            <a:pPr marL="285750" indent="-285750" algn="just" eaLnBrk="1" fontAlgn="base" hangingPunct="1">
              <a:spcBef>
                <a:spcPct val="0"/>
              </a:spcBef>
              <a:buFontTx/>
              <a:buChar char="-"/>
            </a:pPr>
            <a:r>
              <a:rPr lang="en-US" dirty="0" smtClean="0">
                <a:solidFill>
                  <a:schemeClr val="bg1"/>
                </a:solidFill>
                <a:cs typeface="Arial" panose="020B0604020202020204" pitchFamily="34" charset="0"/>
              </a:rPr>
              <a:t>Useful to a wide range of users, particularly decision makers</a:t>
            </a:r>
          </a:p>
          <a:p>
            <a:pPr marL="285750" indent="-285750" algn="just" eaLnBrk="1" fontAlgn="base" hangingPunct="1">
              <a:spcBef>
                <a:spcPct val="0"/>
              </a:spcBef>
              <a:buFontTx/>
              <a:buChar char="-"/>
            </a:pPr>
            <a:r>
              <a:rPr lang="en-US" dirty="0" smtClean="0">
                <a:solidFill>
                  <a:schemeClr val="bg1"/>
                </a:solidFill>
                <a:cs typeface="Arial" panose="020B0604020202020204" pitchFamily="34" charset="0"/>
              </a:rPr>
              <a:t>Cross-cutting several GEO SBAs</a:t>
            </a:r>
          </a:p>
          <a:p>
            <a:pPr marL="285750" indent="-285750" algn="just" eaLnBrk="1" fontAlgn="base" hangingPunct="1">
              <a:spcBef>
                <a:spcPct val="0"/>
              </a:spcBef>
              <a:buFontTx/>
              <a:buChar char="-"/>
            </a:pPr>
            <a:r>
              <a:rPr lang="en-US" dirty="0" smtClean="0">
                <a:solidFill>
                  <a:schemeClr val="bg1"/>
                </a:solidFill>
                <a:cs typeface="Arial" panose="020B0604020202020204" pitchFamily="34" charset="0"/>
              </a:rPr>
              <a:t>Credibility, Feasibility, Cost-effectiveness (GCOS criteria)</a:t>
            </a:r>
          </a:p>
          <a:p>
            <a:pPr marL="285750" indent="-285750" algn="just" eaLnBrk="1" fontAlgn="base" hangingPunct="1">
              <a:spcBef>
                <a:spcPct val="0"/>
              </a:spcBef>
              <a:buFontTx/>
              <a:buChar char="-"/>
            </a:pPr>
            <a:r>
              <a:rPr lang="en-US" dirty="0" smtClean="0">
                <a:solidFill>
                  <a:schemeClr val="bg1"/>
                </a:solidFill>
                <a:cs typeface="Arial" panose="020B0604020202020204" pitchFamily="34" charset="0"/>
              </a:rPr>
              <a:t>Others?</a:t>
            </a:r>
          </a:p>
          <a:p>
            <a:pPr marL="285750" indent="-285750" algn="just" eaLnBrk="1" fontAlgn="base" hangingPunct="1">
              <a:spcBef>
                <a:spcPct val="0"/>
              </a:spcBef>
              <a:buFontTx/>
              <a:buChar char="-"/>
            </a:pPr>
            <a:endParaRPr lang="en-US" dirty="0" smtClean="0">
              <a:solidFill>
                <a:schemeClr val="bg1"/>
              </a:solidFill>
              <a:cs typeface="Arial" panose="020B0604020202020204" pitchFamily="34" charset="0"/>
            </a:endParaRPr>
          </a:p>
          <a:p>
            <a:pPr marL="285750" indent="-285750" algn="just" eaLnBrk="1" fontAlgn="base" hangingPunct="1">
              <a:spcBef>
                <a:spcPct val="0"/>
              </a:spcBef>
              <a:buFontTx/>
              <a:buChar char="-"/>
            </a:pPr>
            <a:endParaRPr lang="en-US" dirty="0" smtClean="0">
              <a:solidFill>
                <a:schemeClr val="bg1"/>
              </a:solidFill>
              <a:cs typeface="Arial" panose="020B0604020202020204" pitchFamily="34" charset="0"/>
            </a:endParaRPr>
          </a:p>
          <a:p>
            <a:pPr algn="just" eaLnBrk="1" fontAlgn="base" hangingPunct="1">
              <a:spcBef>
                <a:spcPct val="0"/>
              </a:spcBef>
            </a:pPr>
            <a:r>
              <a:rPr lang="en-US" i="1" dirty="0" smtClean="0">
                <a:solidFill>
                  <a:schemeClr val="bg1"/>
                </a:solidFill>
                <a:cs typeface="Arial" panose="020B0604020202020204" pitchFamily="34" charset="0"/>
              </a:rPr>
              <a:t>Further questions:</a:t>
            </a:r>
            <a:endParaRPr lang="en-US" i="1" dirty="0">
              <a:solidFill>
                <a:schemeClr val="bg1"/>
              </a:solidFill>
              <a:cs typeface="Arial" panose="020B0604020202020204" pitchFamily="34" charset="0"/>
            </a:endParaRPr>
          </a:p>
          <a:p>
            <a:pPr marL="285750" indent="-285750" algn="just" eaLnBrk="1" fontAlgn="base" hangingPunct="1">
              <a:spcBef>
                <a:spcPct val="0"/>
              </a:spcBef>
              <a:buFont typeface="Arial" panose="020B0604020202020204" pitchFamily="34" charset="0"/>
              <a:buChar char="•"/>
            </a:pPr>
            <a:r>
              <a:rPr lang="en-US" dirty="0">
                <a:solidFill>
                  <a:schemeClr val="bg1"/>
                </a:solidFill>
                <a:cs typeface="Arial" panose="020B0604020202020204" pitchFamily="34" charset="0"/>
              </a:rPr>
              <a:t>EVs should be observable and useful at the same time. The usefulness of a variable potentially “essential” can be limited by uncertainty, resolution and accuracy. Therefore, in addition to their “essentiality” in describing states and trends the EVs have to meet in practice the users’ needs. </a:t>
            </a:r>
          </a:p>
          <a:p>
            <a:pPr marL="285750" indent="-285750" algn="just" eaLnBrk="1" fontAlgn="base" hangingPunct="1">
              <a:spcBef>
                <a:spcPct val="0"/>
              </a:spcBef>
              <a:buFont typeface="Arial" panose="020B0604020202020204" pitchFamily="34" charset="0"/>
              <a:buChar char="•"/>
            </a:pPr>
            <a:r>
              <a:rPr lang="en-US" dirty="0">
                <a:solidFill>
                  <a:schemeClr val="bg1"/>
                </a:solidFill>
                <a:cs typeface="Arial" panose="020B0604020202020204" pitchFamily="34" charset="0"/>
              </a:rPr>
              <a:t>Could different EVs be used in different contexts according to different users’ categories, or should we focus mainly on “universal” EVs, cross-cutting different users and SBAs? </a:t>
            </a:r>
          </a:p>
          <a:p>
            <a:pPr marL="285750" indent="-285750" algn="just" eaLnBrk="1" fontAlgn="base" hangingPunct="1">
              <a:spcBef>
                <a:spcPct val="0"/>
              </a:spcBef>
              <a:buFont typeface="Arial" panose="020B0604020202020204" pitchFamily="34" charset="0"/>
              <a:buChar char="•"/>
            </a:pPr>
            <a:r>
              <a:rPr lang="en-US" dirty="0">
                <a:solidFill>
                  <a:schemeClr val="bg1"/>
                </a:solidFill>
                <a:cs typeface="Arial" panose="020B0604020202020204" pitchFamily="34" charset="0"/>
              </a:rPr>
              <a:t>Who are our main target users: policy makers?</a:t>
            </a:r>
          </a:p>
          <a:p>
            <a:pPr marL="285750" indent="-285750" algn="just" eaLnBrk="1" fontAlgn="base" hangingPunct="1">
              <a:spcBef>
                <a:spcPct val="0"/>
              </a:spcBef>
              <a:buFont typeface="Arial" panose="020B0604020202020204" pitchFamily="34" charset="0"/>
              <a:buChar char="•"/>
            </a:pPr>
            <a:r>
              <a:rPr lang="en-US" dirty="0">
                <a:solidFill>
                  <a:schemeClr val="bg1"/>
                </a:solidFill>
                <a:cs typeface="Arial" panose="020B0604020202020204" pitchFamily="34" charset="0"/>
              </a:rPr>
              <a:t>What are the current gaps and main requirements to set up an operational monitoring network</a:t>
            </a:r>
            <a:r>
              <a:rPr lang="en-US" dirty="0" smtClean="0">
                <a:solidFill>
                  <a:schemeClr val="bg1"/>
                </a:solidFill>
                <a:cs typeface="Arial" panose="020B0604020202020204" pitchFamily="34" charset="0"/>
              </a:rPr>
              <a:t>?</a:t>
            </a:r>
            <a:endParaRPr lang="en-US" dirty="0">
              <a:solidFill>
                <a:schemeClr val="bg1"/>
              </a:solidFill>
              <a:cs typeface="Arial" panose="020B0604020202020204" pitchFamily="34" charset="0"/>
            </a:endParaRPr>
          </a:p>
        </p:txBody>
      </p:sp>
      <p:sp>
        <p:nvSpPr>
          <p:cNvPr id="3" name="CasellaDiTesto 2"/>
          <p:cNvSpPr txBox="1"/>
          <p:nvPr/>
        </p:nvSpPr>
        <p:spPr>
          <a:xfrm>
            <a:off x="2555776" y="6505599"/>
            <a:ext cx="6552728" cy="307777"/>
          </a:xfrm>
          <a:prstGeom prst="rect">
            <a:avLst/>
          </a:prstGeom>
          <a:noFill/>
        </p:spPr>
        <p:txBody>
          <a:bodyPr wrap="square" rtlCol="0">
            <a:spAutoFit/>
          </a:bodyPr>
          <a:lstStyle/>
          <a:p>
            <a:pPr algn="r"/>
            <a:r>
              <a:rPr lang="en-US" sz="1400" i="1" dirty="0">
                <a:solidFill>
                  <a:schemeClr val="bg1"/>
                </a:solidFill>
                <a:latin typeface="Arial Narrow" panose="020B0606020202030204" pitchFamily="34" charset="0"/>
              </a:rPr>
              <a:t>Breakout Session 2.2: Essential Variables for GEO </a:t>
            </a:r>
            <a:r>
              <a:rPr lang="en-US" sz="1400" i="1" dirty="0" smtClean="0">
                <a:solidFill>
                  <a:schemeClr val="bg1"/>
                </a:solidFill>
                <a:latin typeface="Arial Narrow" panose="020B0606020202030204" pitchFamily="34" charset="0"/>
              </a:rPr>
              <a:t>SBAs</a:t>
            </a:r>
            <a:endParaRPr lang="it-IT" sz="1400"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710171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50" y="886388"/>
            <a:ext cx="6205686" cy="592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475656" y="1700808"/>
            <a:ext cx="136815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809000" y="1340768"/>
            <a:ext cx="730182" cy="3816424"/>
          </a:xfrm>
          <a:prstGeom prst="rect">
            <a:avLst/>
          </a:prstGeom>
          <a:noFill/>
          <a:ln w="38100">
            <a:solidFill>
              <a:schemeClr val="bg1"/>
            </a:solidFill>
            <a:prstDash val="lgDash"/>
          </a:ln>
        </p:spPr>
        <p:txBody>
          <a:bodyPr vert="vert270" wrap="square" lIns="144000" tIns="46800" rtlCol="0">
            <a:spAutoFit/>
          </a:bodyPr>
          <a:lstStyle/>
          <a:p>
            <a:pPr algn="ctr"/>
            <a:r>
              <a:rPr lang="it-IT" sz="2000" b="1" dirty="0" smtClean="0">
                <a:solidFill>
                  <a:schemeClr val="bg1"/>
                </a:solidFill>
              </a:rPr>
              <a:t>CLIMATE</a:t>
            </a:r>
          </a:p>
          <a:p>
            <a:pPr algn="ctr"/>
            <a:endParaRPr lang="it-IT" sz="1200" b="1" dirty="0">
              <a:solidFill>
                <a:schemeClr val="bg1"/>
              </a:solidFill>
            </a:endParaRPr>
          </a:p>
        </p:txBody>
      </p:sp>
      <p:sp>
        <p:nvSpPr>
          <p:cNvPr id="5" name="CasellaDiTesto 4"/>
          <p:cNvSpPr txBox="1"/>
          <p:nvPr/>
        </p:nvSpPr>
        <p:spPr>
          <a:xfrm>
            <a:off x="467544" y="5733256"/>
            <a:ext cx="3744416" cy="923330"/>
          </a:xfrm>
          <a:prstGeom prst="rect">
            <a:avLst/>
          </a:prstGeom>
          <a:noFill/>
        </p:spPr>
        <p:txBody>
          <a:bodyPr wrap="square" rtlCol="0">
            <a:spAutoFit/>
          </a:bodyPr>
          <a:lstStyle/>
          <a:p>
            <a:r>
              <a:rPr lang="en-US" b="1" dirty="0" smtClean="0">
                <a:solidFill>
                  <a:schemeClr val="bg1"/>
                </a:solidFill>
              </a:rPr>
              <a:t>New possible GEO SBAs (2016-2025)</a:t>
            </a:r>
          </a:p>
          <a:p>
            <a:r>
              <a:rPr lang="en-US" b="1" dirty="0" smtClean="0">
                <a:solidFill>
                  <a:schemeClr val="bg1"/>
                </a:solidFill>
              </a:rPr>
              <a:t>and their links with the </a:t>
            </a:r>
          </a:p>
          <a:p>
            <a:r>
              <a:rPr lang="en-US" b="1" dirty="0" smtClean="0">
                <a:solidFill>
                  <a:schemeClr val="bg1"/>
                </a:solidFill>
              </a:rPr>
              <a:t>Earth </a:t>
            </a:r>
            <a:r>
              <a:rPr lang="en-US" b="1" dirty="0">
                <a:solidFill>
                  <a:schemeClr val="bg1"/>
                </a:solidFill>
              </a:rPr>
              <a:t>Observation </a:t>
            </a:r>
            <a:r>
              <a:rPr lang="en-US" b="1" dirty="0" smtClean="0">
                <a:solidFill>
                  <a:schemeClr val="bg1"/>
                </a:solidFill>
              </a:rPr>
              <a:t>Domains</a:t>
            </a:r>
            <a:endParaRPr lang="it-IT" dirty="0">
              <a:solidFill>
                <a:schemeClr val="bg1"/>
              </a:solidFill>
            </a:endParaRPr>
          </a:p>
        </p:txBody>
      </p:sp>
    </p:spTree>
    <p:extLst>
      <p:ext uri="{BB962C8B-B14F-4D97-AF65-F5344CB8AC3E}">
        <p14:creationId xmlns:p14="http://schemas.microsoft.com/office/powerpoint/2010/main" val="1347821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ext uri="{D42A27DB-BD31-4B8C-83A1-F6EECF244321}">
                <p14:modId xmlns:p14="http://schemas.microsoft.com/office/powerpoint/2010/main" val="187724500"/>
              </p:ext>
            </p:extLst>
          </p:nvPr>
        </p:nvGraphicFramePr>
        <p:xfrm>
          <a:off x="370656" y="2637801"/>
          <a:ext cx="8305800" cy="4175575"/>
        </p:xfrm>
        <a:graphic>
          <a:graphicData uri="http://schemas.openxmlformats.org/drawingml/2006/table">
            <a:tbl>
              <a:tblPr/>
              <a:tblGrid>
                <a:gridCol w="1596227"/>
                <a:gridCol w="6709573"/>
              </a:tblGrid>
              <a:tr h="274278">
                <a:tc>
                  <a:txBody>
                    <a:bodyPr/>
                    <a:lstStyle/>
                    <a:p>
                      <a:pPr algn="ctr"/>
                      <a:r>
                        <a:rPr lang="fr-FR" sz="1800" b="1" dirty="0">
                          <a:solidFill>
                            <a:schemeClr val="bg1"/>
                          </a:solidFill>
                          <a:effectLst/>
                          <a:latin typeface="+mj-lt"/>
                        </a:rPr>
                        <a:t>Domain</a:t>
                      </a:r>
                      <a:endParaRPr lang="fr-FR" sz="1800" dirty="0">
                        <a:solidFill>
                          <a:schemeClr val="bg1"/>
                        </a:solidFill>
                        <a:effectLst/>
                        <a:latin typeface="+mj-lt"/>
                      </a:endParaRPr>
                    </a:p>
                  </a:txBody>
                  <a:tcPr marL="30409" marR="3040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1800" b="1" dirty="0">
                          <a:solidFill>
                            <a:schemeClr val="bg1"/>
                          </a:solidFill>
                          <a:effectLst/>
                          <a:latin typeface="+mj-lt"/>
                        </a:rPr>
                        <a:t>GCOS Essential </a:t>
                      </a:r>
                      <a:r>
                        <a:rPr lang="fr-FR" sz="1800" b="1" dirty="0" err="1">
                          <a:solidFill>
                            <a:schemeClr val="bg1"/>
                          </a:solidFill>
                          <a:effectLst/>
                          <a:latin typeface="+mj-lt"/>
                        </a:rPr>
                        <a:t>Climate</a:t>
                      </a:r>
                      <a:r>
                        <a:rPr lang="fr-FR" sz="1800" b="1" dirty="0">
                          <a:solidFill>
                            <a:schemeClr val="bg1"/>
                          </a:solidFill>
                          <a:effectLst/>
                          <a:latin typeface="+mj-lt"/>
                        </a:rPr>
                        <a:t> Variables</a:t>
                      </a:r>
                      <a:endParaRPr lang="fr-FR" sz="1800" dirty="0">
                        <a:solidFill>
                          <a:schemeClr val="bg1"/>
                        </a:solidFill>
                        <a:effectLst/>
                        <a:latin typeface="+mj-lt"/>
                      </a:endParaRPr>
                    </a:p>
                  </a:txBody>
                  <a:tcPr marL="30409" marR="3040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462818">
                <a:tc>
                  <a:txBody>
                    <a:bodyPr/>
                    <a:lstStyle/>
                    <a:p>
                      <a:r>
                        <a:rPr lang="en-US" sz="1800" b="1" dirty="0">
                          <a:solidFill>
                            <a:schemeClr val="bg1"/>
                          </a:solidFill>
                          <a:effectLst/>
                          <a:latin typeface="+mj-lt"/>
                        </a:rPr>
                        <a:t>Atmospheric</a:t>
                      </a:r>
                      <a:endParaRPr lang="en-US" sz="1800" dirty="0">
                        <a:solidFill>
                          <a:schemeClr val="bg1"/>
                        </a:solidFill>
                        <a:effectLst/>
                        <a:latin typeface="+mj-lt"/>
                      </a:endParaRPr>
                    </a:p>
                    <a:p>
                      <a:r>
                        <a:rPr lang="en-US" sz="1600" dirty="0">
                          <a:solidFill>
                            <a:schemeClr val="bg1"/>
                          </a:solidFill>
                          <a:effectLst/>
                          <a:latin typeface="+mj-lt"/>
                        </a:rPr>
                        <a:t>(over land, sea</a:t>
                      </a:r>
                    </a:p>
                    <a:p>
                      <a:r>
                        <a:rPr lang="en-US" sz="1600" dirty="0">
                          <a:solidFill>
                            <a:schemeClr val="bg1"/>
                          </a:solidFill>
                          <a:effectLst/>
                          <a:latin typeface="+mj-lt"/>
                        </a:rPr>
                        <a:t>and ice)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lgn="just"/>
                      <a:r>
                        <a:rPr lang="en-GB" sz="1600" b="1" dirty="0" smtClean="0">
                          <a:solidFill>
                            <a:schemeClr val="bg1"/>
                          </a:solidFill>
                          <a:effectLst/>
                          <a:latin typeface="+mj-lt"/>
                        </a:rPr>
                        <a:t>Surface: </a:t>
                      </a:r>
                      <a:r>
                        <a:rPr lang="en-GB" sz="1600" dirty="0" smtClean="0">
                          <a:solidFill>
                            <a:schemeClr val="bg1"/>
                          </a:solidFill>
                          <a:effectLst/>
                          <a:latin typeface="+mj-lt"/>
                        </a:rPr>
                        <a:t>Air </a:t>
                      </a:r>
                      <a:r>
                        <a:rPr lang="en-GB" sz="1600" dirty="0">
                          <a:solidFill>
                            <a:schemeClr val="bg1"/>
                          </a:solidFill>
                          <a:effectLst/>
                          <a:latin typeface="+mj-lt"/>
                        </a:rPr>
                        <a:t>temperature, Wind speed and direction, Water vapour, Pressure, Precipitation, </a:t>
                      </a:r>
                      <a:r>
                        <a:rPr lang="en-GB" sz="1600" dirty="0" smtClean="0">
                          <a:solidFill>
                            <a:schemeClr val="bg1"/>
                          </a:solidFill>
                          <a:effectLst/>
                          <a:latin typeface="+mj-lt"/>
                        </a:rPr>
                        <a:t>Surface </a:t>
                      </a:r>
                      <a:r>
                        <a:rPr lang="en-GB" sz="1600" dirty="0">
                          <a:solidFill>
                            <a:schemeClr val="bg1"/>
                          </a:solidFill>
                          <a:effectLst/>
                          <a:latin typeface="+mj-lt"/>
                        </a:rPr>
                        <a:t>radiation budget.</a:t>
                      </a:r>
                    </a:p>
                    <a:p>
                      <a:pPr marL="0" indent="0" algn="just"/>
                      <a:r>
                        <a:rPr lang="en-GB" sz="1600" b="1" dirty="0" smtClean="0">
                          <a:solidFill>
                            <a:schemeClr val="bg1"/>
                          </a:solidFill>
                          <a:effectLst/>
                          <a:latin typeface="+mj-lt"/>
                        </a:rPr>
                        <a:t>Upper-air: </a:t>
                      </a:r>
                      <a:r>
                        <a:rPr lang="en-GB" sz="1600" dirty="0" smtClean="0">
                          <a:solidFill>
                            <a:schemeClr val="bg1"/>
                          </a:solidFill>
                          <a:effectLst/>
                          <a:latin typeface="+mj-lt"/>
                        </a:rPr>
                        <a:t>Temperature</a:t>
                      </a:r>
                      <a:r>
                        <a:rPr lang="en-GB" sz="1600" dirty="0">
                          <a:solidFill>
                            <a:schemeClr val="bg1"/>
                          </a:solidFill>
                          <a:effectLst/>
                          <a:latin typeface="+mj-lt"/>
                        </a:rPr>
                        <a:t>, Wind speed and direction, Water vapour, Cloud properties, Earth radiation budget (including solar irradiance).</a:t>
                      </a:r>
                    </a:p>
                    <a:p>
                      <a:pPr marL="0" indent="0" algn="just"/>
                      <a:r>
                        <a:rPr lang="en-GB" sz="1600" b="1" dirty="0" smtClean="0">
                          <a:solidFill>
                            <a:schemeClr val="bg1"/>
                          </a:solidFill>
                          <a:effectLst/>
                          <a:latin typeface="+mj-lt"/>
                        </a:rPr>
                        <a:t>Composition</a:t>
                      </a:r>
                      <a:r>
                        <a:rPr lang="en-GB" sz="1600" b="1" dirty="0">
                          <a:solidFill>
                            <a:schemeClr val="bg1"/>
                          </a:solidFill>
                          <a:effectLst/>
                          <a:latin typeface="+mj-lt"/>
                        </a:rPr>
                        <a:t>: </a:t>
                      </a:r>
                      <a:r>
                        <a:rPr lang="en-GB" sz="1600" dirty="0">
                          <a:solidFill>
                            <a:schemeClr val="bg1"/>
                          </a:solidFill>
                          <a:effectLst/>
                          <a:latin typeface="+mj-lt"/>
                        </a:rPr>
                        <a:t>Carbon dioxide, Methane, and other long-lived greenhouse </a:t>
                      </a:r>
                      <a:r>
                        <a:rPr lang="en-GB" sz="1600" dirty="0" smtClean="0">
                          <a:solidFill>
                            <a:schemeClr val="bg1"/>
                          </a:solidFill>
                          <a:effectLst/>
                          <a:latin typeface="+mj-lt"/>
                        </a:rPr>
                        <a:t>gases, Ozone </a:t>
                      </a:r>
                      <a:r>
                        <a:rPr lang="en-GB" sz="1600" dirty="0">
                          <a:solidFill>
                            <a:schemeClr val="bg1"/>
                          </a:solidFill>
                          <a:effectLst/>
                          <a:latin typeface="+mj-lt"/>
                        </a:rPr>
                        <a:t>and Aerosol, supported by their </a:t>
                      </a:r>
                      <a:r>
                        <a:rPr lang="en-GB" sz="1600" dirty="0" smtClean="0">
                          <a:solidFill>
                            <a:schemeClr val="bg1"/>
                          </a:solidFill>
                          <a:effectLst/>
                          <a:latin typeface="+mj-lt"/>
                        </a:rPr>
                        <a:t>precursors.</a:t>
                      </a:r>
                      <a:endParaRPr lang="en-GB" sz="1600" dirty="0">
                        <a:solidFill>
                          <a:schemeClr val="bg1"/>
                        </a:solidFill>
                        <a:effectLst/>
                        <a:latin typeface="+mj-lt"/>
                      </a:endParaRPr>
                    </a:p>
                  </a:txBody>
                  <a:tcPr marL="30409" marR="3040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219015">
                <a:tc>
                  <a:txBody>
                    <a:bodyPr/>
                    <a:lstStyle/>
                    <a:p>
                      <a:pPr algn="just"/>
                      <a:r>
                        <a:rPr lang="en-GB" sz="1800" b="1" dirty="0">
                          <a:solidFill>
                            <a:schemeClr val="bg1"/>
                          </a:solidFill>
                          <a:effectLst/>
                          <a:latin typeface="+mj-lt"/>
                        </a:rPr>
                        <a:t>Oceanic</a:t>
                      </a:r>
                      <a:endParaRPr lang="en-GB" sz="1800" dirty="0">
                        <a:solidFill>
                          <a:schemeClr val="bg1"/>
                        </a:solidFill>
                        <a:effectLst/>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lgn="just"/>
                      <a:r>
                        <a:rPr lang="en-GB" sz="1600" b="1" dirty="0" smtClean="0">
                          <a:solidFill>
                            <a:schemeClr val="bg1"/>
                          </a:solidFill>
                          <a:effectLst/>
                          <a:latin typeface="+mj-lt"/>
                        </a:rPr>
                        <a:t>Surface: </a:t>
                      </a:r>
                      <a:r>
                        <a:rPr lang="en-GB" sz="1600" dirty="0" smtClean="0">
                          <a:solidFill>
                            <a:schemeClr val="bg1"/>
                          </a:solidFill>
                          <a:effectLst/>
                          <a:latin typeface="+mj-lt"/>
                        </a:rPr>
                        <a:t>Sea-surface </a:t>
                      </a:r>
                      <a:r>
                        <a:rPr lang="en-GB" sz="1600" dirty="0">
                          <a:solidFill>
                            <a:schemeClr val="bg1"/>
                          </a:solidFill>
                          <a:effectLst/>
                          <a:latin typeface="+mj-lt"/>
                        </a:rPr>
                        <a:t>temperature, Sea-surface salinity, Sea level, Sea state, Sea ice, Surface current, Ocean colour, Carbon dioxide partial pressure, Ocean acidity, Phytoplankton.</a:t>
                      </a:r>
                    </a:p>
                    <a:p>
                      <a:pPr marL="0" indent="0" algn="just"/>
                      <a:r>
                        <a:rPr lang="en-GB" sz="1600" b="1" dirty="0" smtClean="0">
                          <a:solidFill>
                            <a:schemeClr val="bg1"/>
                          </a:solidFill>
                          <a:effectLst/>
                          <a:latin typeface="+mj-lt"/>
                        </a:rPr>
                        <a:t>Sub-surface</a:t>
                      </a:r>
                      <a:r>
                        <a:rPr lang="en-GB" sz="1600" b="1" dirty="0">
                          <a:solidFill>
                            <a:schemeClr val="bg1"/>
                          </a:solidFill>
                          <a:effectLst/>
                          <a:latin typeface="+mj-lt"/>
                        </a:rPr>
                        <a:t>:  </a:t>
                      </a:r>
                      <a:r>
                        <a:rPr lang="en-GB" sz="1600" dirty="0">
                          <a:solidFill>
                            <a:schemeClr val="bg1"/>
                          </a:solidFill>
                          <a:effectLst/>
                          <a:latin typeface="+mj-lt"/>
                        </a:rPr>
                        <a:t>Temperature, Salinity, Current, Nutrients, Carbon dioxide partial pressure, Ocean acidity, Oxygen, Tracers</a:t>
                      </a:r>
                      <a:r>
                        <a:rPr lang="en-GB" sz="1600" dirty="0" smtClean="0">
                          <a:solidFill>
                            <a:schemeClr val="bg1"/>
                          </a:solidFill>
                          <a:effectLst/>
                          <a:latin typeface="+mj-lt"/>
                        </a:rPr>
                        <a:t>.</a:t>
                      </a:r>
                      <a:endParaRPr lang="en-GB" sz="1600" dirty="0">
                        <a:solidFill>
                          <a:schemeClr val="bg1"/>
                        </a:solidFill>
                        <a:effectLst/>
                        <a:latin typeface="+mj-lt"/>
                      </a:endParaRPr>
                    </a:p>
                  </a:txBody>
                  <a:tcPr marL="30409" marR="3040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219015">
                <a:tc>
                  <a:txBody>
                    <a:bodyPr/>
                    <a:lstStyle/>
                    <a:p>
                      <a:pPr algn="just"/>
                      <a:r>
                        <a:rPr lang="en-GB" sz="1800" b="1" dirty="0">
                          <a:solidFill>
                            <a:schemeClr val="bg1"/>
                          </a:solidFill>
                          <a:effectLst/>
                          <a:latin typeface="+mj-lt"/>
                        </a:rPr>
                        <a:t>Terrestrial</a:t>
                      </a:r>
                      <a:endParaRPr lang="en-GB" sz="1800" dirty="0">
                        <a:solidFill>
                          <a:schemeClr val="bg1"/>
                        </a:solidFill>
                        <a:effectLst/>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r>
                        <a:rPr lang="en-GB" sz="1600" dirty="0" smtClean="0">
                          <a:solidFill>
                            <a:schemeClr val="bg1"/>
                          </a:solidFill>
                          <a:effectLst/>
                          <a:latin typeface="+mj-lt"/>
                        </a:rPr>
                        <a:t>River </a:t>
                      </a:r>
                      <a:r>
                        <a:rPr lang="en-GB" sz="1600" dirty="0">
                          <a:solidFill>
                            <a:schemeClr val="bg1"/>
                          </a:solidFill>
                          <a:effectLst/>
                          <a:latin typeface="+mj-lt"/>
                        </a:rPr>
                        <a:t>discharge, Water use, Groundwater, Lakes, Snow cover, Glaciers and ice caps, Ice sheets, Permafrost, Albedo, Land cover (including vegetation </a:t>
                      </a:r>
                      <a:r>
                        <a:rPr lang="en-GB" sz="1600" dirty="0" smtClean="0">
                          <a:solidFill>
                            <a:schemeClr val="bg1"/>
                          </a:solidFill>
                          <a:effectLst/>
                          <a:latin typeface="+mj-lt"/>
                        </a:rPr>
                        <a:t>type), Fraction </a:t>
                      </a:r>
                      <a:r>
                        <a:rPr lang="en-GB" sz="1600" dirty="0">
                          <a:solidFill>
                            <a:schemeClr val="bg1"/>
                          </a:solidFill>
                          <a:effectLst/>
                          <a:latin typeface="+mj-lt"/>
                        </a:rPr>
                        <a:t>of absorbed </a:t>
                      </a:r>
                      <a:r>
                        <a:rPr lang="en-GB" sz="1600" dirty="0" err="1">
                          <a:solidFill>
                            <a:schemeClr val="bg1"/>
                          </a:solidFill>
                          <a:effectLst/>
                          <a:latin typeface="+mj-lt"/>
                        </a:rPr>
                        <a:t>photosynthetically</a:t>
                      </a:r>
                      <a:r>
                        <a:rPr lang="en-GB" sz="1600" dirty="0">
                          <a:solidFill>
                            <a:schemeClr val="bg1"/>
                          </a:solidFill>
                          <a:effectLst/>
                          <a:latin typeface="+mj-lt"/>
                        </a:rPr>
                        <a:t> active radiation (FAPAR</a:t>
                      </a:r>
                      <a:r>
                        <a:rPr lang="en-GB" sz="1600" dirty="0" smtClean="0">
                          <a:solidFill>
                            <a:schemeClr val="bg1"/>
                          </a:solidFill>
                          <a:effectLst/>
                          <a:latin typeface="+mj-lt"/>
                        </a:rPr>
                        <a:t>), Leaf area index </a:t>
                      </a:r>
                      <a:r>
                        <a:rPr lang="en-GB" sz="1600" dirty="0">
                          <a:solidFill>
                            <a:schemeClr val="bg1"/>
                          </a:solidFill>
                          <a:effectLst/>
                          <a:latin typeface="+mj-lt"/>
                        </a:rPr>
                        <a:t>(LAI), Above-ground biomass, Soil carbon, Fire disturbance, Soil moisture</a:t>
                      </a:r>
                      <a:r>
                        <a:rPr lang="en-GB" sz="1600" dirty="0" smtClean="0">
                          <a:solidFill>
                            <a:schemeClr val="bg1"/>
                          </a:solidFill>
                          <a:effectLst/>
                          <a:latin typeface="+mj-lt"/>
                        </a:rPr>
                        <a:t>.</a:t>
                      </a:r>
                      <a:endParaRPr lang="en-GB" sz="1600" dirty="0">
                        <a:solidFill>
                          <a:schemeClr val="bg1"/>
                        </a:solidFill>
                        <a:effectLst/>
                        <a:latin typeface="+mj-lt"/>
                      </a:endParaRPr>
                    </a:p>
                  </a:txBody>
                  <a:tcPr marL="30409" marR="3040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5" name="Rectangle 5"/>
          <p:cNvSpPr>
            <a:spLocks noChangeArrowheads="1"/>
          </p:cNvSpPr>
          <p:nvPr/>
        </p:nvSpPr>
        <p:spPr bwMode="auto">
          <a:xfrm>
            <a:off x="205680" y="836712"/>
            <a:ext cx="8686800"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900" b="1">
                <a:solidFill>
                  <a:srgbClr val="092E5C"/>
                </a:solidFill>
                <a:latin typeface="Arial" charset="0"/>
              </a:defRPr>
            </a:lvl1pPr>
            <a:lvl2pPr marL="742950" indent="-285750">
              <a:defRPr sz="1900" b="1">
                <a:solidFill>
                  <a:srgbClr val="092E5C"/>
                </a:solidFill>
                <a:latin typeface="Arial" charset="0"/>
              </a:defRPr>
            </a:lvl2pPr>
            <a:lvl3pPr marL="1143000" indent="-228600">
              <a:defRPr sz="1900" b="1">
                <a:solidFill>
                  <a:srgbClr val="092E5C"/>
                </a:solidFill>
                <a:latin typeface="Arial" charset="0"/>
              </a:defRPr>
            </a:lvl3pPr>
            <a:lvl4pPr marL="1600200" indent="-228600">
              <a:defRPr sz="1900" b="1">
                <a:solidFill>
                  <a:srgbClr val="092E5C"/>
                </a:solidFill>
                <a:latin typeface="Arial" charset="0"/>
              </a:defRPr>
            </a:lvl4pPr>
            <a:lvl5pPr marL="2057400" indent="-228600">
              <a:defRPr sz="1900" b="1">
                <a:solidFill>
                  <a:srgbClr val="092E5C"/>
                </a:solidFill>
                <a:latin typeface="Arial" charset="0"/>
              </a:defRPr>
            </a:lvl5pPr>
            <a:lvl6pPr marL="2514600" indent="-228600" eaLnBrk="0" fontAlgn="base" hangingPunct="0">
              <a:lnSpc>
                <a:spcPct val="90000"/>
              </a:lnSpc>
              <a:spcBef>
                <a:spcPct val="0"/>
              </a:spcBef>
              <a:spcAft>
                <a:spcPct val="0"/>
              </a:spcAft>
              <a:defRPr sz="1900" b="1">
                <a:solidFill>
                  <a:srgbClr val="092E5C"/>
                </a:solidFill>
                <a:latin typeface="Arial" charset="0"/>
              </a:defRPr>
            </a:lvl6pPr>
            <a:lvl7pPr marL="2971800" indent="-228600" eaLnBrk="0" fontAlgn="base" hangingPunct="0">
              <a:lnSpc>
                <a:spcPct val="90000"/>
              </a:lnSpc>
              <a:spcBef>
                <a:spcPct val="0"/>
              </a:spcBef>
              <a:spcAft>
                <a:spcPct val="0"/>
              </a:spcAft>
              <a:defRPr sz="1900" b="1">
                <a:solidFill>
                  <a:srgbClr val="092E5C"/>
                </a:solidFill>
                <a:latin typeface="Arial" charset="0"/>
              </a:defRPr>
            </a:lvl7pPr>
            <a:lvl8pPr marL="3429000" indent="-228600" eaLnBrk="0" fontAlgn="base" hangingPunct="0">
              <a:lnSpc>
                <a:spcPct val="90000"/>
              </a:lnSpc>
              <a:spcBef>
                <a:spcPct val="0"/>
              </a:spcBef>
              <a:spcAft>
                <a:spcPct val="0"/>
              </a:spcAft>
              <a:defRPr sz="1900" b="1">
                <a:solidFill>
                  <a:srgbClr val="092E5C"/>
                </a:solidFill>
                <a:latin typeface="Arial" charset="0"/>
              </a:defRPr>
            </a:lvl8pPr>
            <a:lvl9pPr marL="3886200" indent="-228600" eaLnBrk="0" fontAlgn="base" hangingPunct="0">
              <a:lnSpc>
                <a:spcPct val="90000"/>
              </a:lnSpc>
              <a:spcBef>
                <a:spcPct val="0"/>
              </a:spcBef>
              <a:spcAft>
                <a:spcPct val="0"/>
              </a:spcAft>
              <a:defRPr sz="1900" b="1">
                <a:solidFill>
                  <a:srgbClr val="092E5C"/>
                </a:solidFill>
                <a:latin typeface="Arial" charset="0"/>
              </a:defRPr>
            </a:lvl9pPr>
          </a:lstStyle>
          <a:p>
            <a:pPr algn="ctr">
              <a:defRPr/>
            </a:pPr>
            <a:r>
              <a:rPr lang="en-US" altLang="it-IT" sz="1600" dirty="0" smtClean="0">
                <a:solidFill>
                  <a:schemeClr val="bg1"/>
                </a:solidFill>
                <a:latin typeface="Arial" panose="020B0604020202020204" pitchFamily="34" charset="0"/>
                <a:ea typeface="+mj-ea"/>
                <a:cs typeface="Arial" panose="020B0604020202020204" pitchFamily="34" charset="0"/>
              </a:rPr>
              <a:t>Relevant effort: the GCOS ECVs</a:t>
            </a:r>
          </a:p>
          <a:p>
            <a:pPr algn="ctr">
              <a:defRPr/>
            </a:pPr>
            <a:r>
              <a:rPr lang="en-US" altLang="it-IT" sz="1600" b="0" dirty="0" smtClean="0">
                <a:solidFill>
                  <a:schemeClr val="bg1"/>
                </a:solidFill>
                <a:latin typeface="Arial" panose="020B0604020202020204" pitchFamily="34" charset="0"/>
                <a:ea typeface="+mj-ea"/>
                <a:cs typeface="Arial" panose="020B0604020202020204" pitchFamily="34" charset="0"/>
              </a:rPr>
              <a:t>The Essential Climate Variables of the Global Climate Observing System</a:t>
            </a:r>
          </a:p>
          <a:p>
            <a:pPr algn="just">
              <a:lnSpc>
                <a:spcPct val="100000"/>
              </a:lnSpc>
              <a:defRPr/>
            </a:pPr>
            <a:r>
              <a:rPr lang="en-US" altLang="it-IT" sz="1600" b="0" i="1" dirty="0" smtClean="0">
                <a:solidFill>
                  <a:schemeClr val="bg1"/>
                </a:solidFill>
                <a:latin typeface="Arial" panose="020B0604020202020204" pitchFamily="34" charset="0"/>
                <a:ea typeface="+mj-ea"/>
                <a:cs typeface="Arial" panose="020B0604020202020204" pitchFamily="34" charset="0"/>
              </a:rPr>
              <a:t>GCOS criteria: </a:t>
            </a:r>
          </a:p>
          <a:p>
            <a:pPr marL="444500" indent="-285750" algn="just">
              <a:lnSpc>
                <a:spcPct val="100000"/>
              </a:lnSpc>
              <a:buFont typeface="Arial" panose="020B0604020202020204" pitchFamily="34" charset="0"/>
              <a:buChar char="•"/>
              <a:defRPr/>
            </a:pPr>
            <a:r>
              <a:rPr lang="en-US" altLang="it-IT" sz="1600" b="0" dirty="0" smtClean="0">
                <a:solidFill>
                  <a:schemeClr val="bg1"/>
                </a:solidFill>
                <a:latin typeface="Arial" panose="020B0604020202020204" pitchFamily="34" charset="0"/>
                <a:ea typeface="+mj-ea"/>
                <a:cs typeface="Arial" panose="020B0604020202020204" pitchFamily="34" charset="0"/>
              </a:rPr>
              <a:t>Credibility (consensus by the scientific community and users)</a:t>
            </a:r>
          </a:p>
          <a:p>
            <a:pPr marL="444500" indent="-285750" algn="just">
              <a:lnSpc>
                <a:spcPct val="100000"/>
              </a:lnSpc>
              <a:buFont typeface="Arial" panose="020B0604020202020204" pitchFamily="34" charset="0"/>
              <a:buChar char="•"/>
              <a:defRPr/>
            </a:pPr>
            <a:r>
              <a:rPr lang="en-US" altLang="it-IT" sz="1600" b="0" dirty="0" smtClean="0">
                <a:solidFill>
                  <a:schemeClr val="bg1"/>
                </a:solidFill>
                <a:latin typeface="Arial" panose="020B0604020202020204" pitchFamily="34" charset="0"/>
                <a:ea typeface="+mj-ea"/>
                <a:cs typeface="Arial" panose="020B0604020202020204" pitchFamily="34" charset="0"/>
              </a:rPr>
              <a:t>Feasibility (technically measurable)</a:t>
            </a:r>
          </a:p>
          <a:p>
            <a:pPr marL="444500" indent="-285750" algn="just">
              <a:lnSpc>
                <a:spcPct val="100000"/>
              </a:lnSpc>
              <a:buFont typeface="Arial" panose="020B0604020202020204" pitchFamily="34" charset="0"/>
              <a:buChar char="•"/>
              <a:defRPr/>
            </a:pPr>
            <a:r>
              <a:rPr lang="en-US" altLang="it-IT" sz="1600" b="0" dirty="0" smtClean="0">
                <a:solidFill>
                  <a:schemeClr val="bg1"/>
                </a:solidFill>
                <a:latin typeface="Arial" panose="020B0604020202020204" pitchFamily="34" charset="0"/>
                <a:ea typeface="+mj-ea"/>
                <a:cs typeface="Arial" panose="020B0604020202020204" pitchFamily="34" charset="0"/>
              </a:rPr>
              <a:t>Cost-effectiveness </a:t>
            </a:r>
          </a:p>
        </p:txBody>
      </p:sp>
    </p:spTree>
    <p:extLst>
      <p:ext uri="{BB962C8B-B14F-4D97-AF65-F5344CB8AC3E}">
        <p14:creationId xmlns:p14="http://schemas.microsoft.com/office/powerpoint/2010/main" val="4102527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tangolo 2"/>
          <p:cNvSpPr>
            <a:spLocks noChangeArrowheads="1"/>
          </p:cNvSpPr>
          <p:nvPr/>
        </p:nvSpPr>
        <p:spPr bwMode="auto">
          <a:xfrm>
            <a:off x="228600" y="877644"/>
            <a:ext cx="4572000" cy="590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rgbClr val="092E5C"/>
                </a:solidFill>
                <a:latin typeface="Arial" charset="0"/>
              </a:defRPr>
            </a:lvl1pPr>
            <a:lvl2pPr marL="742950" indent="-285750">
              <a:defRPr sz="1900" b="1">
                <a:solidFill>
                  <a:srgbClr val="092E5C"/>
                </a:solidFill>
                <a:latin typeface="Arial" charset="0"/>
              </a:defRPr>
            </a:lvl2pPr>
            <a:lvl3pPr marL="1143000" indent="-228600">
              <a:defRPr sz="1900" b="1">
                <a:solidFill>
                  <a:srgbClr val="092E5C"/>
                </a:solidFill>
                <a:latin typeface="Arial" charset="0"/>
              </a:defRPr>
            </a:lvl3pPr>
            <a:lvl4pPr marL="1600200" indent="-228600">
              <a:defRPr sz="1900" b="1">
                <a:solidFill>
                  <a:srgbClr val="092E5C"/>
                </a:solidFill>
                <a:latin typeface="Arial" charset="0"/>
              </a:defRPr>
            </a:lvl4pPr>
            <a:lvl5pPr marL="2057400" indent="-228600">
              <a:defRPr sz="1900" b="1">
                <a:solidFill>
                  <a:srgbClr val="092E5C"/>
                </a:solidFill>
                <a:latin typeface="Arial" charset="0"/>
              </a:defRPr>
            </a:lvl5pPr>
            <a:lvl6pPr marL="2514600" indent="-228600" eaLnBrk="0" fontAlgn="base" hangingPunct="0">
              <a:lnSpc>
                <a:spcPct val="90000"/>
              </a:lnSpc>
              <a:spcBef>
                <a:spcPct val="0"/>
              </a:spcBef>
              <a:spcAft>
                <a:spcPct val="0"/>
              </a:spcAft>
              <a:defRPr sz="1900" b="1">
                <a:solidFill>
                  <a:srgbClr val="092E5C"/>
                </a:solidFill>
                <a:latin typeface="Arial" charset="0"/>
              </a:defRPr>
            </a:lvl6pPr>
            <a:lvl7pPr marL="2971800" indent="-228600" eaLnBrk="0" fontAlgn="base" hangingPunct="0">
              <a:lnSpc>
                <a:spcPct val="90000"/>
              </a:lnSpc>
              <a:spcBef>
                <a:spcPct val="0"/>
              </a:spcBef>
              <a:spcAft>
                <a:spcPct val="0"/>
              </a:spcAft>
              <a:defRPr sz="1900" b="1">
                <a:solidFill>
                  <a:srgbClr val="092E5C"/>
                </a:solidFill>
                <a:latin typeface="Arial" charset="0"/>
              </a:defRPr>
            </a:lvl7pPr>
            <a:lvl8pPr marL="3429000" indent="-228600" eaLnBrk="0" fontAlgn="base" hangingPunct="0">
              <a:lnSpc>
                <a:spcPct val="90000"/>
              </a:lnSpc>
              <a:spcBef>
                <a:spcPct val="0"/>
              </a:spcBef>
              <a:spcAft>
                <a:spcPct val="0"/>
              </a:spcAft>
              <a:defRPr sz="1900" b="1">
                <a:solidFill>
                  <a:srgbClr val="092E5C"/>
                </a:solidFill>
                <a:latin typeface="Arial" charset="0"/>
              </a:defRPr>
            </a:lvl8pPr>
            <a:lvl9pPr marL="3886200" indent="-228600" eaLnBrk="0" fontAlgn="base" hangingPunct="0">
              <a:lnSpc>
                <a:spcPct val="90000"/>
              </a:lnSpc>
              <a:spcBef>
                <a:spcPct val="0"/>
              </a:spcBef>
              <a:spcAft>
                <a:spcPct val="0"/>
              </a:spcAft>
              <a:defRPr sz="1900" b="1">
                <a:solidFill>
                  <a:srgbClr val="092E5C"/>
                </a:solidFill>
                <a:latin typeface="Arial" charset="0"/>
              </a:defRPr>
            </a:lvl9pPr>
          </a:lstStyle>
          <a:p>
            <a:r>
              <a:rPr lang="en-US" altLang="it-IT" dirty="0" smtClean="0">
                <a:solidFill>
                  <a:schemeClr val="bg1"/>
                </a:solidFill>
              </a:rPr>
              <a:t>Atmospheric ECVs</a:t>
            </a:r>
          </a:p>
          <a:p>
            <a:pPr>
              <a:spcBef>
                <a:spcPts val="800"/>
              </a:spcBef>
            </a:pPr>
            <a:r>
              <a:rPr lang="en-US" altLang="it-IT" b="0" i="1" u="sng" dirty="0" smtClean="0">
                <a:solidFill>
                  <a:schemeClr val="bg1"/>
                </a:solidFill>
              </a:rPr>
              <a:t>Surface:</a:t>
            </a:r>
          </a:p>
          <a:p>
            <a:r>
              <a:rPr lang="en-US" altLang="it-IT" b="0" dirty="0" smtClean="0">
                <a:solidFill>
                  <a:schemeClr val="bg1"/>
                </a:solidFill>
              </a:rPr>
              <a:t>Air temperature</a:t>
            </a:r>
          </a:p>
          <a:p>
            <a:r>
              <a:rPr lang="en-US" altLang="it-IT" b="0" dirty="0" smtClean="0">
                <a:solidFill>
                  <a:schemeClr val="bg1"/>
                </a:solidFill>
              </a:rPr>
              <a:t>Wind speed and direction</a:t>
            </a:r>
          </a:p>
          <a:p>
            <a:r>
              <a:rPr lang="en-US" altLang="it-IT" b="0" dirty="0" smtClean="0">
                <a:solidFill>
                  <a:schemeClr val="bg1"/>
                </a:solidFill>
              </a:rPr>
              <a:t>Water </a:t>
            </a:r>
            <a:r>
              <a:rPr lang="en-US" altLang="it-IT" b="0" dirty="0" err="1" smtClean="0">
                <a:solidFill>
                  <a:schemeClr val="bg1"/>
                </a:solidFill>
              </a:rPr>
              <a:t>vapour</a:t>
            </a:r>
            <a:endParaRPr lang="en-US" altLang="it-IT" b="0" dirty="0" smtClean="0">
              <a:solidFill>
                <a:schemeClr val="bg1"/>
              </a:solidFill>
            </a:endParaRPr>
          </a:p>
          <a:p>
            <a:r>
              <a:rPr lang="en-US" altLang="it-IT" b="0" dirty="0" smtClean="0">
                <a:solidFill>
                  <a:schemeClr val="bg1"/>
                </a:solidFill>
              </a:rPr>
              <a:t>Pressure</a:t>
            </a:r>
          </a:p>
          <a:p>
            <a:r>
              <a:rPr lang="en-US" altLang="it-IT" b="0" dirty="0" smtClean="0">
                <a:solidFill>
                  <a:schemeClr val="bg1"/>
                </a:solidFill>
              </a:rPr>
              <a:t>Precipitation</a:t>
            </a:r>
          </a:p>
          <a:p>
            <a:r>
              <a:rPr lang="en-US" altLang="it-IT" b="0" dirty="0" smtClean="0">
                <a:solidFill>
                  <a:schemeClr val="bg1"/>
                </a:solidFill>
              </a:rPr>
              <a:t>Surface radiation budget.</a:t>
            </a:r>
          </a:p>
          <a:p>
            <a:pPr>
              <a:spcBef>
                <a:spcPts val="800"/>
              </a:spcBef>
            </a:pPr>
            <a:r>
              <a:rPr lang="en-US" altLang="it-IT" b="0" i="1" u="sng" dirty="0" smtClean="0">
                <a:solidFill>
                  <a:schemeClr val="bg1"/>
                </a:solidFill>
              </a:rPr>
              <a:t>Upper-air:</a:t>
            </a:r>
          </a:p>
          <a:p>
            <a:r>
              <a:rPr lang="en-US" altLang="it-IT" b="0" dirty="0" smtClean="0">
                <a:solidFill>
                  <a:schemeClr val="bg1"/>
                </a:solidFill>
              </a:rPr>
              <a:t>Temperature</a:t>
            </a:r>
          </a:p>
          <a:p>
            <a:r>
              <a:rPr lang="en-US" altLang="it-IT" b="0" dirty="0" smtClean="0">
                <a:solidFill>
                  <a:schemeClr val="bg1"/>
                </a:solidFill>
              </a:rPr>
              <a:t>Wind speed and direction</a:t>
            </a:r>
          </a:p>
          <a:p>
            <a:r>
              <a:rPr lang="en-US" altLang="it-IT" b="0" dirty="0" smtClean="0">
                <a:solidFill>
                  <a:schemeClr val="bg1"/>
                </a:solidFill>
              </a:rPr>
              <a:t>Water </a:t>
            </a:r>
            <a:r>
              <a:rPr lang="en-US" altLang="it-IT" b="0" dirty="0" err="1" smtClean="0">
                <a:solidFill>
                  <a:schemeClr val="bg1"/>
                </a:solidFill>
              </a:rPr>
              <a:t>vapour</a:t>
            </a:r>
            <a:endParaRPr lang="en-US" altLang="it-IT" b="0" dirty="0" smtClean="0">
              <a:solidFill>
                <a:schemeClr val="bg1"/>
              </a:solidFill>
            </a:endParaRPr>
          </a:p>
          <a:p>
            <a:r>
              <a:rPr lang="en-US" altLang="it-IT" b="0" dirty="0" smtClean="0">
                <a:solidFill>
                  <a:schemeClr val="bg1"/>
                </a:solidFill>
              </a:rPr>
              <a:t>Cloud properties</a:t>
            </a:r>
          </a:p>
          <a:p>
            <a:r>
              <a:rPr lang="en-US" altLang="it-IT" b="0" dirty="0" smtClean="0">
                <a:solidFill>
                  <a:schemeClr val="bg1"/>
                </a:solidFill>
              </a:rPr>
              <a:t>Earth radiation budget</a:t>
            </a:r>
          </a:p>
          <a:p>
            <a:pPr>
              <a:spcBef>
                <a:spcPts val="800"/>
              </a:spcBef>
            </a:pPr>
            <a:r>
              <a:rPr lang="en-US" altLang="it-IT" b="0" i="1" u="sng" dirty="0" smtClean="0">
                <a:solidFill>
                  <a:schemeClr val="bg1"/>
                </a:solidFill>
              </a:rPr>
              <a:t>Composition:</a:t>
            </a:r>
          </a:p>
          <a:p>
            <a:r>
              <a:rPr lang="en-US" altLang="it-IT" b="0" dirty="0" smtClean="0">
                <a:solidFill>
                  <a:schemeClr val="bg1"/>
                </a:solidFill>
              </a:rPr>
              <a:t>Carbon dioxide</a:t>
            </a:r>
          </a:p>
          <a:p>
            <a:r>
              <a:rPr lang="en-US" altLang="it-IT" b="0" dirty="0" smtClean="0">
                <a:solidFill>
                  <a:schemeClr val="bg1"/>
                </a:solidFill>
              </a:rPr>
              <a:t>Methane</a:t>
            </a:r>
          </a:p>
          <a:p>
            <a:r>
              <a:rPr lang="en-US" altLang="it-IT" b="0" dirty="0" smtClean="0">
                <a:solidFill>
                  <a:schemeClr val="bg1"/>
                </a:solidFill>
              </a:rPr>
              <a:t>other long-lived greenhouse gases</a:t>
            </a:r>
          </a:p>
          <a:p>
            <a:r>
              <a:rPr lang="en-US" altLang="it-IT" b="0" dirty="0" smtClean="0">
                <a:solidFill>
                  <a:schemeClr val="bg1"/>
                </a:solidFill>
              </a:rPr>
              <a:t>Ozone and Aerosol</a:t>
            </a:r>
            <a:endParaRPr lang="en-US" altLang="it-IT" b="0" dirty="0">
              <a:solidFill>
                <a:schemeClr val="bg1"/>
              </a:solidFill>
            </a:endParaRPr>
          </a:p>
        </p:txBody>
      </p:sp>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020272" y="886388"/>
            <a:ext cx="1799773" cy="592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ttore 2 2"/>
          <p:cNvCxnSpPr/>
          <p:nvPr/>
        </p:nvCxnSpPr>
        <p:spPr>
          <a:xfrm flipV="1">
            <a:off x="2051720" y="1052736"/>
            <a:ext cx="4968552" cy="720080"/>
          </a:xfrm>
          <a:prstGeom prst="straightConnector1">
            <a:avLst/>
          </a:prstGeom>
          <a:ln w="25400">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flipV="1">
            <a:off x="3131840" y="1205136"/>
            <a:ext cx="3888432" cy="855712"/>
          </a:xfrm>
          <a:prstGeom prst="straightConnector1">
            <a:avLst/>
          </a:prstGeom>
          <a:ln w="25400">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flipV="1">
            <a:off x="1691680" y="1421160"/>
            <a:ext cx="5328592" cy="1503784"/>
          </a:xfrm>
          <a:prstGeom prst="straightConnector1">
            <a:avLst/>
          </a:prstGeom>
          <a:ln w="25400">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1331640" y="4149080"/>
            <a:ext cx="5688632" cy="1863824"/>
          </a:xfrm>
          <a:prstGeom prst="straightConnector1">
            <a:avLst/>
          </a:prstGeom>
          <a:ln w="25400">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V="1">
            <a:off x="2411760" y="4445496"/>
            <a:ext cx="4608512" cy="2151856"/>
          </a:xfrm>
          <a:prstGeom prst="straightConnector1">
            <a:avLst/>
          </a:prstGeom>
          <a:ln w="25400">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
        <p:nvSpPr>
          <p:cNvPr id="9" name="CasellaDiTesto 14"/>
          <p:cNvSpPr txBox="1">
            <a:spLocks noChangeArrowheads="1"/>
          </p:cNvSpPr>
          <p:nvPr/>
        </p:nvSpPr>
        <p:spPr bwMode="auto">
          <a:xfrm>
            <a:off x="3419872" y="3225750"/>
            <a:ext cx="2646363" cy="923330"/>
          </a:xfrm>
          <a:prstGeom prst="rect">
            <a:avLst/>
          </a:prstGeom>
          <a:noFill/>
          <a:ln w="12700">
            <a:solidFill>
              <a:srgbClr val="FF0000"/>
            </a:solidFill>
            <a:miter lim="800000"/>
            <a:headEnd/>
            <a:tailEnd/>
          </a:ln>
        </p:spPr>
        <p:txBody>
          <a:bodyPr>
            <a:spAutoFit/>
          </a:bodyPr>
          <a:lstStyle>
            <a:lvl1pPr>
              <a:defRPr sz="1900" b="1">
                <a:solidFill>
                  <a:srgbClr val="092E5C"/>
                </a:solidFill>
                <a:latin typeface="Arial" charset="0"/>
              </a:defRPr>
            </a:lvl1pPr>
            <a:lvl2pPr marL="742950" indent="-285750">
              <a:defRPr sz="1900" b="1">
                <a:solidFill>
                  <a:srgbClr val="092E5C"/>
                </a:solidFill>
                <a:latin typeface="Arial" charset="0"/>
              </a:defRPr>
            </a:lvl2pPr>
            <a:lvl3pPr marL="1143000" indent="-228600">
              <a:defRPr sz="1900" b="1">
                <a:solidFill>
                  <a:srgbClr val="092E5C"/>
                </a:solidFill>
                <a:latin typeface="Arial" charset="0"/>
              </a:defRPr>
            </a:lvl3pPr>
            <a:lvl4pPr marL="1600200" indent="-228600">
              <a:defRPr sz="1900" b="1">
                <a:solidFill>
                  <a:srgbClr val="092E5C"/>
                </a:solidFill>
                <a:latin typeface="Arial" charset="0"/>
              </a:defRPr>
            </a:lvl4pPr>
            <a:lvl5pPr marL="2057400" indent="-228600">
              <a:defRPr sz="1900" b="1">
                <a:solidFill>
                  <a:srgbClr val="092E5C"/>
                </a:solidFill>
                <a:latin typeface="Arial" charset="0"/>
              </a:defRPr>
            </a:lvl5pPr>
            <a:lvl6pPr marL="2514600" indent="-228600" eaLnBrk="0" fontAlgn="base" hangingPunct="0">
              <a:lnSpc>
                <a:spcPct val="90000"/>
              </a:lnSpc>
              <a:spcBef>
                <a:spcPct val="0"/>
              </a:spcBef>
              <a:spcAft>
                <a:spcPct val="0"/>
              </a:spcAft>
              <a:defRPr sz="1900" b="1">
                <a:solidFill>
                  <a:srgbClr val="092E5C"/>
                </a:solidFill>
                <a:latin typeface="Arial" charset="0"/>
              </a:defRPr>
            </a:lvl6pPr>
            <a:lvl7pPr marL="2971800" indent="-228600" eaLnBrk="0" fontAlgn="base" hangingPunct="0">
              <a:lnSpc>
                <a:spcPct val="90000"/>
              </a:lnSpc>
              <a:spcBef>
                <a:spcPct val="0"/>
              </a:spcBef>
              <a:spcAft>
                <a:spcPct val="0"/>
              </a:spcAft>
              <a:defRPr sz="1900" b="1">
                <a:solidFill>
                  <a:srgbClr val="092E5C"/>
                </a:solidFill>
                <a:latin typeface="Arial" charset="0"/>
              </a:defRPr>
            </a:lvl7pPr>
            <a:lvl8pPr marL="3429000" indent="-228600" eaLnBrk="0" fontAlgn="base" hangingPunct="0">
              <a:lnSpc>
                <a:spcPct val="90000"/>
              </a:lnSpc>
              <a:spcBef>
                <a:spcPct val="0"/>
              </a:spcBef>
              <a:spcAft>
                <a:spcPct val="0"/>
              </a:spcAft>
              <a:defRPr sz="1900" b="1">
                <a:solidFill>
                  <a:srgbClr val="092E5C"/>
                </a:solidFill>
                <a:latin typeface="Arial" charset="0"/>
              </a:defRPr>
            </a:lvl8pPr>
            <a:lvl9pPr marL="3886200" indent="-228600" eaLnBrk="0" fontAlgn="base" hangingPunct="0">
              <a:lnSpc>
                <a:spcPct val="90000"/>
              </a:lnSpc>
              <a:spcBef>
                <a:spcPct val="0"/>
              </a:spcBef>
              <a:spcAft>
                <a:spcPct val="0"/>
              </a:spcAft>
              <a:defRPr sz="1900" b="1">
                <a:solidFill>
                  <a:srgbClr val="092E5C"/>
                </a:solidFill>
                <a:latin typeface="Arial" charset="0"/>
              </a:defRPr>
            </a:lvl9pPr>
          </a:lstStyle>
          <a:p>
            <a:pPr algn="ctr"/>
            <a:r>
              <a:rPr lang="en-US" altLang="it-IT" sz="1800" dirty="0">
                <a:solidFill>
                  <a:schemeClr val="bg1"/>
                </a:solidFill>
              </a:rPr>
              <a:t>ECVs </a:t>
            </a:r>
            <a:r>
              <a:rPr lang="en-US" altLang="it-IT" sz="1800" dirty="0" smtClean="0">
                <a:solidFill>
                  <a:schemeClr val="bg1"/>
                </a:solidFill>
              </a:rPr>
              <a:t>cross-cut</a:t>
            </a:r>
          </a:p>
          <a:p>
            <a:pPr algn="ctr"/>
            <a:r>
              <a:rPr lang="en-US" altLang="it-IT" sz="1800" dirty="0" smtClean="0">
                <a:solidFill>
                  <a:schemeClr val="bg1"/>
                </a:solidFill>
              </a:rPr>
              <a:t>many SBAs</a:t>
            </a:r>
          </a:p>
          <a:p>
            <a:pPr algn="ctr"/>
            <a:r>
              <a:rPr lang="en-US" altLang="it-IT" sz="1800" dirty="0" smtClean="0">
                <a:solidFill>
                  <a:schemeClr val="bg1"/>
                </a:solidFill>
              </a:rPr>
              <a:t>(not only climate)</a:t>
            </a:r>
            <a:endParaRPr lang="en-US" altLang="it-IT" sz="1800" dirty="0">
              <a:solidFill>
                <a:schemeClr val="bg1"/>
              </a:solidFill>
            </a:endParaRPr>
          </a:p>
        </p:txBody>
      </p:sp>
    </p:spTree>
    <p:extLst>
      <p:ext uri="{BB962C8B-B14F-4D97-AF65-F5344CB8AC3E}">
        <p14:creationId xmlns:p14="http://schemas.microsoft.com/office/powerpoint/2010/main" val="377303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ttangolo 2"/>
          <p:cNvSpPr>
            <a:spLocks noChangeArrowheads="1"/>
          </p:cNvSpPr>
          <p:nvPr/>
        </p:nvSpPr>
        <p:spPr bwMode="auto">
          <a:xfrm>
            <a:off x="228600" y="932229"/>
            <a:ext cx="4572000" cy="585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rgbClr val="092E5C"/>
                </a:solidFill>
                <a:latin typeface="Arial" charset="0"/>
              </a:defRPr>
            </a:lvl1pPr>
            <a:lvl2pPr marL="742950" indent="-285750">
              <a:defRPr sz="1900" b="1">
                <a:solidFill>
                  <a:srgbClr val="092E5C"/>
                </a:solidFill>
                <a:latin typeface="Arial" charset="0"/>
              </a:defRPr>
            </a:lvl2pPr>
            <a:lvl3pPr marL="1143000" indent="-228600">
              <a:defRPr sz="1900" b="1">
                <a:solidFill>
                  <a:srgbClr val="092E5C"/>
                </a:solidFill>
                <a:latin typeface="Arial" charset="0"/>
              </a:defRPr>
            </a:lvl3pPr>
            <a:lvl4pPr marL="1600200" indent="-228600">
              <a:defRPr sz="1900" b="1">
                <a:solidFill>
                  <a:srgbClr val="092E5C"/>
                </a:solidFill>
                <a:latin typeface="Arial" charset="0"/>
              </a:defRPr>
            </a:lvl4pPr>
            <a:lvl5pPr marL="2057400" indent="-228600">
              <a:defRPr sz="1900" b="1">
                <a:solidFill>
                  <a:srgbClr val="092E5C"/>
                </a:solidFill>
                <a:latin typeface="Arial" charset="0"/>
              </a:defRPr>
            </a:lvl5pPr>
            <a:lvl6pPr marL="2514600" indent="-228600" eaLnBrk="0" fontAlgn="base" hangingPunct="0">
              <a:lnSpc>
                <a:spcPct val="90000"/>
              </a:lnSpc>
              <a:spcBef>
                <a:spcPct val="0"/>
              </a:spcBef>
              <a:spcAft>
                <a:spcPct val="0"/>
              </a:spcAft>
              <a:defRPr sz="1900" b="1">
                <a:solidFill>
                  <a:srgbClr val="092E5C"/>
                </a:solidFill>
                <a:latin typeface="Arial" charset="0"/>
              </a:defRPr>
            </a:lvl6pPr>
            <a:lvl7pPr marL="2971800" indent="-228600" eaLnBrk="0" fontAlgn="base" hangingPunct="0">
              <a:lnSpc>
                <a:spcPct val="90000"/>
              </a:lnSpc>
              <a:spcBef>
                <a:spcPct val="0"/>
              </a:spcBef>
              <a:spcAft>
                <a:spcPct val="0"/>
              </a:spcAft>
              <a:defRPr sz="1900" b="1">
                <a:solidFill>
                  <a:srgbClr val="092E5C"/>
                </a:solidFill>
                <a:latin typeface="Arial" charset="0"/>
              </a:defRPr>
            </a:lvl7pPr>
            <a:lvl8pPr marL="3429000" indent="-228600" eaLnBrk="0" fontAlgn="base" hangingPunct="0">
              <a:lnSpc>
                <a:spcPct val="90000"/>
              </a:lnSpc>
              <a:spcBef>
                <a:spcPct val="0"/>
              </a:spcBef>
              <a:spcAft>
                <a:spcPct val="0"/>
              </a:spcAft>
              <a:defRPr sz="1900" b="1">
                <a:solidFill>
                  <a:srgbClr val="092E5C"/>
                </a:solidFill>
                <a:latin typeface="Arial" charset="0"/>
              </a:defRPr>
            </a:lvl8pPr>
            <a:lvl9pPr marL="3886200" indent="-228600" eaLnBrk="0" fontAlgn="base" hangingPunct="0">
              <a:lnSpc>
                <a:spcPct val="90000"/>
              </a:lnSpc>
              <a:spcBef>
                <a:spcPct val="0"/>
              </a:spcBef>
              <a:spcAft>
                <a:spcPct val="0"/>
              </a:spcAft>
              <a:defRPr sz="1900" b="1">
                <a:solidFill>
                  <a:srgbClr val="092E5C"/>
                </a:solidFill>
                <a:latin typeface="Arial" charset="0"/>
              </a:defRPr>
            </a:lvl9pPr>
          </a:lstStyle>
          <a:p>
            <a:r>
              <a:rPr lang="en-US" altLang="it-IT" dirty="0" smtClean="0">
                <a:solidFill>
                  <a:schemeClr val="bg1"/>
                </a:solidFill>
              </a:rPr>
              <a:t>Oceanic ECVs</a:t>
            </a:r>
          </a:p>
          <a:p>
            <a:pPr>
              <a:spcBef>
                <a:spcPts val="800"/>
              </a:spcBef>
            </a:pPr>
            <a:r>
              <a:rPr lang="en-US" altLang="it-IT" b="0" i="1" u="sng" dirty="0" smtClean="0">
                <a:solidFill>
                  <a:schemeClr val="bg1"/>
                </a:solidFill>
              </a:rPr>
              <a:t>Surface:</a:t>
            </a:r>
          </a:p>
          <a:p>
            <a:r>
              <a:rPr lang="en-US" altLang="it-IT" b="0" dirty="0" smtClean="0">
                <a:solidFill>
                  <a:schemeClr val="bg1"/>
                </a:solidFill>
              </a:rPr>
              <a:t>Temperature / Salinity</a:t>
            </a:r>
          </a:p>
          <a:p>
            <a:r>
              <a:rPr lang="en-US" altLang="it-IT" b="0" dirty="0" smtClean="0">
                <a:solidFill>
                  <a:schemeClr val="bg1"/>
                </a:solidFill>
              </a:rPr>
              <a:t>Sea level</a:t>
            </a:r>
          </a:p>
          <a:p>
            <a:r>
              <a:rPr lang="en-US" altLang="it-IT" b="0" dirty="0" smtClean="0">
                <a:solidFill>
                  <a:schemeClr val="bg1"/>
                </a:solidFill>
              </a:rPr>
              <a:t>Sea state</a:t>
            </a:r>
          </a:p>
          <a:p>
            <a:r>
              <a:rPr lang="en-US" altLang="it-IT" b="0" dirty="0" smtClean="0">
                <a:solidFill>
                  <a:schemeClr val="bg1"/>
                </a:solidFill>
              </a:rPr>
              <a:t>Sea ice</a:t>
            </a:r>
          </a:p>
          <a:p>
            <a:r>
              <a:rPr lang="en-US" altLang="it-IT" b="0" dirty="0" smtClean="0">
                <a:solidFill>
                  <a:schemeClr val="bg1"/>
                </a:solidFill>
              </a:rPr>
              <a:t>Surface current</a:t>
            </a:r>
          </a:p>
          <a:p>
            <a:r>
              <a:rPr lang="en-US" altLang="it-IT" b="0" dirty="0" smtClean="0">
                <a:solidFill>
                  <a:schemeClr val="bg1"/>
                </a:solidFill>
              </a:rPr>
              <a:t>Ocean </a:t>
            </a:r>
            <a:r>
              <a:rPr lang="en-US" altLang="it-IT" b="0" dirty="0" err="1" smtClean="0">
                <a:solidFill>
                  <a:schemeClr val="bg1"/>
                </a:solidFill>
              </a:rPr>
              <a:t>colour</a:t>
            </a:r>
            <a:endParaRPr lang="en-US" altLang="it-IT" b="0" dirty="0" smtClean="0">
              <a:solidFill>
                <a:schemeClr val="bg1"/>
              </a:solidFill>
            </a:endParaRPr>
          </a:p>
          <a:p>
            <a:r>
              <a:rPr lang="en-US" altLang="it-IT" b="0" dirty="0" smtClean="0">
                <a:solidFill>
                  <a:schemeClr val="bg1"/>
                </a:solidFill>
              </a:rPr>
              <a:t>pCO2</a:t>
            </a:r>
          </a:p>
          <a:p>
            <a:r>
              <a:rPr lang="en-US" altLang="it-IT" b="0" dirty="0" smtClean="0">
                <a:solidFill>
                  <a:schemeClr val="bg1"/>
                </a:solidFill>
              </a:rPr>
              <a:t>Ocean acidity</a:t>
            </a:r>
          </a:p>
          <a:p>
            <a:r>
              <a:rPr lang="en-US" altLang="it-IT" b="0" dirty="0" smtClean="0">
                <a:solidFill>
                  <a:schemeClr val="bg1"/>
                </a:solidFill>
              </a:rPr>
              <a:t>Phytoplankton.</a:t>
            </a:r>
          </a:p>
          <a:p>
            <a:pPr>
              <a:spcBef>
                <a:spcPts val="800"/>
              </a:spcBef>
            </a:pPr>
            <a:r>
              <a:rPr lang="en-US" altLang="it-IT" b="0" i="1" u="sng" dirty="0" smtClean="0">
                <a:solidFill>
                  <a:schemeClr val="bg1"/>
                </a:solidFill>
              </a:rPr>
              <a:t>Sub-surface:</a:t>
            </a:r>
          </a:p>
          <a:p>
            <a:r>
              <a:rPr lang="en-US" altLang="it-IT" b="0" dirty="0" smtClean="0">
                <a:solidFill>
                  <a:schemeClr val="bg1"/>
                </a:solidFill>
              </a:rPr>
              <a:t>Temperature / Salinity</a:t>
            </a:r>
          </a:p>
          <a:p>
            <a:r>
              <a:rPr lang="en-US" altLang="it-IT" b="0" dirty="0" smtClean="0">
                <a:solidFill>
                  <a:schemeClr val="bg1"/>
                </a:solidFill>
              </a:rPr>
              <a:t>Current</a:t>
            </a:r>
          </a:p>
          <a:p>
            <a:r>
              <a:rPr lang="en-US" altLang="it-IT" b="0" dirty="0" smtClean="0">
                <a:solidFill>
                  <a:schemeClr val="bg1"/>
                </a:solidFill>
              </a:rPr>
              <a:t>Nutrients</a:t>
            </a:r>
          </a:p>
          <a:p>
            <a:r>
              <a:rPr lang="en-US" altLang="it-IT" b="0" dirty="0" smtClean="0">
                <a:solidFill>
                  <a:schemeClr val="bg1"/>
                </a:solidFill>
              </a:rPr>
              <a:t>pCO2</a:t>
            </a:r>
          </a:p>
          <a:p>
            <a:r>
              <a:rPr lang="en-US" altLang="it-IT" b="0" dirty="0" smtClean="0">
                <a:solidFill>
                  <a:schemeClr val="bg1"/>
                </a:solidFill>
              </a:rPr>
              <a:t>Ocean acidity</a:t>
            </a:r>
          </a:p>
          <a:p>
            <a:r>
              <a:rPr lang="en-US" altLang="it-IT" b="0" dirty="0" smtClean="0">
                <a:solidFill>
                  <a:schemeClr val="bg1"/>
                </a:solidFill>
              </a:rPr>
              <a:t>Oxygen</a:t>
            </a:r>
          </a:p>
          <a:p>
            <a:r>
              <a:rPr lang="en-US" altLang="it-IT" b="0" dirty="0" smtClean="0">
                <a:solidFill>
                  <a:schemeClr val="bg1"/>
                </a:solidFill>
              </a:rPr>
              <a:t>Tracers</a:t>
            </a:r>
            <a:endParaRPr lang="en-US" altLang="it-IT" b="0" dirty="0">
              <a:solidFill>
                <a:schemeClr val="bg1"/>
              </a:solidFill>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020272" y="886388"/>
            <a:ext cx="1799773" cy="592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14"/>
          <p:cNvSpPr txBox="1">
            <a:spLocks noChangeArrowheads="1"/>
          </p:cNvSpPr>
          <p:nvPr/>
        </p:nvSpPr>
        <p:spPr bwMode="auto">
          <a:xfrm>
            <a:off x="3419872" y="3225750"/>
            <a:ext cx="2646363" cy="923330"/>
          </a:xfrm>
          <a:prstGeom prst="rect">
            <a:avLst/>
          </a:prstGeom>
          <a:noFill/>
          <a:ln w="12700">
            <a:solidFill>
              <a:srgbClr val="FF0000"/>
            </a:solidFill>
            <a:miter lim="800000"/>
            <a:headEnd/>
            <a:tailEnd/>
          </a:ln>
        </p:spPr>
        <p:txBody>
          <a:bodyPr>
            <a:spAutoFit/>
          </a:bodyPr>
          <a:lstStyle>
            <a:lvl1pPr>
              <a:defRPr sz="1900" b="1">
                <a:solidFill>
                  <a:srgbClr val="092E5C"/>
                </a:solidFill>
                <a:latin typeface="Arial" charset="0"/>
              </a:defRPr>
            </a:lvl1pPr>
            <a:lvl2pPr marL="742950" indent="-285750">
              <a:defRPr sz="1900" b="1">
                <a:solidFill>
                  <a:srgbClr val="092E5C"/>
                </a:solidFill>
                <a:latin typeface="Arial" charset="0"/>
              </a:defRPr>
            </a:lvl2pPr>
            <a:lvl3pPr marL="1143000" indent="-228600">
              <a:defRPr sz="1900" b="1">
                <a:solidFill>
                  <a:srgbClr val="092E5C"/>
                </a:solidFill>
                <a:latin typeface="Arial" charset="0"/>
              </a:defRPr>
            </a:lvl3pPr>
            <a:lvl4pPr marL="1600200" indent="-228600">
              <a:defRPr sz="1900" b="1">
                <a:solidFill>
                  <a:srgbClr val="092E5C"/>
                </a:solidFill>
                <a:latin typeface="Arial" charset="0"/>
              </a:defRPr>
            </a:lvl4pPr>
            <a:lvl5pPr marL="2057400" indent="-228600">
              <a:defRPr sz="1900" b="1">
                <a:solidFill>
                  <a:srgbClr val="092E5C"/>
                </a:solidFill>
                <a:latin typeface="Arial" charset="0"/>
              </a:defRPr>
            </a:lvl5pPr>
            <a:lvl6pPr marL="2514600" indent="-228600" eaLnBrk="0" fontAlgn="base" hangingPunct="0">
              <a:lnSpc>
                <a:spcPct val="90000"/>
              </a:lnSpc>
              <a:spcBef>
                <a:spcPct val="0"/>
              </a:spcBef>
              <a:spcAft>
                <a:spcPct val="0"/>
              </a:spcAft>
              <a:defRPr sz="1900" b="1">
                <a:solidFill>
                  <a:srgbClr val="092E5C"/>
                </a:solidFill>
                <a:latin typeface="Arial" charset="0"/>
              </a:defRPr>
            </a:lvl6pPr>
            <a:lvl7pPr marL="2971800" indent="-228600" eaLnBrk="0" fontAlgn="base" hangingPunct="0">
              <a:lnSpc>
                <a:spcPct val="90000"/>
              </a:lnSpc>
              <a:spcBef>
                <a:spcPct val="0"/>
              </a:spcBef>
              <a:spcAft>
                <a:spcPct val="0"/>
              </a:spcAft>
              <a:defRPr sz="1900" b="1">
                <a:solidFill>
                  <a:srgbClr val="092E5C"/>
                </a:solidFill>
                <a:latin typeface="Arial" charset="0"/>
              </a:defRPr>
            </a:lvl7pPr>
            <a:lvl8pPr marL="3429000" indent="-228600" eaLnBrk="0" fontAlgn="base" hangingPunct="0">
              <a:lnSpc>
                <a:spcPct val="90000"/>
              </a:lnSpc>
              <a:spcBef>
                <a:spcPct val="0"/>
              </a:spcBef>
              <a:spcAft>
                <a:spcPct val="0"/>
              </a:spcAft>
              <a:defRPr sz="1900" b="1">
                <a:solidFill>
                  <a:srgbClr val="092E5C"/>
                </a:solidFill>
                <a:latin typeface="Arial" charset="0"/>
              </a:defRPr>
            </a:lvl8pPr>
            <a:lvl9pPr marL="3886200" indent="-228600" eaLnBrk="0" fontAlgn="base" hangingPunct="0">
              <a:lnSpc>
                <a:spcPct val="90000"/>
              </a:lnSpc>
              <a:spcBef>
                <a:spcPct val="0"/>
              </a:spcBef>
              <a:spcAft>
                <a:spcPct val="0"/>
              </a:spcAft>
              <a:defRPr sz="1900" b="1">
                <a:solidFill>
                  <a:srgbClr val="092E5C"/>
                </a:solidFill>
                <a:latin typeface="Arial" charset="0"/>
              </a:defRPr>
            </a:lvl9pPr>
          </a:lstStyle>
          <a:p>
            <a:pPr algn="ctr"/>
            <a:r>
              <a:rPr lang="en-US" altLang="it-IT" sz="1800" dirty="0">
                <a:solidFill>
                  <a:schemeClr val="bg1"/>
                </a:solidFill>
              </a:rPr>
              <a:t>ECVs </a:t>
            </a:r>
            <a:r>
              <a:rPr lang="en-US" altLang="it-IT" sz="1800" dirty="0" smtClean="0">
                <a:solidFill>
                  <a:schemeClr val="bg1"/>
                </a:solidFill>
              </a:rPr>
              <a:t>cross-cut</a:t>
            </a:r>
          </a:p>
          <a:p>
            <a:pPr algn="ctr"/>
            <a:r>
              <a:rPr lang="en-US" altLang="it-IT" sz="1800" dirty="0" smtClean="0">
                <a:solidFill>
                  <a:schemeClr val="bg1"/>
                </a:solidFill>
              </a:rPr>
              <a:t>many SBAs</a:t>
            </a:r>
          </a:p>
          <a:p>
            <a:pPr algn="ctr"/>
            <a:r>
              <a:rPr lang="en-US" altLang="it-IT" sz="1800" dirty="0" smtClean="0">
                <a:solidFill>
                  <a:schemeClr val="bg1"/>
                </a:solidFill>
              </a:rPr>
              <a:t>(not only climate)</a:t>
            </a:r>
            <a:endParaRPr lang="en-US" altLang="it-IT" sz="1800" dirty="0">
              <a:solidFill>
                <a:schemeClr val="bg1"/>
              </a:solidFill>
            </a:endParaRPr>
          </a:p>
        </p:txBody>
      </p:sp>
    </p:spTree>
    <p:extLst>
      <p:ext uri="{BB962C8B-B14F-4D97-AF65-F5344CB8AC3E}">
        <p14:creationId xmlns:p14="http://schemas.microsoft.com/office/powerpoint/2010/main" val="3906707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ttangolo 2"/>
          <p:cNvSpPr>
            <a:spLocks noChangeArrowheads="1"/>
          </p:cNvSpPr>
          <p:nvPr/>
        </p:nvSpPr>
        <p:spPr bwMode="auto">
          <a:xfrm>
            <a:off x="228600" y="908720"/>
            <a:ext cx="45720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rgbClr val="092E5C"/>
                </a:solidFill>
                <a:latin typeface="Arial" charset="0"/>
              </a:defRPr>
            </a:lvl1pPr>
            <a:lvl2pPr marL="742950" indent="-285750">
              <a:defRPr sz="1900" b="1">
                <a:solidFill>
                  <a:srgbClr val="092E5C"/>
                </a:solidFill>
                <a:latin typeface="Arial" charset="0"/>
              </a:defRPr>
            </a:lvl2pPr>
            <a:lvl3pPr marL="1143000" indent="-228600">
              <a:defRPr sz="1900" b="1">
                <a:solidFill>
                  <a:srgbClr val="092E5C"/>
                </a:solidFill>
                <a:latin typeface="Arial" charset="0"/>
              </a:defRPr>
            </a:lvl3pPr>
            <a:lvl4pPr marL="1600200" indent="-228600">
              <a:defRPr sz="1900" b="1">
                <a:solidFill>
                  <a:srgbClr val="092E5C"/>
                </a:solidFill>
                <a:latin typeface="Arial" charset="0"/>
              </a:defRPr>
            </a:lvl4pPr>
            <a:lvl5pPr marL="2057400" indent="-228600">
              <a:defRPr sz="1900" b="1">
                <a:solidFill>
                  <a:srgbClr val="092E5C"/>
                </a:solidFill>
                <a:latin typeface="Arial" charset="0"/>
              </a:defRPr>
            </a:lvl5pPr>
            <a:lvl6pPr marL="2514600" indent="-228600" eaLnBrk="0" fontAlgn="base" hangingPunct="0">
              <a:lnSpc>
                <a:spcPct val="90000"/>
              </a:lnSpc>
              <a:spcBef>
                <a:spcPct val="0"/>
              </a:spcBef>
              <a:spcAft>
                <a:spcPct val="0"/>
              </a:spcAft>
              <a:defRPr sz="1900" b="1">
                <a:solidFill>
                  <a:srgbClr val="092E5C"/>
                </a:solidFill>
                <a:latin typeface="Arial" charset="0"/>
              </a:defRPr>
            </a:lvl6pPr>
            <a:lvl7pPr marL="2971800" indent="-228600" eaLnBrk="0" fontAlgn="base" hangingPunct="0">
              <a:lnSpc>
                <a:spcPct val="90000"/>
              </a:lnSpc>
              <a:spcBef>
                <a:spcPct val="0"/>
              </a:spcBef>
              <a:spcAft>
                <a:spcPct val="0"/>
              </a:spcAft>
              <a:defRPr sz="1900" b="1">
                <a:solidFill>
                  <a:srgbClr val="092E5C"/>
                </a:solidFill>
                <a:latin typeface="Arial" charset="0"/>
              </a:defRPr>
            </a:lvl7pPr>
            <a:lvl8pPr marL="3429000" indent="-228600" eaLnBrk="0" fontAlgn="base" hangingPunct="0">
              <a:lnSpc>
                <a:spcPct val="90000"/>
              </a:lnSpc>
              <a:spcBef>
                <a:spcPct val="0"/>
              </a:spcBef>
              <a:spcAft>
                <a:spcPct val="0"/>
              </a:spcAft>
              <a:defRPr sz="1900" b="1">
                <a:solidFill>
                  <a:srgbClr val="092E5C"/>
                </a:solidFill>
                <a:latin typeface="Arial" charset="0"/>
              </a:defRPr>
            </a:lvl8pPr>
            <a:lvl9pPr marL="3886200" indent="-228600" eaLnBrk="0" fontAlgn="base" hangingPunct="0">
              <a:lnSpc>
                <a:spcPct val="90000"/>
              </a:lnSpc>
              <a:spcBef>
                <a:spcPct val="0"/>
              </a:spcBef>
              <a:spcAft>
                <a:spcPct val="0"/>
              </a:spcAft>
              <a:defRPr sz="1900" b="1">
                <a:solidFill>
                  <a:srgbClr val="092E5C"/>
                </a:solidFill>
                <a:latin typeface="Arial" charset="0"/>
              </a:defRPr>
            </a:lvl9pPr>
          </a:lstStyle>
          <a:p>
            <a:r>
              <a:rPr lang="en-US" altLang="it-IT" dirty="0" smtClean="0">
                <a:solidFill>
                  <a:schemeClr val="bg1"/>
                </a:solidFill>
              </a:rPr>
              <a:t>Terrestrial ECVs</a:t>
            </a:r>
          </a:p>
          <a:p>
            <a:endParaRPr lang="en-US" altLang="it-IT" dirty="0" smtClean="0">
              <a:solidFill>
                <a:schemeClr val="bg1"/>
              </a:solidFill>
            </a:endParaRPr>
          </a:p>
          <a:p>
            <a:r>
              <a:rPr lang="en-US" altLang="it-IT" b="0" dirty="0" smtClean="0">
                <a:solidFill>
                  <a:schemeClr val="bg1"/>
                </a:solidFill>
              </a:rPr>
              <a:t>River discharge</a:t>
            </a:r>
          </a:p>
          <a:p>
            <a:r>
              <a:rPr lang="en-US" altLang="it-IT" b="0" dirty="0" smtClean="0">
                <a:solidFill>
                  <a:schemeClr val="bg1"/>
                </a:solidFill>
              </a:rPr>
              <a:t>Water use</a:t>
            </a:r>
          </a:p>
          <a:p>
            <a:r>
              <a:rPr lang="en-US" altLang="it-IT" b="0" dirty="0" smtClean="0">
                <a:solidFill>
                  <a:schemeClr val="bg1"/>
                </a:solidFill>
              </a:rPr>
              <a:t>Groundwater</a:t>
            </a:r>
          </a:p>
          <a:p>
            <a:r>
              <a:rPr lang="en-US" altLang="it-IT" b="0" dirty="0" smtClean="0">
                <a:solidFill>
                  <a:schemeClr val="bg1"/>
                </a:solidFill>
              </a:rPr>
              <a:t>Lakes</a:t>
            </a:r>
          </a:p>
          <a:p>
            <a:r>
              <a:rPr lang="en-US" altLang="it-IT" b="0" dirty="0" smtClean="0">
                <a:solidFill>
                  <a:schemeClr val="bg1"/>
                </a:solidFill>
              </a:rPr>
              <a:t>Snow cover</a:t>
            </a:r>
          </a:p>
          <a:p>
            <a:r>
              <a:rPr lang="en-US" altLang="it-IT" b="0" dirty="0" smtClean="0">
                <a:solidFill>
                  <a:schemeClr val="bg1"/>
                </a:solidFill>
              </a:rPr>
              <a:t>Glaciers and ice caps</a:t>
            </a:r>
          </a:p>
          <a:p>
            <a:r>
              <a:rPr lang="en-US" altLang="it-IT" b="0" dirty="0" smtClean="0">
                <a:solidFill>
                  <a:schemeClr val="bg1"/>
                </a:solidFill>
              </a:rPr>
              <a:t>Ice sheets</a:t>
            </a:r>
          </a:p>
          <a:p>
            <a:r>
              <a:rPr lang="en-US" altLang="it-IT" b="0" dirty="0" smtClean="0">
                <a:solidFill>
                  <a:schemeClr val="bg1"/>
                </a:solidFill>
              </a:rPr>
              <a:t>Permafrost</a:t>
            </a:r>
          </a:p>
          <a:p>
            <a:r>
              <a:rPr lang="en-US" altLang="it-IT" b="0" dirty="0" smtClean="0">
                <a:solidFill>
                  <a:schemeClr val="bg1"/>
                </a:solidFill>
              </a:rPr>
              <a:t>Albedo</a:t>
            </a:r>
          </a:p>
          <a:p>
            <a:r>
              <a:rPr lang="en-US" altLang="it-IT" b="0" dirty="0" smtClean="0">
                <a:solidFill>
                  <a:schemeClr val="bg1"/>
                </a:solidFill>
              </a:rPr>
              <a:t>Land cover </a:t>
            </a:r>
          </a:p>
          <a:p>
            <a:r>
              <a:rPr lang="en-US" altLang="it-IT" b="0" dirty="0" smtClean="0">
                <a:solidFill>
                  <a:schemeClr val="bg1"/>
                </a:solidFill>
              </a:rPr>
              <a:t>FAPAR</a:t>
            </a:r>
          </a:p>
          <a:p>
            <a:r>
              <a:rPr lang="en-US" altLang="it-IT" b="0" dirty="0" smtClean="0">
                <a:solidFill>
                  <a:schemeClr val="bg1"/>
                </a:solidFill>
              </a:rPr>
              <a:t>LAI</a:t>
            </a:r>
          </a:p>
          <a:p>
            <a:r>
              <a:rPr lang="en-US" altLang="it-IT" b="0" dirty="0" smtClean="0">
                <a:solidFill>
                  <a:schemeClr val="bg1"/>
                </a:solidFill>
              </a:rPr>
              <a:t>Above-ground biomass</a:t>
            </a:r>
          </a:p>
          <a:p>
            <a:r>
              <a:rPr lang="en-US" altLang="it-IT" b="0" dirty="0" smtClean="0">
                <a:solidFill>
                  <a:schemeClr val="bg1"/>
                </a:solidFill>
              </a:rPr>
              <a:t>Soil carbon</a:t>
            </a:r>
          </a:p>
          <a:p>
            <a:r>
              <a:rPr lang="en-US" altLang="it-IT" b="0" dirty="0" smtClean="0">
                <a:solidFill>
                  <a:schemeClr val="bg1"/>
                </a:solidFill>
              </a:rPr>
              <a:t>Fire disturbance</a:t>
            </a:r>
          </a:p>
          <a:p>
            <a:r>
              <a:rPr lang="en-US" altLang="it-IT" b="0" dirty="0" smtClean="0">
                <a:solidFill>
                  <a:schemeClr val="bg1"/>
                </a:solidFill>
              </a:rPr>
              <a:t>Soil moisture</a:t>
            </a:r>
            <a:endParaRPr lang="en-US" altLang="it-IT" b="0" dirty="0">
              <a:solidFill>
                <a:schemeClr val="bg1"/>
              </a:solidFill>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020272" y="886388"/>
            <a:ext cx="1799773" cy="592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14"/>
          <p:cNvSpPr txBox="1">
            <a:spLocks noChangeArrowheads="1"/>
          </p:cNvSpPr>
          <p:nvPr/>
        </p:nvSpPr>
        <p:spPr bwMode="auto">
          <a:xfrm>
            <a:off x="3419872" y="3225750"/>
            <a:ext cx="2646363" cy="923330"/>
          </a:xfrm>
          <a:prstGeom prst="rect">
            <a:avLst/>
          </a:prstGeom>
          <a:noFill/>
          <a:ln w="12700">
            <a:solidFill>
              <a:srgbClr val="FF0000"/>
            </a:solidFill>
            <a:miter lim="800000"/>
            <a:headEnd/>
            <a:tailEnd/>
          </a:ln>
        </p:spPr>
        <p:txBody>
          <a:bodyPr>
            <a:spAutoFit/>
          </a:bodyPr>
          <a:lstStyle>
            <a:lvl1pPr>
              <a:defRPr sz="1900" b="1">
                <a:solidFill>
                  <a:srgbClr val="092E5C"/>
                </a:solidFill>
                <a:latin typeface="Arial" charset="0"/>
              </a:defRPr>
            </a:lvl1pPr>
            <a:lvl2pPr marL="742950" indent="-285750">
              <a:defRPr sz="1900" b="1">
                <a:solidFill>
                  <a:srgbClr val="092E5C"/>
                </a:solidFill>
                <a:latin typeface="Arial" charset="0"/>
              </a:defRPr>
            </a:lvl2pPr>
            <a:lvl3pPr marL="1143000" indent="-228600">
              <a:defRPr sz="1900" b="1">
                <a:solidFill>
                  <a:srgbClr val="092E5C"/>
                </a:solidFill>
                <a:latin typeface="Arial" charset="0"/>
              </a:defRPr>
            </a:lvl3pPr>
            <a:lvl4pPr marL="1600200" indent="-228600">
              <a:defRPr sz="1900" b="1">
                <a:solidFill>
                  <a:srgbClr val="092E5C"/>
                </a:solidFill>
                <a:latin typeface="Arial" charset="0"/>
              </a:defRPr>
            </a:lvl4pPr>
            <a:lvl5pPr marL="2057400" indent="-228600">
              <a:defRPr sz="1900" b="1">
                <a:solidFill>
                  <a:srgbClr val="092E5C"/>
                </a:solidFill>
                <a:latin typeface="Arial" charset="0"/>
              </a:defRPr>
            </a:lvl5pPr>
            <a:lvl6pPr marL="2514600" indent="-228600" eaLnBrk="0" fontAlgn="base" hangingPunct="0">
              <a:lnSpc>
                <a:spcPct val="90000"/>
              </a:lnSpc>
              <a:spcBef>
                <a:spcPct val="0"/>
              </a:spcBef>
              <a:spcAft>
                <a:spcPct val="0"/>
              </a:spcAft>
              <a:defRPr sz="1900" b="1">
                <a:solidFill>
                  <a:srgbClr val="092E5C"/>
                </a:solidFill>
                <a:latin typeface="Arial" charset="0"/>
              </a:defRPr>
            </a:lvl6pPr>
            <a:lvl7pPr marL="2971800" indent="-228600" eaLnBrk="0" fontAlgn="base" hangingPunct="0">
              <a:lnSpc>
                <a:spcPct val="90000"/>
              </a:lnSpc>
              <a:spcBef>
                <a:spcPct val="0"/>
              </a:spcBef>
              <a:spcAft>
                <a:spcPct val="0"/>
              </a:spcAft>
              <a:defRPr sz="1900" b="1">
                <a:solidFill>
                  <a:srgbClr val="092E5C"/>
                </a:solidFill>
                <a:latin typeface="Arial" charset="0"/>
              </a:defRPr>
            </a:lvl7pPr>
            <a:lvl8pPr marL="3429000" indent="-228600" eaLnBrk="0" fontAlgn="base" hangingPunct="0">
              <a:lnSpc>
                <a:spcPct val="90000"/>
              </a:lnSpc>
              <a:spcBef>
                <a:spcPct val="0"/>
              </a:spcBef>
              <a:spcAft>
                <a:spcPct val="0"/>
              </a:spcAft>
              <a:defRPr sz="1900" b="1">
                <a:solidFill>
                  <a:srgbClr val="092E5C"/>
                </a:solidFill>
                <a:latin typeface="Arial" charset="0"/>
              </a:defRPr>
            </a:lvl8pPr>
            <a:lvl9pPr marL="3886200" indent="-228600" eaLnBrk="0" fontAlgn="base" hangingPunct="0">
              <a:lnSpc>
                <a:spcPct val="90000"/>
              </a:lnSpc>
              <a:spcBef>
                <a:spcPct val="0"/>
              </a:spcBef>
              <a:spcAft>
                <a:spcPct val="0"/>
              </a:spcAft>
              <a:defRPr sz="1900" b="1">
                <a:solidFill>
                  <a:srgbClr val="092E5C"/>
                </a:solidFill>
                <a:latin typeface="Arial" charset="0"/>
              </a:defRPr>
            </a:lvl9pPr>
          </a:lstStyle>
          <a:p>
            <a:pPr algn="ctr"/>
            <a:r>
              <a:rPr lang="en-US" altLang="it-IT" sz="1800" dirty="0">
                <a:solidFill>
                  <a:schemeClr val="bg1"/>
                </a:solidFill>
              </a:rPr>
              <a:t>ECVs </a:t>
            </a:r>
            <a:r>
              <a:rPr lang="en-US" altLang="it-IT" sz="1800" dirty="0" smtClean="0">
                <a:solidFill>
                  <a:schemeClr val="bg1"/>
                </a:solidFill>
              </a:rPr>
              <a:t>cross-cut</a:t>
            </a:r>
          </a:p>
          <a:p>
            <a:pPr algn="ctr"/>
            <a:r>
              <a:rPr lang="en-US" altLang="it-IT" sz="1800" dirty="0" smtClean="0">
                <a:solidFill>
                  <a:schemeClr val="bg1"/>
                </a:solidFill>
              </a:rPr>
              <a:t>many SBAs</a:t>
            </a:r>
          </a:p>
          <a:p>
            <a:pPr algn="ctr"/>
            <a:r>
              <a:rPr lang="en-US" altLang="it-IT" sz="1800" dirty="0" smtClean="0">
                <a:solidFill>
                  <a:schemeClr val="bg1"/>
                </a:solidFill>
              </a:rPr>
              <a:t>(not only climate)</a:t>
            </a:r>
            <a:endParaRPr lang="en-US" altLang="it-IT" sz="1800" dirty="0">
              <a:solidFill>
                <a:schemeClr val="bg1"/>
              </a:solidFill>
            </a:endParaRPr>
          </a:p>
        </p:txBody>
      </p:sp>
    </p:spTree>
    <p:extLst>
      <p:ext uri="{BB962C8B-B14F-4D97-AF65-F5344CB8AC3E}">
        <p14:creationId xmlns:p14="http://schemas.microsoft.com/office/powerpoint/2010/main" val="3788691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3520243532"/>
              </p:ext>
            </p:extLst>
          </p:nvPr>
        </p:nvGraphicFramePr>
        <p:xfrm>
          <a:off x="251520" y="1124744"/>
          <a:ext cx="8640960" cy="13990320"/>
        </p:xfrm>
        <a:graphic>
          <a:graphicData uri="http://schemas.openxmlformats.org/drawingml/2006/table">
            <a:tbl>
              <a:tblPr firstRow="1" bandRow="1">
                <a:tableStyleId>{5C22544A-7EE6-4342-B048-85BDC9FD1C3A}</a:tableStyleId>
              </a:tblPr>
              <a:tblGrid>
                <a:gridCol w="3096344"/>
                <a:gridCol w="5544616"/>
              </a:tblGrid>
              <a:tr h="370840">
                <a:tc>
                  <a:txBody>
                    <a:bodyPr/>
                    <a:lstStyle/>
                    <a:p>
                      <a:r>
                        <a:rPr lang="en-US" noProof="0" dirty="0" smtClean="0"/>
                        <a:t>New GEO SBAs</a:t>
                      </a:r>
                      <a:endParaRPr lang="en-US" noProof="0" dirty="0"/>
                    </a:p>
                  </a:txBody>
                  <a:tcPr/>
                </a:tc>
                <a:tc>
                  <a:txBody>
                    <a:bodyPr/>
                    <a:lstStyle/>
                    <a:p>
                      <a:r>
                        <a:rPr lang="en-US" noProof="0" dirty="0" smtClean="0"/>
                        <a:t>Relevant indicator</a:t>
                      </a:r>
                    </a:p>
                    <a:p>
                      <a:r>
                        <a:rPr lang="en-US" noProof="0" dirty="0" smtClean="0"/>
                        <a:t>We could divide indicators</a:t>
                      </a:r>
                      <a:r>
                        <a:rPr lang="en-US" baseline="0" noProof="0" dirty="0" smtClean="0"/>
                        <a:t> into policy relevant /</a:t>
                      </a:r>
                    </a:p>
                    <a:p>
                      <a:r>
                        <a:rPr lang="en-US" baseline="0" noProof="0" dirty="0" smtClean="0"/>
                        <a:t> and science relevant</a:t>
                      </a:r>
                      <a:endParaRPr lang="en-US" noProof="0" dirty="0"/>
                    </a:p>
                  </a:txBody>
                  <a:tcPr/>
                </a:tc>
              </a:tr>
              <a:tr h="370840">
                <a:tc>
                  <a:txBody>
                    <a:bodyPr/>
                    <a:lstStyle/>
                    <a:p>
                      <a:r>
                        <a:rPr lang="en-US" noProof="0" dirty="0" smtClean="0"/>
                        <a:t>Disaster Resilience</a:t>
                      </a:r>
                    </a:p>
                    <a:p>
                      <a:endParaRPr lang="en-US" noProof="0" dirty="0" smtClean="0"/>
                    </a:p>
                  </a:txBody>
                  <a:tcPr/>
                </a:tc>
                <a:tc>
                  <a:txBody>
                    <a:bodyPr/>
                    <a:lstStyle/>
                    <a:p>
                      <a:r>
                        <a:rPr lang="en-US" noProof="0" dirty="0" smtClean="0"/>
                        <a:t>Depends</a:t>
                      </a:r>
                      <a:r>
                        <a:rPr lang="en-US" baseline="0" noProof="0" dirty="0" smtClean="0"/>
                        <a:t> on the disaster-type and on the preparedness of affected area</a:t>
                      </a:r>
                    </a:p>
                    <a:p>
                      <a:r>
                        <a:rPr lang="en-US" noProof="0" dirty="0" smtClean="0"/>
                        <a:t>Size of the event</a:t>
                      </a:r>
                      <a:r>
                        <a:rPr lang="en-US" baseline="0" noProof="0" dirty="0" smtClean="0"/>
                        <a:t> </a:t>
                      </a:r>
                      <a:r>
                        <a:rPr lang="en-US" noProof="0" dirty="0" smtClean="0"/>
                        <a:t>/ losses</a:t>
                      </a:r>
                    </a:p>
                    <a:p>
                      <a:r>
                        <a:rPr lang="en-US" noProof="0" dirty="0" smtClean="0"/>
                        <a:t>Epidemic after the event</a:t>
                      </a:r>
                    </a:p>
                    <a:p>
                      <a:r>
                        <a:rPr lang="en-US" noProof="0" dirty="0" smtClean="0"/>
                        <a:t>Population</a:t>
                      </a:r>
                      <a:r>
                        <a:rPr lang="en-US" baseline="0" noProof="0" dirty="0" smtClean="0"/>
                        <a:t> dynamics</a:t>
                      </a:r>
                    </a:p>
                    <a:p>
                      <a:r>
                        <a:rPr lang="en-US" baseline="0" noProof="0" dirty="0" smtClean="0"/>
                        <a:t>Atmospheric, ocean and ground fluxes</a:t>
                      </a:r>
                      <a:endParaRPr lang="en-US" noProof="0" dirty="0" smtClean="0"/>
                    </a:p>
                    <a:p>
                      <a:r>
                        <a:rPr lang="en-US" noProof="0" dirty="0" smtClean="0"/>
                        <a:t>Availability of insurance</a:t>
                      </a:r>
                      <a:endParaRPr lang="en-US"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Food Security and </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Sustainable Agriculture</a:t>
                      </a:r>
                    </a:p>
                  </a:txBody>
                  <a:tcPr/>
                </a:tc>
                <a:tc>
                  <a:txBody>
                    <a:bodyPr/>
                    <a:lstStyle/>
                    <a:p>
                      <a:r>
                        <a:rPr lang="en-US" noProof="0" dirty="0" smtClean="0"/>
                        <a:t>Water resources/availability (</a:t>
                      </a:r>
                      <a:r>
                        <a:rPr lang="en-US" baseline="0" noProof="0" dirty="0" smtClean="0"/>
                        <a:t>Drought) (and Models showing their fluctuations)</a:t>
                      </a:r>
                    </a:p>
                    <a:p>
                      <a:r>
                        <a:rPr lang="en-US" baseline="0" noProof="0" dirty="0" smtClean="0"/>
                        <a:t>Soil characteristics</a:t>
                      </a:r>
                    </a:p>
                    <a:p>
                      <a:r>
                        <a:rPr lang="en-US" baseline="0" noProof="0" dirty="0" smtClean="0"/>
                        <a:t>Crop yield and type / nutrition properties</a:t>
                      </a:r>
                    </a:p>
                    <a:p>
                      <a:r>
                        <a:rPr lang="en-US" baseline="0" noProof="0" dirty="0" smtClean="0"/>
                        <a:t>Land cover and land use</a:t>
                      </a:r>
                    </a:p>
                    <a:p>
                      <a:r>
                        <a:rPr lang="en-US" baseline="0" noProof="0" dirty="0" smtClean="0"/>
                        <a:t>Winds, Temperature, </a:t>
                      </a:r>
                    </a:p>
                    <a:p>
                      <a:r>
                        <a:rPr lang="en-US" baseline="0" noProof="0" dirty="0" smtClean="0"/>
                        <a:t>…</a:t>
                      </a:r>
                    </a:p>
                    <a:p>
                      <a:r>
                        <a:rPr lang="en-US" baseline="0" noProof="0" dirty="0" smtClean="0"/>
                        <a:t>Population dynamics</a:t>
                      </a:r>
                    </a:p>
                    <a:p>
                      <a:r>
                        <a:rPr lang="en-US" baseline="0" noProof="0" dirty="0" smtClean="0"/>
                        <a:t>Pests</a:t>
                      </a:r>
                    </a:p>
                    <a:p>
                      <a:r>
                        <a:rPr lang="en-US" baseline="0" noProof="0" dirty="0" smtClean="0"/>
                        <a:t>… </a:t>
                      </a:r>
                    </a:p>
                    <a:p>
                      <a:r>
                        <a:rPr lang="en-US" baseline="0" noProof="0" dirty="0" smtClean="0"/>
                        <a:t>Ocean productivity / fishery</a:t>
                      </a:r>
                      <a:endParaRPr lang="en-US"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Water 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Management</a:t>
                      </a:r>
                    </a:p>
                  </a:txBody>
                  <a:tcPr/>
                </a:tc>
                <a:tc>
                  <a:txBody>
                    <a:bodyPr/>
                    <a:lstStyle/>
                    <a:p>
                      <a:r>
                        <a:rPr lang="en-US" noProof="0" dirty="0" smtClean="0"/>
                        <a:t>Water resources/availability </a:t>
                      </a:r>
                    </a:p>
                    <a:p>
                      <a:r>
                        <a:rPr lang="en-US" noProof="0" dirty="0" smtClean="0"/>
                        <a:t>Rainfall</a:t>
                      </a:r>
                    </a:p>
                    <a:p>
                      <a:r>
                        <a:rPr lang="en-US" noProof="0" dirty="0" smtClean="0"/>
                        <a:t>Ref. indicators by UN-Water</a:t>
                      </a:r>
                    </a:p>
                    <a:p>
                      <a:endParaRPr lang="en-US"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Energy and Natural Resources Management</a:t>
                      </a:r>
                    </a:p>
                  </a:txBody>
                  <a:tcPr/>
                </a:tc>
                <a:tc>
                  <a:txBody>
                    <a:bodyPr/>
                    <a:lstStyle/>
                    <a:p>
                      <a:r>
                        <a:rPr lang="en-US" noProof="0" dirty="0" smtClean="0"/>
                        <a:t>Water resources, T-stresses, heating</a:t>
                      </a:r>
                    </a:p>
                    <a:p>
                      <a:r>
                        <a:rPr lang="en-US" noProof="0" dirty="0" smtClean="0"/>
                        <a:t>Biomass consumption, </a:t>
                      </a:r>
                    </a:p>
                    <a:p>
                      <a:r>
                        <a:rPr lang="en-US" noProof="0" dirty="0" smtClean="0"/>
                        <a:t>Transportation, manufacture, carbon management</a:t>
                      </a:r>
                      <a:endParaRPr lang="en-US"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Health Surveillance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noProof="0" dirty="0" smtClean="0"/>
                    </a:p>
                  </a:txBody>
                  <a:tcPr/>
                </a:tc>
                <a:tc>
                  <a:txBody>
                    <a:bodyPr/>
                    <a:lstStyle/>
                    <a:p>
                      <a:r>
                        <a:rPr lang="en-US" noProof="0" dirty="0" smtClean="0"/>
                        <a:t>Disease</a:t>
                      </a:r>
                      <a:r>
                        <a:rPr lang="en-US" baseline="0" noProof="0" dirty="0" smtClean="0"/>
                        <a:t> spread and frequency</a:t>
                      </a:r>
                    </a:p>
                    <a:p>
                      <a:endParaRPr lang="en-US"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Biodiversity and Ecosystem Conservation</a:t>
                      </a:r>
                    </a:p>
                  </a:txBody>
                  <a:tcPr/>
                </a:tc>
                <a:tc>
                  <a:txBody>
                    <a:bodyPr/>
                    <a:lstStyle/>
                    <a:p>
                      <a:r>
                        <a:rPr lang="en-US" noProof="0" dirty="0" smtClean="0"/>
                        <a:t>Land cover change (-&gt; habitat losses and fragmentation)</a:t>
                      </a:r>
                    </a:p>
                    <a:p>
                      <a:r>
                        <a:rPr lang="en-US" noProof="0" dirty="0" smtClean="0"/>
                        <a:t>Species richness, shift and distribution (population</a:t>
                      </a:r>
                      <a:r>
                        <a:rPr lang="en-US" baseline="0" noProof="0" dirty="0" smtClean="0"/>
                        <a:t> dynamics)</a:t>
                      </a:r>
                    </a:p>
                    <a:p>
                      <a:r>
                        <a:rPr lang="en-US" baseline="0" noProof="0" dirty="0" smtClean="0"/>
                        <a:t>Vegetation (productivity) indexes (LAI, NDVI, FAPAR, etc.)</a:t>
                      </a:r>
                    </a:p>
                    <a:p>
                      <a:r>
                        <a:rPr lang="en-US" baseline="0" noProof="0" dirty="0" smtClean="0"/>
                        <a:t>Carbon stocks and fluxes</a:t>
                      </a:r>
                    </a:p>
                    <a:p>
                      <a:r>
                        <a:rPr lang="en-US" baseline="0" noProof="0" dirty="0" smtClean="0"/>
                        <a:t>Ocean acidification and temperature, color</a:t>
                      </a:r>
                      <a:endParaRPr lang="en-US"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Urban Resilience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noProof="0" dirty="0" smtClean="0"/>
                    </a:p>
                  </a:txBody>
                  <a:tcPr/>
                </a:tc>
                <a:tc>
                  <a:txBody>
                    <a:bodyPr/>
                    <a:lstStyle/>
                    <a:p>
                      <a:r>
                        <a:rPr lang="en-US" noProof="0" dirty="0" smtClean="0"/>
                        <a:t>Urban-relevant infrastructure</a:t>
                      </a:r>
                    </a:p>
                    <a:p>
                      <a:r>
                        <a:rPr lang="en-US" noProof="0" dirty="0" smtClean="0"/>
                        <a:t>Reserves and availability (of</a:t>
                      </a:r>
                      <a:r>
                        <a:rPr lang="en-US" baseline="0" noProof="0" dirty="0" smtClean="0"/>
                        <a:t> resources – energy, food, water, …)</a:t>
                      </a:r>
                    </a:p>
                    <a:p>
                      <a:r>
                        <a:rPr lang="en-US" baseline="0" noProof="0" dirty="0" smtClean="0"/>
                        <a:t>Air quality</a:t>
                      </a:r>
                    </a:p>
                    <a:p>
                      <a:r>
                        <a:rPr lang="en-US" baseline="0" noProof="0" dirty="0" smtClean="0"/>
                        <a:t>Water quality</a:t>
                      </a:r>
                    </a:p>
                    <a:p>
                      <a:r>
                        <a:rPr lang="en-US" baseline="0" noProof="0" dirty="0" smtClean="0"/>
                        <a:t>Ref. to disaster and infrastructure</a:t>
                      </a:r>
                      <a:endParaRPr lang="en-US"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Infrastructure and Transportation Management</a:t>
                      </a:r>
                      <a:endParaRPr lang="en-US" noProof="0" dirty="0"/>
                    </a:p>
                  </a:txBody>
                  <a:tcPr/>
                </a:tc>
                <a:tc>
                  <a:txBody>
                    <a:bodyPr/>
                    <a:lstStyle/>
                    <a:p>
                      <a:r>
                        <a:rPr lang="en-US" noProof="0" dirty="0" smtClean="0"/>
                        <a:t>Natural disasters (extremes)</a:t>
                      </a:r>
                    </a:p>
                    <a:p>
                      <a:r>
                        <a:rPr lang="en-US" noProof="0" dirty="0" smtClean="0"/>
                        <a:t>Population</a:t>
                      </a:r>
                      <a:r>
                        <a:rPr lang="en-US" baseline="0" noProof="0" dirty="0" smtClean="0"/>
                        <a:t> dynamics</a:t>
                      </a:r>
                    </a:p>
                    <a:p>
                      <a:r>
                        <a:rPr lang="en-US" baseline="0" noProof="0" dirty="0" smtClean="0"/>
                        <a:t>Availability of resources( fuel, energy,</a:t>
                      </a:r>
                    </a:p>
                    <a:p>
                      <a:r>
                        <a:rPr lang="en-US" baseline="0" noProof="0" dirty="0" smtClean="0"/>
                        <a:t>Weather dynamics </a:t>
                      </a:r>
                    </a:p>
                    <a:p>
                      <a:r>
                        <a:rPr lang="en-US" baseline="0" noProof="0" dirty="0" smtClean="0"/>
                        <a:t>Age of infrastructure</a:t>
                      </a:r>
                    </a:p>
                    <a:p>
                      <a:r>
                        <a:rPr lang="en-US" baseline="0" noProof="0" dirty="0" smtClean="0"/>
                        <a:t>Carbon emissions</a:t>
                      </a:r>
                      <a:endParaRPr lang="en-US" noProof="0" dirty="0"/>
                    </a:p>
                  </a:txBody>
                  <a:tcPr/>
                </a:tc>
              </a:tr>
            </a:tbl>
          </a:graphicData>
        </a:graphic>
      </p:graphicFrame>
    </p:spTree>
    <p:extLst>
      <p:ext uri="{BB962C8B-B14F-4D97-AF65-F5344CB8AC3E}">
        <p14:creationId xmlns:p14="http://schemas.microsoft.com/office/powerpoint/2010/main" val="114916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251520" y="893613"/>
            <a:ext cx="8242541"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dirty="0">
                <a:solidFill>
                  <a:schemeClr val="bg1"/>
                </a:solidFill>
              </a:rPr>
              <a:t>Follow up: </a:t>
            </a:r>
            <a:r>
              <a:rPr lang="en-US" b="1" dirty="0">
                <a:solidFill>
                  <a:schemeClr val="bg1"/>
                </a:solidFill>
              </a:rPr>
              <a:t>“Co-located EV workshop”</a:t>
            </a:r>
          </a:p>
          <a:p>
            <a:r>
              <a:rPr lang="en-US" i="1" dirty="0">
                <a:solidFill>
                  <a:schemeClr val="bg1"/>
                </a:solidFill>
              </a:rPr>
              <a:t>Bari (Italy), 11-12 June 2015</a:t>
            </a:r>
          </a:p>
          <a:p>
            <a:pPr algn="ctr"/>
            <a:endParaRPr lang="en-US" b="1" dirty="0">
              <a:solidFill>
                <a:schemeClr val="bg1"/>
              </a:solidFill>
            </a:endParaRPr>
          </a:p>
          <a:p>
            <a:pPr algn="just"/>
            <a:r>
              <a:rPr lang="en-US" dirty="0" smtClean="0">
                <a:solidFill>
                  <a:schemeClr val="bg1"/>
                </a:solidFill>
              </a:rPr>
              <a:t>To </a:t>
            </a:r>
            <a:r>
              <a:rPr lang="en-US" dirty="0">
                <a:solidFill>
                  <a:schemeClr val="bg1"/>
                </a:solidFill>
              </a:rPr>
              <a:t>further </a:t>
            </a:r>
            <a:r>
              <a:rPr lang="en-US" dirty="0" smtClean="0">
                <a:solidFill>
                  <a:schemeClr val="bg1"/>
                </a:solidFill>
              </a:rPr>
              <a:t>elaborate and integrate contributions </a:t>
            </a:r>
            <a:r>
              <a:rPr lang="en-US" dirty="0">
                <a:solidFill>
                  <a:schemeClr val="bg1"/>
                </a:solidFill>
              </a:rPr>
              <a:t>from different </a:t>
            </a:r>
            <a:r>
              <a:rPr lang="en-US" dirty="0" smtClean="0">
                <a:solidFill>
                  <a:schemeClr val="bg1"/>
                </a:solidFill>
              </a:rPr>
              <a:t>communities/domains </a:t>
            </a:r>
            <a:r>
              <a:rPr lang="en-US" dirty="0">
                <a:solidFill>
                  <a:schemeClr val="bg1"/>
                </a:solidFill>
              </a:rPr>
              <a:t>concerning  the definition and operationalization of EV.</a:t>
            </a:r>
          </a:p>
          <a:p>
            <a:pPr algn="just"/>
            <a:endParaRPr lang="en-US" dirty="0">
              <a:solidFill>
                <a:schemeClr val="bg1"/>
              </a:solidFill>
            </a:endParaRPr>
          </a:p>
          <a:p>
            <a:pPr algn="just"/>
            <a:r>
              <a:rPr lang="en-US" dirty="0">
                <a:solidFill>
                  <a:schemeClr val="bg1"/>
                </a:solidFill>
              </a:rPr>
              <a:t>The objectives of the Workshop are:</a:t>
            </a:r>
          </a:p>
          <a:p>
            <a:pPr marL="285750" indent="-285750" algn="just">
              <a:buFont typeface="Arial" panose="020B0604020202020204" pitchFamily="34" charset="0"/>
              <a:buChar char="•"/>
            </a:pPr>
            <a:r>
              <a:rPr lang="en-US" dirty="0" smtClean="0">
                <a:solidFill>
                  <a:schemeClr val="bg1"/>
                </a:solidFill>
              </a:rPr>
              <a:t>Reviewing </a:t>
            </a:r>
            <a:r>
              <a:rPr lang="en-US" dirty="0">
                <a:solidFill>
                  <a:schemeClr val="bg1"/>
                </a:solidFill>
              </a:rPr>
              <a:t>extensively the status of existing essential variables in different Societal Benefits Areas (SBA) of the Group on Earth Observations (GEO);</a:t>
            </a:r>
          </a:p>
          <a:p>
            <a:pPr marL="285750" indent="-285750" algn="just">
              <a:buFont typeface="Arial" panose="020B0604020202020204" pitchFamily="34" charset="0"/>
              <a:buChar char="•"/>
            </a:pPr>
            <a:r>
              <a:rPr lang="en-US" dirty="0" smtClean="0">
                <a:solidFill>
                  <a:schemeClr val="bg1"/>
                </a:solidFill>
              </a:rPr>
              <a:t>Assessing </a:t>
            </a:r>
            <a:r>
              <a:rPr lang="en-US" dirty="0">
                <a:solidFill>
                  <a:schemeClr val="bg1"/>
                </a:solidFill>
              </a:rPr>
              <a:t>their observational needs and readiness (in terms of temporal frequency, spatial resolution, accuracy, etc.); </a:t>
            </a:r>
          </a:p>
          <a:p>
            <a:pPr marL="285750" indent="-285750" algn="just">
              <a:buFont typeface="Arial" panose="020B0604020202020204" pitchFamily="34" charset="0"/>
              <a:buChar char="•"/>
            </a:pPr>
            <a:r>
              <a:rPr lang="en-US" dirty="0" smtClean="0">
                <a:solidFill>
                  <a:schemeClr val="bg1"/>
                </a:solidFill>
              </a:rPr>
              <a:t>Describing </a:t>
            </a:r>
            <a:r>
              <a:rPr lang="en-US" dirty="0">
                <a:solidFill>
                  <a:schemeClr val="bg1"/>
                </a:solidFill>
              </a:rPr>
              <a:t>the monitoring networks currently operational, </a:t>
            </a:r>
          </a:p>
          <a:p>
            <a:pPr marL="285750" indent="-285750" algn="just">
              <a:buFont typeface="Arial" panose="020B0604020202020204" pitchFamily="34" charset="0"/>
              <a:buChar char="•"/>
            </a:pPr>
            <a:r>
              <a:rPr lang="en-US" dirty="0" smtClean="0">
                <a:solidFill>
                  <a:schemeClr val="bg1"/>
                </a:solidFill>
              </a:rPr>
              <a:t>Capturing </a:t>
            </a:r>
            <a:r>
              <a:rPr lang="en-US" dirty="0">
                <a:solidFill>
                  <a:schemeClr val="bg1"/>
                </a:solidFill>
              </a:rPr>
              <a:t>gaps and requirements for EV operational definition (mainly in terms of integration of all types of Earth observations</a:t>
            </a:r>
            <a:r>
              <a:rPr lang="en-US" dirty="0" smtClean="0">
                <a:solidFill>
                  <a:schemeClr val="bg1"/>
                </a:solidFill>
              </a:rPr>
              <a:t>);</a:t>
            </a:r>
          </a:p>
          <a:p>
            <a:pPr marL="285750" indent="-285750" algn="just">
              <a:buFont typeface="Arial" panose="020B0604020202020204" pitchFamily="34" charset="0"/>
              <a:buChar char="•"/>
            </a:pPr>
            <a:r>
              <a:rPr lang="en-US" dirty="0" smtClean="0">
                <a:solidFill>
                  <a:schemeClr val="bg1"/>
                </a:solidFill>
              </a:rPr>
              <a:t>Identifying </a:t>
            </a:r>
            <a:r>
              <a:rPr lang="en-US" dirty="0">
                <a:solidFill>
                  <a:schemeClr val="bg1"/>
                </a:solidFill>
              </a:rPr>
              <a:t>the process underlying EV definition in support to less mature domains and the elaboration of new variables.</a:t>
            </a:r>
          </a:p>
          <a:p>
            <a:pPr algn="just"/>
            <a:endParaRPr lang="en-US" dirty="0">
              <a:solidFill>
                <a:schemeClr val="bg1"/>
              </a:solidFill>
            </a:endParaRPr>
          </a:p>
          <a:p>
            <a:pPr algn="just"/>
            <a:r>
              <a:rPr lang="en-US" dirty="0">
                <a:solidFill>
                  <a:schemeClr val="bg1"/>
                </a:solidFill>
              </a:rPr>
              <a:t>At the end of the workshop a document on the EV status, definition process, gaps and requirements for operationalization shall be produced.</a:t>
            </a:r>
          </a:p>
          <a:p>
            <a:pPr algn="just"/>
            <a:endParaRPr lang="en-US" dirty="0">
              <a:solidFill>
                <a:schemeClr val="bg1"/>
              </a:solidFill>
            </a:endParaRPr>
          </a:p>
          <a:p>
            <a:pPr algn="just"/>
            <a:r>
              <a:rPr lang="en-US" sz="1400" dirty="0">
                <a:solidFill>
                  <a:schemeClr val="bg1"/>
                </a:solidFill>
              </a:rPr>
              <a:t>O</a:t>
            </a:r>
            <a:r>
              <a:rPr lang="en-US" sz="1400" dirty="0" smtClean="0">
                <a:solidFill>
                  <a:schemeClr val="bg1"/>
                </a:solidFill>
              </a:rPr>
              <a:t>rganized </a:t>
            </a:r>
            <a:r>
              <a:rPr lang="en-US" sz="1400" dirty="0">
                <a:solidFill>
                  <a:schemeClr val="bg1"/>
                </a:solidFill>
              </a:rPr>
              <a:t>by </a:t>
            </a:r>
            <a:r>
              <a:rPr lang="en-US" sz="1400" dirty="0" smtClean="0">
                <a:solidFill>
                  <a:schemeClr val="bg1"/>
                </a:solidFill>
              </a:rPr>
              <a:t>CNR and CMCC (Italy) in </a:t>
            </a:r>
            <a:r>
              <a:rPr lang="en-US" sz="1400" dirty="0">
                <a:solidFill>
                  <a:schemeClr val="bg1"/>
                </a:solidFill>
              </a:rPr>
              <a:t>the frame of the EU H2020 project </a:t>
            </a:r>
            <a:r>
              <a:rPr lang="en-US" sz="1400" dirty="0" err="1">
                <a:solidFill>
                  <a:schemeClr val="bg1"/>
                </a:solidFill>
              </a:rPr>
              <a:t>ConnectinGEO</a:t>
            </a:r>
            <a:r>
              <a:rPr lang="en-US" sz="1400" b="1" dirty="0">
                <a:solidFill>
                  <a:schemeClr val="bg1"/>
                </a:solidFill>
              </a:rPr>
              <a:t>.</a:t>
            </a:r>
          </a:p>
        </p:txBody>
      </p:sp>
      <p:grpSp>
        <p:nvGrpSpPr>
          <p:cNvPr id="15" name="Gruppo 14"/>
          <p:cNvGrpSpPr>
            <a:grpSpLocks noChangeAspect="1"/>
          </p:cNvGrpSpPr>
          <p:nvPr/>
        </p:nvGrpSpPr>
        <p:grpSpPr>
          <a:xfrm>
            <a:off x="5052075" y="980728"/>
            <a:ext cx="3336349" cy="540000"/>
            <a:chOff x="-36513" y="166688"/>
            <a:chExt cx="9180513" cy="1485900"/>
          </a:xfrm>
        </p:grpSpPr>
        <p:pic>
          <p:nvPicPr>
            <p:cNvPr id="16" name="Picture 24" descr="GeoViQua4200x1300_Bola_Transparen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6213" y="166688"/>
              <a:ext cx="8815387"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Agrupa 18"/>
            <p:cNvGrpSpPr>
              <a:grpSpLocks/>
            </p:cNvGrpSpPr>
            <p:nvPr userDrawn="1"/>
          </p:nvGrpSpPr>
          <p:grpSpPr bwMode="auto">
            <a:xfrm>
              <a:off x="-36513" y="1004888"/>
              <a:ext cx="9180513" cy="647700"/>
              <a:chOff x="-19045" y="216550"/>
              <a:chExt cx="9180548" cy="649224"/>
            </a:xfrm>
          </p:grpSpPr>
          <p:sp>
            <p:nvSpPr>
              <p:cNvPr id="18" name="Forma lliure 1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Calibri" pitchFamily="34" charset="0"/>
                </a:endParaRPr>
              </a:p>
            </p:txBody>
          </p:sp>
          <p:sp>
            <p:nvSpPr>
              <p:cNvPr id="19" name="Forma lliure 1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Calibri" pitchFamily="34" charset="0"/>
                </a:endParaRPr>
              </a:p>
            </p:txBody>
          </p:sp>
        </p:grpSp>
      </p:grpSp>
    </p:spTree>
    <p:extLst>
      <p:ext uri="{BB962C8B-B14F-4D97-AF65-F5344CB8AC3E}">
        <p14:creationId xmlns:p14="http://schemas.microsoft.com/office/powerpoint/2010/main" val="1875623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467544" y="1098024"/>
            <a:ext cx="824254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fontAlgn="base" hangingPunct="1">
              <a:spcBef>
                <a:spcPct val="0"/>
              </a:spcBef>
              <a:spcAft>
                <a:spcPts val="600"/>
              </a:spcAft>
            </a:pPr>
            <a:endParaRPr lang="en-US" b="1" dirty="0" smtClean="0">
              <a:cs typeface="Arial" panose="020B0604020202020204" pitchFamily="34" charset="0"/>
            </a:endParaRPr>
          </a:p>
          <a:p>
            <a:pPr algn="just" eaLnBrk="1" fontAlgn="base" hangingPunct="1">
              <a:spcBef>
                <a:spcPct val="0"/>
              </a:spcBef>
              <a:spcAft>
                <a:spcPts val="600"/>
              </a:spcAft>
            </a:pPr>
            <a:r>
              <a:rPr lang="en-US" b="1" dirty="0" smtClean="0">
                <a:cs typeface="Arial" panose="020B0604020202020204" pitchFamily="34" charset="0"/>
              </a:rPr>
              <a:t>Report-Out</a:t>
            </a:r>
          </a:p>
          <a:p>
            <a:pPr algn="just" eaLnBrk="1" fontAlgn="base" hangingPunct="1">
              <a:spcBef>
                <a:spcPct val="0"/>
              </a:spcBef>
              <a:spcAft>
                <a:spcPts val="600"/>
              </a:spcAft>
            </a:pPr>
            <a:endParaRPr lang="en-US" b="1" dirty="0">
              <a:cs typeface="Arial" panose="020B0604020202020204" pitchFamily="34" charset="0"/>
            </a:endParaRPr>
          </a:p>
          <a:p>
            <a:pPr marL="158750" algn="just" eaLnBrk="1" fontAlgn="base" hangingPunct="1">
              <a:spcBef>
                <a:spcPct val="0"/>
              </a:spcBef>
              <a:spcAft>
                <a:spcPts val="600"/>
              </a:spcAft>
            </a:pPr>
            <a:endParaRPr lang="en-US" dirty="0" smtClean="0">
              <a:cs typeface="Arial" panose="020B0604020202020204" pitchFamily="34" charset="0"/>
            </a:endParaRPr>
          </a:p>
          <a:p>
            <a:pPr algn="just" eaLnBrk="1" fontAlgn="base" hangingPunct="1">
              <a:spcBef>
                <a:spcPct val="0"/>
              </a:spcBef>
              <a:spcAft>
                <a:spcPts val="600"/>
              </a:spcAft>
            </a:pPr>
            <a:endParaRPr lang="en-US" i="1" dirty="0" smtClean="0">
              <a:cs typeface="Arial" panose="020B0604020202020204" pitchFamily="34" charset="0"/>
            </a:endParaRPr>
          </a:p>
        </p:txBody>
      </p:sp>
    </p:spTree>
    <p:extLst>
      <p:ext uri="{BB962C8B-B14F-4D97-AF65-F5344CB8AC3E}">
        <p14:creationId xmlns:p14="http://schemas.microsoft.com/office/powerpoint/2010/main" val="1827336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467544" y="1133157"/>
            <a:ext cx="8242541"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pPr>
            <a:r>
              <a:rPr lang="en-US" dirty="0" smtClean="0">
                <a:solidFill>
                  <a:schemeClr val="bg1"/>
                </a:solidFill>
                <a:cs typeface="Arial" panose="020B0604020202020204" pitchFamily="34" charset="0"/>
              </a:rPr>
              <a:t>Plenary </a:t>
            </a:r>
            <a:r>
              <a:rPr lang="en-US" dirty="0">
                <a:solidFill>
                  <a:schemeClr val="bg1"/>
                </a:solidFill>
                <a:cs typeface="Arial" panose="020B0604020202020204" pitchFamily="34" charset="0"/>
              </a:rPr>
              <a:t>Session 1: Assessing and Managing the Changes: The Metrics</a:t>
            </a:r>
          </a:p>
          <a:p>
            <a:pPr algn="ctr" eaLnBrk="1" fontAlgn="base" hangingPunct="1">
              <a:spcBef>
                <a:spcPct val="0"/>
              </a:spcBef>
            </a:pPr>
            <a:endParaRPr lang="en-US" dirty="0" smtClean="0">
              <a:solidFill>
                <a:schemeClr val="bg1"/>
              </a:solidFill>
              <a:cs typeface="Arial" panose="020B0604020202020204" pitchFamily="34" charset="0"/>
            </a:endParaRPr>
          </a:p>
          <a:p>
            <a:pPr algn="ctr" eaLnBrk="1" fontAlgn="base" hangingPunct="1">
              <a:spcBef>
                <a:spcPct val="0"/>
              </a:spcBef>
            </a:pPr>
            <a:endParaRPr lang="en-US" dirty="0">
              <a:solidFill>
                <a:schemeClr val="bg1"/>
              </a:solidFill>
              <a:cs typeface="Arial" panose="020B0604020202020204" pitchFamily="34" charset="0"/>
            </a:endParaRPr>
          </a:p>
          <a:p>
            <a:pPr algn="ctr" eaLnBrk="1" fontAlgn="base" hangingPunct="1">
              <a:spcBef>
                <a:spcPct val="0"/>
              </a:spcBef>
            </a:pPr>
            <a:r>
              <a:rPr lang="en-US" dirty="0">
                <a:solidFill>
                  <a:schemeClr val="bg1"/>
                </a:solidFill>
                <a:cs typeface="Arial" panose="020B0604020202020204" pitchFamily="34" charset="0"/>
              </a:rPr>
              <a:t>Breakout Sessions Block 1: Designing the Metrics</a:t>
            </a:r>
          </a:p>
          <a:p>
            <a:pPr algn="ctr" eaLnBrk="1" fontAlgn="base" hangingPunct="1">
              <a:spcBef>
                <a:spcPct val="0"/>
              </a:spcBef>
            </a:pPr>
            <a:endParaRPr lang="en-US" dirty="0" smtClean="0">
              <a:solidFill>
                <a:schemeClr val="bg1"/>
              </a:solidFill>
              <a:cs typeface="Arial" panose="020B0604020202020204" pitchFamily="34" charset="0"/>
            </a:endParaRPr>
          </a:p>
          <a:p>
            <a:pPr algn="ctr" eaLnBrk="1" fontAlgn="base" hangingPunct="1">
              <a:spcBef>
                <a:spcPct val="0"/>
              </a:spcBef>
            </a:pPr>
            <a:endParaRPr lang="en-US" dirty="0" smtClean="0">
              <a:solidFill>
                <a:schemeClr val="bg1"/>
              </a:solidFill>
              <a:cs typeface="Arial" panose="020B0604020202020204" pitchFamily="34" charset="0"/>
            </a:endParaRPr>
          </a:p>
          <a:p>
            <a:pPr algn="ctr" eaLnBrk="1" fontAlgn="base" hangingPunct="1">
              <a:spcBef>
                <a:spcPct val="0"/>
              </a:spcBef>
            </a:pPr>
            <a:r>
              <a:rPr lang="en-US" u="sng" dirty="0" smtClean="0">
                <a:solidFill>
                  <a:schemeClr val="bg1"/>
                </a:solidFill>
                <a:cs typeface="Arial" panose="020B0604020202020204" pitchFamily="34" charset="0"/>
              </a:rPr>
              <a:t>Breakout </a:t>
            </a:r>
            <a:r>
              <a:rPr lang="en-US" u="sng" dirty="0">
                <a:solidFill>
                  <a:schemeClr val="bg1"/>
                </a:solidFill>
                <a:cs typeface="Arial" panose="020B0604020202020204" pitchFamily="34" charset="0"/>
              </a:rPr>
              <a:t>Session 1.2: GEO Societal Benefit Areas</a:t>
            </a:r>
          </a:p>
          <a:p>
            <a:pPr algn="just" eaLnBrk="1" fontAlgn="base" hangingPunct="1">
              <a:spcBef>
                <a:spcPct val="0"/>
              </a:spcBef>
            </a:pPr>
            <a:endParaRPr lang="en-US" dirty="0" smtClean="0">
              <a:solidFill>
                <a:schemeClr val="bg1"/>
              </a:solidFill>
              <a:cs typeface="Arial" panose="020B0604020202020204" pitchFamily="34" charset="0"/>
            </a:endParaRPr>
          </a:p>
          <a:p>
            <a:pPr algn="just" eaLnBrk="1" fontAlgn="base" hangingPunct="1">
              <a:spcBef>
                <a:spcPct val="0"/>
              </a:spcBef>
            </a:pPr>
            <a:endParaRPr lang="en-US" dirty="0">
              <a:solidFill>
                <a:schemeClr val="bg1"/>
              </a:solidFill>
              <a:cs typeface="Arial" panose="020B0604020202020204" pitchFamily="34" charset="0"/>
            </a:endParaRPr>
          </a:p>
          <a:p>
            <a:pPr algn="just" eaLnBrk="1" fontAlgn="base" hangingPunct="1">
              <a:spcBef>
                <a:spcPct val="0"/>
              </a:spcBef>
              <a:spcAft>
                <a:spcPts val="600"/>
              </a:spcAft>
            </a:pPr>
            <a:r>
              <a:rPr lang="en-US" b="1" dirty="0">
                <a:solidFill>
                  <a:schemeClr val="bg1"/>
                </a:solidFill>
                <a:cs typeface="Arial" panose="020B0604020202020204" pitchFamily="34" charset="0"/>
              </a:rPr>
              <a:t>Workshop Objective - Relevant to </a:t>
            </a:r>
            <a:r>
              <a:rPr lang="en-US" b="1" dirty="0" smtClean="0">
                <a:solidFill>
                  <a:schemeClr val="bg1"/>
                </a:solidFill>
                <a:cs typeface="Arial" panose="020B0604020202020204" pitchFamily="34" charset="0"/>
              </a:rPr>
              <a:t>Session 1.2</a:t>
            </a:r>
            <a:endParaRPr lang="en-US" b="1" dirty="0">
              <a:solidFill>
                <a:schemeClr val="bg1"/>
              </a:solidFill>
              <a:cs typeface="Arial" panose="020B0604020202020204" pitchFamily="34" charset="0"/>
            </a:endParaRPr>
          </a:p>
          <a:p>
            <a:pPr marL="531813" indent="-285750" algn="just" eaLnBrk="1" fontAlgn="base" hangingPunct="1">
              <a:spcBef>
                <a:spcPct val="0"/>
              </a:spcBef>
              <a:spcAft>
                <a:spcPts val="600"/>
              </a:spcAft>
              <a:buFont typeface="Arial" panose="020B0604020202020204" pitchFamily="34" charset="0"/>
              <a:buChar char="•"/>
            </a:pPr>
            <a:r>
              <a:rPr lang="en-US" dirty="0" smtClean="0">
                <a:solidFill>
                  <a:schemeClr val="bg1"/>
                </a:solidFill>
                <a:cs typeface="Arial" panose="020B0604020202020204" pitchFamily="34" charset="0"/>
              </a:rPr>
              <a:t>Link </a:t>
            </a:r>
            <a:r>
              <a:rPr lang="en-US" dirty="0">
                <a:solidFill>
                  <a:schemeClr val="bg1"/>
                </a:solidFill>
                <a:cs typeface="Arial" panose="020B0604020202020204" pitchFamily="34" charset="0"/>
              </a:rPr>
              <a:t>societal goals to the essential variables needed to measure progress towards these goals (top-down approach) .</a:t>
            </a:r>
          </a:p>
          <a:p>
            <a:pPr marL="531813" indent="-285750" algn="just" eaLnBrk="1" fontAlgn="base" hangingPunct="1">
              <a:spcBef>
                <a:spcPct val="0"/>
              </a:spcBef>
              <a:spcAft>
                <a:spcPts val="600"/>
              </a:spcAft>
              <a:buFont typeface="Arial" panose="020B0604020202020204" pitchFamily="34" charset="0"/>
              <a:buChar char="•"/>
            </a:pPr>
            <a:r>
              <a:rPr lang="en-US" dirty="0" smtClean="0">
                <a:solidFill>
                  <a:schemeClr val="bg1"/>
                </a:solidFill>
                <a:cs typeface="Arial" panose="020B0604020202020204" pitchFamily="34" charset="0"/>
              </a:rPr>
              <a:t>Identify </a:t>
            </a:r>
            <a:r>
              <a:rPr lang="en-US" dirty="0">
                <a:solidFill>
                  <a:schemeClr val="bg1"/>
                </a:solidFill>
                <a:cs typeface="Arial" panose="020B0604020202020204" pitchFamily="34" charset="0"/>
              </a:rPr>
              <a:t>a refined set of change and sustainability indicators and the essential variables required to quantify these indicators.</a:t>
            </a:r>
          </a:p>
          <a:p>
            <a:pPr marL="531813" indent="-285750" algn="just" eaLnBrk="1" fontAlgn="base" hangingPunct="1">
              <a:spcBef>
                <a:spcPct val="0"/>
              </a:spcBef>
              <a:spcAft>
                <a:spcPts val="600"/>
              </a:spcAft>
              <a:buFont typeface="Arial" panose="020B0604020202020204" pitchFamily="34" charset="0"/>
              <a:buChar char="•"/>
            </a:pPr>
            <a:r>
              <a:rPr lang="en-US" dirty="0" smtClean="0">
                <a:solidFill>
                  <a:schemeClr val="bg1"/>
                </a:solidFill>
                <a:cs typeface="Arial" panose="020B0604020202020204" pitchFamily="34" charset="0"/>
              </a:rPr>
              <a:t>Assess </a:t>
            </a:r>
            <a:r>
              <a:rPr lang="en-US" dirty="0">
                <a:solidFill>
                  <a:schemeClr val="bg1"/>
                </a:solidFill>
                <a:cs typeface="Arial" panose="020B0604020202020204" pitchFamily="34" charset="0"/>
              </a:rPr>
              <a:t>the capability of current and future Earth observation systems to measure these essential variable with sufficient spatial and temporal resolution, accuracy, and latency.</a:t>
            </a:r>
          </a:p>
        </p:txBody>
      </p:sp>
      <p:sp>
        <p:nvSpPr>
          <p:cNvPr id="2" name="Freccia in giù 1"/>
          <p:cNvSpPr/>
          <p:nvPr/>
        </p:nvSpPr>
        <p:spPr>
          <a:xfrm>
            <a:off x="4427984" y="1556792"/>
            <a:ext cx="360040" cy="360040"/>
          </a:xfrm>
          <a:prstGeom prst="downArrow">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in giù 4"/>
          <p:cNvSpPr/>
          <p:nvPr/>
        </p:nvSpPr>
        <p:spPr>
          <a:xfrm>
            <a:off x="4427984" y="2348880"/>
            <a:ext cx="360040" cy="360040"/>
          </a:xfrm>
          <a:prstGeom prst="downArrow">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2555776" y="6505599"/>
            <a:ext cx="6552728" cy="307777"/>
          </a:xfrm>
          <a:prstGeom prst="rect">
            <a:avLst/>
          </a:prstGeom>
          <a:noFill/>
        </p:spPr>
        <p:txBody>
          <a:bodyPr wrap="square" rtlCol="0">
            <a:spAutoFit/>
          </a:bodyPr>
          <a:lstStyle/>
          <a:p>
            <a:pPr algn="r"/>
            <a:r>
              <a:rPr lang="en-US" sz="1400" i="1" dirty="0" smtClean="0">
                <a:solidFill>
                  <a:schemeClr val="bg1"/>
                </a:solidFill>
                <a:latin typeface="Arial Narrow" panose="020B0606020202030204" pitchFamily="34" charset="0"/>
              </a:rPr>
              <a:t>Breakout </a:t>
            </a:r>
            <a:r>
              <a:rPr lang="en-US" sz="1400" i="1" dirty="0">
                <a:solidFill>
                  <a:schemeClr val="bg1"/>
                </a:solidFill>
                <a:latin typeface="Arial Narrow" panose="020B0606020202030204" pitchFamily="34" charset="0"/>
              </a:rPr>
              <a:t>Session 1.2: GEO Societal Benefit </a:t>
            </a:r>
            <a:r>
              <a:rPr lang="en-US" sz="1400" i="1" dirty="0" smtClean="0">
                <a:solidFill>
                  <a:schemeClr val="bg1"/>
                </a:solidFill>
                <a:latin typeface="Arial Narrow" panose="020B0606020202030204" pitchFamily="34" charset="0"/>
              </a:rPr>
              <a:t>Areas</a:t>
            </a:r>
            <a:endParaRPr lang="it-IT" sz="1400"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893394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sellaDiTesto 4"/>
          <p:cNvSpPr txBox="1"/>
          <p:nvPr/>
        </p:nvSpPr>
        <p:spPr>
          <a:xfrm>
            <a:off x="2555776" y="6505599"/>
            <a:ext cx="6552728" cy="307777"/>
          </a:xfrm>
          <a:prstGeom prst="rect">
            <a:avLst/>
          </a:prstGeom>
          <a:noFill/>
        </p:spPr>
        <p:txBody>
          <a:bodyPr wrap="square" rtlCol="0">
            <a:spAutoFit/>
          </a:bodyPr>
          <a:lstStyle/>
          <a:p>
            <a:pPr algn="r"/>
            <a:r>
              <a:rPr lang="en-US" sz="1400" i="1" dirty="0">
                <a:solidFill>
                  <a:schemeClr val="bg1"/>
                </a:solidFill>
                <a:latin typeface="Arial Narrow" panose="020B0606020202030204" pitchFamily="34" charset="0"/>
              </a:rPr>
              <a:t>Breakout Session 2.2: Essential Variables for GEO </a:t>
            </a:r>
            <a:r>
              <a:rPr lang="en-US" sz="1400" i="1" dirty="0" smtClean="0">
                <a:solidFill>
                  <a:schemeClr val="bg1"/>
                </a:solidFill>
                <a:latin typeface="Arial Narrow" panose="020B0606020202030204" pitchFamily="34" charset="0"/>
              </a:rPr>
              <a:t>SBAs</a:t>
            </a:r>
            <a:endParaRPr lang="it-IT" sz="1400" i="1" dirty="0">
              <a:solidFill>
                <a:schemeClr val="bg1"/>
              </a:solidFill>
              <a:latin typeface="Arial Narrow" panose="020B0606020202030204" pitchFamily="34" charset="0"/>
            </a:endParaRPr>
          </a:p>
        </p:txBody>
      </p:sp>
      <p:sp>
        <p:nvSpPr>
          <p:cNvPr id="4" name="Text Box 12"/>
          <p:cNvSpPr txBox="1">
            <a:spLocks noChangeArrowheads="1"/>
          </p:cNvSpPr>
          <p:nvPr/>
        </p:nvSpPr>
        <p:spPr bwMode="auto">
          <a:xfrm>
            <a:off x="467544" y="1098024"/>
            <a:ext cx="824254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fontAlgn="base" hangingPunct="1">
              <a:spcBef>
                <a:spcPct val="0"/>
              </a:spcBef>
              <a:spcAft>
                <a:spcPts val="600"/>
              </a:spcAft>
            </a:pPr>
            <a:endParaRPr lang="en-US" b="1" dirty="0" smtClean="0">
              <a:solidFill>
                <a:schemeClr val="bg1"/>
              </a:solidFill>
              <a:cs typeface="Arial" panose="020B0604020202020204" pitchFamily="34" charset="0"/>
            </a:endParaRPr>
          </a:p>
          <a:p>
            <a:pPr algn="just" eaLnBrk="1" fontAlgn="base" hangingPunct="1">
              <a:spcBef>
                <a:spcPct val="0"/>
              </a:spcBef>
              <a:spcAft>
                <a:spcPts val="600"/>
              </a:spcAft>
            </a:pPr>
            <a:r>
              <a:rPr lang="en-US" b="1" dirty="0" smtClean="0">
                <a:solidFill>
                  <a:schemeClr val="bg1"/>
                </a:solidFill>
                <a:cs typeface="Arial" panose="020B0604020202020204" pitchFamily="34" charset="0"/>
              </a:rPr>
              <a:t>Why do we need Essential Variables?</a:t>
            </a:r>
          </a:p>
          <a:p>
            <a:pPr algn="just" eaLnBrk="1" fontAlgn="base" hangingPunct="1">
              <a:spcBef>
                <a:spcPct val="0"/>
              </a:spcBef>
              <a:spcAft>
                <a:spcPts val="600"/>
              </a:spcAft>
            </a:pPr>
            <a:endParaRPr lang="en-US" b="1" dirty="0">
              <a:solidFill>
                <a:schemeClr val="bg1"/>
              </a:solidFill>
              <a:cs typeface="Arial" panose="020B0604020202020204" pitchFamily="34" charset="0"/>
            </a:endParaRPr>
          </a:p>
          <a:p>
            <a:pPr marL="444500" indent="-285750" algn="just" eaLnBrk="1" fontAlgn="base" hangingPunct="1">
              <a:spcBef>
                <a:spcPct val="0"/>
              </a:spcBef>
              <a:spcAft>
                <a:spcPts val="600"/>
              </a:spcAft>
              <a:buFont typeface="Arial" panose="020B0604020202020204" pitchFamily="34" charset="0"/>
              <a:buChar char="•"/>
            </a:pPr>
            <a:r>
              <a:rPr lang="en-US" dirty="0" smtClean="0">
                <a:solidFill>
                  <a:schemeClr val="bg1"/>
                </a:solidFill>
                <a:cs typeface="Arial" panose="020B0604020202020204" pitchFamily="34" charset="0"/>
              </a:rPr>
              <a:t>Understand </a:t>
            </a:r>
            <a:r>
              <a:rPr lang="en-US" dirty="0">
                <a:solidFill>
                  <a:schemeClr val="bg1"/>
                </a:solidFill>
                <a:cs typeface="Arial" panose="020B0604020202020204" pitchFamily="34" charset="0"/>
              </a:rPr>
              <a:t>natural and anthropogenic processes</a:t>
            </a:r>
          </a:p>
          <a:p>
            <a:pPr marL="444500" indent="-285750" algn="just" eaLnBrk="1" fontAlgn="base" hangingPunct="1">
              <a:spcBef>
                <a:spcPct val="0"/>
              </a:spcBef>
              <a:spcAft>
                <a:spcPts val="600"/>
              </a:spcAft>
              <a:buFont typeface="Arial" panose="020B0604020202020204" pitchFamily="34" charset="0"/>
              <a:buChar char="•"/>
            </a:pPr>
            <a:r>
              <a:rPr lang="en-US" dirty="0" smtClean="0">
                <a:solidFill>
                  <a:schemeClr val="bg1"/>
                </a:solidFill>
                <a:cs typeface="Arial" panose="020B0604020202020204" pitchFamily="34" charset="0"/>
              </a:rPr>
              <a:t>Monitor </a:t>
            </a:r>
            <a:r>
              <a:rPr lang="en-US" dirty="0">
                <a:solidFill>
                  <a:schemeClr val="bg1"/>
                </a:solidFill>
                <a:cs typeface="Arial" panose="020B0604020202020204" pitchFamily="34" charset="0"/>
              </a:rPr>
              <a:t>state and trends in the Earth system</a:t>
            </a:r>
          </a:p>
          <a:p>
            <a:pPr marL="444500" indent="-285750" algn="just" eaLnBrk="1" fontAlgn="base" hangingPunct="1">
              <a:spcBef>
                <a:spcPct val="0"/>
              </a:spcBef>
              <a:spcAft>
                <a:spcPts val="600"/>
              </a:spcAft>
              <a:buFont typeface="Arial" panose="020B0604020202020204" pitchFamily="34" charset="0"/>
              <a:buChar char="•"/>
            </a:pPr>
            <a:r>
              <a:rPr lang="en-US" dirty="0" smtClean="0">
                <a:solidFill>
                  <a:schemeClr val="bg1"/>
                </a:solidFill>
                <a:cs typeface="Arial" panose="020B0604020202020204" pitchFamily="34" charset="0"/>
              </a:rPr>
              <a:t>Detect </a:t>
            </a:r>
            <a:r>
              <a:rPr lang="en-US" dirty="0">
                <a:solidFill>
                  <a:schemeClr val="bg1"/>
                </a:solidFill>
                <a:cs typeface="Arial" panose="020B0604020202020204" pitchFamily="34" charset="0"/>
              </a:rPr>
              <a:t>and attribute changes</a:t>
            </a:r>
          </a:p>
          <a:p>
            <a:pPr marL="444500" indent="-285750" algn="just" eaLnBrk="1" fontAlgn="base" hangingPunct="1">
              <a:spcBef>
                <a:spcPct val="0"/>
              </a:spcBef>
              <a:spcAft>
                <a:spcPts val="600"/>
              </a:spcAft>
              <a:buFont typeface="Arial" panose="020B0604020202020204" pitchFamily="34" charset="0"/>
              <a:buChar char="•"/>
            </a:pPr>
            <a:r>
              <a:rPr lang="en-US" dirty="0" smtClean="0">
                <a:solidFill>
                  <a:schemeClr val="bg1"/>
                </a:solidFill>
                <a:cs typeface="Arial" panose="020B0604020202020204" pitchFamily="34" charset="0"/>
              </a:rPr>
              <a:t>Assess </a:t>
            </a:r>
            <a:r>
              <a:rPr lang="en-US" dirty="0">
                <a:solidFill>
                  <a:schemeClr val="bg1"/>
                </a:solidFill>
                <a:cs typeface="Arial" panose="020B0604020202020204" pitchFamily="34" charset="0"/>
              </a:rPr>
              <a:t>the impacts of these changes</a:t>
            </a:r>
          </a:p>
          <a:p>
            <a:pPr marL="444500" indent="-285750" algn="just" eaLnBrk="1" fontAlgn="base" hangingPunct="1">
              <a:spcBef>
                <a:spcPct val="0"/>
              </a:spcBef>
              <a:spcAft>
                <a:spcPts val="600"/>
              </a:spcAft>
              <a:buFont typeface="Arial" panose="020B0604020202020204" pitchFamily="34" charset="0"/>
              <a:buChar char="•"/>
            </a:pPr>
            <a:r>
              <a:rPr lang="en-US" dirty="0" smtClean="0">
                <a:solidFill>
                  <a:schemeClr val="bg1"/>
                </a:solidFill>
                <a:cs typeface="Arial" panose="020B0604020202020204" pitchFamily="34" charset="0"/>
              </a:rPr>
              <a:t>Identify </a:t>
            </a:r>
            <a:r>
              <a:rPr lang="en-US" dirty="0">
                <a:solidFill>
                  <a:schemeClr val="bg1"/>
                </a:solidFill>
                <a:cs typeface="Arial" panose="020B0604020202020204" pitchFamily="34" charset="0"/>
              </a:rPr>
              <a:t>tolerable limits of these changes (sustainable development</a:t>
            </a:r>
            <a:r>
              <a:rPr lang="en-US" dirty="0" smtClean="0">
                <a:solidFill>
                  <a:schemeClr val="bg1"/>
                </a:solidFill>
                <a:cs typeface="Arial" panose="020B0604020202020204" pitchFamily="34" charset="0"/>
              </a:rPr>
              <a:t>)</a:t>
            </a:r>
          </a:p>
          <a:p>
            <a:pPr marL="158750" algn="just" eaLnBrk="1" fontAlgn="base" hangingPunct="1">
              <a:spcBef>
                <a:spcPct val="0"/>
              </a:spcBef>
              <a:spcAft>
                <a:spcPts val="600"/>
              </a:spcAft>
            </a:pPr>
            <a:endParaRPr lang="en-US" dirty="0" smtClean="0">
              <a:solidFill>
                <a:schemeClr val="bg1"/>
              </a:solidFill>
              <a:cs typeface="Arial" panose="020B0604020202020204" pitchFamily="34" charset="0"/>
            </a:endParaRPr>
          </a:p>
          <a:p>
            <a:pPr algn="just" eaLnBrk="1" fontAlgn="base" hangingPunct="1">
              <a:spcBef>
                <a:spcPct val="0"/>
              </a:spcBef>
              <a:spcAft>
                <a:spcPts val="600"/>
              </a:spcAft>
            </a:pPr>
            <a:endParaRPr lang="en-US" i="1" dirty="0" smtClean="0">
              <a:solidFill>
                <a:schemeClr val="bg1"/>
              </a:solidFill>
              <a:cs typeface="Arial" panose="020B0604020202020204" pitchFamily="34" charset="0"/>
            </a:endParaRPr>
          </a:p>
        </p:txBody>
      </p:sp>
    </p:spTree>
    <p:extLst>
      <p:ext uri="{BB962C8B-B14F-4D97-AF65-F5344CB8AC3E}">
        <p14:creationId xmlns:p14="http://schemas.microsoft.com/office/powerpoint/2010/main" val="1120048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467544" y="1133157"/>
            <a:ext cx="8242541"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fontAlgn="base" hangingPunct="1">
              <a:spcBef>
                <a:spcPct val="0"/>
              </a:spcBef>
            </a:pPr>
            <a:r>
              <a:rPr lang="en-US" i="1" dirty="0" smtClean="0">
                <a:solidFill>
                  <a:schemeClr val="bg1"/>
                </a:solidFill>
                <a:cs typeface="Arial" panose="020B0604020202020204" pitchFamily="34" charset="0"/>
              </a:rPr>
              <a:t>Criteria to select EVs:</a:t>
            </a:r>
          </a:p>
          <a:p>
            <a:pPr marL="285750" indent="-285750" algn="just" eaLnBrk="1" fontAlgn="base" hangingPunct="1">
              <a:spcBef>
                <a:spcPct val="0"/>
              </a:spcBef>
              <a:buFontTx/>
              <a:buChar char="-"/>
            </a:pPr>
            <a:r>
              <a:rPr lang="en-US" dirty="0" smtClean="0">
                <a:solidFill>
                  <a:schemeClr val="bg1"/>
                </a:solidFill>
                <a:cs typeface="Arial" panose="020B0604020202020204" pitchFamily="34" charset="0"/>
              </a:rPr>
              <a:t>Useful to a wide range of users, particularly decision makers</a:t>
            </a:r>
          </a:p>
          <a:p>
            <a:pPr marL="285750" indent="-285750" algn="just" eaLnBrk="1" fontAlgn="base" hangingPunct="1">
              <a:spcBef>
                <a:spcPct val="0"/>
              </a:spcBef>
              <a:buFontTx/>
              <a:buChar char="-"/>
            </a:pPr>
            <a:r>
              <a:rPr lang="en-US" dirty="0" smtClean="0">
                <a:solidFill>
                  <a:schemeClr val="bg1"/>
                </a:solidFill>
                <a:cs typeface="Arial" panose="020B0604020202020204" pitchFamily="34" charset="0"/>
              </a:rPr>
              <a:t>Cross-cutting several GEO SBAs</a:t>
            </a:r>
          </a:p>
          <a:p>
            <a:pPr marL="285750" indent="-285750" algn="just" eaLnBrk="1" fontAlgn="base" hangingPunct="1">
              <a:spcBef>
                <a:spcPct val="0"/>
              </a:spcBef>
              <a:buFontTx/>
              <a:buChar char="-"/>
            </a:pPr>
            <a:r>
              <a:rPr lang="en-US" dirty="0" smtClean="0">
                <a:solidFill>
                  <a:schemeClr val="bg1"/>
                </a:solidFill>
                <a:cs typeface="Arial" panose="020B0604020202020204" pitchFamily="34" charset="0"/>
              </a:rPr>
              <a:t>Credibility, Feasibility, Cost-effectiveness (GCOS criteria)</a:t>
            </a:r>
          </a:p>
          <a:p>
            <a:pPr marL="285750" indent="-285750" algn="just" eaLnBrk="1" fontAlgn="base" hangingPunct="1">
              <a:spcBef>
                <a:spcPct val="0"/>
              </a:spcBef>
              <a:buFontTx/>
              <a:buChar char="-"/>
            </a:pPr>
            <a:r>
              <a:rPr lang="en-US" dirty="0" smtClean="0">
                <a:solidFill>
                  <a:schemeClr val="bg1"/>
                </a:solidFill>
                <a:cs typeface="Arial" panose="020B0604020202020204" pitchFamily="34" charset="0"/>
              </a:rPr>
              <a:t>Others?</a:t>
            </a:r>
          </a:p>
          <a:p>
            <a:pPr marL="285750" indent="-285750" algn="just" eaLnBrk="1" fontAlgn="base" hangingPunct="1">
              <a:spcBef>
                <a:spcPct val="0"/>
              </a:spcBef>
              <a:buFontTx/>
              <a:buChar char="-"/>
            </a:pPr>
            <a:endParaRPr lang="en-US" dirty="0" smtClean="0">
              <a:solidFill>
                <a:schemeClr val="bg1"/>
              </a:solidFill>
              <a:cs typeface="Arial" panose="020B0604020202020204" pitchFamily="34" charset="0"/>
            </a:endParaRPr>
          </a:p>
          <a:p>
            <a:pPr marL="285750" indent="-285750" algn="just" eaLnBrk="1" fontAlgn="base" hangingPunct="1">
              <a:spcBef>
                <a:spcPct val="0"/>
              </a:spcBef>
              <a:buFontTx/>
              <a:buChar char="-"/>
            </a:pPr>
            <a:endParaRPr lang="en-US" dirty="0" smtClean="0">
              <a:solidFill>
                <a:schemeClr val="bg1"/>
              </a:solidFill>
              <a:cs typeface="Arial" panose="020B0604020202020204" pitchFamily="34" charset="0"/>
            </a:endParaRPr>
          </a:p>
          <a:p>
            <a:pPr algn="just" eaLnBrk="1" fontAlgn="base" hangingPunct="1">
              <a:spcBef>
                <a:spcPct val="0"/>
              </a:spcBef>
            </a:pPr>
            <a:r>
              <a:rPr lang="en-US" i="1" dirty="0" smtClean="0">
                <a:solidFill>
                  <a:schemeClr val="bg1"/>
                </a:solidFill>
                <a:cs typeface="Arial" panose="020B0604020202020204" pitchFamily="34" charset="0"/>
              </a:rPr>
              <a:t>Further questions:</a:t>
            </a:r>
            <a:endParaRPr lang="en-US" i="1" dirty="0">
              <a:solidFill>
                <a:schemeClr val="bg1"/>
              </a:solidFill>
              <a:cs typeface="Arial" panose="020B0604020202020204" pitchFamily="34" charset="0"/>
            </a:endParaRPr>
          </a:p>
          <a:p>
            <a:pPr marL="285750" indent="-285750" algn="just" eaLnBrk="1" fontAlgn="base" hangingPunct="1">
              <a:spcBef>
                <a:spcPct val="0"/>
              </a:spcBef>
              <a:buFont typeface="Arial" panose="020B0604020202020204" pitchFamily="34" charset="0"/>
              <a:buChar char="•"/>
            </a:pPr>
            <a:r>
              <a:rPr lang="en-US" dirty="0">
                <a:solidFill>
                  <a:schemeClr val="bg1"/>
                </a:solidFill>
                <a:cs typeface="Arial" panose="020B0604020202020204" pitchFamily="34" charset="0"/>
              </a:rPr>
              <a:t>EVs should be observable and useful at the same time. The usefulness of a variable potentially “essential” can be limited by uncertainty, resolution and accuracy. Therefore, in addition to their “essentiality” in describing states and trends the EVs have to meet in practice the users’ needs. </a:t>
            </a:r>
          </a:p>
          <a:p>
            <a:pPr marL="285750" indent="-285750" algn="just" eaLnBrk="1" fontAlgn="base" hangingPunct="1">
              <a:spcBef>
                <a:spcPct val="0"/>
              </a:spcBef>
              <a:buFont typeface="Arial" panose="020B0604020202020204" pitchFamily="34" charset="0"/>
              <a:buChar char="•"/>
            </a:pPr>
            <a:r>
              <a:rPr lang="en-US" dirty="0">
                <a:solidFill>
                  <a:schemeClr val="bg1"/>
                </a:solidFill>
                <a:cs typeface="Arial" panose="020B0604020202020204" pitchFamily="34" charset="0"/>
              </a:rPr>
              <a:t>Could different EVs be used in different contexts according to different users’ categories, or should we focus mainly on “universal” EVs, cross-cutting different users and SBAs? </a:t>
            </a:r>
          </a:p>
          <a:p>
            <a:pPr marL="285750" indent="-285750" algn="just" eaLnBrk="1" fontAlgn="base" hangingPunct="1">
              <a:spcBef>
                <a:spcPct val="0"/>
              </a:spcBef>
              <a:buFont typeface="Arial" panose="020B0604020202020204" pitchFamily="34" charset="0"/>
              <a:buChar char="•"/>
            </a:pPr>
            <a:r>
              <a:rPr lang="en-US" dirty="0">
                <a:solidFill>
                  <a:schemeClr val="bg1"/>
                </a:solidFill>
                <a:cs typeface="Arial" panose="020B0604020202020204" pitchFamily="34" charset="0"/>
              </a:rPr>
              <a:t>Who are our main target users: policy makers?</a:t>
            </a:r>
          </a:p>
          <a:p>
            <a:pPr marL="285750" indent="-285750" algn="just" eaLnBrk="1" fontAlgn="base" hangingPunct="1">
              <a:spcBef>
                <a:spcPct val="0"/>
              </a:spcBef>
              <a:buFont typeface="Arial" panose="020B0604020202020204" pitchFamily="34" charset="0"/>
              <a:buChar char="•"/>
            </a:pPr>
            <a:r>
              <a:rPr lang="en-US" dirty="0">
                <a:solidFill>
                  <a:schemeClr val="bg1"/>
                </a:solidFill>
                <a:cs typeface="Arial" panose="020B0604020202020204" pitchFamily="34" charset="0"/>
              </a:rPr>
              <a:t>What are the current gaps and main requirements to set up an operational monitoring network</a:t>
            </a:r>
            <a:r>
              <a:rPr lang="en-US" dirty="0" smtClean="0">
                <a:solidFill>
                  <a:schemeClr val="bg1"/>
                </a:solidFill>
                <a:cs typeface="Arial" panose="020B0604020202020204" pitchFamily="34" charset="0"/>
              </a:rPr>
              <a:t>?</a:t>
            </a:r>
            <a:endParaRPr lang="en-US" dirty="0">
              <a:solidFill>
                <a:schemeClr val="bg1"/>
              </a:solidFill>
              <a:cs typeface="Arial" panose="020B0604020202020204" pitchFamily="34" charset="0"/>
            </a:endParaRPr>
          </a:p>
        </p:txBody>
      </p:sp>
      <p:sp>
        <p:nvSpPr>
          <p:cNvPr id="3" name="CasellaDiTesto 2"/>
          <p:cNvSpPr txBox="1"/>
          <p:nvPr/>
        </p:nvSpPr>
        <p:spPr>
          <a:xfrm>
            <a:off x="2555776" y="6505599"/>
            <a:ext cx="6552728" cy="307777"/>
          </a:xfrm>
          <a:prstGeom prst="rect">
            <a:avLst/>
          </a:prstGeom>
          <a:noFill/>
        </p:spPr>
        <p:txBody>
          <a:bodyPr wrap="square" rtlCol="0">
            <a:spAutoFit/>
          </a:bodyPr>
          <a:lstStyle/>
          <a:p>
            <a:pPr algn="r"/>
            <a:r>
              <a:rPr lang="en-US" sz="1400" i="1" dirty="0">
                <a:solidFill>
                  <a:schemeClr val="bg1"/>
                </a:solidFill>
                <a:latin typeface="Arial Narrow" panose="020B0606020202030204" pitchFamily="34" charset="0"/>
              </a:rPr>
              <a:t>Breakout Session 2.2: Essential Variables for GEO </a:t>
            </a:r>
            <a:r>
              <a:rPr lang="en-US" sz="1400" i="1" dirty="0" smtClean="0">
                <a:solidFill>
                  <a:schemeClr val="bg1"/>
                </a:solidFill>
                <a:latin typeface="Arial Narrow" panose="020B0606020202030204" pitchFamily="34" charset="0"/>
              </a:rPr>
              <a:t>SBAs</a:t>
            </a:r>
            <a:endParaRPr lang="it-IT" sz="1400"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749698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sellaDiTesto 4"/>
          <p:cNvSpPr txBox="1"/>
          <p:nvPr/>
        </p:nvSpPr>
        <p:spPr>
          <a:xfrm>
            <a:off x="2555776" y="6505599"/>
            <a:ext cx="6552728" cy="307777"/>
          </a:xfrm>
          <a:prstGeom prst="rect">
            <a:avLst/>
          </a:prstGeom>
          <a:noFill/>
        </p:spPr>
        <p:txBody>
          <a:bodyPr wrap="square" rtlCol="0">
            <a:spAutoFit/>
          </a:bodyPr>
          <a:lstStyle/>
          <a:p>
            <a:pPr algn="r"/>
            <a:r>
              <a:rPr lang="en-US" sz="1400" i="1" dirty="0">
                <a:solidFill>
                  <a:schemeClr val="bg1"/>
                </a:solidFill>
                <a:latin typeface="Arial Narrow" panose="020B0606020202030204" pitchFamily="34" charset="0"/>
              </a:rPr>
              <a:t>Breakout Session 2.2: Essential Variables for GEO </a:t>
            </a:r>
            <a:r>
              <a:rPr lang="en-US" sz="1400" i="1" dirty="0" smtClean="0">
                <a:solidFill>
                  <a:schemeClr val="bg1"/>
                </a:solidFill>
                <a:latin typeface="Arial Narrow" panose="020B0606020202030204" pitchFamily="34" charset="0"/>
              </a:rPr>
              <a:t>SBAs</a:t>
            </a:r>
            <a:endParaRPr lang="it-IT" sz="1400" i="1" dirty="0">
              <a:solidFill>
                <a:schemeClr val="bg1"/>
              </a:solidFill>
              <a:latin typeface="Arial Narrow" panose="020B0606020202030204" pitchFamily="34" charset="0"/>
            </a:endParaRPr>
          </a:p>
        </p:txBody>
      </p:sp>
      <p:sp>
        <p:nvSpPr>
          <p:cNvPr id="4" name="Text Box 12"/>
          <p:cNvSpPr txBox="1">
            <a:spLocks noChangeArrowheads="1"/>
          </p:cNvSpPr>
          <p:nvPr/>
        </p:nvSpPr>
        <p:spPr bwMode="auto">
          <a:xfrm>
            <a:off x="467544" y="1098024"/>
            <a:ext cx="8242541"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fontAlgn="base" hangingPunct="1">
              <a:spcBef>
                <a:spcPct val="0"/>
              </a:spcBef>
              <a:spcAft>
                <a:spcPts val="600"/>
              </a:spcAft>
            </a:pPr>
            <a:r>
              <a:rPr lang="en-US" sz="1700" b="1" dirty="0" smtClean="0">
                <a:solidFill>
                  <a:schemeClr val="bg1"/>
                </a:solidFill>
                <a:cs typeface="Arial" panose="020B0604020202020204" pitchFamily="34" charset="0"/>
              </a:rPr>
              <a:t>Main Points</a:t>
            </a:r>
          </a:p>
          <a:p>
            <a:pPr algn="just" eaLnBrk="1" fontAlgn="base" hangingPunct="1">
              <a:spcBef>
                <a:spcPct val="0"/>
              </a:spcBef>
              <a:spcAft>
                <a:spcPts val="600"/>
              </a:spcAft>
            </a:pPr>
            <a:endParaRPr lang="en-US" sz="1700" b="1" dirty="0">
              <a:solidFill>
                <a:schemeClr val="bg1"/>
              </a:solidFill>
              <a:cs typeface="Arial" panose="020B0604020202020204" pitchFamily="34" charset="0"/>
            </a:endParaRPr>
          </a:p>
          <a:p>
            <a:pPr marL="444500" indent="-285750" algn="just" eaLnBrk="1" fontAlgn="base" hangingPunct="1">
              <a:spcBef>
                <a:spcPct val="0"/>
              </a:spcBef>
              <a:spcAft>
                <a:spcPts val="600"/>
              </a:spcAft>
              <a:buFont typeface="Arial" panose="020B0604020202020204" pitchFamily="34" charset="0"/>
              <a:buChar char="•"/>
            </a:pPr>
            <a:r>
              <a:rPr lang="en-US" sz="1700" dirty="0" err="1" smtClean="0">
                <a:solidFill>
                  <a:schemeClr val="bg1"/>
                </a:solidFill>
                <a:cs typeface="Arial" panose="020B0604020202020204" pitchFamily="34" charset="0"/>
              </a:rPr>
              <a:t>EVs</a:t>
            </a:r>
            <a:r>
              <a:rPr lang="en-US" sz="1700" dirty="0" smtClean="0">
                <a:solidFill>
                  <a:schemeClr val="bg1"/>
                </a:solidFill>
                <a:cs typeface="Arial" panose="020B0604020202020204" pitchFamily="34" charset="0"/>
              </a:rPr>
              <a:t> are probably more closely linked with the science community, while indicators are more relevant to the policy arena.</a:t>
            </a:r>
          </a:p>
          <a:p>
            <a:pPr marL="444500" indent="-285750" algn="just" eaLnBrk="1" fontAlgn="base" hangingPunct="1">
              <a:spcBef>
                <a:spcPct val="0"/>
              </a:spcBef>
              <a:spcAft>
                <a:spcPts val="600"/>
              </a:spcAft>
              <a:buFont typeface="Arial" panose="020B0604020202020204" pitchFamily="34" charset="0"/>
              <a:buChar char="•"/>
            </a:pPr>
            <a:r>
              <a:rPr lang="en-US" sz="1700" dirty="0" err="1" smtClean="0">
                <a:solidFill>
                  <a:schemeClr val="bg1"/>
                </a:solidFill>
                <a:cs typeface="Arial" panose="020B0604020202020204" pitchFamily="34" charset="0"/>
              </a:rPr>
              <a:t>EVs</a:t>
            </a:r>
            <a:r>
              <a:rPr lang="en-US" sz="1700" dirty="0" smtClean="0">
                <a:solidFill>
                  <a:schemeClr val="bg1"/>
                </a:solidFill>
                <a:cs typeface="Arial" panose="020B0604020202020204" pitchFamily="34" charset="0"/>
              </a:rPr>
              <a:t> have been developed by various communities [IGOS, GCOS, Communities of Practice, GEO tasks, etc]</a:t>
            </a:r>
          </a:p>
          <a:p>
            <a:pPr marL="444500" indent="-285750" algn="just" eaLnBrk="1" fontAlgn="base" hangingPunct="1">
              <a:spcBef>
                <a:spcPct val="0"/>
              </a:spcBef>
              <a:spcAft>
                <a:spcPts val="600"/>
              </a:spcAft>
              <a:buFont typeface="Arial" panose="020B0604020202020204" pitchFamily="34" charset="0"/>
              <a:buChar char="•"/>
            </a:pPr>
            <a:r>
              <a:rPr lang="en-US" sz="1700" dirty="0" smtClean="0">
                <a:solidFill>
                  <a:schemeClr val="bg1"/>
                </a:solidFill>
                <a:cs typeface="Arial" panose="020B0604020202020204" pitchFamily="34" charset="0"/>
              </a:rPr>
              <a:t>UN process has developed indicators to show achievement of SDGs </a:t>
            </a:r>
          </a:p>
          <a:p>
            <a:pPr marL="444500" indent="-285750" algn="just" eaLnBrk="1" fontAlgn="base" hangingPunct="1">
              <a:spcBef>
                <a:spcPct val="0"/>
              </a:spcBef>
              <a:spcAft>
                <a:spcPts val="600"/>
              </a:spcAft>
              <a:buFont typeface="Arial" panose="020B0604020202020204" pitchFamily="34" charset="0"/>
              <a:buChar char="•"/>
            </a:pPr>
            <a:r>
              <a:rPr lang="en-US" sz="1700" dirty="0" smtClean="0">
                <a:solidFill>
                  <a:schemeClr val="bg1"/>
                </a:solidFill>
                <a:cs typeface="Arial" panose="020B0604020202020204" pitchFamily="34" charset="0"/>
              </a:rPr>
              <a:t>Challenge is to connect all the dots in a more complete picture of how GEO can support SDGs.</a:t>
            </a:r>
          </a:p>
          <a:p>
            <a:pPr marL="444500" indent="-285750" algn="just" eaLnBrk="1" fontAlgn="base" hangingPunct="1">
              <a:spcBef>
                <a:spcPct val="0"/>
              </a:spcBef>
              <a:spcAft>
                <a:spcPts val="600"/>
              </a:spcAft>
              <a:buFont typeface="Arial" panose="020B0604020202020204" pitchFamily="34" charset="0"/>
              <a:buChar char="•"/>
            </a:pPr>
            <a:r>
              <a:rPr lang="en-US" sz="1700" dirty="0" smtClean="0">
                <a:solidFill>
                  <a:schemeClr val="bg1"/>
                </a:solidFill>
                <a:cs typeface="Arial" panose="020B0604020202020204" pitchFamily="34" charset="0"/>
              </a:rPr>
              <a:t>Path forward</a:t>
            </a:r>
          </a:p>
          <a:p>
            <a:pPr marL="1187450" lvl="1" algn="just" eaLnBrk="1" fontAlgn="base" hangingPunct="1">
              <a:spcBef>
                <a:spcPct val="0"/>
              </a:spcBef>
              <a:spcAft>
                <a:spcPts val="600"/>
              </a:spcAft>
              <a:buFont typeface="Arial" panose="020B0604020202020204" pitchFamily="34" charset="0"/>
              <a:buChar char="•"/>
            </a:pPr>
            <a:r>
              <a:rPr lang="en-US" sz="1700" dirty="0" smtClean="0">
                <a:solidFill>
                  <a:schemeClr val="bg1"/>
                </a:solidFill>
                <a:cs typeface="Arial" panose="020B0604020202020204" pitchFamily="34" charset="0"/>
              </a:rPr>
              <a:t>Gather the </a:t>
            </a:r>
            <a:r>
              <a:rPr lang="en-US" sz="1700" dirty="0" err="1" smtClean="0">
                <a:solidFill>
                  <a:schemeClr val="bg1"/>
                </a:solidFill>
                <a:cs typeface="Arial" panose="020B0604020202020204" pitchFamily="34" charset="0"/>
              </a:rPr>
              <a:t>Evs</a:t>
            </a:r>
            <a:r>
              <a:rPr lang="en-US" sz="1700" dirty="0" smtClean="0">
                <a:solidFill>
                  <a:schemeClr val="bg1"/>
                </a:solidFill>
                <a:cs typeface="Arial" panose="020B0604020202020204" pitchFamily="34" charset="0"/>
              </a:rPr>
              <a:t> from their respective arenas, including from organizations that have no previous connection to GEO</a:t>
            </a:r>
          </a:p>
          <a:p>
            <a:pPr marL="1187450" lvl="1" algn="just" eaLnBrk="1" fontAlgn="base" hangingPunct="1">
              <a:spcBef>
                <a:spcPct val="0"/>
              </a:spcBef>
              <a:spcAft>
                <a:spcPts val="600"/>
              </a:spcAft>
              <a:buFont typeface="Arial" panose="020B0604020202020204" pitchFamily="34" charset="0"/>
              <a:buChar char="•"/>
            </a:pPr>
            <a:r>
              <a:rPr lang="en-US" sz="1700" dirty="0" smtClean="0">
                <a:solidFill>
                  <a:schemeClr val="bg1"/>
                </a:solidFill>
                <a:cs typeface="Arial" panose="020B0604020202020204" pitchFamily="34" charset="0"/>
              </a:rPr>
              <a:t>Look at the SBAs and identify the major geophysical processes within each SBA</a:t>
            </a:r>
          </a:p>
          <a:p>
            <a:pPr marL="1187450" lvl="1" algn="just" eaLnBrk="1" fontAlgn="base" hangingPunct="1">
              <a:spcBef>
                <a:spcPct val="0"/>
              </a:spcBef>
              <a:spcAft>
                <a:spcPts val="600"/>
              </a:spcAft>
              <a:buFont typeface="Arial" panose="020B0604020202020204" pitchFamily="34" charset="0"/>
              <a:buChar char="•"/>
            </a:pPr>
            <a:r>
              <a:rPr lang="en-US" sz="1700" dirty="0" smtClean="0">
                <a:solidFill>
                  <a:schemeClr val="bg1"/>
                </a:solidFill>
                <a:cs typeface="Arial" panose="020B0604020202020204" pitchFamily="34" charset="0"/>
              </a:rPr>
              <a:t>Map the variables to the geophysical processes; map the lot to the SDG indicators; see where the gaps are</a:t>
            </a:r>
          </a:p>
          <a:p>
            <a:pPr marL="1187450" lvl="1" algn="just" eaLnBrk="1" fontAlgn="base" hangingPunct="1">
              <a:spcBef>
                <a:spcPct val="0"/>
              </a:spcBef>
              <a:spcAft>
                <a:spcPts val="600"/>
              </a:spcAft>
              <a:buFont typeface="Arial" panose="020B0604020202020204" pitchFamily="34" charset="0"/>
              <a:buChar char="•"/>
            </a:pPr>
            <a:r>
              <a:rPr lang="en-US" sz="1700" dirty="0" smtClean="0">
                <a:solidFill>
                  <a:schemeClr val="bg1"/>
                </a:solidFill>
                <a:cs typeface="Arial" panose="020B0604020202020204" pitchFamily="34" charset="0"/>
              </a:rPr>
              <a:t>Use the GCOS criteria for </a:t>
            </a:r>
            <a:r>
              <a:rPr lang="en-US" sz="1700" dirty="0" err="1" smtClean="0">
                <a:solidFill>
                  <a:schemeClr val="bg1"/>
                </a:solidFill>
                <a:cs typeface="Arial" panose="020B0604020202020204" pitchFamily="34" charset="0"/>
              </a:rPr>
              <a:t>EVs</a:t>
            </a:r>
            <a:r>
              <a:rPr lang="en-US" sz="1700" dirty="0" smtClean="0">
                <a:solidFill>
                  <a:schemeClr val="bg1"/>
                </a:solidFill>
                <a:cs typeface="Arial" panose="020B0604020202020204" pitchFamily="34" charset="0"/>
              </a:rPr>
              <a:t> [credible, feasible, cost-effective] by way of assigning weighting/priorities/urgency</a:t>
            </a:r>
          </a:p>
          <a:p>
            <a:pPr marL="158750" algn="just" eaLnBrk="1" fontAlgn="base" hangingPunct="1">
              <a:spcBef>
                <a:spcPct val="0"/>
              </a:spcBef>
              <a:spcAft>
                <a:spcPts val="600"/>
              </a:spcAft>
            </a:pPr>
            <a:endParaRPr lang="en-US" sz="1700" dirty="0" smtClean="0">
              <a:solidFill>
                <a:schemeClr val="bg1"/>
              </a:solidFill>
              <a:cs typeface="Arial" panose="020B0604020202020204" pitchFamily="34" charset="0"/>
            </a:endParaRPr>
          </a:p>
          <a:p>
            <a:pPr algn="just" eaLnBrk="1" fontAlgn="base" hangingPunct="1">
              <a:spcBef>
                <a:spcPct val="0"/>
              </a:spcBef>
              <a:spcAft>
                <a:spcPts val="600"/>
              </a:spcAft>
            </a:pPr>
            <a:endParaRPr lang="en-US" sz="1700" i="1" dirty="0" smtClean="0">
              <a:solidFill>
                <a:schemeClr val="bg1"/>
              </a:solidFill>
              <a:cs typeface="Arial" panose="020B0604020202020204" pitchFamily="34" charset="0"/>
            </a:endParaRPr>
          </a:p>
        </p:txBody>
      </p:sp>
    </p:spTree>
    <p:extLst>
      <p:ext uri="{BB962C8B-B14F-4D97-AF65-F5344CB8AC3E}">
        <p14:creationId xmlns:p14="http://schemas.microsoft.com/office/powerpoint/2010/main" val="1956297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sellaDiTesto 4"/>
          <p:cNvSpPr txBox="1"/>
          <p:nvPr/>
        </p:nvSpPr>
        <p:spPr>
          <a:xfrm>
            <a:off x="2555776" y="6505599"/>
            <a:ext cx="6552728" cy="307777"/>
          </a:xfrm>
          <a:prstGeom prst="rect">
            <a:avLst/>
          </a:prstGeom>
          <a:noFill/>
        </p:spPr>
        <p:txBody>
          <a:bodyPr wrap="square" rtlCol="0">
            <a:spAutoFit/>
          </a:bodyPr>
          <a:lstStyle/>
          <a:p>
            <a:pPr algn="r"/>
            <a:r>
              <a:rPr lang="en-US" sz="1400" i="1" dirty="0">
                <a:solidFill>
                  <a:schemeClr val="bg1"/>
                </a:solidFill>
                <a:latin typeface="Arial Narrow" panose="020B0606020202030204" pitchFamily="34" charset="0"/>
              </a:rPr>
              <a:t>Breakout Session 2.2: Essential Variables for GEO </a:t>
            </a:r>
            <a:r>
              <a:rPr lang="en-US" sz="1400" i="1" dirty="0" smtClean="0">
                <a:solidFill>
                  <a:schemeClr val="bg1"/>
                </a:solidFill>
                <a:latin typeface="Arial Narrow" panose="020B0606020202030204" pitchFamily="34" charset="0"/>
              </a:rPr>
              <a:t>SBAs</a:t>
            </a:r>
            <a:endParaRPr lang="it-IT" sz="1400" i="1" dirty="0">
              <a:solidFill>
                <a:schemeClr val="bg1"/>
              </a:solidFill>
              <a:latin typeface="Arial Narrow" panose="020B0606020202030204" pitchFamily="34" charset="0"/>
            </a:endParaRPr>
          </a:p>
        </p:txBody>
      </p:sp>
      <p:sp>
        <p:nvSpPr>
          <p:cNvPr id="4" name="Text Box 12"/>
          <p:cNvSpPr txBox="1">
            <a:spLocks noChangeArrowheads="1"/>
          </p:cNvSpPr>
          <p:nvPr/>
        </p:nvSpPr>
        <p:spPr bwMode="auto">
          <a:xfrm>
            <a:off x="467544" y="1098024"/>
            <a:ext cx="8242541"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fontAlgn="base" hangingPunct="1">
              <a:spcBef>
                <a:spcPct val="0"/>
              </a:spcBef>
              <a:spcAft>
                <a:spcPts val="600"/>
              </a:spcAft>
            </a:pPr>
            <a:r>
              <a:rPr lang="en-US" sz="1700" b="1" dirty="0" smtClean="0">
                <a:solidFill>
                  <a:schemeClr val="bg1"/>
                </a:solidFill>
                <a:cs typeface="Arial" panose="020B0604020202020204" pitchFamily="34" charset="0"/>
              </a:rPr>
              <a:t>Main Points</a:t>
            </a:r>
          </a:p>
          <a:p>
            <a:pPr algn="just" eaLnBrk="1" fontAlgn="base" hangingPunct="1">
              <a:spcBef>
                <a:spcPct val="0"/>
              </a:spcBef>
              <a:spcAft>
                <a:spcPts val="600"/>
              </a:spcAft>
            </a:pPr>
            <a:endParaRPr lang="en-US" sz="1700" b="1" dirty="0">
              <a:solidFill>
                <a:schemeClr val="bg1"/>
              </a:solidFill>
              <a:cs typeface="Arial" panose="020B0604020202020204" pitchFamily="34" charset="0"/>
            </a:endParaRPr>
          </a:p>
          <a:p>
            <a:pPr marL="158750" algn="just" eaLnBrk="1" fontAlgn="base" hangingPunct="1">
              <a:spcBef>
                <a:spcPct val="0"/>
              </a:spcBef>
              <a:spcAft>
                <a:spcPts val="600"/>
              </a:spcAft>
            </a:pPr>
            <a:r>
              <a:rPr lang="en-US" sz="1700" dirty="0" smtClean="0">
                <a:solidFill>
                  <a:schemeClr val="bg1"/>
                </a:solidFill>
                <a:cs typeface="Arial" panose="020B0604020202020204" pitchFamily="34" charset="0"/>
              </a:rPr>
              <a:t>Example – work done by the Water group to produce the GEOSS Water Strategy</a:t>
            </a:r>
          </a:p>
          <a:p>
            <a:pPr marL="158750" algn="just" eaLnBrk="1" fontAlgn="base" hangingPunct="1">
              <a:spcBef>
                <a:spcPct val="0"/>
              </a:spcBef>
              <a:spcAft>
                <a:spcPts val="600"/>
              </a:spcAft>
            </a:pPr>
            <a:r>
              <a:rPr lang="en-US" sz="1700" dirty="0" smtClean="0">
                <a:solidFill>
                  <a:schemeClr val="bg1"/>
                </a:solidFill>
                <a:cs typeface="Arial" panose="020B0604020202020204" pitchFamily="34" charset="0"/>
              </a:rPr>
              <a:t>Example – GCOS method described by Mark Bourassa</a:t>
            </a:r>
          </a:p>
          <a:p>
            <a:pPr algn="just" eaLnBrk="1" fontAlgn="base" hangingPunct="1">
              <a:spcBef>
                <a:spcPct val="0"/>
              </a:spcBef>
              <a:spcAft>
                <a:spcPts val="600"/>
              </a:spcAft>
            </a:pPr>
            <a:endParaRPr lang="en-US" sz="1700" i="1" dirty="0" smtClean="0">
              <a:solidFill>
                <a:schemeClr val="bg1"/>
              </a:solidFill>
              <a:cs typeface="Arial" panose="020B0604020202020204" pitchFamily="34" charset="0"/>
            </a:endParaRPr>
          </a:p>
        </p:txBody>
      </p:sp>
    </p:spTree>
    <p:extLst>
      <p:ext uri="{BB962C8B-B14F-4D97-AF65-F5344CB8AC3E}">
        <p14:creationId xmlns:p14="http://schemas.microsoft.com/office/powerpoint/2010/main" val="1151297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304800" y="914400"/>
            <a:ext cx="8610600" cy="533400"/>
          </a:xfrm>
        </p:spPr>
        <p:txBody>
          <a:bodyPr/>
          <a:lstStyle/>
          <a:p>
            <a:r>
              <a:rPr lang="en-US" dirty="0" smtClean="0">
                <a:ea typeface="ＭＳ Ｐゴシック" pitchFamily="-108" charset="-128"/>
                <a:hlinkClick r:id="rId2"/>
              </a:rPr>
              <a:t>http://lists-ioc-goos.org/goos-strategic-mapping-graphic</a:t>
            </a:r>
            <a:endParaRPr lang="en-US" dirty="0" smtClean="0">
              <a:ea typeface="ＭＳ Ｐゴシック" pitchFamily="-108" charset="-128"/>
            </a:endParaRPr>
          </a:p>
          <a:p>
            <a:endParaRPr lang="en-US" dirty="0" smtClean="0">
              <a:ea typeface="ＭＳ Ｐゴシック" pitchFamily="-108" charset="-128"/>
            </a:endParaRPr>
          </a:p>
          <a:p>
            <a:endParaRPr lang="en-US" dirty="0" smtClean="0">
              <a:ea typeface="ＭＳ Ｐゴシック" pitchFamily="-108" charset="-128"/>
            </a:endParaRPr>
          </a:p>
          <a:p>
            <a:endParaRPr lang="en-US" dirty="0" smtClean="0">
              <a:ea typeface="ＭＳ Ｐゴシック" pitchFamily="-108" charset="-128"/>
            </a:endParaRPr>
          </a:p>
          <a:p>
            <a:endParaRPr lang="en-US" dirty="0" smtClean="0">
              <a:ea typeface="ＭＳ Ｐゴシック" pitchFamily="-108" charset="-128"/>
            </a:endParaRPr>
          </a:p>
        </p:txBody>
      </p:sp>
      <p:pic>
        <p:nvPicPr>
          <p:cNvPr id="22532" name="Picture 5"/>
          <p:cNvPicPr>
            <a:picLocks noChangeAspect="1" noChangeArrowheads="1"/>
          </p:cNvPicPr>
          <p:nvPr/>
        </p:nvPicPr>
        <p:blipFill>
          <a:blip r:embed="rId3" cstate="print"/>
          <a:srcRect/>
          <a:stretch>
            <a:fillRect/>
          </a:stretch>
        </p:blipFill>
        <p:spPr bwMode="auto">
          <a:xfrm>
            <a:off x="7405687" y="228600"/>
            <a:ext cx="1509713" cy="573088"/>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l="730" t="11458" r="5109" b="3125"/>
          <a:stretch>
            <a:fillRect/>
          </a:stretch>
        </p:blipFill>
        <p:spPr bwMode="auto">
          <a:xfrm>
            <a:off x="545480" y="1447209"/>
            <a:ext cx="7912720" cy="5029791"/>
          </a:xfrm>
          <a:prstGeom prst="rect">
            <a:avLst/>
          </a:prstGeom>
          <a:noFill/>
          <a:ln w="9525">
            <a:noFill/>
            <a:miter lim="800000"/>
            <a:headEnd/>
            <a:tailEnd/>
          </a:ln>
        </p:spPr>
      </p:pic>
    </p:spTree>
    <p:extLst>
      <p:ext uri="{BB962C8B-B14F-4D97-AF65-F5344CB8AC3E}">
        <p14:creationId xmlns:p14="http://schemas.microsoft.com/office/powerpoint/2010/main" val="75689853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304800" y="914400"/>
            <a:ext cx="8610600" cy="381000"/>
          </a:xfrm>
        </p:spPr>
        <p:txBody>
          <a:bodyPr>
            <a:normAutofit fontScale="92500" lnSpcReduction="20000"/>
          </a:bodyPr>
          <a:lstStyle/>
          <a:p>
            <a:endParaRPr lang="en-US" dirty="0"/>
          </a:p>
        </p:txBody>
      </p:sp>
      <p:pic>
        <p:nvPicPr>
          <p:cNvPr id="3074" name="Picture 2"/>
          <p:cNvPicPr>
            <a:picLocks noChangeAspect="1" noChangeArrowheads="1"/>
          </p:cNvPicPr>
          <p:nvPr/>
        </p:nvPicPr>
        <p:blipFill>
          <a:blip r:embed="rId2" cstate="print"/>
          <a:srcRect l="730" t="11458" r="5839" b="3125"/>
          <a:stretch>
            <a:fillRect/>
          </a:stretch>
        </p:blipFill>
        <p:spPr bwMode="auto">
          <a:xfrm>
            <a:off x="0" y="914400"/>
            <a:ext cx="9158868" cy="5867400"/>
          </a:xfrm>
          <a:prstGeom prst="rect">
            <a:avLst/>
          </a:prstGeom>
          <a:noFill/>
          <a:ln w="9525">
            <a:noFill/>
            <a:miter lim="800000"/>
            <a:headEnd/>
            <a:tailEnd/>
          </a:ln>
        </p:spPr>
      </p:pic>
      <p:sp>
        <p:nvSpPr>
          <p:cNvPr id="4" name="Rectangle 3"/>
          <p:cNvSpPr txBox="1"/>
          <p:nvPr/>
        </p:nvSpPr>
        <p:spPr>
          <a:xfrm>
            <a:off x="1187241" y="1688068"/>
            <a:ext cx="3130344" cy="369332"/>
          </a:xfrm>
          <a:prstGeom prst="rect">
            <a:avLst/>
          </a:prstGeom>
        </p:spPr>
        <p:txBody>
          <a:bodyPr wrap="none">
            <a:spAutoFit/>
          </a:bodyPr>
          <a:lstStyle/>
          <a:p>
            <a:r>
              <a:rPr lang="en-US"/>
              <a:t>Links from Applications to EOVs</a:t>
            </a:r>
          </a:p>
        </p:txBody>
      </p:sp>
    </p:spTree>
    <p:extLst>
      <p:ext uri="{BB962C8B-B14F-4D97-AF65-F5344CB8AC3E}">
        <p14:creationId xmlns:p14="http://schemas.microsoft.com/office/powerpoint/2010/main" val="2040332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467544" y="1098024"/>
            <a:ext cx="8242541" cy="533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fontAlgn="base" hangingPunct="1">
              <a:spcBef>
                <a:spcPct val="0"/>
              </a:spcBef>
            </a:pPr>
            <a:r>
              <a:rPr lang="en-US" b="1" u="sng" dirty="0">
                <a:solidFill>
                  <a:schemeClr val="bg1"/>
                </a:solidFill>
                <a:cs typeface="Arial" panose="020B0604020202020204" pitchFamily="34" charset="0"/>
              </a:rPr>
              <a:t>Breakout Session 1.2: GEO Societal Benefit Areas</a:t>
            </a:r>
          </a:p>
          <a:p>
            <a:pPr algn="just" eaLnBrk="1" fontAlgn="base" hangingPunct="1">
              <a:spcBef>
                <a:spcPct val="0"/>
              </a:spcBef>
            </a:pPr>
            <a:endParaRPr lang="en-US" dirty="0" smtClean="0">
              <a:solidFill>
                <a:schemeClr val="bg1"/>
              </a:solidFill>
              <a:cs typeface="Arial" panose="020B0604020202020204" pitchFamily="34" charset="0"/>
            </a:endParaRPr>
          </a:p>
          <a:p>
            <a:pPr algn="just" eaLnBrk="1" fontAlgn="base" hangingPunct="1">
              <a:spcBef>
                <a:spcPct val="0"/>
              </a:spcBef>
            </a:pPr>
            <a:r>
              <a:rPr lang="en-US" dirty="0" smtClean="0">
                <a:solidFill>
                  <a:schemeClr val="bg1"/>
                </a:solidFill>
                <a:cs typeface="Arial" panose="020B0604020202020204" pitchFamily="34" charset="0"/>
              </a:rPr>
              <a:t>Identify </a:t>
            </a:r>
            <a:r>
              <a:rPr lang="en-US" dirty="0">
                <a:solidFill>
                  <a:schemeClr val="bg1"/>
                </a:solidFill>
                <a:cs typeface="Arial" panose="020B0604020202020204" pitchFamily="34" charset="0"/>
              </a:rPr>
              <a:t>the </a:t>
            </a:r>
            <a:r>
              <a:rPr lang="en-US" dirty="0" smtClean="0">
                <a:solidFill>
                  <a:schemeClr val="bg1"/>
                </a:solidFill>
                <a:cs typeface="Arial" panose="020B0604020202020204" pitchFamily="34" charset="0"/>
              </a:rPr>
              <a:t>indicators needed </a:t>
            </a:r>
            <a:r>
              <a:rPr lang="en-US" dirty="0">
                <a:solidFill>
                  <a:schemeClr val="bg1"/>
                </a:solidFill>
                <a:cs typeface="Arial" panose="020B0604020202020204" pitchFamily="34" charset="0"/>
              </a:rPr>
              <a:t>to measure progress toward Societal Benefits and more in particular discuss and draft sets of EVs relevant for the different GEO SBA</a:t>
            </a:r>
            <a:r>
              <a:rPr lang="en-US" dirty="0" smtClean="0">
                <a:solidFill>
                  <a:schemeClr val="bg1"/>
                </a:solidFill>
                <a:cs typeface="Arial" panose="020B0604020202020204" pitchFamily="34" charset="0"/>
              </a:rPr>
              <a:t>.</a:t>
            </a:r>
          </a:p>
          <a:p>
            <a:pPr algn="just" eaLnBrk="1" fontAlgn="base" hangingPunct="1">
              <a:spcBef>
                <a:spcPct val="0"/>
              </a:spcBef>
            </a:pPr>
            <a:endParaRPr lang="en-US" dirty="0">
              <a:solidFill>
                <a:schemeClr val="bg1"/>
              </a:solidFill>
              <a:cs typeface="Arial" panose="020B0604020202020204" pitchFamily="34" charset="0"/>
            </a:endParaRPr>
          </a:p>
          <a:p>
            <a:pPr algn="just" eaLnBrk="1" fontAlgn="base" hangingPunct="1">
              <a:spcBef>
                <a:spcPct val="0"/>
              </a:spcBef>
              <a:spcAft>
                <a:spcPts val="600"/>
              </a:spcAft>
            </a:pPr>
            <a:r>
              <a:rPr lang="en-US" b="1" dirty="0" smtClean="0">
                <a:solidFill>
                  <a:schemeClr val="bg1"/>
                </a:solidFill>
                <a:cs typeface="Arial" panose="020B0604020202020204" pitchFamily="34" charset="0"/>
              </a:rPr>
              <a:t>Questions to be addressed: </a:t>
            </a:r>
          </a:p>
          <a:p>
            <a:pPr marL="531813" indent="-342900" algn="just" eaLnBrk="1" fontAlgn="base" hangingPunct="1">
              <a:spcBef>
                <a:spcPct val="0"/>
              </a:spcBef>
              <a:spcAft>
                <a:spcPts val="600"/>
              </a:spcAft>
              <a:buAutoNum type="arabicParenR"/>
            </a:pPr>
            <a:r>
              <a:rPr lang="en-US" dirty="0" smtClean="0">
                <a:solidFill>
                  <a:schemeClr val="bg1"/>
                </a:solidFill>
                <a:cs typeface="Arial" panose="020B0604020202020204" pitchFamily="34" charset="0"/>
              </a:rPr>
              <a:t>what </a:t>
            </a:r>
            <a:r>
              <a:rPr lang="en-US" dirty="0">
                <a:solidFill>
                  <a:schemeClr val="bg1"/>
                </a:solidFill>
                <a:cs typeface="Arial" panose="020B0604020202020204" pitchFamily="34" charset="0"/>
              </a:rPr>
              <a:t>process and criteria could be used to develop indicators that can serve as a management tool to support planning and a report tool to support assessments of progress? </a:t>
            </a:r>
            <a:endParaRPr lang="en-US" dirty="0" smtClean="0">
              <a:solidFill>
                <a:schemeClr val="bg1"/>
              </a:solidFill>
              <a:cs typeface="Arial" panose="020B0604020202020204" pitchFamily="34" charset="0"/>
            </a:endParaRPr>
          </a:p>
          <a:p>
            <a:pPr marL="531813" indent="-342900" algn="just" eaLnBrk="1" fontAlgn="base" hangingPunct="1">
              <a:spcBef>
                <a:spcPct val="0"/>
              </a:spcBef>
              <a:spcAft>
                <a:spcPts val="600"/>
              </a:spcAft>
              <a:buAutoNum type="arabicParenR"/>
            </a:pPr>
            <a:r>
              <a:rPr lang="en-US" dirty="0" smtClean="0">
                <a:solidFill>
                  <a:schemeClr val="bg1"/>
                </a:solidFill>
                <a:cs typeface="Arial" panose="020B0604020202020204" pitchFamily="34" charset="0"/>
              </a:rPr>
              <a:t>How </a:t>
            </a:r>
            <a:r>
              <a:rPr lang="en-US" dirty="0">
                <a:solidFill>
                  <a:schemeClr val="bg1"/>
                </a:solidFill>
                <a:cs typeface="Arial" panose="020B0604020202020204" pitchFamily="34" charset="0"/>
              </a:rPr>
              <a:t>developed are indicators in your area of societal goals?</a:t>
            </a:r>
          </a:p>
          <a:p>
            <a:pPr algn="just" eaLnBrk="1" fontAlgn="base" hangingPunct="1">
              <a:spcBef>
                <a:spcPct val="0"/>
              </a:spcBef>
              <a:spcAft>
                <a:spcPts val="600"/>
              </a:spcAft>
            </a:pPr>
            <a:endParaRPr lang="en-US" dirty="0" smtClean="0">
              <a:solidFill>
                <a:schemeClr val="bg1"/>
              </a:solidFill>
              <a:cs typeface="Arial" panose="020B0604020202020204" pitchFamily="34" charset="0"/>
            </a:endParaRPr>
          </a:p>
          <a:p>
            <a:pPr algn="just" eaLnBrk="1" fontAlgn="base" hangingPunct="1">
              <a:spcBef>
                <a:spcPct val="0"/>
              </a:spcBef>
              <a:spcAft>
                <a:spcPts val="600"/>
              </a:spcAft>
            </a:pPr>
            <a:r>
              <a:rPr lang="en-US" dirty="0" smtClean="0">
                <a:solidFill>
                  <a:schemeClr val="bg1"/>
                </a:solidFill>
                <a:cs typeface="Arial" panose="020B0604020202020204" pitchFamily="34" charset="0"/>
              </a:rPr>
              <a:t>Objective </a:t>
            </a:r>
            <a:r>
              <a:rPr lang="en-US" dirty="0">
                <a:solidFill>
                  <a:schemeClr val="bg1"/>
                </a:solidFill>
                <a:cs typeface="Arial" panose="020B0604020202020204" pitchFamily="34" charset="0"/>
              </a:rPr>
              <a:t>quantitative indicators are preferable, but subjective and perception-based indicators can </a:t>
            </a:r>
            <a:r>
              <a:rPr lang="en-US" dirty="0" smtClean="0">
                <a:solidFill>
                  <a:schemeClr val="bg1"/>
                </a:solidFill>
                <a:cs typeface="Arial" panose="020B0604020202020204" pitchFamily="34" charset="0"/>
              </a:rPr>
              <a:t>also be useful.</a:t>
            </a:r>
          </a:p>
          <a:p>
            <a:pPr algn="just" eaLnBrk="1" fontAlgn="base" hangingPunct="1">
              <a:spcBef>
                <a:spcPct val="0"/>
              </a:spcBef>
              <a:spcAft>
                <a:spcPts val="600"/>
              </a:spcAft>
            </a:pPr>
            <a:endParaRPr lang="en-US" b="1" dirty="0" smtClean="0">
              <a:solidFill>
                <a:schemeClr val="bg1"/>
              </a:solidFill>
              <a:cs typeface="Arial" panose="020B0604020202020204" pitchFamily="34" charset="0"/>
            </a:endParaRPr>
          </a:p>
          <a:p>
            <a:pPr algn="just" eaLnBrk="1" fontAlgn="base" hangingPunct="1">
              <a:spcBef>
                <a:spcPct val="0"/>
              </a:spcBef>
              <a:spcAft>
                <a:spcPts val="600"/>
              </a:spcAft>
            </a:pPr>
            <a:r>
              <a:rPr lang="en-US" b="1" dirty="0" smtClean="0">
                <a:solidFill>
                  <a:schemeClr val="bg1"/>
                </a:solidFill>
                <a:cs typeface="Arial" panose="020B0604020202020204" pitchFamily="34" charset="0"/>
              </a:rPr>
              <a:t>Session outcome:</a:t>
            </a:r>
          </a:p>
          <a:p>
            <a:pPr algn="just" eaLnBrk="1" fontAlgn="base" hangingPunct="1">
              <a:spcBef>
                <a:spcPct val="0"/>
              </a:spcBef>
              <a:spcAft>
                <a:spcPts val="600"/>
              </a:spcAft>
            </a:pPr>
            <a:r>
              <a:rPr lang="en-US" dirty="0" smtClean="0">
                <a:solidFill>
                  <a:schemeClr val="bg1"/>
                </a:solidFill>
                <a:cs typeface="Arial" panose="020B0604020202020204" pitchFamily="34" charset="0"/>
              </a:rPr>
              <a:t>Identify the indicators relevant to each </a:t>
            </a:r>
            <a:r>
              <a:rPr lang="en-US" dirty="0">
                <a:solidFill>
                  <a:schemeClr val="bg1"/>
                </a:solidFill>
                <a:cs typeface="Arial" panose="020B0604020202020204" pitchFamily="34" charset="0"/>
              </a:rPr>
              <a:t>GEO </a:t>
            </a:r>
            <a:r>
              <a:rPr lang="en-US" dirty="0" smtClean="0">
                <a:solidFill>
                  <a:schemeClr val="bg1"/>
                </a:solidFill>
                <a:cs typeface="Arial" panose="020B0604020202020204" pitchFamily="34" charset="0"/>
              </a:rPr>
              <a:t>SBA. </a:t>
            </a:r>
            <a:endParaRPr lang="en-US" i="1" dirty="0" smtClean="0">
              <a:solidFill>
                <a:schemeClr val="bg1"/>
              </a:solidFill>
              <a:cs typeface="Arial" panose="020B0604020202020204" pitchFamily="34" charset="0"/>
            </a:endParaRPr>
          </a:p>
        </p:txBody>
      </p:sp>
      <p:sp>
        <p:nvSpPr>
          <p:cNvPr id="4" name="CasellaDiTesto 3"/>
          <p:cNvSpPr txBox="1"/>
          <p:nvPr/>
        </p:nvSpPr>
        <p:spPr>
          <a:xfrm>
            <a:off x="2555776" y="6505599"/>
            <a:ext cx="6552728" cy="307777"/>
          </a:xfrm>
          <a:prstGeom prst="rect">
            <a:avLst/>
          </a:prstGeom>
          <a:noFill/>
        </p:spPr>
        <p:txBody>
          <a:bodyPr wrap="square" rtlCol="0">
            <a:spAutoFit/>
          </a:bodyPr>
          <a:lstStyle/>
          <a:p>
            <a:pPr algn="r"/>
            <a:r>
              <a:rPr lang="en-US" sz="1400" i="1" dirty="0" smtClean="0">
                <a:solidFill>
                  <a:schemeClr val="bg1"/>
                </a:solidFill>
                <a:latin typeface="Arial Narrow" panose="020B0606020202030204" pitchFamily="34" charset="0"/>
              </a:rPr>
              <a:t>Breakout </a:t>
            </a:r>
            <a:r>
              <a:rPr lang="en-US" sz="1400" i="1" dirty="0">
                <a:solidFill>
                  <a:schemeClr val="bg1"/>
                </a:solidFill>
                <a:latin typeface="Arial Narrow" panose="020B0606020202030204" pitchFamily="34" charset="0"/>
              </a:rPr>
              <a:t>Session 1.2: GEO Societal Benefit </a:t>
            </a:r>
            <a:r>
              <a:rPr lang="en-US" sz="1400" i="1" dirty="0" smtClean="0">
                <a:solidFill>
                  <a:schemeClr val="bg1"/>
                </a:solidFill>
                <a:latin typeface="Arial Narrow" panose="020B0606020202030204" pitchFamily="34" charset="0"/>
              </a:rPr>
              <a:t>Areas</a:t>
            </a:r>
            <a:endParaRPr lang="it-IT" sz="1400"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717828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467544" y="1412776"/>
            <a:ext cx="82425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a:solidFill>
                  <a:schemeClr val="bg1"/>
                </a:solidFill>
              </a:rPr>
              <a:t>CO2 concentration in the atmosphere</a:t>
            </a:r>
          </a:p>
          <a:p>
            <a:pPr algn="ctr"/>
            <a:r>
              <a:rPr lang="en-US" dirty="0" smtClean="0">
                <a:solidFill>
                  <a:schemeClr val="bg1"/>
                </a:solidFill>
              </a:rPr>
              <a:t>Probably the most “essential” variable linked to climate change</a:t>
            </a:r>
            <a:endParaRPr lang="en-US" dirty="0">
              <a:solidFill>
                <a:schemeClr val="bg1"/>
              </a:solidFill>
            </a:endParaRPr>
          </a:p>
        </p:txBody>
      </p:sp>
      <p:sp>
        <p:nvSpPr>
          <p:cNvPr id="6" name="Rettangolo 5"/>
          <p:cNvSpPr/>
          <p:nvPr/>
        </p:nvSpPr>
        <p:spPr>
          <a:xfrm>
            <a:off x="5220072" y="6073551"/>
            <a:ext cx="2878160" cy="307777"/>
          </a:xfrm>
          <a:prstGeom prst="rect">
            <a:avLst/>
          </a:prstGeom>
        </p:spPr>
        <p:txBody>
          <a:bodyPr wrap="none">
            <a:spAutoFit/>
          </a:bodyPr>
          <a:lstStyle/>
          <a:p>
            <a:r>
              <a:rPr lang="it-IT" sz="1400" dirty="0"/>
              <a:t>(From: </a:t>
            </a:r>
            <a:r>
              <a:rPr lang="it-IT" sz="1400" dirty="0">
                <a:hlinkClick r:id="rId3"/>
              </a:rPr>
              <a:t>http://</a:t>
            </a:r>
            <a:r>
              <a:rPr lang="it-IT" sz="1400" dirty="0" smtClean="0">
                <a:hlinkClick r:id="rId3"/>
              </a:rPr>
              <a:t>keelingcurve.ucsd.edu</a:t>
            </a:r>
            <a:r>
              <a:rPr lang="it-IT" sz="1400" dirty="0" smtClean="0"/>
              <a:t>)</a:t>
            </a:r>
            <a:endParaRPr lang="it-IT" sz="1400" dirty="0"/>
          </a:p>
        </p:txBody>
      </p:sp>
      <p:grpSp>
        <p:nvGrpSpPr>
          <p:cNvPr id="8" name="Gruppo 7"/>
          <p:cNvGrpSpPr/>
          <p:nvPr/>
        </p:nvGrpSpPr>
        <p:grpSpPr>
          <a:xfrm>
            <a:off x="1126790" y="2108115"/>
            <a:ext cx="6973602" cy="4226732"/>
            <a:chOff x="1054782" y="1866564"/>
            <a:chExt cx="6973602" cy="4226732"/>
          </a:xfrm>
        </p:grpSpPr>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782" y="1866564"/>
              <a:ext cx="6973602" cy="4226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1116384" y="1866564"/>
              <a:ext cx="6840000" cy="656590"/>
            </a:xfrm>
            <a:prstGeom prst="rect">
              <a:avLst/>
            </a:prstGeom>
            <a:solidFill>
              <a:schemeClr val="bg1"/>
            </a:solidFill>
          </p:spPr>
          <p:txBody>
            <a:bodyPr wrap="square" rtlCol="0">
              <a:spAutoFit/>
            </a:bodyPr>
            <a:lstStyle/>
            <a:p>
              <a:pPr algn="ctr">
                <a:lnSpc>
                  <a:spcPts val="2200"/>
                </a:lnSpc>
              </a:pPr>
              <a:r>
                <a:rPr lang="en-US" sz="2000" b="1" dirty="0" smtClean="0"/>
                <a:t>CO</a:t>
              </a:r>
              <a:r>
                <a:rPr lang="en-US" sz="2000" b="1" baseline="-25000" dirty="0" smtClean="0"/>
                <a:t>2</a:t>
              </a:r>
              <a:r>
                <a:rPr lang="en-US" sz="2000" b="1" dirty="0" smtClean="0"/>
                <a:t> concentration increase at Mauna Loa Observatory</a:t>
              </a:r>
            </a:p>
            <a:p>
              <a:pPr algn="ctr">
                <a:lnSpc>
                  <a:spcPts val="2200"/>
                </a:lnSpc>
              </a:pPr>
              <a:r>
                <a:rPr lang="en-US" sz="2000" b="1" dirty="0" smtClean="0"/>
                <a:t>since 1958</a:t>
              </a:r>
              <a:endParaRPr lang="en-US" sz="2000" b="1" dirty="0"/>
            </a:p>
          </p:txBody>
        </p:sp>
      </p:grpSp>
      <p:sp>
        <p:nvSpPr>
          <p:cNvPr id="7" name="CasellaDiTesto 6"/>
          <p:cNvSpPr txBox="1"/>
          <p:nvPr/>
        </p:nvSpPr>
        <p:spPr>
          <a:xfrm>
            <a:off x="2123728" y="3297178"/>
            <a:ext cx="2736304" cy="707886"/>
          </a:xfrm>
          <a:prstGeom prst="rect">
            <a:avLst/>
          </a:prstGeom>
          <a:noFill/>
        </p:spPr>
        <p:txBody>
          <a:bodyPr wrap="square" rtlCol="0">
            <a:spAutoFit/>
          </a:bodyPr>
          <a:lstStyle/>
          <a:p>
            <a:r>
              <a:rPr lang="en-US" sz="2000" b="1" dirty="0" smtClean="0">
                <a:solidFill>
                  <a:srgbClr val="FF0000"/>
                </a:solidFill>
              </a:rPr>
              <a:t>Is this information enough?</a:t>
            </a:r>
            <a:endParaRPr lang="en-US" sz="2000" b="1" dirty="0">
              <a:solidFill>
                <a:srgbClr val="FF0000"/>
              </a:solidFill>
            </a:endParaRPr>
          </a:p>
        </p:txBody>
      </p:sp>
      <p:sp>
        <p:nvSpPr>
          <p:cNvPr id="11" name="Text Box 12"/>
          <p:cNvSpPr txBox="1">
            <a:spLocks noChangeArrowheads="1"/>
          </p:cNvSpPr>
          <p:nvPr/>
        </p:nvSpPr>
        <p:spPr bwMode="auto">
          <a:xfrm>
            <a:off x="14943" y="916427"/>
            <a:ext cx="90935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2000" b="1" u="sng" dirty="0">
                <a:solidFill>
                  <a:schemeClr val="bg1"/>
                </a:solidFill>
              </a:rPr>
              <a:t>I</a:t>
            </a:r>
            <a:r>
              <a:rPr lang="en-US" sz="2000" b="1" u="sng" dirty="0" smtClean="0">
                <a:solidFill>
                  <a:schemeClr val="bg1"/>
                </a:solidFill>
              </a:rPr>
              <a:t>ndicator of status and trend: single variable or clusters?</a:t>
            </a:r>
            <a:endParaRPr lang="en-US" sz="2000" b="1" u="sng" dirty="0">
              <a:solidFill>
                <a:schemeClr val="bg1"/>
              </a:solidFill>
            </a:endParaRPr>
          </a:p>
        </p:txBody>
      </p:sp>
      <p:sp>
        <p:nvSpPr>
          <p:cNvPr id="12" name="CasellaDiTesto 11"/>
          <p:cNvSpPr txBox="1"/>
          <p:nvPr/>
        </p:nvSpPr>
        <p:spPr>
          <a:xfrm>
            <a:off x="2555776" y="6505599"/>
            <a:ext cx="6552728" cy="307777"/>
          </a:xfrm>
          <a:prstGeom prst="rect">
            <a:avLst/>
          </a:prstGeom>
          <a:noFill/>
        </p:spPr>
        <p:txBody>
          <a:bodyPr wrap="square" rtlCol="0">
            <a:spAutoFit/>
          </a:bodyPr>
          <a:lstStyle/>
          <a:p>
            <a:pPr algn="r"/>
            <a:r>
              <a:rPr lang="en-US" sz="1400" i="1" dirty="0" smtClean="0">
                <a:solidFill>
                  <a:schemeClr val="bg1"/>
                </a:solidFill>
                <a:latin typeface="Arial Narrow" panose="020B0606020202030204" pitchFamily="34" charset="0"/>
              </a:rPr>
              <a:t>Breakout </a:t>
            </a:r>
            <a:r>
              <a:rPr lang="en-US" sz="1400" i="1" dirty="0">
                <a:solidFill>
                  <a:schemeClr val="bg1"/>
                </a:solidFill>
                <a:latin typeface="Arial Narrow" panose="020B0606020202030204" pitchFamily="34" charset="0"/>
              </a:rPr>
              <a:t>Session 1.2: GEO Societal Benefit </a:t>
            </a:r>
            <a:r>
              <a:rPr lang="en-US" sz="1400" i="1" dirty="0" smtClean="0">
                <a:solidFill>
                  <a:schemeClr val="bg1"/>
                </a:solidFill>
                <a:latin typeface="Arial Narrow" panose="020B0606020202030204" pitchFamily="34" charset="0"/>
              </a:rPr>
              <a:t>Areas</a:t>
            </a:r>
            <a:endParaRPr lang="it-IT" sz="1400"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51876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asellaDiTesto 3"/>
          <p:cNvSpPr txBox="1"/>
          <p:nvPr/>
        </p:nvSpPr>
        <p:spPr>
          <a:xfrm>
            <a:off x="2555776" y="6505599"/>
            <a:ext cx="6552728" cy="307777"/>
          </a:xfrm>
          <a:prstGeom prst="rect">
            <a:avLst/>
          </a:prstGeom>
          <a:noFill/>
        </p:spPr>
        <p:txBody>
          <a:bodyPr wrap="square" rtlCol="0">
            <a:spAutoFit/>
          </a:bodyPr>
          <a:lstStyle/>
          <a:p>
            <a:pPr algn="r"/>
            <a:r>
              <a:rPr lang="en-US" sz="1400" i="1" dirty="0" smtClean="0">
                <a:solidFill>
                  <a:schemeClr val="bg1"/>
                </a:solidFill>
                <a:latin typeface="Arial Narrow" panose="020B0606020202030204" pitchFamily="34" charset="0"/>
              </a:rPr>
              <a:t>Breakout </a:t>
            </a:r>
            <a:r>
              <a:rPr lang="en-US" sz="1400" i="1" dirty="0">
                <a:solidFill>
                  <a:schemeClr val="bg1"/>
                </a:solidFill>
                <a:latin typeface="Arial Narrow" panose="020B0606020202030204" pitchFamily="34" charset="0"/>
              </a:rPr>
              <a:t>Session 1.2: GEO Societal Benefit </a:t>
            </a:r>
            <a:r>
              <a:rPr lang="en-US" sz="1400" i="1" dirty="0" smtClean="0">
                <a:solidFill>
                  <a:schemeClr val="bg1"/>
                </a:solidFill>
                <a:latin typeface="Arial Narrow" panose="020B0606020202030204" pitchFamily="34" charset="0"/>
              </a:rPr>
              <a:t>Areas</a:t>
            </a:r>
            <a:endParaRPr lang="it-IT" sz="1400" i="1" dirty="0">
              <a:solidFill>
                <a:schemeClr val="bg1"/>
              </a:solidFill>
              <a:latin typeface="Arial Narrow" panose="020B0606020202030204" pitchFamily="34" charset="0"/>
            </a:endParaRPr>
          </a:p>
        </p:txBody>
      </p:sp>
      <p:sp>
        <p:nvSpPr>
          <p:cNvPr id="6" name="Rettangolo 5"/>
          <p:cNvSpPr/>
          <p:nvPr/>
        </p:nvSpPr>
        <p:spPr>
          <a:xfrm>
            <a:off x="5220072" y="6073551"/>
            <a:ext cx="2878160" cy="307777"/>
          </a:xfrm>
          <a:prstGeom prst="rect">
            <a:avLst/>
          </a:prstGeom>
        </p:spPr>
        <p:txBody>
          <a:bodyPr wrap="none">
            <a:spAutoFit/>
          </a:bodyPr>
          <a:lstStyle/>
          <a:p>
            <a:r>
              <a:rPr lang="it-IT" sz="1400" dirty="0"/>
              <a:t>(From: </a:t>
            </a:r>
            <a:r>
              <a:rPr lang="it-IT" sz="1400" dirty="0">
                <a:hlinkClick r:id="rId3"/>
              </a:rPr>
              <a:t>http://</a:t>
            </a:r>
            <a:r>
              <a:rPr lang="it-IT" sz="1400" dirty="0" smtClean="0">
                <a:hlinkClick r:id="rId3"/>
              </a:rPr>
              <a:t>keelingcurve.ucsd.edu</a:t>
            </a:r>
            <a:r>
              <a:rPr lang="it-IT" sz="1400" dirty="0" smtClean="0"/>
              <a:t>)</a:t>
            </a:r>
            <a:endParaRPr lang="it-IT" sz="1400" dirty="0"/>
          </a:p>
        </p:txBody>
      </p:sp>
      <p:grpSp>
        <p:nvGrpSpPr>
          <p:cNvPr id="8" name="Gruppo 7"/>
          <p:cNvGrpSpPr/>
          <p:nvPr/>
        </p:nvGrpSpPr>
        <p:grpSpPr>
          <a:xfrm>
            <a:off x="1126790" y="2108115"/>
            <a:ext cx="6973602" cy="4226732"/>
            <a:chOff x="1054782" y="1866564"/>
            <a:chExt cx="6973602" cy="4226732"/>
          </a:xfrm>
        </p:grpSpPr>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782" y="1866564"/>
              <a:ext cx="6973602" cy="4226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1116384" y="1866564"/>
              <a:ext cx="6840000" cy="656590"/>
            </a:xfrm>
            <a:prstGeom prst="rect">
              <a:avLst/>
            </a:prstGeom>
            <a:solidFill>
              <a:schemeClr val="bg1"/>
            </a:solidFill>
          </p:spPr>
          <p:txBody>
            <a:bodyPr wrap="square" rtlCol="0">
              <a:spAutoFit/>
            </a:bodyPr>
            <a:lstStyle/>
            <a:p>
              <a:pPr algn="ctr">
                <a:lnSpc>
                  <a:spcPts val="2200"/>
                </a:lnSpc>
              </a:pPr>
              <a:r>
                <a:rPr lang="en-US" sz="2000" b="1" dirty="0" smtClean="0"/>
                <a:t>CO</a:t>
              </a:r>
              <a:r>
                <a:rPr lang="en-US" sz="2000" b="1" baseline="-25000" dirty="0" smtClean="0"/>
                <a:t>2</a:t>
              </a:r>
              <a:r>
                <a:rPr lang="en-US" sz="2000" b="1" dirty="0" smtClean="0"/>
                <a:t> concentration increase at Mauna Loa Observatory</a:t>
              </a:r>
            </a:p>
            <a:p>
              <a:pPr algn="ctr">
                <a:lnSpc>
                  <a:spcPts val="2200"/>
                </a:lnSpc>
              </a:pPr>
              <a:r>
                <a:rPr lang="en-US" sz="2000" b="1" dirty="0" smtClean="0"/>
                <a:t>since 1958</a:t>
              </a:r>
              <a:endParaRPr lang="en-US" sz="2000" b="1" dirty="0"/>
            </a:p>
          </p:txBody>
        </p:sp>
      </p:grpSp>
      <p:sp>
        <p:nvSpPr>
          <p:cNvPr id="7" name="CasellaDiTesto 6"/>
          <p:cNvSpPr txBox="1"/>
          <p:nvPr/>
        </p:nvSpPr>
        <p:spPr>
          <a:xfrm>
            <a:off x="1970538" y="2766385"/>
            <a:ext cx="6048672" cy="400110"/>
          </a:xfrm>
          <a:prstGeom prst="rect">
            <a:avLst/>
          </a:prstGeom>
          <a:solidFill>
            <a:schemeClr val="bg1">
              <a:alpha val="70000"/>
            </a:schemeClr>
          </a:solidFill>
        </p:spPr>
        <p:txBody>
          <a:bodyPr wrap="square" rtlCol="0">
            <a:spAutoFit/>
          </a:bodyPr>
          <a:lstStyle/>
          <a:p>
            <a:r>
              <a:rPr lang="en-US" sz="2000" b="1" dirty="0" smtClean="0">
                <a:solidFill>
                  <a:srgbClr val="FF0000"/>
                </a:solidFill>
              </a:rPr>
              <a:t>Important info: </a:t>
            </a:r>
            <a:r>
              <a:rPr lang="en-US" sz="2000" dirty="0" smtClean="0">
                <a:solidFill>
                  <a:srgbClr val="FF0000"/>
                </a:solidFill>
              </a:rPr>
              <a:t>CO2 </a:t>
            </a:r>
            <a:r>
              <a:rPr lang="en-US" sz="2000" dirty="0">
                <a:solidFill>
                  <a:srgbClr val="FF0000"/>
                </a:solidFill>
              </a:rPr>
              <a:t>before the industrial era </a:t>
            </a:r>
            <a:r>
              <a:rPr lang="en-US" sz="2000" dirty="0" smtClean="0">
                <a:solidFill>
                  <a:srgbClr val="FF0000"/>
                </a:solidFill>
              </a:rPr>
              <a:t>&lt;300ppm</a:t>
            </a:r>
            <a:endParaRPr lang="en-US" sz="2000" dirty="0">
              <a:solidFill>
                <a:srgbClr val="FF0000"/>
              </a:solidFill>
            </a:endParaRPr>
          </a:p>
        </p:txBody>
      </p:sp>
      <p:sp>
        <p:nvSpPr>
          <p:cNvPr id="11" name="CasellaDiTesto 10"/>
          <p:cNvSpPr txBox="1"/>
          <p:nvPr/>
        </p:nvSpPr>
        <p:spPr>
          <a:xfrm>
            <a:off x="1970538" y="3172825"/>
            <a:ext cx="6048672" cy="608885"/>
          </a:xfrm>
          <a:prstGeom prst="rect">
            <a:avLst/>
          </a:prstGeom>
          <a:solidFill>
            <a:schemeClr val="bg1">
              <a:alpha val="70000"/>
            </a:schemeClr>
          </a:solidFill>
        </p:spPr>
        <p:txBody>
          <a:bodyPr wrap="square" rtlCol="0">
            <a:spAutoFit/>
          </a:bodyPr>
          <a:lstStyle/>
          <a:p>
            <a:pPr>
              <a:lnSpc>
                <a:spcPts val="2000"/>
              </a:lnSpc>
            </a:pPr>
            <a:r>
              <a:rPr lang="en-US" sz="2000" b="1" dirty="0" smtClean="0">
                <a:solidFill>
                  <a:srgbClr val="FF0000"/>
                </a:solidFill>
              </a:rPr>
              <a:t>Measured by: </a:t>
            </a:r>
            <a:r>
              <a:rPr lang="en-US" sz="2000" dirty="0">
                <a:solidFill>
                  <a:srgbClr val="FF0000"/>
                </a:solidFill>
              </a:rPr>
              <a:t>relative gas concentrations </a:t>
            </a:r>
            <a:r>
              <a:rPr lang="en-US" sz="2000" dirty="0" smtClean="0">
                <a:solidFill>
                  <a:srgbClr val="FF0000"/>
                </a:solidFill>
              </a:rPr>
              <a:t>in </a:t>
            </a:r>
            <a:r>
              <a:rPr lang="en-US" sz="2000" dirty="0">
                <a:solidFill>
                  <a:srgbClr val="FF0000"/>
                </a:solidFill>
              </a:rPr>
              <a:t>the </a:t>
            </a:r>
            <a:r>
              <a:rPr lang="en-US" sz="2000" dirty="0" smtClean="0">
                <a:solidFill>
                  <a:srgbClr val="FF0000"/>
                </a:solidFill>
              </a:rPr>
              <a:t>air bubbles trapped </a:t>
            </a:r>
            <a:r>
              <a:rPr lang="en-US" sz="2000" dirty="0">
                <a:solidFill>
                  <a:srgbClr val="FF0000"/>
                </a:solidFill>
              </a:rPr>
              <a:t>in the ice </a:t>
            </a:r>
            <a:r>
              <a:rPr lang="en-US" sz="2000" dirty="0" smtClean="0">
                <a:solidFill>
                  <a:srgbClr val="FF0000"/>
                </a:solidFill>
              </a:rPr>
              <a:t>cores</a:t>
            </a:r>
          </a:p>
        </p:txBody>
      </p:sp>
      <p:sp>
        <p:nvSpPr>
          <p:cNvPr id="12" name="CasellaDiTesto 11"/>
          <p:cNvSpPr txBox="1"/>
          <p:nvPr/>
        </p:nvSpPr>
        <p:spPr>
          <a:xfrm>
            <a:off x="1970538" y="3814567"/>
            <a:ext cx="6048672" cy="608885"/>
          </a:xfrm>
          <a:prstGeom prst="rect">
            <a:avLst/>
          </a:prstGeom>
          <a:solidFill>
            <a:schemeClr val="bg1">
              <a:alpha val="70000"/>
            </a:schemeClr>
          </a:solidFill>
        </p:spPr>
        <p:txBody>
          <a:bodyPr wrap="square" rtlCol="0">
            <a:spAutoFit/>
          </a:bodyPr>
          <a:lstStyle/>
          <a:p>
            <a:pPr>
              <a:lnSpc>
                <a:spcPts val="2000"/>
              </a:lnSpc>
            </a:pPr>
            <a:r>
              <a:rPr lang="en-US" sz="2000" b="1" dirty="0" smtClean="0">
                <a:solidFill>
                  <a:srgbClr val="FF0000"/>
                </a:solidFill>
              </a:rPr>
              <a:t>Important info: </a:t>
            </a:r>
            <a:r>
              <a:rPr lang="en-US" sz="2000" dirty="0" smtClean="0">
                <a:solidFill>
                  <a:srgbClr val="FF0000"/>
                </a:solidFill>
              </a:rPr>
              <a:t>CO2 increase is anthropogenic (mainly fossil </a:t>
            </a:r>
            <a:r>
              <a:rPr lang="en-US" sz="2000" dirty="0">
                <a:solidFill>
                  <a:srgbClr val="FF0000"/>
                </a:solidFill>
              </a:rPr>
              <a:t>fuel </a:t>
            </a:r>
            <a:r>
              <a:rPr lang="en-US" sz="2000" dirty="0" smtClean="0">
                <a:solidFill>
                  <a:srgbClr val="FF0000"/>
                </a:solidFill>
              </a:rPr>
              <a:t>burning)</a:t>
            </a:r>
            <a:endParaRPr lang="en-US" sz="2000" dirty="0">
              <a:solidFill>
                <a:srgbClr val="FF0000"/>
              </a:solidFill>
            </a:endParaRPr>
          </a:p>
        </p:txBody>
      </p:sp>
      <p:sp>
        <p:nvSpPr>
          <p:cNvPr id="13" name="CasellaDiTesto 12"/>
          <p:cNvSpPr txBox="1"/>
          <p:nvPr/>
        </p:nvSpPr>
        <p:spPr>
          <a:xfrm>
            <a:off x="1970538" y="4422569"/>
            <a:ext cx="6048672" cy="400110"/>
          </a:xfrm>
          <a:prstGeom prst="rect">
            <a:avLst/>
          </a:prstGeom>
          <a:solidFill>
            <a:schemeClr val="bg1">
              <a:alpha val="70000"/>
            </a:schemeClr>
          </a:solidFill>
        </p:spPr>
        <p:txBody>
          <a:bodyPr wrap="square" rtlCol="0">
            <a:spAutoFit/>
          </a:bodyPr>
          <a:lstStyle/>
          <a:p>
            <a:r>
              <a:rPr lang="en-US" sz="2000" b="1" dirty="0" smtClean="0">
                <a:solidFill>
                  <a:srgbClr val="FF0000"/>
                </a:solidFill>
              </a:rPr>
              <a:t>Measured by:  </a:t>
            </a:r>
            <a:r>
              <a:rPr lang="en-US" sz="2000" dirty="0" smtClean="0">
                <a:solidFill>
                  <a:srgbClr val="FF0000"/>
                </a:solidFill>
              </a:rPr>
              <a:t>carbon isotopes ratio</a:t>
            </a:r>
          </a:p>
        </p:txBody>
      </p:sp>
      <p:sp>
        <p:nvSpPr>
          <p:cNvPr id="14" name="CasellaDiTesto 13"/>
          <p:cNvSpPr txBox="1"/>
          <p:nvPr/>
        </p:nvSpPr>
        <p:spPr>
          <a:xfrm>
            <a:off x="1979712" y="4861866"/>
            <a:ext cx="6048672" cy="608885"/>
          </a:xfrm>
          <a:prstGeom prst="rect">
            <a:avLst/>
          </a:prstGeom>
          <a:solidFill>
            <a:schemeClr val="bg1">
              <a:alpha val="70000"/>
            </a:schemeClr>
          </a:solidFill>
        </p:spPr>
        <p:txBody>
          <a:bodyPr wrap="square" rtlCol="0">
            <a:spAutoFit/>
          </a:bodyPr>
          <a:lstStyle/>
          <a:p>
            <a:pPr>
              <a:lnSpc>
                <a:spcPts val="2000"/>
              </a:lnSpc>
            </a:pPr>
            <a:r>
              <a:rPr lang="en-US" sz="2000" b="1" dirty="0" smtClean="0">
                <a:solidFill>
                  <a:srgbClr val="FF0000"/>
                </a:solidFill>
              </a:rPr>
              <a:t>Important info: </a:t>
            </a:r>
            <a:r>
              <a:rPr lang="en-US" sz="2000" dirty="0" smtClean="0">
                <a:solidFill>
                  <a:srgbClr val="FF0000"/>
                </a:solidFill>
              </a:rPr>
              <a:t>not all the CO2 emitted remains in the atmosphere</a:t>
            </a:r>
          </a:p>
        </p:txBody>
      </p:sp>
      <p:sp>
        <p:nvSpPr>
          <p:cNvPr id="15" name="CasellaDiTesto 14"/>
          <p:cNvSpPr txBox="1"/>
          <p:nvPr/>
        </p:nvSpPr>
        <p:spPr>
          <a:xfrm>
            <a:off x="1979712" y="5470751"/>
            <a:ext cx="6048672" cy="608885"/>
          </a:xfrm>
          <a:prstGeom prst="rect">
            <a:avLst/>
          </a:prstGeom>
          <a:solidFill>
            <a:schemeClr val="bg1">
              <a:alpha val="70000"/>
            </a:schemeClr>
          </a:solidFill>
        </p:spPr>
        <p:txBody>
          <a:bodyPr wrap="square" rtlCol="0">
            <a:spAutoFit/>
          </a:bodyPr>
          <a:lstStyle/>
          <a:p>
            <a:pPr>
              <a:lnSpc>
                <a:spcPts val="2000"/>
              </a:lnSpc>
            </a:pPr>
            <a:r>
              <a:rPr lang="en-US" sz="2000" b="1" dirty="0" smtClean="0">
                <a:solidFill>
                  <a:srgbClr val="FF0000"/>
                </a:solidFill>
              </a:rPr>
              <a:t>Measured by: </a:t>
            </a:r>
            <a:r>
              <a:rPr lang="en-US" sz="2000" dirty="0" smtClean="0">
                <a:solidFill>
                  <a:srgbClr val="FF0000"/>
                </a:solidFill>
              </a:rPr>
              <a:t>monitoring several different variables in land and ocean sinks</a:t>
            </a:r>
            <a:endParaRPr lang="en-US" sz="2000" dirty="0">
              <a:solidFill>
                <a:srgbClr val="FF0000"/>
              </a:solidFill>
            </a:endParaRPr>
          </a:p>
        </p:txBody>
      </p:sp>
      <p:sp>
        <p:nvSpPr>
          <p:cNvPr id="16" name="Text Box 12"/>
          <p:cNvSpPr txBox="1">
            <a:spLocks noChangeArrowheads="1"/>
          </p:cNvSpPr>
          <p:nvPr/>
        </p:nvSpPr>
        <p:spPr bwMode="auto">
          <a:xfrm>
            <a:off x="467544" y="1412776"/>
            <a:ext cx="82425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a:solidFill>
                  <a:schemeClr val="bg1"/>
                </a:solidFill>
              </a:rPr>
              <a:t>CO2 concentration in the atmosphere</a:t>
            </a:r>
          </a:p>
          <a:p>
            <a:pPr algn="ctr"/>
            <a:r>
              <a:rPr lang="en-US" dirty="0" smtClean="0">
                <a:solidFill>
                  <a:schemeClr val="bg1"/>
                </a:solidFill>
              </a:rPr>
              <a:t>Probably the most “essential” variable linked to climate change</a:t>
            </a:r>
            <a:endParaRPr lang="en-US" dirty="0">
              <a:solidFill>
                <a:schemeClr val="bg1"/>
              </a:solidFill>
            </a:endParaRPr>
          </a:p>
        </p:txBody>
      </p:sp>
      <p:sp>
        <p:nvSpPr>
          <p:cNvPr id="18" name="Text Box 12"/>
          <p:cNvSpPr txBox="1">
            <a:spLocks noChangeArrowheads="1"/>
          </p:cNvSpPr>
          <p:nvPr/>
        </p:nvSpPr>
        <p:spPr bwMode="auto">
          <a:xfrm>
            <a:off x="14943" y="916427"/>
            <a:ext cx="90935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2000" b="1" u="sng" dirty="0">
                <a:solidFill>
                  <a:schemeClr val="bg1"/>
                </a:solidFill>
              </a:rPr>
              <a:t>I</a:t>
            </a:r>
            <a:r>
              <a:rPr lang="en-US" sz="2000" b="1" u="sng" dirty="0" smtClean="0">
                <a:solidFill>
                  <a:schemeClr val="bg1"/>
                </a:solidFill>
              </a:rPr>
              <a:t>ndicator of status and trend: single variable or clusters?</a:t>
            </a:r>
            <a:endParaRPr lang="en-US" sz="2000" b="1" u="sng" dirty="0">
              <a:solidFill>
                <a:schemeClr val="bg1"/>
              </a:solidFill>
            </a:endParaRPr>
          </a:p>
        </p:txBody>
      </p:sp>
    </p:spTree>
    <p:extLst>
      <p:ext uri="{BB962C8B-B14F-4D97-AF65-F5344CB8AC3E}">
        <p14:creationId xmlns:p14="http://schemas.microsoft.com/office/powerpoint/2010/main" val="292650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467544" y="1412776"/>
            <a:ext cx="82425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a:solidFill>
                  <a:schemeClr val="bg1"/>
                </a:solidFill>
              </a:rPr>
              <a:t>CO2 concentration in the atmosphere</a:t>
            </a:r>
          </a:p>
          <a:p>
            <a:pPr algn="ctr"/>
            <a:r>
              <a:rPr lang="en-US" dirty="0" smtClean="0">
                <a:solidFill>
                  <a:schemeClr val="bg1"/>
                </a:solidFill>
              </a:rPr>
              <a:t>Probably the most “essential” variable linked to climate change</a:t>
            </a:r>
            <a:endParaRPr lang="en-US" dirty="0">
              <a:solidFill>
                <a:schemeClr val="bg1"/>
              </a:solidFill>
            </a:endParaRPr>
          </a:p>
        </p:txBody>
      </p:sp>
      <p:sp>
        <p:nvSpPr>
          <p:cNvPr id="6" name="Rettangolo 5"/>
          <p:cNvSpPr/>
          <p:nvPr/>
        </p:nvSpPr>
        <p:spPr>
          <a:xfrm>
            <a:off x="5220072" y="6073551"/>
            <a:ext cx="2878160" cy="307777"/>
          </a:xfrm>
          <a:prstGeom prst="rect">
            <a:avLst/>
          </a:prstGeom>
        </p:spPr>
        <p:txBody>
          <a:bodyPr wrap="none">
            <a:spAutoFit/>
          </a:bodyPr>
          <a:lstStyle/>
          <a:p>
            <a:r>
              <a:rPr lang="it-IT" sz="1400" dirty="0"/>
              <a:t>(From: </a:t>
            </a:r>
            <a:r>
              <a:rPr lang="it-IT" sz="1400" dirty="0">
                <a:hlinkClick r:id="rId3"/>
              </a:rPr>
              <a:t>http://</a:t>
            </a:r>
            <a:r>
              <a:rPr lang="it-IT" sz="1400" dirty="0" smtClean="0">
                <a:hlinkClick r:id="rId3"/>
              </a:rPr>
              <a:t>keelingcurve.ucsd.edu</a:t>
            </a:r>
            <a:r>
              <a:rPr lang="it-IT" sz="1400" dirty="0" smtClean="0"/>
              <a:t>)</a:t>
            </a:r>
            <a:endParaRPr lang="it-IT" sz="1400" dirty="0"/>
          </a:p>
        </p:txBody>
      </p:sp>
      <p:grpSp>
        <p:nvGrpSpPr>
          <p:cNvPr id="8" name="Gruppo 7"/>
          <p:cNvGrpSpPr/>
          <p:nvPr/>
        </p:nvGrpSpPr>
        <p:grpSpPr>
          <a:xfrm>
            <a:off x="1126790" y="2108115"/>
            <a:ext cx="6973602" cy="4226732"/>
            <a:chOff x="1054782" y="1866564"/>
            <a:chExt cx="6973602" cy="4226732"/>
          </a:xfrm>
        </p:grpSpPr>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782" y="1866564"/>
              <a:ext cx="6973602" cy="4226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1116384" y="1866564"/>
              <a:ext cx="6840000" cy="656590"/>
            </a:xfrm>
            <a:prstGeom prst="rect">
              <a:avLst/>
            </a:prstGeom>
            <a:solidFill>
              <a:schemeClr val="bg1"/>
            </a:solidFill>
          </p:spPr>
          <p:txBody>
            <a:bodyPr wrap="square" rtlCol="0">
              <a:spAutoFit/>
            </a:bodyPr>
            <a:lstStyle/>
            <a:p>
              <a:pPr algn="ctr">
                <a:lnSpc>
                  <a:spcPts val="2200"/>
                </a:lnSpc>
              </a:pPr>
              <a:r>
                <a:rPr lang="en-US" sz="2000" b="1" dirty="0" smtClean="0"/>
                <a:t>CO</a:t>
              </a:r>
              <a:r>
                <a:rPr lang="en-US" sz="2000" b="1" baseline="-25000" dirty="0" smtClean="0"/>
                <a:t>2</a:t>
              </a:r>
              <a:r>
                <a:rPr lang="en-US" sz="2000" b="1" dirty="0" smtClean="0"/>
                <a:t> concentration increase at Mauna Loa Observatory</a:t>
              </a:r>
            </a:p>
            <a:p>
              <a:pPr algn="ctr">
                <a:lnSpc>
                  <a:spcPts val="2200"/>
                </a:lnSpc>
              </a:pPr>
              <a:r>
                <a:rPr lang="en-US" sz="2000" b="1" dirty="0" smtClean="0"/>
                <a:t>since 1958</a:t>
              </a:r>
              <a:endParaRPr lang="en-US" sz="2000" b="1" dirty="0"/>
            </a:p>
          </p:txBody>
        </p:sp>
      </p:grpSp>
      <p:sp>
        <p:nvSpPr>
          <p:cNvPr id="7" name="CasellaDiTesto 6"/>
          <p:cNvSpPr txBox="1"/>
          <p:nvPr/>
        </p:nvSpPr>
        <p:spPr>
          <a:xfrm>
            <a:off x="2123728" y="3310511"/>
            <a:ext cx="2736304" cy="707886"/>
          </a:xfrm>
          <a:prstGeom prst="rect">
            <a:avLst/>
          </a:prstGeom>
          <a:noFill/>
        </p:spPr>
        <p:txBody>
          <a:bodyPr wrap="square" rtlCol="0">
            <a:spAutoFit/>
          </a:bodyPr>
          <a:lstStyle/>
          <a:p>
            <a:r>
              <a:rPr lang="en-US" sz="2000" b="1" dirty="0" smtClean="0">
                <a:solidFill>
                  <a:srgbClr val="FF0000"/>
                </a:solidFill>
              </a:rPr>
              <a:t>is this information enough?</a:t>
            </a:r>
            <a:endParaRPr lang="en-US" sz="2000" b="1" dirty="0">
              <a:solidFill>
                <a:srgbClr val="FF0000"/>
              </a:solidFill>
            </a:endParaRPr>
          </a:p>
        </p:txBody>
      </p:sp>
      <p:sp>
        <p:nvSpPr>
          <p:cNvPr id="12" name="CasellaDiTesto 11"/>
          <p:cNvSpPr txBox="1"/>
          <p:nvPr/>
        </p:nvSpPr>
        <p:spPr>
          <a:xfrm>
            <a:off x="2555776" y="6505599"/>
            <a:ext cx="6552728" cy="307777"/>
          </a:xfrm>
          <a:prstGeom prst="rect">
            <a:avLst/>
          </a:prstGeom>
          <a:noFill/>
        </p:spPr>
        <p:txBody>
          <a:bodyPr wrap="square" rtlCol="0">
            <a:spAutoFit/>
          </a:bodyPr>
          <a:lstStyle/>
          <a:p>
            <a:pPr algn="r"/>
            <a:r>
              <a:rPr lang="en-US" sz="1400" i="1" dirty="0" smtClean="0">
                <a:solidFill>
                  <a:schemeClr val="bg1"/>
                </a:solidFill>
                <a:latin typeface="Arial Narrow" panose="020B0606020202030204" pitchFamily="34" charset="0"/>
              </a:rPr>
              <a:t>Breakout </a:t>
            </a:r>
            <a:r>
              <a:rPr lang="en-US" sz="1400" i="1" dirty="0">
                <a:solidFill>
                  <a:schemeClr val="bg1"/>
                </a:solidFill>
                <a:latin typeface="Arial Narrow" panose="020B0606020202030204" pitchFamily="34" charset="0"/>
              </a:rPr>
              <a:t>Session 1.2: GEO Societal Benefit </a:t>
            </a:r>
            <a:r>
              <a:rPr lang="en-US" sz="1400" i="1" dirty="0" smtClean="0">
                <a:solidFill>
                  <a:schemeClr val="bg1"/>
                </a:solidFill>
                <a:latin typeface="Arial Narrow" panose="020B0606020202030204" pitchFamily="34" charset="0"/>
              </a:rPr>
              <a:t>Areas</a:t>
            </a:r>
            <a:endParaRPr lang="it-IT" sz="1400" i="1" dirty="0">
              <a:solidFill>
                <a:schemeClr val="bg1"/>
              </a:solidFill>
              <a:latin typeface="Arial Narrow" panose="020B0606020202030204" pitchFamily="34" charset="0"/>
            </a:endParaRPr>
          </a:p>
        </p:txBody>
      </p:sp>
      <p:sp>
        <p:nvSpPr>
          <p:cNvPr id="10" name="CasellaDiTesto 9"/>
          <p:cNvSpPr txBox="1"/>
          <p:nvPr/>
        </p:nvSpPr>
        <p:spPr>
          <a:xfrm>
            <a:off x="2123728" y="3964994"/>
            <a:ext cx="2736304" cy="400110"/>
          </a:xfrm>
          <a:prstGeom prst="rect">
            <a:avLst/>
          </a:prstGeom>
          <a:noFill/>
        </p:spPr>
        <p:txBody>
          <a:bodyPr wrap="square" rtlCol="0">
            <a:spAutoFit/>
          </a:bodyPr>
          <a:lstStyle/>
          <a:p>
            <a:r>
              <a:rPr lang="en-US" sz="2000" b="1" dirty="0" smtClean="0">
                <a:solidFill>
                  <a:srgbClr val="FF0000"/>
                </a:solidFill>
              </a:rPr>
              <a:t>NO!</a:t>
            </a:r>
            <a:endParaRPr lang="en-US" sz="2000" b="1" dirty="0">
              <a:solidFill>
                <a:srgbClr val="FF0000"/>
              </a:solidFill>
            </a:endParaRPr>
          </a:p>
        </p:txBody>
      </p:sp>
      <p:sp>
        <p:nvSpPr>
          <p:cNvPr id="13" name="CasellaDiTesto 12"/>
          <p:cNvSpPr txBox="1"/>
          <p:nvPr/>
        </p:nvSpPr>
        <p:spPr>
          <a:xfrm>
            <a:off x="2124808" y="2996952"/>
            <a:ext cx="4463416" cy="400110"/>
          </a:xfrm>
          <a:prstGeom prst="rect">
            <a:avLst/>
          </a:prstGeom>
          <a:noFill/>
        </p:spPr>
        <p:txBody>
          <a:bodyPr wrap="square" rtlCol="0">
            <a:spAutoFit/>
          </a:bodyPr>
          <a:lstStyle/>
          <a:p>
            <a:r>
              <a:rPr lang="en-US" sz="2000" b="1" dirty="0" smtClean="0">
                <a:solidFill>
                  <a:srgbClr val="FF0000"/>
                </a:solidFill>
              </a:rPr>
              <a:t>CO2 concentration in the atmosphere:</a:t>
            </a:r>
            <a:endParaRPr lang="en-US" sz="2000" b="1" dirty="0">
              <a:solidFill>
                <a:srgbClr val="FF0000"/>
              </a:solidFill>
            </a:endParaRPr>
          </a:p>
        </p:txBody>
      </p:sp>
      <p:sp>
        <p:nvSpPr>
          <p:cNvPr id="14" name="Text Box 12"/>
          <p:cNvSpPr txBox="1">
            <a:spLocks noChangeArrowheads="1"/>
          </p:cNvSpPr>
          <p:nvPr/>
        </p:nvSpPr>
        <p:spPr bwMode="auto">
          <a:xfrm>
            <a:off x="14943" y="916427"/>
            <a:ext cx="90935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2000" b="1" u="sng" dirty="0">
                <a:solidFill>
                  <a:schemeClr val="bg1"/>
                </a:solidFill>
              </a:rPr>
              <a:t>I</a:t>
            </a:r>
            <a:r>
              <a:rPr lang="en-US" sz="2000" b="1" u="sng" dirty="0" smtClean="0">
                <a:solidFill>
                  <a:schemeClr val="bg1"/>
                </a:solidFill>
              </a:rPr>
              <a:t>ndicator of status and trend: single variable or clusters?</a:t>
            </a:r>
            <a:endParaRPr lang="en-US" sz="2000" b="1" u="sng" dirty="0">
              <a:solidFill>
                <a:schemeClr val="bg1"/>
              </a:solidFill>
            </a:endParaRPr>
          </a:p>
        </p:txBody>
      </p:sp>
      <p:sp>
        <p:nvSpPr>
          <p:cNvPr id="15" name="CasellaDiTesto 14"/>
          <p:cNvSpPr txBox="1"/>
          <p:nvPr/>
        </p:nvSpPr>
        <p:spPr>
          <a:xfrm>
            <a:off x="4949348" y="4365104"/>
            <a:ext cx="2736304" cy="1323439"/>
          </a:xfrm>
          <a:prstGeom prst="rect">
            <a:avLst/>
          </a:prstGeom>
          <a:noFill/>
        </p:spPr>
        <p:txBody>
          <a:bodyPr wrap="square" rtlCol="0">
            <a:spAutoFit/>
          </a:bodyPr>
          <a:lstStyle/>
          <a:p>
            <a:pPr algn="r"/>
            <a:r>
              <a:rPr lang="en-US" sz="2000" b="1" dirty="0" smtClean="0">
                <a:solidFill>
                  <a:srgbClr val="FF0000"/>
                </a:solidFill>
              </a:rPr>
              <a:t>In most cases an indicator is defined by an integrated set of different variables</a:t>
            </a:r>
            <a:endParaRPr lang="en-US" sz="2000" b="1" dirty="0">
              <a:solidFill>
                <a:srgbClr val="FF0000"/>
              </a:solidFill>
            </a:endParaRPr>
          </a:p>
        </p:txBody>
      </p:sp>
    </p:spTree>
    <p:extLst>
      <p:ext uri="{BB962C8B-B14F-4D97-AF65-F5344CB8AC3E}">
        <p14:creationId xmlns:p14="http://schemas.microsoft.com/office/powerpoint/2010/main" val="336788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467544" y="1628800"/>
            <a:ext cx="8242541" cy="352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ts val="600"/>
              </a:spcAft>
            </a:pPr>
            <a:r>
              <a:rPr lang="en-US" sz="3200" b="1" dirty="0" smtClean="0">
                <a:solidFill>
                  <a:schemeClr val="bg1"/>
                </a:solidFill>
                <a:cs typeface="Arial" panose="020B0604020202020204" pitchFamily="34" charset="0"/>
              </a:rPr>
              <a:t>Introduction to Breakout </a:t>
            </a:r>
            <a:r>
              <a:rPr lang="en-US" sz="3200" b="1" dirty="0">
                <a:solidFill>
                  <a:schemeClr val="bg1"/>
                </a:solidFill>
                <a:cs typeface="Arial" panose="020B0604020202020204" pitchFamily="34" charset="0"/>
              </a:rPr>
              <a:t>Session </a:t>
            </a:r>
            <a:r>
              <a:rPr lang="en-US" sz="3200" b="1" dirty="0" smtClean="0">
                <a:solidFill>
                  <a:schemeClr val="bg1"/>
                </a:solidFill>
                <a:cs typeface="Arial" panose="020B0604020202020204" pitchFamily="34" charset="0"/>
              </a:rPr>
              <a:t>2.2</a:t>
            </a:r>
          </a:p>
          <a:p>
            <a:pPr algn="ctr" eaLnBrk="1" fontAlgn="base" hangingPunct="1">
              <a:spcBef>
                <a:spcPct val="0"/>
              </a:spcBef>
              <a:spcAft>
                <a:spcPts val="600"/>
              </a:spcAft>
            </a:pPr>
            <a:r>
              <a:rPr lang="en-US" sz="3200" b="1" dirty="0" smtClean="0">
                <a:solidFill>
                  <a:schemeClr val="bg1"/>
                </a:solidFill>
                <a:cs typeface="Arial" panose="020B0604020202020204" pitchFamily="34" charset="0"/>
              </a:rPr>
              <a:t>Essential </a:t>
            </a:r>
            <a:r>
              <a:rPr lang="en-US" sz="3200" b="1" dirty="0">
                <a:solidFill>
                  <a:schemeClr val="bg1"/>
                </a:solidFill>
                <a:cs typeface="Arial" panose="020B0604020202020204" pitchFamily="34" charset="0"/>
              </a:rPr>
              <a:t>Variables for GEO </a:t>
            </a:r>
            <a:r>
              <a:rPr lang="en-US" sz="3200" b="1" dirty="0" smtClean="0">
                <a:solidFill>
                  <a:schemeClr val="bg1"/>
                </a:solidFill>
                <a:cs typeface="Arial" panose="020B0604020202020204" pitchFamily="34" charset="0"/>
              </a:rPr>
              <a:t>SBAs</a:t>
            </a:r>
          </a:p>
          <a:p>
            <a:pPr algn="ctr" eaLnBrk="1" fontAlgn="base" hangingPunct="1">
              <a:spcBef>
                <a:spcPct val="0"/>
              </a:spcBef>
              <a:spcAft>
                <a:spcPts val="600"/>
              </a:spcAft>
            </a:pPr>
            <a:endParaRPr lang="en-US" sz="2400" dirty="0" smtClean="0">
              <a:solidFill>
                <a:schemeClr val="bg1"/>
              </a:solidFill>
              <a:cs typeface="Arial" panose="020B0604020202020204" pitchFamily="34" charset="0"/>
            </a:endParaRPr>
          </a:p>
          <a:p>
            <a:pPr algn="ctr" eaLnBrk="1" fontAlgn="base" hangingPunct="1">
              <a:spcBef>
                <a:spcPct val="0"/>
              </a:spcBef>
              <a:spcAft>
                <a:spcPts val="600"/>
              </a:spcAft>
            </a:pPr>
            <a:r>
              <a:rPr lang="en-US" sz="2400" dirty="0" smtClean="0">
                <a:solidFill>
                  <a:schemeClr val="bg1"/>
                </a:solidFill>
                <a:cs typeface="Arial" panose="020B0604020202020204" pitchFamily="34" charset="0"/>
              </a:rPr>
              <a:t>(</a:t>
            </a:r>
            <a:r>
              <a:rPr lang="en-US" sz="2400" dirty="0">
                <a:solidFill>
                  <a:schemeClr val="bg1"/>
                </a:solidFill>
                <a:cs typeface="Arial" panose="020B0604020202020204" pitchFamily="34" charset="0"/>
              </a:rPr>
              <a:t>Chair: Antonio Bombelli)</a:t>
            </a:r>
          </a:p>
          <a:p>
            <a:pPr algn="ctr" eaLnBrk="1" fontAlgn="base" hangingPunct="1">
              <a:spcBef>
                <a:spcPct val="0"/>
              </a:spcBef>
              <a:spcAft>
                <a:spcPts val="600"/>
              </a:spcAft>
            </a:pPr>
            <a:r>
              <a:rPr lang="en-US" sz="2000" i="1" dirty="0" smtClean="0">
                <a:solidFill>
                  <a:schemeClr val="bg1"/>
                </a:solidFill>
                <a:cs typeface="Arial" panose="020B0604020202020204" pitchFamily="34" charset="0"/>
              </a:rPr>
              <a:t>Coordinator  of the GEO Task CL-02</a:t>
            </a:r>
          </a:p>
          <a:p>
            <a:pPr algn="ctr" eaLnBrk="1" fontAlgn="base" hangingPunct="1">
              <a:spcBef>
                <a:spcPct val="0"/>
              </a:spcBef>
              <a:spcAft>
                <a:spcPts val="600"/>
              </a:spcAft>
            </a:pPr>
            <a:r>
              <a:rPr lang="en-US" sz="2000" i="1" dirty="0" smtClean="0">
                <a:solidFill>
                  <a:schemeClr val="bg1"/>
                </a:solidFill>
                <a:cs typeface="Arial" panose="020B0604020202020204" pitchFamily="34" charset="0"/>
              </a:rPr>
              <a:t>“Global Carbon Observations and Analysis”</a:t>
            </a:r>
          </a:p>
          <a:p>
            <a:pPr algn="ctr" eaLnBrk="1" fontAlgn="base" hangingPunct="1">
              <a:spcBef>
                <a:spcPct val="0"/>
              </a:spcBef>
              <a:spcAft>
                <a:spcPts val="600"/>
              </a:spcAft>
            </a:pPr>
            <a:endParaRPr lang="en-US" dirty="0" smtClean="0">
              <a:solidFill>
                <a:schemeClr val="bg1"/>
              </a:solidFill>
              <a:cs typeface="Arial" panose="020B0604020202020204" pitchFamily="34" charset="0"/>
              <a:hlinkClick r:id="rId2"/>
            </a:endParaRPr>
          </a:p>
          <a:p>
            <a:pPr algn="ctr" eaLnBrk="1" fontAlgn="base" hangingPunct="1">
              <a:spcBef>
                <a:spcPct val="0"/>
              </a:spcBef>
              <a:spcAft>
                <a:spcPts val="600"/>
              </a:spcAft>
            </a:pPr>
            <a:r>
              <a:rPr lang="en-US" dirty="0" smtClean="0">
                <a:solidFill>
                  <a:schemeClr val="bg1"/>
                </a:solidFill>
                <a:cs typeface="Arial" panose="020B0604020202020204" pitchFamily="34" charset="0"/>
                <a:hlinkClick r:id="rId2"/>
              </a:rPr>
              <a:t>antonio.bombelli@cmcc.it</a:t>
            </a:r>
            <a:endParaRPr lang="en-US" i="1" dirty="0" smtClean="0">
              <a:solidFill>
                <a:schemeClr val="bg1"/>
              </a:solidFill>
              <a:cs typeface="Arial" panose="020B0604020202020204" pitchFamily="34" charset="0"/>
            </a:endParaRPr>
          </a:p>
        </p:txBody>
      </p:sp>
      <p:pic>
        <p:nvPicPr>
          <p:cNvPr id="3" name="Picture 4" descr="C:\Users\Utente\AppData\Local\Microsoft\Windows\Temporary Internet Files\Content.Outlook\IJZIU8IU\CMCCorizzontaleCOLOR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331544" y="5157192"/>
            <a:ext cx="2536600" cy="912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877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467544" y="1133157"/>
            <a:ext cx="8242541"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pPr>
            <a:r>
              <a:rPr lang="en-US" dirty="0" smtClean="0">
                <a:solidFill>
                  <a:schemeClr val="bg1"/>
                </a:solidFill>
                <a:cs typeface="Arial" panose="020B0604020202020204" pitchFamily="34" charset="0"/>
              </a:rPr>
              <a:t>Plenary </a:t>
            </a:r>
            <a:r>
              <a:rPr lang="en-US" dirty="0">
                <a:solidFill>
                  <a:schemeClr val="bg1"/>
                </a:solidFill>
                <a:cs typeface="Arial" panose="020B0604020202020204" pitchFamily="34" charset="0"/>
              </a:rPr>
              <a:t>Session 2: Assessment of the Metrics</a:t>
            </a:r>
          </a:p>
          <a:p>
            <a:pPr algn="ctr" eaLnBrk="1" fontAlgn="base" hangingPunct="1">
              <a:spcBef>
                <a:spcPct val="0"/>
              </a:spcBef>
            </a:pPr>
            <a:endParaRPr lang="en-US" dirty="0" smtClean="0">
              <a:solidFill>
                <a:schemeClr val="bg1"/>
              </a:solidFill>
              <a:cs typeface="Arial" panose="020B0604020202020204" pitchFamily="34" charset="0"/>
            </a:endParaRPr>
          </a:p>
          <a:p>
            <a:pPr algn="ctr" eaLnBrk="1" fontAlgn="base" hangingPunct="1">
              <a:spcBef>
                <a:spcPct val="0"/>
              </a:spcBef>
            </a:pPr>
            <a:endParaRPr lang="en-US" dirty="0">
              <a:solidFill>
                <a:schemeClr val="bg1"/>
              </a:solidFill>
              <a:cs typeface="Arial" panose="020B0604020202020204" pitchFamily="34" charset="0"/>
            </a:endParaRPr>
          </a:p>
          <a:p>
            <a:pPr algn="ctr" eaLnBrk="1" fontAlgn="base" hangingPunct="1">
              <a:spcBef>
                <a:spcPct val="0"/>
              </a:spcBef>
            </a:pPr>
            <a:r>
              <a:rPr lang="en-US" dirty="0">
                <a:solidFill>
                  <a:schemeClr val="bg1"/>
                </a:solidFill>
                <a:cs typeface="Arial" panose="020B0604020202020204" pitchFamily="34" charset="0"/>
              </a:rPr>
              <a:t>Breakout Sessions Block 2: Quantifying the Metrics</a:t>
            </a:r>
          </a:p>
          <a:p>
            <a:pPr algn="ctr" eaLnBrk="1" fontAlgn="base" hangingPunct="1">
              <a:spcBef>
                <a:spcPct val="0"/>
              </a:spcBef>
            </a:pPr>
            <a:endParaRPr lang="en-US" dirty="0" smtClean="0">
              <a:solidFill>
                <a:schemeClr val="bg1"/>
              </a:solidFill>
              <a:cs typeface="Arial" panose="020B0604020202020204" pitchFamily="34" charset="0"/>
            </a:endParaRPr>
          </a:p>
          <a:p>
            <a:pPr algn="ctr" eaLnBrk="1" fontAlgn="base" hangingPunct="1">
              <a:spcBef>
                <a:spcPct val="0"/>
              </a:spcBef>
            </a:pPr>
            <a:endParaRPr lang="en-US" dirty="0">
              <a:solidFill>
                <a:schemeClr val="bg1"/>
              </a:solidFill>
              <a:cs typeface="Arial" panose="020B0604020202020204" pitchFamily="34" charset="0"/>
            </a:endParaRPr>
          </a:p>
          <a:p>
            <a:pPr algn="ctr" eaLnBrk="1" fontAlgn="base" hangingPunct="1">
              <a:spcBef>
                <a:spcPct val="0"/>
              </a:spcBef>
            </a:pPr>
            <a:r>
              <a:rPr lang="en-US" u="sng" dirty="0">
                <a:solidFill>
                  <a:schemeClr val="bg1"/>
                </a:solidFill>
                <a:cs typeface="Arial" panose="020B0604020202020204" pitchFamily="34" charset="0"/>
              </a:rPr>
              <a:t>Breakout Session 2.2: Essential Variables for GEO Societal Benefit </a:t>
            </a:r>
            <a:r>
              <a:rPr lang="en-US" u="sng" dirty="0" smtClean="0">
                <a:solidFill>
                  <a:schemeClr val="bg1"/>
                </a:solidFill>
                <a:cs typeface="Arial" panose="020B0604020202020204" pitchFamily="34" charset="0"/>
              </a:rPr>
              <a:t>Areas</a:t>
            </a:r>
            <a:endParaRPr lang="en-US" dirty="0" smtClean="0">
              <a:solidFill>
                <a:schemeClr val="bg1"/>
              </a:solidFill>
              <a:cs typeface="Arial" panose="020B0604020202020204" pitchFamily="34" charset="0"/>
            </a:endParaRPr>
          </a:p>
          <a:p>
            <a:pPr algn="just" eaLnBrk="1" fontAlgn="base" hangingPunct="1">
              <a:spcBef>
                <a:spcPct val="0"/>
              </a:spcBef>
            </a:pPr>
            <a:endParaRPr lang="en-US" dirty="0">
              <a:solidFill>
                <a:schemeClr val="bg1"/>
              </a:solidFill>
              <a:cs typeface="Arial" panose="020B0604020202020204" pitchFamily="34" charset="0"/>
            </a:endParaRPr>
          </a:p>
          <a:p>
            <a:pPr algn="just" eaLnBrk="1" fontAlgn="base" hangingPunct="1">
              <a:spcBef>
                <a:spcPct val="0"/>
              </a:spcBef>
              <a:spcAft>
                <a:spcPts val="600"/>
              </a:spcAft>
            </a:pPr>
            <a:r>
              <a:rPr lang="en-US" b="1" dirty="0">
                <a:solidFill>
                  <a:schemeClr val="bg1"/>
                </a:solidFill>
                <a:cs typeface="Arial" panose="020B0604020202020204" pitchFamily="34" charset="0"/>
              </a:rPr>
              <a:t>Workshop Objective - Relevant to </a:t>
            </a:r>
            <a:r>
              <a:rPr lang="en-US" b="1" dirty="0" smtClean="0">
                <a:solidFill>
                  <a:schemeClr val="bg1"/>
                </a:solidFill>
                <a:cs typeface="Arial" panose="020B0604020202020204" pitchFamily="34" charset="0"/>
              </a:rPr>
              <a:t>Session 1.2</a:t>
            </a:r>
            <a:endParaRPr lang="en-US" b="1" dirty="0">
              <a:solidFill>
                <a:schemeClr val="bg1"/>
              </a:solidFill>
              <a:cs typeface="Arial" panose="020B0604020202020204" pitchFamily="34" charset="0"/>
            </a:endParaRPr>
          </a:p>
          <a:p>
            <a:pPr marL="531813" indent="-285750" algn="just" eaLnBrk="1" fontAlgn="base" hangingPunct="1">
              <a:spcBef>
                <a:spcPct val="0"/>
              </a:spcBef>
              <a:spcAft>
                <a:spcPts val="600"/>
              </a:spcAft>
              <a:buFont typeface="Arial" panose="020B0604020202020204" pitchFamily="34" charset="0"/>
              <a:buChar char="•"/>
            </a:pPr>
            <a:r>
              <a:rPr lang="en-US" dirty="0" smtClean="0">
                <a:solidFill>
                  <a:schemeClr val="bg1"/>
                </a:solidFill>
                <a:cs typeface="Arial" panose="020B0604020202020204" pitchFamily="34" charset="0"/>
              </a:rPr>
              <a:t>Link </a:t>
            </a:r>
            <a:r>
              <a:rPr lang="en-US" dirty="0">
                <a:solidFill>
                  <a:schemeClr val="bg1"/>
                </a:solidFill>
                <a:cs typeface="Arial" panose="020B0604020202020204" pitchFamily="34" charset="0"/>
              </a:rPr>
              <a:t>societal goals to the essential variables needed to measure progress towards these goals (top-down approach) .</a:t>
            </a:r>
          </a:p>
          <a:p>
            <a:pPr marL="531813" indent="-285750" algn="just" eaLnBrk="1" fontAlgn="base" hangingPunct="1">
              <a:spcBef>
                <a:spcPct val="0"/>
              </a:spcBef>
              <a:spcAft>
                <a:spcPts val="600"/>
              </a:spcAft>
              <a:buFont typeface="Arial" panose="020B0604020202020204" pitchFamily="34" charset="0"/>
              <a:buChar char="•"/>
            </a:pPr>
            <a:r>
              <a:rPr lang="en-US" dirty="0" smtClean="0">
                <a:solidFill>
                  <a:schemeClr val="bg1"/>
                </a:solidFill>
                <a:cs typeface="Arial" panose="020B0604020202020204" pitchFamily="34" charset="0"/>
              </a:rPr>
              <a:t>Identify </a:t>
            </a:r>
            <a:r>
              <a:rPr lang="en-US" dirty="0">
                <a:solidFill>
                  <a:schemeClr val="bg1"/>
                </a:solidFill>
                <a:cs typeface="Arial" panose="020B0604020202020204" pitchFamily="34" charset="0"/>
              </a:rPr>
              <a:t>a refined set of change and sustainability indicators and the essential variables required to quantify these indicators.</a:t>
            </a:r>
          </a:p>
          <a:p>
            <a:pPr marL="531813" indent="-285750" algn="just" eaLnBrk="1" fontAlgn="base" hangingPunct="1">
              <a:spcBef>
                <a:spcPct val="0"/>
              </a:spcBef>
              <a:spcAft>
                <a:spcPts val="600"/>
              </a:spcAft>
              <a:buFont typeface="Arial" panose="020B0604020202020204" pitchFamily="34" charset="0"/>
              <a:buChar char="•"/>
            </a:pPr>
            <a:r>
              <a:rPr lang="en-US" dirty="0" smtClean="0">
                <a:solidFill>
                  <a:schemeClr val="bg1"/>
                </a:solidFill>
                <a:cs typeface="Arial" panose="020B0604020202020204" pitchFamily="34" charset="0"/>
              </a:rPr>
              <a:t>Assess </a:t>
            </a:r>
            <a:r>
              <a:rPr lang="en-US" dirty="0">
                <a:solidFill>
                  <a:schemeClr val="bg1"/>
                </a:solidFill>
                <a:cs typeface="Arial" panose="020B0604020202020204" pitchFamily="34" charset="0"/>
              </a:rPr>
              <a:t>the capability of current and future Earth observation systems to measure these essential variable with sufficient spatial and temporal resolution, accuracy, and latency.</a:t>
            </a:r>
          </a:p>
        </p:txBody>
      </p:sp>
      <p:sp>
        <p:nvSpPr>
          <p:cNvPr id="2" name="Freccia in giù 1"/>
          <p:cNvSpPr/>
          <p:nvPr/>
        </p:nvSpPr>
        <p:spPr>
          <a:xfrm>
            <a:off x="4427984" y="1556792"/>
            <a:ext cx="360040" cy="360040"/>
          </a:xfrm>
          <a:prstGeom prst="downArrow">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in giù 4"/>
          <p:cNvSpPr/>
          <p:nvPr/>
        </p:nvSpPr>
        <p:spPr>
          <a:xfrm>
            <a:off x="4427984" y="2348880"/>
            <a:ext cx="360040" cy="360040"/>
          </a:xfrm>
          <a:prstGeom prst="downArrow">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2555776" y="6505599"/>
            <a:ext cx="6552728" cy="307777"/>
          </a:xfrm>
          <a:prstGeom prst="rect">
            <a:avLst/>
          </a:prstGeom>
          <a:noFill/>
        </p:spPr>
        <p:txBody>
          <a:bodyPr wrap="square" rtlCol="0">
            <a:spAutoFit/>
          </a:bodyPr>
          <a:lstStyle/>
          <a:p>
            <a:pPr algn="r"/>
            <a:r>
              <a:rPr lang="en-US" sz="1400" i="1" dirty="0">
                <a:solidFill>
                  <a:schemeClr val="bg1"/>
                </a:solidFill>
                <a:latin typeface="Arial Narrow" panose="020B0606020202030204" pitchFamily="34" charset="0"/>
              </a:rPr>
              <a:t>Breakout Session 2.2: Essential Variables for GEO </a:t>
            </a:r>
            <a:r>
              <a:rPr lang="en-US" sz="1400" i="1" dirty="0" smtClean="0">
                <a:solidFill>
                  <a:schemeClr val="bg1"/>
                </a:solidFill>
                <a:latin typeface="Arial Narrow" panose="020B0606020202030204" pitchFamily="34" charset="0"/>
              </a:rPr>
              <a:t>SBAs</a:t>
            </a:r>
            <a:endParaRPr lang="it-IT" sz="1400"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166165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467544" y="1133157"/>
            <a:ext cx="8242541"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fontAlgn="base" hangingPunct="1">
              <a:spcBef>
                <a:spcPct val="0"/>
              </a:spcBef>
            </a:pPr>
            <a:r>
              <a:rPr lang="en-US" b="1" u="sng" dirty="0">
                <a:solidFill>
                  <a:schemeClr val="bg1"/>
                </a:solidFill>
                <a:cs typeface="Arial" panose="020B0604020202020204" pitchFamily="34" charset="0"/>
              </a:rPr>
              <a:t>Breakout Session 2.2: Essential Variables for GEO Societal Benefit Areas</a:t>
            </a:r>
          </a:p>
          <a:p>
            <a:pPr algn="just" eaLnBrk="1" fontAlgn="base" hangingPunct="1">
              <a:spcBef>
                <a:spcPct val="0"/>
              </a:spcBef>
              <a:spcAft>
                <a:spcPts val="600"/>
              </a:spcAft>
            </a:pPr>
            <a:endParaRPr lang="en-US" dirty="0">
              <a:solidFill>
                <a:schemeClr val="bg1"/>
              </a:solidFill>
              <a:cs typeface="Arial" panose="020B0604020202020204" pitchFamily="34" charset="0"/>
            </a:endParaRPr>
          </a:p>
          <a:p>
            <a:pPr algn="just" eaLnBrk="1" fontAlgn="base" hangingPunct="1">
              <a:spcBef>
                <a:spcPct val="0"/>
              </a:spcBef>
              <a:spcAft>
                <a:spcPts val="600"/>
              </a:spcAft>
            </a:pPr>
            <a:r>
              <a:rPr lang="en-US" dirty="0" smtClean="0">
                <a:solidFill>
                  <a:schemeClr val="bg1"/>
                </a:solidFill>
                <a:cs typeface="Arial" panose="020B0604020202020204" pitchFamily="34" charset="0"/>
              </a:rPr>
              <a:t>Tacking stock of the </a:t>
            </a:r>
            <a:r>
              <a:rPr lang="en-US" dirty="0">
                <a:solidFill>
                  <a:schemeClr val="bg1"/>
                </a:solidFill>
                <a:cs typeface="Arial" panose="020B0604020202020204" pitchFamily="34" charset="0"/>
              </a:rPr>
              <a:t>previous </a:t>
            </a:r>
            <a:r>
              <a:rPr lang="en-US" dirty="0" smtClean="0">
                <a:solidFill>
                  <a:schemeClr val="bg1"/>
                </a:solidFill>
                <a:cs typeface="Arial" panose="020B0604020202020204" pitchFamily="34" charset="0"/>
              </a:rPr>
              <a:t>sessions </a:t>
            </a:r>
            <a:r>
              <a:rPr lang="en-US" dirty="0">
                <a:solidFill>
                  <a:schemeClr val="bg1"/>
                </a:solidFill>
                <a:cs typeface="Arial" panose="020B0604020202020204" pitchFamily="34" charset="0"/>
              </a:rPr>
              <a:t>we have to:</a:t>
            </a:r>
          </a:p>
          <a:p>
            <a:pPr marL="285750" indent="-285750" algn="just" eaLnBrk="1" fontAlgn="base" hangingPunct="1">
              <a:spcBef>
                <a:spcPct val="0"/>
              </a:spcBef>
              <a:spcAft>
                <a:spcPts val="600"/>
              </a:spcAft>
              <a:buFont typeface="Arial" panose="020B0604020202020204" pitchFamily="34" charset="0"/>
              <a:buChar char="•"/>
            </a:pPr>
            <a:r>
              <a:rPr lang="en-US" dirty="0" smtClean="0">
                <a:solidFill>
                  <a:schemeClr val="bg1"/>
                </a:solidFill>
                <a:cs typeface="Arial" panose="020B0604020202020204" pitchFamily="34" charset="0"/>
              </a:rPr>
              <a:t>Analyze </a:t>
            </a:r>
            <a:r>
              <a:rPr lang="en-US" dirty="0">
                <a:solidFill>
                  <a:schemeClr val="bg1"/>
                </a:solidFill>
                <a:cs typeface="Arial" panose="020B0604020202020204" pitchFamily="34" charset="0"/>
              </a:rPr>
              <a:t>the sets of essential variables (EVs) identified for the different GEO SBA.</a:t>
            </a:r>
          </a:p>
          <a:p>
            <a:pPr marL="285750" indent="-285750" algn="just" eaLnBrk="1" fontAlgn="base" hangingPunct="1">
              <a:spcBef>
                <a:spcPct val="0"/>
              </a:spcBef>
              <a:spcAft>
                <a:spcPts val="600"/>
              </a:spcAft>
              <a:buFont typeface="Arial" panose="020B0604020202020204" pitchFamily="34" charset="0"/>
              <a:buChar char="•"/>
            </a:pPr>
            <a:r>
              <a:rPr lang="en-US" dirty="0" smtClean="0">
                <a:solidFill>
                  <a:schemeClr val="bg1"/>
                </a:solidFill>
                <a:cs typeface="Arial" panose="020B0604020202020204" pitchFamily="34" charset="0"/>
              </a:rPr>
              <a:t>Assess </a:t>
            </a:r>
            <a:r>
              <a:rPr lang="en-US" dirty="0">
                <a:solidFill>
                  <a:schemeClr val="bg1"/>
                </a:solidFill>
                <a:cs typeface="Arial" panose="020B0604020202020204" pitchFamily="34" charset="0"/>
              </a:rPr>
              <a:t>their completeness, applicability and usefulness in decision support.</a:t>
            </a:r>
          </a:p>
          <a:p>
            <a:pPr marL="285750" indent="-285750" algn="just" eaLnBrk="1" fontAlgn="base" hangingPunct="1">
              <a:spcBef>
                <a:spcPct val="0"/>
              </a:spcBef>
              <a:spcAft>
                <a:spcPts val="600"/>
              </a:spcAft>
              <a:buFont typeface="Arial" panose="020B0604020202020204" pitchFamily="34" charset="0"/>
              <a:buChar char="•"/>
            </a:pPr>
            <a:r>
              <a:rPr lang="en-US" dirty="0" smtClean="0">
                <a:solidFill>
                  <a:schemeClr val="bg1"/>
                </a:solidFill>
                <a:cs typeface="Arial" panose="020B0604020202020204" pitchFamily="34" charset="0"/>
              </a:rPr>
              <a:t>Address </a:t>
            </a:r>
            <a:r>
              <a:rPr lang="en-US" dirty="0">
                <a:solidFill>
                  <a:schemeClr val="bg1"/>
                </a:solidFill>
                <a:cs typeface="Arial" panose="020B0604020202020204" pitchFamily="34" charset="0"/>
              </a:rPr>
              <a:t>the issues that can limit their use: uncertainty, resolution, accuracy, cost-effectiveness  and inadequacy of the current observing systems. </a:t>
            </a:r>
          </a:p>
          <a:p>
            <a:pPr marL="285750" indent="-285750" algn="just" eaLnBrk="1" fontAlgn="base" hangingPunct="1">
              <a:spcBef>
                <a:spcPct val="0"/>
              </a:spcBef>
              <a:spcAft>
                <a:spcPts val="600"/>
              </a:spcAft>
              <a:buFont typeface="Arial" panose="020B0604020202020204" pitchFamily="34" charset="0"/>
              <a:buChar char="•"/>
            </a:pPr>
            <a:r>
              <a:rPr lang="en-US" dirty="0" smtClean="0">
                <a:solidFill>
                  <a:schemeClr val="bg1"/>
                </a:solidFill>
                <a:cs typeface="Arial" panose="020B0604020202020204" pitchFamily="34" charset="0"/>
              </a:rPr>
              <a:t>Consider </a:t>
            </a:r>
            <a:r>
              <a:rPr lang="en-US" dirty="0">
                <a:solidFill>
                  <a:schemeClr val="bg1"/>
                </a:solidFill>
                <a:cs typeface="Arial" panose="020B0604020202020204" pitchFamily="34" charset="0"/>
              </a:rPr>
              <a:t>existing initiatives to identify EVs for different GEO SBAs. </a:t>
            </a:r>
          </a:p>
          <a:p>
            <a:pPr algn="just" eaLnBrk="1" fontAlgn="base" hangingPunct="1">
              <a:spcBef>
                <a:spcPct val="0"/>
              </a:spcBef>
            </a:pPr>
            <a:endParaRPr lang="en-US" dirty="0">
              <a:solidFill>
                <a:schemeClr val="bg1"/>
              </a:solidFill>
              <a:cs typeface="Arial" panose="020B0604020202020204" pitchFamily="34" charset="0"/>
            </a:endParaRPr>
          </a:p>
          <a:p>
            <a:pPr algn="just" eaLnBrk="1" fontAlgn="base" hangingPunct="1">
              <a:spcBef>
                <a:spcPct val="0"/>
              </a:spcBef>
              <a:spcAft>
                <a:spcPts val="600"/>
              </a:spcAft>
            </a:pPr>
            <a:r>
              <a:rPr lang="en-US" b="1" dirty="0" smtClean="0">
                <a:solidFill>
                  <a:schemeClr val="bg1"/>
                </a:solidFill>
                <a:cs typeface="Arial" panose="020B0604020202020204" pitchFamily="34" charset="0"/>
              </a:rPr>
              <a:t>Questions </a:t>
            </a:r>
            <a:r>
              <a:rPr lang="en-US" b="1" dirty="0">
                <a:solidFill>
                  <a:schemeClr val="bg1"/>
                </a:solidFill>
                <a:cs typeface="Arial" panose="020B0604020202020204" pitchFamily="34" charset="0"/>
              </a:rPr>
              <a:t>to be addressed: </a:t>
            </a:r>
          </a:p>
          <a:p>
            <a:pPr marL="531813" indent="-342900" algn="just" eaLnBrk="1" fontAlgn="base" hangingPunct="1">
              <a:spcBef>
                <a:spcPct val="0"/>
              </a:spcBef>
              <a:spcAft>
                <a:spcPts val="600"/>
              </a:spcAft>
              <a:buAutoNum type="arabicParenR"/>
            </a:pPr>
            <a:r>
              <a:rPr lang="en-US" dirty="0" smtClean="0">
                <a:solidFill>
                  <a:schemeClr val="bg1"/>
                </a:solidFill>
                <a:cs typeface="Arial" panose="020B0604020202020204" pitchFamily="34" charset="0"/>
              </a:rPr>
              <a:t>To </a:t>
            </a:r>
            <a:r>
              <a:rPr lang="en-US" dirty="0">
                <a:solidFill>
                  <a:schemeClr val="bg1"/>
                </a:solidFill>
                <a:cs typeface="Arial" panose="020B0604020202020204" pitchFamily="34" charset="0"/>
              </a:rPr>
              <a:t>ensure that the indicators can be quantified, essential variables need to be identified and observed. What process and criteria could be used to identify EVs and link indicators to </a:t>
            </a:r>
            <a:r>
              <a:rPr lang="en-US" dirty="0" smtClean="0">
                <a:solidFill>
                  <a:schemeClr val="bg1"/>
                </a:solidFill>
                <a:cs typeface="Arial" panose="020B0604020202020204" pitchFamily="34" charset="0"/>
              </a:rPr>
              <a:t>them? </a:t>
            </a:r>
            <a:endParaRPr lang="en-US" dirty="0">
              <a:solidFill>
                <a:schemeClr val="bg1"/>
              </a:solidFill>
              <a:cs typeface="Arial" panose="020B0604020202020204" pitchFamily="34" charset="0"/>
            </a:endParaRPr>
          </a:p>
          <a:p>
            <a:pPr marL="531813" indent="-342900" algn="just" eaLnBrk="1" fontAlgn="base" hangingPunct="1">
              <a:spcBef>
                <a:spcPct val="0"/>
              </a:spcBef>
              <a:spcAft>
                <a:spcPts val="600"/>
              </a:spcAft>
              <a:buAutoNum type="arabicParenR"/>
            </a:pPr>
            <a:r>
              <a:rPr lang="en-US" dirty="0" smtClean="0">
                <a:solidFill>
                  <a:schemeClr val="bg1"/>
                </a:solidFill>
                <a:cs typeface="Arial" panose="020B0604020202020204" pitchFamily="34" charset="0"/>
              </a:rPr>
              <a:t>Is </a:t>
            </a:r>
            <a:r>
              <a:rPr lang="en-US" dirty="0">
                <a:solidFill>
                  <a:schemeClr val="bg1"/>
                </a:solidFill>
                <a:cs typeface="Arial" panose="020B0604020202020204" pitchFamily="34" charset="0"/>
              </a:rPr>
              <a:t>a top-down approach available and used to link indicators to EVs in your area of societal goals?</a:t>
            </a:r>
          </a:p>
        </p:txBody>
      </p:sp>
      <p:sp>
        <p:nvSpPr>
          <p:cNvPr id="3" name="CasellaDiTesto 2"/>
          <p:cNvSpPr txBox="1"/>
          <p:nvPr/>
        </p:nvSpPr>
        <p:spPr>
          <a:xfrm>
            <a:off x="2555776" y="6505599"/>
            <a:ext cx="6552728" cy="307777"/>
          </a:xfrm>
          <a:prstGeom prst="rect">
            <a:avLst/>
          </a:prstGeom>
          <a:noFill/>
        </p:spPr>
        <p:txBody>
          <a:bodyPr wrap="square" rtlCol="0">
            <a:spAutoFit/>
          </a:bodyPr>
          <a:lstStyle/>
          <a:p>
            <a:pPr algn="r"/>
            <a:r>
              <a:rPr lang="en-US" sz="1400" i="1" dirty="0">
                <a:solidFill>
                  <a:schemeClr val="bg1"/>
                </a:solidFill>
                <a:latin typeface="Arial Narrow" panose="020B0606020202030204" pitchFamily="34" charset="0"/>
              </a:rPr>
              <a:t>Breakout Session 2.2: Essential Variables for GEO </a:t>
            </a:r>
            <a:r>
              <a:rPr lang="en-US" sz="1400" i="1" dirty="0" smtClean="0">
                <a:solidFill>
                  <a:schemeClr val="bg1"/>
                </a:solidFill>
                <a:latin typeface="Arial Narrow" panose="020B0606020202030204" pitchFamily="34" charset="0"/>
              </a:rPr>
              <a:t>SBAs</a:t>
            </a:r>
            <a:endParaRPr lang="it-IT" sz="1400"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023064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TotalTime>
  <Words>1831</Words>
  <Application>Microsoft Macintosh PowerPoint</Application>
  <PresentationFormat>On-screen Show (4:3)</PresentationFormat>
  <Paragraphs>293</Paragraphs>
  <Slides>25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 Narrow</vt:lpstr>
      <vt:lpstr>Calibri</vt:lpstr>
      <vt:lpstr>ＭＳ Ｐゴシック</vt:lpstr>
      <vt:lpstr>Times New Roman</vt:lpstr>
      <vt:lpstr>Wingdings</vt:lpstr>
      <vt:lpstr>Arial</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Antonio Bombelli</dc:creator>
  <cp:lastModifiedBy/>
  <cp:revision>81</cp:revision>
  <dcterms:created xsi:type="dcterms:W3CDTF">2015-03-22T16:31:19Z</dcterms:created>
  <dcterms:modified xsi:type="dcterms:W3CDTF">2015-03-24T13:16:03Z</dcterms:modified>
</cp:coreProperties>
</file>