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87" r:id="rId3"/>
    <p:sldId id="285" r:id="rId4"/>
    <p:sldId id="277" r:id="rId5"/>
    <p:sldId id="283" r:id="rId6"/>
    <p:sldId id="288" r:id="rId7"/>
    <p:sldId id="291" r:id="rId8"/>
    <p:sldId id="286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33" autoAdjust="0"/>
  </p:normalViewPr>
  <p:slideViewPr>
    <p:cSldViewPr>
      <p:cViewPr>
        <p:scale>
          <a:sx n="60" d="100"/>
          <a:sy n="60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C3F83-7E2A-436C-AF5E-2C4B713F9239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6CBD4-FCE4-42C0-851D-79E27D19A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linking</a:t>
            </a:r>
            <a:r>
              <a:rPr lang="it-IT" dirty="0" smtClean="0"/>
              <a:t> </a:t>
            </a:r>
            <a:r>
              <a:rPr lang="it-IT" dirty="0" err="1" smtClean="0"/>
              <a:t>Evs</a:t>
            </a:r>
            <a:r>
              <a:rPr lang="it-IT" dirty="0" smtClean="0"/>
              <a:t> to GEO SBA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start </a:t>
            </a:r>
            <a:r>
              <a:rPr lang="it-IT" dirty="0" err="1" smtClean="0"/>
              <a:t>thinking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new </a:t>
            </a:r>
            <a:r>
              <a:rPr lang="it-IT" dirty="0" err="1" smtClean="0"/>
              <a:t>possible</a:t>
            </a:r>
            <a:r>
              <a:rPr lang="it-IT" dirty="0" smtClean="0"/>
              <a:t> GEO SBA </a:t>
            </a:r>
            <a:r>
              <a:rPr lang="it-IT" smtClean="0"/>
              <a:t>for 2016-2025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1895F-7128-4924-9A0D-AEEA90C63B7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034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1895F-7128-4924-9A0D-AEEA90C63B7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034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1895F-7128-4924-9A0D-AEEA90C63B79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0341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6"/>
          <p:cNvGrpSpPr/>
          <p:nvPr userDrawn="1"/>
        </p:nvGrpSpPr>
        <p:grpSpPr>
          <a:xfrm>
            <a:off x="0" y="-27384"/>
            <a:ext cx="9144000" cy="864096"/>
            <a:chOff x="-1538160" y="0"/>
            <a:chExt cx="11059022" cy="126492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1115616" y="0"/>
              <a:ext cx="7042245" cy="1264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-1538160" y="0"/>
              <a:ext cx="2663012" cy="1264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8157861" y="0"/>
              <a:ext cx="1363001" cy="1264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71836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10200"/>
          </a:xfrm>
        </p:spPr>
        <p:txBody>
          <a:bodyPr/>
          <a:lstStyle>
            <a:lvl1pPr>
              <a:buFont typeface="Wingdings" pitchFamily="2" charset="2"/>
              <a:buChar char="Ø"/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buFont typeface="Wingdings" pitchFamily="2" charset="2"/>
              <a:buChar char="Ø"/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buFont typeface="Wingdings" pitchFamily="2" charset="2"/>
              <a:buChar char="Ø"/>
              <a:defRPr sz="2400">
                <a:latin typeface="Times New Roman" pitchFamily="18" charset="0"/>
                <a:cs typeface="Times New Roman" pitchFamily="18" charset="0"/>
              </a:defRPr>
            </a:lvl3pPr>
            <a:lvl4pPr>
              <a:buFont typeface="Wingdings" pitchFamily="2" charset="2"/>
              <a:buChar char="Ø"/>
              <a:defRPr sz="2400">
                <a:latin typeface="Times New Roman" pitchFamily="18" charset="0"/>
                <a:cs typeface="Times New Roman" pitchFamily="18" charset="0"/>
              </a:defRPr>
            </a:lvl4pPr>
            <a:lvl5pPr>
              <a:buFont typeface="Wingdings" pitchFamily="2" charset="2"/>
              <a:buChar char="Ø"/>
              <a:defRPr sz="2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Research Coordination Network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A14B-78DC-46F9-AF46-F5536BD3522B}" type="datetimeFigureOut">
              <a:rPr lang="en-US" smtClean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B58D-4264-4DF3-A117-1BDB8F7C27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ts val="600"/>
              </a:spcAft>
            </a:pPr>
            <a:r>
              <a:rPr lang="en-US" dirty="0" smtClean="0"/>
              <a:t>Summary of Breakout </a:t>
            </a:r>
            <a:r>
              <a:rPr lang="en-US" dirty="0" smtClean="0"/>
              <a:t>Session 1.2</a:t>
            </a:r>
            <a:br>
              <a:rPr lang="en-US" dirty="0" smtClean="0"/>
            </a:br>
            <a:r>
              <a:rPr lang="en-US" dirty="0" smtClean="0"/>
              <a:t>GEO Societal Benefit </a:t>
            </a:r>
            <a:r>
              <a:rPr lang="en-US" dirty="0" smtClean="0"/>
              <a:t>Areas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Chair: Antonio </a:t>
            </a:r>
            <a:r>
              <a:rPr lang="en-US" sz="3600" dirty="0" smtClean="0"/>
              <a:t>Bombelli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3600" dirty="0" smtClean="0"/>
              <a:t>Coordinator  of the GEO Task CL-02</a:t>
            </a:r>
            <a:br>
              <a:rPr lang="en-US" sz="3600" dirty="0" smtClean="0"/>
            </a:br>
            <a:r>
              <a:rPr lang="en-US" sz="3600" dirty="0" smtClean="0"/>
              <a:t>“Global Carbon Observations and Analysis”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Rapporteur</a:t>
            </a:r>
            <a:r>
              <a:rPr lang="en-US" sz="3600" dirty="0" smtClean="0"/>
              <a:t>: Mark Bourassa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</a:t>
            </a:r>
            <a:r>
              <a:rPr lang="en-US" dirty="0" smtClean="0"/>
              <a:t>of indicators:</a:t>
            </a:r>
          </a:p>
          <a:p>
            <a:pPr lvl="1"/>
            <a:r>
              <a:rPr lang="en-US" dirty="0" smtClean="0"/>
              <a:t>measurement of physical change</a:t>
            </a:r>
          </a:p>
          <a:p>
            <a:pPr lvl="1"/>
            <a:r>
              <a:rPr lang="en-US" dirty="0" smtClean="0"/>
              <a:t>measurement of progress on science objectives</a:t>
            </a:r>
          </a:p>
          <a:p>
            <a:pPr lvl="1"/>
            <a:r>
              <a:rPr lang="en-US" dirty="0" smtClean="0"/>
              <a:t>Measurement of impact (use as well as real impact)</a:t>
            </a:r>
          </a:p>
          <a:p>
            <a:pPr lvl="2"/>
            <a:endParaRPr lang="en-US" sz="1200" dirty="0" smtClean="0"/>
          </a:p>
          <a:p>
            <a:r>
              <a:rPr lang="en-US" dirty="0" smtClean="0"/>
              <a:t>GEO should act as a forum to bring together groups with a vested interest in the </a:t>
            </a:r>
            <a:r>
              <a:rPr lang="en-US" dirty="0" smtClean="0"/>
              <a:t>topic</a:t>
            </a:r>
          </a:p>
          <a:p>
            <a:endParaRPr lang="en-US" sz="1200" dirty="0" smtClean="0"/>
          </a:p>
          <a:p>
            <a:r>
              <a:rPr lang="en-US" dirty="0" smtClean="0"/>
              <a:t>For communications purposes, we must link the need for observations and modeling to the SBAs</a:t>
            </a:r>
          </a:p>
          <a:p>
            <a:pPr lvl="1"/>
            <a:r>
              <a:rPr lang="en-US" dirty="0" smtClean="0"/>
              <a:t>SBA -&gt; science and operational issues</a:t>
            </a:r>
          </a:p>
          <a:p>
            <a:pPr lvl="1"/>
            <a:r>
              <a:rPr lang="en-US" dirty="0" smtClean="0"/>
              <a:t>science and operational issues  -&gt; observational </a:t>
            </a:r>
            <a:r>
              <a:rPr lang="en-US" dirty="0" smtClean="0"/>
              <a:t>needs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0650" y="886388"/>
            <a:ext cx="6205686" cy="59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475656" y="1700808"/>
            <a:ext cx="136815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09000" y="1340768"/>
            <a:ext cx="730182" cy="3816424"/>
          </a:xfrm>
          <a:prstGeom prst="rect">
            <a:avLst/>
          </a:prstGeom>
          <a:noFill/>
          <a:ln w="38100">
            <a:solidFill>
              <a:schemeClr val="bg1"/>
            </a:solidFill>
            <a:prstDash val="lgDash"/>
          </a:ln>
        </p:spPr>
        <p:txBody>
          <a:bodyPr vert="vert270" wrap="square" lIns="144000" tIns="46800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CLIMATE</a:t>
            </a:r>
          </a:p>
          <a:p>
            <a:pPr algn="ctr"/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573325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New possible GEO SBAs (2016-2025)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and their links with the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Earth </a:t>
            </a:r>
            <a:r>
              <a:rPr lang="en-US" b="1" dirty="0">
                <a:solidFill>
                  <a:schemeClr val="bg1"/>
                </a:solidFill>
              </a:rPr>
              <a:t>Observation </a:t>
            </a:r>
            <a:r>
              <a:rPr lang="en-US" b="1" dirty="0" smtClean="0">
                <a:solidFill>
                  <a:schemeClr val="bg1"/>
                </a:solidFill>
              </a:rPr>
              <a:t>Domains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8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Is Status and Trend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257800"/>
            <a:ext cx="8610600" cy="1066800"/>
          </a:xfrm>
        </p:spPr>
        <p:txBody>
          <a:bodyPr/>
          <a:lstStyle/>
          <a:p>
            <a:r>
              <a:rPr lang="en-US" dirty="0" smtClean="0"/>
              <a:t>No – we also need to know impacts are variability</a:t>
            </a:r>
            <a:endParaRPr lang="en-US" dirty="0"/>
          </a:p>
        </p:txBody>
      </p:sp>
      <p:grpSp>
        <p:nvGrpSpPr>
          <p:cNvPr id="4" name="Gruppo 7"/>
          <p:cNvGrpSpPr/>
          <p:nvPr/>
        </p:nvGrpSpPr>
        <p:grpSpPr>
          <a:xfrm>
            <a:off x="838200" y="878668"/>
            <a:ext cx="6973602" cy="4226732"/>
            <a:chOff x="1054782" y="1866564"/>
            <a:chExt cx="6973602" cy="4226732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782" y="1866564"/>
              <a:ext cx="6973602" cy="422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CasellaDiTesto 2"/>
            <p:cNvSpPr txBox="1"/>
            <p:nvPr/>
          </p:nvSpPr>
          <p:spPr>
            <a:xfrm>
              <a:off x="1116384" y="1866564"/>
              <a:ext cx="6840000" cy="6565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000" b="1" dirty="0" smtClean="0"/>
                <a:t>CO</a:t>
              </a:r>
              <a:r>
                <a:rPr lang="en-US" sz="2000" b="1" baseline="-25000" dirty="0" smtClean="0"/>
                <a:t>2</a:t>
              </a:r>
              <a:r>
                <a:rPr lang="en-US" sz="2000" b="1" dirty="0" smtClean="0"/>
                <a:t> concentration increase at Mauna Loa Observatory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/>
                <a:t>since 1958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Arial" pitchFamily="34" charset="0"/>
              </a:rPr>
              <a:t>The role of the oceans in the climate system </a:t>
            </a:r>
          </a:p>
        </p:txBody>
      </p:sp>
      <p:pic>
        <p:nvPicPr>
          <p:cNvPr id="25607" name="Picture 7" descr="where_is_global_warming_going_infographic_400x29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752600"/>
            <a:ext cx="5943600" cy="4308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climate.org/topics/sea-level/images/clip_image002.jpg"/>
          <p:cNvPicPr>
            <a:picLocks noChangeAspect="1" noChangeArrowheads="1"/>
          </p:cNvPicPr>
          <p:nvPr/>
        </p:nvPicPr>
        <p:blipFill>
          <a:blip r:embed="rId2" cstate="print"/>
          <a:srcRect l="3488" t="3060" r="2326" b="3611"/>
          <a:stretch>
            <a:fillRect/>
          </a:stretch>
        </p:blipFill>
        <p:spPr bwMode="auto">
          <a:xfrm>
            <a:off x="0" y="914400"/>
            <a:ext cx="6172200" cy="4648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990600"/>
            <a:ext cx="2895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Regional and seasonal to </a:t>
            </a:r>
            <a:r>
              <a:rPr lang="en-US" dirty="0" err="1" smtClean="0"/>
              <a:t>interannual</a:t>
            </a:r>
            <a:r>
              <a:rPr lang="en-US" dirty="0" smtClean="0"/>
              <a:t> changes can be very large compared to a 30 year global averaged change</a:t>
            </a:r>
          </a:p>
          <a:p>
            <a:r>
              <a:rPr lang="en-US" dirty="0" smtClean="0"/>
              <a:t>Societal impacts of these scales are very important, particularly when the change is predictable (even as probabilities of  conditions)</a:t>
            </a:r>
          </a:p>
        </p:txBody>
      </p:sp>
      <p:sp>
        <p:nvSpPr>
          <p:cNvPr id="2050" name="AutoShape 2" descr="Image result for regional sea level ch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Image result for regional sea level ch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0243532"/>
              </p:ext>
            </p:extLst>
          </p:nvPr>
        </p:nvGraphicFramePr>
        <p:xfrm>
          <a:off x="251520" y="1124744"/>
          <a:ext cx="8640960" cy="139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5446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New GEO SBAs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Relevant indicator</a:t>
                      </a:r>
                    </a:p>
                    <a:p>
                      <a:r>
                        <a:rPr lang="en-US" noProof="0" dirty="0" smtClean="0"/>
                        <a:t>We could divide indicators</a:t>
                      </a:r>
                      <a:r>
                        <a:rPr lang="en-US" baseline="0" noProof="0" dirty="0" smtClean="0"/>
                        <a:t> into policy relevant /</a:t>
                      </a:r>
                    </a:p>
                    <a:p>
                      <a:r>
                        <a:rPr lang="en-US" baseline="0" noProof="0" dirty="0" smtClean="0"/>
                        <a:t> and science relevant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Disaster Resilience</a:t>
                      </a:r>
                    </a:p>
                    <a:p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Depends</a:t>
                      </a:r>
                      <a:r>
                        <a:rPr lang="en-US" baseline="0" noProof="0" dirty="0" smtClean="0"/>
                        <a:t> on the disaster-type and on the preparedness of affected area</a:t>
                      </a:r>
                    </a:p>
                    <a:p>
                      <a:r>
                        <a:rPr lang="en-US" noProof="0" dirty="0" smtClean="0"/>
                        <a:t>Size of the event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smtClean="0"/>
                        <a:t>/ losses</a:t>
                      </a:r>
                    </a:p>
                    <a:p>
                      <a:r>
                        <a:rPr lang="en-US" noProof="0" dirty="0" smtClean="0"/>
                        <a:t>Epidemic after the event</a:t>
                      </a:r>
                    </a:p>
                    <a:p>
                      <a:r>
                        <a:rPr lang="en-US" noProof="0" dirty="0" smtClean="0"/>
                        <a:t>Population</a:t>
                      </a:r>
                      <a:r>
                        <a:rPr lang="en-US" baseline="0" noProof="0" dirty="0" smtClean="0"/>
                        <a:t> dynamics</a:t>
                      </a:r>
                    </a:p>
                    <a:p>
                      <a:r>
                        <a:rPr lang="en-US" baseline="0" noProof="0" dirty="0" smtClean="0"/>
                        <a:t>Atmospheric, ocean and ground fluxes</a:t>
                      </a:r>
                      <a:endParaRPr lang="en-US" noProof="0" dirty="0" smtClean="0"/>
                    </a:p>
                    <a:p>
                      <a:r>
                        <a:rPr lang="en-US" noProof="0" dirty="0" smtClean="0"/>
                        <a:t>Availability of insurance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Food Security and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Sustainable Agriculture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Water resources/availability (</a:t>
                      </a:r>
                      <a:r>
                        <a:rPr lang="en-US" baseline="0" noProof="0" dirty="0" smtClean="0"/>
                        <a:t>Drought) (and Models showing their fluctuations)</a:t>
                      </a:r>
                    </a:p>
                    <a:p>
                      <a:r>
                        <a:rPr lang="en-US" baseline="0" noProof="0" dirty="0" smtClean="0"/>
                        <a:t>Soil characteristics</a:t>
                      </a:r>
                    </a:p>
                    <a:p>
                      <a:r>
                        <a:rPr lang="en-US" baseline="0" noProof="0" dirty="0" smtClean="0"/>
                        <a:t>Crop yield and type / nutrition properties</a:t>
                      </a:r>
                    </a:p>
                    <a:p>
                      <a:r>
                        <a:rPr lang="en-US" baseline="0" noProof="0" dirty="0" smtClean="0"/>
                        <a:t>Land cover and land use</a:t>
                      </a:r>
                    </a:p>
                    <a:p>
                      <a:r>
                        <a:rPr lang="en-US" baseline="0" noProof="0" dirty="0" smtClean="0"/>
                        <a:t>Winds, Temperature, </a:t>
                      </a:r>
                    </a:p>
                    <a:p>
                      <a:r>
                        <a:rPr lang="en-US" baseline="0" noProof="0" dirty="0" smtClean="0"/>
                        <a:t>…</a:t>
                      </a:r>
                    </a:p>
                    <a:p>
                      <a:r>
                        <a:rPr lang="en-US" baseline="0" noProof="0" dirty="0" smtClean="0"/>
                        <a:t>Population dynamics</a:t>
                      </a:r>
                    </a:p>
                    <a:p>
                      <a:r>
                        <a:rPr lang="en-US" baseline="0" noProof="0" dirty="0" smtClean="0"/>
                        <a:t>Pests</a:t>
                      </a:r>
                    </a:p>
                    <a:p>
                      <a:r>
                        <a:rPr lang="en-US" baseline="0" noProof="0" dirty="0" smtClean="0"/>
                        <a:t>… </a:t>
                      </a:r>
                    </a:p>
                    <a:p>
                      <a:r>
                        <a:rPr lang="en-US" baseline="0" noProof="0" dirty="0" smtClean="0"/>
                        <a:t>Ocean productivity / fishery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Water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Water resources/availability </a:t>
                      </a:r>
                    </a:p>
                    <a:p>
                      <a:r>
                        <a:rPr lang="en-US" noProof="0" dirty="0" smtClean="0"/>
                        <a:t>Rainfall</a:t>
                      </a:r>
                    </a:p>
                    <a:p>
                      <a:r>
                        <a:rPr lang="en-US" noProof="0" dirty="0" smtClean="0"/>
                        <a:t>Ref. indicators by UN-Water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Energy and Natural Resources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Water resources, T-stresses, heating</a:t>
                      </a:r>
                    </a:p>
                    <a:p>
                      <a:r>
                        <a:rPr lang="en-US" noProof="0" dirty="0" smtClean="0"/>
                        <a:t>Biomass consumption, </a:t>
                      </a:r>
                    </a:p>
                    <a:p>
                      <a:r>
                        <a:rPr lang="en-US" noProof="0" dirty="0" smtClean="0"/>
                        <a:t>Transportation, manufacture, carbon management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Health Surveillance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Disease</a:t>
                      </a:r>
                      <a:r>
                        <a:rPr lang="en-US" baseline="0" noProof="0" dirty="0" smtClean="0"/>
                        <a:t> spread and frequency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Biodiversity and Ecosystem Conservation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Land cover change (-&gt; habitat losses and fragmentation)</a:t>
                      </a:r>
                    </a:p>
                    <a:p>
                      <a:r>
                        <a:rPr lang="en-US" noProof="0" dirty="0" smtClean="0"/>
                        <a:t>Species richness, shift and distribution (population</a:t>
                      </a:r>
                      <a:r>
                        <a:rPr lang="en-US" baseline="0" noProof="0" dirty="0" smtClean="0"/>
                        <a:t> dynamics)</a:t>
                      </a:r>
                    </a:p>
                    <a:p>
                      <a:r>
                        <a:rPr lang="en-US" baseline="0" noProof="0" dirty="0" smtClean="0"/>
                        <a:t>Vegetation (productivity) indexes (LAI, NDVI, FAPAR, etc.)</a:t>
                      </a:r>
                    </a:p>
                    <a:p>
                      <a:r>
                        <a:rPr lang="en-US" baseline="0" noProof="0" dirty="0" smtClean="0"/>
                        <a:t>Carbon stocks and fluxes</a:t>
                      </a:r>
                    </a:p>
                    <a:p>
                      <a:r>
                        <a:rPr lang="en-US" baseline="0" noProof="0" dirty="0" smtClean="0"/>
                        <a:t>Ocean acidification and temperature, color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Urban Resilience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Urban-relevant infrastructure</a:t>
                      </a:r>
                    </a:p>
                    <a:p>
                      <a:r>
                        <a:rPr lang="en-US" noProof="0" dirty="0" smtClean="0"/>
                        <a:t>Reserves and availability (of</a:t>
                      </a:r>
                      <a:r>
                        <a:rPr lang="en-US" baseline="0" noProof="0" dirty="0" smtClean="0"/>
                        <a:t> resources – energy, food, water, …)</a:t>
                      </a:r>
                    </a:p>
                    <a:p>
                      <a:r>
                        <a:rPr lang="en-US" baseline="0" noProof="0" dirty="0" smtClean="0"/>
                        <a:t>Air quality</a:t>
                      </a:r>
                    </a:p>
                    <a:p>
                      <a:r>
                        <a:rPr lang="en-US" baseline="0" noProof="0" dirty="0" smtClean="0"/>
                        <a:t>Water quality</a:t>
                      </a:r>
                    </a:p>
                    <a:p>
                      <a:r>
                        <a:rPr lang="en-US" baseline="0" noProof="0" dirty="0" smtClean="0"/>
                        <a:t>Ref. to disaster and infrastructure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Infrastructure and Transportation Management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Natural disasters (extremes)</a:t>
                      </a:r>
                    </a:p>
                    <a:p>
                      <a:r>
                        <a:rPr lang="en-US" noProof="0" dirty="0" smtClean="0"/>
                        <a:t>Population</a:t>
                      </a:r>
                      <a:r>
                        <a:rPr lang="en-US" baseline="0" noProof="0" dirty="0" smtClean="0"/>
                        <a:t> dynamics</a:t>
                      </a:r>
                    </a:p>
                    <a:p>
                      <a:r>
                        <a:rPr lang="en-US" baseline="0" noProof="0" dirty="0" smtClean="0"/>
                        <a:t>Availability of resources( fuel, energy,</a:t>
                      </a:r>
                    </a:p>
                    <a:p>
                      <a:r>
                        <a:rPr lang="en-US" baseline="0" noProof="0" dirty="0" smtClean="0"/>
                        <a:t>Weather dynamics </a:t>
                      </a:r>
                    </a:p>
                    <a:p>
                      <a:r>
                        <a:rPr lang="en-US" baseline="0" noProof="0" dirty="0" smtClean="0"/>
                        <a:t>Age of infrastructure</a:t>
                      </a:r>
                    </a:p>
                    <a:p>
                      <a:r>
                        <a:rPr lang="en-US" baseline="0" noProof="0" dirty="0" smtClean="0"/>
                        <a:t>Carbon emissions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9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0243532"/>
              </p:ext>
            </p:extLst>
          </p:nvPr>
        </p:nvGraphicFramePr>
        <p:xfrm>
          <a:off x="251520" y="1124744"/>
          <a:ext cx="8640960" cy="886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5446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New GEO SBAs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Relevant indicator</a:t>
                      </a:r>
                    </a:p>
                    <a:p>
                      <a:r>
                        <a:rPr lang="en-US" noProof="0" dirty="0" smtClean="0"/>
                        <a:t>We could divide indicators</a:t>
                      </a:r>
                      <a:r>
                        <a:rPr lang="en-US" baseline="0" noProof="0" dirty="0" smtClean="0"/>
                        <a:t> into policy relevant /</a:t>
                      </a:r>
                    </a:p>
                    <a:p>
                      <a:r>
                        <a:rPr lang="en-US" baseline="0" noProof="0" dirty="0" smtClean="0"/>
                        <a:t> and science relevant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Water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Water resources/availability </a:t>
                      </a:r>
                    </a:p>
                    <a:p>
                      <a:r>
                        <a:rPr lang="en-US" noProof="0" dirty="0" smtClean="0"/>
                        <a:t>Rainfall</a:t>
                      </a:r>
                    </a:p>
                    <a:p>
                      <a:r>
                        <a:rPr lang="en-US" noProof="0" dirty="0" smtClean="0"/>
                        <a:t>Ref. indicators by UN-Water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Energy and Natural Resources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Water resources, T-stresses, heating</a:t>
                      </a:r>
                    </a:p>
                    <a:p>
                      <a:r>
                        <a:rPr lang="en-US" noProof="0" dirty="0" smtClean="0"/>
                        <a:t>Biomass consumption, </a:t>
                      </a:r>
                    </a:p>
                    <a:p>
                      <a:r>
                        <a:rPr lang="en-US" noProof="0" dirty="0" smtClean="0"/>
                        <a:t>Transportation, manufacture, carbon management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Health Surveillance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Disease</a:t>
                      </a:r>
                      <a:r>
                        <a:rPr lang="en-US" baseline="0" noProof="0" dirty="0" smtClean="0"/>
                        <a:t> spread and frequency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Biodiversity and Ecosystem Conservation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Land cover change (-&gt; habitat losses and fragmentation)</a:t>
                      </a:r>
                    </a:p>
                    <a:p>
                      <a:r>
                        <a:rPr lang="en-US" noProof="0" dirty="0" smtClean="0"/>
                        <a:t>Species richness, shift and distribution (population</a:t>
                      </a:r>
                      <a:r>
                        <a:rPr lang="en-US" baseline="0" noProof="0" dirty="0" smtClean="0"/>
                        <a:t> dynamics)</a:t>
                      </a:r>
                    </a:p>
                    <a:p>
                      <a:r>
                        <a:rPr lang="en-US" baseline="0" noProof="0" dirty="0" smtClean="0"/>
                        <a:t>Vegetation (productivity) indexes (LAI, NDVI, FAPAR, etc.)</a:t>
                      </a:r>
                    </a:p>
                    <a:p>
                      <a:r>
                        <a:rPr lang="en-US" baseline="0" noProof="0" dirty="0" smtClean="0"/>
                        <a:t>Carbon stocks and fluxes</a:t>
                      </a:r>
                    </a:p>
                    <a:p>
                      <a:r>
                        <a:rPr lang="en-US" baseline="0" noProof="0" dirty="0" smtClean="0"/>
                        <a:t>Ocean acidification and temperature, color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Urban Resilience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Urban-relevant infrastructure</a:t>
                      </a:r>
                    </a:p>
                    <a:p>
                      <a:r>
                        <a:rPr lang="en-US" noProof="0" dirty="0" smtClean="0"/>
                        <a:t>Reserves and availability (of</a:t>
                      </a:r>
                      <a:r>
                        <a:rPr lang="en-US" baseline="0" noProof="0" dirty="0" smtClean="0"/>
                        <a:t> resources – energy, food, water, …)</a:t>
                      </a:r>
                    </a:p>
                    <a:p>
                      <a:r>
                        <a:rPr lang="en-US" baseline="0" noProof="0" dirty="0" smtClean="0"/>
                        <a:t>Air quality</a:t>
                      </a:r>
                    </a:p>
                    <a:p>
                      <a:r>
                        <a:rPr lang="en-US" baseline="0" noProof="0" dirty="0" smtClean="0"/>
                        <a:t>Water quality</a:t>
                      </a:r>
                    </a:p>
                    <a:p>
                      <a:r>
                        <a:rPr lang="en-US" baseline="0" noProof="0" dirty="0" smtClean="0"/>
                        <a:t>Ref. to disaster and infrastructure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Infrastructure and Transportation Management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Natural disasters (extremes)</a:t>
                      </a:r>
                    </a:p>
                    <a:p>
                      <a:r>
                        <a:rPr lang="en-US" noProof="0" dirty="0" smtClean="0"/>
                        <a:t>Population</a:t>
                      </a:r>
                      <a:r>
                        <a:rPr lang="en-US" baseline="0" noProof="0" dirty="0" smtClean="0"/>
                        <a:t> dynamics</a:t>
                      </a:r>
                    </a:p>
                    <a:p>
                      <a:r>
                        <a:rPr lang="en-US" baseline="0" noProof="0" dirty="0" smtClean="0"/>
                        <a:t>Availability of resources( fuel, energy,</a:t>
                      </a:r>
                    </a:p>
                    <a:p>
                      <a:r>
                        <a:rPr lang="en-US" baseline="0" noProof="0" dirty="0" smtClean="0"/>
                        <a:t>Weather dynamics </a:t>
                      </a:r>
                    </a:p>
                    <a:p>
                      <a:r>
                        <a:rPr lang="en-US" baseline="0" noProof="0" dirty="0" smtClean="0"/>
                        <a:t>Age of infrastructure</a:t>
                      </a:r>
                    </a:p>
                    <a:p>
                      <a:r>
                        <a:rPr lang="en-US" baseline="0" noProof="0" dirty="0" smtClean="0"/>
                        <a:t>Carbon emissions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9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Difficult task because the scope is large (tipping points or GEO SBAs or other?).  </a:t>
            </a:r>
            <a:endParaRPr lang="en-US" dirty="0" smtClean="0"/>
          </a:p>
          <a:p>
            <a:pPr lvl="1"/>
            <a:r>
              <a:rPr lang="en-US" dirty="0" smtClean="0"/>
              <a:t>Is was like pealing an onion – always more layers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SBA’s, Impacts, Science issues and Variables are separate</a:t>
            </a:r>
          </a:p>
          <a:p>
            <a:pPr lvl="1"/>
            <a:r>
              <a:rPr lang="en-US" dirty="0" smtClean="0"/>
              <a:t>Related, but where to start?</a:t>
            </a:r>
          </a:p>
          <a:p>
            <a:pPr lvl="1"/>
            <a:r>
              <a:rPr lang="en-US" dirty="0" smtClean="0"/>
              <a:t>GEO SDGs</a:t>
            </a:r>
          </a:p>
          <a:p>
            <a:pPr lvl="1"/>
            <a:r>
              <a:rPr lang="en-US" dirty="0" smtClean="0"/>
              <a:t>Strategy to engage stakeholders and other groups already invest in these topics?</a:t>
            </a:r>
            <a:endParaRPr lang="en-US" dirty="0" smtClean="0"/>
          </a:p>
          <a:p>
            <a:pPr lvl="1"/>
            <a:endParaRPr lang="en-US" sz="600" dirty="0" smtClean="0"/>
          </a:p>
          <a:p>
            <a:r>
              <a:rPr lang="en-US" dirty="0" smtClean="0"/>
              <a:t>Different </a:t>
            </a:r>
            <a:r>
              <a:rPr lang="en-US" dirty="0" smtClean="0"/>
              <a:t>indicators are needed for political applications vs. science </a:t>
            </a:r>
            <a:endParaRPr lang="en-US" dirty="0" smtClean="0"/>
          </a:p>
          <a:p>
            <a:pPr lvl="1">
              <a:tabLst>
                <a:tab pos="2459038" algn="l"/>
              </a:tabLst>
            </a:pPr>
            <a:r>
              <a:rPr lang="en-US" dirty="0" smtClean="0"/>
              <a:t>and different requirements for understanding </a:t>
            </a:r>
            <a:r>
              <a:rPr lang="en-US" dirty="0" smtClean="0"/>
              <a:t>applications. </a:t>
            </a:r>
            <a:endParaRPr lang="en-US" dirty="0" smtClean="0"/>
          </a:p>
          <a:p>
            <a:pPr lvl="1">
              <a:tabLst>
                <a:tab pos="2459038" algn="l"/>
              </a:tabLst>
            </a:pPr>
            <a:r>
              <a:rPr lang="en-US" dirty="0" smtClean="0"/>
              <a:t>Indicators of warnings (i.e., increased risk) could come from production, </a:t>
            </a:r>
            <a:r>
              <a:rPr lang="en-US" dirty="0" smtClean="0"/>
              <a:t>logistics, </a:t>
            </a:r>
            <a:r>
              <a:rPr lang="en-US" dirty="0" smtClean="0"/>
              <a:t>population dynamics as well as environmental variables</a:t>
            </a:r>
          </a:p>
          <a:p>
            <a:pPr>
              <a:tabLst>
                <a:tab pos="2459038" algn="l"/>
              </a:tabLst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Models are needed for forecasts, and data are needed for input and to develop models</a:t>
            </a:r>
          </a:p>
          <a:p>
            <a:endParaRPr lang="en-US" dirty="0" smtClean="0"/>
          </a:p>
          <a:p>
            <a:r>
              <a:rPr lang="en-US" dirty="0" smtClean="0"/>
              <a:t>Forecasts and understand require observations with much better temporal and spatial resolution than needed to identify changes in the climate system</a:t>
            </a:r>
          </a:p>
          <a:p>
            <a:pPr lvl="1"/>
            <a:r>
              <a:rPr lang="en-US" dirty="0" smtClean="0"/>
              <a:t>Short-term fluctuations and extreme are important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The science metric (quantitative) must be linked to risk and SBAs.</a:t>
            </a:r>
          </a:p>
          <a:p>
            <a:pPr lvl="1"/>
            <a:r>
              <a:rPr lang="en-US" dirty="0" smtClean="0"/>
              <a:t>e.g., indicator example: number of magnitude of earthquakes to loss of lives (risk)</a:t>
            </a:r>
          </a:p>
          <a:p>
            <a:pPr lvl="1"/>
            <a:r>
              <a:rPr lang="en-US" dirty="0" smtClean="0"/>
              <a:t>modulated by the local preparations.  </a:t>
            </a:r>
          </a:p>
          <a:p>
            <a:pPr lvl="1"/>
            <a:r>
              <a:rPr lang="en-US" dirty="0" smtClean="0"/>
              <a:t>We want to link </a:t>
            </a:r>
            <a:r>
              <a:rPr lang="en-US" dirty="0" smtClean="0"/>
              <a:t>the quantitative indicator to risk</a:t>
            </a:r>
          </a:p>
          <a:p>
            <a:pPr lvl="2"/>
            <a:r>
              <a:rPr lang="en-US" dirty="0" smtClean="0"/>
              <a:t>Disasters in one location are linked to changes in demand in other areas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to link SBA to science goals to observations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727</Words>
  <Application>Microsoft Office PowerPoint</Application>
  <PresentationFormat>On-screen Show (4:3)</PresentationFormat>
  <Paragraphs>140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Summary of Breakout Session 1.2 GEO Societal Benefit Areas  (Chair: Antonio Bombelli) Coordinator  of the GEO Task CL-02 “Global Carbon Observations and Analysis”  Rapporteur: Mark Bourassa</vt:lpstr>
      <vt:lpstr>Slide 2</vt:lpstr>
      <vt:lpstr>Is Status and Trend Sufficient?</vt:lpstr>
      <vt:lpstr>The role of the oceans in the climate system </vt:lpstr>
      <vt:lpstr>Regional Changes</vt:lpstr>
      <vt:lpstr>Slide 6</vt:lpstr>
      <vt:lpstr>Slide 7</vt:lpstr>
      <vt:lpstr>Summary of Comments</vt:lpstr>
      <vt:lpstr>Summary of Comments</vt:lpstr>
      <vt:lpstr>Summary of Comments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Bourassa</dc:creator>
  <cp:lastModifiedBy>Mark Bourassa</cp:lastModifiedBy>
  <cp:revision>43</cp:revision>
  <dcterms:created xsi:type="dcterms:W3CDTF">2014-12-13T23:16:19Z</dcterms:created>
  <dcterms:modified xsi:type="dcterms:W3CDTF">2015-03-23T18:01:05Z</dcterms:modified>
</cp:coreProperties>
</file>