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4.jpe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5.jpeg" ContentType="image/jpeg"/>
  <Override PartName="/ppt/media/image6.jpeg" ContentType="image/jpeg"/>
  <Override PartName="/ppt/media/image7.jpeg" ContentType="image/jpeg"/>
  <Override PartName="/ppt/notesSlides/notesSlide9.xml" ContentType="application/vnd.openxmlformats-officedocument.presentationml.notesSlide+xml"/>
  <Override PartName="/ppt/media/image8.jpeg" ContentType="image/jpeg"/>
  <Override PartName="/ppt/media/image9.jpeg" ContentType="image/jpeg"/>
  <Override PartName="/ppt/media/image10.jpeg" ContentType="image/jpeg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11.jpeg" ContentType="image/jpeg"/>
  <Override PartName="/ppt/media/image12.jpeg" ContentType="image/jpeg"/>
  <Override PartName="/ppt/notesSlides/notesSlide12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9144000" cy="6858000"/>
  <p:notesSz cx="6858000" cy="9144000"/>
  <p:defaultTextStyle>
    <a:lvl1pPr>
      <a:defRPr b="1" sz="2800">
        <a:solidFill>
          <a:srgbClr val="37424A"/>
        </a:solidFill>
        <a:latin typeface="Arial"/>
        <a:ea typeface="Arial"/>
        <a:cs typeface="Arial"/>
        <a:sym typeface="Arial"/>
      </a:defRPr>
    </a:lvl1pPr>
    <a:lvl2pPr indent="457200">
      <a:defRPr b="1" sz="2800">
        <a:solidFill>
          <a:srgbClr val="37424A"/>
        </a:solidFill>
        <a:latin typeface="Arial"/>
        <a:ea typeface="Arial"/>
        <a:cs typeface="Arial"/>
        <a:sym typeface="Arial"/>
      </a:defRPr>
    </a:lvl2pPr>
    <a:lvl3pPr indent="914400">
      <a:defRPr b="1" sz="2800">
        <a:solidFill>
          <a:srgbClr val="37424A"/>
        </a:solidFill>
        <a:latin typeface="Arial"/>
        <a:ea typeface="Arial"/>
        <a:cs typeface="Arial"/>
        <a:sym typeface="Arial"/>
      </a:defRPr>
    </a:lvl3pPr>
    <a:lvl4pPr indent="1371600">
      <a:defRPr b="1" sz="2800">
        <a:solidFill>
          <a:srgbClr val="37424A"/>
        </a:solidFill>
        <a:latin typeface="Arial"/>
        <a:ea typeface="Arial"/>
        <a:cs typeface="Arial"/>
        <a:sym typeface="Arial"/>
      </a:defRPr>
    </a:lvl4pPr>
    <a:lvl5pPr indent="1828800">
      <a:defRPr b="1" sz="2800">
        <a:solidFill>
          <a:srgbClr val="37424A"/>
        </a:solidFill>
        <a:latin typeface="Arial"/>
        <a:ea typeface="Arial"/>
        <a:cs typeface="Arial"/>
        <a:sym typeface="Arial"/>
      </a:defRPr>
    </a:lvl5pPr>
    <a:lvl6pPr>
      <a:defRPr b="1" sz="2800">
        <a:solidFill>
          <a:srgbClr val="37424A"/>
        </a:solidFill>
        <a:latin typeface="Arial"/>
        <a:ea typeface="Arial"/>
        <a:cs typeface="Arial"/>
        <a:sym typeface="Arial"/>
      </a:defRPr>
    </a:lvl6pPr>
    <a:lvl7pPr>
      <a:defRPr b="1" sz="2800">
        <a:solidFill>
          <a:srgbClr val="37424A"/>
        </a:solidFill>
        <a:latin typeface="Arial"/>
        <a:ea typeface="Arial"/>
        <a:cs typeface="Arial"/>
        <a:sym typeface="Arial"/>
      </a:defRPr>
    </a:lvl7pPr>
    <a:lvl8pPr>
      <a:defRPr b="1" sz="2800">
        <a:solidFill>
          <a:srgbClr val="37424A"/>
        </a:solidFill>
        <a:latin typeface="Arial"/>
        <a:ea typeface="Arial"/>
        <a:cs typeface="Arial"/>
        <a:sym typeface="Arial"/>
      </a:defRPr>
    </a:lvl8pPr>
    <a:lvl9pPr>
      <a:defRPr b="1" sz="2800">
        <a:solidFill>
          <a:srgbClr val="37424A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37424A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3DBCD"/>
          </a:solidFill>
        </a:fill>
      </a:tcStyle>
    </a:wholeTbl>
    <a:band2H>
      <a:tcTxStyle b="def" i="def"/>
      <a:tcStyle>
        <a:tcBdr/>
        <a:fill>
          <a:solidFill>
            <a:srgbClr val="EAEEE7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9923A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9923A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9923A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37424A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37424A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9D9D9"/>
          </a:solidFill>
        </a:fill>
      </a:tcStyle>
    </a:wholeTbl>
    <a:band2H>
      <a:tcTxStyle b="def" i="def"/>
      <a:tcStyle>
        <a:tcBdr/>
        <a:fill>
          <a:solidFill>
            <a:srgbClr val="EDED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88888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88888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88888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37424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8E8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9923A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37424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7424A"/>
              </a:solidFill>
              <a:prstDash val="solid"/>
              <a:bevel/>
            </a:ln>
          </a:top>
          <a:bottom>
            <a:ln w="25400" cap="flat">
              <a:solidFill>
                <a:srgbClr val="37424A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7424A"/>
              </a:solidFill>
              <a:prstDash val="solid"/>
              <a:bevel/>
            </a:ln>
          </a:top>
          <a:bottom>
            <a:ln w="25400" cap="flat">
              <a:solidFill>
                <a:srgbClr val="37424A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9923A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37424A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DCE"/>
          </a:solidFill>
        </a:fill>
      </a:tcStyle>
    </a:wholeTbl>
    <a:band2H>
      <a:tcTxStyle b="def" i="def"/>
      <a:tcStyle>
        <a:tcBdr/>
        <a:fill>
          <a:solidFill>
            <a:srgbClr val="E7E8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7424A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7424A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7424A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37424A"/>
      </a:tcTxStyle>
      <a:tcStyle>
        <a:tcBdr>
          <a:left>
            <a:ln w="12700" cap="flat">
              <a:solidFill>
                <a:srgbClr val="37424A"/>
              </a:solidFill>
              <a:prstDash val="solid"/>
              <a:bevel/>
            </a:ln>
          </a:left>
          <a:right>
            <a:ln w="12700" cap="flat">
              <a:solidFill>
                <a:srgbClr val="37424A"/>
              </a:solidFill>
              <a:prstDash val="solid"/>
              <a:bevel/>
            </a:ln>
          </a:right>
          <a:top>
            <a:ln w="12700" cap="flat">
              <a:solidFill>
                <a:srgbClr val="37424A"/>
              </a:solidFill>
              <a:prstDash val="solid"/>
              <a:bevel/>
            </a:ln>
          </a:top>
          <a:bottom>
            <a:ln w="12700" cap="flat">
              <a:solidFill>
                <a:srgbClr val="37424A"/>
              </a:solidFill>
              <a:prstDash val="solid"/>
              <a:bevel/>
            </a:ln>
          </a:bottom>
          <a:insideH>
            <a:ln w="12700" cap="flat">
              <a:solidFill>
                <a:srgbClr val="37424A"/>
              </a:solidFill>
              <a:prstDash val="solid"/>
              <a:bevel/>
            </a:ln>
          </a:insideH>
          <a:insideV>
            <a:ln w="12700" cap="flat">
              <a:solidFill>
                <a:srgbClr val="37424A"/>
              </a:solidFill>
              <a:prstDash val="solid"/>
              <a:bevel/>
            </a:ln>
          </a:insideV>
        </a:tcBdr>
        <a:fill>
          <a:solidFill>
            <a:srgbClr val="37424A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37424A"/>
      </a:tcTxStyle>
      <a:tcStyle>
        <a:tcBdr>
          <a:left>
            <a:ln w="12700" cap="flat">
              <a:solidFill>
                <a:srgbClr val="37424A"/>
              </a:solidFill>
              <a:prstDash val="solid"/>
              <a:bevel/>
            </a:ln>
          </a:left>
          <a:right>
            <a:ln w="12700" cap="flat">
              <a:solidFill>
                <a:srgbClr val="37424A"/>
              </a:solidFill>
              <a:prstDash val="solid"/>
              <a:bevel/>
            </a:ln>
          </a:right>
          <a:top>
            <a:ln w="12700" cap="flat">
              <a:solidFill>
                <a:srgbClr val="37424A"/>
              </a:solidFill>
              <a:prstDash val="solid"/>
              <a:bevel/>
            </a:ln>
          </a:top>
          <a:bottom>
            <a:ln w="12700" cap="flat">
              <a:solidFill>
                <a:srgbClr val="37424A"/>
              </a:solidFill>
              <a:prstDash val="solid"/>
              <a:bevel/>
            </a:ln>
          </a:bottom>
          <a:insideH>
            <a:ln w="12700" cap="flat">
              <a:solidFill>
                <a:srgbClr val="37424A"/>
              </a:solidFill>
              <a:prstDash val="solid"/>
              <a:bevel/>
            </a:ln>
          </a:insideH>
          <a:insideV>
            <a:ln w="12700" cap="flat">
              <a:solidFill>
                <a:srgbClr val="37424A"/>
              </a:solidFill>
              <a:prstDash val="solid"/>
              <a:bevel/>
            </a:ln>
          </a:insideV>
        </a:tcBdr>
        <a:fill>
          <a:solidFill>
            <a:srgbClr val="37424A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37424A"/>
      </a:tcTxStyle>
      <a:tcStyle>
        <a:tcBdr>
          <a:left>
            <a:ln w="12700" cap="flat">
              <a:solidFill>
                <a:srgbClr val="37424A"/>
              </a:solidFill>
              <a:prstDash val="solid"/>
              <a:bevel/>
            </a:ln>
          </a:left>
          <a:right>
            <a:ln w="12700" cap="flat">
              <a:solidFill>
                <a:srgbClr val="37424A"/>
              </a:solidFill>
              <a:prstDash val="solid"/>
              <a:bevel/>
            </a:ln>
          </a:right>
          <a:top>
            <a:ln w="50800" cap="flat">
              <a:solidFill>
                <a:srgbClr val="37424A"/>
              </a:solidFill>
              <a:prstDash val="solid"/>
              <a:bevel/>
            </a:ln>
          </a:top>
          <a:bottom>
            <a:ln w="12700" cap="flat">
              <a:solidFill>
                <a:srgbClr val="37424A"/>
              </a:solidFill>
              <a:prstDash val="solid"/>
              <a:bevel/>
            </a:ln>
          </a:bottom>
          <a:insideH>
            <a:ln w="12700" cap="flat">
              <a:solidFill>
                <a:srgbClr val="37424A"/>
              </a:solidFill>
              <a:prstDash val="solid"/>
              <a:bevel/>
            </a:ln>
          </a:insideH>
          <a:insideV>
            <a:ln w="12700" cap="flat">
              <a:solidFill>
                <a:srgbClr val="37424A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37424A"/>
      </a:tcTxStyle>
      <a:tcStyle>
        <a:tcBdr>
          <a:left>
            <a:ln w="12700" cap="flat">
              <a:solidFill>
                <a:srgbClr val="37424A"/>
              </a:solidFill>
              <a:prstDash val="solid"/>
              <a:bevel/>
            </a:ln>
          </a:left>
          <a:right>
            <a:ln w="12700" cap="flat">
              <a:solidFill>
                <a:srgbClr val="37424A"/>
              </a:solidFill>
              <a:prstDash val="solid"/>
              <a:bevel/>
            </a:ln>
          </a:right>
          <a:top>
            <a:ln w="12700" cap="flat">
              <a:solidFill>
                <a:srgbClr val="37424A"/>
              </a:solidFill>
              <a:prstDash val="solid"/>
              <a:bevel/>
            </a:ln>
          </a:top>
          <a:bottom>
            <a:ln w="25400" cap="flat">
              <a:solidFill>
                <a:srgbClr val="37424A"/>
              </a:solidFill>
              <a:prstDash val="solid"/>
              <a:bevel/>
            </a:ln>
          </a:bottom>
          <a:insideH>
            <a:ln w="12700" cap="flat">
              <a:solidFill>
                <a:srgbClr val="37424A"/>
              </a:solidFill>
              <a:prstDash val="solid"/>
              <a:bevel/>
            </a:ln>
          </a:insideH>
          <a:insideV>
            <a:ln w="12700" cap="flat">
              <a:solidFill>
                <a:srgbClr val="37424A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 standalone="yes"?>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11.xml.rels><?xml version="1.0" encoding="UTF-8" standalone="yes"?>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
</file>

<file path=ppt/notesSlides/_rels/notesSlide12.xml.rels><?xml version="1.0" encoding="UTF-8" standalone="yes"?>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8.xml.rels><?xml version="1.0" encoding="UTF-8" standalone="yes"?>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9.xml.rels><?xml version="1.0" encoding="UTF-8" standalone="yes"?>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1" name="Shape 3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Thank you very much for being here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Very excited to have the first RDA/US Science Meeting following in the footsteps of the RDA/EU science meeting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91" name="Shape 29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By Focus as of June 2014 – not going into these in detail, but general points on each box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0" name="Shape 30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0" defTabSz="914400">
              <a:lnSpc>
                <a:spcPct val="100000"/>
              </a:lnSpc>
              <a:spcBef>
                <a:spcPts val="400"/>
              </a:spcBef>
              <a:defRPr sz="1200">
                <a:latin typeface="Arial"/>
                <a:ea typeface="Arial"/>
                <a:cs typeface="Arial"/>
                <a:sym typeface="Arial"/>
              </a:defRPr>
            </a:lvl2pPr>
          </a:lstStyle>
          <a:p>
            <a:pPr lvl="0">
              <a:defRPr sz="1800"/>
            </a:pPr>
            <a:r>
              <a:rPr sz="1200"/>
              <a:t>Order locally to globally</a:t>
            </a:r>
            <a:endParaRPr sz="1200"/>
          </a:p>
          <a:p>
            <a:pPr lvl="1">
              <a:defRPr sz="1800"/>
            </a:pPr>
            <a:r>
              <a:rPr sz="1200"/>
              <a:t>Help NSF Directorate for Computer and Information Science and Engineering achieve its goals with respect to ‘big data’ R&amp;D using research coordination networks </a:t>
            </a:r>
            <a:endParaRPr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21" name="Shape 3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0" defTabSz="914400">
              <a:lnSpc>
                <a:spcPct val="100000"/>
              </a:lnSpc>
              <a:spcBef>
                <a:spcPts val="400"/>
              </a:spcBef>
              <a:defRPr sz="1200">
                <a:latin typeface="Arial"/>
                <a:ea typeface="Arial"/>
                <a:cs typeface="Arial"/>
                <a:sym typeface="Arial"/>
              </a:defRPr>
            </a:lvl2pPr>
          </a:lstStyle>
          <a:p>
            <a:pPr lvl="0">
              <a:defRPr sz="1800"/>
            </a:pPr>
            <a:r>
              <a:rPr sz="1200"/>
              <a:t>Order locally to globally</a:t>
            </a:r>
            <a:endParaRPr sz="1200"/>
          </a:p>
          <a:p>
            <a:pPr lvl="1">
              <a:defRPr sz="1800"/>
            </a:pPr>
            <a:r>
              <a:rPr sz="1200"/>
              <a:t>Help NSF Directorate for Computer and Information Science and Engineering achieve its goals with respect to ‘big data’ R&amp;D using research coordination networks </a:t>
            </a:r>
            <a:endParaRPr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Today and tomorrow we’ll be letting you do the talking, but first I wanted to give you an idea of what RDA is, what RDA/US is, what we do, and how your inputs here will fold into RDA efforts down the line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4" name="Shape 6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http://cms.web.cern.ch/news/about-higgs-boson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We all know that there are questions to be answered that have varying degrees of direct impact on our civilization – so how do we answer those questions?  Partly, and I might argue, of necessity, we use the scientific method.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9" name="Shape 7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We look at the problem, we create a repeatable experiment, we collect that data, we analyze the data, we draw conclusions, and we publish.  But we’re still in the necessary but not sufficient realm.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7" name="Shape 9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In order to really make a difference, data must be shared.  We know now that discoveries in one area of science, in one area of the world, can impact many others – so sharing is vital.  But what’s involved in sharing?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54" name="Shape 15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Sharing is more than just giving the data to someone.  It’s the infrastructures required for those data to be found, understood, used, and applied to a new problem, and then the resultant data put back into circulation.  Infrastructures can be physical, policy, software, etc. – whatever enables the broadest, most effective sharing. 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Building blocks must be sturdy and substantial for this to happen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64" name="Shape 16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Here is where RDA comes in, both globally and regionally (or in our case, nationally)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All countries need data infrastructure to tackle the big problems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They need international collaboration across disciplines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Data volume, variety and velocity is increasing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More value from reuse of data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So countries need to share the cost of research data infrastructure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Need to future proof investments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RDA is a good way of lowering the cost and increasing the interoperability of research data infrastructure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74" name="Shape 17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Here is where RDA comes in, both globally and regionally (or in our case, nationally)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All countries need data infrastructure to tackle the big problems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They need international collaboration across disciplines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Data volume, variety and velocity is increasing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More value from reuse of data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So countries need to share the cost of research data infrastructure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Need to future proof investments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RDA is a good way of lowering the cost and increasing the interoperability of research data infrastructure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45" name="Shape 24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Many ways to participate; many types of infrastructure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Point is all are real, and have not only an initial user, but an adopter for the next step or two to create the “buzz” around the widget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/>
          <p:nvPr>
            <p:ph type="sldNum" sz="quarter" idx="2"/>
          </p:nvPr>
        </p:nvSpPr>
        <p:spPr>
          <a:xfrm>
            <a:off x="8316912" y="318307"/>
            <a:ext cx="584201" cy="226986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b="0" sz="1000">
                <a:solidFill>
                  <a:srgbClr val="58A61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762"/>
            <a:ext cx="914400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87"/>
            <a:ext cx="914400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5"/>
          <p:cNvSpPr/>
          <p:nvPr/>
        </p:nvSpPr>
        <p:spPr>
          <a:xfrm>
            <a:off x="8316912" y="256469"/>
            <a:ext cx="584201" cy="3506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/>
          <a:p>
            <a:pPr lvl="0" algn="r">
              <a:defRPr b="0" sz="1800"/>
            </a:pP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xfrm>
            <a:off x="7780337" y="6275387"/>
            <a:ext cx="1252538" cy="35066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b="0"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4606" y="6085582"/>
            <a:ext cx="1713952" cy="787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7789" y="54637"/>
            <a:ext cx="1053704" cy="199498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20"/>
          <p:cNvSpPr/>
          <p:nvPr>
            <p:ph type="body" idx="1"/>
          </p:nvPr>
        </p:nvSpPr>
        <p:spPr>
          <a:xfrm>
            <a:off x="303609" y="6197203"/>
            <a:ext cx="5804298" cy="6607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400">
                <a:solidFill>
                  <a:srgbClr val="868686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sz="1400">
                <a:solidFill>
                  <a:srgbClr val="868686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sz="1400">
                <a:solidFill>
                  <a:srgbClr val="868686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sz="1400">
                <a:solidFill>
                  <a:srgbClr val="868686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sz="1400">
                <a:solidFill>
                  <a:srgbClr val="868686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One</a:t>
            </a:r>
            <a:endParaRPr sz="1400">
              <a:solidFill>
                <a:srgbClr val="86868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Two</a:t>
            </a:r>
            <a:endParaRPr sz="1400">
              <a:solidFill>
                <a:srgbClr val="86868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Three</a:t>
            </a:r>
            <a:endParaRPr sz="1400">
              <a:solidFill>
                <a:srgbClr val="86868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Four</a:t>
            </a:r>
            <a:endParaRPr sz="1400">
              <a:solidFill>
                <a:srgbClr val="86868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Body Level One</a:t>
            </a:r>
            <a:endParaRPr sz="1600">
              <a:solidFill>
                <a:srgbClr val="474747"/>
              </a:solidFill>
              <a:uFill>
                <a:solidFill>
                  <a:srgbClr val="474747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Body Level Two</a:t>
            </a:r>
            <a:endParaRPr sz="1600">
              <a:solidFill>
                <a:srgbClr val="474747"/>
              </a:solidFill>
              <a:uFill>
                <a:solidFill>
                  <a:srgbClr val="474747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Body Level Three</a:t>
            </a:r>
            <a:endParaRPr sz="1600">
              <a:solidFill>
                <a:srgbClr val="474747"/>
              </a:solidFill>
              <a:uFill>
                <a:solidFill>
                  <a:srgbClr val="474747"/>
                </a:solidFill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Body Level Four</a:t>
            </a:r>
            <a:endParaRPr sz="1600">
              <a:solidFill>
                <a:srgbClr val="474747"/>
              </a:solidFill>
              <a:uFill>
                <a:solidFill>
                  <a:srgbClr val="474747"/>
                </a:solidFill>
              </a:uFill>
            </a:endParaRP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455414" y="1384102"/>
            <a:ext cx="8233172" cy="89"/>
          </a:xfrm>
          <a:prstGeom prst="line">
            <a:avLst/>
          </a:prstGeom>
          <a:ln w="3175">
            <a:solidFill>
              <a:srgbClr val="9A9A9A"/>
            </a:solidFill>
            <a:miter lim="400000"/>
          </a:ln>
        </p:spPr>
        <p:txBody>
          <a:bodyPr lIns="32146" tIns="32146" rIns="32146" bIns="32146"/>
          <a:lstStyle/>
          <a:p>
            <a:pPr lvl="0" defTabSz="457200">
              <a:defRPr b="0" sz="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3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41157" y="294154"/>
            <a:ext cx="1687700" cy="101101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>
            <p:ph type="title"/>
          </p:nvPr>
        </p:nvSpPr>
        <p:spPr>
          <a:xfrm>
            <a:off x="401835" y="0"/>
            <a:ext cx="7090173" cy="1214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/>
          <a:p>
            <a:pPr lvl="0">
              <a:defRPr sz="1800"/>
            </a:pPr>
            <a:r>
              <a:rPr sz="2800"/>
              <a:t>Title Text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401835" y="1634132"/>
            <a:ext cx="8340330" cy="5223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Body Level One</a:t>
            </a:r>
            <a:endParaRPr sz="1600">
              <a:solidFill>
                <a:srgbClr val="474747"/>
              </a:solidFill>
              <a:uFill>
                <a:solidFill>
                  <a:srgbClr val="474747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Body Level Two</a:t>
            </a:r>
            <a:endParaRPr sz="1600">
              <a:solidFill>
                <a:srgbClr val="474747"/>
              </a:solidFill>
              <a:uFill>
                <a:solidFill>
                  <a:srgbClr val="474747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Body Level Three</a:t>
            </a:r>
            <a:endParaRPr sz="1600">
              <a:solidFill>
                <a:srgbClr val="474747"/>
              </a:solidFill>
              <a:uFill>
                <a:solidFill>
                  <a:srgbClr val="474747"/>
                </a:solidFill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Body Level Four</a:t>
            </a:r>
            <a:endParaRPr sz="1600">
              <a:solidFill>
                <a:srgbClr val="474747"/>
              </a:solidFill>
              <a:uFill>
                <a:solidFill>
                  <a:srgbClr val="474747"/>
                </a:solidFill>
              </a:uFill>
            </a:endParaRP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transition spd="med" advClick="1"/>
  <p:txStyles>
    <p:titleStyle>
      <a:lvl1pPr defTabSz="584200">
        <a:defRPr sz="2800">
          <a:latin typeface="Helvetica Neue Light"/>
          <a:ea typeface="Helvetica Neue Light"/>
          <a:cs typeface="Helvetica Neue Light"/>
          <a:sym typeface="Helvetica Neue Light"/>
        </a:defRPr>
      </a:lvl1pPr>
      <a:lvl2pPr defTabSz="584200">
        <a:defRPr sz="2800">
          <a:latin typeface="Helvetica Neue Light"/>
          <a:ea typeface="Helvetica Neue Light"/>
          <a:cs typeface="Helvetica Neue Light"/>
          <a:sym typeface="Helvetica Neue Light"/>
        </a:defRPr>
      </a:lvl2pPr>
      <a:lvl3pPr defTabSz="584200">
        <a:defRPr sz="2800">
          <a:latin typeface="Helvetica Neue Light"/>
          <a:ea typeface="Helvetica Neue Light"/>
          <a:cs typeface="Helvetica Neue Light"/>
          <a:sym typeface="Helvetica Neue Light"/>
        </a:defRPr>
      </a:lvl3pPr>
      <a:lvl4pPr defTabSz="584200">
        <a:defRPr sz="2800">
          <a:latin typeface="Helvetica Neue Light"/>
          <a:ea typeface="Helvetica Neue Light"/>
          <a:cs typeface="Helvetica Neue Light"/>
          <a:sym typeface="Helvetica Neue Light"/>
        </a:defRPr>
      </a:lvl4pPr>
      <a:lvl5pPr defTabSz="584200">
        <a:defRPr sz="2800">
          <a:latin typeface="Helvetica Neue Light"/>
          <a:ea typeface="Helvetica Neue Light"/>
          <a:cs typeface="Helvetica Neue Light"/>
          <a:sym typeface="Helvetica Neue Light"/>
        </a:defRPr>
      </a:lvl5pPr>
      <a:lvl6pPr defTabSz="584200">
        <a:defRPr sz="2800">
          <a:latin typeface="Helvetica Neue Light"/>
          <a:ea typeface="Helvetica Neue Light"/>
          <a:cs typeface="Helvetica Neue Light"/>
          <a:sym typeface="Helvetica Neue Light"/>
        </a:defRPr>
      </a:lvl6pPr>
      <a:lvl7pPr defTabSz="584200">
        <a:defRPr sz="2800">
          <a:latin typeface="Helvetica Neue Light"/>
          <a:ea typeface="Helvetica Neue Light"/>
          <a:cs typeface="Helvetica Neue Light"/>
          <a:sym typeface="Helvetica Neue Light"/>
        </a:defRPr>
      </a:lvl7pPr>
      <a:lvl8pPr defTabSz="584200">
        <a:defRPr sz="2800">
          <a:latin typeface="Helvetica Neue Light"/>
          <a:ea typeface="Helvetica Neue Light"/>
          <a:cs typeface="Helvetica Neue Light"/>
          <a:sym typeface="Helvetica Neue Light"/>
        </a:defRPr>
      </a:lvl8pPr>
      <a:lvl9pPr defTabSz="584200">
        <a:defRPr sz="2800">
          <a:latin typeface="Helvetica Neue Light"/>
          <a:ea typeface="Helvetica Neue Light"/>
          <a:cs typeface="Helvetica Neue Light"/>
          <a:sym typeface="Helvetica Neue Light"/>
        </a:defRPr>
      </a:lvl9pPr>
    </p:titleStyle>
    <p:bodyStyle>
      <a:lvl1pPr marL="164122" indent="-164122" defTabSz="584200">
        <a:spcBef>
          <a:spcPts val="1500"/>
        </a:spcBef>
        <a:buClr>
          <a:srgbClr val="844F36"/>
        </a:buClr>
        <a:buSzPct val="100000"/>
        <a:buChar char="•"/>
        <a:defRPr sz="1600">
          <a:solidFill>
            <a:srgbClr val="474747"/>
          </a:solidFill>
          <a:uFill>
            <a:solidFill>
              <a:srgbClr val="474747"/>
            </a:solidFill>
          </a:uFill>
          <a:latin typeface="Helvetica Neue"/>
          <a:ea typeface="Helvetica Neue"/>
          <a:cs typeface="Helvetica Neue"/>
          <a:sym typeface="Helvetica Neue"/>
        </a:defRPr>
      </a:lvl1pPr>
      <a:lvl2pPr marL="608622" indent="-164122" defTabSz="584200">
        <a:spcBef>
          <a:spcPts val="1500"/>
        </a:spcBef>
        <a:buClr>
          <a:srgbClr val="844F36"/>
        </a:buClr>
        <a:buSzPct val="100000"/>
        <a:buChar char="•"/>
        <a:defRPr sz="1600">
          <a:solidFill>
            <a:srgbClr val="474747"/>
          </a:solidFill>
          <a:uFill>
            <a:solidFill>
              <a:srgbClr val="474747"/>
            </a:solidFill>
          </a:uFill>
          <a:latin typeface="Helvetica Neue"/>
          <a:ea typeface="Helvetica Neue"/>
          <a:cs typeface="Helvetica Neue"/>
          <a:sym typeface="Helvetica Neue"/>
        </a:defRPr>
      </a:lvl2pPr>
      <a:lvl3pPr marL="1053122" indent="-164122" defTabSz="584200">
        <a:spcBef>
          <a:spcPts val="1500"/>
        </a:spcBef>
        <a:buClr>
          <a:srgbClr val="844F36"/>
        </a:buClr>
        <a:buSzPct val="100000"/>
        <a:buChar char="•"/>
        <a:defRPr sz="1600">
          <a:solidFill>
            <a:srgbClr val="474747"/>
          </a:solidFill>
          <a:uFill>
            <a:solidFill>
              <a:srgbClr val="474747"/>
            </a:solidFill>
          </a:uFill>
          <a:latin typeface="Helvetica Neue"/>
          <a:ea typeface="Helvetica Neue"/>
          <a:cs typeface="Helvetica Neue"/>
          <a:sym typeface="Helvetica Neue"/>
        </a:defRPr>
      </a:lvl3pPr>
      <a:lvl4pPr marL="1497622" indent="-164122" defTabSz="584200">
        <a:spcBef>
          <a:spcPts val="1500"/>
        </a:spcBef>
        <a:buClr>
          <a:srgbClr val="844F36"/>
        </a:buClr>
        <a:buSzPct val="100000"/>
        <a:buChar char="•"/>
        <a:defRPr sz="1600">
          <a:solidFill>
            <a:srgbClr val="474747"/>
          </a:solidFill>
          <a:uFill>
            <a:solidFill>
              <a:srgbClr val="474747"/>
            </a:solidFill>
          </a:uFill>
          <a:latin typeface="Helvetica Neue"/>
          <a:ea typeface="Helvetica Neue"/>
          <a:cs typeface="Helvetica Neue"/>
          <a:sym typeface="Helvetica Neue"/>
        </a:defRPr>
      </a:lvl4pPr>
      <a:lvl5pPr marL="1942122" indent="-164122" defTabSz="584200">
        <a:spcBef>
          <a:spcPts val="1500"/>
        </a:spcBef>
        <a:buClr>
          <a:srgbClr val="844F36"/>
        </a:buClr>
        <a:buSzPct val="100000"/>
        <a:buChar char="•"/>
        <a:defRPr sz="1600">
          <a:solidFill>
            <a:srgbClr val="474747"/>
          </a:solidFill>
          <a:uFill>
            <a:solidFill>
              <a:srgbClr val="474747"/>
            </a:solidFill>
          </a:uFill>
          <a:latin typeface="Helvetica Neue"/>
          <a:ea typeface="Helvetica Neue"/>
          <a:cs typeface="Helvetica Neue"/>
          <a:sym typeface="Helvetica Neue"/>
        </a:defRPr>
      </a:lvl5pPr>
      <a:lvl6pPr marL="2386623" indent="-164123" defTabSz="584200">
        <a:spcBef>
          <a:spcPts val="1500"/>
        </a:spcBef>
        <a:buClr>
          <a:srgbClr val="844F36"/>
        </a:buClr>
        <a:buSzPct val="100000"/>
        <a:buChar char="•"/>
        <a:defRPr sz="1600">
          <a:solidFill>
            <a:srgbClr val="474747"/>
          </a:solidFill>
          <a:uFill>
            <a:solidFill>
              <a:srgbClr val="474747"/>
            </a:solidFill>
          </a:uFill>
          <a:latin typeface="Helvetica Neue"/>
          <a:ea typeface="Helvetica Neue"/>
          <a:cs typeface="Helvetica Neue"/>
          <a:sym typeface="Helvetica Neue"/>
        </a:defRPr>
      </a:lvl6pPr>
      <a:lvl7pPr marL="2831123" indent="-164123" defTabSz="584200">
        <a:spcBef>
          <a:spcPts val="1500"/>
        </a:spcBef>
        <a:buClr>
          <a:srgbClr val="844F36"/>
        </a:buClr>
        <a:buSzPct val="100000"/>
        <a:buChar char="•"/>
        <a:defRPr sz="1600">
          <a:solidFill>
            <a:srgbClr val="474747"/>
          </a:solidFill>
          <a:uFill>
            <a:solidFill>
              <a:srgbClr val="474747"/>
            </a:solidFill>
          </a:uFill>
          <a:latin typeface="Helvetica Neue"/>
          <a:ea typeface="Helvetica Neue"/>
          <a:cs typeface="Helvetica Neue"/>
          <a:sym typeface="Helvetica Neue"/>
        </a:defRPr>
      </a:lvl7pPr>
      <a:lvl8pPr marL="3275622" indent="-164122" defTabSz="584200">
        <a:spcBef>
          <a:spcPts val="1500"/>
        </a:spcBef>
        <a:buClr>
          <a:srgbClr val="844F36"/>
        </a:buClr>
        <a:buSzPct val="100000"/>
        <a:buChar char="•"/>
        <a:defRPr sz="1600">
          <a:solidFill>
            <a:srgbClr val="474747"/>
          </a:solidFill>
          <a:uFill>
            <a:solidFill>
              <a:srgbClr val="474747"/>
            </a:solidFill>
          </a:uFill>
          <a:latin typeface="Helvetica Neue"/>
          <a:ea typeface="Helvetica Neue"/>
          <a:cs typeface="Helvetica Neue"/>
          <a:sym typeface="Helvetica Neue"/>
        </a:defRPr>
      </a:lvl8pPr>
      <a:lvl9pPr marL="3720122" indent="-164122" defTabSz="584200">
        <a:spcBef>
          <a:spcPts val="1500"/>
        </a:spcBef>
        <a:buClr>
          <a:srgbClr val="844F36"/>
        </a:buClr>
        <a:buSzPct val="100000"/>
        <a:buChar char="•"/>
        <a:defRPr sz="1600">
          <a:solidFill>
            <a:srgbClr val="474747"/>
          </a:solidFill>
          <a:uFill>
            <a:solidFill>
              <a:srgbClr val="474747"/>
            </a:solidFill>
          </a:uFill>
          <a:latin typeface="Helvetica Neue"/>
          <a:ea typeface="Helvetica Neue"/>
          <a:cs typeface="Helvetica Neue"/>
          <a:sym typeface="Helvetica Neue"/>
        </a:defRPr>
      </a:lvl9pPr>
    </p:bodyStyle>
    <p:otherStyle>
      <a:lvl1pPr algn="r" defTabSz="584200">
        <a:defRPr sz="800">
          <a:solidFill>
            <a:schemeClr val="tx1"/>
          </a:solidFill>
          <a:latin typeface="+mn-lt"/>
          <a:ea typeface="+mn-ea"/>
          <a:cs typeface="+mn-cs"/>
          <a:sym typeface="Helvetica Neue Light"/>
        </a:defRPr>
      </a:lvl1pPr>
      <a:lvl2pPr algn="r" defTabSz="584200">
        <a:defRPr sz="800">
          <a:solidFill>
            <a:schemeClr val="tx1"/>
          </a:solidFill>
          <a:latin typeface="+mn-lt"/>
          <a:ea typeface="+mn-ea"/>
          <a:cs typeface="+mn-cs"/>
          <a:sym typeface="Helvetica Neue Light"/>
        </a:defRPr>
      </a:lvl2pPr>
      <a:lvl3pPr algn="r" defTabSz="584200">
        <a:defRPr sz="800">
          <a:solidFill>
            <a:schemeClr val="tx1"/>
          </a:solidFill>
          <a:latin typeface="+mn-lt"/>
          <a:ea typeface="+mn-ea"/>
          <a:cs typeface="+mn-cs"/>
          <a:sym typeface="Helvetica Neue Light"/>
        </a:defRPr>
      </a:lvl3pPr>
      <a:lvl4pPr algn="r" defTabSz="584200">
        <a:defRPr sz="800">
          <a:solidFill>
            <a:schemeClr val="tx1"/>
          </a:solidFill>
          <a:latin typeface="+mn-lt"/>
          <a:ea typeface="+mn-ea"/>
          <a:cs typeface="+mn-cs"/>
          <a:sym typeface="Helvetica Neue Light"/>
        </a:defRPr>
      </a:lvl4pPr>
      <a:lvl5pPr algn="r" defTabSz="584200">
        <a:defRPr sz="800">
          <a:solidFill>
            <a:schemeClr val="tx1"/>
          </a:solidFill>
          <a:latin typeface="+mn-lt"/>
          <a:ea typeface="+mn-ea"/>
          <a:cs typeface="+mn-cs"/>
          <a:sym typeface="Helvetica Neue Light"/>
        </a:defRPr>
      </a:lvl5pPr>
      <a:lvl6pPr algn="r" defTabSz="584200">
        <a:defRPr sz="800">
          <a:solidFill>
            <a:schemeClr val="tx1"/>
          </a:solidFill>
          <a:latin typeface="+mn-lt"/>
          <a:ea typeface="+mn-ea"/>
          <a:cs typeface="+mn-cs"/>
          <a:sym typeface="Helvetica Neue Light"/>
        </a:defRPr>
      </a:lvl6pPr>
      <a:lvl7pPr algn="r" defTabSz="584200">
        <a:defRPr sz="800">
          <a:solidFill>
            <a:schemeClr val="tx1"/>
          </a:solidFill>
          <a:latin typeface="+mn-lt"/>
          <a:ea typeface="+mn-ea"/>
          <a:cs typeface="+mn-cs"/>
          <a:sym typeface="Helvetica Neue Light"/>
        </a:defRPr>
      </a:lvl7pPr>
      <a:lvl8pPr algn="r" defTabSz="584200">
        <a:defRPr sz="800">
          <a:solidFill>
            <a:schemeClr val="tx1"/>
          </a:solidFill>
          <a:latin typeface="+mn-lt"/>
          <a:ea typeface="+mn-ea"/>
          <a:cs typeface="+mn-cs"/>
          <a:sym typeface="Helvetica Neue Light"/>
        </a:defRPr>
      </a:lvl8pPr>
      <a:lvl9pPr algn="r" defTabSz="584200">
        <a:defRPr sz="800">
          <a:solidFill>
            <a:schemeClr val="tx1"/>
          </a:solidFill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1.tif"/><Relationship Id="rId4" Type="http://schemas.openxmlformats.org/officeDocument/2006/relationships/image" Target="../media/image4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1.tif"/><Relationship Id="rId4" Type="http://schemas.openxmlformats.org/officeDocument/2006/relationships/image" Target="../media/image4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1.tif"/><Relationship Id="rId4" Type="http://schemas.openxmlformats.org/officeDocument/2006/relationships/image" Target="../media/image4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1.t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eg"/><Relationship Id="rId4" Type="http://schemas.openxmlformats.org/officeDocument/2006/relationships/image" Target="../media/image1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1.tif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1.tif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1.tif"/><Relationship Id="rId4" Type="http://schemas.openxmlformats.org/officeDocument/2006/relationships/image" Target="../media/image4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.tif"/><Relationship Id="rId4" Type="http://schemas.openxmlformats.org/officeDocument/2006/relationships/image" Target="../media/image4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.tif"/><Relationship Id="rId4" Type="http://schemas.openxmlformats.org/officeDocument/2006/relationships/image" Target="../media/image4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Relationship Id="rId4" Type="http://schemas.openxmlformats.org/officeDocument/2006/relationships/image" Target="../media/image1.tif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eg"/><Relationship Id="rId4" Type="http://schemas.openxmlformats.org/officeDocument/2006/relationships/image" Target="../media/image1.tif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eg"/><Relationship Id="rId4" Type="http://schemas.openxmlformats.org/officeDocument/2006/relationships/image" Target="../media/image1.tif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1.tif"/><Relationship Id="rId4" Type="http://schemas.openxmlformats.org/officeDocument/2006/relationships/image" Target="../media/image4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1.tif"/><Relationship Id="rId4" Type="http://schemas.openxmlformats.org/officeDocument/2006/relationships/image" Target="../media/image4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eg"/><Relationship Id="rId4" Type="http://schemas.openxmlformats.org/officeDocument/2006/relationships/image" Target="../media/image1.tif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1.tif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1.tif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1.tif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4.jpeg"/><Relationship Id="rId8" Type="http://schemas.openxmlformats.org/officeDocument/2006/relationships/image" Target="../media/image1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Relationship Id="rId4" Type="http://schemas.openxmlformats.org/officeDocument/2006/relationships/image" Target="../media/image1.tif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Relationship Id="rId4" Type="http://schemas.openxmlformats.org/officeDocument/2006/relationships/image" Target="../media/image1.tif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2.png"/><Relationship Id="rId17" Type="http://schemas.openxmlformats.org/officeDocument/2006/relationships/image" Target="../media/image33.png"/><Relationship Id="rId18" Type="http://schemas.openxmlformats.org/officeDocument/2006/relationships/image" Target="../media/image34.png"/><Relationship Id="rId19" Type="http://schemas.openxmlformats.org/officeDocument/2006/relationships/image" Target="../media/image35.png"/><Relationship Id="rId20" Type="http://schemas.openxmlformats.org/officeDocument/2006/relationships/image" Target="../media/image36.png"/><Relationship Id="rId21" Type="http://schemas.openxmlformats.org/officeDocument/2006/relationships/image" Target="../media/image4.jpeg"/><Relationship Id="rId22" Type="http://schemas.openxmlformats.org/officeDocument/2006/relationships/image" Target="../media/image1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7.png"/><Relationship Id="rId4" Type="http://schemas.openxmlformats.org/officeDocument/2006/relationships/image" Target="../media/image4.jpeg"/><Relationship Id="rId5" Type="http://schemas.openxmlformats.org/officeDocument/2006/relationships/image" Target="../media/image1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7.png"/><Relationship Id="rId4" Type="http://schemas.openxmlformats.org/officeDocument/2006/relationships/image" Target="../media/image4.jpeg"/><Relationship Id="rId5" Type="http://schemas.openxmlformats.org/officeDocument/2006/relationships/image" Target="../media/image1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 idx="4294967295"/>
          </p:nvPr>
        </p:nvSpPr>
        <p:spPr>
          <a:xfrm>
            <a:off x="971550" y="2133600"/>
            <a:ext cx="7272338" cy="2232025"/>
          </a:xfrm>
          <a:prstGeom prst="rect">
            <a:avLst/>
          </a:prstGeom>
        </p:spPr>
        <p:txBody>
          <a:bodyPr anchor="ctr"/>
          <a:lstStyle>
            <a:lvl1pPr algn="ctr" defTabSz="914400"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000">
                <a:solidFill>
                  <a:srgbClr val="FFFFFF"/>
                </a:solidFill>
              </a:rPr>
              <a:t>Research Data Alliance</a:t>
            </a:r>
          </a:p>
        </p:txBody>
      </p:sp>
      <p:sp>
        <p:nvSpPr>
          <p:cNvPr id="28" name="Shape 28"/>
          <p:cNvSpPr/>
          <p:nvPr>
            <p:ph type="body" idx="4294967295"/>
          </p:nvPr>
        </p:nvSpPr>
        <p:spPr>
          <a:xfrm>
            <a:off x="1476375" y="3443287"/>
            <a:ext cx="6499225" cy="917576"/>
          </a:xfrm>
          <a:prstGeom prst="rect">
            <a:avLst/>
          </a:prstGeom>
        </p:spPr>
        <p:txBody>
          <a:bodyPr/>
          <a:lstStyle/>
          <a:p>
            <a:pPr lvl="0" marL="0" indent="0" algn="ctr" defTabSz="914400">
              <a:spcBef>
                <a:spcPts val="400"/>
              </a:spcBef>
              <a:buClr>
                <a:srgbClr val="69923A"/>
              </a:buClr>
              <a:buSzTx/>
              <a:buFont typeface="Helvetica"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Dr. Kathleen Fontaine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0" indent="0" algn="ctr" defTabSz="914400">
              <a:spcBef>
                <a:spcPts val="400"/>
              </a:spcBef>
              <a:buClr>
                <a:srgbClr val="69923A"/>
              </a:buClr>
              <a:buSzTx/>
              <a:buFont typeface="Helvetica"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Managing Director, RDA/US</a:t>
            </a:r>
          </a:p>
        </p:txBody>
      </p:sp>
      <p:sp>
        <p:nvSpPr>
          <p:cNvPr id="29" name="Shape 29"/>
          <p:cNvSpPr/>
          <p:nvPr/>
        </p:nvSpPr>
        <p:spPr>
          <a:xfrm>
            <a:off x="1322387" y="4451282"/>
            <a:ext cx="6499226" cy="771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spcBef>
                <a:spcPts val="300"/>
              </a:spcBef>
              <a:defRPr b="0" sz="1800">
                <a:solidFill>
                  <a:srgbClr val="000000"/>
                </a:solidFill>
              </a:defRPr>
            </a:pPr>
            <a:r>
              <a:rPr i="1" sz="1400">
                <a:solidFill>
                  <a:srgbClr val="FFFFFF"/>
                </a:solidFill>
              </a:rPr>
              <a:t> GEOSS S&amp;T Workshop</a:t>
            </a:r>
            <a:endParaRPr i="1" sz="1400">
              <a:solidFill>
                <a:srgbClr val="FFFFFF"/>
              </a:solidFill>
            </a:endParaRPr>
          </a:p>
          <a:p>
            <a:pPr lvl="0" algn="ctr">
              <a:spcBef>
                <a:spcPts val="300"/>
              </a:spcBef>
              <a:defRPr b="0" sz="1800">
                <a:solidFill>
                  <a:srgbClr val="000000"/>
                </a:solidFill>
              </a:defRPr>
            </a:pPr>
            <a:r>
              <a:rPr i="1" sz="1400">
                <a:solidFill>
                  <a:srgbClr val="FFFFFF"/>
                </a:solidFill>
              </a:rPr>
              <a:t>March 2015</a:t>
            </a:r>
            <a:endParaRPr i="1" sz="1400">
              <a:solidFill>
                <a:srgbClr val="FFFFFF"/>
              </a:solidFill>
            </a:endParaRPr>
          </a:p>
          <a:p>
            <a:pPr lvl="0" algn="ctr">
              <a:spcBef>
                <a:spcPts val="300"/>
              </a:spcBef>
              <a:defRPr b="0" sz="1800">
                <a:solidFill>
                  <a:srgbClr val="000000"/>
                </a:solidFill>
              </a:defRPr>
            </a:pPr>
            <a:r>
              <a:rPr i="1" sz="1400">
                <a:solidFill>
                  <a:srgbClr val="FFFFFF"/>
                </a:solidFill>
              </a:rPr>
              <a:t>Norfolk, VA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8A618"/>
                </a:solidFill>
              </a:rPr>
            </a:fld>
          </a:p>
        </p:txBody>
      </p:sp>
      <p:pic>
        <p:nvPicPr>
          <p:cNvPr id="214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0771"/>
            <a:ext cx="9144001" cy="68651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14595" y="6381043"/>
            <a:ext cx="1586155" cy="318300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4576949" y="6381043"/>
            <a:ext cx="1786066" cy="285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i="1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b="0" i="0" sz="1800"/>
            </a:pPr>
            <a:r>
              <a:rPr b="1" i="1" sz="1200"/>
              <a:t>RDA/US Work Funded by</a:t>
            </a:r>
          </a:p>
        </p:txBody>
      </p:sp>
      <p:pic>
        <p:nvPicPr>
          <p:cNvPr id="217" name="pasted-imag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54782" y="6265862"/>
            <a:ext cx="550874" cy="5552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8A618"/>
                </a:solidFill>
              </a:rPr>
            </a:fld>
          </a:p>
        </p:txBody>
      </p:sp>
      <p:pic>
        <p:nvPicPr>
          <p:cNvPr id="220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"/>
            <a:ext cx="9134455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64827" y="6358222"/>
            <a:ext cx="1586155" cy="318300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hape 222"/>
          <p:cNvSpPr/>
          <p:nvPr/>
        </p:nvSpPr>
        <p:spPr>
          <a:xfrm>
            <a:off x="4450981" y="6396322"/>
            <a:ext cx="2003802" cy="285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i="1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b="0" i="0" sz="1800"/>
            </a:pPr>
            <a:r>
              <a:rPr b="1" i="1" sz="1200"/>
              <a:t>RDA/US Work Funded by</a:t>
            </a:r>
          </a:p>
        </p:txBody>
      </p:sp>
      <p:pic>
        <p:nvPicPr>
          <p:cNvPr id="223" name="pasted-imag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18282" y="6151562"/>
            <a:ext cx="550875" cy="5552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8A618"/>
                </a:solidFill>
              </a:rPr>
            </a:fld>
          </a:p>
        </p:txBody>
      </p:sp>
      <p:pic>
        <p:nvPicPr>
          <p:cNvPr id="226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4840" y="-1"/>
            <a:ext cx="9273680" cy="6962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64827" y="6370922"/>
            <a:ext cx="1586155" cy="318300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hape 228"/>
          <p:cNvSpPr/>
          <p:nvPr/>
        </p:nvSpPr>
        <p:spPr>
          <a:xfrm>
            <a:off x="4450981" y="6409022"/>
            <a:ext cx="2003802" cy="285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i="1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b="0" i="0" sz="1800"/>
            </a:pPr>
            <a:r>
              <a:rPr b="1" i="1" sz="1200"/>
              <a:t>RDA/US Work Funded by</a:t>
            </a:r>
          </a:p>
        </p:txBody>
      </p:sp>
      <p:pic>
        <p:nvPicPr>
          <p:cNvPr id="229" name="pasted-imag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43682" y="6265862"/>
            <a:ext cx="550875" cy="5552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8A618"/>
                </a:solidFill>
              </a:rPr>
            </a:fld>
          </a:p>
        </p:txBody>
      </p:sp>
      <p:sp>
        <p:nvSpPr>
          <p:cNvPr id="232" name="Shape 232"/>
          <p:cNvSpPr/>
          <p:nvPr>
            <p:ph type="title" idx="4294967295"/>
          </p:nvPr>
        </p:nvSpPr>
        <p:spPr>
          <a:xfrm>
            <a:off x="282403" y="-215841"/>
            <a:ext cx="7476584" cy="1016893"/>
          </a:xfrm>
          <a:prstGeom prst="rect">
            <a:avLst/>
          </a:prstGeom>
        </p:spPr>
        <p:txBody>
          <a:bodyPr/>
          <a:lstStyle>
            <a:lvl1pPr defTabSz="1295400">
              <a:defRPr b="1" sz="3800">
                <a:solidFill>
                  <a:srgbClr val="68B11E"/>
                </a:solidFill>
                <a:uFill>
                  <a:solidFill>
                    <a:srgbClr val="68B11E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800">
                <a:solidFill>
                  <a:srgbClr val="68B11E"/>
                </a:solidFill>
                <a:uFill>
                  <a:solidFill>
                    <a:srgbClr val="68B11E"/>
                  </a:solidFill>
                </a:uFill>
              </a:rPr>
              <a:t>Technical Advisory Board</a:t>
            </a:r>
          </a:p>
        </p:txBody>
      </p:sp>
      <p:sp>
        <p:nvSpPr>
          <p:cNvPr id="233" name="Shape 233"/>
          <p:cNvSpPr/>
          <p:nvPr/>
        </p:nvSpPr>
        <p:spPr>
          <a:xfrm>
            <a:off x="4450981" y="6256622"/>
            <a:ext cx="2003802" cy="285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i="1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b="0" i="0" sz="1800"/>
            </a:pPr>
            <a:r>
              <a:rPr b="1" i="1" sz="1200"/>
              <a:t>RDA/US Work Funded by</a:t>
            </a:r>
          </a:p>
        </p:txBody>
      </p:sp>
      <p:pic>
        <p:nvPicPr>
          <p:cNvPr id="234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54782" y="6126162"/>
            <a:ext cx="550874" cy="555281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Shape 235"/>
          <p:cNvSpPr/>
          <p:nvPr/>
        </p:nvSpPr>
        <p:spPr>
          <a:xfrm>
            <a:off x="-40640" y="1145676"/>
            <a:ext cx="9184641" cy="5034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marL="220435" indent="-220435">
              <a:spcBef>
                <a:spcPts val="600"/>
              </a:spcBef>
              <a:buClr>
                <a:srgbClr val="69923A"/>
              </a:buClr>
              <a:buSzPct val="100000"/>
              <a:buFont typeface="Helvetica"/>
              <a:buChar char="▪"/>
              <a:defRPr b="0" sz="1800">
                <a:solidFill>
                  <a:srgbClr val="000000"/>
                </a:solidFill>
              </a:defRPr>
            </a:pPr>
            <a:r>
              <a:rPr>
                <a:solidFill>
                  <a:srgbClr val="37424A"/>
                </a:solidFill>
              </a:rPr>
              <a:t>Current membership</a:t>
            </a:r>
            <a:endParaRPr>
              <a:solidFill>
                <a:srgbClr val="37424A"/>
              </a:solidFill>
            </a:endParaRPr>
          </a:p>
          <a:p>
            <a:pPr lvl="1" marL="521368" indent="-140368">
              <a:spcBef>
                <a:spcPts val="600"/>
              </a:spcBef>
              <a:buSzPct val="100000"/>
              <a:buChar char="•"/>
              <a:defRPr b="0" sz="1800">
                <a:solidFill>
                  <a:srgbClr val="000000"/>
                </a:solidFill>
              </a:defRPr>
            </a:pPr>
            <a:r>
              <a:rPr sz="1400">
                <a:solidFill>
                  <a:srgbClr val="37424A"/>
                </a:solidFill>
              </a:rPr>
              <a:t>Beth Plale, Director Data to Insight Center, Professor of Computer Science, Indiana University Bloomington - TAB Co-chair</a:t>
            </a:r>
            <a:endParaRPr sz="1400">
              <a:solidFill>
                <a:srgbClr val="37424A"/>
              </a:solidFill>
            </a:endParaRPr>
          </a:p>
          <a:p>
            <a:pPr lvl="1" marL="521368" indent="-140368">
              <a:spcBef>
                <a:spcPts val="600"/>
              </a:spcBef>
              <a:buSzPct val="100000"/>
              <a:buChar char="•"/>
              <a:defRPr b="0" sz="1800">
                <a:solidFill>
                  <a:srgbClr val="000000"/>
                </a:solidFill>
              </a:defRPr>
            </a:pPr>
            <a:r>
              <a:rPr sz="1400">
                <a:solidFill>
                  <a:srgbClr val="37424A"/>
                </a:solidFill>
              </a:rPr>
              <a:t>Andrew Treloar Director of Technology, Australian National Data Service - TAB Co-chair</a:t>
            </a:r>
            <a:endParaRPr sz="1400">
              <a:solidFill>
                <a:srgbClr val="37424A"/>
              </a:solidFill>
            </a:endParaRPr>
          </a:p>
          <a:p>
            <a:pPr lvl="1" marL="521368" indent="-140368">
              <a:spcBef>
                <a:spcPts val="600"/>
              </a:spcBef>
              <a:buSzPct val="100000"/>
              <a:buChar char="•"/>
              <a:defRPr b="0" sz="1800">
                <a:solidFill>
                  <a:srgbClr val="000000"/>
                </a:solidFill>
              </a:defRPr>
            </a:pPr>
            <a:r>
              <a:rPr sz="1400">
                <a:solidFill>
                  <a:srgbClr val="37424A"/>
                </a:solidFill>
              </a:rPr>
              <a:t>Bridget Almas,  Senior Software Developer and Architect, Perseus Digital Library, Tufts University</a:t>
            </a:r>
            <a:endParaRPr sz="1400">
              <a:solidFill>
                <a:srgbClr val="37424A"/>
              </a:solidFill>
            </a:endParaRPr>
          </a:p>
          <a:p>
            <a:pPr lvl="1" marL="521368" indent="-140368">
              <a:spcBef>
                <a:spcPts val="600"/>
              </a:spcBef>
              <a:buSzPct val="100000"/>
              <a:buChar char="•"/>
              <a:defRPr b="0" sz="1800">
                <a:solidFill>
                  <a:srgbClr val="000000"/>
                </a:solidFill>
              </a:defRPr>
            </a:pPr>
            <a:r>
              <a:rPr sz="1400">
                <a:solidFill>
                  <a:srgbClr val="37424A"/>
                </a:solidFill>
              </a:rPr>
              <a:t>Simon J D Cox,  Senior Principal Research Scientist, CSIRO Australia</a:t>
            </a:r>
            <a:endParaRPr sz="1400">
              <a:solidFill>
                <a:srgbClr val="37424A"/>
              </a:solidFill>
            </a:endParaRPr>
          </a:p>
          <a:p>
            <a:pPr lvl="1" marL="521368" indent="-140368">
              <a:spcBef>
                <a:spcPts val="600"/>
              </a:spcBef>
              <a:buSzPct val="100000"/>
              <a:buChar char="•"/>
              <a:defRPr b="0" sz="1800">
                <a:solidFill>
                  <a:srgbClr val="000000"/>
                </a:solidFill>
              </a:defRPr>
            </a:pPr>
            <a:r>
              <a:rPr sz="1400">
                <a:solidFill>
                  <a:srgbClr val="37424A"/>
                </a:solidFill>
              </a:rPr>
              <a:t>Peter Fox,  Tetherless World Constellation Chair, Professor of Earth and Environmental Science and Computer Science, Director of the Information Technology and Web Science Program at Rensselaer Polytechnic Institute</a:t>
            </a:r>
            <a:endParaRPr sz="1400">
              <a:solidFill>
                <a:srgbClr val="37424A"/>
              </a:solidFill>
            </a:endParaRPr>
          </a:p>
          <a:p>
            <a:pPr lvl="1" marL="521368" indent="-140368">
              <a:spcBef>
                <a:spcPts val="600"/>
              </a:spcBef>
              <a:buSzPct val="100000"/>
              <a:buChar char="•"/>
              <a:defRPr b="0" sz="1800">
                <a:solidFill>
                  <a:srgbClr val="000000"/>
                </a:solidFill>
              </a:defRPr>
            </a:pPr>
            <a:r>
              <a:rPr sz="1400">
                <a:solidFill>
                  <a:srgbClr val="37424A"/>
                </a:solidFill>
              </a:rPr>
              <a:t>Françoise Genova, Director, Strasbourg Astronomical Data Centre CDS</a:t>
            </a:r>
            <a:endParaRPr sz="1400">
              <a:solidFill>
                <a:srgbClr val="37424A"/>
              </a:solidFill>
            </a:endParaRPr>
          </a:p>
          <a:p>
            <a:pPr lvl="1" marL="521368" indent="-140368">
              <a:spcBef>
                <a:spcPts val="600"/>
              </a:spcBef>
              <a:buSzPct val="100000"/>
              <a:buChar char="•"/>
              <a:defRPr b="0" sz="1800">
                <a:solidFill>
                  <a:srgbClr val="000000"/>
                </a:solidFill>
              </a:defRPr>
            </a:pPr>
            <a:r>
              <a:rPr sz="1400">
                <a:solidFill>
                  <a:srgbClr val="37424A"/>
                </a:solidFill>
              </a:rPr>
              <a:t>Chuang Liu, Professor,  Institute of Geographical Sciences and Natural Resources, Chinese Academy of Sciences (IGSNRR/CAS)</a:t>
            </a:r>
            <a:endParaRPr sz="1400">
              <a:solidFill>
                <a:srgbClr val="37424A"/>
              </a:solidFill>
            </a:endParaRPr>
          </a:p>
          <a:p>
            <a:pPr lvl="1" marL="521368" indent="-140368">
              <a:spcBef>
                <a:spcPts val="600"/>
              </a:spcBef>
              <a:buSzPct val="100000"/>
              <a:buChar char="•"/>
              <a:defRPr b="0" sz="1800">
                <a:solidFill>
                  <a:srgbClr val="000000"/>
                </a:solidFill>
              </a:defRPr>
            </a:pPr>
            <a:r>
              <a:rPr sz="1400">
                <a:solidFill>
                  <a:srgbClr val="37424A"/>
                </a:solidFill>
              </a:rPr>
              <a:t>Carole Palmer, Professor, Information School at the University of Washington</a:t>
            </a:r>
            <a:endParaRPr sz="1400">
              <a:solidFill>
                <a:srgbClr val="37424A"/>
              </a:solidFill>
            </a:endParaRPr>
          </a:p>
          <a:p>
            <a:pPr lvl="1" marL="521368" indent="-140368">
              <a:spcBef>
                <a:spcPts val="600"/>
              </a:spcBef>
              <a:buSzPct val="100000"/>
              <a:buChar char="•"/>
              <a:defRPr b="0" sz="1800">
                <a:solidFill>
                  <a:srgbClr val="000000"/>
                </a:solidFill>
              </a:defRPr>
            </a:pPr>
            <a:r>
              <a:rPr sz="1400">
                <a:solidFill>
                  <a:srgbClr val="37424A"/>
                </a:solidFill>
              </a:rPr>
              <a:t>Susanna-Assunta Sansone,  Associate Director and Principal Investigator, University of Oxford e-Research Centre, Consultant for the Nature Publishing Group (NPG)</a:t>
            </a:r>
            <a:endParaRPr sz="1400">
              <a:solidFill>
                <a:srgbClr val="37424A"/>
              </a:solidFill>
            </a:endParaRPr>
          </a:p>
          <a:p>
            <a:pPr lvl="1" marL="521368" indent="-140368">
              <a:spcBef>
                <a:spcPts val="600"/>
              </a:spcBef>
              <a:buSzPct val="100000"/>
              <a:buChar char="•"/>
              <a:defRPr b="0" sz="1800">
                <a:solidFill>
                  <a:srgbClr val="000000"/>
                </a:solidFill>
              </a:defRPr>
            </a:pPr>
            <a:r>
              <a:rPr sz="1400">
                <a:solidFill>
                  <a:srgbClr val="37424A"/>
                </a:solidFill>
              </a:rPr>
              <a:t>Jamie Shiers,  Information Technology Department, CERN &amp; Manager of the Data Preservation for Long-Term Analysis in High Energy Physics (DPHEP)</a:t>
            </a:r>
            <a:endParaRPr sz="1400">
              <a:solidFill>
                <a:srgbClr val="37424A"/>
              </a:solidFill>
            </a:endParaRPr>
          </a:p>
          <a:p>
            <a:pPr lvl="1" marL="521368" indent="-140368">
              <a:spcBef>
                <a:spcPts val="600"/>
              </a:spcBef>
              <a:buSzPct val="100000"/>
              <a:buChar char="•"/>
              <a:defRPr b="0" sz="1800">
                <a:solidFill>
                  <a:srgbClr val="000000"/>
                </a:solidFill>
              </a:defRPr>
            </a:pPr>
            <a:r>
              <a:rPr sz="1400">
                <a:solidFill>
                  <a:srgbClr val="37424A"/>
                </a:solidFill>
              </a:rPr>
              <a:t>Rainer Stotzka, Leader of  “Software Methods” department and software development group “Big Data”, Institute for Data Processing and Electronics,  Karlsruhe Institute of Technology (KIT)</a:t>
            </a:r>
            <a:endParaRPr sz="1400">
              <a:solidFill>
                <a:srgbClr val="37424A"/>
              </a:solidFill>
            </a:endParaRPr>
          </a:p>
          <a:p>
            <a:pPr lvl="1" marL="521368" indent="-140368">
              <a:spcBef>
                <a:spcPts val="600"/>
              </a:spcBef>
              <a:buSzPct val="100000"/>
              <a:buChar char="•"/>
              <a:defRPr b="0" sz="1800">
                <a:solidFill>
                  <a:srgbClr val="000000"/>
                </a:solidFill>
              </a:defRPr>
            </a:pPr>
            <a:r>
              <a:rPr sz="1400">
                <a:solidFill>
                  <a:srgbClr val="37424A"/>
                </a:solidFill>
              </a:rPr>
              <a:t>Peter Wittenburg, The Language Archive, Max Planck Institute for Psycholinguistics</a:t>
            </a:r>
          </a:p>
        </p:txBody>
      </p:sp>
      <p:pic>
        <p:nvPicPr>
          <p:cNvPr id="236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64827" y="6256622"/>
            <a:ext cx="1586155" cy="31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sldNum" sz="quarter" idx="2"/>
          </p:nvPr>
        </p:nvSpPr>
        <p:spPr>
          <a:xfrm>
            <a:off x="8316912" y="219882"/>
            <a:ext cx="584201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8A618"/>
                </a:solidFill>
              </a:rPr>
            </a:fld>
          </a:p>
        </p:txBody>
      </p:sp>
      <p:sp>
        <p:nvSpPr>
          <p:cNvPr id="239" name="Shape 239"/>
          <p:cNvSpPr/>
          <p:nvPr>
            <p:ph type="title" idx="4294967295"/>
          </p:nvPr>
        </p:nvSpPr>
        <p:spPr>
          <a:xfrm>
            <a:off x="755650" y="0"/>
            <a:ext cx="7561263" cy="981075"/>
          </a:xfrm>
          <a:prstGeom prst="rect">
            <a:avLst/>
          </a:prstGeom>
        </p:spPr>
        <p:txBody>
          <a:bodyPr anchor="ctr"/>
          <a:lstStyle>
            <a:lvl1pPr defTabSz="914400">
              <a:defRPr b="1" sz="3200">
                <a:solidFill>
                  <a:srgbClr val="58A61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58A618"/>
                </a:solidFill>
              </a:rPr>
              <a:t>Create -&gt; Adopt -&gt; Use</a:t>
            </a:r>
          </a:p>
        </p:txBody>
      </p:sp>
      <p:sp>
        <p:nvSpPr>
          <p:cNvPr id="240" name="Shape 240"/>
          <p:cNvSpPr/>
          <p:nvPr>
            <p:ph type="body" idx="4294967295"/>
          </p:nvPr>
        </p:nvSpPr>
        <p:spPr>
          <a:xfrm>
            <a:off x="755650" y="1341437"/>
            <a:ext cx="8137525" cy="4784726"/>
          </a:xfrm>
          <a:prstGeom prst="rect">
            <a:avLst/>
          </a:prstGeom>
        </p:spPr>
        <p:txBody>
          <a:bodyPr/>
          <a:lstStyle/>
          <a:p>
            <a:pPr lvl="0" marL="195942" indent="-195942" defTabSz="914400">
              <a:lnSpc>
                <a:spcPct val="110000"/>
              </a:lnSpc>
              <a:spcBef>
                <a:spcPts val="900"/>
              </a:spcBef>
              <a:buClr>
                <a:srgbClr val="58A618"/>
              </a:buClr>
              <a:buFont typeface="Helvetica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93B1CC"/>
                </a:solidFill>
                <a:latin typeface="Arial"/>
                <a:ea typeface="Arial"/>
                <a:cs typeface="Arial"/>
                <a:sym typeface="Arial"/>
              </a:rPr>
              <a:t>Birds-of-a-Feather – </a:t>
            </a:r>
            <a:r>
              <a:rPr sz="160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groups meeting at Plenaries to gauge broader interest in a topic</a:t>
            </a:r>
            <a:endParaRPr sz="1600"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195942" indent="-195942" defTabSz="914400">
              <a:lnSpc>
                <a:spcPct val="110000"/>
              </a:lnSpc>
              <a:spcBef>
                <a:spcPts val="900"/>
              </a:spcBef>
              <a:buClr>
                <a:srgbClr val="58A618"/>
              </a:buClr>
              <a:buFont typeface="Helvetica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93B1CC"/>
                </a:solidFill>
                <a:latin typeface="Arial"/>
                <a:ea typeface="Arial"/>
                <a:cs typeface="Arial"/>
                <a:sym typeface="Arial"/>
              </a:rPr>
              <a:t>Interest Groups </a:t>
            </a:r>
            <a:r>
              <a:rPr sz="160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– longer-lived discussion forums that spawn Working Groups as specific pieces of needed infrastructure are identified.</a:t>
            </a:r>
            <a:endParaRPr sz="1600"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195942" indent="-195942" defTabSz="914400">
              <a:lnSpc>
                <a:spcPct val="110000"/>
              </a:lnSpc>
              <a:spcBef>
                <a:spcPts val="900"/>
              </a:spcBef>
              <a:buClr>
                <a:srgbClr val="58A618"/>
              </a:buClr>
              <a:buFont typeface="Helvetica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93B1CC"/>
                </a:solidFill>
                <a:latin typeface="Arial"/>
                <a:ea typeface="Arial"/>
                <a:cs typeface="Arial"/>
                <a:sym typeface="Arial"/>
              </a:rPr>
              <a:t>Working Groups </a:t>
            </a:r>
            <a:r>
              <a:rPr sz="160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– 12-18 month efforts to build, adopt, and use specific pieces of infrastructure </a:t>
            </a:r>
            <a:endParaRPr sz="1600"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647700" indent="-190500" defTabSz="914400">
              <a:lnSpc>
                <a:spcPct val="110000"/>
              </a:lnSpc>
              <a:spcBef>
                <a:spcPts val="900"/>
              </a:spcBef>
              <a:buClr>
                <a:srgbClr val="703D29"/>
              </a:buClr>
              <a:buFont typeface="Helvetica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Code, policy, infrastructure, standards, or best practices that are adopted and used</a:t>
            </a:r>
            <a:r>
              <a:rPr sz="1600">
                <a:solidFill>
                  <a:srgbClr val="38597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60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by communities to enable data sharing</a:t>
            </a:r>
            <a:endParaRPr i="1" sz="1600"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647700" indent="-190500" defTabSz="914400">
              <a:lnSpc>
                <a:spcPct val="110000"/>
              </a:lnSpc>
              <a:spcBef>
                <a:spcPts val="900"/>
              </a:spcBef>
              <a:buClr>
                <a:srgbClr val="703D29"/>
              </a:buClr>
              <a:buFont typeface="Helvetica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“Harvestable” efforts </a:t>
            </a:r>
            <a:r>
              <a:rPr sz="160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for which 12-18 months of work can eliminate a roadblock </a:t>
            </a:r>
            <a:endParaRPr sz="1600"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647700" indent="-190500" defTabSz="914400">
              <a:lnSpc>
                <a:spcPct val="110000"/>
              </a:lnSpc>
              <a:spcBef>
                <a:spcPts val="900"/>
              </a:spcBef>
              <a:buClr>
                <a:srgbClr val="703D29"/>
              </a:buClr>
              <a:buFont typeface="Helvetica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Efforts that have substantive applicability</a:t>
            </a:r>
            <a:r>
              <a:rPr sz="1600">
                <a:solidFill>
                  <a:srgbClr val="38597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60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to groups within the data community, but may not apply to everyone</a:t>
            </a:r>
            <a:endParaRPr sz="1600"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647700" indent="-190500" defTabSz="914400">
              <a:lnSpc>
                <a:spcPct val="110000"/>
              </a:lnSpc>
              <a:spcBef>
                <a:spcPts val="900"/>
              </a:spcBef>
              <a:buClr>
                <a:srgbClr val="703D29"/>
              </a:buClr>
              <a:buFont typeface="Helvetica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Efforts for which working scientists and researchers can start today</a:t>
            </a:r>
          </a:p>
        </p:txBody>
      </p:sp>
      <p:sp>
        <p:nvSpPr>
          <p:cNvPr id="241" name="Shape 241"/>
          <p:cNvSpPr/>
          <p:nvPr/>
        </p:nvSpPr>
        <p:spPr>
          <a:xfrm>
            <a:off x="4450981" y="6256622"/>
            <a:ext cx="2003802" cy="285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i="1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b="0" i="0" sz="1800"/>
            </a:pPr>
            <a:r>
              <a:rPr b="1" i="1" sz="1200"/>
              <a:t>RDA/US Work Funded by</a:t>
            </a:r>
          </a:p>
        </p:txBody>
      </p:sp>
      <p:pic>
        <p:nvPicPr>
          <p:cNvPr id="242" name="pasted-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54782" y="6126162"/>
            <a:ext cx="550874" cy="555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64827" y="6256622"/>
            <a:ext cx="1586155" cy="31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500"/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6" dur="500"/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9" dur="500"/>
                                        <p:tgtEl>
                                          <p:spTgt spid="2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2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4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8A618"/>
                </a:solidFill>
              </a:rPr>
            </a:fld>
          </a:p>
        </p:txBody>
      </p:sp>
      <p:sp>
        <p:nvSpPr>
          <p:cNvPr id="248" name="Shape 248"/>
          <p:cNvSpPr/>
          <p:nvPr>
            <p:ph type="body" idx="4294967295"/>
          </p:nvPr>
        </p:nvSpPr>
        <p:spPr>
          <a:xfrm>
            <a:off x="401835" y="1634132"/>
            <a:ext cx="8340330" cy="4616650"/>
          </a:xfrm>
          <a:prstGeom prst="rect">
            <a:avLst/>
          </a:prstGeom>
        </p:spPr>
        <p:txBody>
          <a:bodyPr numCol="2" spcCol="417016"/>
          <a:lstStyle/>
          <a:p>
            <a:pPr lvl="1" marL="887117" indent="-302917" defTabSz="377903">
              <a:spcBef>
                <a:spcPts val="1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Brokering Governance </a:t>
            </a:r>
            <a:endParaRPr sz="1200"/>
          </a:p>
          <a:p>
            <a:pPr lvl="1" marL="887117" indent="-302917" defTabSz="377903">
              <a:spcBef>
                <a:spcPts val="1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Data Citation </a:t>
            </a:r>
            <a:endParaRPr sz="1200"/>
          </a:p>
          <a:p>
            <a:pPr lvl="1" marL="887117" indent="-302917" defTabSz="377903">
              <a:spcBef>
                <a:spcPts val="1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Data Description Registry Interoperability</a:t>
            </a:r>
            <a:endParaRPr sz="1200"/>
          </a:p>
          <a:p>
            <a:pPr lvl="1" marL="887117" indent="-302917" defTabSz="377903">
              <a:spcBef>
                <a:spcPts val="1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Data Foundation and Terminology </a:t>
            </a:r>
            <a:endParaRPr sz="1200"/>
          </a:p>
          <a:p>
            <a:pPr lvl="1" marL="887117" indent="-302917" defTabSz="377903">
              <a:spcBef>
                <a:spcPts val="1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Data Type Registries </a:t>
            </a:r>
            <a:endParaRPr sz="1200"/>
          </a:p>
          <a:p>
            <a:pPr lvl="1" marL="887117" indent="-302917" defTabSz="377903">
              <a:spcBef>
                <a:spcPts val="1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Metadata Standards Directory</a:t>
            </a:r>
            <a:endParaRPr sz="1200"/>
          </a:p>
          <a:p>
            <a:pPr lvl="1" marL="887117" indent="-302917" defTabSz="377903">
              <a:spcBef>
                <a:spcPts val="1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PID Information Types </a:t>
            </a:r>
            <a:endParaRPr sz="1200"/>
          </a:p>
          <a:p>
            <a:pPr lvl="1" marL="887117" indent="-302917" defTabSz="377903">
              <a:spcBef>
                <a:spcPts val="1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Practical Policy</a:t>
            </a:r>
            <a:endParaRPr sz="1200"/>
          </a:p>
          <a:p>
            <a:pPr lvl="1" marL="887117" indent="-302917" defTabSz="377903">
              <a:spcBef>
                <a:spcPts val="1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RDA/CODATA Summer Schools in Data Science and Cloud Computing in the Developing World</a:t>
            </a:r>
            <a:endParaRPr sz="1200"/>
          </a:p>
          <a:p>
            <a:pPr lvl="1" marL="887117" indent="-302917" defTabSz="377903">
              <a:spcBef>
                <a:spcPts val="1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RDA/WDS Publishing Data Bibliometrics</a:t>
            </a:r>
            <a:endParaRPr sz="1200"/>
          </a:p>
          <a:p>
            <a:pPr lvl="1" marL="887117" indent="-302917" defTabSz="377903">
              <a:spcBef>
                <a:spcPts val="1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RDA/WDS Publishing Data Services </a:t>
            </a:r>
            <a:endParaRPr sz="1200"/>
          </a:p>
          <a:p>
            <a:pPr lvl="1" marL="887117" indent="-302917" defTabSz="377903">
              <a:spcBef>
                <a:spcPts val="1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RDA/WDS Publishing Data Workflows </a:t>
            </a:r>
            <a:endParaRPr sz="1200"/>
          </a:p>
          <a:p>
            <a:pPr lvl="1" marL="887117" indent="-302917" defTabSz="377903">
              <a:spcBef>
                <a:spcPts val="1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Repository Audit and Certification DSA–WDS Partnership </a:t>
            </a:r>
            <a:endParaRPr sz="1200"/>
          </a:p>
          <a:p>
            <a:pPr lvl="1" marL="887117" indent="-302917" defTabSz="377903">
              <a:spcBef>
                <a:spcPts val="1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The BioSharing Registry: connecting data policies, standards &amp; databases in life sciences*</a:t>
            </a:r>
            <a:endParaRPr sz="1200"/>
          </a:p>
          <a:p>
            <a:pPr lvl="1" marL="887117" indent="-302917" defTabSz="377903">
              <a:spcBef>
                <a:spcPts val="1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Wheat Data Interoperability WG</a:t>
            </a:r>
          </a:p>
        </p:txBody>
      </p:sp>
      <p:sp>
        <p:nvSpPr>
          <p:cNvPr id="249" name="Shape 249"/>
          <p:cNvSpPr/>
          <p:nvPr>
            <p:ph type="title" idx="4294967295"/>
          </p:nvPr>
        </p:nvSpPr>
        <p:spPr>
          <a:xfrm>
            <a:off x="755650" y="0"/>
            <a:ext cx="7561263" cy="981075"/>
          </a:xfrm>
          <a:prstGeom prst="rect">
            <a:avLst/>
          </a:prstGeom>
        </p:spPr>
        <p:txBody>
          <a:bodyPr anchor="ctr"/>
          <a:lstStyle>
            <a:lvl1pPr defTabSz="914400">
              <a:defRPr b="1" sz="3200">
                <a:solidFill>
                  <a:srgbClr val="58A61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58A618"/>
                </a:solidFill>
              </a:rPr>
              <a:t>RDA Working Groups</a:t>
            </a:r>
          </a:p>
        </p:txBody>
      </p:sp>
      <p:sp>
        <p:nvSpPr>
          <p:cNvPr id="250" name="Shape 250"/>
          <p:cNvSpPr/>
          <p:nvPr/>
        </p:nvSpPr>
        <p:spPr>
          <a:xfrm>
            <a:off x="4532339" y="5840412"/>
            <a:ext cx="774273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b="0" sz="1300">
                <a:solidFill>
                  <a:srgbClr val="5C5C5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5C5C5C"/>
                </a:solidFill>
              </a:rPr>
              <a:t>* in review</a:t>
            </a:r>
          </a:p>
        </p:txBody>
      </p:sp>
      <p:sp>
        <p:nvSpPr>
          <p:cNvPr id="251" name="Shape 251"/>
          <p:cNvSpPr/>
          <p:nvPr/>
        </p:nvSpPr>
        <p:spPr>
          <a:xfrm>
            <a:off x="4450981" y="6256622"/>
            <a:ext cx="2003802" cy="285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i="1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b="0" i="0" sz="1800"/>
            </a:pPr>
            <a:r>
              <a:rPr b="1" i="1" sz="1200"/>
              <a:t>RDA/US Work Funded by</a:t>
            </a:r>
          </a:p>
        </p:txBody>
      </p:sp>
      <p:pic>
        <p:nvPicPr>
          <p:cNvPr id="252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54782" y="6126162"/>
            <a:ext cx="550874" cy="555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64827" y="6256622"/>
            <a:ext cx="1586155" cy="31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8A618"/>
                </a:solidFill>
              </a:rPr>
            </a:fld>
          </a:p>
        </p:txBody>
      </p:sp>
      <p:sp>
        <p:nvSpPr>
          <p:cNvPr id="256" name="Shape 256"/>
          <p:cNvSpPr/>
          <p:nvPr>
            <p:ph type="body" idx="4294967295"/>
          </p:nvPr>
        </p:nvSpPr>
        <p:spPr>
          <a:xfrm>
            <a:off x="88396" y="1111231"/>
            <a:ext cx="8967209" cy="5369636"/>
          </a:xfrm>
          <a:prstGeom prst="rect">
            <a:avLst/>
          </a:prstGeom>
        </p:spPr>
        <p:txBody>
          <a:bodyPr numCol="2" spcCol="448360"/>
          <a:lstStyle/>
          <a:p>
            <a:pPr lvl="1" marL="554745" indent="-206416" defTabSz="302322">
              <a:spcBef>
                <a:spcPts val="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Agricultural Data Interoperability</a:t>
            </a:r>
            <a:endParaRPr sz="1200">
              <a:solidFill>
                <a:srgbClr val="474747"/>
              </a:solidFill>
              <a:uFill>
                <a:solidFill>
                  <a:srgbClr val="474747"/>
                </a:solidFill>
              </a:uFill>
            </a:endParaRPr>
          </a:p>
          <a:p>
            <a:pPr lvl="1" marL="554745" indent="-206416" defTabSz="302322">
              <a:spcBef>
                <a:spcPts val="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Active Data Management Plans*</a:t>
            </a:r>
            <a:endParaRPr sz="1350"/>
          </a:p>
          <a:p>
            <a:pPr lvl="1" marL="554745" indent="-206416" defTabSz="302322">
              <a:spcBef>
                <a:spcPts val="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Big Data Analytics</a:t>
            </a:r>
            <a:endParaRPr sz="1350"/>
          </a:p>
          <a:p>
            <a:pPr lvl="1" marL="554745" indent="-206416" defTabSz="302322">
              <a:spcBef>
                <a:spcPts val="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Biodiversity Data Integration</a:t>
            </a:r>
            <a:endParaRPr sz="1350"/>
          </a:p>
          <a:p>
            <a:pPr lvl="1" marL="554745" indent="-206416" defTabSz="302322">
              <a:spcBef>
                <a:spcPts val="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Brokering</a:t>
            </a:r>
            <a:endParaRPr sz="1350"/>
          </a:p>
          <a:p>
            <a:pPr lvl="1" marL="554745" indent="-206416" defTabSz="302322">
              <a:spcBef>
                <a:spcPts val="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Community Capability Model</a:t>
            </a:r>
            <a:endParaRPr sz="1350"/>
          </a:p>
          <a:p>
            <a:pPr lvl="1" marL="554745" indent="-206416" defTabSz="302322">
              <a:spcBef>
                <a:spcPts val="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Data Fabric </a:t>
            </a:r>
            <a:endParaRPr sz="1350"/>
          </a:p>
          <a:p>
            <a:pPr lvl="1" marL="554745" indent="-206416" defTabSz="302322">
              <a:spcBef>
                <a:spcPts val="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Data for Development</a:t>
            </a:r>
            <a:endParaRPr sz="1200">
              <a:solidFill>
                <a:srgbClr val="474747"/>
              </a:solidFill>
              <a:uFill>
                <a:solidFill>
                  <a:srgbClr val="474747"/>
                </a:solidFill>
              </a:uFill>
            </a:endParaRPr>
          </a:p>
          <a:p>
            <a:pPr lvl="1" marL="554745" indent="-206416" defTabSz="302322">
              <a:spcBef>
                <a:spcPts val="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Data Foundations and Terminology*</a:t>
            </a:r>
            <a:endParaRPr sz="1350"/>
          </a:p>
          <a:p>
            <a:pPr lvl="1" marL="554745" indent="-206416" defTabSz="302322">
              <a:spcBef>
                <a:spcPts val="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Data in Context </a:t>
            </a:r>
            <a:endParaRPr sz="1200">
              <a:solidFill>
                <a:srgbClr val="474747"/>
              </a:solidFill>
              <a:uFill>
                <a:solidFill>
                  <a:srgbClr val="474747"/>
                </a:solidFill>
              </a:uFill>
            </a:endParaRPr>
          </a:p>
          <a:p>
            <a:pPr lvl="1" marL="554745" indent="-206416" defTabSz="302322">
              <a:spcBef>
                <a:spcPts val="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Data Rescue*</a:t>
            </a:r>
            <a:endParaRPr sz="1350"/>
          </a:p>
          <a:p>
            <a:pPr lvl="1" marL="554745" indent="-206416" defTabSz="302322">
              <a:spcBef>
                <a:spcPts val="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Defining Urban Data Exchange for Science IG*</a:t>
            </a:r>
            <a:endParaRPr sz="1350"/>
          </a:p>
          <a:p>
            <a:pPr lvl="1" marL="554745" indent="-206416" defTabSz="302322">
              <a:spcBef>
                <a:spcPts val="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Development of cloud computing capacity and education in developing world research</a:t>
            </a:r>
            <a:endParaRPr sz="1350"/>
          </a:p>
          <a:p>
            <a:pPr lvl="1" marL="554745" indent="-206416" defTabSz="302322">
              <a:spcBef>
                <a:spcPts val="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Digital Practices in History and Ethnography</a:t>
            </a:r>
            <a:endParaRPr sz="1350"/>
          </a:p>
          <a:p>
            <a:pPr lvl="1" marL="554745" indent="-206416" defTabSz="302322">
              <a:spcBef>
                <a:spcPts val="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Domain Repositories Interest Group</a:t>
            </a:r>
            <a:endParaRPr sz="1350"/>
          </a:p>
          <a:p>
            <a:pPr lvl="1" marL="554745" indent="-206416" defTabSz="302322">
              <a:spcBef>
                <a:spcPts val="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Education and Training on handling of research data</a:t>
            </a:r>
            <a:endParaRPr sz="1350"/>
          </a:p>
          <a:p>
            <a:pPr lvl="1" marL="554745" indent="-206416" defTabSz="302322">
              <a:spcBef>
                <a:spcPts val="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ELIXIR Bridging Force</a:t>
            </a:r>
            <a:endParaRPr sz="1350"/>
          </a:p>
          <a:p>
            <a:pPr lvl="1" marL="554745" indent="-206416" defTabSz="302322">
              <a:spcBef>
                <a:spcPts val="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Engagement </a:t>
            </a:r>
            <a:endParaRPr sz="1200">
              <a:solidFill>
                <a:srgbClr val="474747"/>
              </a:solidFill>
              <a:uFill>
                <a:solidFill>
                  <a:srgbClr val="474747"/>
                </a:solidFill>
              </a:uFill>
            </a:endParaRPr>
          </a:p>
          <a:p>
            <a:pPr lvl="1" marL="554745" indent="-206416" defTabSz="302322">
              <a:spcBef>
                <a:spcPts val="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Ethics and Social Aspects of Data*</a:t>
            </a:r>
            <a:endParaRPr sz="1350"/>
          </a:p>
          <a:p>
            <a:pPr lvl="1" marL="554745" indent="-206416" defTabSz="302322">
              <a:spcBef>
                <a:spcPts val="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Federated Identity Management</a:t>
            </a:r>
            <a:endParaRPr sz="1350"/>
          </a:p>
          <a:p>
            <a:pPr lvl="1" marL="554745" indent="-206416" defTabSz="302322">
              <a:spcBef>
                <a:spcPts val="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Geospatial*</a:t>
            </a:r>
            <a:endParaRPr sz="1350"/>
          </a:p>
          <a:p>
            <a:pPr lvl="1" marL="554745" indent="-206416" defTabSz="302322">
              <a:spcBef>
                <a:spcPts val="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Libraries for Research Data</a:t>
            </a:r>
            <a:endParaRPr sz="1350"/>
          </a:p>
          <a:p>
            <a:pPr lvl="1" marL="554745" indent="-206416" defTabSz="302322">
              <a:spcBef>
                <a:spcPts val="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Long tail of research data</a:t>
            </a:r>
            <a:endParaRPr sz="1350"/>
          </a:p>
          <a:p>
            <a:pPr lvl="1" marL="554745" indent="-206416" defTabSz="302322">
              <a:spcBef>
                <a:spcPts val="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Marine Data Harmonization</a:t>
            </a:r>
            <a:endParaRPr sz="1350"/>
          </a:p>
          <a:p>
            <a:pPr lvl="1" marL="554745" indent="-206416" defTabSz="302322">
              <a:spcBef>
                <a:spcPts val="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Metabolomics</a:t>
            </a:r>
            <a:endParaRPr sz="1350"/>
          </a:p>
          <a:p>
            <a:pPr lvl="1" marL="554745" indent="-206416" defTabSz="302322">
              <a:spcBef>
                <a:spcPts val="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Metadata</a:t>
            </a:r>
            <a:endParaRPr sz="1200">
              <a:solidFill>
                <a:srgbClr val="474747"/>
              </a:solidFill>
              <a:uFill>
                <a:solidFill>
                  <a:srgbClr val="474747"/>
                </a:solidFill>
              </a:uFill>
            </a:endParaRPr>
          </a:p>
          <a:p>
            <a:pPr lvl="1" marL="554745" indent="-206416" defTabSz="302322">
              <a:spcBef>
                <a:spcPts val="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National Data Services*</a:t>
            </a:r>
            <a:endParaRPr sz="1350"/>
          </a:p>
          <a:p>
            <a:pPr lvl="1" marL="554745" indent="-206416" defTabSz="302322">
              <a:spcBef>
                <a:spcPts val="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PID </a:t>
            </a:r>
            <a:endParaRPr sz="1350"/>
          </a:p>
          <a:p>
            <a:pPr lvl="1" marL="554745" indent="-206416" defTabSz="302322">
              <a:spcBef>
                <a:spcPts val="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Preservation e-Infrastructure </a:t>
            </a:r>
            <a:endParaRPr sz="1200">
              <a:solidFill>
                <a:srgbClr val="474747"/>
              </a:solidFill>
              <a:uFill>
                <a:solidFill>
                  <a:srgbClr val="474747"/>
                </a:solidFill>
              </a:uFill>
            </a:endParaRPr>
          </a:p>
          <a:p>
            <a:pPr lvl="1" marL="554745" indent="-206416" defTabSz="302322">
              <a:spcBef>
                <a:spcPts val="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Quality of Urban Life</a:t>
            </a:r>
            <a:endParaRPr sz="1350"/>
          </a:p>
          <a:p>
            <a:pPr lvl="1" marL="554745" indent="-206416" defTabSz="302322">
              <a:spcBef>
                <a:spcPts val="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RDA/CODATA Legal Interoperability </a:t>
            </a:r>
            <a:endParaRPr sz="1350"/>
          </a:p>
          <a:p>
            <a:pPr lvl="1" marL="554745" indent="-206416" defTabSz="302322">
              <a:spcBef>
                <a:spcPts val="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RDA/CODATA Materials Data, Infrastructure &amp; Interoperability </a:t>
            </a:r>
            <a:endParaRPr sz="1350"/>
          </a:p>
          <a:p>
            <a:pPr lvl="1" marL="554745" indent="-206416" defTabSz="302322">
              <a:spcBef>
                <a:spcPts val="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RDA/WDS Certification of Digital Repositories </a:t>
            </a:r>
            <a:endParaRPr sz="1350"/>
          </a:p>
          <a:p>
            <a:pPr lvl="1" marL="554745" indent="-206416" defTabSz="302322">
              <a:spcBef>
                <a:spcPts val="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RDA/WDS Publishing Data Cost Recovery for Data Centres</a:t>
            </a:r>
            <a:endParaRPr sz="1350"/>
          </a:p>
          <a:p>
            <a:pPr lvl="1" marL="554745" indent="-206416" defTabSz="302322">
              <a:spcBef>
                <a:spcPts val="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RDA/WDS Publishing Data </a:t>
            </a:r>
            <a:endParaRPr sz="1200">
              <a:solidFill>
                <a:srgbClr val="474747"/>
              </a:solidFill>
              <a:uFill>
                <a:solidFill>
                  <a:srgbClr val="474747"/>
                </a:solidFill>
              </a:uFill>
            </a:endParaRPr>
          </a:p>
          <a:p>
            <a:pPr lvl="1" marL="554745" indent="-206416" defTabSz="302322">
              <a:spcBef>
                <a:spcPts val="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Repository Platforms for Research*</a:t>
            </a:r>
            <a:endParaRPr sz="1350"/>
          </a:p>
          <a:p>
            <a:pPr lvl="1" marL="554745" indent="-206416" defTabSz="302322">
              <a:spcBef>
                <a:spcPts val="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Reproducibility </a:t>
            </a:r>
            <a:endParaRPr sz="1350"/>
          </a:p>
          <a:p>
            <a:pPr lvl="1" marL="554745" indent="-206416" defTabSz="302322">
              <a:spcBef>
                <a:spcPts val="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Research data needs of the Photon and Neutron Science community</a:t>
            </a:r>
            <a:endParaRPr sz="1350"/>
          </a:p>
          <a:p>
            <a:pPr lvl="1" marL="554745" indent="-206416" defTabSz="302322">
              <a:spcBef>
                <a:spcPts val="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Research Data Provenance</a:t>
            </a:r>
            <a:endParaRPr sz="1350"/>
          </a:p>
          <a:p>
            <a:pPr lvl="1" marL="554745" indent="-206416" defTabSz="302322">
              <a:spcBef>
                <a:spcPts val="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Service Management </a:t>
            </a:r>
            <a:endParaRPr sz="1350"/>
          </a:p>
          <a:p>
            <a:pPr lvl="1" marL="554745" indent="-206416" defTabSz="302322">
              <a:spcBef>
                <a:spcPts val="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Structural Biology </a:t>
            </a:r>
            <a:endParaRPr sz="1350"/>
          </a:p>
          <a:p>
            <a:pPr lvl="1" marL="554745" indent="-206416" defTabSz="302322">
              <a:spcBef>
                <a:spcPts val="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Toxicogenomics Interoperability</a:t>
            </a:r>
            <a:endParaRPr sz="1200">
              <a:solidFill>
                <a:srgbClr val="474747"/>
              </a:solidFill>
              <a:uFill>
                <a:solidFill>
                  <a:srgbClr val="474747"/>
                </a:solidFill>
              </a:uFill>
            </a:endParaRPr>
          </a:p>
          <a:p>
            <a:pPr lvl="1" marL="554745" indent="-206416" defTabSz="302322">
              <a:spcBef>
                <a:spcPts val="300"/>
              </a:spcBef>
              <a:buClr>
                <a:srgbClr val="474747"/>
              </a:buClr>
              <a:buAutoNum type="arabicPeriod" startAt="1"/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Vocabulary Services* </a:t>
            </a:r>
          </a:p>
        </p:txBody>
      </p:sp>
      <p:sp>
        <p:nvSpPr>
          <p:cNvPr id="257" name="Shape 257"/>
          <p:cNvSpPr/>
          <p:nvPr>
            <p:ph type="title" idx="4294967295"/>
          </p:nvPr>
        </p:nvSpPr>
        <p:spPr>
          <a:xfrm>
            <a:off x="755650" y="0"/>
            <a:ext cx="7561263" cy="981075"/>
          </a:xfrm>
          <a:prstGeom prst="rect">
            <a:avLst/>
          </a:prstGeom>
        </p:spPr>
        <p:txBody>
          <a:bodyPr anchor="ctr"/>
          <a:lstStyle>
            <a:lvl1pPr defTabSz="914400">
              <a:defRPr b="1" sz="3200">
                <a:solidFill>
                  <a:srgbClr val="58A61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58A618"/>
                </a:solidFill>
              </a:rPr>
              <a:t>RDA Interest Groups</a:t>
            </a:r>
          </a:p>
        </p:txBody>
      </p:sp>
      <p:sp>
        <p:nvSpPr>
          <p:cNvPr id="258" name="Shape 258"/>
          <p:cNvSpPr/>
          <p:nvPr/>
        </p:nvSpPr>
        <p:spPr>
          <a:xfrm>
            <a:off x="4450981" y="6256622"/>
            <a:ext cx="2003802" cy="285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i="1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b="0" i="0" sz="1800"/>
            </a:pPr>
            <a:r>
              <a:rPr b="1" i="1" sz="1200"/>
              <a:t>RDA/US Work Funded by</a:t>
            </a:r>
          </a:p>
        </p:txBody>
      </p:sp>
      <p:pic>
        <p:nvPicPr>
          <p:cNvPr id="259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54782" y="6126162"/>
            <a:ext cx="550874" cy="555281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>
            <a:off x="3847074" y="5922962"/>
            <a:ext cx="774273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b="0" sz="1300">
                <a:solidFill>
                  <a:srgbClr val="5C5C5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5C5C5C"/>
                </a:solidFill>
              </a:rPr>
              <a:t>* in review</a:t>
            </a:r>
          </a:p>
        </p:txBody>
      </p:sp>
      <p:pic>
        <p:nvPicPr>
          <p:cNvPr id="261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64827" y="6256622"/>
            <a:ext cx="1586155" cy="31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8A618"/>
                </a:solidFill>
              </a:rPr>
            </a:fld>
          </a:p>
        </p:txBody>
      </p:sp>
      <p:pic>
        <p:nvPicPr>
          <p:cNvPr id="264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993" y="-1"/>
            <a:ext cx="9051007" cy="6795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64827" y="6256622"/>
            <a:ext cx="1586155" cy="318300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Shape 266"/>
          <p:cNvSpPr/>
          <p:nvPr/>
        </p:nvSpPr>
        <p:spPr>
          <a:xfrm>
            <a:off x="4450981" y="6256622"/>
            <a:ext cx="2003802" cy="285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i="1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b="0" i="0" sz="1800"/>
            </a:pPr>
            <a:r>
              <a:rPr b="1" i="1" sz="1200"/>
              <a:t>RDA/US Work Funded by</a:t>
            </a:r>
          </a:p>
        </p:txBody>
      </p:sp>
      <p:pic>
        <p:nvPicPr>
          <p:cNvPr id="267" name="pasted-imag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54782" y="6126162"/>
            <a:ext cx="550874" cy="5552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8A618"/>
                </a:solidFill>
              </a:rPr>
            </a:fld>
          </a:p>
        </p:txBody>
      </p:sp>
      <p:pic>
        <p:nvPicPr>
          <p:cNvPr id="270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0"/>
            <a:ext cx="9134456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64827" y="6256622"/>
            <a:ext cx="1586155" cy="318300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Shape 272"/>
          <p:cNvSpPr/>
          <p:nvPr/>
        </p:nvSpPr>
        <p:spPr>
          <a:xfrm>
            <a:off x="4450981" y="6256622"/>
            <a:ext cx="2003802" cy="285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i="1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b="0" i="0" sz="1800"/>
            </a:pPr>
            <a:r>
              <a:rPr b="1" i="1" sz="1200"/>
              <a:t>RDA/US Work Funded by</a:t>
            </a:r>
          </a:p>
        </p:txBody>
      </p:sp>
      <p:pic>
        <p:nvPicPr>
          <p:cNvPr id="273" name="pasted-imag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54782" y="6126162"/>
            <a:ext cx="550874" cy="5552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8A618"/>
                </a:solidFill>
              </a:rPr>
            </a:fld>
          </a:p>
        </p:txBody>
      </p:sp>
      <p:pic>
        <p:nvPicPr>
          <p:cNvPr id="276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"/>
            <a:ext cx="9002528" cy="6758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64827" y="6256622"/>
            <a:ext cx="1586155" cy="318300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hape 278"/>
          <p:cNvSpPr/>
          <p:nvPr/>
        </p:nvSpPr>
        <p:spPr>
          <a:xfrm>
            <a:off x="4450981" y="6256622"/>
            <a:ext cx="2003802" cy="285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i="1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b="0" i="0" sz="1800"/>
            </a:pPr>
            <a:r>
              <a:rPr b="1" i="1" sz="1200"/>
              <a:t>RDA/US Work Funded by</a:t>
            </a:r>
          </a:p>
        </p:txBody>
      </p:sp>
      <p:pic>
        <p:nvPicPr>
          <p:cNvPr id="279" name="pasted-imag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54782" y="6126162"/>
            <a:ext cx="550874" cy="5552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sldNum" sz="quarter" idx="2"/>
          </p:nvPr>
        </p:nvSpPr>
        <p:spPr>
          <a:xfrm>
            <a:off x="8316912" y="219882"/>
            <a:ext cx="584201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8A618"/>
                </a:solidFill>
              </a:rPr>
            </a:fld>
          </a:p>
        </p:txBody>
      </p:sp>
      <p:sp>
        <p:nvSpPr>
          <p:cNvPr id="34" name="Shape 34"/>
          <p:cNvSpPr/>
          <p:nvPr>
            <p:ph type="title" idx="4294967295"/>
          </p:nvPr>
        </p:nvSpPr>
        <p:spPr>
          <a:xfrm>
            <a:off x="755650" y="0"/>
            <a:ext cx="7561263" cy="981075"/>
          </a:xfrm>
          <a:prstGeom prst="rect">
            <a:avLst/>
          </a:prstGeom>
        </p:spPr>
        <p:txBody>
          <a:bodyPr anchor="ctr"/>
          <a:lstStyle>
            <a:lvl1pPr defTabSz="914400">
              <a:defRPr b="1" sz="3200">
                <a:solidFill>
                  <a:srgbClr val="58A61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58A618"/>
                </a:solidFill>
              </a:rPr>
              <a:t>Topics</a:t>
            </a:r>
          </a:p>
        </p:txBody>
      </p:sp>
      <p:sp>
        <p:nvSpPr>
          <p:cNvPr id="35" name="Shape 35"/>
          <p:cNvSpPr/>
          <p:nvPr>
            <p:ph type="body" idx="4294967295"/>
          </p:nvPr>
        </p:nvSpPr>
        <p:spPr>
          <a:xfrm>
            <a:off x="755650" y="1341437"/>
            <a:ext cx="8137525" cy="4784726"/>
          </a:xfrm>
          <a:prstGeom prst="rect">
            <a:avLst/>
          </a:prstGeom>
        </p:spPr>
        <p:txBody>
          <a:bodyPr/>
          <a:lstStyle/>
          <a:p>
            <a:pPr lvl="0" marL="293914" indent="-293914" defTabSz="914400">
              <a:spcBef>
                <a:spcPts val="500"/>
              </a:spcBef>
              <a:buClr>
                <a:srgbClr val="58A618"/>
              </a:buClr>
              <a:buFont typeface="Helvetica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A Bit of Background</a:t>
            </a:r>
            <a:endParaRPr sz="2400"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293914" indent="-293914" defTabSz="914400">
              <a:spcBef>
                <a:spcPts val="500"/>
              </a:spcBef>
              <a:buClr>
                <a:srgbClr val="58A618"/>
              </a:buClr>
              <a:buFont typeface="Helvetica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Governance</a:t>
            </a:r>
            <a:endParaRPr sz="2400"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293914" indent="-293914" defTabSz="914400">
              <a:spcBef>
                <a:spcPts val="500"/>
              </a:spcBef>
              <a:buClr>
                <a:srgbClr val="58A618"/>
              </a:buClr>
              <a:buFont typeface="Helvetica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The Importance of the User</a:t>
            </a:r>
          </a:p>
        </p:txBody>
      </p:sp>
      <p:sp>
        <p:nvSpPr>
          <p:cNvPr id="36" name="Shape 36"/>
          <p:cNvSpPr/>
          <p:nvPr/>
        </p:nvSpPr>
        <p:spPr>
          <a:xfrm>
            <a:off x="4450981" y="6256622"/>
            <a:ext cx="2003802" cy="285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i="1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b="0" i="0" sz="1800"/>
            </a:pPr>
            <a:r>
              <a:rPr b="1" i="1" sz="1200"/>
              <a:t>RDA/US Work Funded by</a:t>
            </a:r>
          </a:p>
        </p:txBody>
      </p:sp>
      <p:pic>
        <p:nvPicPr>
          <p:cNvPr id="37" name="pasted-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54782" y="6126162"/>
            <a:ext cx="550874" cy="555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64827" y="6256622"/>
            <a:ext cx="1586155" cy="31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type="sldNum" sz="quarter" idx="2"/>
          </p:nvPr>
        </p:nvSpPr>
        <p:spPr>
          <a:xfrm>
            <a:off x="8316912" y="219882"/>
            <a:ext cx="584201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8A618"/>
                </a:solidFill>
              </a:rPr>
            </a:fld>
          </a:p>
        </p:txBody>
      </p:sp>
      <p:sp>
        <p:nvSpPr>
          <p:cNvPr id="282" name="Shape 282"/>
          <p:cNvSpPr/>
          <p:nvPr/>
        </p:nvSpPr>
        <p:spPr>
          <a:xfrm>
            <a:off x="337713" y="4814880"/>
            <a:ext cx="7795534" cy="1227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sz="1600">
                <a:solidFill>
                  <a:srgbClr val="69923A"/>
                </a:solidFill>
              </a:rPr>
              <a:t>Data Type Registries </a:t>
            </a:r>
            <a:endParaRPr sz="1600">
              <a:solidFill>
                <a:srgbClr val="69923A"/>
              </a:solidFill>
            </a:endParaRPr>
          </a:p>
          <a:p>
            <a:pPr lvl="0">
              <a:defRPr b="0" sz="1800">
                <a:solidFill>
                  <a:srgbClr val="000000"/>
                </a:solidFill>
              </a:defRPr>
            </a:pPr>
            <a:r>
              <a:rPr sz="1600"/>
              <a:t>Deliverables:  System of data type registries, formal model for describing types, working model of a registry.</a:t>
            </a:r>
            <a:endParaRPr sz="1600"/>
          </a:p>
          <a:p>
            <a:pPr lvl="0">
              <a:defRPr b="0" sz="1800">
                <a:solidFill>
                  <a:srgbClr val="000000"/>
                </a:solidFill>
              </a:defRPr>
            </a:pPr>
            <a:r>
              <a:rPr sz="1600"/>
              <a:t>Initial Adopters and Users:  CNRI, International DOI Foundation, Deep Carbon Observatory</a:t>
            </a:r>
          </a:p>
        </p:txBody>
      </p:sp>
      <p:sp>
        <p:nvSpPr>
          <p:cNvPr id="283" name="Shape 283"/>
          <p:cNvSpPr/>
          <p:nvPr/>
        </p:nvSpPr>
        <p:spPr>
          <a:xfrm>
            <a:off x="337713" y="2417569"/>
            <a:ext cx="5999164" cy="1456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sz="1600">
                <a:solidFill>
                  <a:srgbClr val="69923A"/>
                </a:solidFill>
              </a:rPr>
              <a:t>Practical Policy </a:t>
            </a:r>
            <a:endParaRPr sz="1600">
              <a:solidFill>
                <a:srgbClr val="69923A"/>
              </a:solidFill>
            </a:endParaRPr>
          </a:p>
          <a:p>
            <a:pPr lvl="0">
              <a:defRPr b="0" sz="1800">
                <a:solidFill>
                  <a:srgbClr val="000000"/>
                </a:solidFill>
              </a:defRPr>
            </a:pPr>
            <a:r>
              <a:rPr sz="1600"/>
              <a:t>Deliverables:  Survey of policies in production use, test bed of machine actionable policies, deployment of 5 policy sets, policy starter kits</a:t>
            </a:r>
            <a:endParaRPr sz="1600"/>
          </a:p>
          <a:p>
            <a:pPr lvl="0">
              <a:defRPr b="0" sz="1800">
                <a:solidFill>
                  <a:srgbClr val="000000"/>
                </a:solidFill>
              </a:defRPr>
            </a:pPr>
            <a:r>
              <a:rPr sz="1600"/>
              <a:t>Initial Adopters and Users:  RENCI, DataNet Federation Consortium, CESNET, Odum Institute, EUDAT</a:t>
            </a:r>
          </a:p>
        </p:txBody>
      </p:sp>
      <p:sp>
        <p:nvSpPr>
          <p:cNvPr id="284" name="Shape 284"/>
          <p:cNvSpPr/>
          <p:nvPr/>
        </p:nvSpPr>
        <p:spPr>
          <a:xfrm>
            <a:off x="337713" y="4044288"/>
            <a:ext cx="4911488" cy="770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sz="1600">
                <a:solidFill>
                  <a:srgbClr val="69923A"/>
                </a:solidFill>
              </a:rPr>
              <a:t>Persistent Identifier Information Types </a:t>
            </a:r>
            <a:endParaRPr sz="1600">
              <a:solidFill>
                <a:srgbClr val="69923A"/>
              </a:solidFill>
            </a:endParaRPr>
          </a:p>
          <a:p>
            <a:pPr lvl="0">
              <a:defRPr b="0" sz="1800">
                <a:solidFill>
                  <a:srgbClr val="000000"/>
                </a:solidFill>
              </a:defRPr>
            </a:pPr>
            <a:r>
              <a:rPr sz="1600"/>
              <a:t>Deliverables:  Minimal set of PID types, API </a:t>
            </a:r>
            <a:endParaRPr sz="1600"/>
          </a:p>
          <a:p>
            <a:pPr lvl="0">
              <a:defRPr b="0" sz="1800">
                <a:solidFill>
                  <a:srgbClr val="000000"/>
                </a:solidFill>
              </a:defRPr>
            </a:pPr>
            <a:r>
              <a:rPr sz="1600"/>
              <a:t>Initial Adopters and Users:  Data Conservancy, DKRZ</a:t>
            </a:r>
          </a:p>
        </p:txBody>
      </p:sp>
      <p:sp>
        <p:nvSpPr>
          <p:cNvPr id="285" name="Shape 285"/>
          <p:cNvSpPr/>
          <p:nvPr/>
        </p:nvSpPr>
        <p:spPr>
          <a:xfrm>
            <a:off x="337713" y="1189777"/>
            <a:ext cx="5464176" cy="1227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sz="1600">
                <a:solidFill>
                  <a:srgbClr val="69923A"/>
                </a:solidFill>
              </a:rPr>
              <a:t>Data Foundations and Terminology </a:t>
            </a:r>
            <a:endParaRPr sz="1600">
              <a:solidFill>
                <a:srgbClr val="69923A"/>
              </a:solidFill>
            </a:endParaRPr>
          </a:p>
          <a:p>
            <a:pPr lvl="0">
              <a:defRPr b="0" sz="1800">
                <a:solidFill>
                  <a:srgbClr val="000000"/>
                </a:solidFill>
              </a:defRPr>
            </a:pPr>
            <a:r>
              <a:rPr sz="1600"/>
              <a:t>Deliverables:  Common vocabulary for data terms, formal definitions and open registry  for data terms</a:t>
            </a:r>
            <a:endParaRPr sz="1600"/>
          </a:p>
          <a:p>
            <a:pPr lvl="0">
              <a:defRPr b="0" sz="1800">
                <a:solidFill>
                  <a:srgbClr val="000000"/>
                </a:solidFill>
              </a:defRPr>
            </a:pPr>
            <a:r>
              <a:rPr sz="1600"/>
              <a:t>Initial Adopters and Users:  EUDAT, DKRZ, Deep Carbon Observatory, CLARIN, EPOS</a:t>
            </a:r>
          </a:p>
        </p:txBody>
      </p:sp>
      <p:sp>
        <p:nvSpPr>
          <p:cNvPr id="286" name="Shape 286"/>
          <p:cNvSpPr/>
          <p:nvPr>
            <p:ph type="title" idx="4294967295"/>
          </p:nvPr>
        </p:nvSpPr>
        <p:spPr>
          <a:xfrm>
            <a:off x="454025" y="63500"/>
            <a:ext cx="8480425" cy="981075"/>
          </a:xfrm>
          <a:prstGeom prst="rect">
            <a:avLst/>
          </a:prstGeom>
        </p:spPr>
        <p:txBody>
          <a:bodyPr anchor="ctr"/>
          <a:lstStyle>
            <a:lvl1pPr defTabSz="886968">
              <a:defRPr b="1" sz="3104">
                <a:solidFill>
                  <a:srgbClr val="58A61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104">
                <a:solidFill>
                  <a:srgbClr val="58A618"/>
                </a:solidFill>
              </a:rPr>
              <a:t>Role of the User - Deliverables and Adoption</a:t>
            </a:r>
          </a:p>
        </p:txBody>
      </p:sp>
      <p:sp>
        <p:nvSpPr>
          <p:cNvPr id="287" name="Shape 287"/>
          <p:cNvSpPr/>
          <p:nvPr/>
        </p:nvSpPr>
        <p:spPr>
          <a:xfrm>
            <a:off x="4450981" y="6256622"/>
            <a:ext cx="2003802" cy="285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i="1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b="0" i="0" sz="1800"/>
            </a:pPr>
            <a:r>
              <a:rPr b="1" i="1" sz="1200"/>
              <a:t>RDA/US Work Funded by</a:t>
            </a:r>
          </a:p>
        </p:txBody>
      </p:sp>
      <p:pic>
        <p:nvPicPr>
          <p:cNvPr id="288" name="pasted-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54782" y="6126162"/>
            <a:ext cx="550874" cy="555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64827" y="6256622"/>
            <a:ext cx="1586155" cy="31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type="sldNum" sz="quarter" idx="2"/>
          </p:nvPr>
        </p:nvSpPr>
        <p:spPr>
          <a:xfrm>
            <a:off x="8316912" y="219882"/>
            <a:ext cx="584201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8A618"/>
                </a:solidFill>
              </a:rPr>
            </a:fld>
          </a:p>
        </p:txBody>
      </p:sp>
      <p:sp>
        <p:nvSpPr>
          <p:cNvPr id="294" name="Shape 294"/>
          <p:cNvSpPr/>
          <p:nvPr>
            <p:ph type="title" idx="4294967295"/>
          </p:nvPr>
        </p:nvSpPr>
        <p:spPr>
          <a:xfrm>
            <a:off x="755650" y="0"/>
            <a:ext cx="7561263" cy="981075"/>
          </a:xfrm>
          <a:prstGeom prst="rect">
            <a:avLst/>
          </a:prstGeom>
        </p:spPr>
        <p:txBody>
          <a:bodyPr/>
          <a:lstStyle>
            <a:lvl1pPr defTabSz="868680">
              <a:defRPr b="1" sz="3040">
                <a:solidFill>
                  <a:srgbClr val="69923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040">
                <a:solidFill>
                  <a:srgbClr val="69923A"/>
                </a:solidFill>
              </a:rPr>
              <a:t>Users Contribute and Collaborate Globally and Locally</a:t>
            </a:r>
          </a:p>
        </p:txBody>
      </p:sp>
      <p:sp>
        <p:nvSpPr>
          <p:cNvPr id="295" name="Shape 295"/>
          <p:cNvSpPr/>
          <p:nvPr>
            <p:ph type="body" idx="4294967295"/>
          </p:nvPr>
        </p:nvSpPr>
        <p:spPr>
          <a:xfrm>
            <a:off x="155574" y="1423987"/>
            <a:ext cx="8659814" cy="4830763"/>
          </a:xfrm>
          <a:prstGeom prst="rect">
            <a:avLst/>
          </a:prstGeom>
        </p:spPr>
        <p:txBody>
          <a:bodyPr/>
          <a:lstStyle/>
          <a:p>
            <a:pPr lvl="0" marL="293914" indent="-293914" defTabSz="914400">
              <a:spcBef>
                <a:spcPts val="500"/>
              </a:spcBef>
              <a:buClr>
                <a:srgbClr val="58A618"/>
              </a:buClr>
              <a:buFont typeface="Helvetica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37424A"/>
                </a:solidFill>
                <a:latin typeface="Arial"/>
                <a:ea typeface="Arial"/>
                <a:cs typeface="Arial"/>
                <a:sym typeface="Arial"/>
              </a:rPr>
              <a:t>Individual Members</a:t>
            </a:r>
            <a:endParaRPr sz="2400">
              <a:solidFill>
                <a:srgbClr val="37424A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293914" indent="-293914" defTabSz="914400">
              <a:spcBef>
                <a:spcPts val="500"/>
              </a:spcBef>
              <a:buClr>
                <a:srgbClr val="58A618"/>
              </a:buClr>
              <a:buFont typeface="Helvetica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37424A"/>
                </a:solidFill>
                <a:latin typeface="Arial"/>
                <a:ea typeface="Arial"/>
                <a:cs typeface="Arial"/>
                <a:sym typeface="Arial"/>
              </a:rPr>
              <a:t>National and Regional Offices</a:t>
            </a:r>
            <a:endParaRPr sz="2400">
              <a:solidFill>
                <a:srgbClr val="37424A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581526" indent="-200526" defTabSz="914400">
              <a:spcBef>
                <a:spcPts val="500"/>
              </a:spcBef>
              <a:buClrTx/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37424A"/>
                </a:solidFill>
                <a:latin typeface="Arial"/>
                <a:ea typeface="Arial"/>
                <a:cs typeface="Arial"/>
                <a:sym typeface="Arial"/>
              </a:rPr>
              <a:t>Coordinate national goals with RDA goals</a:t>
            </a:r>
            <a:endParaRPr sz="2000">
              <a:solidFill>
                <a:srgbClr val="37424A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581526" indent="-200526" defTabSz="914400">
              <a:spcBef>
                <a:spcPts val="500"/>
              </a:spcBef>
              <a:buClrTx/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37424A"/>
                </a:solidFill>
                <a:latin typeface="Arial"/>
                <a:ea typeface="Arial"/>
                <a:cs typeface="Arial"/>
                <a:sym typeface="Arial"/>
              </a:rPr>
              <a:t>Provide national focus </a:t>
            </a:r>
            <a:endParaRPr sz="2000">
              <a:solidFill>
                <a:srgbClr val="37424A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581526" indent="-200526" defTabSz="914400">
              <a:spcBef>
                <a:spcPts val="500"/>
              </a:spcBef>
              <a:buClrTx/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37424A"/>
                </a:solidFill>
                <a:latin typeface="Arial"/>
                <a:ea typeface="Arial"/>
                <a:cs typeface="Arial"/>
                <a:sym typeface="Arial"/>
              </a:rPr>
              <a:t>Act as a conduit</a:t>
            </a:r>
            <a:endParaRPr sz="2000">
              <a:solidFill>
                <a:srgbClr val="37424A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581526" indent="-200526" defTabSz="914400">
              <a:spcBef>
                <a:spcPts val="500"/>
              </a:spcBef>
              <a:buClrTx/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37424A"/>
                </a:solidFill>
                <a:latin typeface="Arial"/>
                <a:ea typeface="Arial"/>
                <a:cs typeface="Arial"/>
                <a:sym typeface="Arial"/>
              </a:rPr>
              <a:t>Focal points for funding</a:t>
            </a:r>
            <a:endParaRPr sz="2000">
              <a:solidFill>
                <a:srgbClr val="37424A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581526" indent="-200526" defTabSz="914400">
              <a:spcBef>
                <a:spcPts val="500"/>
              </a:spcBef>
              <a:buClrTx/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37424A"/>
                </a:solidFill>
                <a:latin typeface="Arial"/>
                <a:ea typeface="Arial"/>
                <a:cs typeface="Arial"/>
                <a:sym typeface="Arial"/>
              </a:rPr>
              <a:t>Current offices in Europe, Australia, Canada, Japan, and US</a:t>
            </a:r>
            <a:endParaRPr sz="2000">
              <a:solidFill>
                <a:srgbClr val="37424A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581526" indent="-200526" defTabSz="914400">
              <a:spcBef>
                <a:spcPts val="500"/>
              </a:spcBef>
              <a:buClrTx/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37424A"/>
                </a:solidFill>
                <a:latin typeface="Arial"/>
                <a:ea typeface="Arial"/>
                <a:cs typeface="Arial"/>
                <a:sym typeface="Arial"/>
              </a:rPr>
              <a:t>Coming soon to Germany, France, Brazil, China.......</a:t>
            </a:r>
          </a:p>
        </p:txBody>
      </p:sp>
      <p:sp>
        <p:nvSpPr>
          <p:cNvPr id="296" name="Shape 296"/>
          <p:cNvSpPr/>
          <p:nvPr/>
        </p:nvSpPr>
        <p:spPr>
          <a:xfrm>
            <a:off x="4450981" y="6256622"/>
            <a:ext cx="2003802" cy="285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i="1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b="0" i="0" sz="1800"/>
            </a:pPr>
            <a:r>
              <a:rPr b="1" i="1" sz="1200"/>
              <a:t>RDA/US Work Funded by</a:t>
            </a:r>
          </a:p>
        </p:txBody>
      </p:sp>
      <p:pic>
        <p:nvPicPr>
          <p:cNvPr id="297" name="pasted-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54782" y="6126162"/>
            <a:ext cx="550874" cy="555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64827" y="6256622"/>
            <a:ext cx="1586155" cy="31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2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0" dur="500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5" dur="500"/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8" dur="500"/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Class="entr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1" dur="500"/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Class="entr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4" dur="500"/>
                                        <p:tgtEl>
                                          <p:spTgt spid="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7" dur="500"/>
                                        <p:tgtEl>
                                          <p:spTgt spid="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0" dur="500"/>
                                        <p:tgtEl>
                                          <p:spTgt spid="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Class="entr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3" dur="500"/>
                                        <p:tgtEl>
                                          <p:spTgt spid="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9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8A618"/>
                </a:solidFill>
              </a:rPr>
            </a:fld>
          </a:p>
        </p:txBody>
      </p:sp>
      <p:pic>
        <p:nvPicPr>
          <p:cNvPr id="303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97" y="-1"/>
            <a:ext cx="9099804" cy="6831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64827" y="6256622"/>
            <a:ext cx="1586155" cy="318300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Shape 305"/>
          <p:cNvSpPr/>
          <p:nvPr/>
        </p:nvSpPr>
        <p:spPr>
          <a:xfrm>
            <a:off x="4450981" y="6256622"/>
            <a:ext cx="2003802" cy="285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i="1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b="0" i="0" sz="1800"/>
            </a:pPr>
            <a:r>
              <a:rPr b="1" i="1" sz="1200"/>
              <a:t>RDA/US Work Funded by</a:t>
            </a:r>
          </a:p>
        </p:txBody>
      </p:sp>
      <p:pic>
        <p:nvPicPr>
          <p:cNvPr id="306" name="pasted-imag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54782" y="6126162"/>
            <a:ext cx="550874" cy="5552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8A618"/>
                </a:solidFill>
              </a:rPr>
            </a:fld>
          </a:p>
        </p:txBody>
      </p:sp>
      <p:pic>
        <p:nvPicPr>
          <p:cNvPr id="309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0"/>
            <a:ext cx="913445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64827" y="6256622"/>
            <a:ext cx="1586155" cy="318300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Shape 311"/>
          <p:cNvSpPr/>
          <p:nvPr/>
        </p:nvSpPr>
        <p:spPr>
          <a:xfrm>
            <a:off x="4450981" y="6256622"/>
            <a:ext cx="2003802" cy="285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i="1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b="0" i="0" sz="1800"/>
            </a:pPr>
            <a:r>
              <a:rPr b="1" i="1" sz="1200"/>
              <a:t>RDA/US Work Funded by</a:t>
            </a:r>
          </a:p>
        </p:txBody>
      </p:sp>
      <p:pic>
        <p:nvPicPr>
          <p:cNvPr id="312" name="pasted-imag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54782" y="6126162"/>
            <a:ext cx="550874" cy="5552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type="sldNum" sz="quarter" idx="2"/>
          </p:nvPr>
        </p:nvSpPr>
        <p:spPr>
          <a:xfrm>
            <a:off x="8316912" y="219882"/>
            <a:ext cx="584201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8A618"/>
                </a:solidFill>
              </a:rPr>
            </a:fld>
          </a:p>
        </p:txBody>
      </p:sp>
      <p:sp>
        <p:nvSpPr>
          <p:cNvPr id="315" name="Shape 315"/>
          <p:cNvSpPr/>
          <p:nvPr>
            <p:ph type="title" idx="4294967295"/>
          </p:nvPr>
        </p:nvSpPr>
        <p:spPr>
          <a:xfrm>
            <a:off x="755650" y="0"/>
            <a:ext cx="7561263" cy="981075"/>
          </a:xfrm>
          <a:prstGeom prst="rect">
            <a:avLst/>
          </a:prstGeom>
        </p:spPr>
        <p:txBody>
          <a:bodyPr/>
          <a:lstStyle>
            <a:lvl1pPr defTabSz="914400">
              <a:defRPr b="1" sz="3200">
                <a:solidFill>
                  <a:srgbClr val="69923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69923A"/>
                </a:solidFill>
              </a:rPr>
              <a:t>RDA/US</a:t>
            </a:r>
          </a:p>
        </p:txBody>
      </p:sp>
      <p:sp>
        <p:nvSpPr>
          <p:cNvPr id="316" name="Shape 316"/>
          <p:cNvSpPr/>
          <p:nvPr>
            <p:ph type="body" idx="4294967295"/>
          </p:nvPr>
        </p:nvSpPr>
        <p:spPr>
          <a:xfrm>
            <a:off x="155574" y="1423987"/>
            <a:ext cx="8659814" cy="4830763"/>
          </a:xfrm>
          <a:prstGeom prst="rect">
            <a:avLst/>
          </a:prstGeom>
        </p:spPr>
        <p:txBody>
          <a:bodyPr/>
          <a:lstStyle/>
          <a:p>
            <a:pPr lvl="0" marL="293914" indent="-293914" defTabSz="914400">
              <a:spcBef>
                <a:spcPts val="500"/>
              </a:spcBef>
              <a:buClr>
                <a:srgbClr val="58A618"/>
              </a:buClr>
              <a:buFont typeface="Helvetica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RDA/US Goals:</a:t>
            </a:r>
            <a:endParaRPr sz="2400"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581526" indent="-200526" defTabSz="914400">
              <a:spcBef>
                <a:spcPts val="400"/>
              </a:spcBef>
              <a:buClrTx/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Leverage and implement RDA deliverables in the US to amplify impact</a:t>
            </a:r>
            <a:endParaRPr sz="2000"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581526" indent="-200526" defTabSz="914400">
              <a:spcBef>
                <a:spcPts val="400"/>
              </a:spcBef>
              <a:buClrTx/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Build the RDA community within the US</a:t>
            </a:r>
            <a:endParaRPr sz="2000"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581526" indent="-200526" defTabSz="914400">
              <a:spcBef>
                <a:spcPts val="400"/>
              </a:spcBef>
              <a:buClrTx/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Collaborate closely with other RDA “regions” on key programs and initiatives</a:t>
            </a:r>
            <a:endParaRPr sz="2000"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581526" indent="-200526" defTabSz="914400">
              <a:spcBef>
                <a:spcPts val="400"/>
              </a:spcBef>
              <a:buClrTx/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Contribute to RDA “international” efforts and leadership </a:t>
            </a:r>
          </a:p>
        </p:txBody>
      </p:sp>
      <p:sp>
        <p:nvSpPr>
          <p:cNvPr id="317" name="Shape 317"/>
          <p:cNvSpPr/>
          <p:nvPr/>
        </p:nvSpPr>
        <p:spPr>
          <a:xfrm>
            <a:off x="4450981" y="6256622"/>
            <a:ext cx="2003802" cy="285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i="1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b="0" i="0" sz="1800"/>
            </a:pPr>
            <a:r>
              <a:rPr b="1" i="1" sz="1200"/>
              <a:t>RDA/US Work Funded by</a:t>
            </a:r>
          </a:p>
        </p:txBody>
      </p:sp>
      <p:pic>
        <p:nvPicPr>
          <p:cNvPr id="318" name="pasted-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54782" y="6126162"/>
            <a:ext cx="550874" cy="555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64827" y="6256622"/>
            <a:ext cx="1586155" cy="31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3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0" dur="500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3" dur="500"/>
                                        <p:tgtEl>
                                          <p:spTgt spid="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6" dur="500"/>
                                        <p:tgtEl>
                                          <p:spTgt spid="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9" dur="500"/>
                                        <p:tgtEl>
                                          <p:spTgt spid="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2" dur="500"/>
                                        <p:tgtEl>
                                          <p:spTgt spid="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1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type="sldNum" sz="quarter" idx="2"/>
          </p:nvPr>
        </p:nvSpPr>
        <p:spPr>
          <a:xfrm>
            <a:off x="8316912" y="219882"/>
            <a:ext cx="584201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8A618"/>
                </a:solidFill>
              </a:rPr>
            </a:fld>
          </a:p>
        </p:txBody>
      </p:sp>
      <p:sp>
        <p:nvSpPr>
          <p:cNvPr id="324" name="Shape 324"/>
          <p:cNvSpPr/>
          <p:nvPr>
            <p:ph type="body" idx="4294967295"/>
          </p:nvPr>
        </p:nvSpPr>
        <p:spPr>
          <a:xfrm>
            <a:off x="763587" y="1341437"/>
            <a:ext cx="8137526" cy="4784726"/>
          </a:xfrm>
          <a:prstGeom prst="rect">
            <a:avLst/>
          </a:prstGeom>
        </p:spPr>
        <p:txBody>
          <a:bodyPr/>
          <a:lstStyle/>
          <a:p>
            <a:pPr lvl="0" marL="293914" indent="-293914" defTabSz="914400">
              <a:spcBef>
                <a:spcPts val="500"/>
              </a:spcBef>
              <a:buClr>
                <a:srgbClr val="58A618"/>
              </a:buClr>
              <a:buFont typeface="Helvetica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Outreach</a:t>
            </a:r>
            <a:endParaRPr sz="2400"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671512" indent="-214312" defTabSz="914400">
              <a:spcBef>
                <a:spcPts val="400"/>
              </a:spcBef>
              <a:buClr>
                <a:srgbClr val="703D29"/>
              </a:buClr>
              <a:buFont typeface="Helvetica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Over three dozen presentations and articles done for various groups</a:t>
            </a:r>
            <a:endParaRPr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671512" indent="-214312" defTabSz="914400">
              <a:spcBef>
                <a:spcPts val="400"/>
              </a:spcBef>
              <a:buClr>
                <a:srgbClr val="703D29"/>
              </a:buClr>
              <a:buFont typeface="Helvetica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Panels, sessions, and conferences around special topics</a:t>
            </a:r>
            <a:endParaRPr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293914" indent="-293914" defTabSz="914400">
              <a:spcBef>
                <a:spcPts val="500"/>
              </a:spcBef>
              <a:buClr>
                <a:srgbClr val="58A618"/>
              </a:buClr>
              <a:buFont typeface="Helvetica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Deliverables Amplification</a:t>
            </a:r>
            <a:endParaRPr sz="2400"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671512" indent="-214312" defTabSz="914400">
              <a:spcBef>
                <a:spcPts val="400"/>
              </a:spcBef>
              <a:buClr>
                <a:srgbClr val="703D29"/>
              </a:buClr>
              <a:buFont typeface="Helvetica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Five Working Groups presented their deliverables at Plenary 4</a:t>
            </a:r>
            <a:endParaRPr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671512" indent="-214312" defTabSz="914400">
              <a:spcBef>
                <a:spcPts val="400"/>
              </a:spcBef>
              <a:buClr>
                <a:srgbClr val="703D29"/>
              </a:buClr>
              <a:buFont typeface="Helvetica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Path from output to adoption between now and March</a:t>
            </a:r>
            <a:endParaRPr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671512" indent="-214312" defTabSz="914400">
              <a:spcBef>
                <a:spcPts val="400"/>
              </a:spcBef>
              <a:buClr>
                <a:srgbClr val="703D29"/>
              </a:buClr>
              <a:buFont typeface="Helvetica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Continual cycles of output and adoption as WGs mature</a:t>
            </a:r>
            <a:endParaRPr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293914" indent="-293914" defTabSz="914400">
              <a:spcBef>
                <a:spcPts val="500"/>
              </a:spcBef>
              <a:buClr>
                <a:srgbClr val="58A618"/>
              </a:buClr>
              <a:buFont typeface="Helvetica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Student/Early Career Engagement</a:t>
            </a:r>
            <a:endParaRPr sz="2400"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671512" indent="-214312" defTabSz="914400">
              <a:spcBef>
                <a:spcPts val="400"/>
              </a:spcBef>
              <a:buClr>
                <a:srgbClr val="703D29"/>
              </a:buClr>
              <a:buFont typeface="Helvetica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First round of Fellowships and Internships awarded this summer</a:t>
            </a:r>
            <a:endParaRPr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671512" indent="-214312" defTabSz="914400">
              <a:spcBef>
                <a:spcPts val="400"/>
              </a:spcBef>
              <a:buClr>
                <a:srgbClr val="703D29"/>
              </a:buClr>
              <a:buFont typeface="Helvetica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Awardees go to Plenary to present their work</a:t>
            </a:r>
          </a:p>
        </p:txBody>
      </p:sp>
      <p:sp>
        <p:nvSpPr>
          <p:cNvPr id="325" name="Shape 325"/>
          <p:cNvSpPr/>
          <p:nvPr>
            <p:ph type="title" idx="4294967295"/>
          </p:nvPr>
        </p:nvSpPr>
        <p:spPr>
          <a:xfrm>
            <a:off x="755650" y="0"/>
            <a:ext cx="7561263" cy="981075"/>
          </a:xfrm>
          <a:prstGeom prst="rect">
            <a:avLst/>
          </a:prstGeom>
        </p:spPr>
        <p:txBody>
          <a:bodyPr/>
          <a:lstStyle>
            <a:lvl1pPr defTabSz="914400">
              <a:defRPr b="1" sz="3600">
                <a:solidFill>
                  <a:srgbClr val="69923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69923A"/>
                </a:solidFill>
              </a:rPr>
              <a:t>Pilot Activities - US Focus</a:t>
            </a:r>
          </a:p>
        </p:txBody>
      </p:sp>
      <p:sp>
        <p:nvSpPr>
          <p:cNvPr id="326" name="Shape 326"/>
          <p:cNvSpPr/>
          <p:nvPr/>
        </p:nvSpPr>
        <p:spPr>
          <a:xfrm>
            <a:off x="4450981" y="6256622"/>
            <a:ext cx="2003802" cy="285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i="1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b="0" i="0" sz="1800"/>
            </a:pPr>
            <a:r>
              <a:rPr b="1" i="1" sz="1200"/>
              <a:t>RDA/US Work Funded by</a:t>
            </a:r>
          </a:p>
        </p:txBody>
      </p:sp>
      <p:pic>
        <p:nvPicPr>
          <p:cNvPr id="327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54782" y="6126162"/>
            <a:ext cx="550874" cy="555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64827" y="6256622"/>
            <a:ext cx="1586155" cy="31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2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>
            <p:ph type="sldNum" sz="quarter" idx="2"/>
          </p:nvPr>
        </p:nvSpPr>
        <p:spPr>
          <a:xfrm>
            <a:off x="8316912" y="219882"/>
            <a:ext cx="584201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8A618"/>
                </a:solidFill>
              </a:rPr>
            </a:fld>
          </a:p>
        </p:txBody>
      </p:sp>
      <p:sp>
        <p:nvSpPr>
          <p:cNvPr id="331" name="Shape 331"/>
          <p:cNvSpPr/>
          <p:nvPr>
            <p:ph type="title" idx="4294967295"/>
          </p:nvPr>
        </p:nvSpPr>
        <p:spPr>
          <a:xfrm>
            <a:off x="755650" y="0"/>
            <a:ext cx="7561263" cy="981075"/>
          </a:xfrm>
          <a:prstGeom prst="rect">
            <a:avLst/>
          </a:prstGeom>
        </p:spPr>
        <p:txBody>
          <a:bodyPr/>
          <a:lstStyle>
            <a:lvl1pPr defTabSz="914400">
              <a:defRPr b="1" sz="3600">
                <a:solidFill>
                  <a:srgbClr val="69923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69923A"/>
                </a:solidFill>
              </a:rPr>
              <a:t>Work Methodologies</a:t>
            </a:r>
          </a:p>
        </p:txBody>
      </p:sp>
      <p:sp>
        <p:nvSpPr>
          <p:cNvPr id="332" name="Shape 332"/>
          <p:cNvSpPr/>
          <p:nvPr>
            <p:ph type="body" idx="4294967295"/>
          </p:nvPr>
        </p:nvSpPr>
        <p:spPr>
          <a:xfrm>
            <a:off x="755650" y="1341437"/>
            <a:ext cx="8137525" cy="4784726"/>
          </a:xfrm>
          <a:prstGeom prst="rect">
            <a:avLst/>
          </a:prstGeom>
        </p:spPr>
        <p:txBody>
          <a:bodyPr/>
          <a:lstStyle/>
          <a:p>
            <a:pPr lvl="0" marL="293914" indent="-293914" defTabSz="914400">
              <a:spcBef>
                <a:spcPts val="500"/>
              </a:spcBef>
              <a:buClr>
                <a:srgbClr val="58A618"/>
              </a:buClr>
              <a:buFont typeface="Helvetica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Plenaries every six months, in September and March</a:t>
            </a:r>
            <a:endParaRPr sz="2400"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591552" indent="-210552" defTabSz="914400">
              <a:spcBef>
                <a:spcPts val="500"/>
              </a:spcBef>
              <a:buClrTx/>
              <a:defRPr sz="1800">
                <a:solidFill>
                  <a:srgbClr val="000000"/>
                </a:solidFill>
                <a:uFillTx/>
              </a:defRPr>
            </a:pPr>
            <a:r>
              <a:rPr sz="210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Sept 2015 (P6) - Paris</a:t>
            </a:r>
            <a:endParaRPr sz="2100"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591552" indent="-210552" defTabSz="914400">
              <a:spcBef>
                <a:spcPts val="500"/>
              </a:spcBef>
              <a:buClrTx/>
              <a:defRPr sz="1800">
                <a:solidFill>
                  <a:srgbClr val="000000"/>
                </a:solidFill>
                <a:uFillTx/>
              </a:defRPr>
            </a:pPr>
            <a:r>
              <a:rPr sz="210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March 2016 (P7) - Japan</a:t>
            </a:r>
            <a:endParaRPr sz="2100"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591552" indent="-210552" defTabSz="914400">
              <a:spcBef>
                <a:spcPts val="500"/>
              </a:spcBef>
              <a:buClrTx/>
              <a:defRPr sz="1800">
                <a:solidFill>
                  <a:srgbClr val="000000"/>
                </a:solidFill>
                <a:uFillTx/>
              </a:defRPr>
            </a:pPr>
            <a:r>
              <a:rPr sz="210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Sept 2016 (P8) - Canada or US, joint day with SciDataCon</a:t>
            </a:r>
            <a:endParaRPr sz="2100"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293914" indent="-293914" defTabSz="914400">
              <a:spcBef>
                <a:spcPts val="500"/>
              </a:spcBef>
              <a:buClr>
                <a:srgbClr val="58A618"/>
              </a:buClr>
              <a:buFont typeface="Helvetica"/>
              <a:buChar char="▪"/>
              <a:defRPr sz="1800">
                <a:solidFill>
                  <a:srgbClr val="000000"/>
                </a:solidFill>
                <a:uFillTx/>
              </a:defRPr>
            </a:pPr>
            <a:endParaRPr sz="2400"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293914" indent="-293914" defTabSz="914400">
              <a:spcBef>
                <a:spcPts val="500"/>
              </a:spcBef>
              <a:buClr>
                <a:srgbClr val="58A618"/>
              </a:buClr>
              <a:buFont typeface="Helvetica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Working Group Chair meetings, every six months in June and November</a:t>
            </a:r>
            <a:endParaRPr sz="2400"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0" indent="0" defTabSz="914400">
              <a:spcBef>
                <a:spcPts val="500"/>
              </a:spcBef>
              <a:buClrTx/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endParaRPr sz="2400"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293914" indent="-293914" defTabSz="914400">
              <a:spcBef>
                <a:spcPts val="500"/>
              </a:spcBef>
              <a:buClr>
                <a:srgbClr val="58A618"/>
              </a:buClr>
              <a:buFont typeface="Helvetica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Remote participation the norm</a:t>
            </a:r>
          </a:p>
        </p:txBody>
      </p:sp>
      <p:sp>
        <p:nvSpPr>
          <p:cNvPr id="333" name="Shape 333"/>
          <p:cNvSpPr/>
          <p:nvPr/>
        </p:nvSpPr>
        <p:spPr>
          <a:xfrm>
            <a:off x="4450981" y="6256622"/>
            <a:ext cx="2003802" cy="285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i="1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b="0" i="0" sz="1800"/>
            </a:pPr>
            <a:r>
              <a:rPr b="1" i="1" sz="1200"/>
              <a:t>RDA/US Work Funded by</a:t>
            </a:r>
          </a:p>
        </p:txBody>
      </p:sp>
      <p:pic>
        <p:nvPicPr>
          <p:cNvPr id="334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54782" y="6126162"/>
            <a:ext cx="550874" cy="555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64827" y="6256622"/>
            <a:ext cx="1586155" cy="31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type="sldNum" sz="quarter" idx="2"/>
          </p:nvPr>
        </p:nvSpPr>
        <p:spPr>
          <a:xfrm>
            <a:off x="8316912" y="219882"/>
            <a:ext cx="584201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8A618"/>
                </a:solidFill>
              </a:rPr>
            </a:fld>
          </a:p>
        </p:txBody>
      </p:sp>
      <p:sp>
        <p:nvSpPr>
          <p:cNvPr id="338" name="Shape 338"/>
          <p:cNvSpPr/>
          <p:nvPr>
            <p:ph type="title" idx="4294967295"/>
          </p:nvPr>
        </p:nvSpPr>
        <p:spPr>
          <a:xfrm>
            <a:off x="755650" y="0"/>
            <a:ext cx="7561263" cy="981075"/>
          </a:xfrm>
          <a:prstGeom prst="rect">
            <a:avLst/>
          </a:prstGeom>
        </p:spPr>
        <p:txBody>
          <a:bodyPr/>
          <a:lstStyle>
            <a:lvl1pPr defTabSz="914400">
              <a:defRPr b="1" sz="3600">
                <a:solidFill>
                  <a:srgbClr val="69923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69923A"/>
                </a:solidFill>
              </a:rPr>
              <a:t>Governance Main Points</a:t>
            </a:r>
          </a:p>
        </p:txBody>
      </p:sp>
      <p:sp>
        <p:nvSpPr>
          <p:cNvPr id="339" name="Shape 339"/>
          <p:cNvSpPr/>
          <p:nvPr>
            <p:ph type="body" idx="4294967295"/>
          </p:nvPr>
        </p:nvSpPr>
        <p:spPr>
          <a:xfrm>
            <a:off x="755650" y="1341437"/>
            <a:ext cx="8137525" cy="4784726"/>
          </a:xfrm>
          <a:prstGeom prst="rect">
            <a:avLst/>
          </a:prstGeom>
        </p:spPr>
        <p:txBody>
          <a:bodyPr/>
          <a:lstStyle/>
          <a:p>
            <a:pPr lvl="0" marL="293914" indent="-293914" defTabSz="914400">
              <a:spcBef>
                <a:spcPts val="500"/>
              </a:spcBef>
              <a:buClr>
                <a:srgbClr val="58A618"/>
              </a:buClr>
              <a:buFont typeface="Helvetica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Openness and Transparency</a:t>
            </a:r>
            <a:endParaRPr sz="2400"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293914" indent="-293914" defTabSz="914400">
              <a:spcBef>
                <a:spcPts val="500"/>
              </a:spcBef>
              <a:buClr>
                <a:srgbClr val="58A618"/>
              </a:buClr>
              <a:buFont typeface="Helvetica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Consensus</a:t>
            </a:r>
            <a:endParaRPr sz="2400"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293914" indent="-293914" defTabSz="914400">
              <a:spcBef>
                <a:spcPts val="500"/>
              </a:spcBef>
              <a:buClr>
                <a:srgbClr val="58A618"/>
              </a:buClr>
              <a:buFont typeface="Helvetica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Mix of individual and organizational members</a:t>
            </a:r>
            <a:endParaRPr sz="2400"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293914" indent="-293914" defTabSz="914400">
              <a:spcBef>
                <a:spcPts val="500"/>
              </a:spcBef>
              <a:buClr>
                <a:srgbClr val="58A618"/>
              </a:buClr>
              <a:buFont typeface="Helvetica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Mix of monetary and in-kind contribution</a:t>
            </a:r>
            <a:endParaRPr sz="2400"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293914" indent="-293914" defTabSz="914400">
              <a:spcBef>
                <a:spcPts val="500"/>
              </a:spcBef>
              <a:buClr>
                <a:srgbClr val="58A618"/>
              </a:buClr>
              <a:buFont typeface="Helvetica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Flexible, distributed funding mechanisms</a:t>
            </a:r>
            <a:endParaRPr sz="2400"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293914" indent="-293914" defTabSz="914400">
              <a:spcBef>
                <a:spcPts val="500"/>
              </a:spcBef>
              <a:buClr>
                <a:srgbClr val="58A618"/>
              </a:buClr>
              <a:buFont typeface="Helvetica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Balance of bottom-up and top-down approaches [aka, light-touch structure]</a:t>
            </a:r>
            <a:endParaRPr sz="2400"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293914" indent="-293914" defTabSz="914400">
              <a:spcBef>
                <a:spcPts val="500"/>
              </a:spcBef>
              <a:buClr>
                <a:srgbClr val="58A618"/>
              </a:buClr>
              <a:buFont typeface="Helvetica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FOCUS on OUTPUT that is RELEVANT to the USER by REQUIRING users to be included FROM THE BEGINNING!!!</a:t>
            </a:r>
            <a:endParaRPr sz="2400"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293914" indent="-293914" defTabSz="914400">
              <a:spcBef>
                <a:spcPts val="500"/>
              </a:spcBef>
              <a:buClr>
                <a:srgbClr val="58A618"/>
              </a:buClr>
              <a:buFont typeface="Helvetica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Own as little as possible</a:t>
            </a:r>
          </a:p>
        </p:txBody>
      </p:sp>
      <p:sp>
        <p:nvSpPr>
          <p:cNvPr id="340" name="Shape 340"/>
          <p:cNvSpPr/>
          <p:nvPr/>
        </p:nvSpPr>
        <p:spPr>
          <a:xfrm>
            <a:off x="4450981" y="6256622"/>
            <a:ext cx="2003802" cy="285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i="1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b="0" i="0" sz="1800"/>
            </a:pPr>
            <a:r>
              <a:rPr b="1" i="1" sz="1200"/>
              <a:t>RDA/US Work Funded by</a:t>
            </a:r>
          </a:p>
        </p:txBody>
      </p:sp>
      <p:pic>
        <p:nvPicPr>
          <p:cNvPr id="341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54782" y="6126162"/>
            <a:ext cx="550874" cy="555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64827" y="6256622"/>
            <a:ext cx="1586155" cy="31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type="sldNum" sz="quarter" idx="2"/>
          </p:nvPr>
        </p:nvSpPr>
        <p:spPr>
          <a:xfrm>
            <a:off x="8316912" y="219882"/>
            <a:ext cx="584201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8A618"/>
                </a:solidFill>
              </a:rPr>
            </a:fld>
          </a:p>
        </p:txBody>
      </p:sp>
      <p:sp>
        <p:nvSpPr>
          <p:cNvPr id="345" name="Shape 345"/>
          <p:cNvSpPr/>
          <p:nvPr>
            <p:ph type="title" idx="4294967295"/>
          </p:nvPr>
        </p:nvSpPr>
        <p:spPr>
          <a:xfrm>
            <a:off x="755650" y="0"/>
            <a:ext cx="7561263" cy="981075"/>
          </a:xfrm>
          <a:prstGeom prst="rect">
            <a:avLst/>
          </a:prstGeom>
        </p:spPr>
        <p:txBody>
          <a:bodyPr/>
          <a:lstStyle>
            <a:lvl1pPr defTabSz="914400">
              <a:defRPr b="1" sz="3600">
                <a:solidFill>
                  <a:srgbClr val="69923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69923A"/>
                </a:solidFill>
              </a:rPr>
              <a:t>Thank You and Questions</a:t>
            </a:r>
          </a:p>
        </p:txBody>
      </p:sp>
      <p:sp>
        <p:nvSpPr>
          <p:cNvPr id="346" name="Shape 346"/>
          <p:cNvSpPr/>
          <p:nvPr>
            <p:ph type="body" idx="4294967295"/>
          </p:nvPr>
        </p:nvSpPr>
        <p:spPr>
          <a:xfrm>
            <a:off x="755650" y="1341437"/>
            <a:ext cx="8137525" cy="4784726"/>
          </a:xfrm>
          <a:prstGeom prst="rect">
            <a:avLst/>
          </a:prstGeom>
        </p:spPr>
        <p:txBody>
          <a:bodyPr/>
          <a:lstStyle/>
          <a:p>
            <a:pPr lvl="0" marL="0" indent="0" algn="ctr" defTabSz="914400">
              <a:spcBef>
                <a:spcPts val="600"/>
              </a:spcBef>
              <a:buClr>
                <a:srgbClr val="69923A"/>
              </a:buClr>
              <a:buSzTx/>
              <a:buFont typeface="Helvetica"/>
              <a:buNone/>
              <a:defRPr sz="1800">
                <a:solidFill>
                  <a:srgbClr val="000000"/>
                </a:solidFill>
                <a:uFillTx/>
              </a:defRPr>
            </a:pPr>
            <a:endParaRPr sz="2400"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0" indent="0" algn="ctr" defTabSz="914400">
              <a:spcBef>
                <a:spcPts val="600"/>
              </a:spcBef>
              <a:buClr>
                <a:srgbClr val="69923A"/>
              </a:buClr>
              <a:buSzTx/>
              <a:buFont typeface="Helvetica"/>
              <a:buNone/>
              <a:defRPr sz="1800">
                <a:solidFill>
                  <a:srgbClr val="000000"/>
                </a:solidFill>
                <a:uFillTx/>
              </a:defRPr>
            </a:pPr>
            <a:endParaRPr i="1" sz="2400"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0" indent="0" algn="ctr" defTabSz="914400">
              <a:spcBef>
                <a:spcPts val="600"/>
              </a:spcBef>
              <a:buClr>
                <a:srgbClr val="69923A"/>
              </a:buClr>
              <a:buSzTx/>
              <a:buFont typeface="Helvetica"/>
              <a:buNone/>
              <a:defRPr sz="1800">
                <a:solidFill>
                  <a:srgbClr val="000000"/>
                </a:solidFill>
                <a:uFillTx/>
              </a:defRPr>
            </a:pPr>
            <a:endParaRPr i="1" sz="2400"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0" indent="0" algn="ctr" defTabSz="914400">
              <a:spcBef>
                <a:spcPts val="500"/>
              </a:spcBef>
              <a:buClr>
                <a:srgbClr val="69923A"/>
              </a:buClr>
              <a:buSzTx/>
              <a:buFont typeface="Helvetica"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i="1" sz="240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fontak@rpi.edu</a:t>
            </a:r>
            <a:endParaRPr i="1" sz="2400"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0" indent="0" algn="ctr" defTabSz="914400">
              <a:spcBef>
                <a:spcPts val="500"/>
              </a:spcBef>
              <a:buClr>
                <a:srgbClr val="69923A"/>
              </a:buClr>
              <a:buSzTx/>
              <a:buFont typeface="Helvetica"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i="1" sz="240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enquiries@rd-alliance.org</a:t>
            </a:r>
            <a:endParaRPr i="1" sz="2400"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0" indent="0" algn="ctr" defTabSz="914400">
              <a:spcBef>
                <a:spcPts val="500"/>
              </a:spcBef>
              <a:buClr>
                <a:srgbClr val="69923A"/>
              </a:buClr>
              <a:buSzTx/>
              <a:buFont typeface="Helvetica"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i="1" sz="240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rd-alliance.org</a:t>
            </a:r>
          </a:p>
        </p:txBody>
      </p:sp>
      <p:sp>
        <p:nvSpPr>
          <p:cNvPr id="347" name="Shape 347"/>
          <p:cNvSpPr/>
          <p:nvPr/>
        </p:nvSpPr>
        <p:spPr>
          <a:xfrm>
            <a:off x="4450981" y="6256622"/>
            <a:ext cx="2003802" cy="285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i="1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b="0" i="0" sz="1800"/>
            </a:pPr>
            <a:r>
              <a:rPr b="1" i="1" sz="1200"/>
              <a:t>RDA/US Work Funded by</a:t>
            </a:r>
          </a:p>
        </p:txBody>
      </p:sp>
      <p:pic>
        <p:nvPicPr>
          <p:cNvPr id="348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54782" y="6126162"/>
            <a:ext cx="550874" cy="555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64827" y="6256622"/>
            <a:ext cx="1586155" cy="31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sldNum" sz="quarter" idx="2"/>
          </p:nvPr>
        </p:nvSpPr>
        <p:spPr>
          <a:xfrm>
            <a:off x="8316912" y="219882"/>
            <a:ext cx="584201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8A618"/>
                </a:solidFill>
              </a:rPr>
            </a:fld>
          </a:p>
        </p:txBody>
      </p:sp>
      <p:pic>
        <p:nvPicPr>
          <p:cNvPr id="43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0912" y="2120900"/>
            <a:ext cx="3279776" cy="2054225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/>
          <p:nvPr>
            <p:ph type="title" idx="4294967295"/>
          </p:nvPr>
        </p:nvSpPr>
        <p:spPr>
          <a:xfrm>
            <a:off x="755650" y="42862"/>
            <a:ext cx="7561263" cy="981076"/>
          </a:xfrm>
          <a:prstGeom prst="rect">
            <a:avLst/>
          </a:prstGeom>
        </p:spPr>
        <p:txBody>
          <a:bodyPr/>
          <a:lstStyle>
            <a:lvl1pPr defTabSz="804672">
              <a:defRPr b="1" sz="2816">
                <a:solidFill>
                  <a:srgbClr val="58A61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16">
                <a:solidFill>
                  <a:srgbClr val="58A618"/>
                </a:solidFill>
              </a:rPr>
              <a:t>Research Data Driving Solutions to Complex Scientific and Societal Challenges</a:t>
            </a:r>
          </a:p>
        </p:txBody>
      </p:sp>
      <p:sp>
        <p:nvSpPr>
          <p:cNvPr id="45" name="Shape 45"/>
          <p:cNvSpPr/>
          <p:nvPr>
            <p:ph type="body" idx="4294967295"/>
          </p:nvPr>
        </p:nvSpPr>
        <p:spPr>
          <a:xfrm>
            <a:off x="196850" y="4697412"/>
            <a:ext cx="4672013" cy="549276"/>
          </a:xfrm>
          <a:prstGeom prst="rect">
            <a:avLst/>
          </a:prstGeom>
        </p:spPr>
        <p:txBody>
          <a:bodyPr/>
          <a:lstStyle>
            <a:lvl1pPr marL="0" indent="0" defTabSz="859536">
              <a:spcBef>
                <a:spcPts val="400"/>
              </a:spcBef>
              <a:buClr>
                <a:srgbClr val="69923A"/>
              </a:buClr>
              <a:buSzTx/>
              <a:buFont typeface="Helvetica"/>
              <a:buNone/>
              <a:defRPr b="1" sz="1879">
                <a:solidFill>
                  <a:srgbClr val="FF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1879">
                <a:solidFill>
                  <a:srgbClr val="FF0000"/>
                </a:solidFill>
              </a:rPr>
              <a:t>Who is most at risk to contract asthma?</a:t>
            </a:r>
          </a:p>
        </p:txBody>
      </p:sp>
      <p:pic>
        <p:nvPicPr>
          <p:cNvPr id="46" name="image.png" descr="File:Wheat harvest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90737" y="1798637"/>
            <a:ext cx="5334001" cy="3187701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/>
        </p:nvSpPr>
        <p:spPr>
          <a:xfrm>
            <a:off x="2719387" y="3624262"/>
            <a:ext cx="408305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b="0" sz="1800">
                <a:latin typeface="Gisha"/>
                <a:ea typeface="Gisha"/>
                <a:cs typeface="Gisha"/>
                <a:sym typeface="Gish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7424A"/>
                </a:solidFill>
              </a:rPr>
              <a:t>How can we increase wheat yields?</a:t>
            </a:r>
          </a:p>
        </p:txBody>
      </p:sp>
      <p:pic>
        <p:nvPicPr>
          <p:cNvPr id="48" name="image.png" descr="File:SolarPowerPlantSerpa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9137" y="1889125"/>
            <a:ext cx="4638676" cy="3517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1" name="Group 51"/>
          <p:cNvGrpSpPr/>
          <p:nvPr/>
        </p:nvGrpSpPr>
        <p:grpSpPr>
          <a:xfrm>
            <a:off x="5646737" y="1955800"/>
            <a:ext cx="1689101" cy="2365375"/>
            <a:chOff x="0" y="0"/>
            <a:chExt cx="1689100" cy="2365375"/>
          </a:xfrm>
        </p:grpSpPr>
        <p:sp>
          <p:nvSpPr>
            <p:cNvPr id="49" name="Shape 49"/>
            <p:cNvSpPr/>
            <p:nvPr/>
          </p:nvSpPr>
          <p:spPr>
            <a:xfrm>
              <a:off x="0" y="0"/>
              <a:ext cx="1689100" cy="236537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lnSpc>
                  <a:spcPct val="110000"/>
                </a:lnSpc>
                <a:spcBef>
                  <a:spcPts val="600"/>
                </a:spcBef>
                <a:defRPr b="0" sz="1800">
                  <a:solidFill>
                    <a:srgbClr val="212121"/>
                  </a:solidFill>
                  <a:latin typeface="Gisha"/>
                  <a:ea typeface="Gisha"/>
                  <a:cs typeface="Gisha"/>
                  <a:sym typeface="Gisha"/>
                </a:defRPr>
              </a:pPr>
            </a:p>
          </p:txBody>
        </p:sp>
        <p:sp>
          <p:nvSpPr>
            <p:cNvPr id="50" name="Shape 50"/>
            <p:cNvSpPr/>
            <p:nvPr/>
          </p:nvSpPr>
          <p:spPr>
            <a:xfrm>
              <a:off x="0" y="0"/>
              <a:ext cx="1689100" cy="1907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110000"/>
                </a:lnSpc>
                <a:spcBef>
                  <a:spcPts val="600"/>
                </a:spcBef>
                <a:defRPr b="0" sz="1800">
                  <a:solidFill>
                    <a:srgbClr val="000000"/>
                  </a:solidFill>
                </a:defRPr>
              </a:pPr>
              <a:r>
                <a:rPr>
                  <a:solidFill>
                    <a:srgbClr val="212121"/>
                  </a:solidFill>
                  <a:latin typeface="Gisha"/>
                  <a:ea typeface="Gisha"/>
                  <a:cs typeface="Gisha"/>
                  <a:sym typeface="Gisha"/>
                </a:rPr>
                <a:t>How can we best address energy needs and </a:t>
              </a:r>
              <a:br>
                <a:rPr>
                  <a:solidFill>
                    <a:srgbClr val="212121"/>
                  </a:solidFill>
                  <a:latin typeface="Gisha"/>
                  <a:ea typeface="Gisha"/>
                  <a:cs typeface="Gisha"/>
                  <a:sym typeface="Gisha"/>
                </a:rPr>
              </a:br>
              <a:r>
                <a:rPr>
                  <a:solidFill>
                    <a:srgbClr val="212121"/>
                  </a:solidFill>
                  <a:latin typeface="Gisha"/>
                  <a:ea typeface="Gisha"/>
                  <a:cs typeface="Gisha"/>
                  <a:sym typeface="Gisha"/>
                </a:rPr>
                <a:t>sustain the environment?</a:t>
              </a:r>
            </a:p>
          </p:txBody>
        </p:sp>
      </p:grpSp>
      <p:sp>
        <p:nvSpPr>
          <p:cNvPr id="52" name="Shape 52"/>
          <p:cNvSpPr/>
          <p:nvPr/>
        </p:nvSpPr>
        <p:spPr>
          <a:xfrm>
            <a:off x="2647950" y="5040312"/>
            <a:ext cx="2608263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0" sz="1400">
                <a:solidFill>
                  <a:srgbClr val="E5E5E5"/>
                </a:solidFill>
                <a:latin typeface="Gisha"/>
                <a:ea typeface="Gisha"/>
                <a:cs typeface="Gisha"/>
                <a:sym typeface="Gish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E5E5E5"/>
                </a:solidFill>
              </a:rPr>
              <a:t>Image:  Ceinturion, Wikipedia</a:t>
            </a:r>
          </a:p>
        </p:txBody>
      </p:sp>
      <p:grpSp>
        <p:nvGrpSpPr>
          <p:cNvPr id="55" name="Group 55"/>
          <p:cNvGrpSpPr/>
          <p:nvPr/>
        </p:nvGrpSpPr>
        <p:grpSpPr>
          <a:xfrm>
            <a:off x="2087562" y="4316412"/>
            <a:ext cx="5476876" cy="715963"/>
            <a:chOff x="0" y="0"/>
            <a:chExt cx="5476875" cy="715962"/>
          </a:xfrm>
        </p:grpSpPr>
        <p:sp>
          <p:nvSpPr>
            <p:cNvPr id="53" name="Shape 53"/>
            <p:cNvSpPr/>
            <p:nvPr/>
          </p:nvSpPr>
          <p:spPr>
            <a:xfrm>
              <a:off x="0" y="0"/>
              <a:ext cx="5476875" cy="71596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400"/>
                </a:spcBef>
                <a:defRPr b="0" sz="1800">
                  <a:solidFill>
                    <a:srgbClr val="FF0000"/>
                  </a:solidFill>
                  <a:latin typeface="Gisha"/>
                  <a:ea typeface="Gisha"/>
                  <a:cs typeface="Gisha"/>
                  <a:sym typeface="Gisha"/>
                </a:defRPr>
              </a:pPr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0"/>
              <a:ext cx="5476875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400"/>
                </a:spcBef>
                <a:defRPr b="0" sz="1800">
                  <a:solidFill>
                    <a:srgbClr val="FF0000"/>
                  </a:solidFill>
                  <a:latin typeface="Gisha"/>
                  <a:ea typeface="Gisha"/>
                  <a:cs typeface="Gisha"/>
                  <a:sym typeface="Gish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0000"/>
                  </a:solidFill>
                </a:rPr>
                <a:t>How accurate is the Standard Model of Physics?</a:t>
              </a: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2774237" y="1859977"/>
            <a:ext cx="4070970" cy="2529803"/>
            <a:chOff x="0" y="0"/>
            <a:chExt cx="4070969" cy="2529801"/>
          </a:xfrm>
        </p:grpSpPr>
        <p:pic>
          <p:nvPicPr>
            <p:cNvPr id="56" name="image.png" descr="http://cms.web.cern.ch/sites/cms.web.cern.ch/files/styles/large/public/field/image/Lucas-Higgs-CE0047H-nice2.jpg?itok=z5EPJkD-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4070970" cy="25298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7" name="Shape 57"/>
            <p:cNvSpPr/>
            <p:nvPr/>
          </p:nvSpPr>
          <p:spPr>
            <a:xfrm>
              <a:off x="123470" y="1823772"/>
              <a:ext cx="1993614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0" i="1" sz="1400">
                  <a:solidFill>
                    <a:srgbClr val="93B1CC"/>
                  </a:solidFill>
                </a:defRPr>
              </a:lvl1pPr>
            </a:lstStyle>
            <a:p>
              <a:pPr lvl="0">
                <a:defRPr i="0" sz="1800">
                  <a:solidFill>
                    <a:srgbClr val="000000"/>
                  </a:solidFill>
                </a:defRPr>
              </a:pPr>
              <a:r>
                <a:rPr i="1" sz="1400">
                  <a:solidFill>
                    <a:srgbClr val="93B1CC"/>
                  </a:solidFill>
                </a:rPr>
                <a:t>Image:  Lucas Taylor</a:t>
              </a:r>
            </a:p>
          </p:txBody>
        </p:sp>
      </p:grpSp>
      <p:sp>
        <p:nvSpPr>
          <p:cNvPr id="59" name="Shape 59"/>
          <p:cNvSpPr/>
          <p:nvPr/>
        </p:nvSpPr>
        <p:spPr>
          <a:xfrm>
            <a:off x="542925" y="2917825"/>
            <a:ext cx="8058150" cy="1217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0" i="1" sz="4000">
                <a:solidFill>
                  <a:srgbClr val="69923A"/>
                </a:solidFill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4000">
                <a:solidFill>
                  <a:srgbClr val="69923A"/>
                </a:solidFill>
              </a:rPr>
              <a:t>How do we address these challenges?</a:t>
            </a:r>
          </a:p>
        </p:txBody>
      </p:sp>
      <p:sp>
        <p:nvSpPr>
          <p:cNvPr id="60" name="Shape 60"/>
          <p:cNvSpPr/>
          <p:nvPr/>
        </p:nvSpPr>
        <p:spPr>
          <a:xfrm>
            <a:off x="4450981" y="6256622"/>
            <a:ext cx="2003802" cy="285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i="1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b="0" i="0" sz="1800"/>
            </a:pPr>
            <a:r>
              <a:rPr b="1" i="1" sz="1200"/>
              <a:t>RDA/US Work Funded by</a:t>
            </a:r>
          </a:p>
        </p:txBody>
      </p:sp>
      <p:pic>
        <p:nvPicPr>
          <p:cNvPr id="61" name="pasted-image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454782" y="6126162"/>
            <a:ext cx="550874" cy="555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pasted-image.ti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864827" y="6256622"/>
            <a:ext cx="1586155" cy="31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0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nodeType="afterEffect" presetClass="exit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7" dur="2000" fill="hold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nodeType="afterEffect" presetClass="exit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1" dur="2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Class="exit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4" dur="20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nodeType="afterEffect" presetClass="entr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nodeType="afterEffect" presetClass="entr" presetSubtype="12" presetID="15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nodeType="afterEffect" presetClass="exit" presetSubtype="0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9" dur="2000" fill="hold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0"/>
                            </p:stCondLst>
                            <p:childTnLst>
                              <p:par>
                                <p:cTn id="42" nodeType="afterEffect" presetClass="exit" presetSubtype="0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43" dur="2000" fill="hold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500"/>
                            </p:stCondLst>
                            <p:childTnLst>
                              <p:par>
                                <p:cTn id="46" nodeType="afterEffect" presetClass="entr" presetSubtype="0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500"/>
                            </p:stCondLst>
                            <p:childTnLst>
                              <p:par>
                                <p:cTn id="50" nodeType="afterEffect" presetClass="entr" presetSubtype="0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500"/>
                            </p:stCondLst>
                            <p:childTnLst>
                              <p:par>
                                <p:cTn id="54" nodeType="afterEffect" presetClass="entr" presetSubtype="12" presetID="18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5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500"/>
                            </p:stCondLst>
                            <p:childTnLst>
                              <p:par>
                                <p:cTn id="58" nodeType="afterEffect" presetClass="exit" presetSubtype="0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59" dur="2000" fill="hold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500"/>
                            </p:stCondLst>
                            <p:childTnLst>
                              <p:par>
                                <p:cTn id="62" nodeType="afterEffect" presetClass="exit" presetSubtype="0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3" dur="2000" fill="hold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4500"/>
                            </p:stCondLst>
                            <p:childTnLst>
                              <p:par>
                                <p:cTn id="66" nodeType="afterEffect" presetClass="exit" presetSubtype="0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7" dur="2000" fill="hold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6500"/>
                            </p:stCondLst>
                            <p:childTnLst>
                              <p:par>
                                <p:cTn id="70" nodeType="afterEffect" presetClass="entr" presetSubtype="12" presetID="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8500"/>
                            </p:stCondLst>
                            <p:childTnLst>
                              <p:par>
                                <p:cTn id="75" nodeType="afterEffect" presetClass="entr" presetSubtype="16" presetID="4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500"/>
                            </p:stCondLst>
                            <p:childTnLst>
                              <p:par>
                                <p:cTn id="79" nodeType="afterEffect" presetClass="exit" presetSubtype="0" presetID="10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80" dur="2000" fill="hold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2500"/>
                            </p:stCondLst>
                            <p:childTnLst>
                              <p:par>
                                <p:cTn id="83" nodeType="afterEffect" presetClass="exit" presetSubtype="0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84" dur="2000" fill="hold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4500"/>
                            </p:stCondLst>
                            <p:childTnLst>
                              <p:par>
                                <p:cTn id="87" nodeType="afterEffect" presetClass="entr" presetSubtype="32" presetID="23" grpId="19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" grpId="14"/>
      <p:bldP build="whole" bldLvl="1" animBg="1" rev="0" advAuto="0" spid="55" grpId="16"/>
      <p:bldP build="whole" bldLvl="1" animBg="1" rev="0" advAuto="0" spid="55" grpId="18"/>
      <p:bldP build="whole" bldLvl="1" animBg="1" rev="0" advAuto="0" spid="48" grpId="9"/>
      <p:bldP build="whole" bldLvl="1" animBg="1" rev="0" advAuto="0" spid="58" grpId="15"/>
      <p:bldP build="p" bldLvl="1" animBg="1" rev="0" advAuto="0" spid="45" grpId="2"/>
      <p:bldP build="whole" bldLvl="1" animBg="1" rev="0" advAuto="0" spid="43" grpId="1"/>
      <p:bldP build="p" bldLvl="1" animBg="1" rev="0" advAuto="0" spid="45" grpId="4"/>
      <p:bldP build="whole" bldLvl="1" animBg="1" rev="0" advAuto="0" spid="43" grpId="3"/>
      <p:bldP build="whole" bldLvl="1" animBg="1" rev="0" advAuto="0" spid="47" grpId="6"/>
      <p:bldP build="whole" bldLvl="1" animBg="1" rev="0" advAuto="0" spid="47" grpId="8"/>
      <p:bldP build="whole" bldLvl="1" animBg="1" rev="0" advAuto="0" spid="46" grpId="5"/>
      <p:bldP build="whole" bldLvl="1" animBg="1" rev="0" advAuto="0" spid="46" grpId="7"/>
      <p:bldP build="whole" bldLvl="1" animBg="1" rev="0" advAuto="0" spid="52" grpId="10"/>
      <p:bldP build="whole" bldLvl="1" animBg="1" rev="0" advAuto="0" spid="48" grpId="12"/>
      <p:bldP build="whole" bldLvl="1" animBg="1" rev="0" advAuto="0" spid="52" grpId="13"/>
      <p:bldP build="whole" bldLvl="1" animBg="1" rev="0" advAuto="0" spid="58" grpId="17"/>
      <p:bldP build="whole" bldLvl="1" animBg="1" rev="0" advAuto="0" spid="59" grpId="19"/>
      <p:bldP build="whole" bldLvl="1" animBg="1" rev="0" advAuto="0" spid="51" grpId="1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asted-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54782" y="6126162"/>
            <a:ext cx="550874" cy="555281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/>
          <p:nvPr/>
        </p:nvSpPr>
        <p:spPr>
          <a:xfrm>
            <a:off x="4450981" y="6256622"/>
            <a:ext cx="2003802" cy="285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i="1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b="0" i="0" sz="1800"/>
            </a:pPr>
            <a:r>
              <a:rPr b="1" i="1" sz="1200"/>
              <a:t>RDA/US Work Funded by</a:t>
            </a:r>
          </a:p>
        </p:txBody>
      </p:sp>
      <p:pic>
        <p:nvPicPr>
          <p:cNvPr id="68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64827" y="6256622"/>
            <a:ext cx="1586155" cy="318300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>
            <p:ph type="sldNum" sz="quarter" idx="2"/>
          </p:nvPr>
        </p:nvSpPr>
        <p:spPr>
          <a:xfrm>
            <a:off x="8316912" y="219882"/>
            <a:ext cx="584201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8A618"/>
                </a:solidFill>
              </a:rPr>
            </a:fld>
          </a:p>
        </p:txBody>
      </p:sp>
      <p:sp>
        <p:nvSpPr>
          <p:cNvPr id="70" name="Shape 70"/>
          <p:cNvSpPr/>
          <p:nvPr>
            <p:ph type="title" idx="4294967295"/>
          </p:nvPr>
        </p:nvSpPr>
        <p:spPr>
          <a:xfrm>
            <a:off x="755650" y="0"/>
            <a:ext cx="7561263" cy="981075"/>
          </a:xfrm>
          <a:prstGeom prst="rect">
            <a:avLst/>
          </a:prstGeom>
        </p:spPr>
        <p:txBody>
          <a:bodyPr anchor="ctr"/>
          <a:lstStyle>
            <a:lvl1pPr defTabSz="868680">
              <a:defRPr b="1" sz="3040">
                <a:solidFill>
                  <a:srgbClr val="58A61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040">
                <a:solidFill>
                  <a:srgbClr val="58A618"/>
                </a:solidFill>
              </a:rPr>
              <a:t>Data-Sharing Driving Innovation Across Sectors and Communities</a:t>
            </a:r>
          </a:p>
        </p:txBody>
      </p:sp>
      <p:pic>
        <p:nvPicPr>
          <p:cNvPr id="71" name="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09750" y="2876550"/>
            <a:ext cx="4457700" cy="1781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81012" y="1420812"/>
            <a:ext cx="4194176" cy="1760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743200" y="1841500"/>
            <a:ext cx="4108450" cy="152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age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790950" y="3444875"/>
            <a:ext cx="4298950" cy="1706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image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213100" y="4784725"/>
            <a:ext cx="3821113" cy="1701800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/>
          <p:nvPr/>
        </p:nvSpPr>
        <p:spPr>
          <a:xfrm>
            <a:off x="542925" y="2917825"/>
            <a:ext cx="8058150" cy="64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0" i="1" sz="4000">
                <a:solidFill>
                  <a:srgbClr val="69923A"/>
                </a:solidFill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4000">
                <a:solidFill>
                  <a:srgbClr val="69923A"/>
                </a:solidFill>
              </a:rPr>
              <a:t>So - simply share data, right?</a:t>
            </a:r>
          </a:p>
        </p:txBody>
      </p:sp>
      <p:sp>
        <p:nvSpPr>
          <p:cNvPr id="77" name="Shape 77"/>
          <p:cNvSpPr/>
          <p:nvPr/>
        </p:nvSpPr>
        <p:spPr>
          <a:xfrm>
            <a:off x="757237" y="3832225"/>
            <a:ext cx="8058151" cy="64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0" i="1" sz="4000">
                <a:solidFill>
                  <a:srgbClr val="69923A"/>
                </a:solidFill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4000">
                <a:solidFill>
                  <a:srgbClr val="69923A"/>
                </a:solidFill>
              </a:rPr>
              <a:t>…….not quite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nodeType="after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nodeType="after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nodeType="after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nodeType="afterEffect" presetClass="exit" presetSubtype="0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6" dur="1000" fill="hold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nodeType="afterEffect" presetClass="exit" presetSubtype="0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nodeType="afterEffect" presetClass="exit" presetSubtype="0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4" dur="1000" fill="hold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nodeType="afterEffect" presetClass="exit" presetSubtype="0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8" dur="1000" fill="hold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nodeType="afterEffect" presetClass="exit" presetSubtype="0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42" dur="1000" fill="hold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nodeType="afterEffect" presetClass="entr" presetSubtype="32" presetID="23" grpId="1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0"/>
                            </p:stCondLst>
                            <p:childTnLst>
                              <p:par>
                                <p:cTn id="50" nodeType="afterEffect" presetClass="entr" presetSubtype="32" presetID="23" grpId="1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5" grpId="5"/>
      <p:bldP build="whole" bldLvl="1" animBg="1" rev="0" advAuto="0" spid="74" grpId="9"/>
      <p:bldP build="whole" bldLvl="1" animBg="1" rev="0" advAuto="0" spid="75" grpId="10"/>
      <p:bldP build="whole" bldLvl="1" animBg="1" rev="0" advAuto="0" spid="76" grpId="11"/>
      <p:bldP build="whole" bldLvl="1" animBg="1" rev="0" advAuto="0" spid="72" grpId="1"/>
      <p:bldP build="whole" bldLvl="1" animBg="1" rev="0" advAuto="0" spid="71" grpId="3"/>
      <p:bldP build="whole" bldLvl="1" animBg="1" rev="0" advAuto="0" spid="73" grpId="2"/>
      <p:bldP build="whole" bldLvl="1" animBg="1" rev="0" advAuto="0" spid="72" grpId="6"/>
      <p:bldP build="whole" bldLvl="1" animBg="1" rev="0" advAuto="0" spid="71" grpId="8"/>
      <p:bldP build="whole" bldLvl="1" animBg="1" rev="0" advAuto="0" spid="77" grpId="12"/>
      <p:bldP build="whole" bldLvl="1" animBg="1" rev="0" advAuto="0" spid="73" grpId="7"/>
      <p:bldP build="whole" bldLvl="1" animBg="1" rev="0" advAuto="0" spid="74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asted-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54782" y="6126162"/>
            <a:ext cx="550874" cy="555281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/>
          <p:nvPr/>
        </p:nvSpPr>
        <p:spPr>
          <a:xfrm>
            <a:off x="4450981" y="6256622"/>
            <a:ext cx="2003802" cy="285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i="1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b="0" i="0" sz="1800"/>
            </a:pPr>
            <a:r>
              <a:rPr b="1" i="1" sz="1200"/>
              <a:t>RDA/US Work Funded by</a:t>
            </a:r>
          </a:p>
        </p:txBody>
      </p:sp>
      <p:pic>
        <p:nvPicPr>
          <p:cNvPr id="83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64827" y="6256622"/>
            <a:ext cx="1586155" cy="318300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/>
          <p:nvPr>
            <p:ph type="sldNum" sz="quarter" idx="2"/>
          </p:nvPr>
        </p:nvSpPr>
        <p:spPr>
          <a:xfrm>
            <a:off x="8316912" y="219882"/>
            <a:ext cx="584201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8A618"/>
                </a:solidFill>
              </a:rPr>
            </a:fld>
          </a:p>
        </p:txBody>
      </p:sp>
      <p:sp>
        <p:nvSpPr>
          <p:cNvPr id="85" name="Shape 85"/>
          <p:cNvSpPr/>
          <p:nvPr>
            <p:ph type="title" idx="4294967295"/>
          </p:nvPr>
        </p:nvSpPr>
        <p:spPr>
          <a:xfrm>
            <a:off x="720725" y="152400"/>
            <a:ext cx="8423275" cy="884238"/>
          </a:xfrm>
          <a:prstGeom prst="rect">
            <a:avLst/>
          </a:prstGeom>
        </p:spPr>
        <p:txBody>
          <a:bodyPr anchor="ctr"/>
          <a:lstStyle/>
          <a:p>
            <a:pPr lvl="0" defTabSz="832104">
              <a:defRPr sz="1800"/>
            </a:pPr>
            <a:r>
              <a:rPr b="1" sz="2639">
                <a:solidFill>
                  <a:srgbClr val="58A618"/>
                </a:solidFill>
                <a:latin typeface="Gisha"/>
                <a:ea typeface="Gisha"/>
                <a:cs typeface="Gisha"/>
                <a:sym typeface="Gisha"/>
              </a:rPr>
              <a:t>World-wide </a:t>
            </a:r>
            <a:r>
              <a:rPr b="1" sz="2639">
                <a:solidFill>
                  <a:srgbClr val="58A618"/>
                </a:solidFill>
                <a:latin typeface="Arial"/>
                <a:ea typeface="Arial"/>
                <a:cs typeface="Arial"/>
                <a:sym typeface="Arial"/>
              </a:rPr>
              <a:t>Efforts on Infrastructure to Support Research Data Sharing, Access, Use</a:t>
            </a:r>
          </a:p>
        </p:txBody>
      </p:sp>
      <p:pic>
        <p:nvPicPr>
          <p:cNvPr id="86" name="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4175" y="3444875"/>
            <a:ext cx="2816225" cy="852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56362" y="4144962"/>
            <a:ext cx="2206626" cy="2670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883025" y="2706687"/>
            <a:ext cx="2335213" cy="2328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image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8587" y="5437187"/>
            <a:ext cx="5053013" cy="1414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image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9375" y="1146175"/>
            <a:ext cx="3956050" cy="1560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age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413375" y="1079500"/>
            <a:ext cx="3492500" cy="1627188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/>
        </p:nvSpPr>
        <p:spPr>
          <a:xfrm>
            <a:off x="638175" y="2840037"/>
            <a:ext cx="2895600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0" sz="1600">
                <a:solidFill>
                  <a:srgbClr val="0033CC"/>
                </a:solidFill>
                <a:latin typeface="Gisha"/>
                <a:ea typeface="Gisha"/>
                <a:cs typeface="Gisha"/>
                <a:sym typeface="Gish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0033CC"/>
                </a:solidFill>
              </a:rPr>
              <a:t>Science, Humanities, Arts Communities</a:t>
            </a:r>
          </a:p>
        </p:txBody>
      </p:sp>
      <p:sp>
        <p:nvSpPr>
          <p:cNvPr id="93" name="Shape 93"/>
          <p:cNvSpPr/>
          <p:nvPr/>
        </p:nvSpPr>
        <p:spPr>
          <a:xfrm>
            <a:off x="431800" y="4584700"/>
            <a:ext cx="3648075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0" sz="1600">
                <a:solidFill>
                  <a:srgbClr val="0033CC"/>
                </a:solidFill>
                <a:latin typeface="Gisha"/>
                <a:ea typeface="Gisha"/>
                <a:cs typeface="Gisha"/>
                <a:sym typeface="Gish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0033CC"/>
                </a:solidFill>
              </a:rPr>
              <a:t>E-Infrastructure  professionals, data analysts, data center staff, …</a:t>
            </a:r>
          </a:p>
        </p:txBody>
      </p:sp>
      <p:sp>
        <p:nvSpPr>
          <p:cNvPr id="94" name="Shape 94"/>
          <p:cNvSpPr/>
          <p:nvPr/>
        </p:nvSpPr>
        <p:spPr>
          <a:xfrm>
            <a:off x="5246687" y="5168900"/>
            <a:ext cx="1241426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0" sz="1600">
                <a:solidFill>
                  <a:srgbClr val="0033CC"/>
                </a:solidFill>
                <a:latin typeface="Gisha"/>
                <a:ea typeface="Gisha"/>
                <a:cs typeface="Gisha"/>
                <a:sym typeface="Gish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0033CC"/>
                </a:solidFill>
              </a:rPr>
              <a:t>Data Scientists</a:t>
            </a:r>
          </a:p>
        </p:txBody>
      </p:sp>
      <p:sp>
        <p:nvSpPr>
          <p:cNvPr id="95" name="Shape 95"/>
          <p:cNvSpPr/>
          <p:nvPr/>
        </p:nvSpPr>
        <p:spPr>
          <a:xfrm>
            <a:off x="6049962" y="3155950"/>
            <a:ext cx="2895601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0" sz="1600">
                <a:solidFill>
                  <a:srgbClr val="0033CC"/>
                </a:solidFill>
                <a:latin typeface="Gisha"/>
                <a:ea typeface="Gisha"/>
                <a:cs typeface="Gisha"/>
                <a:sym typeface="Gish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0033CC"/>
                </a:solidFill>
              </a:rPr>
              <a:t>Libraries, Archives, Repositories, Museums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nodeType="after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nodeType="afterEffect" presetClass="entr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nodeType="afterEffect" presetClass="entr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nodeType="afterEffect" presetClass="entr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nodeType="afterEffect" presetClass="entr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nodeType="afterEffect" presetClass="entr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nodeType="afterEffect" presetClass="entr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nodeType="afterEffect" presetClass="entr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nodeType="afterEffect" presetClass="entr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3" grpId="8"/>
      <p:bldP build="whole" bldLvl="1" animBg="1" rev="0" advAuto="0" spid="92" grpId="3"/>
      <p:bldP build="whole" bldLvl="1" animBg="1" rev="0" advAuto="0" spid="87" grpId="7"/>
      <p:bldP build="whole" bldLvl="1" animBg="1" rev="0" advAuto="0" spid="90" grpId="1"/>
      <p:bldP build="whole" bldLvl="1" animBg="1" rev="0" advAuto="0" spid="88" grpId="4"/>
      <p:bldP build="whole" bldLvl="1" animBg="1" rev="0" advAuto="0" spid="91" grpId="2"/>
      <p:bldP build="whole" bldLvl="1" animBg="1" rev="0" advAuto="0" spid="86" grpId="6"/>
      <p:bldP build="whole" bldLvl="1" animBg="1" rev="0" advAuto="0" spid="95" grpId="5"/>
      <p:bldP build="whole" bldLvl="1" animBg="1" rev="0" advAuto="0" spid="89" grpId="9"/>
      <p:bldP build="whole" bldLvl="1" animBg="1" rev="0" advAuto="0" spid="94" grpId="1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sldNum" sz="quarter" idx="2"/>
          </p:nvPr>
        </p:nvSpPr>
        <p:spPr>
          <a:xfrm>
            <a:off x="8316912" y="219882"/>
            <a:ext cx="584201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8A618"/>
                </a:solidFill>
              </a:rPr>
            </a:fld>
          </a:p>
        </p:txBody>
      </p:sp>
      <p:sp>
        <p:nvSpPr>
          <p:cNvPr id="100" name="Shape 100"/>
          <p:cNvSpPr/>
          <p:nvPr/>
        </p:nvSpPr>
        <p:spPr>
          <a:xfrm>
            <a:off x="720725" y="-12085"/>
            <a:ext cx="8423275" cy="1017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0" sz="3200">
                <a:solidFill>
                  <a:srgbClr val="58A61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A618"/>
                </a:solidFill>
              </a:rPr>
              <a:t>Many Infrastructure Building Blocks Needed to Accelerate Progress</a:t>
            </a:r>
          </a:p>
        </p:txBody>
      </p:sp>
      <p:sp>
        <p:nvSpPr>
          <p:cNvPr id="101" name="Shape 101"/>
          <p:cNvSpPr/>
          <p:nvPr/>
        </p:nvSpPr>
        <p:spPr>
          <a:xfrm>
            <a:off x="452437" y="1633537"/>
            <a:ext cx="8245476" cy="4459288"/>
          </a:xfrm>
          <a:prstGeom prst="rect">
            <a:avLst/>
          </a:prstGeom>
          <a:gradFill>
            <a:gsLst>
              <a:gs pos="0">
                <a:srgbClr val="4D751E"/>
              </a:gs>
              <a:gs pos="80000">
                <a:srgbClr val="669A2B"/>
              </a:gs>
              <a:gs pos="100000">
                <a:srgbClr val="679D29"/>
              </a:gs>
            </a:gsLst>
            <a:lin ang="16200000"/>
          </a:gradFill>
          <a:ln>
            <a:solidFill>
              <a:srgbClr val="679136"/>
            </a:solidFill>
            <a:round/>
          </a:ln>
          <a:effectLst>
            <a:outerShdw sx="100000" sy="100000" kx="0" ky="0" algn="b" rotWithShape="0" blurRad="38100" dist="23000" dir="540000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b="0" sz="1800">
                <a:solidFill>
                  <a:srgbClr val="FFFFFF"/>
                </a:solidFill>
              </a:defRPr>
            </a:pPr>
          </a:p>
        </p:txBody>
      </p:sp>
      <p:sp>
        <p:nvSpPr>
          <p:cNvPr id="102" name="Shape 102"/>
          <p:cNvSpPr/>
          <p:nvPr/>
        </p:nvSpPr>
        <p:spPr>
          <a:xfrm>
            <a:off x="341312" y="1069975"/>
            <a:ext cx="8461376" cy="539750"/>
          </a:xfrm>
          <a:prstGeom prst="triangle">
            <a:avLst/>
          </a:prstGeom>
          <a:gradFill>
            <a:gsLst>
              <a:gs pos="0">
                <a:srgbClr val="4D751E"/>
              </a:gs>
              <a:gs pos="80000">
                <a:srgbClr val="669A2B"/>
              </a:gs>
              <a:gs pos="100000">
                <a:srgbClr val="679D29"/>
              </a:gs>
            </a:gsLst>
            <a:lin ang="16200000"/>
          </a:gradFill>
          <a:ln>
            <a:solidFill>
              <a:srgbClr val="679136"/>
            </a:solidFill>
            <a:round/>
          </a:ln>
          <a:effectLst>
            <a:outerShdw sx="100000" sy="100000" kx="0" ky="0" algn="b" rotWithShape="0" blurRad="38100" dist="23000" dir="540000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b="0" sz="1800">
                <a:solidFill>
                  <a:srgbClr val="FFFFFF"/>
                </a:solidFill>
              </a:defRPr>
            </a:pPr>
          </a:p>
        </p:txBody>
      </p:sp>
      <p:grpSp>
        <p:nvGrpSpPr>
          <p:cNvPr id="112" name="Group 112"/>
          <p:cNvGrpSpPr/>
          <p:nvPr/>
        </p:nvGrpSpPr>
        <p:grpSpPr>
          <a:xfrm>
            <a:off x="554260" y="3328406"/>
            <a:ext cx="7882105" cy="665297"/>
            <a:chOff x="0" y="0"/>
            <a:chExt cx="7882104" cy="665295"/>
          </a:xfrm>
        </p:grpSpPr>
        <p:grpSp>
          <p:nvGrpSpPr>
            <p:cNvPr id="105" name="Group 105"/>
            <p:cNvGrpSpPr/>
            <p:nvPr/>
          </p:nvGrpSpPr>
          <p:grpSpPr>
            <a:xfrm>
              <a:off x="2798055" y="0"/>
              <a:ext cx="2834632" cy="665296"/>
              <a:chOff x="0" y="0"/>
              <a:chExt cx="2834631" cy="665295"/>
            </a:xfrm>
          </p:grpSpPr>
          <p:pic>
            <p:nvPicPr>
              <p:cNvPr id="103" name="image.png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2834632" cy="66529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04" name="Shape 104"/>
              <p:cNvSpPr/>
              <p:nvPr/>
            </p:nvSpPr>
            <p:spPr>
              <a:xfrm>
                <a:off x="69097" y="70431"/>
                <a:ext cx="2696253" cy="4920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 algn="ctr">
                  <a:defRPr b="0" sz="1800">
                    <a:solidFill>
                      <a:srgbClr val="000000"/>
                    </a:solidFill>
                  </a:defRPr>
                </a:pPr>
                <a:r>
                  <a:rPr sz="1400">
                    <a:solidFill>
                      <a:srgbClr val="FFFFFF"/>
                    </a:solidFill>
                  </a:rPr>
                  <a:t>Institutional Data </a:t>
                </a:r>
                <a:br>
                  <a:rPr sz="1400">
                    <a:solidFill>
                      <a:srgbClr val="FFFFFF"/>
                    </a:solidFill>
                  </a:rPr>
                </a:br>
                <a:r>
                  <a:rPr sz="1400">
                    <a:solidFill>
                      <a:srgbClr val="FFFFFF"/>
                    </a:solidFill>
                  </a:rPr>
                  <a:t>Sharing Practice</a:t>
                </a:r>
              </a:p>
            </p:txBody>
          </p:sp>
        </p:grpSp>
        <p:grpSp>
          <p:nvGrpSpPr>
            <p:cNvPr id="108" name="Group 108"/>
            <p:cNvGrpSpPr/>
            <p:nvPr/>
          </p:nvGrpSpPr>
          <p:grpSpPr>
            <a:xfrm>
              <a:off x="0" y="0"/>
              <a:ext cx="2688328" cy="665296"/>
              <a:chOff x="0" y="0"/>
              <a:chExt cx="2688327" cy="665295"/>
            </a:xfrm>
          </p:grpSpPr>
          <p:pic>
            <p:nvPicPr>
              <p:cNvPr id="106" name="image.png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2688328" cy="66529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07" name="Shape 107"/>
              <p:cNvSpPr/>
              <p:nvPr/>
            </p:nvSpPr>
            <p:spPr>
              <a:xfrm>
                <a:off x="68039" y="70431"/>
                <a:ext cx="2549485" cy="4920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b="0" sz="14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400">
                    <a:solidFill>
                      <a:srgbClr val="FFFFFF"/>
                    </a:solidFill>
                  </a:rPr>
                  <a:t>Data Access and Distribution Policy</a:t>
                </a:r>
              </a:p>
            </p:txBody>
          </p:sp>
        </p:grpSp>
        <p:grpSp>
          <p:nvGrpSpPr>
            <p:cNvPr id="111" name="Group 111"/>
            <p:cNvGrpSpPr/>
            <p:nvPr/>
          </p:nvGrpSpPr>
          <p:grpSpPr>
            <a:xfrm>
              <a:off x="5742414" y="0"/>
              <a:ext cx="2139691" cy="665296"/>
              <a:chOff x="0" y="0"/>
              <a:chExt cx="2139689" cy="665295"/>
            </a:xfrm>
          </p:grpSpPr>
          <p:pic>
            <p:nvPicPr>
              <p:cNvPr id="109" name="image.png"/>
              <p:cNvPicPr/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2139690" cy="66529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10" name="Shape 110"/>
              <p:cNvSpPr/>
              <p:nvPr/>
            </p:nvSpPr>
            <p:spPr>
              <a:xfrm>
                <a:off x="70620" y="70431"/>
                <a:ext cx="1997243" cy="4920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 algn="ctr">
                  <a:defRPr b="0" sz="1800">
                    <a:solidFill>
                      <a:srgbClr val="000000"/>
                    </a:solidFill>
                  </a:defRPr>
                </a:pPr>
                <a:r>
                  <a:rPr sz="1400">
                    <a:solidFill>
                      <a:srgbClr val="FFFFFF"/>
                    </a:solidFill>
                  </a:rPr>
                  <a:t>Data </a:t>
                </a:r>
                <a:br>
                  <a:rPr sz="1400">
                    <a:solidFill>
                      <a:srgbClr val="FFFFFF"/>
                    </a:solidFill>
                  </a:rPr>
                </a:br>
                <a:r>
                  <a:rPr sz="1400">
                    <a:solidFill>
                      <a:srgbClr val="FFFFFF"/>
                    </a:solidFill>
                  </a:rPr>
                  <a:t>Discovery Tools</a:t>
                </a:r>
              </a:p>
            </p:txBody>
          </p:sp>
        </p:grpSp>
      </p:grpSp>
      <p:grpSp>
        <p:nvGrpSpPr>
          <p:cNvPr id="122" name="Group 122"/>
          <p:cNvGrpSpPr/>
          <p:nvPr/>
        </p:nvGrpSpPr>
        <p:grpSpPr>
          <a:xfrm>
            <a:off x="554260" y="3992323"/>
            <a:ext cx="7869791" cy="665297"/>
            <a:chOff x="0" y="0"/>
            <a:chExt cx="7869789" cy="665295"/>
          </a:xfrm>
        </p:grpSpPr>
        <p:grpSp>
          <p:nvGrpSpPr>
            <p:cNvPr id="115" name="Group 115"/>
            <p:cNvGrpSpPr/>
            <p:nvPr/>
          </p:nvGrpSpPr>
          <p:grpSpPr>
            <a:xfrm>
              <a:off x="2602943" y="0"/>
              <a:ext cx="3182054" cy="665296"/>
              <a:chOff x="0" y="0"/>
              <a:chExt cx="3182052" cy="665295"/>
            </a:xfrm>
          </p:grpSpPr>
          <p:pic>
            <p:nvPicPr>
              <p:cNvPr id="113" name="image.png"/>
              <p:cNvPicPr/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3182053" cy="66529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14" name="Shape 114"/>
              <p:cNvSpPr/>
              <p:nvPr/>
            </p:nvSpPr>
            <p:spPr>
              <a:xfrm>
                <a:off x="71053" y="71676"/>
                <a:ext cx="3040697" cy="4920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 algn="ctr">
                  <a:defRPr b="0" sz="1800">
                    <a:solidFill>
                      <a:srgbClr val="000000"/>
                    </a:solidFill>
                  </a:defRPr>
                </a:pPr>
                <a:r>
                  <a:rPr sz="1400">
                    <a:solidFill>
                      <a:srgbClr val="FFFFFF"/>
                    </a:solidFill>
                  </a:rPr>
                  <a:t>Common </a:t>
                </a:r>
                <a:br>
                  <a:rPr sz="1400">
                    <a:solidFill>
                      <a:srgbClr val="FFFFFF"/>
                    </a:solidFill>
                  </a:rPr>
                </a:br>
                <a:r>
                  <a:rPr sz="1400">
                    <a:solidFill>
                      <a:srgbClr val="FFFFFF"/>
                    </a:solidFill>
                  </a:rPr>
                  <a:t>Metadata Standards</a:t>
                </a:r>
              </a:p>
            </p:txBody>
          </p:sp>
        </p:grpSp>
        <p:grpSp>
          <p:nvGrpSpPr>
            <p:cNvPr id="118" name="Group 118"/>
            <p:cNvGrpSpPr/>
            <p:nvPr/>
          </p:nvGrpSpPr>
          <p:grpSpPr>
            <a:xfrm>
              <a:off x="0" y="0"/>
              <a:ext cx="2541985" cy="665296"/>
              <a:chOff x="0" y="0"/>
              <a:chExt cx="2541984" cy="665295"/>
            </a:xfrm>
          </p:grpSpPr>
          <p:pic>
            <p:nvPicPr>
              <p:cNvPr id="116" name="image.png"/>
              <p:cNvPicPr/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0"/>
                <a:ext cx="2541985" cy="66529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17" name="Shape 117"/>
              <p:cNvSpPr/>
              <p:nvPr/>
            </p:nvSpPr>
            <p:spPr>
              <a:xfrm>
                <a:off x="68038" y="71676"/>
                <a:ext cx="2404359" cy="4920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 algn="ctr">
                  <a:defRPr b="0" sz="1800">
                    <a:solidFill>
                      <a:srgbClr val="000000"/>
                    </a:solidFill>
                  </a:defRPr>
                </a:pPr>
                <a:r>
                  <a:rPr sz="1400">
                    <a:solidFill>
                      <a:srgbClr val="FFFFFF"/>
                    </a:solidFill>
                  </a:rPr>
                  <a:t>Digital Object </a:t>
                </a:r>
                <a:endParaRPr sz="1400">
                  <a:solidFill>
                    <a:srgbClr val="FFFFFF"/>
                  </a:solidFill>
                </a:endParaRPr>
              </a:p>
              <a:p>
                <a:pPr lvl="0" algn="ctr">
                  <a:defRPr b="0" sz="1800">
                    <a:solidFill>
                      <a:srgbClr val="000000"/>
                    </a:solidFill>
                  </a:defRPr>
                </a:pPr>
                <a:r>
                  <a:rPr sz="1400">
                    <a:solidFill>
                      <a:srgbClr val="FFFFFF"/>
                    </a:solidFill>
                  </a:rPr>
                  <a:t>Identifiers</a:t>
                </a:r>
              </a:p>
            </p:txBody>
          </p:sp>
        </p:grpSp>
        <p:grpSp>
          <p:nvGrpSpPr>
            <p:cNvPr id="121" name="Group 121"/>
            <p:cNvGrpSpPr/>
            <p:nvPr/>
          </p:nvGrpSpPr>
          <p:grpSpPr>
            <a:xfrm>
              <a:off x="5845955" y="0"/>
              <a:ext cx="2023835" cy="665296"/>
              <a:chOff x="0" y="0"/>
              <a:chExt cx="2023834" cy="665295"/>
            </a:xfrm>
          </p:grpSpPr>
          <p:pic>
            <p:nvPicPr>
              <p:cNvPr id="119" name="image.png"/>
              <p:cNvPicPr/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0"/>
                <a:ext cx="2023835" cy="66529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20" name="Shape 120"/>
              <p:cNvSpPr/>
              <p:nvPr/>
            </p:nvSpPr>
            <p:spPr>
              <a:xfrm>
                <a:off x="70339" y="71676"/>
                <a:ext cx="1886045" cy="4920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 algn="ctr">
                  <a:defRPr b="0" sz="1800">
                    <a:solidFill>
                      <a:srgbClr val="000000"/>
                    </a:solidFill>
                  </a:defRPr>
                </a:pPr>
                <a:r>
                  <a:rPr sz="1400">
                    <a:solidFill>
                      <a:srgbClr val="FFFFFF"/>
                    </a:solidFill>
                  </a:rPr>
                  <a:t>Data Citation</a:t>
                </a:r>
                <a:br>
                  <a:rPr sz="1400">
                    <a:solidFill>
                      <a:srgbClr val="FFFFFF"/>
                    </a:solidFill>
                  </a:rPr>
                </a:br>
                <a:r>
                  <a:rPr sz="1400">
                    <a:solidFill>
                      <a:srgbClr val="FFFFFF"/>
                    </a:solidFill>
                  </a:rPr>
                  <a:t>Standards</a:t>
                </a:r>
              </a:p>
            </p:txBody>
          </p:sp>
        </p:grpSp>
      </p:grpSp>
      <p:grpSp>
        <p:nvGrpSpPr>
          <p:cNvPr id="132" name="Group 132"/>
          <p:cNvGrpSpPr/>
          <p:nvPr/>
        </p:nvGrpSpPr>
        <p:grpSpPr>
          <a:xfrm>
            <a:off x="554256" y="4669508"/>
            <a:ext cx="7882508" cy="665296"/>
            <a:chOff x="0" y="0"/>
            <a:chExt cx="7882506" cy="665295"/>
          </a:xfrm>
        </p:grpSpPr>
        <p:grpSp>
          <p:nvGrpSpPr>
            <p:cNvPr id="125" name="Group 125"/>
            <p:cNvGrpSpPr/>
            <p:nvPr/>
          </p:nvGrpSpPr>
          <p:grpSpPr>
            <a:xfrm>
              <a:off x="2712850" y="0"/>
              <a:ext cx="2767717" cy="665296"/>
              <a:chOff x="0" y="0"/>
              <a:chExt cx="2767716" cy="665295"/>
            </a:xfrm>
          </p:grpSpPr>
          <p:pic>
            <p:nvPicPr>
              <p:cNvPr id="123" name="image.png"/>
              <p:cNvPicPr/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0" y="0"/>
                <a:ext cx="2767717" cy="66529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24" name="Shape 124"/>
              <p:cNvSpPr/>
              <p:nvPr/>
            </p:nvSpPr>
            <p:spPr>
              <a:xfrm>
                <a:off x="68127" y="69179"/>
                <a:ext cx="2627499" cy="4920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 algn="ctr">
                  <a:defRPr b="0" sz="1800">
                    <a:solidFill>
                      <a:srgbClr val="000000"/>
                    </a:solidFill>
                  </a:defRPr>
                </a:pPr>
                <a:r>
                  <a:rPr sz="1400">
                    <a:solidFill>
                      <a:srgbClr val="FFFFFF"/>
                    </a:solidFill>
                  </a:rPr>
                  <a:t>Data </a:t>
                </a:r>
                <a:br>
                  <a:rPr sz="1400">
                    <a:solidFill>
                      <a:srgbClr val="FFFFFF"/>
                    </a:solidFill>
                  </a:rPr>
                </a:br>
                <a:r>
                  <a:rPr sz="1400">
                    <a:solidFill>
                      <a:srgbClr val="FFFFFF"/>
                    </a:solidFill>
                  </a:rPr>
                  <a:t>Analytics Algorithms</a:t>
                </a:r>
              </a:p>
            </p:txBody>
          </p:sp>
        </p:grpSp>
        <p:grpSp>
          <p:nvGrpSpPr>
            <p:cNvPr id="128" name="Group 128"/>
            <p:cNvGrpSpPr/>
            <p:nvPr/>
          </p:nvGrpSpPr>
          <p:grpSpPr>
            <a:xfrm>
              <a:off x="0" y="0"/>
              <a:ext cx="2682369" cy="665296"/>
              <a:chOff x="0" y="0"/>
              <a:chExt cx="2682368" cy="665295"/>
            </a:xfrm>
          </p:grpSpPr>
          <p:pic>
            <p:nvPicPr>
              <p:cNvPr id="126" name="image.png"/>
              <p:cNvPicPr/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0" y="0"/>
                <a:ext cx="2682369" cy="66529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27" name="Shape 127"/>
              <p:cNvSpPr/>
              <p:nvPr/>
            </p:nvSpPr>
            <p:spPr>
              <a:xfrm>
                <a:off x="68043" y="69179"/>
                <a:ext cx="2542497" cy="4920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 algn="ctr">
                  <a:defRPr b="0" sz="1800">
                    <a:solidFill>
                      <a:srgbClr val="000000"/>
                    </a:solidFill>
                  </a:defRPr>
                </a:pPr>
                <a:r>
                  <a:rPr sz="1400">
                    <a:solidFill>
                      <a:srgbClr val="FFFFFF"/>
                    </a:solidFill>
                  </a:rPr>
                  <a:t>Data </a:t>
                </a:r>
                <a:br>
                  <a:rPr sz="1400">
                    <a:solidFill>
                      <a:srgbClr val="FFFFFF"/>
                    </a:solidFill>
                  </a:rPr>
                </a:br>
                <a:r>
                  <a:rPr sz="1400">
                    <a:solidFill>
                      <a:srgbClr val="FFFFFF"/>
                    </a:solidFill>
                  </a:rPr>
                  <a:t>Preservation  Practice</a:t>
                </a:r>
              </a:p>
            </p:txBody>
          </p:sp>
        </p:grpSp>
        <p:grpSp>
          <p:nvGrpSpPr>
            <p:cNvPr id="131" name="Group 131"/>
            <p:cNvGrpSpPr/>
            <p:nvPr/>
          </p:nvGrpSpPr>
          <p:grpSpPr>
            <a:xfrm>
              <a:off x="5511048" y="0"/>
              <a:ext cx="2371459" cy="665296"/>
              <a:chOff x="0" y="0"/>
              <a:chExt cx="2371457" cy="665295"/>
            </a:xfrm>
          </p:grpSpPr>
          <p:pic>
            <p:nvPicPr>
              <p:cNvPr id="129" name="image.png"/>
              <p:cNvPicPr/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0" y="0"/>
                <a:ext cx="2371458" cy="66529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30" name="Shape 130"/>
              <p:cNvSpPr/>
              <p:nvPr/>
            </p:nvSpPr>
            <p:spPr>
              <a:xfrm>
                <a:off x="67864" y="69179"/>
                <a:ext cx="2231369" cy="4920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b="0" sz="14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400">
                    <a:solidFill>
                      <a:srgbClr val="FFFFFF"/>
                    </a:solidFill>
                  </a:rPr>
                  <a:t>Data  Scientists and Expert Support</a:t>
                </a:r>
              </a:p>
            </p:txBody>
          </p:sp>
        </p:grpSp>
      </p:grpSp>
      <p:grpSp>
        <p:nvGrpSpPr>
          <p:cNvPr id="142" name="Group 142"/>
          <p:cNvGrpSpPr/>
          <p:nvPr/>
        </p:nvGrpSpPr>
        <p:grpSpPr>
          <a:xfrm>
            <a:off x="554255" y="5290634"/>
            <a:ext cx="7888703" cy="665296"/>
            <a:chOff x="0" y="0"/>
            <a:chExt cx="7888701" cy="665295"/>
          </a:xfrm>
        </p:grpSpPr>
        <p:grpSp>
          <p:nvGrpSpPr>
            <p:cNvPr id="135" name="Group 135"/>
            <p:cNvGrpSpPr/>
            <p:nvPr/>
          </p:nvGrpSpPr>
          <p:grpSpPr>
            <a:xfrm>
              <a:off x="5645237" y="0"/>
              <a:ext cx="2243465" cy="665296"/>
              <a:chOff x="0" y="0"/>
              <a:chExt cx="2243463" cy="665295"/>
            </a:xfrm>
          </p:grpSpPr>
          <p:pic>
            <p:nvPicPr>
              <p:cNvPr id="133" name="image.png"/>
              <p:cNvPicPr/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0" y="0"/>
                <a:ext cx="2243464" cy="66529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34" name="Shape 134"/>
              <p:cNvSpPr/>
              <p:nvPr/>
            </p:nvSpPr>
            <p:spPr>
              <a:xfrm>
                <a:off x="71364" y="68765"/>
                <a:ext cx="2104793" cy="4920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 algn="ctr">
                  <a:defRPr b="0" sz="1800">
                    <a:solidFill>
                      <a:srgbClr val="000000"/>
                    </a:solidFill>
                  </a:defRPr>
                </a:pPr>
                <a:r>
                  <a:rPr sz="1400">
                    <a:solidFill>
                      <a:srgbClr val="FFFFFF"/>
                    </a:solidFill>
                  </a:rPr>
                  <a:t>Sustainable </a:t>
                </a:r>
                <a:br>
                  <a:rPr sz="1400">
                    <a:solidFill>
                      <a:srgbClr val="FFFFFF"/>
                    </a:solidFill>
                  </a:rPr>
                </a:br>
                <a:r>
                  <a:rPr sz="1400">
                    <a:solidFill>
                      <a:srgbClr val="FFFFFF"/>
                    </a:solidFill>
                  </a:rPr>
                  <a:t>Economic Models</a:t>
                </a:r>
              </a:p>
            </p:txBody>
          </p:sp>
        </p:grpSp>
        <p:grpSp>
          <p:nvGrpSpPr>
            <p:cNvPr id="138" name="Group 138"/>
            <p:cNvGrpSpPr/>
            <p:nvPr/>
          </p:nvGrpSpPr>
          <p:grpSpPr>
            <a:xfrm>
              <a:off x="0" y="0"/>
              <a:ext cx="1908164" cy="665296"/>
              <a:chOff x="0" y="0"/>
              <a:chExt cx="1908163" cy="665295"/>
            </a:xfrm>
          </p:grpSpPr>
          <p:pic>
            <p:nvPicPr>
              <p:cNvPr id="136" name="image.png"/>
              <p:cNvPicPr/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0" y="0"/>
                <a:ext cx="1908164" cy="66529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37" name="Shape 137"/>
              <p:cNvSpPr/>
              <p:nvPr/>
            </p:nvSpPr>
            <p:spPr>
              <a:xfrm>
                <a:off x="68044" y="68765"/>
                <a:ext cx="1770293" cy="4920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b="0" sz="14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400">
                    <a:solidFill>
                      <a:srgbClr val="FFFFFF"/>
                    </a:solidFill>
                  </a:rPr>
                  <a:t>Curation Practice and Policy</a:t>
                </a:r>
              </a:p>
            </p:txBody>
          </p:sp>
        </p:grpSp>
        <p:grpSp>
          <p:nvGrpSpPr>
            <p:cNvPr id="141" name="Group 141"/>
            <p:cNvGrpSpPr/>
            <p:nvPr/>
          </p:nvGrpSpPr>
          <p:grpSpPr>
            <a:xfrm>
              <a:off x="2462933" y="0"/>
              <a:ext cx="2627536" cy="665296"/>
              <a:chOff x="0" y="0"/>
              <a:chExt cx="2627534" cy="665295"/>
            </a:xfrm>
          </p:grpSpPr>
          <p:pic>
            <p:nvPicPr>
              <p:cNvPr id="139" name="image.png"/>
              <p:cNvPicPr/>
              <p:nvPr/>
            </p:nvPicPr>
            <p:blipFill>
              <a:blip r:embed="rId14">
                <a:extLst/>
              </a:blip>
              <a:stretch>
                <a:fillRect/>
              </a:stretch>
            </p:blipFill>
            <p:spPr>
              <a:xfrm>
                <a:off x="0" y="0"/>
                <a:ext cx="2627535" cy="66529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40" name="Shape 140"/>
              <p:cNvSpPr/>
              <p:nvPr/>
            </p:nvSpPr>
            <p:spPr>
              <a:xfrm>
                <a:off x="69110" y="68765"/>
                <a:ext cx="2490852" cy="4920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b="0" sz="14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400">
                    <a:solidFill>
                      <a:srgbClr val="FFFFFF"/>
                    </a:solidFill>
                  </a:rPr>
                  <a:t>Auditing, Certification and Reporting Practice</a:t>
                </a:r>
              </a:p>
            </p:txBody>
          </p:sp>
        </p:grpSp>
      </p:grpSp>
      <p:pic>
        <p:nvPicPr>
          <p:cNvPr id="143" name="image.png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000125" y="2749550"/>
            <a:ext cx="7259638" cy="596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9" name="Group 149"/>
          <p:cNvGrpSpPr/>
          <p:nvPr/>
        </p:nvGrpSpPr>
        <p:grpSpPr>
          <a:xfrm>
            <a:off x="1255656" y="1541912"/>
            <a:ext cx="6632687" cy="1255859"/>
            <a:chOff x="0" y="0"/>
            <a:chExt cx="6632685" cy="1255858"/>
          </a:xfrm>
        </p:grpSpPr>
        <p:pic>
          <p:nvPicPr>
            <p:cNvPr id="144" name="image.png"/>
            <p:cNvPicPr/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0" y="12192"/>
              <a:ext cx="1402131" cy="12436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5" name="image.png" descr="File:Wheat harvest.jpg"/>
            <p:cNvPicPr/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335071" y="0"/>
              <a:ext cx="1463093" cy="12497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6" name="image.png" descr="http://cms.web.cern.ch/sites/cms.web.cern.ch/files/styles/large/public/field/image/Lucas-Higgs-CE0047H-nice2.jpg?itok=z5EPJkD-"/>
            <p:cNvPicPr/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761586" y="0"/>
              <a:ext cx="1444805" cy="12497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7" name="image.png" descr="terashake 3.jpg"/>
            <p:cNvPicPr/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346383" y="0"/>
              <a:ext cx="1286303" cy="12558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8" name="image.png" descr="File:SolarPowerPlantSerpa.jpg"/>
            <p:cNvPicPr/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157620" y="0"/>
              <a:ext cx="1261918" cy="12497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0" name="Shape 150"/>
          <p:cNvSpPr/>
          <p:nvPr/>
        </p:nvSpPr>
        <p:spPr>
          <a:xfrm>
            <a:off x="4450981" y="6256622"/>
            <a:ext cx="2003802" cy="285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i="1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b="0" i="0" sz="1800"/>
            </a:pPr>
            <a:r>
              <a:rPr b="1" i="1" sz="1200"/>
              <a:t>RDA/US Work Funded by</a:t>
            </a:r>
          </a:p>
        </p:txBody>
      </p:sp>
      <p:pic>
        <p:nvPicPr>
          <p:cNvPr id="151" name="pasted-image.jpg"/>
          <p:cNvPicPr/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6454782" y="6126162"/>
            <a:ext cx="550874" cy="555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asted-image.tif"/>
          <p:cNvPicPr/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2864827" y="6256622"/>
            <a:ext cx="1586155" cy="31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nodeType="after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nodeType="after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nodeType="afterEffect" presetClass="entr" presetSubtype="0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1"/>
      <p:bldP build="whole" bldLvl="1" animBg="1" rev="0" advAuto="0" spid="112" grpId="3"/>
      <p:bldP build="whole" bldLvl="1" animBg="1" rev="0" advAuto="0" spid="143" grpId="2"/>
      <p:bldP build="whole" bldLvl="1" animBg="1" rev="0" advAuto="0" spid="122" grpId="4"/>
      <p:bldP build="whole" bldLvl="1" animBg="1" rev="0" advAuto="0" spid="132" grpId="5"/>
      <p:bldP build="whole" bldLvl="1" animBg="1" rev="0" advAuto="0" spid="142" grpId="6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Num" sz="quarter" idx="2"/>
          </p:nvPr>
        </p:nvSpPr>
        <p:spPr>
          <a:xfrm>
            <a:off x="8316912" y="219882"/>
            <a:ext cx="584201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8A618"/>
                </a:solidFill>
              </a:rPr>
            </a:fld>
          </a:p>
        </p:txBody>
      </p:sp>
      <p:sp>
        <p:nvSpPr>
          <p:cNvPr id="157" name="Shape 157"/>
          <p:cNvSpPr/>
          <p:nvPr>
            <p:ph type="title" idx="4294967295"/>
          </p:nvPr>
        </p:nvSpPr>
        <p:spPr>
          <a:xfrm>
            <a:off x="758825" y="381000"/>
            <a:ext cx="8421688" cy="782638"/>
          </a:xfrm>
          <a:prstGeom prst="rect">
            <a:avLst/>
          </a:prstGeom>
        </p:spPr>
        <p:txBody>
          <a:bodyPr anchor="ctr"/>
          <a:lstStyle>
            <a:lvl1pPr defTabSz="914400">
              <a:defRPr b="1" sz="3200">
                <a:solidFill>
                  <a:srgbClr val="58A61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58A618"/>
                </a:solidFill>
              </a:rPr>
              <a:t>Research Data Alliance</a:t>
            </a:r>
          </a:p>
        </p:txBody>
      </p:sp>
      <p:sp>
        <p:nvSpPr>
          <p:cNvPr id="158" name="Shape 158"/>
          <p:cNvSpPr/>
          <p:nvPr>
            <p:ph type="body" idx="4294967295"/>
          </p:nvPr>
        </p:nvSpPr>
        <p:spPr>
          <a:xfrm>
            <a:off x="652462" y="1303337"/>
            <a:ext cx="3733801" cy="4556126"/>
          </a:xfrm>
          <a:prstGeom prst="rect">
            <a:avLst/>
          </a:prstGeom>
        </p:spPr>
        <p:txBody>
          <a:bodyPr/>
          <a:lstStyle/>
          <a:p>
            <a:pPr lvl="0" marL="293914" indent="-293914" defTabSz="914400">
              <a:spcBef>
                <a:spcPts val="500"/>
              </a:spcBef>
              <a:buClr>
                <a:srgbClr val="58A618"/>
              </a:buClr>
              <a:buFont typeface="Helvetica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Created to accelerate the development of research data sharing infrastructure worldwide</a:t>
            </a:r>
            <a:endParaRPr sz="2400"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671512" indent="-214312" defTabSz="914400">
              <a:spcBef>
                <a:spcPts val="400"/>
              </a:spcBef>
              <a:buClr>
                <a:srgbClr val="703D29"/>
              </a:buClr>
              <a:buFont typeface="Helvetica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build social, organizational and technical infrastructure  </a:t>
            </a:r>
            <a:endParaRPr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671512" indent="-214312" defTabSz="914400">
              <a:spcBef>
                <a:spcPts val="400"/>
              </a:spcBef>
              <a:buClr>
                <a:srgbClr val="703D29"/>
              </a:buClr>
              <a:buFont typeface="Helvetica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reduce barriers to data sharing and exchange </a:t>
            </a:r>
            <a:endParaRPr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671512" indent="-214312" defTabSz="914400">
              <a:spcBef>
                <a:spcPts val="400"/>
              </a:spcBef>
              <a:buClr>
                <a:srgbClr val="703D29"/>
              </a:buClr>
              <a:buFont typeface="Helvetica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accelerate the development of coordinated global data infrastructure</a:t>
            </a:r>
            <a:endParaRPr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671512" indent="-214312" defTabSz="914400">
              <a:spcBef>
                <a:spcPts val="400"/>
              </a:spcBef>
              <a:buClr>
                <a:srgbClr val="703D29"/>
              </a:buClr>
              <a:buFont typeface="Helvetica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broad range of infrastructure pieces developed based on need</a:t>
            </a:r>
          </a:p>
        </p:txBody>
      </p:sp>
      <p:pic>
        <p:nvPicPr>
          <p:cNvPr id="159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83237" y="2036762"/>
            <a:ext cx="3000376" cy="228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/>
        </p:nvSpPr>
        <p:spPr>
          <a:xfrm>
            <a:off x="4450981" y="6256622"/>
            <a:ext cx="2003802" cy="285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i="1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b="0" i="0" sz="1800"/>
            </a:pPr>
            <a:r>
              <a:rPr b="1" i="1" sz="1200"/>
              <a:t>RDA/US Work Funded by</a:t>
            </a:r>
          </a:p>
        </p:txBody>
      </p:sp>
      <p:pic>
        <p:nvPicPr>
          <p:cNvPr id="161" name="pasted-imag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54782" y="6126162"/>
            <a:ext cx="550874" cy="555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64827" y="6256622"/>
            <a:ext cx="1586155" cy="31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sldNum" sz="quarter" idx="2"/>
          </p:nvPr>
        </p:nvSpPr>
        <p:spPr>
          <a:xfrm>
            <a:off x="8316912" y="219882"/>
            <a:ext cx="584201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8A618"/>
                </a:solidFill>
              </a:rPr>
            </a:fld>
          </a:p>
        </p:txBody>
      </p:sp>
      <p:sp>
        <p:nvSpPr>
          <p:cNvPr id="167" name="Shape 167"/>
          <p:cNvSpPr/>
          <p:nvPr>
            <p:ph type="title" idx="4294967295"/>
          </p:nvPr>
        </p:nvSpPr>
        <p:spPr>
          <a:xfrm>
            <a:off x="758825" y="381000"/>
            <a:ext cx="8421688" cy="782638"/>
          </a:xfrm>
          <a:prstGeom prst="rect">
            <a:avLst/>
          </a:prstGeom>
        </p:spPr>
        <p:txBody>
          <a:bodyPr anchor="ctr"/>
          <a:lstStyle>
            <a:lvl1pPr defTabSz="914400">
              <a:defRPr b="1" sz="3200">
                <a:solidFill>
                  <a:srgbClr val="58A61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58A618"/>
                </a:solidFill>
              </a:rPr>
              <a:t>RDA Governance</a:t>
            </a:r>
          </a:p>
        </p:txBody>
      </p:sp>
      <p:sp>
        <p:nvSpPr>
          <p:cNvPr id="168" name="Shape 168"/>
          <p:cNvSpPr/>
          <p:nvPr>
            <p:ph type="body" idx="4294967295"/>
          </p:nvPr>
        </p:nvSpPr>
        <p:spPr>
          <a:xfrm>
            <a:off x="652462" y="1303337"/>
            <a:ext cx="3733801" cy="4556126"/>
          </a:xfrm>
          <a:prstGeom prst="rect">
            <a:avLst/>
          </a:prstGeom>
        </p:spPr>
        <p:txBody>
          <a:bodyPr/>
          <a:lstStyle/>
          <a:p>
            <a:pPr lvl="0" marL="0" indent="0" defTabSz="804672">
              <a:spcBef>
                <a:spcPts val="0"/>
              </a:spcBef>
              <a:buClrTx/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b="1" sz="2816">
                <a:solidFill>
                  <a:srgbClr val="58A618"/>
                </a:solidFill>
                <a:latin typeface="Arial"/>
                <a:ea typeface="Arial"/>
                <a:cs typeface="Arial"/>
                <a:sym typeface="Arial"/>
              </a:rPr>
              <a:t>Features Openness, Transparency, and Consensus</a:t>
            </a:r>
            <a:endParaRPr b="1" sz="2816">
              <a:solidFill>
                <a:srgbClr val="58A618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653795" indent="-251459" defTabSz="804672">
              <a:spcBef>
                <a:spcPts val="300"/>
              </a:spcBef>
              <a:buClr>
                <a:srgbClr val="703D29"/>
              </a:buClr>
              <a:buFont typeface="Helvetica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 sz="2112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through high-level governance bodies</a:t>
            </a:r>
            <a:endParaRPr sz="2112"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653795" indent="-251459" defTabSz="804672">
              <a:spcBef>
                <a:spcPts val="300"/>
              </a:spcBef>
              <a:buClr>
                <a:srgbClr val="703D29"/>
              </a:buClr>
              <a:buFont typeface="Helvetica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 sz="2112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through community-based groups</a:t>
            </a:r>
            <a:endParaRPr sz="2112"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653795" indent="-251459" defTabSz="804672">
              <a:spcBef>
                <a:spcPts val="300"/>
              </a:spcBef>
              <a:buClr>
                <a:srgbClr val="703D29"/>
              </a:buClr>
              <a:buFont typeface="Helvetica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 sz="2112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through individual contributions</a:t>
            </a:r>
            <a:endParaRPr sz="2112"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653795" indent="-251459" defTabSz="804672">
              <a:spcBef>
                <a:spcPts val="300"/>
              </a:spcBef>
              <a:buClr>
                <a:srgbClr val="703D29"/>
              </a:buClr>
              <a:buFont typeface="Helvetica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 sz="2112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through emphasis on real outputs that solve real barriers to research data sharing </a:t>
            </a:r>
          </a:p>
        </p:txBody>
      </p:sp>
      <p:pic>
        <p:nvPicPr>
          <p:cNvPr id="169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83237" y="2036762"/>
            <a:ext cx="3000376" cy="228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4450981" y="6256622"/>
            <a:ext cx="2003802" cy="285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i="1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b="0" i="0" sz="1800"/>
            </a:pPr>
            <a:r>
              <a:rPr b="1" i="1" sz="1200"/>
              <a:t>RDA/US Work Funded by</a:t>
            </a:r>
          </a:p>
        </p:txBody>
      </p:sp>
      <p:pic>
        <p:nvPicPr>
          <p:cNvPr id="171" name="pasted-imag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54782" y="6126162"/>
            <a:ext cx="550874" cy="555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64827" y="6256622"/>
            <a:ext cx="1586155" cy="31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4827" y="6256622"/>
            <a:ext cx="1586155" cy="31830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>
            <p:ph type="sldNum" sz="quarter" idx="2"/>
          </p:nvPr>
        </p:nvSpPr>
        <p:spPr>
          <a:xfrm>
            <a:off x="8316912" y="219882"/>
            <a:ext cx="584201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8A618"/>
                </a:solidFill>
              </a:rPr>
            </a:fld>
          </a:p>
        </p:txBody>
      </p:sp>
      <p:pic>
        <p:nvPicPr>
          <p:cNvPr id="178" name="pasted-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54782" y="6126162"/>
            <a:ext cx="550874" cy="555281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>
            <p:ph type="title" idx="4294967295"/>
          </p:nvPr>
        </p:nvSpPr>
        <p:spPr>
          <a:xfrm>
            <a:off x="755650" y="215900"/>
            <a:ext cx="6769100" cy="765175"/>
          </a:xfrm>
          <a:prstGeom prst="rect">
            <a:avLst/>
          </a:prstGeom>
        </p:spPr>
        <p:txBody>
          <a:bodyPr/>
          <a:lstStyle>
            <a:lvl1pPr defTabSz="914400">
              <a:defRPr b="1" sz="3600">
                <a:solidFill>
                  <a:srgbClr val="69923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69923A"/>
                </a:solidFill>
              </a:rPr>
              <a:t>RDA Organizational Structure</a:t>
            </a:r>
          </a:p>
        </p:txBody>
      </p:sp>
      <p:grpSp>
        <p:nvGrpSpPr>
          <p:cNvPr id="200" name="Group 200"/>
          <p:cNvGrpSpPr/>
          <p:nvPr/>
        </p:nvGrpSpPr>
        <p:grpSpPr>
          <a:xfrm>
            <a:off x="323850" y="1295399"/>
            <a:ext cx="8569325" cy="4408489"/>
            <a:chOff x="0" y="0"/>
            <a:chExt cx="8569325" cy="4408487"/>
          </a:xfrm>
        </p:grpSpPr>
        <p:sp>
          <p:nvSpPr>
            <p:cNvPr id="180" name="Shape 180"/>
            <p:cNvSpPr/>
            <p:nvPr/>
          </p:nvSpPr>
          <p:spPr>
            <a:xfrm>
              <a:off x="0" y="-1"/>
              <a:ext cx="8569325" cy="4408489"/>
            </a:xfrm>
            <a:prstGeom prst="roundRect">
              <a:avLst>
                <a:gd name="adj" fmla="val 16667"/>
              </a:avLst>
            </a:prstGeom>
            <a:solidFill>
              <a:srgbClr val="BED0E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 lvl="0" algn="ctr">
                <a:defRPr b="0" sz="1800">
                  <a:solidFill>
                    <a:srgbClr val="FFFF00"/>
                  </a:solidFill>
                </a:defRPr>
              </a:pPr>
            </a:p>
          </p:txBody>
        </p:sp>
        <p:grpSp>
          <p:nvGrpSpPr>
            <p:cNvPr id="183" name="Group 183"/>
            <p:cNvGrpSpPr/>
            <p:nvPr/>
          </p:nvGrpSpPr>
          <p:grpSpPr>
            <a:xfrm>
              <a:off x="629216" y="270938"/>
              <a:ext cx="7344603" cy="627547"/>
              <a:chOff x="0" y="0"/>
              <a:chExt cx="7344602" cy="627545"/>
            </a:xfrm>
          </p:grpSpPr>
          <p:sp>
            <p:nvSpPr>
              <p:cNvPr id="181" name="Shape 181"/>
              <p:cNvSpPr/>
              <p:nvPr/>
            </p:nvSpPr>
            <p:spPr>
              <a:xfrm>
                <a:off x="0" y="0"/>
                <a:ext cx="7344603" cy="627546"/>
              </a:xfrm>
              <a:prstGeom prst="roundRect">
                <a:avLst>
                  <a:gd name="adj" fmla="val 16667"/>
                </a:avLst>
              </a:prstGeom>
              <a:solidFill>
                <a:srgbClr val="FFFFCC"/>
              </a:solidFill>
              <a:ln w="28575" cap="flat">
                <a:solidFill>
                  <a:srgbClr val="FFCC99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b="0" i="1" sz="1200"/>
                </a:pPr>
              </a:p>
            </p:txBody>
          </p:sp>
          <p:sp>
            <p:nvSpPr>
              <p:cNvPr id="182" name="Shape 182"/>
              <p:cNvSpPr/>
              <p:nvPr/>
            </p:nvSpPr>
            <p:spPr>
              <a:xfrm>
                <a:off x="30622" y="80045"/>
                <a:ext cx="7283358" cy="4674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 algn="ctr">
                  <a:defRPr b="0" sz="1800">
                    <a:solidFill>
                      <a:srgbClr val="000000"/>
                    </a:solidFill>
                  </a:defRPr>
                </a:pPr>
                <a:r>
                  <a:rPr sz="1400">
                    <a:solidFill>
                      <a:srgbClr val="CC6600"/>
                    </a:solidFill>
                  </a:rPr>
                  <a:t>RDA Council </a:t>
                </a:r>
                <a:br>
                  <a:rPr sz="1400">
                    <a:solidFill>
                      <a:srgbClr val="CC6600"/>
                    </a:solidFill>
                  </a:rPr>
                </a:br>
                <a:r>
                  <a:rPr i="1" sz="1200">
                    <a:solidFill>
                      <a:srgbClr val="37424A"/>
                    </a:solidFill>
                  </a:rPr>
                  <a:t>Responsible for overarching mission, vision, impact of RDA</a:t>
                </a:r>
              </a:p>
            </p:txBody>
          </p:sp>
        </p:grpSp>
        <p:grpSp>
          <p:nvGrpSpPr>
            <p:cNvPr id="186" name="Group 186"/>
            <p:cNvGrpSpPr/>
            <p:nvPr/>
          </p:nvGrpSpPr>
          <p:grpSpPr>
            <a:xfrm>
              <a:off x="629216" y="1074505"/>
              <a:ext cx="2282782" cy="1343353"/>
              <a:chOff x="0" y="0"/>
              <a:chExt cx="2282781" cy="1343352"/>
            </a:xfrm>
          </p:grpSpPr>
          <p:sp>
            <p:nvSpPr>
              <p:cNvPr id="184" name="Shape 184"/>
              <p:cNvSpPr/>
              <p:nvPr/>
            </p:nvSpPr>
            <p:spPr>
              <a:xfrm>
                <a:off x="0" y="0"/>
                <a:ext cx="2282782" cy="1343353"/>
              </a:xfrm>
              <a:prstGeom prst="roundRect">
                <a:avLst>
                  <a:gd name="adj" fmla="val 16667"/>
                </a:avLst>
              </a:prstGeom>
              <a:solidFill>
                <a:srgbClr val="FFFFCC"/>
              </a:solidFill>
              <a:ln w="28575" cap="flat">
                <a:solidFill>
                  <a:srgbClr val="FFCC99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b="0" i="1" sz="1200"/>
                </a:pPr>
              </a:p>
            </p:txBody>
          </p:sp>
          <p:sp>
            <p:nvSpPr>
              <p:cNvPr id="185" name="Shape 185"/>
              <p:cNvSpPr/>
              <p:nvPr/>
            </p:nvSpPr>
            <p:spPr>
              <a:xfrm>
                <a:off x="65551" y="349049"/>
                <a:ext cx="2151680" cy="6452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 algn="ctr">
                  <a:defRPr b="0" sz="1800">
                    <a:solidFill>
                      <a:srgbClr val="000000"/>
                    </a:solidFill>
                  </a:defRPr>
                </a:pPr>
                <a:r>
                  <a:rPr sz="1400">
                    <a:solidFill>
                      <a:srgbClr val="CC6600"/>
                    </a:solidFill>
                  </a:rPr>
                  <a:t>Technical Advisory Board</a:t>
                </a:r>
                <a:endParaRPr sz="1400">
                  <a:solidFill>
                    <a:srgbClr val="CC6600"/>
                  </a:solidFill>
                </a:endParaRPr>
              </a:p>
              <a:p>
                <a:pPr lvl="0" algn="ctr">
                  <a:defRPr b="0" sz="1800">
                    <a:solidFill>
                      <a:srgbClr val="000000"/>
                    </a:solidFill>
                  </a:defRPr>
                </a:pPr>
                <a:r>
                  <a:rPr i="1" sz="1200">
                    <a:solidFill>
                      <a:srgbClr val="37424A"/>
                    </a:solidFill>
                  </a:rPr>
                  <a:t>Responsible for Technical roadmap and interactions</a:t>
                </a:r>
              </a:p>
            </p:txBody>
          </p:sp>
        </p:grpSp>
        <p:grpSp>
          <p:nvGrpSpPr>
            <p:cNvPr id="189" name="Group 189"/>
            <p:cNvGrpSpPr/>
            <p:nvPr/>
          </p:nvGrpSpPr>
          <p:grpSpPr>
            <a:xfrm>
              <a:off x="3143270" y="1087154"/>
              <a:ext cx="2282782" cy="1343353"/>
              <a:chOff x="0" y="0"/>
              <a:chExt cx="2282781" cy="1343352"/>
            </a:xfrm>
          </p:grpSpPr>
          <p:sp>
            <p:nvSpPr>
              <p:cNvPr id="187" name="Shape 187"/>
              <p:cNvSpPr/>
              <p:nvPr/>
            </p:nvSpPr>
            <p:spPr>
              <a:xfrm>
                <a:off x="0" y="0"/>
                <a:ext cx="2282782" cy="1343353"/>
              </a:xfrm>
              <a:prstGeom prst="roundRect">
                <a:avLst>
                  <a:gd name="adj" fmla="val 16667"/>
                </a:avLst>
              </a:prstGeom>
              <a:solidFill>
                <a:srgbClr val="FFFFCC"/>
              </a:solidFill>
              <a:ln w="28575" cap="flat">
                <a:solidFill>
                  <a:srgbClr val="FFCC99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b="0" i="1" sz="1200"/>
                </a:pPr>
              </a:p>
            </p:txBody>
          </p:sp>
          <p:sp>
            <p:nvSpPr>
              <p:cNvPr id="188" name="Shape 188"/>
              <p:cNvSpPr/>
              <p:nvPr/>
            </p:nvSpPr>
            <p:spPr>
              <a:xfrm>
                <a:off x="65551" y="247449"/>
                <a:ext cx="2151680" cy="8484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 algn="ctr">
                  <a:defRPr b="0" sz="1800">
                    <a:solidFill>
                      <a:srgbClr val="000000"/>
                    </a:solidFill>
                  </a:defRPr>
                </a:pPr>
                <a:r>
                  <a:rPr sz="1400">
                    <a:solidFill>
                      <a:srgbClr val="CC6600"/>
                    </a:solidFill>
                  </a:rPr>
                  <a:t>Secretary-General and Secretariat</a:t>
                </a:r>
                <a:endParaRPr sz="1400">
                  <a:solidFill>
                    <a:srgbClr val="CC6600"/>
                  </a:solidFill>
                </a:endParaRPr>
              </a:p>
              <a:p>
                <a:pPr lvl="0" algn="ctr">
                  <a:defRPr b="0" sz="1800">
                    <a:solidFill>
                      <a:srgbClr val="000000"/>
                    </a:solidFill>
                  </a:defRPr>
                </a:pPr>
                <a:r>
                  <a:rPr i="1" sz="1200">
                    <a:solidFill>
                      <a:srgbClr val="37424A"/>
                    </a:solidFill>
                  </a:rPr>
                  <a:t>Responsible for administration and operations</a:t>
                </a:r>
              </a:p>
            </p:txBody>
          </p:sp>
        </p:grpSp>
        <p:grpSp>
          <p:nvGrpSpPr>
            <p:cNvPr id="192" name="Group 192"/>
            <p:cNvGrpSpPr/>
            <p:nvPr/>
          </p:nvGrpSpPr>
          <p:grpSpPr>
            <a:xfrm>
              <a:off x="5691036" y="1091311"/>
              <a:ext cx="2414327" cy="1365075"/>
              <a:chOff x="0" y="0"/>
              <a:chExt cx="2414326" cy="1365074"/>
            </a:xfrm>
          </p:grpSpPr>
          <p:sp>
            <p:nvSpPr>
              <p:cNvPr id="190" name="Shape 190"/>
              <p:cNvSpPr/>
              <p:nvPr/>
            </p:nvSpPr>
            <p:spPr>
              <a:xfrm>
                <a:off x="0" y="0"/>
                <a:ext cx="2414327" cy="1365075"/>
              </a:xfrm>
              <a:prstGeom prst="roundRect">
                <a:avLst>
                  <a:gd name="adj" fmla="val 16667"/>
                </a:avLst>
              </a:prstGeom>
              <a:solidFill>
                <a:srgbClr val="FFFFCC"/>
              </a:solidFill>
              <a:ln w="28575" cap="flat">
                <a:solidFill>
                  <a:srgbClr val="FFCC99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b="0" i="1" sz="1200"/>
                </a:pPr>
              </a:p>
            </p:txBody>
          </p:sp>
          <p:sp>
            <p:nvSpPr>
              <p:cNvPr id="191" name="Shape 191"/>
              <p:cNvSpPr/>
              <p:nvPr/>
            </p:nvSpPr>
            <p:spPr>
              <a:xfrm>
                <a:off x="66609" y="156709"/>
                <a:ext cx="2281108" cy="10516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 algn="ctr">
                  <a:defRPr b="0" sz="1800">
                    <a:solidFill>
                      <a:srgbClr val="000000"/>
                    </a:solidFill>
                  </a:defRPr>
                </a:pPr>
                <a:r>
                  <a:rPr sz="1400">
                    <a:solidFill>
                      <a:srgbClr val="CC6600"/>
                    </a:solidFill>
                  </a:rPr>
                  <a:t>Organizational Advisory Board and Organizational Assembly</a:t>
                </a:r>
                <a:endParaRPr sz="1400">
                  <a:solidFill>
                    <a:srgbClr val="CC6600"/>
                  </a:solidFill>
                </a:endParaRPr>
              </a:p>
              <a:p>
                <a:pPr lvl="0" algn="ctr">
                  <a:defRPr b="0" sz="1800">
                    <a:solidFill>
                      <a:srgbClr val="000000"/>
                    </a:solidFill>
                  </a:defRPr>
                </a:pPr>
                <a:r>
                  <a:rPr i="1" sz="1200">
                    <a:solidFill>
                      <a:srgbClr val="37424A"/>
                    </a:solidFill>
                  </a:rPr>
                  <a:t>Responsible for organizational and strategic advice</a:t>
                </a:r>
              </a:p>
            </p:txBody>
          </p:sp>
        </p:grpSp>
        <p:grpSp>
          <p:nvGrpSpPr>
            <p:cNvPr id="195" name="Group 195"/>
            <p:cNvGrpSpPr/>
            <p:nvPr/>
          </p:nvGrpSpPr>
          <p:grpSpPr>
            <a:xfrm>
              <a:off x="655855" y="2666303"/>
              <a:ext cx="7449508" cy="589199"/>
              <a:chOff x="0" y="0"/>
              <a:chExt cx="7449507" cy="589197"/>
            </a:xfrm>
          </p:grpSpPr>
          <p:sp>
            <p:nvSpPr>
              <p:cNvPr id="193" name="Shape 193"/>
              <p:cNvSpPr/>
              <p:nvPr/>
            </p:nvSpPr>
            <p:spPr>
              <a:xfrm>
                <a:off x="0" y="0"/>
                <a:ext cx="7449508" cy="589198"/>
              </a:xfrm>
              <a:prstGeom prst="roundRect">
                <a:avLst>
                  <a:gd name="adj" fmla="val 16667"/>
                </a:avLst>
              </a:prstGeom>
              <a:solidFill>
                <a:srgbClr val="FFFFCC"/>
              </a:solidFill>
              <a:ln w="28575" cap="flat">
                <a:solidFill>
                  <a:srgbClr val="FFCC99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b="0" i="1" sz="1200"/>
                </a:pPr>
              </a:p>
            </p:txBody>
          </p:sp>
          <p:sp>
            <p:nvSpPr>
              <p:cNvPr id="194" name="Shape 194"/>
              <p:cNvSpPr/>
              <p:nvPr/>
            </p:nvSpPr>
            <p:spPr>
              <a:xfrm>
                <a:off x="28750" y="60871"/>
                <a:ext cx="7392007" cy="4674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 algn="ctr">
                  <a:defRPr b="0" sz="1800">
                    <a:solidFill>
                      <a:srgbClr val="000000"/>
                    </a:solidFill>
                  </a:defRPr>
                </a:pPr>
                <a:r>
                  <a:rPr sz="1400">
                    <a:solidFill>
                      <a:srgbClr val="CC6600"/>
                    </a:solidFill>
                  </a:rPr>
                  <a:t>Working Groups</a:t>
                </a:r>
                <a:br>
                  <a:rPr sz="1400">
                    <a:solidFill>
                      <a:srgbClr val="CC6600"/>
                    </a:solidFill>
                  </a:rPr>
                </a:br>
                <a:r>
                  <a:rPr i="1" sz="1200">
                    <a:solidFill>
                      <a:srgbClr val="37424A"/>
                    </a:solidFill>
                  </a:rPr>
                  <a:t>Responsible for impactful, outcome-oriented efforts</a:t>
                </a:r>
              </a:p>
            </p:txBody>
          </p:sp>
        </p:grpSp>
        <p:grpSp>
          <p:nvGrpSpPr>
            <p:cNvPr id="198" name="Group 198"/>
            <p:cNvGrpSpPr/>
            <p:nvPr/>
          </p:nvGrpSpPr>
          <p:grpSpPr>
            <a:xfrm>
              <a:off x="612360" y="3412711"/>
              <a:ext cx="7493003" cy="637131"/>
              <a:chOff x="0" y="0"/>
              <a:chExt cx="7493002" cy="637130"/>
            </a:xfrm>
          </p:grpSpPr>
          <p:sp>
            <p:nvSpPr>
              <p:cNvPr id="196" name="Shape 196"/>
              <p:cNvSpPr/>
              <p:nvPr/>
            </p:nvSpPr>
            <p:spPr>
              <a:xfrm>
                <a:off x="0" y="0"/>
                <a:ext cx="7493003" cy="637131"/>
              </a:xfrm>
              <a:prstGeom prst="roundRect">
                <a:avLst>
                  <a:gd name="adj" fmla="val 16667"/>
                </a:avLst>
              </a:prstGeom>
              <a:solidFill>
                <a:srgbClr val="FFFFCC"/>
              </a:solidFill>
              <a:ln w="28575" cap="flat">
                <a:solidFill>
                  <a:srgbClr val="FFCC99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b="0" i="1" sz="1200"/>
                </a:pPr>
              </a:p>
            </p:txBody>
          </p:sp>
          <p:sp>
            <p:nvSpPr>
              <p:cNvPr id="197" name="Shape 197"/>
              <p:cNvSpPr/>
              <p:nvPr/>
            </p:nvSpPr>
            <p:spPr>
              <a:xfrm>
                <a:off x="31089" y="84838"/>
                <a:ext cx="7430824" cy="4674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 algn="ctr">
                  <a:defRPr b="0" sz="1800">
                    <a:solidFill>
                      <a:srgbClr val="000000"/>
                    </a:solidFill>
                  </a:defRPr>
                </a:pPr>
                <a:r>
                  <a:rPr sz="1400">
                    <a:solidFill>
                      <a:srgbClr val="CC6600"/>
                    </a:solidFill>
                  </a:rPr>
                  <a:t>Interest Groups</a:t>
                </a:r>
                <a:br>
                  <a:rPr sz="1400">
                    <a:solidFill>
                      <a:srgbClr val="CC6600"/>
                    </a:solidFill>
                  </a:rPr>
                </a:br>
                <a:r>
                  <a:rPr i="1" sz="1200">
                    <a:solidFill>
                      <a:srgbClr val="37424A"/>
                    </a:solidFill>
                  </a:rPr>
                  <a:t>Responsible for defining and refining common issues</a:t>
                </a:r>
              </a:p>
            </p:txBody>
          </p:sp>
        </p:grpSp>
        <p:sp>
          <p:nvSpPr>
            <p:cNvPr id="199" name="Shape 199"/>
            <p:cNvSpPr/>
            <p:nvPr/>
          </p:nvSpPr>
          <p:spPr>
            <a:xfrm rot="16200000">
              <a:off x="-564826" y="2414491"/>
              <a:ext cx="1696404" cy="313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0" sz="1600">
                  <a:solidFill>
                    <a:srgbClr val="CC6600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600">
                  <a:solidFill>
                    <a:srgbClr val="CC6600"/>
                  </a:solidFill>
                </a:rPr>
                <a:t>RDA Membership</a:t>
              </a:r>
            </a:p>
          </p:txBody>
        </p:sp>
      </p:grpSp>
      <p:sp>
        <p:nvSpPr>
          <p:cNvPr id="201" name="Shape 201"/>
          <p:cNvSpPr/>
          <p:nvPr/>
        </p:nvSpPr>
        <p:spPr>
          <a:xfrm>
            <a:off x="4450981" y="6256622"/>
            <a:ext cx="2003802" cy="285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i="1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b="0" i="0" sz="1800"/>
            </a:pPr>
            <a:r>
              <a:rPr b="1" i="1" sz="1200"/>
              <a:t>RDA/US Work Funded by</a:t>
            </a:r>
          </a:p>
        </p:txBody>
      </p:sp>
      <p:grpSp>
        <p:nvGrpSpPr>
          <p:cNvPr id="204" name="Group 204"/>
          <p:cNvGrpSpPr/>
          <p:nvPr/>
        </p:nvGrpSpPr>
        <p:grpSpPr>
          <a:xfrm>
            <a:off x="611247" y="5941538"/>
            <a:ext cx="7954814" cy="762260"/>
            <a:chOff x="0" y="0"/>
            <a:chExt cx="7954812" cy="762258"/>
          </a:xfrm>
        </p:grpSpPr>
        <p:sp>
          <p:nvSpPr>
            <p:cNvPr id="202" name="Shape 202"/>
            <p:cNvSpPr/>
            <p:nvPr/>
          </p:nvSpPr>
          <p:spPr>
            <a:xfrm>
              <a:off x="0" y="0"/>
              <a:ext cx="7954813" cy="762259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28575" cap="flat">
              <a:solidFill>
                <a:srgbClr val="7F7F7F"/>
              </a:solidFill>
              <a:prstDash val="sysDash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0" i="1" sz="1200"/>
              </a:pPr>
            </a:p>
          </p:txBody>
        </p:sp>
        <p:sp>
          <p:nvSpPr>
            <p:cNvPr id="203" name="Shape 203"/>
            <p:cNvSpPr/>
            <p:nvPr/>
          </p:nvSpPr>
          <p:spPr>
            <a:xfrm>
              <a:off x="37195" y="132839"/>
              <a:ext cx="7880423" cy="4965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0"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37424A"/>
                  </a:solidFill>
                </a:rPr>
                <a:t>RDA Colloquium  (Research Funders)</a:t>
              </a:r>
              <a:br>
                <a:rPr sz="1400">
                  <a:solidFill>
                    <a:srgbClr val="37424A"/>
                  </a:solidFill>
                </a:rPr>
              </a:br>
              <a:r>
                <a:rPr i="1" sz="1200">
                  <a:solidFill>
                    <a:srgbClr val="37424A"/>
                  </a:solidFill>
                </a:rPr>
                <a:t>Operational and community sponsorship</a:t>
              </a:r>
            </a:p>
          </p:txBody>
        </p:sp>
      </p:grpSp>
      <p:sp>
        <p:nvSpPr>
          <p:cNvPr id="205" name="Shape 205"/>
          <p:cNvSpPr/>
          <p:nvPr/>
        </p:nvSpPr>
        <p:spPr>
          <a:xfrm>
            <a:off x="2920949" y="2396875"/>
            <a:ext cx="16344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1200"/>
              <a:t>*</a:t>
            </a:r>
          </a:p>
        </p:txBody>
      </p:sp>
      <p:sp>
        <p:nvSpPr>
          <p:cNvPr id="206" name="Shape 206"/>
          <p:cNvSpPr/>
          <p:nvPr/>
        </p:nvSpPr>
        <p:spPr>
          <a:xfrm>
            <a:off x="7999614" y="2396875"/>
            <a:ext cx="14478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0"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1200"/>
              <a:t>*</a:t>
            </a:r>
          </a:p>
        </p:txBody>
      </p:sp>
      <p:sp>
        <p:nvSpPr>
          <p:cNvPr id="207" name="Shape 207"/>
          <p:cNvSpPr/>
          <p:nvPr/>
        </p:nvSpPr>
        <p:spPr>
          <a:xfrm>
            <a:off x="7638796" y="3979591"/>
            <a:ext cx="16344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1200"/>
              <a:t>*</a:t>
            </a:r>
          </a:p>
        </p:txBody>
      </p:sp>
      <p:sp>
        <p:nvSpPr>
          <p:cNvPr id="208" name="Shape 208"/>
          <p:cNvSpPr/>
          <p:nvPr/>
        </p:nvSpPr>
        <p:spPr>
          <a:xfrm>
            <a:off x="7638796" y="4741134"/>
            <a:ext cx="16344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0"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1200"/>
              <a:t>*</a:t>
            </a:r>
          </a:p>
        </p:txBody>
      </p:sp>
      <p:sp>
        <p:nvSpPr>
          <p:cNvPr id="209" name="Shape 209"/>
          <p:cNvSpPr/>
          <p:nvPr/>
        </p:nvSpPr>
        <p:spPr>
          <a:xfrm>
            <a:off x="160401" y="5672298"/>
            <a:ext cx="184934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b="0"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1200"/>
              <a:t>* heavy user involvement</a:t>
            </a:r>
          </a:p>
        </p:txBody>
      </p:sp>
      <p:sp>
        <p:nvSpPr>
          <p:cNvPr id="210" name="Shape 210"/>
          <p:cNvSpPr/>
          <p:nvPr/>
        </p:nvSpPr>
        <p:spPr>
          <a:xfrm>
            <a:off x="6291334" y="5987382"/>
            <a:ext cx="16344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b="0"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1200"/>
              <a:t>*</a:t>
            </a:r>
          </a:p>
        </p:txBody>
      </p:sp>
      <p:sp>
        <p:nvSpPr>
          <p:cNvPr id="211" name="Shape 211"/>
          <p:cNvSpPr/>
          <p:nvPr/>
        </p:nvSpPr>
        <p:spPr>
          <a:xfrm>
            <a:off x="5313215" y="1575953"/>
            <a:ext cx="16344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b="0"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1200"/>
              <a:t>*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37424A"/>
      </a:dk1>
      <a:lt1>
        <a:srgbClr val="FFFFFF"/>
      </a:lt1>
      <a:dk2>
        <a:srgbClr val="A7A7A7"/>
      </a:dk2>
      <a:lt2>
        <a:srgbClr val="535353"/>
      </a:lt2>
      <a:accent1>
        <a:srgbClr val="69923A"/>
      </a:accent1>
      <a:accent2>
        <a:srgbClr val="969696"/>
      </a:accent2>
      <a:accent3>
        <a:srgbClr val="FFFFFF"/>
      </a:accent3>
      <a:accent4>
        <a:srgbClr val="2F383F"/>
      </a:accent4>
      <a:accent5>
        <a:srgbClr val="B8C6AE"/>
      </a:accent5>
      <a:accent6>
        <a:srgbClr val="888888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"/>
        <a:ea typeface="Avenir"/>
        <a:cs typeface="Avenir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69923A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800" u="none" kumimoji="0" normalizeH="0">
            <a:ln>
              <a:noFill/>
            </a:ln>
            <a:solidFill>
              <a:srgbClr val="37424A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69923A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800" u="none" kumimoji="0" normalizeH="0">
            <a:ln>
              <a:noFill/>
            </a:ln>
            <a:solidFill>
              <a:srgbClr val="37424A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9923A"/>
      </a:accent1>
      <a:accent2>
        <a:srgbClr val="969696"/>
      </a:accent2>
      <a:accent3>
        <a:srgbClr val="FFFFFF"/>
      </a:accent3>
      <a:accent4>
        <a:srgbClr val="2F383F"/>
      </a:accent4>
      <a:accent5>
        <a:srgbClr val="B8C6AE"/>
      </a:accent5>
      <a:accent6>
        <a:srgbClr val="888888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"/>
        <a:ea typeface="Avenir"/>
        <a:cs typeface="Avenir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69923A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800" u="none" kumimoji="0" normalizeH="0">
            <a:ln>
              <a:noFill/>
            </a:ln>
            <a:solidFill>
              <a:srgbClr val="37424A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69923A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800" u="none" kumimoji="0" normalizeH="0">
            <a:ln>
              <a:noFill/>
            </a:ln>
            <a:solidFill>
              <a:srgbClr val="37424A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