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1.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9" r:id="rId2"/>
    <p:sldId id="265" r:id="rId3"/>
    <p:sldId id="271" r:id="rId4"/>
    <p:sldId id="272" r:id="rId5"/>
    <p:sldId id="266" r:id="rId6"/>
    <p:sldId id="273" r:id="rId7"/>
    <p:sldId id="292" r:id="rId8"/>
    <p:sldId id="267" r:id="rId9"/>
    <p:sldId id="268" r:id="rId10"/>
    <p:sldId id="274" r:id="rId11"/>
    <p:sldId id="263" r:id="rId12"/>
    <p:sldId id="275" r:id="rId13"/>
    <p:sldId id="298" r:id="rId14"/>
    <p:sldId id="276" r:id="rId15"/>
    <p:sldId id="277" r:id="rId16"/>
    <p:sldId id="261" r:id="rId17"/>
    <p:sldId id="278" r:id="rId18"/>
    <p:sldId id="279" r:id="rId19"/>
    <p:sldId id="283" r:id="rId20"/>
    <p:sldId id="282" r:id="rId21"/>
    <p:sldId id="280" r:id="rId22"/>
    <p:sldId id="281" r:id="rId23"/>
    <p:sldId id="264" r:id="rId24"/>
    <p:sldId id="286" r:id="rId25"/>
    <p:sldId id="299" r:id="rId26"/>
    <p:sldId id="300" r:id="rId27"/>
    <p:sldId id="262" r:id="rId28"/>
    <p:sldId id="293" r:id="rId29"/>
    <p:sldId id="294" r:id="rId30"/>
    <p:sldId id="295" r:id="rId31"/>
    <p:sldId id="297" r:id="rId32"/>
    <p:sldId id="301" r:id="rId33"/>
    <p:sldId id="302" r:id="rId34"/>
    <p:sldId id="303" r:id="rId35"/>
    <p:sldId id="304" r:id="rId36"/>
    <p:sldId id="305" r:id="rId37"/>
    <p:sldId id="296" r:id="rId38"/>
  </p:sldIdLst>
  <p:sldSz cx="9144000" cy="6858000" type="screen4x3"/>
  <p:notesSz cx="7099300" cy="10234613"/>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ette Serral" initials="IS" lastIdx="1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97A"/>
    <a:srgbClr val="E1FF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170" autoAdjust="0"/>
  </p:normalViewPr>
  <p:slideViewPr>
    <p:cSldViewPr>
      <p:cViewPr>
        <p:scale>
          <a:sx n="99" d="100"/>
          <a:sy n="99" d="100"/>
        </p:scale>
        <p:origin x="-1160"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3318" y="-84"/>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8-06T13:18:28.771" idx="5">
    <p:pos x="5685" y="636"/>
    <p:text>Please, try to answer as much questions as you can...
We will gather all these answers to better focus the discussion among networks when writing the report from the workshop. Also to ease discussion during the workshop.</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15-08-06T13:18:28.771" idx="18">
    <p:pos x="5685" y="636"/>
    <p:text>Please, try to answer as much questions as you can...
We will gather all these answers to better focus the discussion among networks when writing the report from the workshop. Also to ease discussion during the workshop.</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15-08-06T13:18:28.771" idx="15">
    <p:pos x="5685" y="636"/>
    <p:text>Please, try to answer as much questions as you can...
We will gather all these answers to better focus the discussion among networks when writing the report from the workshop. Also to ease discussion during the workshop.</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15-08-06T13:18:28.771" idx="16">
    <p:pos x="5685" y="636"/>
    <p:text>Please, try to answer as much questions as you can...
We will gather all these answers to better focus the discussion among networks when writing the report from the workshop. Also to ease discussion during the workshop.</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5-08-06T13:18:28.771" idx="6">
    <p:pos x="5685" y="636"/>
    <p:text>Please, try to answer as much questions as you can...
We will gather all these answers to better focus the discussion among networks when writing the report from the workshop. Also to ease discussion during the workshop.</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5-08-06T13:18:28.771" idx="11">
    <p:pos x="5685" y="636"/>
    <p:text>Please, try to answer as much questions as you can...
We will gather all these answers to better focus the discussion among networks when writing the report from the workshop. Also to ease discussion during the workshop.</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5-08-06T13:18:28.771" idx="17">
    <p:pos x="5685" y="636"/>
    <p:text>Please, try to answer as much questions as you can...
We will gather all these answers to better focus the discussion among networks when writing the report from the workshop. Also to ease discussion during the workshop.</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5-08-06T13:18:28.771" idx="7">
    <p:pos x="5685" y="636"/>
    <p:text>Please, try to answer as much questions as you can...
We will gather all these answers to better focus the discussion among networks when writing the report from the workshop. Also to ease discussion during the workshop.</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5-08-06T13:18:28.771" idx="8">
    <p:pos x="5685" y="636"/>
    <p:text>Please, try to answer as much questions as you can...
We will gather all these answers to better focus the discussion among networks when writing the report from the workshop. Also to ease discussion during the workshop.</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5-08-06T13:18:28.771" idx="12">
    <p:pos x="5685" y="636"/>
    <p:text>Please, try to answer as much questions as you can...
We will gather all these answers to better focus the discussion among networks when writing the report from the workshop. Also to ease discussion during the workshop.</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5-08-06T13:18:28.771" idx="4">
    <p:pos x="5685" y="636"/>
    <p:text>Please, try to answer as much questions as you can...
We will gather all these answers to better focus the discussion among networks when writing the report from the workshop. Also to ease discussion during the workshop.</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15-08-06T13:18:28.771" idx="14">
    <p:pos x="5685" y="636"/>
    <p:text>Please, try to answer as much questions as you can...
We will gather all these answers to better focus the discussion among networks when writing the report from the workshop. Also to ease discussion during the workshop.</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3077137" cy="512304"/>
          </a:xfrm>
          <a:prstGeom prst="rect">
            <a:avLst/>
          </a:prstGeom>
        </p:spPr>
        <p:txBody>
          <a:bodyPr vert="horz" lIns="94768" tIns="47384" rIns="94768" bIns="47384" rtlCol="0"/>
          <a:lstStyle>
            <a:lvl1pPr algn="l">
              <a:defRPr sz="1200"/>
            </a:lvl1pPr>
          </a:lstStyle>
          <a:p>
            <a:endParaRPr lang="ca-ES" dirty="0"/>
          </a:p>
        </p:txBody>
      </p:sp>
      <p:sp>
        <p:nvSpPr>
          <p:cNvPr id="3" name="Contenidor de data 2"/>
          <p:cNvSpPr>
            <a:spLocks noGrp="1"/>
          </p:cNvSpPr>
          <p:nvPr>
            <p:ph type="dt" sz="quarter" idx="1"/>
          </p:nvPr>
        </p:nvSpPr>
        <p:spPr>
          <a:xfrm>
            <a:off x="4020506" y="0"/>
            <a:ext cx="3077137" cy="512304"/>
          </a:xfrm>
          <a:prstGeom prst="rect">
            <a:avLst/>
          </a:prstGeom>
        </p:spPr>
        <p:txBody>
          <a:bodyPr vert="horz" lIns="94768" tIns="47384" rIns="94768" bIns="47384" rtlCol="0"/>
          <a:lstStyle>
            <a:lvl1pPr algn="r">
              <a:defRPr sz="1200"/>
            </a:lvl1pPr>
          </a:lstStyle>
          <a:p>
            <a:fld id="{D752CFBB-2AE0-4AB0-96B1-B5AC2990DFA9}" type="datetimeFigureOut">
              <a:rPr lang="ca-ES" smtClean="0"/>
              <a:pPr/>
              <a:t>21/9/15</a:t>
            </a:fld>
            <a:endParaRPr lang="ca-ES" dirty="0"/>
          </a:p>
        </p:txBody>
      </p:sp>
      <p:sp>
        <p:nvSpPr>
          <p:cNvPr id="4" name="Contenidor de peu de pàgina 3"/>
          <p:cNvSpPr>
            <a:spLocks noGrp="1"/>
          </p:cNvSpPr>
          <p:nvPr>
            <p:ph type="ftr" sz="quarter" idx="2"/>
          </p:nvPr>
        </p:nvSpPr>
        <p:spPr>
          <a:xfrm>
            <a:off x="0" y="9720673"/>
            <a:ext cx="3077137" cy="512303"/>
          </a:xfrm>
          <a:prstGeom prst="rect">
            <a:avLst/>
          </a:prstGeom>
        </p:spPr>
        <p:txBody>
          <a:bodyPr vert="horz" lIns="94768" tIns="47384" rIns="94768" bIns="47384" rtlCol="0" anchor="b"/>
          <a:lstStyle>
            <a:lvl1pPr algn="l">
              <a:defRPr sz="1200"/>
            </a:lvl1pPr>
          </a:lstStyle>
          <a:p>
            <a:endParaRPr lang="ca-ES" dirty="0"/>
          </a:p>
        </p:txBody>
      </p:sp>
      <p:sp>
        <p:nvSpPr>
          <p:cNvPr id="5" name="Contenidor de número de diapositiva 4"/>
          <p:cNvSpPr>
            <a:spLocks noGrp="1"/>
          </p:cNvSpPr>
          <p:nvPr>
            <p:ph type="sldNum" sz="quarter" idx="3"/>
          </p:nvPr>
        </p:nvSpPr>
        <p:spPr>
          <a:xfrm>
            <a:off x="4020506" y="9720673"/>
            <a:ext cx="3077137" cy="512303"/>
          </a:xfrm>
          <a:prstGeom prst="rect">
            <a:avLst/>
          </a:prstGeom>
        </p:spPr>
        <p:txBody>
          <a:bodyPr vert="horz" lIns="94768" tIns="47384" rIns="94768" bIns="47384" rtlCol="0" anchor="b"/>
          <a:lstStyle>
            <a:lvl1pPr algn="r">
              <a:defRPr sz="1200"/>
            </a:lvl1pPr>
          </a:lstStyle>
          <a:p>
            <a:fld id="{BD5B466F-2CD0-4192-82B6-BA2C3E70A01A}" type="slidenum">
              <a:rPr lang="ca-ES" smtClean="0"/>
              <a:pPr/>
              <a:t>‹Nr.›</a:t>
            </a:fld>
            <a:endParaRPr lang="ca-ES" dirty="0"/>
          </a:p>
        </p:txBody>
      </p:sp>
    </p:spTree>
    <p:extLst>
      <p:ext uri="{BB962C8B-B14F-4D97-AF65-F5344CB8AC3E}">
        <p14:creationId xmlns:p14="http://schemas.microsoft.com/office/powerpoint/2010/main" val="372296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3077137" cy="512304"/>
          </a:xfrm>
          <a:prstGeom prst="rect">
            <a:avLst/>
          </a:prstGeom>
        </p:spPr>
        <p:txBody>
          <a:bodyPr vert="horz" lIns="94768" tIns="47384" rIns="94768" bIns="47384" rtlCol="0"/>
          <a:lstStyle>
            <a:lvl1pPr algn="l">
              <a:defRPr sz="1200"/>
            </a:lvl1pPr>
          </a:lstStyle>
          <a:p>
            <a:endParaRPr lang="ca-ES" dirty="0"/>
          </a:p>
        </p:txBody>
      </p:sp>
      <p:sp>
        <p:nvSpPr>
          <p:cNvPr id="3" name="Contenidor de data 2"/>
          <p:cNvSpPr>
            <a:spLocks noGrp="1"/>
          </p:cNvSpPr>
          <p:nvPr>
            <p:ph type="dt" idx="1"/>
          </p:nvPr>
        </p:nvSpPr>
        <p:spPr>
          <a:xfrm>
            <a:off x="4020506" y="0"/>
            <a:ext cx="3077137" cy="512304"/>
          </a:xfrm>
          <a:prstGeom prst="rect">
            <a:avLst/>
          </a:prstGeom>
        </p:spPr>
        <p:txBody>
          <a:bodyPr vert="horz" lIns="94768" tIns="47384" rIns="94768" bIns="47384" rtlCol="0"/>
          <a:lstStyle>
            <a:lvl1pPr algn="r">
              <a:defRPr sz="1200"/>
            </a:lvl1pPr>
          </a:lstStyle>
          <a:p>
            <a:fld id="{9858F2E4-9B16-4549-A3A8-A0296B9B64C2}" type="datetimeFigureOut">
              <a:rPr lang="ca-ES" smtClean="0"/>
              <a:pPr/>
              <a:t>21/9/15</a:t>
            </a:fld>
            <a:endParaRPr lang="ca-ES" dirty="0"/>
          </a:p>
        </p:txBody>
      </p:sp>
      <p:sp>
        <p:nvSpPr>
          <p:cNvPr id="4" name="Contenidor d'imatge d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ca-ES" dirty="0"/>
          </a:p>
        </p:txBody>
      </p:sp>
      <p:sp>
        <p:nvSpPr>
          <p:cNvPr id="5" name="Contenidor de notes 4"/>
          <p:cNvSpPr>
            <a:spLocks noGrp="1"/>
          </p:cNvSpPr>
          <p:nvPr>
            <p:ph type="body" sz="quarter" idx="3"/>
          </p:nvPr>
        </p:nvSpPr>
        <p:spPr>
          <a:xfrm>
            <a:off x="709599" y="4861155"/>
            <a:ext cx="5680103" cy="4605821"/>
          </a:xfrm>
          <a:prstGeom prst="rect">
            <a:avLst/>
          </a:prstGeom>
        </p:spPr>
        <p:txBody>
          <a:bodyPr vert="horz" lIns="94768" tIns="47384" rIns="94768" bIns="47384" rtlCol="0">
            <a:normAutofit/>
          </a:bodyPr>
          <a:lstStyle/>
          <a:p>
            <a:pPr lvl="0"/>
            <a:r>
              <a:rPr lang="ca-ES" smtClean="0"/>
              <a:t>Feu clic aquí per editar els estils de text</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6" name="Contenidor de peu de pàgina 5"/>
          <p:cNvSpPr>
            <a:spLocks noGrp="1"/>
          </p:cNvSpPr>
          <p:nvPr>
            <p:ph type="ftr" sz="quarter" idx="4"/>
          </p:nvPr>
        </p:nvSpPr>
        <p:spPr>
          <a:xfrm>
            <a:off x="0" y="9720673"/>
            <a:ext cx="3077137" cy="512303"/>
          </a:xfrm>
          <a:prstGeom prst="rect">
            <a:avLst/>
          </a:prstGeom>
        </p:spPr>
        <p:txBody>
          <a:bodyPr vert="horz" lIns="94768" tIns="47384" rIns="94768" bIns="47384" rtlCol="0" anchor="b"/>
          <a:lstStyle>
            <a:lvl1pPr algn="l">
              <a:defRPr sz="1200"/>
            </a:lvl1pPr>
          </a:lstStyle>
          <a:p>
            <a:endParaRPr lang="ca-ES" dirty="0"/>
          </a:p>
        </p:txBody>
      </p:sp>
      <p:sp>
        <p:nvSpPr>
          <p:cNvPr id="7" name="Contenidor de número de diapositiva 6"/>
          <p:cNvSpPr>
            <a:spLocks noGrp="1"/>
          </p:cNvSpPr>
          <p:nvPr>
            <p:ph type="sldNum" sz="quarter" idx="5"/>
          </p:nvPr>
        </p:nvSpPr>
        <p:spPr>
          <a:xfrm>
            <a:off x="4020506" y="9720673"/>
            <a:ext cx="3077137" cy="512303"/>
          </a:xfrm>
          <a:prstGeom prst="rect">
            <a:avLst/>
          </a:prstGeom>
        </p:spPr>
        <p:txBody>
          <a:bodyPr vert="horz" lIns="94768" tIns="47384" rIns="94768" bIns="47384" rtlCol="0" anchor="b"/>
          <a:lstStyle>
            <a:lvl1pPr algn="r">
              <a:defRPr sz="1200"/>
            </a:lvl1pPr>
          </a:lstStyle>
          <a:p>
            <a:fld id="{FF5B015D-B3B7-4963-BD5B-E3D7315FBFBD}" type="slidenum">
              <a:rPr lang="ca-ES" smtClean="0"/>
              <a:pPr/>
              <a:t>‹Nr.›</a:t>
            </a:fld>
            <a:endParaRPr lang="ca-ES" dirty="0"/>
          </a:p>
        </p:txBody>
      </p:sp>
    </p:spTree>
    <p:extLst>
      <p:ext uri="{BB962C8B-B14F-4D97-AF65-F5344CB8AC3E}">
        <p14:creationId xmlns:p14="http://schemas.microsoft.com/office/powerpoint/2010/main" val="3816140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F5B015D-B3B7-4963-BD5B-E3D7315FBFBD}" type="slidenum">
              <a:rPr lang="ca-ES" smtClean="0"/>
              <a:pPr/>
              <a:t>9</a:t>
            </a:fld>
            <a:endParaRPr lang="ca-ES" dirty="0"/>
          </a:p>
        </p:txBody>
      </p:sp>
    </p:spTree>
    <p:extLst>
      <p:ext uri="{BB962C8B-B14F-4D97-AF65-F5344CB8AC3E}">
        <p14:creationId xmlns:p14="http://schemas.microsoft.com/office/powerpoint/2010/main" val="4233154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83217" y="767596"/>
            <a:ext cx="4732867" cy="3837980"/>
          </a:xfrm>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31</a:t>
            </a:fld>
            <a:endParaRPr lang="it-IT"/>
          </a:p>
        </p:txBody>
      </p:sp>
    </p:spTree>
    <p:extLst>
      <p:ext uri="{BB962C8B-B14F-4D97-AF65-F5344CB8AC3E}">
        <p14:creationId xmlns:p14="http://schemas.microsoft.com/office/powerpoint/2010/main" val="616232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ol">
    <p:spTree>
      <p:nvGrpSpPr>
        <p:cNvPr id="1" name=""/>
        <p:cNvGrpSpPr/>
        <p:nvPr/>
      </p:nvGrpSpPr>
      <p:grpSpPr>
        <a:xfrm>
          <a:off x="0" y="0"/>
          <a:ext cx="0" cy="0"/>
          <a:chOff x="0" y="0"/>
          <a:chExt cx="0" cy="0"/>
        </a:xfrm>
      </p:grpSpPr>
      <p:sp>
        <p:nvSpPr>
          <p:cNvPr id="9" name="5 Rectángulo"/>
          <p:cNvSpPr/>
          <p:nvPr userDrawn="1"/>
        </p:nvSpPr>
        <p:spPr>
          <a:xfrm>
            <a:off x="1598" y="687"/>
            <a:ext cx="9142402" cy="889187"/>
          </a:xfrm>
          <a:prstGeom prst="rect">
            <a:avLst/>
          </a:prstGeom>
          <a:ln/>
        </p:spPr>
        <p:style>
          <a:lnRef idx="2">
            <a:schemeClr val="accent5"/>
          </a:lnRef>
          <a:fillRef idx="1">
            <a:schemeClr val="lt1"/>
          </a:fillRef>
          <a:effectRef idx="0">
            <a:schemeClr val="accent5"/>
          </a:effectRef>
          <a:fontRef idx="minor">
            <a:schemeClr val="dk1"/>
          </a:fontRef>
        </p:style>
        <p:txBody>
          <a:bodyPr wrap="square" lIns="118589" tIns="59294" rIns="118589" bIns="59294">
            <a:spAutoFit/>
          </a:bodyPr>
          <a:lstStyle/>
          <a:p>
            <a:pPr algn="ctr">
              <a:lnSpc>
                <a:spcPts val="1500"/>
              </a:lnSpc>
              <a:defRPr/>
            </a:pPr>
            <a:endParaRPr lang="en-US" sz="500" b="1" i="1" noProof="0" smtClean="0">
              <a:solidFill>
                <a:srgbClr val="00897A"/>
              </a:solidFill>
              <a:latin typeface="+mj-lt"/>
              <a:ea typeface="ＭＳ Ｐゴシック" pitchFamily="34" charset="-128"/>
            </a:endParaRPr>
          </a:p>
          <a:p>
            <a:pPr algn="l">
              <a:lnSpc>
                <a:spcPts val="1500"/>
              </a:lnSpc>
              <a:defRPr/>
            </a:pPr>
            <a:r>
              <a:rPr lang="en-US" sz="1600" b="1" i="1" noProof="0" smtClean="0">
                <a:solidFill>
                  <a:srgbClr val="00897A"/>
                </a:solidFill>
                <a:latin typeface="+mj-lt"/>
                <a:ea typeface="ＭＳ Ｐゴシック" pitchFamily="34" charset="-128"/>
              </a:rPr>
              <a:t>			</a:t>
            </a:r>
            <a:r>
              <a:rPr lang="en-US" sz="1800" b="1" i="1" noProof="0" smtClean="0">
                <a:solidFill>
                  <a:srgbClr val="00897A"/>
                </a:solidFill>
                <a:latin typeface="+mj-lt"/>
                <a:ea typeface="ＭＳ Ｐゴシック" pitchFamily="34" charset="-128"/>
              </a:rPr>
              <a:t>ENEON first workshop</a:t>
            </a:r>
            <a:r>
              <a:rPr lang="en-US" sz="1200" b="1" i="1" noProof="0" smtClean="0">
                <a:solidFill>
                  <a:srgbClr val="00897A"/>
                </a:solidFill>
                <a:latin typeface="+mj-lt"/>
                <a:ea typeface="ＭＳ Ｐゴシック" pitchFamily="34" charset="-128"/>
              </a:rPr>
              <a:t> </a:t>
            </a:r>
          </a:p>
          <a:p>
            <a:pPr algn="l">
              <a:lnSpc>
                <a:spcPts val="1500"/>
              </a:lnSpc>
              <a:defRPr/>
            </a:pPr>
            <a:r>
              <a:rPr lang="en-US" sz="1200" b="1" i="1" noProof="0" smtClean="0">
                <a:solidFill>
                  <a:srgbClr val="00897A"/>
                </a:solidFill>
                <a:latin typeface="+mj-lt"/>
                <a:ea typeface="ＭＳ Ｐゴシック" pitchFamily="34" charset="-128"/>
              </a:rPr>
              <a:t>			</a:t>
            </a:r>
            <a:r>
              <a:rPr lang="en-US" sz="1400" b="1" i="1" noProof="0" smtClean="0">
                <a:solidFill>
                  <a:srgbClr val="00897A"/>
                </a:solidFill>
                <a:latin typeface="+mj-lt"/>
                <a:ea typeface="ＭＳ Ｐゴシック" pitchFamily="34" charset="-128"/>
              </a:rPr>
              <a:t>Observing Europe: Networking the Earth Observation Networks in Europe</a:t>
            </a:r>
          </a:p>
          <a:p>
            <a:pPr algn="l">
              <a:lnSpc>
                <a:spcPts val="1500"/>
              </a:lnSpc>
              <a:defRPr/>
            </a:pPr>
            <a:r>
              <a:rPr lang="en-US" sz="1400" b="1" i="1" noProof="0" smtClean="0">
                <a:solidFill>
                  <a:srgbClr val="00897A"/>
                </a:solidFill>
                <a:latin typeface="+mj-lt"/>
                <a:ea typeface="ＭＳ Ｐゴシック" pitchFamily="34" charset="-128"/>
              </a:rPr>
              <a:t>			</a:t>
            </a:r>
            <a:r>
              <a:rPr lang="en-US" sz="1400" b="0" i="1" noProof="0" smtClean="0">
                <a:solidFill>
                  <a:srgbClr val="00897A"/>
                </a:solidFill>
                <a:latin typeface="+mj-lt"/>
                <a:ea typeface="ＭＳ Ｐゴシック" pitchFamily="34" charset="-128"/>
              </a:rPr>
              <a:t>21-22</a:t>
            </a:r>
            <a:r>
              <a:rPr lang="en-US" sz="1400" b="0" i="1" baseline="0" noProof="0" smtClean="0">
                <a:solidFill>
                  <a:srgbClr val="00897A"/>
                </a:solidFill>
                <a:latin typeface="+mj-lt"/>
                <a:ea typeface="ＭＳ Ｐゴシック" pitchFamily="34" charset="-128"/>
              </a:rPr>
              <a:t> September, Paris</a:t>
            </a:r>
            <a:endParaRPr lang="en-US" sz="1200" b="0" noProof="0">
              <a:solidFill>
                <a:srgbClr val="2B4C6E"/>
              </a:solidFill>
              <a:latin typeface="+mj-lt"/>
              <a:ea typeface="ＭＳ Ｐゴシック" pitchFamily="34" charset="-128"/>
            </a:endParaRPr>
          </a:p>
        </p:txBody>
      </p:sp>
      <p:pic>
        <p:nvPicPr>
          <p:cNvPr id="12" name="Picture 17" descr="\\joanma\www\projectes\eneon\IMG\EC.gif"/>
          <p:cNvPicPr>
            <a:picLocks noChangeAspect="1" noChangeArrowheads="1"/>
          </p:cNvPicPr>
          <p:nvPr userDrawn="1"/>
        </p:nvPicPr>
        <p:blipFill>
          <a:blip r:embed="rId2" cstate="print"/>
          <a:srcRect/>
          <a:stretch>
            <a:fillRect/>
          </a:stretch>
        </p:blipFill>
        <p:spPr bwMode="auto">
          <a:xfrm>
            <a:off x="8314100" y="2"/>
            <a:ext cx="829897" cy="548678"/>
          </a:xfrm>
          <a:prstGeom prst="rect">
            <a:avLst/>
          </a:prstGeom>
          <a:noFill/>
          <a:ln w="9525">
            <a:noFill/>
            <a:miter lim="800000"/>
            <a:headEnd/>
            <a:tailEnd/>
          </a:ln>
        </p:spPr>
      </p:pic>
      <p:pic>
        <p:nvPicPr>
          <p:cNvPr id="18" name="Picture 26" descr="ConnectinGEO"/>
          <p:cNvPicPr>
            <a:picLocks noChangeAspect="1" noChangeArrowheads="1"/>
          </p:cNvPicPr>
          <p:nvPr userDrawn="1"/>
        </p:nvPicPr>
        <p:blipFill>
          <a:blip r:embed="rId3" cstate="print"/>
          <a:srcRect/>
          <a:stretch>
            <a:fillRect/>
          </a:stretch>
        </p:blipFill>
        <p:spPr bwMode="auto">
          <a:xfrm>
            <a:off x="5952785" y="47500"/>
            <a:ext cx="2195774" cy="330740"/>
          </a:xfrm>
          <a:prstGeom prst="rect">
            <a:avLst/>
          </a:prstGeom>
          <a:noFill/>
        </p:spPr>
      </p:pic>
      <p:pic>
        <p:nvPicPr>
          <p:cNvPr id="7" name="Picture 16" descr="P:\2015_ConnectinGEO\Dissemination\_Logos\LogoENEON.png"/>
          <p:cNvPicPr>
            <a:picLocks noChangeAspect="1" noChangeArrowheads="1"/>
          </p:cNvPicPr>
          <p:nvPr userDrawn="1"/>
        </p:nvPicPr>
        <p:blipFill>
          <a:blip r:embed="rId4" cstate="print"/>
          <a:srcRect l="14771" t="23463" r="14688" b="1459"/>
          <a:stretch>
            <a:fillRect/>
          </a:stretch>
        </p:blipFill>
        <p:spPr bwMode="auto">
          <a:xfrm>
            <a:off x="47501" y="-11875"/>
            <a:ext cx="2423634" cy="879930"/>
          </a:xfrm>
          <a:prstGeom prst="rect">
            <a:avLst/>
          </a:prstGeom>
          <a:noFill/>
          <a:ln w="9525">
            <a:noFill/>
            <a:miter lim="800000"/>
            <a:headEnd/>
            <a:tailEnd/>
          </a:ln>
        </p:spPr>
      </p:pic>
      <p:cxnSp>
        <p:nvCxnSpPr>
          <p:cNvPr id="20" name="Connector recte 19"/>
          <p:cNvCxnSpPr/>
          <p:nvPr userDrawn="1"/>
        </p:nvCxnSpPr>
        <p:spPr>
          <a:xfrm>
            <a:off x="0" y="896845"/>
            <a:ext cx="9144000" cy="0"/>
          </a:xfrm>
          <a:prstGeom prst="line">
            <a:avLst/>
          </a:prstGeom>
          <a:ln w="38100"/>
        </p:spPr>
        <p:style>
          <a:lnRef idx="1">
            <a:schemeClr val="accent5"/>
          </a:lnRef>
          <a:fillRef idx="0">
            <a:schemeClr val="accent5"/>
          </a:fillRef>
          <a:effectRef idx="0">
            <a:schemeClr val="accent5"/>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en-US" noProof="0" smtClean="0"/>
              <a:t>Feu clic aquí per editar l'estil</a:t>
            </a:r>
            <a:endParaRPr lang="en-US" noProof="0"/>
          </a:p>
        </p:txBody>
      </p:sp>
      <p:sp>
        <p:nvSpPr>
          <p:cNvPr id="3" name="Contenidor de text vertical 2"/>
          <p:cNvSpPr>
            <a:spLocks noGrp="1"/>
          </p:cNvSpPr>
          <p:nvPr>
            <p:ph type="body" orient="vert" idx="1"/>
          </p:nvPr>
        </p:nvSpPr>
        <p:spPr/>
        <p:txBody>
          <a:bodyPr vert="eaVert"/>
          <a:lstStyle/>
          <a:p>
            <a:pPr lvl="0"/>
            <a:r>
              <a:rPr lang="en-US" noProof="0" smtClean="0"/>
              <a:t>Feu clic aquí per editar els estils de text</a:t>
            </a:r>
          </a:p>
          <a:p>
            <a:pPr lvl="1"/>
            <a:r>
              <a:rPr lang="en-US" noProof="0" smtClean="0"/>
              <a:t>Segon nivell</a:t>
            </a:r>
          </a:p>
          <a:p>
            <a:pPr lvl="2"/>
            <a:r>
              <a:rPr lang="en-US" noProof="0" smtClean="0"/>
              <a:t>Tercer nivell</a:t>
            </a:r>
          </a:p>
          <a:p>
            <a:pPr lvl="3"/>
            <a:r>
              <a:rPr lang="en-US" noProof="0" smtClean="0"/>
              <a:t>Quart nivell</a:t>
            </a:r>
          </a:p>
          <a:p>
            <a:pPr lvl="4"/>
            <a:r>
              <a:rPr lang="en-US" noProof="0" smtClean="0"/>
              <a:t>Cinquè nivell</a:t>
            </a:r>
            <a:endParaRPr lang="en-US" noProof="0"/>
          </a:p>
        </p:txBody>
      </p:sp>
      <p:sp>
        <p:nvSpPr>
          <p:cNvPr id="4" name="Contenidor de data 3"/>
          <p:cNvSpPr>
            <a:spLocks noGrp="1"/>
          </p:cNvSpPr>
          <p:nvPr>
            <p:ph type="dt" sz="half" idx="10"/>
          </p:nvPr>
        </p:nvSpPr>
        <p:spPr>
          <a:xfrm>
            <a:off x="457200" y="6356355"/>
            <a:ext cx="2133600" cy="365125"/>
          </a:xfrm>
          <a:prstGeom prst="rect">
            <a:avLst/>
          </a:prstGeom>
        </p:spPr>
        <p:txBody>
          <a:bodyPr/>
          <a:lstStyle/>
          <a:p>
            <a:fld id="{484CC796-4B5B-4BCC-BF0D-2FA88B054B1B}" type="datetimeFigureOut">
              <a:rPr lang="en-US" noProof="0" smtClean="0"/>
              <a:pPr/>
              <a:t>21/9/15</a:t>
            </a:fld>
            <a:endParaRPr lang="en-US" noProof="0"/>
          </a:p>
        </p:txBody>
      </p:sp>
      <p:sp>
        <p:nvSpPr>
          <p:cNvPr id="5" name="Contenidor de peu de pàgina 4"/>
          <p:cNvSpPr>
            <a:spLocks noGrp="1"/>
          </p:cNvSpPr>
          <p:nvPr>
            <p:ph type="ftr" sz="quarter" idx="11"/>
          </p:nvPr>
        </p:nvSpPr>
        <p:spPr>
          <a:xfrm>
            <a:off x="3124200" y="6356355"/>
            <a:ext cx="2895600" cy="365125"/>
          </a:xfrm>
          <a:prstGeom prst="rect">
            <a:avLst/>
          </a:prstGeom>
        </p:spPr>
        <p:txBody>
          <a:bodyPr/>
          <a:lstStyle/>
          <a:p>
            <a:endParaRPr lang="en-US" noProof="0"/>
          </a:p>
        </p:txBody>
      </p:sp>
      <p:sp>
        <p:nvSpPr>
          <p:cNvPr id="6" name="Contenidor de número de diapositiva 5"/>
          <p:cNvSpPr>
            <a:spLocks noGrp="1"/>
          </p:cNvSpPr>
          <p:nvPr>
            <p:ph type="sldNum" sz="quarter" idx="12"/>
          </p:nvPr>
        </p:nvSpPr>
        <p:spPr>
          <a:xfrm>
            <a:off x="6553200" y="6356355"/>
            <a:ext cx="2133600" cy="365125"/>
          </a:xfrm>
          <a:prstGeom prst="rect">
            <a:avLst/>
          </a:prstGeom>
        </p:spPr>
        <p:txBody>
          <a:bodyPr/>
          <a:lstStyle/>
          <a:p>
            <a:fld id="{A1D544F6-FBAA-498C-9419-ED8F58329FAE}" type="slidenum">
              <a:rPr lang="en-US" noProof="0" smtClean="0"/>
              <a:pPr/>
              <a:t>‹Nr.›</a:t>
            </a:fld>
            <a:endParaRPr lang="en-U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p:cNvSpPr>
            <a:spLocks noGrp="1"/>
          </p:cNvSpPr>
          <p:nvPr>
            <p:ph type="title" orient="vert"/>
          </p:nvPr>
        </p:nvSpPr>
        <p:spPr>
          <a:xfrm>
            <a:off x="7181851" y="274643"/>
            <a:ext cx="2228851" cy="5851525"/>
          </a:xfrm>
        </p:spPr>
        <p:txBody>
          <a:bodyPr vert="eaVert"/>
          <a:lstStyle/>
          <a:p>
            <a:r>
              <a:rPr lang="en-US" noProof="0" smtClean="0"/>
              <a:t>Feu clic aquí per editar l'estil</a:t>
            </a:r>
            <a:endParaRPr lang="en-US" noProof="0"/>
          </a:p>
        </p:txBody>
      </p:sp>
      <p:sp>
        <p:nvSpPr>
          <p:cNvPr id="3" name="Contenidor de text vertical 2"/>
          <p:cNvSpPr>
            <a:spLocks noGrp="1"/>
          </p:cNvSpPr>
          <p:nvPr>
            <p:ph type="body" orient="vert" idx="1"/>
          </p:nvPr>
        </p:nvSpPr>
        <p:spPr>
          <a:xfrm>
            <a:off x="495302" y="274643"/>
            <a:ext cx="6534150" cy="5851525"/>
          </a:xfrm>
        </p:spPr>
        <p:txBody>
          <a:bodyPr vert="eaVert"/>
          <a:lstStyle/>
          <a:p>
            <a:pPr lvl="0"/>
            <a:r>
              <a:rPr lang="en-US" noProof="0" smtClean="0"/>
              <a:t>Feu clic aquí per editar els estils de text</a:t>
            </a:r>
          </a:p>
          <a:p>
            <a:pPr lvl="1"/>
            <a:r>
              <a:rPr lang="en-US" noProof="0" smtClean="0"/>
              <a:t>Segon nivell</a:t>
            </a:r>
          </a:p>
          <a:p>
            <a:pPr lvl="2"/>
            <a:r>
              <a:rPr lang="en-US" noProof="0" smtClean="0"/>
              <a:t>Tercer nivell</a:t>
            </a:r>
          </a:p>
          <a:p>
            <a:pPr lvl="3"/>
            <a:r>
              <a:rPr lang="en-US" noProof="0" smtClean="0"/>
              <a:t>Quart nivell</a:t>
            </a:r>
          </a:p>
          <a:p>
            <a:pPr lvl="4"/>
            <a:r>
              <a:rPr lang="en-US" noProof="0" smtClean="0"/>
              <a:t>Cinquè nivell</a:t>
            </a:r>
            <a:endParaRPr lang="en-US" noProof="0"/>
          </a:p>
        </p:txBody>
      </p:sp>
      <p:sp>
        <p:nvSpPr>
          <p:cNvPr id="4" name="Contenidor de data 3"/>
          <p:cNvSpPr>
            <a:spLocks noGrp="1"/>
          </p:cNvSpPr>
          <p:nvPr>
            <p:ph type="dt" sz="half" idx="10"/>
          </p:nvPr>
        </p:nvSpPr>
        <p:spPr>
          <a:xfrm>
            <a:off x="457200" y="6356355"/>
            <a:ext cx="2133600" cy="365125"/>
          </a:xfrm>
          <a:prstGeom prst="rect">
            <a:avLst/>
          </a:prstGeom>
        </p:spPr>
        <p:txBody>
          <a:bodyPr/>
          <a:lstStyle/>
          <a:p>
            <a:fld id="{484CC796-4B5B-4BCC-BF0D-2FA88B054B1B}" type="datetimeFigureOut">
              <a:rPr lang="en-US" noProof="0" smtClean="0"/>
              <a:pPr/>
              <a:t>21/9/15</a:t>
            </a:fld>
            <a:endParaRPr lang="en-US" noProof="0"/>
          </a:p>
        </p:txBody>
      </p:sp>
      <p:sp>
        <p:nvSpPr>
          <p:cNvPr id="5" name="Contenidor de peu de pàgina 4"/>
          <p:cNvSpPr>
            <a:spLocks noGrp="1"/>
          </p:cNvSpPr>
          <p:nvPr>
            <p:ph type="ftr" sz="quarter" idx="11"/>
          </p:nvPr>
        </p:nvSpPr>
        <p:spPr>
          <a:xfrm>
            <a:off x="3124200" y="6356355"/>
            <a:ext cx="2895600" cy="365125"/>
          </a:xfrm>
          <a:prstGeom prst="rect">
            <a:avLst/>
          </a:prstGeom>
        </p:spPr>
        <p:txBody>
          <a:bodyPr/>
          <a:lstStyle/>
          <a:p>
            <a:endParaRPr lang="en-US" noProof="0"/>
          </a:p>
        </p:txBody>
      </p:sp>
      <p:sp>
        <p:nvSpPr>
          <p:cNvPr id="6" name="Contenidor de número de diapositiva 5"/>
          <p:cNvSpPr>
            <a:spLocks noGrp="1"/>
          </p:cNvSpPr>
          <p:nvPr>
            <p:ph type="sldNum" sz="quarter" idx="12"/>
          </p:nvPr>
        </p:nvSpPr>
        <p:spPr>
          <a:xfrm>
            <a:off x="6553200" y="6356355"/>
            <a:ext cx="2133600" cy="365125"/>
          </a:xfrm>
          <a:prstGeom prst="rect">
            <a:avLst/>
          </a:prstGeom>
        </p:spPr>
        <p:txBody>
          <a:bodyPr/>
          <a:lstStyle/>
          <a:p>
            <a:fld id="{A1D544F6-FBAA-498C-9419-ED8F58329FAE}" type="slidenum">
              <a:rPr lang="en-US" noProof="0" smtClean="0"/>
              <a:pPr/>
              <a:t>‹Nr.›</a:t>
            </a:fld>
            <a:endParaRPr lang="en-U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vsnittsrub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432288"/>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olo e contenuto">
    <p:spTree>
      <p:nvGrpSpPr>
        <p:cNvPr id="1" name=""/>
        <p:cNvGrpSpPr/>
        <p:nvPr/>
      </p:nvGrpSpPr>
      <p:grpSpPr>
        <a:xfrm>
          <a:off x="0" y="0"/>
          <a:ext cx="0" cy="0"/>
          <a:chOff x="0" y="0"/>
          <a:chExt cx="0" cy="0"/>
        </a:xfrm>
      </p:grpSpPr>
      <p:sp>
        <p:nvSpPr>
          <p:cNvPr id="4" name="Rettangolo 3"/>
          <p:cNvSpPr/>
          <p:nvPr userDrawn="1"/>
        </p:nvSpPr>
        <p:spPr>
          <a:xfrm>
            <a:off x="0" y="1"/>
            <a:ext cx="9144000" cy="112474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anchor="ctr"/>
          <a:lstStyle/>
          <a:p>
            <a:pPr algn="ctr" fontAlgn="auto">
              <a:spcBef>
                <a:spcPts val="0"/>
              </a:spcBef>
              <a:spcAft>
                <a:spcPts val="0"/>
              </a:spcAft>
              <a:defRPr/>
            </a:pPr>
            <a:endParaRPr lang="it-IT"/>
          </a:p>
        </p:txBody>
      </p:sp>
      <p:pic>
        <p:nvPicPr>
          <p:cNvPr id="5" name="Picture 2" descr="C:\Users\ugo.galassi\Desktop\EMODNET\PPT\top.jpg"/>
          <p:cNvPicPr>
            <a:picLocks noChangeAspect="1" noChangeArrowheads="1"/>
          </p:cNvPicPr>
          <p:nvPr userDrawn="1"/>
        </p:nvPicPr>
        <p:blipFill>
          <a:blip r:embed="rId2" cstate="print"/>
          <a:srcRect t="50000"/>
          <a:stretch>
            <a:fillRect/>
          </a:stretch>
        </p:blipFill>
        <p:spPr bwMode="auto">
          <a:xfrm>
            <a:off x="0" y="1"/>
            <a:ext cx="9144000" cy="219075"/>
          </a:xfrm>
          <a:prstGeom prst="rect">
            <a:avLst/>
          </a:prstGeom>
          <a:noFill/>
          <a:ln w="9525">
            <a:noFill/>
            <a:miter lim="800000"/>
            <a:headEnd/>
            <a:tailEnd/>
          </a:ln>
        </p:spPr>
      </p:pic>
      <p:pic>
        <p:nvPicPr>
          <p:cNvPr id="6" name="Picture 3" descr="C:\Users\ugo.galassi\Desktop\EMODNET\PPT\top.jpg"/>
          <p:cNvPicPr>
            <a:picLocks noChangeAspect="1" noChangeArrowheads="1"/>
          </p:cNvPicPr>
          <p:nvPr userDrawn="1"/>
        </p:nvPicPr>
        <p:blipFill>
          <a:blip r:embed="rId2" cstate="print"/>
          <a:srcRect/>
          <a:stretch>
            <a:fillRect/>
          </a:stretch>
        </p:blipFill>
        <p:spPr bwMode="auto">
          <a:xfrm>
            <a:off x="0" y="6419850"/>
            <a:ext cx="9144000" cy="438150"/>
          </a:xfrm>
          <a:prstGeom prst="rect">
            <a:avLst/>
          </a:prstGeom>
          <a:noFill/>
          <a:ln w="9525">
            <a:noFill/>
            <a:miter lim="800000"/>
            <a:headEnd/>
            <a:tailEnd/>
          </a:ln>
        </p:spPr>
      </p:pic>
      <p:pic>
        <p:nvPicPr>
          <p:cNvPr id="7" name="Picture 2" descr="\\Ett2\produzione\Sviluppo\DGMare.EmodNet\Documentazione\DocumentazioneProgetto\Layout.Emodnet\Logo_mini.png"/>
          <p:cNvPicPr>
            <a:picLocks noChangeAspect="1" noChangeArrowheads="1"/>
          </p:cNvPicPr>
          <p:nvPr userDrawn="1"/>
        </p:nvPicPr>
        <p:blipFill>
          <a:blip r:embed="rId3" cstate="print"/>
          <a:srcRect/>
          <a:stretch>
            <a:fillRect/>
          </a:stretch>
        </p:blipFill>
        <p:spPr bwMode="auto">
          <a:xfrm>
            <a:off x="8316913" y="5589588"/>
            <a:ext cx="646112" cy="736600"/>
          </a:xfrm>
          <a:prstGeom prst="rect">
            <a:avLst/>
          </a:prstGeom>
          <a:noFill/>
          <a:ln w="9525">
            <a:noFill/>
            <a:miter lim="800000"/>
            <a:headEnd/>
            <a:tailEnd/>
          </a:ln>
        </p:spPr>
      </p:pic>
      <p:sp>
        <p:nvSpPr>
          <p:cNvPr id="8" name="Segnaposto contenuto 7"/>
          <p:cNvSpPr>
            <a:spLocks noGrp="1"/>
          </p:cNvSpPr>
          <p:nvPr>
            <p:ph sz="quarter" idx="1"/>
          </p:nvPr>
        </p:nvSpPr>
        <p:spPr>
          <a:xfrm>
            <a:off x="776808" y="1268761"/>
            <a:ext cx="7467600" cy="4873752"/>
          </a:xfrm>
        </p:spPr>
        <p:txBody>
          <a:bodyPr/>
          <a:lstStyle>
            <a:lvl1pPr>
              <a:buClr>
                <a:srgbClr val="0070C0"/>
              </a:buClr>
              <a:defRPr>
                <a:latin typeface="+mj-lt"/>
              </a:defRPr>
            </a:lvl1pPr>
            <a:lvl2pPr>
              <a:buClr>
                <a:srgbClr val="0070C0"/>
              </a:buClr>
              <a:defRPr>
                <a:latin typeface="+mj-lt"/>
              </a:defRPr>
            </a:lvl2pPr>
            <a:lvl3pPr>
              <a:buClr>
                <a:srgbClr val="0070C0"/>
              </a:buClr>
              <a:defRPr>
                <a:latin typeface="+mj-lt"/>
              </a:defRPr>
            </a:lvl3pPr>
            <a:lvl4pPr>
              <a:buClr>
                <a:srgbClr val="0070C0"/>
              </a:buClr>
              <a:defRPr>
                <a:latin typeface="+mj-lt"/>
              </a:defRPr>
            </a:lvl4pPr>
            <a:lvl5pPr>
              <a:buClr>
                <a:srgbClr val="0070C0"/>
              </a:buClr>
              <a:defRPr>
                <a:latin typeface="+mj-lt"/>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US" dirty="0"/>
          </a:p>
        </p:txBody>
      </p:sp>
      <p:sp>
        <p:nvSpPr>
          <p:cNvPr id="10" name="Titolo 10"/>
          <p:cNvSpPr>
            <a:spLocks noGrp="1"/>
          </p:cNvSpPr>
          <p:nvPr>
            <p:ph type="title"/>
          </p:nvPr>
        </p:nvSpPr>
        <p:spPr>
          <a:xfrm>
            <a:off x="0" y="0"/>
            <a:ext cx="9144000" cy="1143000"/>
          </a:xfrm>
        </p:spPr>
        <p:txBody>
          <a:bodyPr anchor="ctr"/>
          <a:lstStyle>
            <a:lvl1pPr>
              <a:defRPr sz="3200">
                <a:latin typeface="+mj-lt"/>
              </a:defRPr>
            </a:lvl1pPr>
          </a:lstStyle>
          <a:p>
            <a:r>
              <a:rPr lang="it-IT" dirty="0" smtClean="0"/>
              <a:t>Fare clic per modificare lo stile del titolo</a:t>
            </a:r>
            <a:endParaRPr lang="it-IT" dirty="0"/>
          </a:p>
        </p:txBody>
      </p:sp>
    </p:spTree>
    <p:extLst>
      <p:ext uri="{BB962C8B-B14F-4D97-AF65-F5344CB8AC3E}">
        <p14:creationId xmlns:p14="http://schemas.microsoft.com/office/powerpoint/2010/main" val="354484054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en-US" noProof="0" smtClean="0"/>
              <a:t>Feu clic aquí per editar l'estil</a:t>
            </a:r>
            <a:endParaRPr lang="en-US" noProof="0"/>
          </a:p>
        </p:txBody>
      </p:sp>
      <p:sp>
        <p:nvSpPr>
          <p:cNvPr id="3" name="Contenidor de contingut 2"/>
          <p:cNvSpPr>
            <a:spLocks noGrp="1"/>
          </p:cNvSpPr>
          <p:nvPr>
            <p:ph idx="1"/>
          </p:nvPr>
        </p:nvSpPr>
        <p:spPr/>
        <p:txBody>
          <a:bodyPr/>
          <a:lstStyle/>
          <a:p>
            <a:pPr lvl="0"/>
            <a:r>
              <a:rPr lang="en-US" noProof="0" smtClean="0"/>
              <a:t>Feu clic aquí per editar els estils de text</a:t>
            </a:r>
          </a:p>
          <a:p>
            <a:pPr lvl="1"/>
            <a:r>
              <a:rPr lang="en-US" noProof="0" smtClean="0"/>
              <a:t>Segon nivell</a:t>
            </a:r>
          </a:p>
          <a:p>
            <a:pPr lvl="2"/>
            <a:r>
              <a:rPr lang="en-US" noProof="0" smtClean="0"/>
              <a:t>Tercer nivell</a:t>
            </a:r>
          </a:p>
          <a:p>
            <a:pPr lvl="3"/>
            <a:r>
              <a:rPr lang="en-US" noProof="0" smtClean="0"/>
              <a:t>Quart nivell</a:t>
            </a:r>
          </a:p>
          <a:p>
            <a:pPr lvl="4"/>
            <a:r>
              <a:rPr lang="en-US" noProof="0" smtClean="0"/>
              <a:t>Cinquè nivell</a:t>
            </a:r>
            <a:endParaRPr lang="en-US" noProof="0"/>
          </a:p>
        </p:txBody>
      </p:sp>
      <p:sp>
        <p:nvSpPr>
          <p:cNvPr id="4" name="Contenidor de data 3"/>
          <p:cNvSpPr>
            <a:spLocks noGrp="1"/>
          </p:cNvSpPr>
          <p:nvPr>
            <p:ph type="dt" sz="half" idx="10"/>
          </p:nvPr>
        </p:nvSpPr>
        <p:spPr>
          <a:xfrm>
            <a:off x="457200" y="6356355"/>
            <a:ext cx="2133600" cy="365125"/>
          </a:xfrm>
          <a:prstGeom prst="rect">
            <a:avLst/>
          </a:prstGeom>
        </p:spPr>
        <p:txBody>
          <a:bodyPr/>
          <a:lstStyle/>
          <a:p>
            <a:fld id="{484CC796-4B5B-4BCC-BF0D-2FA88B054B1B}" type="datetimeFigureOut">
              <a:rPr lang="en-US" noProof="0" smtClean="0"/>
              <a:pPr/>
              <a:t>21/9/15</a:t>
            </a:fld>
            <a:endParaRPr lang="en-US" noProof="0"/>
          </a:p>
        </p:txBody>
      </p:sp>
      <p:sp>
        <p:nvSpPr>
          <p:cNvPr id="5" name="Contenidor de peu de pàgina 4"/>
          <p:cNvSpPr>
            <a:spLocks noGrp="1"/>
          </p:cNvSpPr>
          <p:nvPr>
            <p:ph type="ftr" sz="quarter" idx="11"/>
          </p:nvPr>
        </p:nvSpPr>
        <p:spPr>
          <a:xfrm>
            <a:off x="3124200" y="6356355"/>
            <a:ext cx="2895600" cy="365125"/>
          </a:xfrm>
          <a:prstGeom prst="rect">
            <a:avLst/>
          </a:prstGeom>
        </p:spPr>
        <p:txBody>
          <a:bodyPr/>
          <a:lstStyle/>
          <a:p>
            <a:endParaRPr lang="en-US" noProof="0"/>
          </a:p>
        </p:txBody>
      </p:sp>
      <p:sp>
        <p:nvSpPr>
          <p:cNvPr id="6" name="Contenidor de número de diapositiva 5"/>
          <p:cNvSpPr>
            <a:spLocks noGrp="1"/>
          </p:cNvSpPr>
          <p:nvPr>
            <p:ph type="sldNum" sz="quarter" idx="12"/>
          </p:nvPr>
        </p:nvSpPr>
        <p:spPr>
          <a:xfrm>
            <a:off x="6553200" y="6356355"/>
            <a:ext cx="2133600" cy="365125"/>
          </a:xfrm>
          <a:prstGeom prst="rect">
            <a:avLst/>
          </a:prstGeom>
        </p:spPr>
        <p:txBody>
          <a:bodyPr/>
          <a:lstStyle/>
          <a:p>
            <a:fld id="{A1D544F6-FBAA-498C-9419-ED8F58329FAE}" type="slidenum">
              <a:rPr lang="en-US" noProof="0" smtClean="0"/>
              <a:pPr/>
              <a:t>‹Nr.›</a:t>
            </a:fld>
            <a:endParaRPr 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p:cNvSpPr>
            <a:spLocks noGrp="1"/>
          </p:cNvSpPr>
          <p:nvPr>
            <p:ph type="title"/>
          </p:nvPr>
        </p:nvSpPr>
        <p:spPr>
          <a:xfrm>
            <a:off x="722313" y="4406905"/>
            <a:ext cx="7772400" cy="1362075"/>
          </a:xfrm>
        </p:spPr>
        <p:txBody>
          <a:bodyPr anchor="t"/>
          <a:lstStyle>
            <a:lvl1pPr algn="l">
              <a:defRPr sz="4000" b="1" cap="all"/>
            </a:lvl1pPr>
          </a:lstStyle>
          <a:p>
            <a:r>
              <a:rPr lang="en-US" noProof="0" smtClean="0"/>
              <a:t>Feu clic aquí per editar l'estil</a:t>
            </a:r>
            <a:endParaRPr lang="en-US" noProof="0"/>
          </a:p>
        </p:txBody>
      </p:sp>
      <p:sp>
        <p:nvSpPr>
          <p:cNvPr id="3" name="Contenidor de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Feu clic aquí per editar els estils de text</a:t>
            </a:r>
          </a:p>
        </p:txBody>
      </p:sp>
      <p:sp>
        <p:nvSpPr>
          <p:cNvPr id="4" name="Contenidor de data 3"/>
          <p:cNvSpPr>
            <a:spLocks noGrp="1"/>
          </p:cNvSpPr>
          <p:nvPr>
            <p:ph type="dt" sz="half" idx="10"/>
          </p:nvPr>
        </p:nvSpPr>
        <p:spPr>
          <a:xfrm>
            <a:off x="457200" y="6356355"/>
            <a:ext cx="2133600" cy="365125"/>
          </a:xfrm>
          <a:prstGeom prst="rect">
            <a:avLst/>
          </a:prstGeom>
        </p:spPr>
        <p:txBody>
          <a:bodyPr/>
          <a:lstStyle/>
          <a:p>
            <a:fld id="{484CC796-4B5B-4BCC-BF0D-2FA88B054B1B}" type="datetimeFigureOut">
              <a:rPr lang="en-US" noProof="0" smtClean="0"/>
              <a:pPr/>
              <a:t>21/9/15</a:t>
            </a:fld>
            <a:endParaRPr lang="en-US" noProof="0"/>
          </a:p>
        </p:txBody>
      </p:sp>
      <p:sp>
        <p:nvSpPr>
          <p:cNvPr id="5" name="Contenidor de peu de pàgina 4"/>
          <p:cNvSpPr>
            <a:spLocks noGrp="1"/>
          </p:cNvSpPr>
          <p:nvPr>
            <p:ph type="ftr" sz="quarter" idx="11"/>
          </p:nvPr>
        </p:nvSpPr>
        <p:spPr>
          <a:xfrm>
            <a:off x="3124200" y="6356355"/>
            <a:ext cx="2895600" cy="365125"/>
          </a:xfrm>
          <a:prstGeom prst="rect">
            <a:avLst/>
          </a:prstGeom>
        </p:spPr>
        <p:txBody>
          <a:bodyPr/>
          <a:lstStyle/>
          <a:p>
            <a:endParaRPr lang="en-US" noProof="0"/>
          </a:p>
        </p:txBody>
      </p:sp>
      <p:sp>
        <p:nvSpPr>
          <p:cNvPr id="6" name="Contenidor de número de diapositiva 5"/>
          <p:cNvSpPr>
            <a:spLocks noGrp="1"/>
          </p:cNvSpPr>
          <p:nvPr>
            <p:ph type="sldNum" sz="quarter" idx="12"/>
          </p:nvPr>
        </p:nvSpPr>
        <p:spPr>
          <a:xfrm>
            <a:off x="6553200" y="6356355"/>
            <a:ext cx="2133600" cy="365125"/>
          </a:xfrm>
          <a:prstGeom prst="rect">
            <a:avLst/>
          </a:prstGeom>
        </p:spPr>
        <p:txBody>
          <a:bodyPr/>
          <a:lstStyle/>
          <a:p>
            <a:fld id="{A1D544F6-FBAA-498C-9419-ED8F58329FAE}" type="slidenum">
              <a:rPr lang="en-US" noProof="0" smtClean="0"/>
              <a:pPr/>
              <a:t>‹Nr.›</a:t>
            </a:fld>
            <a:endParaRPr lang="en-U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en-US" noProof="0" smtClean="0"/>
              <a:t>Feu clic aquí per editar l'estil</a:t>
            </a:r>
            <a:endParaRPr lang="en-US" noProof="0"/>
          </a:p>
        </p:txBody>
      </p:sp>
      <p:sp>
        <p:nvSpPr>
          <p:cNvPr id="3" name="Contenidor de contingut 2"/>
          <p:cNvSpPr>
            <a:spLocks noGrp="1"/>
          </p:cNvSpPr>
          <p:nvPr>
            <p:ph sz="half" idx="1"/>
          </p:nvPr>
        </p:nvSpPr>
        <p:spPr>
          <a:xfrm>
            <a:off x="495301" y="1600205"/>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Feu clic aquí per editar els estils de text</a:t>
            </a:r>
          </a:p>
          <a:p>
            <a:pPr lvl="1"/>
            <a:r>
              <a:rPr lang="en-US" noProof="0" smtClean="0"/>
              <a:t>Segon nivell</a:t>
            </a:r>
          </a:p>
          <a:p>
            <a:pPr lvl="2"/>
            <a:r>
              <a:rPr lang="en-US" noProof="0" smtClean="0"/>
              <a:t>Tercer nivell</a:t>
            </a:r>
          </a:p>
          <a:p>
            <a:pPr lvl="3"/>
            <a:r>
              <a:rPr lang="en-US" noProof="0" smtClean="0"/>
              <a:t>Quart nivell</a:t>
            </a:r>
          </a:p>
          <a:p>
            <a:pPr lvl="4"/>
            <a:r>
              <a:rPr lang="en-US" noProof="0" smtClean="0"/>
              <a:t>Cinquè nivell</a:t>
            </a:r>
            <a:endParaRPr lang="en-US" noProof="0"/>
          </a:p>
        </p:txBody>
      </p:sp>
      <p:sp>
        <p:nvSpPr>
          <p:cNvPr id="4" name="Contenidor de contingut 3"/>
          <p:cNvSpPr>
            <a:spLocks noGrp="1"/>
          </p:cNvSpPr>
          <p:nvPr>
            <p:ph sz="half" idx="2"/>
          </p:nvPr>
        </p:nvSpPr>
        <p:spPr>
          <a:xfrm>
            <a:off x="5029200" y="1600205"/>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Feu clic aquí per editar els estils de text</a:t>
            </a:r>
          </a:p>
          <a:p>
            <a:pPr lvl="1"/>
            <a:r>
              <a:rPr lang="en-US" noProof="0" smtClean="0"/>
              <a:t>Segon nivell</a:t>
            </a:r>
          </a:p>
          <a:p>
            <a:pPr lvl="2"/>
            <a:r>
              <a:rPr lang="en-US" noProof="0" smtClean="0"/>
              <a:t>Tercer nivell</a:t>
            </a:r>
          </a:p>
          <a:p>
            <a:pPr lvl="3"/>
            <a:r>
              <a:rPr lang="en-US" noProof="0" smtClean="0"/>
              <a:t>Quart nivell</a:t>
            </a:r>
          </a:p>
          <a:p>
            <a:pPr lvl="4"/>
            <a:r>
              <a:rPr lang="en-US" noProof="0" smtClean="0"/>
              <a:t>Cinquè nivell</a:t>
            </a:r>
            <a:endParaRPr lang="en-US" noProof="0"/>
          </a:p>
        </p:txBody>
      </p:sp>
      <p:sp>
        <p:nvSpPr>
          <p:cNvPr id="5" name="Contenidor de data 4"/>
          <p:cNvSpPr>
            <a:spLocks noGrp="1"/>
          </p:cNvSpPr>
          <p:nvPr>
            <p:ph type="dt" sz="half" idx="10"/>
          </p:nvPr>
        </p:nvSpPr>
        <p:spPr>
          <a:xfrm>
            <a:off x="457200" y="6356355"/>
            <a:ext cx="2133600" cy="365125"/>
          </a:xfrm>
          <a:prstGeom prst="rect">
            <a:avLst/>
          </a:prstGeom>
        </p:spPr>
        <p:txBody>
          <a:bodyPr/>
          <a:lstStyle/>
          <a:p>
            <a:fld id="{484CC796-4B5B-4BCC-BF0D-2FA88B054B1B}" type="datetimeFigureOut">
              <a:rPr lang="en-US" noProof="0" smtClean="0"/>
              <a:pPr/>
              <a:t>21/9/15</a:t>
            </a:fld>
            <a:endParaRPr lang="en-US" noProof="0"/>
          </a:p>
        </p:txBody>
      </p:sp>
      <p:sp>
        <p:nvSpPr>
          <p:cNvPr id="6" name="Contenidor de peu de pàgina 5"/>
          <p:cNvSpPr>
            <a:spLocks noGrp="1"/>
          </p:cNvSpPr>
          <p:nvPr>
            <p:ph type="ftr" sz="quarter" idx="11"/>
          </p:nvPr>
        </p:nvSpPr>
        <p:spPr>
          <a:xfrm>
            <a:off x="3124200" y="6356355"/>
            <a:ext cx="2895600" cy="365125"/>
          </a:xfrm>
          <a:prstGeom prst="rect">
            <a:avLst/>
          </a:prstGeom>
        </p:spPr>
        <p:txBody>
          <a:bodyPr/>
          <a:lstStyle/>
          <a:p>
            <a:endParaRPr lang="en-US" noProof="0"/>
          </a:p>
        </p:txBody>
      </p:sp>
      <p:sp>
        <p:nvSpPr>
          <p:cNvPr id="7" name="Contenidor de número de diapositiva 6"/>
          <p:cNvSpPr>
            <a:spLocks noGrp="1"/>
          </p:cNvSpPr>
          <p:nvPr>
            <p:ph type="sldNum" sz="quarter" idx="12"/>
          </p:nvPr>
        </p:nvSpPr>
        <p:spPr>
          <a:xfrm>
            <a:off x="6553200" y="6356355"/>
            <a:ext cx="2133600" cy="365125"/>
          </a:xfrm>
          <a:prstGeom prst="rect">
            <a:avLst/>
          </a:prstGeom>
        </p:spPr>
        <p:txBody>
          <a:bodyPr/>
          <a:lstStyle/>
          <a:p>
            <a:fld id="{A1D544F6-FBAA-498C-9419-ED8F58329FAE}" type="slidenum">
              <a:rPr lang="en-US" noProof="0" smtClean="0"/>
              <a:pPr/>
              <a:t>‹Nr.›</a:t>
            </a:fld>
            <a:endParaRPr lang="en-U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p:cNvSpPr>
            <a:spLocks noGrp="1"/>
          </p:cNvSpPr>
          <p:nvPr>
            <p:ph type="title"/>
          </p:nvPr>
        </p:nvSpPr>
        <p:spPr>
          <a:xfrm>
            <a:off x="457200" y="274638"/>
            <a:ext cx="8229600" cy="1143000"/>
          </a:xfrm>
        </p:spPr>
        <p:txBody>
          <a:bodyPr/>
          <a:lstStyle>
            <a:lvl1pPr>
              <a:defRPr/>
            </a:lvl1pPr>
          </a:lstStyle>
          <a:p>
            <a:r>
              <a:rPr lang="en-US" noProof="0" smtClean="0"/>
              <a:t>Feu clic aquí per editar l'estil</a:t>
            </a:r>
            <a:endParaRPr lang="en-US" noProof="0"/>
          </a:p>
        </p:txBody>
      </p:sp>
      <p:sp>
        <p:nvSpPr>
          <p:cNvPr id="3" name="Contenidor de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Feu clic aquí per editar els estils de text</a:t>
            </a:r>
          </a:p>
        </p:txBody>
      </p:sp>
      <p:sp>
        <p:nvSpPr>
          <p:cNvPr id="4" name="Contenidor de contingut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Feu clic aquí per editar els estils de text</a:t>
            </a:r>
          </a:p>
          <a:p>
            <a:pPr lvl="1"/>
            <a:r>
              <a:rPr lang="en-US" noProof="0" smtClean="0"/>
              <a:t>Segon nivell</a:t>
            </a:r>
          </a:p>
          <a:p>
            <a:pPr lvl="2"/>
            <a:r>
              <a:rPr lang="en-US" noProof="0" smtClean="0"/>
              <a:t>Tercer nivell</a:t>
            </a:r>
          </a:p>
          <a:p>
            <a:pPr lvl="3"/>
            <a:r>
              <a:rPr lang="en-US" noProof="0" smtClean="0"/>
              <a:t>Quart nivell</a:t>
            </a:r>
          </a:p>
          <a:p>
            <a:pPr lvl="4"/>
            <a:r>
              <a:rPr lang="en-US" noProof="0" smtClean="0"/>
              <a:t>Cinquè nivell</a:t>
            </a:r>
            <a:endParaRPr lang="en-US" noProof="0"/>
          </a:p>
        </p:txBody>
      </p:sp>
      <p:sp>
        <p:nvSpPr>
          <p:cNvPr id="5" name="Contenidor de text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Feu clic aquí per editar els estils de text</a:t>
            </a:r>
          </a:p>
        </p:txBody>
      </p:sp>
      <p:sp>
        <p:nvSpPr>
          <p:cNvPr id="6" name="Contenidor de contingut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Feu clic aquí per editar els estils de text</a:t>
            </a:r>
          </a:p>
          <a:p>
            <a:pPr lvl="1"/>
            <a:r>
              <a:rPr lang="en-US" noProof="0" smtClean="0"/>
              <a:t>Segon nivell</a:t>
            </a:r>
          </a:p>
          <a:p>
            <a:pPr lvl="2"/>
            <a:r>
              <a:rPr lang="en-US" noProof="0" smtClean="0"/>
              <a:t>Tercer nivell</a:t>
            </a:r>
          </a:p>
          <a:p>
            <a:pPr lvl="3"/>
            <a:r>
              <a:rPr lang="en-US" noProof="0" smtClean="0"/>
              <a:t>Quart nivell</a:t>
            </a:r>
          </a:p>
          <a:p>
            <a:pPr lvl="4"/>
            <a:r>
              <a:rPr lang="en-US" noProof="0" smtClean="0"/>
              <a:t>Cinquè nivell</a:t>
            </a:r>
            <a:endParaRPr lang="en-US" noProof="0"/>
          </a:p>
        </p:txBody>
      </p:sp>
      <p:sp>
        <p:nvSpPr>
          <p:cNvPr id="7" name="Contenidor de data 6"/>
          <p:cNvSpPr>
            <a:spLocks noGrp="1"/>
          </p:cNvSpPr>
          <p:nvPr>
            <p:ph type="dt" sz="half" idx="10"/>
          </p:nvPr>
        </p:nvSpPr>
        <p:spPr>
          <a:xfrm>
            <a:off x="457200" y="6356355"/>
            <a:ext cx="2133600" cy="365125"/>
          </a:xfrm>
          <a:prstGeom prst="rect">
            <a:avLst/>
          </a:prstGeom>
        </p:spPr>
        <p:txBody>
          <a:bodyPr/>
          <a:lstStyle/>
          <a:p>
            <a:fld id="{484CC796-4B5B-4BCC-BF0D-2FA88B054B1B}" type="datetimeFigureOut">
              <a:rPr lang="en-US" noProof="0" smtClean="0"/>
              <a:pPr/>
              <a:t>21/9/15</a:t>
            </a:fld>
            <a:endParaRPr lang="en-US" noProof="0"/>
          </a:p>
        </p:txBody>
      </p:sp>
      <p:sp>
        <p:nvSpPr>
          <p:cNvPr id="8" name="Contenidor de peu de pàgina 7"/>
          <p:cNvSpPr>
            <a:spLocks noGrp="1"/>
          </p:cNvSpPr>
          <p:nvPr>
            <p:ph type="ftr" sz="quarter" idx="11"/>
          </p:nvPr>
        </p:nvSpPr>
        <p:spPr>
          <a:xfrm>
            <a:off x="3124200" y="6356355"/>
            <a:ext cx="2895600" cy="365125"/>
          </a:xfrm>
          <a:prstGeom prst="rect">
            <a:avLst/>
          </a:prstGeom>
        </p:spPr>
        <p:txBody>
          <a:bodyPr/>
          <a:lstStyle/>
          <a:p>
            <a:endParaRPr lang="en-US" noProof="0"/>
          </a:p>
        </p:txBody>
      </p:sp>
      <p:sp>
        <p:nvSpPr>
          <p:cNvPr id="9" name="Contenidor de número de diapositiva 8"/>
          <p:cNvSpPr>
            <a:spLocks noGrp="1"/>
          </p:cNvSpPr>
          <p:nvPr>
            <p:ph type="sldNum" sz="quarter" idx="12"/>
          </p:nvPr>
        </p:nvSpPr>
        <p:spPr>
          <a:xfrm>
            <a:off x="6553200" y="6356355"/>
            <a:ext cx="2133600" cy="365125"/>
          </a:xfrm>
          <a:prstGeom prst="rect">
            <a:avLst/>
          </a:prstGeom>
        </p:spPr>
        <p:txBody>
          <a:bodyPr/>
          <a:lstStyle/>
          <a:p>
            <a:fld id="{A1D544F6-FBAA-498C-9419-ED8F58329FAE}" type="slidenum">
              <a:rPr lang="en-US" noProof="0" smtClean="0"/>
              <a:pPr/>
              <a:t>‹Nr.›</a:t>
            </a:fld>
            <a:endParaRPr lang="en-U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en-US" noProof="0" smtClean="0"/>
              <a:t>Feu clic aquí per editar l'estil</a:t>
            </a:r>
            <a:endParaRPr lang="en-US" noProof="0"/>
          </a:p>
        </p:txBody>
      </p:sp>
      <p:sp>
        <p:nvSpPr>
          <p:cNvPr id="3" name="Contenidor de data 2"/>
          <p:cNvSpPr>
            <a:spLocks noGrp="1"/>
          </p:cNvSpPr>
          <p:nvPr>
            <p:ph type="dt" sz="half" idx="10"/>
          </p:nvPr>
        </p:nvSpPr>
        <p:spPr>
          <a:xfrm>
            <a:off x="457200" y="6356355"/>
            <a:ext cx="2133600" cy="365125"/>
          </a:xfrm>
          <a:prstGeom prst="rect">
            <a:avLst/>
          </a:prstGeom>
        </p:spPr>
        <p:txBody>
          <a:bodyPr/>
          <a:lstStyle/>
          <a:p>
            <a:fld id="{484CC796-4B5B-4BCC-BF0D-2FA88B054B1B}" type="datetimeFigureOut">
              <a:rPr lang="en-US" noProof="0" smtClean="0"/>
              <a:pPr/>
              <a:t>21/9/15</a:t>
            </a:fld>
            <a:endParaRPr lang="en-US" noProof="0"/>
          </a:p>
        </p:txBody>
      </p:sp>
      <p:sp>
        <p:nvSpPr>
          <p:cNvPr id="4" name="Contenidor de peu de pàgina 3"/>
          <p:cNvSpPr>
            <a:spLocks noGrp="1"/>
          </p:cNvSpPr>
          <p:nvPr>
            <p:ph type="ftr" sz="quarter" idx="11"/>
          </p:nvPr>
        </p:nvSpPr>
        <p:spPr>
          <a:xfrm>
            <a:off x="3124200" y="6356355"/>
            <a:ext cx="2895600" cy="365125"/>
          </a:xfrm>
          <a:prstGeom prst="rect">
            <a:avLst/>
          </a:prstGeom>
        </p:spPr>
        <p:txBody>
          <a:bodyPr/>
          <a:lstStyle/>
          <a:p>
            <a:endParaRPr lang="en-US" noProof="0"/>
          </a:p>
        </p:txBody>
      </p:sp>
      <p:sp>
        <p:nvSpPr>
          <p:cNvPr id="5" name="Contenidor de número de diapositiva 4"/>
          <p:cNvSpPr>
            <a:spLocks noGrp="1"/>
          </p:cNvSpPr>
          <p:nvPr>
            <p:ph type="sldNum" sz="quarter" idx="12"/>
          </p:nvPr>
        </p:nvSpPr>
        <p:spPr>
          <a:xfrm>
            <a:off x="6553200" y="6356355"/>
            <a:ext cx="2133600" cy="365125"/>
          </a:xfrm>
          <a:prstGeom prst="rect">
            <a:avLst/>
          </a:prstGeom>
        </p:spPr>
        <p:txBody>
          <a:bodyPr/>
          <a:lstStyle/>
          <a:p>
            <a:fld id="{A1D544F6-FBAA-498C-9419-ED8F58329FAE}" type="slidenum">
              <a:rPr lang="en-US" noProof="0" smtClean="0"/>
              <a:pPr/>
              <a:t>‹Nr.›</a:t>
            </a:fld>
            <a:endParaRPr lang="en-U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p:cNvSpPr>
            <a:spLocks noGrp="1"/>
          </p:cNvSpPr>
          <p:nvPr>
            <p:ph type="dt" sz="half" idx="10"/>
          </p:nvPr>
        </p:nvSpPr>
        <p:spPr>
          <a:xfrm>
            <a:off x="457200" y="6356355"/>
            <a:ext cx="2133600" cy="365125"/>
          </a:xfrm>
          <a:prstGeom prst="rect">
            <a:avLst/>
          </a:prstGeom>
        </p:spPr>
        <p:txBody>
          <a:bodyPr/>
          <a:lstStyle/>
          <a:p>
            <a:fld id="{484CC796-4B5B-4BCC-BF0D-2FA88B054B1B}" type="datetimeFigureOut">
              <a:rPr lang="en-US" noProof="0" smtClean="0"/>
              <a:pPr/>
              <a:t>21/9/15</a:t>
            </a:fld>
            <a:endParaRPr lang="en-US" noProof="0"/>
          </a:p>
        </p:txBody>
      </p:sp>
      <p:sp>
        <p:nvSpPr>
          <p:cNvPr id="3" name="Contenidor de peu de pàgina 2"/>
          <p:cNvSpPr>
            <a:spLocks noGrp="1"/>
          </p:cNvSpPr>
          <p:nvPr>
            <p:ph type="ftr" sz="quarter" idx="11"/>
          </p:nvPr>
        </p:nvSpPr>
        <p:spPr>
          <a:xfrm>
            <a:off x="3124200" y="6356355"/>
            <a:ext cx="2895600" cy="365125"/>
          </a:xfrm>
          <a:prstGeom prst="rect">
            <a:avLst/>
          </a:prstGeom>
        </p:spPr>
        <p:txBody>
          <a:bodyPr/>
          <a:lstStyle/>
          <a:p>
            <a:endParaRPr lang="en-US" noProof="0"/>
          </a:p>
        </p:txBody>
      </p:sp>
      <p:sp>
        <p:nvSpPr>
          <p:cNvPr id="4" name="Contenidor de número de diapositiva 3"/>
          <p:cNvSpPr>
            <a:spLocks noGrp="1"/>
          </p:cNvSpPr>
          <p:nvPr>
            <p:ph type="sldNum" sz="quarter" idx="12"/>
          </p:nvPr>
        </p:nvSpPr>
        <p:spPr>
          <a:xfrm>
            <a:off x="6553200" y="6356355"/>
            <a:ext cx="2133600" cy="365125"/>
          </a:xfrm>
          <a:prstGeom prst="rect">
            <a:avLst/>
          </a:prstGeom>
        </p:spPr>
        <p:txBody>
          <a:bodyPr/>
          <a:lstStyle/>
          <a:p>
            <a:fld id="{A1D544F6-FBAA-498C-9419-ED8F58329FAE}" type="slidenum">
              <a:rPr lang="en-US" noProof="0" smtClean="0"/>
              <a:pPr/>
              <a:t>‹Nr.›</a:t>
            </a:fld>
            <a:endParaRPr lang="en-U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p:cNvSpPr>
            <a:spLocks noGrp="1"/>
          </p:cNvSpPr>
          <p:nvPr>
            <p:ph type="title"/>
          </p:nvPr>
        </p:nvSpPr>
        <p:spPr>
          <a:xfrm>
            <a:off x="457201" y="273050"/>
            <a:ext cx="3008313" cy="1162050"/>
          </a:xfrm>
        </p:spPr>
        <p:txBody>
          <a:bodyPr anchor="b"/>
          <a:lstStyle>
            <a:lvl1pPr algn="l">
              <a:defRPr sz="2000" b="1"/>
            </a:lvl1pPr>
          </a:lstStyle>
          <a:p>
            <a:r>
              <a:rPr lang="en-US" noProof="0" smtClean="0"/>
              <a:t>Feu clic aquí per editar l'estil</a:t>
            </a:r>
            <a:endParaRPr lang="en-US" noProof="0"/>
          </a:p>
        </p:txBody>
      </p:sp>
      <p:sp>
        <p:nvSpPr>
          <p:cNvPr id="3" name="Contenidor de contingut 2"/>
          <p:cNvSpPr>
            <a:spLocks noGrp="1"/>
          </p:cNvSpPr>
          <p:nvPr>
            <p:ph idx="1"/>
          </p:nvPr>
        </p:nvSpPr>
        <p:spPr>
          <a:xfrm>
            <a:off x="3575051"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Feu clic aquí per editar els estils de text</a:t>
            </a:r>
          </a:p>
          <a:p>
            <a:pPr lvl="1"/>
            <a:r>
              <a:rPr lang="en-US" noProof="0" smtClean="0"/>
              <a:t>Segon nivell</a:t>
            </a:r>
          </a:p>
          <a:p>
            <a:pPr lvl="2"/>
            <a:r>
              <a:rPr lang="en-US" noProof="0" smtClean="0"/>
              <a:t>Tercer nivell</a:t>
            </a:r>
          </a:p>
          <a:p>
            <a:pPr lvl="3"/>
            <a:r>
              <a:rPr lang="en-US" noProof="0" smtClean="0"/>
              <a:t>Quart nivell</a:t>
            </a:r>
          </a:p>
          <a:p>
            <a:pPr lvl="4"/>
            <a:r>
              <a:rPr lang="en-US" noProof="0" smtClean="0"/>
              <a:t>Cinquè nivell</a:t>
            </a:r>
            <a:endParaRPr lang="en-US" noProof="0"/>
          </a:p>
        </p:txBody>
      </p:sp>
      <p:sp>
        <p:nvSpPr>
          <p:cNvPr id="4" name="Contenidor de text 3"/>
          <p:cNvSpPr>
            <a:spLocks noGrp="1"/>
          </p:cNvSpPr>
          <p:nvPr>
            <p:ph type="body" sz="half" idx="2"/>
          </p:nvPr>
        </p:nvSpPr>
        <p:spPr>
          <a:xfrm>
            <a:off x="4572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Feu clic aquí per editar els estils de text</a:t>
            </a:r>
          </a:p>
        </p:txBody>
      </p:sp>
      <p:sp>
        <p:nvSpPr>
          <p:cNvPr id="5" name="Contenidor de data 4"/>
          <p:cNvSpPr>
            <a:spLocks noGrp="1"/>
          </p:cNvSpPr>
          <p:nvPr>
            <p:ph type="dt" sz="half" idx="10"/>
          </p:nvPr>
        </p:nvSpPr>
        <p:spPr>
          <a:xfrm>
            <a:off x="457200" y="6356355"/>
            <a:ext cx="2133600" cy="365125"/>
          </a:xfrm>
          <a:prstGeom prst="rect">
            <a:avLst/>
          </a:prstGeom>
        </p:spPr>
        <p:txBody>
          <a:bodyPr/>
          <a:lstStyle/>
          <a:p>
            <a:fld id="{484CC796-4B5B-4BCC-BF0D-2FA88B054B1B}" type="datetimeFigureOut">
              <a:rPr lang="en-US" noProof="0" smtClean="0"/>
              <a:pPr/>
              <a:t>21/9/15</a:t>
            </a:fld>
            <a:endParaRPr lang="en-US" noProof="0"/>
          </a:p>
        </p:txBody>
      </p:sp>
      <p:sp>
        <p:nvSpPr>
          <p:cNvPr id="6" name="Contenidor de peu de pàgina 5"/>
          <p:cNvSpPr>
            <a:spLocks noGrp="1"/>
          </p:cNvSpPr>
          <p:nvPr>
            <p:ph type="ftr" sz="quarter" idx="11"/>
          </p:nvPr>
        </p:nvSpPr>
        <p:spPr>
          <a:xfrm>
            <a:off x="3124200" y="6356355"/>
            <a:ext cx="2895600" cy="365125"/>
          </a:xfrm>
          <a:prstGeom prst="rect">
            <a:avLst/>
          </a:prstGeom>
        </p:spPr>
        <p:txBody>
          <a:bodyPr/>
          <a:lstStyle/>
          <a:p>
            <a:endParaRPr lang="en-US" noProof="0"/>
          </a:p>
        </p:txBody>
      </p:sp>
      <p:sp>
        <p:nvSpPr>
          <p:cNvPr id="7" name="Contenidor de número de diapositiva 6"/>
          <p:cNvSpPr>
            <a:spLocks noGrp="1"/>
          </p:cNvSpPr>
          <p:nvPr>
            <p:ph type="sldNum" sz="quarter" idx="12"/>
          </p:nvPr>
        </p:nvSpPr>
        <p:spPr>
          <a:xfrm>
            <a:off x="6553200" y="6356355"/>
            <a:ext cx="2133600" cy="365125"/>
          </a:xfrm>
          <a:prstGeom prst="rect">
            <a:avLst/>
          </a:prstGeom>
        </p:spPr>
        <p:txBody>
          <a:bodyPr/>
          <a:lstStyle/>
          <a:p>
            <a:fld id="{A1D544F6-FBAA-498C-9419-ED8F58329FAE}" type="slidenum">
              <a:rPr lang="en-US" noProof="0" smtClean="0"/>
              <a:pPr/>
              <a:t>‹Nr.›</a:t>
            </a:fld>
            <a:endParaRPr lang="en-U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p:cNvSpPr>
            <a:spLocks noGrp="1"/>
          </p:cNvSpPr>
          <p:nvPr>
            <p:ph type="title"/>
          </p:nvPr>
        </p:nvSpPr>
        <p:spPr>
          <a:xfrm>
            <a:off x="1792288" y="4800600"/>
            <a:ext cx="5486400" cy="566738"/>
          </a:xfrm>
        </p:spPr>
        <p:txBody>
          <a:bodyPr anchor="b"/>
          <a:lstStyle>
            <a:lvl1pPr algn="l">
              <a:defRPr sz="2000" b="1"/>
            </a:lvl1pPr>
          </a:lstStyle>
          <a:p>
            <a:r>
              <a:rPr lang="en-US" noProof="0" smtClean="0"/>
              <a:t>Feu clic aquí per editar l'estil</a:t>
            </a:r>
            <a:endParaRPr lang="en-US" noProof="0"/>
          </a:p>
        </p:txBody>
      </p:sp>
      <p:sp>
        <p:nvSpPr>
          <p:cNvPr id="3" name="Contenidor d'imat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Contenidor de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Feu clic aquí per editar els estils de text</a:t>
            </a:r>
          </a:p>
        </p:txBody>
      </p:sp>
      <p:sp>
        <p:nvSpPr>
          <p:cNvPr id="5" name="Contenidor de data 4"/>
          <p:cNvSpPr>
            <a:spLocks noGrp="1"/>
          </p:cNvSpPr>
          <p:nvPr>
            <p:ph type="dt" sz="half" idx="10"/>
          </p:nvPr>
        </p:nvSpPr>
        <p:spPr>
          <a:xfrm>
            <a:off x="457200" y="6356355"/>
            <a:ext cx="2133600" cy="365125"/>
          </a:xfrm>
          <a:prstGeom prst="rect">
            <a:avLst/>
          </a:prstGeom>
        </p:spPr>
        <p:txBody>
          <a:bodyPr/>
          <a:lstStyle/>
          <a:p>
            <a:fld id="{484CC796-4B5B-4BCC-BF0D-2FA88B054B1B}" type="datetimeFigureOut">
              <a:rPr lang="en-US" noProof="0" smtClean="0"/>
              <a:pPr/>
              <a:t>21/9/15</a:t>
            </a:fld>
            <a:endParaRPr lang="en-US" noProof="0"/>
          </a:p>
        </p:txBody>
      </p:sp>
      <p:sp>
        <p:nvSpPr>
          <p:cNvPr id="6" name="Contenidor de peu de pàgina 5"/>
          <p:cNvSpPr>
            <a:spLocks noGrp="1"/>
          </p:cNvSpPr>
          <p:nvPr>
            <p:ph type="ftr" sz="quarter" idx="11"/>
          </p:nvPr>
        </p:nvSpPr>
        <p:spPr>
          <a:xfrm>
            <a:off x="3124200" y="6356355"/>
            <a:ext cx="2895600" cy="365125"/>
          </a:xfrm>
          <a:prstGeom prst="rect">
            <a:avLst/>
          </a:prstGeom>
        </p:spPr>
        <p:txBody>
          <a:bodyPr/>
          <a:lstStyle/>
          <a:p>
            <a:endParaRPr lang="en-US" noProof="0"/>
          </a:p>
        </p:txBody>
      </p:sp>
      <p:sp>
        <p:nvSpPr>
          <p:cNvPr id="7" name="Contenidor de número de diapositiva 6"/>
          <p:cNvSpPr>
            <a:spLocks noGrp="1"/>
          </p:cNvSpPr>
          <p:nvPr>
            <p:ph type="sldNum" sz="quarter" idx="12"/>
          </p:nvPr>
        </p:nvSpPr>
        <p:spPr>
          <a:xfrm>
            <a:off x="6553200" y="6356355"/>
            <a:ext cx="2133600" cy="365125"/>
          </a:xfrm>
          <a:prstGeom prst="rect">
            <a:avLst/>
          </a:prstGeom>
        </p:spPr>
        <p:txBody>
          <a:bodyPr/>
          <a:lstStyle/>
          <a:p>
            <a:fld id="{A1D544F6-FBAA-498C-9419-ED8F58329FAE}" type="slidenum">
              <a:rPr lang="en-US" noProof="0" smtClean="0"/>
              <a:pPr/>
              <a:t>‹Nr.›</a:t>
            </a:fld>
            <a:endParaRPr lang="en-US" noProof="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gif"/><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p:cNvSpPr>
            <a:spLocks noGrp="1"/>
          </p:cNvSpPr>
          <p:nvPr>
            <p:ph type="title"/>
          </p:nvPr>
        </p:nvSpPr>
        <p:spPr>
          <a:xfrm>
            <a:off x="457200" y="989856"/>
            <a:ext cx="8229600" cy="1143000"/>
          </a:xfrm>
          <a:prstGeom prst="rect">
            <a:avLst/>
          </a:prstGeom>
        </p:spPr>
        <p:txBody>
          <a:bodyPr vert="horz" lIns="91440" tIns="45720" rIns="91440" bIns="45720" rtlCol="0" anchor="ctr">
            <a:normAutofit/>
          </a:bodyPr>
          <a:lstStyle/>
          <a:p>
            <a:r>
              <a:rPr lang="en-GB" noProof="0" smtClean="0"/>
              <a:t>Feu clic aquí per editar l'estil</a:t>
            </a:r>
            <a:endParaRPr lang="en-GB" noProof="0"/>
          </a:p>
        </p:txBody>
      </p:sp>
      <p:sp>
        <p:nvSpPr>
          <p:cNvPr id="3" name="Contenidor de text 2"/>
          <p:cNvSpPr>
            <a:spLocks noGrp="1"/>
          </p:cNvSpPr>
          <p:nvPr>
            <p:ph type="body" idx="1"/>
          </p:nvPr>
        </p:nvSpPr>
        <p:spPr>
          <a:xfrm>
            <a:off x="457200" y="2276872"/>
            <a:ext cx="8229600" cy="4392488"/>
          </a:xfrm>
          <a:prstGeom prst="rect">
            <a:avLst/>
          </a:prstGeom>
        </p:spPr>
        <p:txBody>
          <a:bodyPr vert="horz" lIns="91440" tIns="45720" rIns="91440" bIns="45720" rtlCol="0">
            <a:normAutofit/>
          </a:bodyPr>
          <a:lstStyle/>
          <a:p>
            <a:pPr lvl="0"/>
            <a:r>
              <a:rPr lang="en-GB" noProof="0" dirty="0" err="1" smtClean="0"/>
              <a:t>Feu</a:t>
            </a:r>
            <a:r>
              <a:rPr lang="en-GB" noProof="0" dirty="0" smtClean="0"/>
              <a:t> </a:t>
            </a:r>
            <a:r>
              <a:rPr lang="en-GB" noProof="0" dirty="0" err="1" smtClean="0"/>
              <a:t>clic</a:t>
            </a:r>
            <a:r>
              <a:rPr lang="en-GB" noProof="0" dirty="0" smtClean="0"/>
              <a:t> </a:t>
            </a:r>
            <a:r>
              <a:rPr lang="en-GB" noProof="0" dirty="0" err="1" smtClean="0"/>
              <a:t>aquí</a:t>
            </a:r>
            <a:r>
              <a:rPr lang="en-GB" noProof="0" dirty="0" smtClean="0"/>
              <a:t> per </a:t>
            </a:r>
            <a:r>
              <a:rPr lang="en-GB" noProof="0" dirty="0" err="1" smtClean="0"/>
              <a:t>editar</a:t>
            </a:r>
            <a:r>
              <a:rPr lang="en-GB" noProof="0" dirty="0" smtClean="0"/>
              <a:t> </a:t>
            </a:r>
            <a:r>
              <a:rPr lang="en-GB" noProof="0" dirty="0" err="1" smtClean="0"/>
              <a:t>els</a:t>
            </a:r>
            <a:r>
              <a:rPr lang="en-GB" noProof="0" dirty="0" smtClean="0"/>
              <a:t> </a:t>
            </a:r>
            <a:r>
              <a:rPr lang="en-GB" noProof="0" dirty="0" err="1" smtClean="0"/>
              <a:t>estils</a:t>
            </a:r>
            <a:r>
              <a:rPr lang="en-GB" noProof="0" dirty="0" smtClean="0"/>
              <a:t> de text</a:t>
            </a:r>
          </a:p>
          <a:p>
            <a:pPr lvl="1"/>
            <a:r>
              <a:rPr lang="en-GB" noProof="0" dirty="0" err="1" smtClean="0"/>
              <a:t>Segon</a:t>
            </a:r>
            <a:r>
              <a:rPr lang="en-GB" noProof="0" dirty="0" smtClean="0"/>
              <a:t> </a:t>
            </a:r>
            <a:r>
              <a:rPr lang="en-GB" noProof="0" dirty="0" err="1" smtClean="0"/>
              <a:t>nivell</a:t>
            </a:r>
            <a:endParaRPr lang="en-GB" noProof="0" dirty="0" smtClean="0"/>
          </a:p>
          <a:p>
            <a:pPr lvl="2"/>
            <a:r>
              <a:rPr lang="en-GB" noProof="0" dirty="0" err="1" smtClean="0"/>
              <a:t>Tercer</a:t>
            </a:r>
            <a:r>
              <a:rPr lang="en-GB" noProof="0" dirty="0" smtClean="0"/>
              <a:t> </a:t>
            </a:r>
            <a:r>
              <a:rPr lang="en-GB" noProof="0" dirty="0" err="1" smtClean="0"/>
              <a:t>nivell</a:t>
            </a:r>
            <a:endParaRPr lang="en-GB" noProof="0" dirty="0" smtClean="0"/>
          </a:p>
          <a:p>
            <a:pPr lvl="3"/>
            <a:r>
              <a:rPr lang="en-GB" noProof="0" dirty="0" smtClean="0"/>
              <a:t>Quart </a:t>
            </a:r>
            <a:r>
              <a:rPr lang="en-GB" noProof="0" dirty="0" err="1" smtClean="0"/>
              <a:t>nivell</a:t>
            </a:r>
            <a:endParaRPr lang="en-GB" noProof="0" dirty="0" smtClean="0"/>
          </a:p>
          <a:p>
            <a:pPr lvl="4"/>
            <a:r>
              <a:rPr lang="en-GB" noProof="0" dirty="0" err="1" smtClean="0"/>
              <a:t>Cinquè</a:t>
            </a:r>
            <a:r>
              <a:rPr lang="en-GB" noProof="0" dirty="0" smtClean="0"/>
              <a:t> </a:t>
            </a:r>
            <a:r>
              <a:rPr lang="en-GB" noProof="0" dirty="0" err="1" smtClean="0"/>
              <a:t>nivell</a:t>
            </a:r>
            <a:endParaRPr lang="en-GB" noProof="0" dirty="0"/>
          </a:p>
        </p:txBody>
      </p:sp>
      <p:sp>
        <p:nvSpPr>
          <p:cNvPr id="12" name="5 Rectángulo"/>
          <p:cNvSpPr/>
          <p:nvPr userDrawn="1"/>
        </p:nvSpPr>
        <p:spPr>
          <a:xfrm>
            <a:off x="1598" y="687"/>
            <a:ext cx="9142402" cy="889187"/>
          </a:xfrm>
          <a:prstGeom prst="rect">
            <a:avLst/>
          </a:prstGeom>
          <a:ln>
            <a:noFill/>
          </a:ln>
          <a:effectLst/>
        </p:spPr>
        <p:style>
          <a:lnRef idx="1">
            <a:schemeClr val="accent5"/>
          </a:lnRef>
          <a:fillRef idx="2">
            <a:schemeClr val="accent5"/>
          </a:fillRef>
          <a:effectRef idx="1">
            <a:schemeClr val="accent5"/>
          </a:effectRef>
          <a:fontRef idx="minor">
            <a:schemeClr val="dk1"/>
          </a:fontRef>
        </p:style>
        <p:txBody>
          <a:bodyPr wrap="square" lIns="118589" tIns="59294" rIns="118589" bIns="59294">
            <a:spAutoFit/>
          </a:bodyPr>
          <a:lstStyle/>
          <a:p>
            <a:pPr algn="ctr">
              <a:lnSpc>
                <a:spcPts val="1500"/>
              </a:lnSpc>
              <a:defRPr/>
            </a:pPr>
            <a:endParaRPr lang="en-US" sz="500" b="1" i="1" dirty="0" smtClean="0">
              <a:solidFill>
                <a:srgbClr val="00897A"/>
              </a:solidFill>
              <a:latin typeface="+mj-lt"/>
              <a:ea typeface="ＭＳ Ｐゴシック" pitchFamily="34" charset="-128"/>
            </a:endParaRPr>
          </a:p>
          <a:p>
            <a:pPr algn="l">
              <a:lnSpc>
                <a:spcPts val="1500"/>
              </a:lnSpc>
              <a:defRPr/>
            </a:pPr>
            <a:r>
              <a:rPr lang="en-US" sz="1600" b="1" i="1" dirty="0" smtClean="0">
                <a:solidFill>
                  <a:srgbClr val="00897A"/>
                </a:solidFill>
                <a:latin typeface="+mj-lt"/>
                <a:ea typeface="ＭＳ Ｐゴシック" pitchFamily="34" charset="-128"/>
              </a:rPr>
              <a:t>			</a:t>
            </a:r>
            <a:r>
              <a:rPr lang="en-US" sz="1800" b="1" i="1" dirty="0" smtClean="0">
                <a:solidFill>
                  <a:srgbClr val="00897A"/>
                </a:solidFill>
                <a:latin typeface="+mj-lt"/>
                <a:ea typeface="ＭＳ Ｐゴシック" pitchFamily="34" charset="-128"/>
              </a:rPr>
              <a:t>ENEON first workshop</a:t>
            </a:r>
            <a:r>
              <a:rPr lang="en-US" sz="1200" b="1" i="1" dirty="0" smtClean="0">
                <a:solidFill>
                  <a:srgbClr val="00897A"/>
                </a:solidFill>
                <a:latin typeface="+mj-lt"/>
                <a:ea typeface="ＭＳ Ｐゴシック" pitchFamily="34" charset="-128"/>
              </a:rPr>
              <a:t> </a:t>
            </a:r>
          </a:p>
          <a:p>
            <a:pPr algn="l">
              <a:lnSpc>
                <a:spcPts val="1500"/>
              </a:lnSpc>
              <a:defRPr/>
            </a:pPr>
            <a:r>
              <a:rPr lang="en-US" sz="1200" b="1" i="1" dirty="0" smtClean="0">
                <a:solidFill>
                  <a:srgbClr val="00897A"/>
                </a:solidFill>
                <a:latin typeface="+mj-lt"/>
                <a:ea typeface="ＭＳ Ｐゴシック" pitchFamily="34" charset="-128"/>
              </a:rPr>
              <a:t>			</a:t>
            </a:r>
            <a:r>
              <a:rPr lang="en-US" sz="1400" b="1" i="1" dirty="0" smtClean="0">
                <a:solidFill>
                  <a:srgbClr val="00897A"/>
                </a:solidFill>
                <a:latin typeface="+mj-lt"/>
                <a:ea typeface="ＭＳ Ｐゴシック" pitchFamily="34" charset="-128"/>
              </a:rPr>
              <a:t>Observing Europe: Networking the Earth Observation Networks in Europe</a:t>
            </a:r>
          </a:p>
          <a:p>
            <a:pPr algn="l">
              <a:lnSpc>
                <a:spcPts val="1500"/>
              </a:lnSpc>
              <a:defRPr/>
            </a:pPr>
            <a:r>
              <a:rPr lang="en-US" sz="1400" b="1" i="1" dirty="0" smtClean="0">
                <a:solidFill>
                  <a:srgbClr val="00897A"/>
                </a:solidFill>
                <a:latin typeface="+mj-lt"/>
                <a:ea typeface="ＭＳ Ｐゴシック" pitchFamily="34" charset="-128"/>
              </a:rPr>
              <a:t>			</a:t>
            </a:r>
            <a:r>
              <a:rPr lang="en-US" sz="1400" b="0" i="1" dirty="0" smtClean="0">
                <a:solidFill>
                  <a:srgbClr val="00897A"/>
                </a:solidFill>
                <a:latin typeface="+mj-lt"/>
                <a:ea typeface="ＭＳ Ｐゴシック" pitchFamily="34" charset="-128"/>
              </a:rPr>
              <a:t>21-22</a:t>
            </a:r>
            <a:r>
              <a:rPr lang="en-US" sz="1400" b="0" i="1" baseline="0" dirty="0" smtClean="0">
                <a:solidFill>
                  <a:srgbClr val="00897A"/>
                </a:solidFill>
                <a:latin typeface="+mj-lt"/>
                <a:ea typeface="ＭＳ Ｐゴシック" pitchFamily="34" charset="-128"/>
              </a:rPr>
              <a:t> September, Paris</a:t>
            </a:r>
            <a:endParaRPr lang="en-US" sz="1200" b="0" dirty="0">
              <a:solidFill>
                <a:srgbClr val="2B4C6E"/>
              </a:solidFill>
              <a:latin typeface="+mj-lt"/>
              <a:ea typeface="ＭＳ Ｐゴシック" pitchFamily="34" charset="-128"/>
            </a:endParaRPr>
          </a:p>
        </p:txBody>
      </p:sp>
      <p:pic>
        <p:nvPicPr>
          <p:cNvPr id="13" name="Picture 17" descr="\\joanma\www\projectes\eneon\IMG\EC.gif"/>
          <p:cNvPicPr>
            <a:picLocks noChangeAspect="1" noChangeArrowheads="1"/>
          </p:cNvPicPr>
          <p:nvPr userDrawn="1"/>
        </p:nvPicPr>
        <p:blipFill>
          <a:blip r:embed="rId15" cstate="print"/>
          <a:srcRect/>
          <a:stretch>
            <a:fillRect/>
          </a:stretch>
        </p:blipFill>
        <p:spPr bwMode="auto">
          <a:xfrm>
            <a:off x="8314100" y="2"/>
            <a:ext cx="829897" cy="548678"/>
          </a:xfrm>
          <a:prstGeom prst="rect">
            <a:avLst/>
          </a:prstGeom>
          <a:noFill/>
          <a:ln w="9525">
            <a:noFill/>
            <a:miter lim="800000"/>
            <a:headEnd/>
            <a:tailEnd/>
          </a:ln>
        </p:spPr>
      </p:pic>
      <p:pic>
        <p:nvPicPr>
          <p:cNvPr id="14" name="Picture 26" descr="ConnectinGEO"/>
          <p:cNvPicPr>
            <a:picLocks noChangeAspect="1" noChangeArrowheads="1"/>
          </p:cNvPicPr>
          <p:nvPr userDrawn="1"/>
        </p:nvPicPr>
        <p:blipFill>
          <a:blip r:embed="rId16" cstate="print"/>
          <a:srcRect/>
          <a:stretch>
            <a:fillRect/>
          </a:stretch>
        </p:blipFill>
        <p:spPr bwMode="auto">
          <a:xfrm>
            <a:off x="5952785" y="47500"/>
            <a:ext cx="2195774" cy="330740"/>
          </a:xfrm>
          <a:prstGeom prst="rect">
            <a:avLst/>
          </a:prstGeom>
          <a:noFill/>
        </p:spPr>
      </p:pic>
      <p:pic>
        <p:nvPicPr>
          <p:cNvPr id="15" name="Picture 16" descr="P:\2015_ConnectinGEO\Dissemination\_Logos\LogoENEON.png"/>
          <p:cNvPicPr>
            <a:picLocks noChangeAspect="1" noChangeArrowheads="1"/>
          </p:cNvPicPr>
          <p:nvPr userDrawn="1"/>
        </p:nvPicPr>
        <p:blipFill>
          <a:blip r:embed="rId17" cstate="print"/>
          <a:srcRect l="14771" t="23463" r="14688" b="1459"/>
          <a:stretch>
            <a:fillRect/>
          </a:stretch>
        </p:blipFill>
        <p:spPr bwMode="auto">
          <a:xfrm>
            <a:off x="47501" y="-11875"/>
            <a:ext cx="2423634" cy="87993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accent2">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hyperlink" Target="mailto:bego@puertos.es" TargetMode="External"/><Relationship Id="rId9" Type="http://schemas.openxmlformats.org/officeDocument/2006/relationships/hyperlink" Target="mailto:glenn.nolan@eurogoos.eu" TargetMode="External"/><Relationship Id="rId10" Type="http://schemas.openxmlformats.org/officeDocument/2006/relationships/hyperlink" Target="mailto:patrick.gorringe@smhi.es,eurogoos@eurogoos.eu" TargetMode="External"/><Relationship Id="rId11"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emf"/><Relationship Id="rId9" Type="http://schemas.openxmlformats.org/officeDocument/2006/relationships/image" Target="../media/image41.png"/><Relationship Id="rId10" Type="http://schemas.openxmlformats.org/officeDocument/2006/relationships/comments" Target="../comments/comment7.xml"/><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9.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29.jpeg"/><Relationship Id="rId6" Type="http://schemas.openxmlformats.org/officeDocument/2006/relationships/image" Target="../media/image45.emf"/><Relationship Id="rId7" Type="http://schemas.openxmlformats.org/officeDocument/2006/relationships/image" Target="../media/image46.png"/><Relationship Id="rId8" Type="http://schemas.openxmlformats.org/officeDocument/2006/relationships/comments" Target="../comments/comment10.xml"/><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image" Target="../media/image24.wmf"/><Relationship Id="rId12" Type="http://schemas.openxmlformats.org/officeDocument/2006/relationships/image" Target="../media/image25.png"/><Relationship Id="rId13" Type="http://schemas.openxmlformats.org/officeDocument/2006/relationships/image" Target="../media/image26.jpe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jpeg"/><Relationship Id="rId17" Type="http://schemas.openxmlformats.org/officeDocument/2006/relationships/image" Target="../media/image30.png"/><Relationship Id="rId18" Type="http://schemas.openxmlformats.org/officeDocument/2006/relationships/image" Target="../media/image31.png"/><Relationship Id="rId19"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png"/><Relationship Id="rId9" Type="http://schemas.openxmlformats.org/officeDocument/2006/relationships/image" Target="../media/image22.jpeg"/><Relationship Id="rId10" Type="http://schemas.openxmlformats.org/officeDocument/2006/relationships/image" Target="../media/image23.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comments" Target="../comments/commen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comments" Target="../comments/commen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Agrupa 15"/>
          <p:cNvGrpSpPr/>
          <p:nvPr/>
        </p:nvGrpSpPr>
        <p:grpSpPr>
          <a:xfrm>
            <a:off x="24983" y="5025051"/>
            <a:ext cx="9095396" cy="1800402"/>
            <a:chOff x="24983" y="5001301"/>
            <a:chExt cx="9095396" cy="1800402"/>
          </a:xfrm>
        </p:grpSpPr>
        <p:pic>
          <p:nvPicPr>
            <p:cNvPr id="4098" name="Picture 2" descr="http://www.eneon.net/imatgestop/03.jpg"/>
            <p:cNvPicPr>
              <a:picLocks noChangeArrowheads="1"/>
            </p:cNvPicPr>
            <p:nvPr/>
          </p:nvPicPr>
          <p:blipFill>
            <a:blip r:embed="rId2" cstate="print"/>
            <a:srcRect/>
            <a:stretch>
              <a:fillRect/>
            </a:stretch>
          </p:blipFill>
          <p:spPr bwMode="auto">
            <a:xfrm>
              <a:off x="24983" y="5937405"/>
              <a:ext cx="2988000" cy="864000"/>
            </a:xfrm>
            <a:prstGeom prst="rect">
              <a:avLst/>
            </a:prstGeom>
            <a:noFill/>
          </p:spPr>
        </p:pic>
        <p:pic>
          <p:nvPicPr>
            <p:cNvPr id="4100" name="Picture 4" descr="http://www.eneon.net/imatgestop/06.jpg"/>
            <p:cNvPicPr>
              <a:picLocks noChangeAspect="1" noChangeArrowheads="1"/>
            </p:cNvPicPr>
            <p:nvPr/>
          </p:nvPicPr>
          <p:blipFill>
            <a:blip r:embed="rId3" cstate="print"/>
            <a:srcRect/>
            <a:stretch>
              <a:fillRect/>
            </a:stretch>
          </p:blipFill>
          <p:spPr bwMode="auto">
            <a:xfrm>
              <a:off x="24983" y="5001301"/>
              <a:ext cx="2987302" cy="864096"/>
            </a:xfrm>
            <a:prstGeom prst="rect">
              <a:avLst/>
            </a:prstGeom>
            <a:noFill/>
          </p:spPr>
        </p:pic>
        <p:pic>
          <p:nvPicPr>
            <p:cNvPr id="4102" name="Picture 6" descr="http://www.eneon.net/imatgestop/05.jpg"/>
            <p:cNvPicPr>
              <a:picLocks noChangeAspect="1" noChangeArrowheads="1"/>
            </p:cNvPicPr>
            <p:nvPr/>
          </p:nvPicPr>
          <p:blipFill>
            <a:blip r:embed="rId4" cstate="print"/>
            <a:srcRect/>
            <a:stretch>
              <a:fillRect/>
            </a:stretch>
          </p:blipFill>
          <p:spPr bwMode="auto">
            <a:xfrm>
              <a:off x="3084293" y="5937405"/>
              <a:ext cx="2988000" cy="864298"/>
            </a:xfrm>
            <a:prstGeom prst="rect">
              <a:avLst/>
            </a:prstGeom>
            <a:noFill/>
          </p:spPr>
        </p:pic>
        <p:pic>
          <p:nvPicPr>
            <p:cNvPr id="4104" name="Picture 8" descr="http://www.eneon.net/imatgestop/08.jpg"/>
            <p:cNvPicPr>
              <a:picLocks noChangeAspect="1" noChangeArrowheads="1"/>
            </p:cNvPicPr>
            <p:nvPr/>
          </p:nvPicPr>
          <p:blipFill>
            <a:blip r:embed="rId5" cstate="print"/>
            <a:srcRect/>
            <a:stretch>
              <a:fillRect/>
            </a:stretch>
          </p:blipFill>
          <p:spPr bwMode="auto">
            <a:xfrm>
              <a:off x="3084293" y="5001301"/>
              <a:ext cx="2988000" cy="864298"/>
            </a:xfrm>
            <a:prstGeom prst="rect">
              <a:avLst/>
            </a:prstGeom>
            <a:noFill/>
          </p:spPr>
        </p:pic>
        <p:pic>
          <p:nvPicPr>
            <p:cNvPr id="4106" name="Picture 10" descr="http://www.eneon.net/imatgestop/04.jpg"/>
            <p:cNvPicPr>
              <a:picLocks noChangeAspect="1" noChangeArrowheads="1"/>
            </p:cNvPicPr>
            <p:nvPr/>
          </p:nvPicPr>
          <p:blipFill>
            <a:blip r:embed="rId6" cstate="print"/>
            <a:srcRect/>
            <a:stretch>
              <a:fillRect/>
            </a:stretch>
          </p:blipFill>
          <p:spPr bwMode="auto">
            <a:xfrm>
              <a:off x="6132379" y="5001301"/>
              <a:ext cx="2988000" cy="864298"/>
            </a:xfrm>
            <a:prstGeom prst="rect">
              <a:avLst/>
            </a:prstGeom>
            <a:noFill/>
          </p:spPr>
        </p:pic>
        <p:pic>
          <p:nvPicPr>
            <p:cNvPr id="4108" name="Picture 12" descr="http://www.eneon.net/imatgestop/09.jpg"/>
            <p:cNvPicPr>
              <a:picLocks noChangeAspect="1" noChangeArrowheads="1"/>
            </p:cNvPicPr>
            <p:nvPr/>
          </p:nvPicPr>
          <p:blipFill>
            <a:blip r:embed="rId7" cstate="print"/>
            <a:srcRect/>
            <a:stretch>
              <a:fillRect/>
            </a:stretch>
          </p:blipFill>
          <p:spPr bwMode="auto">
            <a:xfrm>
              <a:off x="6132379" y="5937405"/>
              <a:ext cx="2988000" cy="864298"/>
            </a:xfrm>
            <a:prstGeom prst="rect">
              <a:avLst/>
            </a:prstGeom>
            <a:noFill/>
          </p:spPr>
        </p:pic>
      </p:grpSp>
      <p:sp>
        <p:nvSpPr>
          <p:cNvPr id="14" name="Títol 1"/>
          <p:cNvSpPr txBox="1">
            <a:spLocks/>
          </p:cNvSpPr>
          <p:nvPr/>
        </p:nvSpPr>
        <p:spPr>
          <a:xfrm>
            <a:off x="179512" y="2708921"/>
            <a:ext cx="8784976" cy="1754327"/>
          </a:xfrm>
          <a:prstGeom prst="rect">
            <a:avLst/>
          </a:prstGeom>
          <a:ln>
            <a:noFill/>
          </a:ln>
        </p:spPr>
        <p:txBody>
          <a:bodyPr wrap="square">
            <a:spAutoFit/>
          </a:bodyPr>
          <a:lstStyle>
            <a:lvl1pPr marL="0" marR="0" indent="0" algn="ctr" defTabSz="914400" rtl="0" eaLnBrk="1" fontAlgn="auto" latinLnBrk="0" hangingPunct="1">
              <a:lnSpc>
                <a:spcPct val="100000"/>
              </a:lnSpc>
              <a:spcBef>
                <a:spcPct val="0"/>
              </a:spcBef>
              <a:spcAft>
                <a:spcPts val="0"/>
              </a:spcAft>
              <a:buClrTx/>
              <a:buSzTx/>
              <a:buFontTx/>
              <a:buNone/>
              <a:tabLst/>
              <a:defRPr sz="3200" b="0" i="1">
                <a:solidFill>
                  <a:srgbClr val="00897A"/>
                </a:solidFill>
                <a:effectLst/>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800" b="1" i="0" dirty="0" err="1" smtClean="0">
                <a:solidFill>
                  <a:srgbClr val="000090"/>
                </a:solidFill>
                <a:latin typeface="+mj-lt"/>
                <a:ea typeface="+mj-ea"/>
                <a:cs typeface="+mj-cs"/>
              </a:rPr>
              <a:t>EuroGOOS</a:t>
            </a:r>
            <a:r>
              <a:rPr lang="en-US" sz="2800" b="1" i="0" dirty="0" smtClean="0">
                <a:solidFill>
                  <a:srgbClr val="000090"/>
                </a:solidFill>
                <a:latin typeface="+mj-lt"/>
                <a:ea typeface="+mj-ea"/>
                <a:cs typeface="+mj-cs"/>
              </a:rPr>
              <a:t>/</a:t>
            </a:r>
            <a:r>
              <a:rPr lang="en-US" sz="2800" b="1" i="0" dirty="0" err="1" smtClean="0">
                <a:solidFill>
                  <a:srgbClr val="000090"/>
                </a:solidFill>
                <a:latin typeface="+mj-lt"/>
                <a:ea typeface="+mj-ea"/>
                <a:cs typeface="+mj-cs"/>
              </a:rPr>
              <a:t>EuroGOOS</a:t>
            </a:r>
            <a:r>
              <a:rPr lang="en-US" sz="2800" b="1" i="0" dirty="0" smtClean="0">
                <a:solidFill>
                  <a:srgbClr val="000090"/>
                </a:solidFill>
                <a:latin typeface="+mj-lt"/>
                <a:ea typeface="+mj-ea"/>
                <a:cs typeface="+mj-cs"/>
              </a:rPr>
              <a:t> Task Team on Tide Gauges</a:t>
            </a:r>
            <a:endParaRPr kumimoji="0" lang="en-US" sz="2800" b="1" i="0" u="none" strike="noStrike" kern="1200" cap="none" spc="0" normalizeH="0" baseline="0" noProof="0" dirty="0" smtClean="0">
              <a:ln>
                <a:noFill/>
              </a:ln>
              <a:solidFill>
                <a:srgbClr val="000090"/>
              </a:solidFill>
              <a:effectLst/>
              <a:uLnTx/>
              <a:uFillTx/>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sz="2000" b="1" i="0" dirty="0" err="1" smtClean="0">
                <a:solidFill>
                  <a:srgbClr val="000090"/>
                </a:solidFill>
                <a:latin typeface="+mj-lt"/>
                <a:ea typeface="+mj-ea"/>
                <a:cs typeface="+mj-cs"/>
              </a:rPr>
              <a:t>Begoña</a:t>
            </a:r>
            <a:r>
              <a:rPr lang="en-US" sz="2000" b="1" i="0" dirty="0" smtClean="0">
                <a:solidFill>
                  <a:srgbClr val="000090"/>
                </a:solidFill>
                <a:latin typeface="+mj-lt"/>
                <a:ea typeface="+mj-ea"/>
                <a:cs typeface="+mj-cs"/>
              </a:rPr>
              <a:t> Pérez Gómez </a:t>
            </a:r>
            <a:r>
              <a:rPr kumimoji="0" lang="en-US" sz="2000" b="1" i="0" u="none" strike="noStrike" kern="1200" cap="none" spc="0" normalizeH="0" baseline="0" noProof="0" dirty="0" smtClean="0">
                <a:ln>
                  <a:noFill/>
                </a:ln>
                <a:solidFill>
                  <a:srgbClr val="000090"/>
                </a:solidFill>
                <a:effectLst/>
                <a:uLnTx/>
                <a:uFillTx/>
                <a:latin typeface="+mj-lt"/>
                <a:ea typeface="+mj-ea"/>
                <a:cs typeface="+mj-cs"/>
              </a:rPr>
              <a:t>(on behalf</a:t>
            </a:r>
            <a:r>
              <a:rPr kumimoji="0" lang="en-US" sz="2000" b="1" i="0" u="none" strike="noStrike" kern="1200" cap="none" spc="0" normalizeH="0" noProof="0" dirty="0" smtClean="0">
                <a:ln>
                  <a:noFill/>
                </a:ln>
                <a:solidFill>
                  <a:srgbClr val="000090"/>
                </a:solidFill>
                <a:effectLst/>
                <a:uLnTx/>
                <a:uFillTx/>
                <a:latin typeface="+mj-lt"/>
                <a:ea typeface="+mj-ea"/>
                <a:cs typeface="+mj-cs"/>
              </a:rPr>
              <a:t> of Dr. Erik </a:t>
            </a:r>
            <a:r>
              <a:rPr kumimoji="0" lang="en-US" sz="2000" b="1" i="0" u="none" strike="noStrike" kern="1200" cap="none" spc="0" normalizeH="0" noProof="0" dirty="0" err="1" smtClean="0">
                <a:ln>
                  <a:noFill/>
                </a:ln>
                <a:solidFill>
                  <a:srgbClr val="000090"/>
                </a:solidFill>
                <a:effectLst/>
                <a:uLnTx/>
                <a:uFillTx/>
                <a:latin typeface="+mj-lt"/>
                <a:ea typeface="+mj-ea"/>
                <a:cs typeface="+mj-cs"/>
              </a:rPr>
              <a:t>Buch</a:t>
            </a:r>
            <a:r>
              <a:rPr kumimoji="0" lang="en-US" sz="2000" b="1" i="0" u="none" strike="noStrike" kern="1200" cap="none" spc="0" normalizeH="0" noProof="0" dirty="0" smtClean="0">
                <a:ln>
                  <a:noFill/>
                </a:ln>
                <a:solidFill>
                  <a:srgbClr val="000090"/>
                </a:solidFill>
                <a:effectLst/>
                <a:uLnTx/>
                <a:uFillTx/>
                <a:latin typeface="+mj-lt"/>
                <a:ea typeface="+mj-ea"/>
                <a:cs typeface="+mj-cs"/>
              </a:rPr>
              <a:t>), Glenn Nolan, Patrick </a:t>
            </a:r>
            <a:r>
              <a:rPr kumimoji="0" lang="en-US" sz="2000" b="1" i="0" u="none" strike="noStrike" kern="1200" cap="none" spc="0" normalizeH="0" noProof="0" dirty="0" err="1" smtClean="0">
                <a:ln>
                  <a:noFill/>
                </a:ln>
                <a:solidFill>
                  <a:srgbClr val="000090"/>
                </a:solidFill>
                <a:effectLst/>
                <a:uLnTx/>
                <a:uFillTx/>
                <a:latin typeface="+mj-lt"/>
                <a:ea typeface="+mj-ea"/>
                <a:cs typeface="+mj-cs"/>
              </a:rPr>
              <a:t>Gorringe</a:t>
            </a:r>
            <a:endParaRPr kumimoji="0" lang="en-US" sz="2000" b="1" i="0" u="none" strike="noStrike" kern="1200" cap="none" spc="0" normalizeH="0" noProof="0" dirty="0" smtClean="0">
              <a:ln>
                <a:noFill/>
              </a:ln>
              <a:solidFill>
                <a:srgbClr val="000090"/>
              </a:solidFill>
              <a:effectLst/>
              <a:uLnTx/>
              <a:uFillTx/>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en-US" sz="2000" b="1" i="0" baseline="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noProof="0" dirty="0" smtClean="0">
                <a:ln>
                  <a:noFill/>
                </a:ln>
                <a:solidFill>
                  <a:srgbClr val="00897A"/>
                </a:solidFill>
                <a:effectLst/>
                <a:uLnTx/>
                <a:uFillTx/>
                <a:latin typeface="+mj-lt"/>
                <a:ea typeface="+mj-ea"/>
                <a:cs typeface="+mj-cs"/>
                <a:hlinkClick r:id="rId8"/>
              </a:rPr>
              <a:t>bego@puertos.es</a:t>
            </a:r>
            <a:r>
              <a:rPr lang="en-US" sz="2000" b="1" i="0" dirty="0" smtClean="0">
                <a:solidFill>
                  <a:srgbClr val="FF6600"/>
                </a:solidFill>
                <a:latin typeface="+mj-lt"/>
                <a:ea typeface="+mj-ea"/>
                <a:cs typeface="+mj-cs"/>
              </a:rPr>
              <a:t>,</a:t>
            </a:r>
            <a:r>
              <a:rPr lang="en-US" sz="2000" b="1" i="0" dirty="0" smtClean="0">
                <a:latin typeface="+mj-lt"/>
                <a:ea typeface="+mj-ea"/>
                <a:cs typeface="+mj-cs"/>
              </a:rPr>
              <a:t> </a:t>
            </a:r>
            <a:r>
              <a:rPr kumimoji="0" lang="en-US" sz="2000" b="1" i="0" u="none" strike="noStrike" kern="1200" cap="none" spc="0" normalizeH="0" noProof="0" dirty="0" smtClean="0">
                <a:ln>
                  <a:noFill/>
                </a:ln>
                <a:solidFill>
                  <a:srgbClr val="00897A"/>
                </a:solidFill>
                <a:effectLst/>
                <a:uLnTx/>
                <a:uFillTx/>
                <a:latin typeface="+mj-lt"/>
                <a:ea typeface="+mj-ea"/>
                <a:cs typeface="+mj-cs"/>
                <a:hlinkClick r:id="rId9"/>
              </a:rPr>
              <a:t>glenn.nolan@eurogoos.eu</a:t>
            </a:r>
            <a:r>
              <a:rPr kumimoji="0" lang="en-US" sz="2000" b="1" i="0" u="none" strike="noStrike" kern="1200" cap="none" spc="0" normalizeH="0" noProof="0" dirty="0" smtClean="0">
                <a:ln>
                  <a:noFill/>
                </a:ln>
                <a:solidFill>
                  <a:srgbClr val="FF6600"/>
                </a:solidFill>
                <a:effectLst/>
                <a:uLnTx/>
                <a:uFillTx/>
                <a:latin typeface="+mj-lt"/>
                <a:ea typeface="+mj-ea"/>
                <a:cs typeface="+mj-cs"/>
              </a:rPr>
              <a:t>,</a:t>
            </a:r>
            <a:r>
              <a:rPr kumimoji="0" lang="en-US" sz="2000" b="1" i="0" u="none" strike="noStrike" kern="1200" cap="none" spc="0" normalizeH="0" noProof="0" dirty="0" smtClean="0">
                <a:ln>
                  <a:noFill/>
                </a:ln>
                <a:solidFill>
                  <a:srgbClr val="00897A"/>
                </a:solidFill>
                <a:effectLst/>
                <a:uLnTx/>
                <a:uFillTx/>
                <a:latin typeface="+mj-lt"/>
                <a:ea typeface="+mj-ea"/>
                <a:cs typeface="+mj-cs"/>
              </a:rPr>
              <a:t> </a:t>
            </a:r>
            <a:r>
              <a:rPr kumimoji="0" lang="en-US" sz="2000" b="1" i="0" u="none" strike="noStrike" kern="1200" cap="none" spc="0" normalizeH="0" noProof="0" dirty="0" smtClean="0">
                <a:ln>
                  <a:noFill/>
                </a:ln>
                <a:solidFill>
                  <a:srgbClr val="00897A"/>
                </a:solidFill>
                <a:effectLst/>
                <a:uLnTx/>
                <a:uFillTx/>
                <a:latin typeface="+mj-lt"/>
                <a:ea typeface="+mj-ea"/>
                <a:cs typeface="+mj-cs"/>
                <a:hlinkClick r:id="rId10"/>
              </a:rPr>
              <a:t>patrick.gorringe@smhi.es, eurogoos@eurogoos.eu</a:t>
            </a:r>
            <a:r>
              <a:rPr kumimoji="0" lang="en-US" sz="2000" b="1" i="0" u="none" strike="noStrike" kern="1200" cap="none" spc="0" normalizeH="0" noProof="0" dirty="0" smtClean="0">
                <a:ln>
                  <a:noFill/>
                </a:ln>
                <a:solidFill>
                  <a:srgbClr val="00897A"/>
                </a:solidFill>
                <a:effectLst/>
                <a:uLnTx/>
                <a:uFillTx/>
                <a:latin typeface="+mj-lt"/>
                <a:ea typeface="+mj-ea"/>
                <a:cs typeface="+mj-cs"/>
              </a:rPr>
              <a:t> </a:t>
            </a:r>
            <a:r>
              <a:rPr lang="en-US" sz="2000" b="1" i="0" dirty="0" smtClean="0">
                <a:latin typeface="+mj-lt"/>
                <a:ea typeface="+mj-ea"/>
                <a:cs typeface="+mj-cs"/>
              </a:rPr>
              <a:t> </a:t>
            </a:r>
            <a:endParaRPr kumimoji="0" lang="en-US" sz="1800" b="1" i="0" u="none" strike="noStrike" kern="1200" cap="none" spc="0" normalizeH="0" baseline="0" noProof="0" dirty="0" smtClean="0">
              <a:ln>
                <a:noFill/>
              </a:ln>
              <a:solidFill>
                <a:srgbClr val="00897A"/>
              </a:solidFill>
              <a:effectLst/>
              <a:uLnTx/>
              <a:uFillTx/>
              <a:latin typeface="+mj-lt"/>
              <a:ea typeface="+mj-ea"/>
              <a:cs typeface="+mj-cs"/>
            </a:endParaRPr>
          </a:p>
        </p:txBody>
      </p:sp>
      <p:pic>
        <p:nvPicPr>
          <p:cNvPr id="11" name="Εικόνα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9752" y="1196752"/>
            <a:ext cx="4104456" cy="137952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42"/>
          <p:cNvGrpSpPr>
            <a:grpSpLocks/>
          </p:cNvGrpSpPr>
          <p:nvPr/>
        </p:nvGrpSpPr>
        <p:grpSpPr bwMode="auto">
          <a:xfrm>
            <a:off x="6012160" y="1925029"/>
            <a:ext cx="2925762" cy="2039938"/>
            <a:chOff x="5821920" y="4740645"/>
            <a:chExt cx="2926080" cy="2040979"/>
          </a:xfrm>
        </p:grpSpPr>
        <p:sp>
          <p:nvSpPr>
            <p:cNvPr id="5" name="Text Box 4"/>
            <p:cNvSpPr txBox="1">
              <a:spLocks noChangeArrowheads="1"/>
            </p:cNvSpPr>
            <p:nvPr/>
          </p:nvSpPr>
          <p:spPr bwMode="auto">
            <a:xfrm>
              <a:off x="5821920" y="4740645"/>
              <a:ext cx="2854536" cy="64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5" rIns="89991" bIns="46795">
              <a:spAutoFit/>
            </a:bodyPr>
            <a:lstStyle>
              <a:lvl1pPr eaLnBrk="0" hangingPunc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cs typeface="Geneva" charset="0"/>
                </a:defRPr>
              </a:lvl1pPr>
              <a:lvl2pPr marL="742950" indent="-285750" eaLnBrk="0" hangingPunc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2pPr>
              <a:lvl3pPr marL="1143000" indent="-228600" eaLnBrk="0" hangingPunc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3pPr>
              <a:lvl4pPr marL="1600200" indent="-228600" eaLnBrk="0" hangingPunc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4pPr>
              <a:lvl5pPr marL="2057400" indent="-228600" eaLnBrk="0" hangingPunc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5pPr>
              <a:lvl6pPr marL="25146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6pPr>
              <a:lvl7pPr marL="29718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7pPr>
              <a:lvl8pPr marL="34290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8pPr>
              <a:lvl9pPr marL="38862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9pPr>
            </a:lstStyle>
            <a:p>
              <a:pPr algn="ctr">
                <a:buClr>
                  <a:srgbClr val="000000"/>
                </a:buClr>
                <a:buSzPct val="45000"/>
              </a:pPr>
              <a:r>
                <a:rPr lang="it-IT" sz="1800" dirty="0" err="1">
                  <a:latin typeface="+mn-lt"/>
                </a:rPr>
                <a:t>Ship</a:t>
              </a:r>
              <a:r>
                <a:rPr lang="it-IT" sz="1800" dirty="0">
                  <a:latin typeface="+mn-lt"/>
                </a:rPr>
                <a:t> </a:t>
              </a:r>
              <a:r>
                <a:rPr lang="it-IT" sz="1800" dirty="0" err="1">
                  <a:latin typeface="+mn-lt"/>
                </a:rPr>
                <a:t>routing</a:t>
              </a:r>
              <a:r>
                <a:rPr lang="it-IT" sz="1800" dirty="0">
                  <a:latin typeface="+mn-lt"/>
                </a:rPr>
                <a:t> - Marine </a:t>
              </a:r>
              <a:r>
                <a:rPr lang="it-IT" sz="1800" dirty="0" err="1">
                  <a:latin typeface="+mn-lt"/>
                </a:rPr>
                <a:t>operations</a:t>
              </a:r>
              <a:endParaRPr lang="it-IT" sz="1800" dirty="0">
                <a:latin typeface="+mn-lt"/>
              </a:endParaRPr>
            </a:p>
          </p:txBody>
        </p:sp>
        <p:pic>
          <p:nvPicPr>
            <p:cNvPr id="6" name="Immagine 19" descr="1_21_111207_RussianTanker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2560" y="5453710"/>
              <a:ext cx="1532160" cy="125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5471654"/>
              <a:ext cx="1727728" cy="13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238" t="36771" r="45741" b="22401"/>
          <a:stretch/>
        </p:blipFill>
        <p:spPr bwMode="auto">
          <a:xfrm>
            <a:off x="6810657" y="4565979"/>
            <a:ext cx="1579663" cy="201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496" y="4664602"/>
            <a:ext cx="2801520" cy="215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p:cNvSpPr txBox="1"/>
          <p:nvPr/>
        </p:nvSpPr>
        <p:spPr>
          <a:xfrm>
            <a:off x="158078" y="4345842"/>
            <a:ext cx="2678938" cy="369332"/>
          </a:xfrm>
          <a:prstGeom prst="rect">
            <a:avLst/>
          </a:prstGeom>
          <a:noFill/>
        </p:spPr>
        <p:txBody>
          <a:bodyPr wrap="none" rtlCol="0">
            <a:spAutoFit/>
          </a:bodyPr>
          <a:lstStyle/>
          <a:p>
            <a:r>
              <a:rPr lang="en-US" dirty="0"/>
              <a:t>Fish larvae distribution </a:t>
            </a:r>
          </a:p>
        </p:txBody>
      </p:sp>
      <p:sp>
        <p:nvSpPr>
          <p:cNvPr id="11" name="TextBox 11"/>
          <p:cNvSpPr txBox="1"/>
          <p:nvPr/>
        </p:nvSpPr>
        <p:spPr>
          <a:xfrm>
            <a:off x="3766667" y="1340768"/>
            <a:ext cx="1885453" cy="369332"/>
          </a:xfrm>
          <a:prstGeom prst="rect">
            <a:avLst/>
          </a:prstGeom>
          <a:noFill/>
        </p:spPr>
        <p:txBody>
          <a:bodyPr wrap="none" rtlCol="0">
            <a:spAutoFit/>
          </a:bodyPr>
          <a:lstStyle/>
          <a:p>
            <a:r>
              <a:rPr lang="en-US" dirty="0"/>
              <a:t>Sea-Ice service</a:t>
            </a:r>
          </a:p>
        </p:txBody>
      </p:sp>
      <p:sp>
        <p:nvSpPr>
          <p:cNvPr id="12" name="TextBox 12"/>
          <p:cNvSpPr txBox="1"/>
          <p:nvPr/>
        </p:nvSpPr>
        <p:spPr>
          <a:xfrm>
            <a:off x="6588224" y="4060413"/>
            <a:ext cx="1802096" cy="369332"/>
          </a:xfrm>
          <a:prstGeom prst="rect">
            <a:avLst/>
          </a:prstGeom>
          <a:noFill/>
        </p:spPr>
        <p:txBody>
          <a:bodyPr wrap="none" rtlCol="0">
            <a:spAutoFit/>
          </a:bodyPr>
          <a:lstStyle/>
          <a:p>
            <a:r>
              <a:rPr lang="en-US" dirty="0"/>
              <a:t>Oil spill Service</a:t>
            </a:r>
          </a:p>
        </p:txBody>
      </p:sp>
      <p:pic>
        <p:nvPicPr>
          <p:cNvPr id="13" name="Picture 5" descr="traettoria1cagl_prob"/>
          <p:cNvPicPr>
            <a:picLocks noChangeAspect="1" noChangeArrowheads="1"/>
          </p:cNvPicPr>
          <p:nvPr/>
        </p:nvPicPr>
        <p:blipFill>
          <a:blip r:embed="rId6">
            <a:extLst>
              <a:ext uri="{28A0092B-C50C-407E-A947-70E740481C1C}">
                <a14:useLocalDpi xmlns:a14="http://schemas.microsoft.com/office/drawing/2010/main" val="0"/>
              </a:ext>
            </a:extLst>
          </a:blip>
          <a:srcRect l="46870" t="30122" b="34105"/>
          <a:stretch>
            <a:fillRect/>
          </a:stretch>
        </p:blipFill>
        <p:spPr bwMode="auto">
          <a:xfrm>
            <a:off x="3203848" y="5204821"/>
            <a:ext cx="13716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grpSp>
        <p:nvGrpSpPr>
          <p:cNvPr id="14" name="Gruppo 52"/>
          <p:cNvGrpSpPr>
            <a:grpSpLocks/>
          </p:cNvGrpSpPr>
          <p:nvPr/>
        </p:nvGrpSpPr>
        <p:grpSpPr bwMode="auto">
          <a:xfrm>
            <a:off x="3355317" y="4715174"/>
            <a:ext cx="2861140" cy="1631553"/>
            <a:chOff x="1619672" y="4653136"/>
            <a:chExt cx="2868960" cy="1656177"/>
          </a:xfrm>
        </p:grpSpPr>
        <p:sp>
          <p:nvSpPr>
            <p:cNvPr id="15" name="Text Box 4"/>
            <p:cNvSpPr txBox="1">
              <a:spLocks noChangeArrowheads="1"/>
            </p:cNvSpPr>
            <p:nvPr/>
          </p:nvSpPr>
          <p:spPr bwMode="auto">
            <a:xfrm>
              <a:off x="1619672" y="4653136"/>
              <a:ext cx="2808312" cy="52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5" rIns="89991" bIns="46795">
              <a:spAutoFit/>
            </a:bodyPr>
            <a:lstStyle>
              <a:lvl1pPr eaLnBrk="0" hangingPunc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cs typeface="Geneva" charset="0"/>
                </a:defRPr>
              </a:lvl1pPr>
              <a:lvl2pPr marL="742950" indent="-285750" eaLnBrk="0" hangingPunc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2pPr>
              <a:lvl3pPr marL="1143000" indent="-228600" eaLnBrk="0" hangingPunc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3pPr>
              <a:lvl4pPr marL="1600200" indent="-228600" eaLnBrk="0" hangingPunc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4pPr>
              <a:lvl5pPr marL="2057400" indent="-228600" eaLnBrk="0" hangingPunc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5pPr>
              <a:lvl6pPr marL="25146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6pPr>
              <a:lvl7pPr marL="29718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7pPr>
              <a:lvl8pPr marL="34290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8pPr>
              <a:lvl9pPr marL="38862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defRPr sz="2400">
                  <a:solidFill>
                    <a:schemeClr val="tx1"/>
                  </a:solidFill>
                  <a:latin typeface="Calibri" charset="0"/>
                  <a:ea typeface="Geneva" charset="0"/>
                </a:defRPr>
              </a:lvl9pPr>
            </a:lstStyle>
            <a:p>
              <a:pPr algn="ctr">
                <a:lnSpc>
                  <a:spcPct val="154000"/>
                </a:lnSpc>
                <a:spcBef>
                  <a:spcPts val="2500"/>
                </a:spcBef>
                <a:buClr>
                  <a:srgbClr val="000000"/>
                </a:buClr>
                <a:buSzPct val="45000"/>
              </a:pPr>
              <a:r>
                <a:rPr lang="it-IT" sz="1800" dirty="0" err="1">
                  <a:latin typeface="+mn-lt"/>
                </a:rPr>
                <a:t>Search</a:t>
              </a:r>
              <a:r>
                <a:rPr lang="it-IT" sz="1800" dirty="0">
                  <a:latin typeface="+mn-lt"/>
                </a:rPr>
                <a:t> and Rescue</a:t>
              </a:r>
            </a:p>
          </p:txBody>
        </p:sp>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87824" y="5085184"/>
              <a:ext cx="1500808" cy="122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7" name="Title 17"/>
          <p:cNvSpPr>
            <a:spLocks noGrp="1"/>
          </p:cNvSpPr>
          <p:nvPr>
            <p:ph type="title"/>
          </p:nvPr>
        </p:nvSpPr>
        <p:spPr>
          <a:xfrm>
            <a:off x="899592" y="464540"/>
            <a:ext cx="7671735" cy="1020244"/>
          </a:xfrm>
        </p:spPr>
        <p:txBody>
          <a:bodyPr/>
          <a:lstStyle/>
          <a:p>
            <a:r>
              <a:rPr lang="en-US" sz="3200" dirty="0"/>
              <a:t>Operational end-user Services</a:t>
            </a:r>
            <a:r>
              <a:rPr lang="en-US" b="1" dirty="0" smtClean="0">
                <a:solidFill>
                  <a:srgbClr val="FF0000"/>
                </a:solidFill>
              </a:rPr>
              <a:t> </a:t>
            </a:r>
            <a:endParaRPr lang="en-US" b="1" dirty="0">
              <a:solidFill>
                <a:srgbClr val="FF0000"/>
              </a:solidFill>
            </a:endParaRPr>
          </a:p>
        </p:txBody>
      </p:sp>
      <p:pic>
        <p:nvPicPr>
          <p:cNvPr id="18" name="Billede 1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7864" y="1647465"/>
            <a:ext cx="2451868" cy="2756223"/>
          </a:xfrm>
          <a:prstGeom prst="rect">
            <a:avLst/>
          </a:prstGeom>
          <a:noFill/>
          <a:ln>
            <a:noFill/>
          </a:ln>
        </p:spPr>
      </p:pic>
      <p:pic>
        <p:nvPicPr>
          <p:cNvPr id="19" name="Billede 19" descr="http://www.dmi.dk/fileadmin/SeaForecast/tyske_bugt/Waterlevel.20140305_0000.20140306_1500.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0906" y="1521114"/>
            <a:ext cx="2259106" cy="2824728"/>
          </a:xfrm>
          <a:prstGeom prst="rect">
            <a:avLst/>
          </a:prstGeom>
          <a:noFill/>
          <a:ln>
            <a:noFill/>
          </a:ln>
        </p:spPr>
      </p:pic>
      <p:sp>
        <p:nvSpPr>
          <p:cNvPr id="20" name="Tekstfelt 20"/>
          <p:cNvSpPr txBox="1"/>
          <p:nvPr/>
        </p:nvSpPr>
        <p:spPr>
          <a:xfrm>
            <a:off x="387136" y="1200915"/>
            <a:ext cx="2837328" cy="369332"/>
          </a:xfrm>
          <a:prstGeom prst="rect">
            <a:avLst/>
          </a:prstGeom>
          <a:noFill/>
        </p:spPr>
        <p:txBody>
          <a:bodyPr wrap="square" rtlCol="0">
            <a:spAutoFit/>
          </a:bodyPr>
          <a:lstStyle/>
          <a:p>
            <a:r>
              <a:rPr lang="da-DK" dirty="0" smtClean="0"/>
              <a:t>Storm-</a:t>
            </a:r>
            <a:r>
              <a:rPr lang="da-DK" dirty="0" err="1" smtClean="0"/>
              <a:t>surge</a:t>
            </a:r>
            <a:r>
              <a:rPr lang="da-DK" dirty="0" smtClean="0"/>
              <a:t> </a:t>
            </a:r>
            <a:r>
              <a:rPr lang="da-DK" dirty="0" err="1" smtClean="0"/>
              <a:t>warnings</a:t>
            </a:r>
            <a:endParaRPr lang="en-GB" dirty="0"/>
          </a:p>
        </p:txBody>
      </p:sp>
    </p:spTree>
    <p:extLst>
      <p:ext uri="{BB962C8B-B14F-4D97-AF65-F5344CB8AC3E}">
        <p14:creationId xmlns:p14="http://schemas.microsoft.com/office/powerpoint/2010/main" val="5558177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p:cNvSpPr>
            <a:spLocks noGrp="1"/>
          </p:cNvSpPr>
          <p:nvPr>
            <p:ph idx="1"/>
          </p:nvPr>
        </p:nvSpPr>
        <p:spPr>
          <a:xfrm>
            <a:off x="395536" y="1052736"/>
            <a:ext cx="8229600" cy="4248472"/>
          </a:xfrm>
        </p:spPr>
        <p:txBody>
          <a:bodyPr>
            <a:normAutofit fontScale="92500" lnSpcReduction="10000"/>
          </a:bodyPr>
          <a:lstStyle/>
          <a:p>
            <a:pPr marL="514350" indent="-514350">
              <a:buAutoNum type="arabicPeriod"/>
            </a:pPr>
            <a:r>
              <a:rPr lang="en-US" b="1" i="1" dirty="0" smtClean="0"/>
              <a:t>About your network</a:t>
            </a:r>
          </a:p>
          <a:p>
            <a:pPr marL="914400" lvl="1" indent="-514350" algn="just">
              <a:buNone/>
            </a:pPr>
            <a:r>
              <a:rPr lang="en-US" sz="2900" dirty="0" smtClean="0"/>
              <a:t>1.6 Do you maintain a database of user needs and observational requirements?</a:t>
            </a:r>
          </a:p>
          <a:p>
            <a:pPr marL="914400" lvl="1" indent="-514350" algn="just">
              <a:buNone/>
            </a:pPr>
            <a:endParaRPr lang="en-US" sz="2900" dirty="0"/>
          </a:p>
          <a:p>
            <a:pPr marL="914400" lvl="1" indent="-514350" algn="just">
              <a:buNone/>
            </a:pPr>
            <a:r>
              <a:rPr lang="en-US" sz="2900" i="1" dirty="0" smtClean="0">
                <a:solidFill>
                  <a:srgbClr val="EB6E5A"/>
                </a:solidFill>
              </a:rPr>
              <a:t>	Yes, this is in fact one of the roles of the different observational task teams established by </a:t>
            </a:r>
            <a:r>
              <a:rPr lang="en-US" sz="2900" i="1" dirty="0" err="1" smtClean="0">
                <a:solidFill>
                  <a:srgbClr val="EB6E5A"/>
                </a:solidFill>
              </a:rPr>
              <a:t>EuroGOOS</a:t>
            </a:r>
            <a:r>
              <a:rPr lang="en-US" sz="2900" i="1" dirty="0" smtClean="0">
                <a:solidFill>
                  <a:srgbClr val="EB6E5A"/>
                </a:solidFill>
              </a:rPr>
              <a:t>: HF-radar, </a:t>
            </a:r>
            <a:r>
              <a:rPr lang="en-US" sz="2900" i="1" dirty="0" err="1" smtClean="0">
                <a:solidFill>
                  <a:srgbClr val="EB6E5A"/>
                </a:solidFill>
              </a:rPr>
              <a:t>FerryBox</a:t>
            </a:r>
            <a:r>
              <a:rPr lang="en-US" sz="2900" i="1" dirty="0" smtClean="0">
                <a:solidFill>
                  <a:srgbClr val="EB6E5A"/>
                </a:solidFill>
              </a:rPr>
              <a:t>, Tide Gauges, Gliders, Moorings and Euro-Argo, as well as of the different working groups: Science, Technology, Data Exchange, Products and Coastal</a:t>
            </a:r>
          </a:p>
        </p:txBody>
      </p:sp>
      <p:sp>
        <p:nvSpPr>
          <p:cNvPr id="5" name="CuadroTexto 4"/>
          <p:cNvSpPr txBox="1"/>
          <p:nvPr/>
        </p:nvSpPr>
        <p:spPr>
          <a:xfrm>
            <a:off x="10032421" y="4733415"/>
            <a:ext cx="184666" cy="369332"/>
          </a:xfrm>
          <a:prstGeom prst="rect">
            <a:avLst/>
          </a:prstGeom>
          <a:noFill/>
        </p:spPr>
        <p:txBody>
          <a:bodyPr wrap="none" rtlCol="0">
            <a:spAutoFit/>
          </a:bodyPr>
          <a:lstStyle/>
          <a:p>
            <a:endParaRPr lang="es-E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p:cNvSpPr>
            <a:spLocks noGrp="1"/>
          </p:cNvSpPr>
          <p:nvPr>
            <p:ph idx="1"/>
          </p:nvPr>
        </p:nvSpPr>
        <p:spPr>
          <a:xfrm>
            <a:off x="395536" y="1052736"/>
            <a:ext cx="8229600" cy="4248472"/>
          </a:xfrm>
        </p:spPr>
        <p:txBody>
          <a:bodyPr>
            <a:normAutofit/>
          </a:bodyPr>
          <a:lstStyle/>
          <a:p>
            <a:pPr marL="514350" indent="-514350">
              <a:buAutoNum type="arabicPeriod"/>
            </a:pPr>
            <a:r>
              <a:rPr lang="en-US" b="1" i="1" dirty="0" smtClean="0"/>
              <a:t>About your network</a:t>
            </a:r>
          </a:p>
          <a:p>
            <a:pPr marL="914400" lvl="1" indent="-514350" algn="just">
              <a:buNone/>
            </a:pPr>
            <a:r>
              <a:rPr lang="en-US" sz="2900" dirty="0" smtClean="0"/>
              <a:t>1.7 What are the costs and efforts of maintaining the network?</a:t>
            </a:r>
          </a:p>
          <a:p>
            <a:pPr marL="914400" lvl="1" indent="-514350" algn="just">
              <a:buNone/>
            </a:pPr>
            <a:endParaRPr lang="en-US" sz="2900" dirty="0"/>
          </a:p>
          <a:p>
            <a:pPr marL="914400" lvl="1" indent="-514350" algn="just">
              <a:buNone/>
            </a:pPr>
            <a:r>
              <a:rPr lang="en-US" sz="2900" i="1" dirty="0" smtClean="0">
                <a:solidFill>
                  <a:srgbClr val="EB6E5A"/>
                </a:solidFill>
              </a:rPr>
              <a:t>	EEA conducted a study in 2010, out of date now, will be repeated next year. Difficult to give an exact figure: several 10’s of millions per year..</a:t>
            </a:r>
          </a:p>
        </p:txBody>
      </p:sp>
    </p:spTree>
    <p:extLst>
      <p:ext uri="{BB962C8B-B14F-4D97-AF65-F5344CB8AC3E}">
        <p14:creationId xmlns:p14="http://schemas.microsoft.com/office/powerpoint/2010/main" val="24368679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4"/>
          <p:cNvSpPr/>
          <p:nvPr/>
        </p:nvSpPr>
        <p:spPr>
          <a:xfrm>
            <a:off x="3497" y="709528"/>
            <a:ext cx="7016775" cy="6247864"/>
          </a:xfrm>
          <a:prstGeom prst="rect">
            <a:avLst/>
          </a:prstGeom>
        </p:spPr>
        <p:txBody>
          <a:bodyPr wrap="square">
            <a:spAutoFit/>
          </a:bodyPr>
          <a:lstStyle/>
          <a:p>
            <a:endParaRPr lang="en-GB" sz="2000" dirty="0">
              <a:solidFill>
                <a:srgbClr val="000090"/>
              </a:solidFill>
              <a:latin typeface="Century"/>
              <a:cs typeface="Century"/>
            </a:endParaRPr>
          </a:p>
          <a:p>
            <a:pPr marL="285750" indent="-285750">
              <a:buFont typeface="Arial" pitchFamily="34" charset="0"/>
              <a:buChar char="•"/>
            </a:pPr>
            <a:r>
              <a:rPr lang="en-GB" sz="2000" dirty="0">
                <a:solidFill>
                  <a:srgbClr val="000090"/>
                </a:solidFill>
                <a:latin typeface="Century"/>
                <a:cs typeface="Century"/>
              </a:rPr>
              <a:t>Technologically complex and high cost infrastructures. Variety of platforms/</a:t>
            </a:r>
            <a:r>
              <a:rPr lang="en-GB" sz="2000" dirty="0" smtClean="0">
                <a:solidFill>
                  <a:srgbClr val="000090"/>
                </a:solidFill>
                <a:latin typeface="Century"/>
                <a:cs typeface="Century"/>
              </a:rPr>
              <a:t>technologies (more than 5000!) </a:t>
            </a:r>
            <a:endParaRPr lang="en-GB" sz="2000" dirty="0">
              <a:solidFill>
                <a:srgbClr val="000090"/>
              </a:solidFill>
              <a:latin typeface="Century"/>
              <a:cs typeface="Century"/>
            </a:endParaRPr>
          </a:p>
          <a:p>
            <a:pPr marL="285750" indent="-285750">
              <a:buFont typeface="Arial" pitchFamily="34" charset="0"/>
              <a:buChar char="•"/>
            </a:pPr>
            <a:endParaRPr lang="en-GB" sz="2000" dirty="0">
              <a:solidFill>
                <a:srgbClr val="000090"/>
              </a:solidFill>
              <a:latin typeface="Century"/>
              <a:cs typeface="Century"/>
            </a:endParaRPr>
          </a:p>
          <a:p>
            <a:pPr marL="742950" lvl="1" indent="-285750">
              <a:buFont typeface="Arial" pitchFamily="34" charset="0"/>
              <a:buChar char="•"/>
            </a:pPr>
            <a:r>
              <a:rPr lang="en-GB" sz="2000" dirty="0">
                <a:solidFill>
                  <a:srgbClr val="000090"/>
                </a:solidFill>
                <a:latin typeface="Century"/>
                <a:cs typeface="Century"/>
              </a:rPr>
              <a:t>Remote sensing (satellite and coastal radars)</a:t>
            </a:r>
          </a:p>
          <a:p>
            <a:pPr marL="742950" lvl="1" indent="-285750">
              <a:buFont typeface="Arial" pitchFamily="34" charset="0"/>
              <a:buChar char="•"/>
            </a:pPr>
            <a:r>
              <a:rPr lang="en-GB" sz="2000" dirty="0">
                <a:solidFill>
                  <a:srgbClr val="000090"/>
                </a:solidFill>
                <a:latin typeface="Century"/>
                <a:cs typeface="Century"/>
              </a:rPr>
              <a:t>Drifting-profiling floats</a:t>
            </a:r>
          </a:p>
          <a:p>
            <a:pPr marL="742950" lvl="1" indent="-285750">
              <a:buFont typeface="Arial" pitchFamily="34" charset="0"/>
              <a:buChar char="•"/>
            </a:pPr>
            <a:r>
              <a:rPr lang="en-GB" sz="2000" dirty="0">
                <a:solidFill>
                  <a:srgbClr val="000090"/>
                </a:solidFill>
                <a:latin typeface="Century"/>
                <a:cs typeface="Century"/>
              </a:rPr>
              <a:t>Fixed moorings (time-series stations)</a:t>
            </a:r>
          </a:p>
          <a:p>
            <a:pPr marL="742950" lvl="1" indent="-285750">
              <a:buFont typeface="Arial" pitchFamily="34" charset="0"/>
              <a:buChar char="•"/>
            </a:pPr>
            <a:r>
              <a:rPr lang="en-GB" sz="2000" dirty="0">
                <a:solidFill>
                  <a:srgbClr val="000090"/>
                </a:solidFill>
                <a:latin typeface="Century"/>
                <a:cs typeface="Century"/>
              </a:rPr>
              <a:t>Ships of opportunity</a:t>
            </a:r>
          </a:p>
          <a:p>
            <a:pPr marL="742950" lvl="1" indent="-285750">
              <a:buFont typeface="Arial" pitchFamily="34" charset="0"/>
              <a:buChar char="•"/>
            </a:pPr>
            <a:r>
              <a:rPr lang="en-GB" sz="2000" dirty="0">
                <a:solidFill>
                  <a:srgbClr val="000090"/>
                </a:solidFill>
                <a:latin typeface="Century"/>
                <a:cs typeface="Century"/>
              </a:rPr>
              <a:t>Gliders</a:t>
            </a:r>
          </a:p>
          <a:p>
            <a:pPr marL="742950" lvl="1" indent="-285750">
              <a:buFont typeface="Arial" pitchFamily="34" charset="0"/>
              <a:buChar char="•"/>
            </a:pPr>
            <a:r>
              <a:rPr lang="en-GB" sz="2000" dirty="0">
                <a:solidFill>
                  <a:srgbClr val="000090"/>
                </a:solidFill>
                <a:latin typeface="Century"/>
                <a:cs typeface="Century"/>
              </a:rPr>
              <a:t>Research vessels</a:t>
            </a:r>
          </a:p>
          <a:p>
            <a:pPr marL="742950" lvl="1" indent="-285750">
              <a:buFont typeface="Arial" pitchFamily="34" charset="0"/>
              <a:buChar char="•"/>
            </a:pPr>
            <a:r>
              <a:rPr lang="en-GB" sz="2000" dirty="0">
                <a:solidFill>
                  <a:srgbClr val="000090"/>
                </a:solidFill>
                <a:latin typeface="Century"/>
                <a:cs typeface="Century"/>
              </a:rPr>
              <a:t>Coastal networks</a:t>
            </a:r>
          </a:p>
          <a:p>
            <a:pPr marL="285750" indent="-285750">
              <a:buFont typeface="Arial" pitchFamily="34" charset="0"/>
              <a:buChar char="•"/>
            </a:pPr>
            <a:endParaRPr lang="en-GB" sz="2000" dirty="0">
              <a:solidFill>
                <a:srgbClr val="000090"/>
              </a:solidFill>
              <a:latin typeface="Century"/>
              <a:cs typeface="Century"/>
            </a:endParaRPr>
          </a:p>
          <a:p>
            <a:pPr marL="285750" indent="-285750">
              <a:buFont typeface="Arial" pitchFamily="34" charset="0"/>
              <a:buChar char="•"/>
            </a:pPr>
            <a:r>
              <a:rPr lang="en-GB" sz="2000" dirty="0">
                <a:solidFill>
                  <a:srgbClr val="000090"/>
                </a:solidFill>
                <a:latin typeface="Century"/>
                <a:cs typeface="Century"/>
              </a:rPr>
              <a:t>Multi – platform, multi-parametric, observatory approach</a:t>
            </a:r>
          </a:p>
          <a:p>
            <a:pPr marL="285750" indent="-285750">
              <a:buFont typeface="Arial" pitchFamily="34" charset="0"/>
              <a:buChar char="•"/>
            </a:pPr>
            <a:endParaRPr lang="en-GB" sz="2000" dirty="0">
              <a:solidFill>
                <a:srgbClr val="000090"/>
              </a:solidFill>
              <a:latin typeface="Century"/>
              <a:cs typeface="Century"/>
            </a:endParaRPr>
          </a:p>
          <a:p>
            <a:pPr marL="285750" indent="-285750">
              <a:buFont typeface="Arial" pitchFamily="34" charset="0"/>
              <a:buChar char="•"/>
            </a:pPr>
            <a:r>
              <a:rPr lang="en-GB" sz="2000" dirty="0">
                <a:solidFill>
                  <a:srgbClr val="000090"/>
                </a:solidFill>
                <a:latin typeface="Century"/>
                <a:cs typeface="Century"/>
              </a:rPr>
              <a:t>Diversity of operators (national,</a:t>
            </a:r>
            <a:br>
              <a:rPr lang="en-GB" sz="2000" dirty="0">
                <a:solidFill>
                  <a:srgbClr val="000090"/>
                </a:solidFill>
                <a:latin typeface="Century"/>
                <a:cs typeface="Century"/>
              </a:rPr>
            </a:br>
            <a:r>
              <a:rPr lang="en-GB" sz="2000" dirty="0">
                <a:solidFill>
                  <a:srgbClr val="000090"/>
                </a:solidFill>
                <a:latin typeface="Century"/>
                <a:cs typeface="Century"/>
              </a:rPr>
              <a:t>local, research, …..) &amp; funding </a:t>
            </a:r>
            <a:br>
              <a:rPr lang="en-GB" sz="2000" dirty="0">
                <a:solidFill>
                  <a:srgbClr val="000090"/>
                </a:solidFill>
                <a:latin typeface="Century"/>
                <a:cs typeface="Century"/>
              </a:rPr>
            </a:br>
            <a:r>
              <a:rPr lang="en-GB" sz="2000" dirty="0">
                <a:solidFill>
                  <a:srgbClr val="000090"/>
                </a:solidFill>
                <a:latin typeface="Century"/>
                <a:cs typeface="Century"/>
              </a:rPr>
              <a:t>mechanisms</a:t>
            </a:r>
          </a:p>
          <a:p>
            <a:pPr>
              <a:buFont typeface="Arial" pitchFamily="34" charset="0"/>
              <a:buChar char="•"/>
            </a:pPr>
            <a:endParaRPr lang="en-GB" sz="2000" dirty="0">
              <a:solidFill>
                <a:srgbClr val="000090"/>
              </a:solidFill>
              <a:latin typeface="Century"/>
              <a:cs typeface="Century"/>
            </a:endParaRPr>
          </a:p>
          <a:p>
            <a:endParaRPr lang="en-GB" sz="2000" dirty="0">
              <a:solidFill>
                <a:srgbClr val="000090"/>
              </a:solidFill>
              <a:latin typeface="Century"/>
              <a:cs typeface="Century"/>
            </a:endParaRPr>
          </a:p>
        </p:txBody>
      </p:sp>
      <p:pic>
        <p:nvPicPr>
          <p:cNvPr id="6" name="Picture 18" descr="C:\knittis\PHOTOS\AEGAE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68960"/>
            <a:ext cx="2154238"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1196752"/>
            <a:ext cx="17684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2708920"/>
            <a:ext cx="187483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0" descr="5100_IFM-Kiel_fig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4869160"/>
            <a:ext cx="1806575"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
          <p:cNvPicPr>
            <a:picLocks noChangeAspect="1"/>
          </p:cNvPicPr>
          <p:nvPr/>
        </p:nvPicPr>
        <p:blipFill>
          <a:blip r:embed="rId6"/>
          <a:stretch>
            <a:fillRect/>
          </a:stretch>
        </p:blipFill>
        <p:spPr>
          <a:xfrm>
            <a:off x="7236296" y="4221088"/>
            <a:ext cx="1439935" cy="1872208"/>
          </a:xfrm>
          <a:prstGeom prst="rect">
            <a:avLst/>
          </a:prstGeom>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72816"/>
            <a:ext cx="9143999" cy="4768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9677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p:cNvSpPr>
            <a:spLocks noGrp="1"/>
          </p:cNvSpPr>
          <p:nvPr>
            <p:ph idx="1"/>
          </p:nvPr>
        </p:nvSpPr>
        <p:spPr>
          <a:xfrm>
            <a:off x="395536" y="1052736"/>
            <a:ext cx="8229600" cy="4248472"/>
          </a:xfrm>
        </p:spPr>
        <p:txBody>
          <a:bodyPr>
            <a:normAutofit fontScale="92500"/>
          </a:bodyPr>
          <a:lstStyle/>
          <a:p>
            <a:pPr marL="514350" indent="-514350">
              <a:buAutoNum type="arabicPeriod"/>
            </a:pPr>
            <a:r>
              <a:rPr lang="en-US" b="1" i="1" dirty="0" smtClean="0"/>
              <a:t>About your network</a:t>
            </a:r>
          </a:p>
          <a:p>
            <a:pPr marL="914400" lvl="1" indent="-514350" algn="just">
              <a:buNone/>
            </a:pPr>
            <a:r>
              <a:rPr lang="en-US" sz="2900" dirty="0" smtClean="0"/>
              <a:t>1.8 What are your main funding sources?</a:t>
            </a:r>
          </a:p>
          <a:p>
            <a:pPr marL="914400" lvl="1" indent="-514350" algn="just">
              <a:buNone/>
            </a:pPr>
            <a:endParaRPr lang="en-US" sz="2900" dirty="0"/>
          </a:p>
          <a:p>
            <a:pPr marL="914400" lvl="1" indent="-514350" algn="just">
              <a:buNone/>
            </a:pPr>
            <a:r>
              <a:rPr lang="en-US" sz="2900" i="1" dirty="0" smtClean="0">
                <a:solidFill>
                  <a:srgbClr val="EB6E5A"/>
                </a:solidFill>
              </a:rPr>
              <a:t>Member States through the national agencies that operate and maintain the observational network</a:t>
            </a:r>
          </a:p>
          <a:p>
            <a:pPr marL="914400" lvl="1" indent="-514350" algn="just">
              <a:buNone/>
            </a:pPr>
            <a:r>
              <a:rPr lang="en-US" sz="2900" i="1" dirty="0" smtClean="0">
                <a:solidFill>
                  <a:srgbClr val="EB6E5A"/>
                </a:solidFill>
              </a:rPr>
              <a:t>European Commission through funded projects for data exchange, </a:t>
            </a:r>
            <a:r>
              <a:rPr lang="en-US" sz="2900" i="1" dirty="0" err="1" smtClean="0">
                <a:solidFill>
                  <a:srgbClr val="EB6E5A"/>
                </a:solidFill>
              </a:rPr>
              <a:t>modelling</a:t>
            </a:r>
            <a:r>
              <a:rPr lang="en-US" sz="2900" i="1" dirty="0" smtClean="0">
                <a:solidFill>
                  <a:srgbClr val="EB6E5A"/>
                </a:solidFill>
              </a:rPr>
              <a:t> and services distribution: </a:t>
            </a:r>
            <a:r>
              <a:rPr lang="en-US" sz="2900" i="1" dirty="0" err="1" smtClean="0">
                <a:solidFill>
                  <a:srgbClr val="EB6E5A"/>
                </a:solidFill>
              </a:rPr>
              <a:t>MyOcean</a:t>
            </a:r>
            <a:r>
              <a:rPr lang="en-US" sz="2900" i="1" dirty="0" smtClean="0">
                <a:solidFill>
                  <a:srgbClr val="EB6E5A"/>
                </a:solidFill>
              </a:rPr>
              <a:t>, JERICO, Copernicus, </a:t>
            </a:r>
            <a:r>
              <a:rPr lang="en-US" sz="2900" i="1" dirty="0" err="1" smtClean="0">
                <a:solidFill>
                  <a:srgbClr val="EB6E5A"/>
                </a:solidFill>
              </a:rPr>
              <a:t>SeaDataNet</a:t>
            </a:r>
            <a:r>
              <a:rPr lang="en-US" sz="2900" i="1" dirty="0" smtClean="0">
                <a:solidFill>
                  <a:srgbClr val="EB6E5A"/>
                </a:solidFill>
              </a:rPr>
              <a:t>, </a:t>
            </a:r>
            <a:r>
              <a:rPr lang="en-US" sz="2900" i="1" dirty="0" err="1" smtClean="0">
                <a:solidFill>
                  <a:srgbClr val="EB6E5A"/>
                </a:solidFill>
              </a:rPr>
              <a:t>EMODnet</a:t>
            </a:r>
            <a:r>
              <a:rPr lang="en-US" sz="2900" i="1" dirty="0" smtClean="0">
                <a:solidFill>
                  <a:srgbClr val="EB6E5A"/>
                </a:solidFill>
              </a:rPr>
              <a:t>, </a:t>
            </a:r>
            <a:r>
              <a:rPr lang="en-US" sz="2900" i="1" dirty="0" err="1" smtClean="0">
                <a:solidFill>
                  <a:srgbClr val="EB6E5A"/>
                </a:solidFill>
              </a:rPr>
              <a:t>AtlantOS</a:t>
            </a:r>
            <a:r>
              <a:rPr lang="es-ES" sz="2900" i="1" dirty="0" smtClean="0">
                <a:solidFill>
                  <a:srgbClr val="EB6E5A"/>
                </a:solidFill>
              </a:rPr>
              <a:t>…</a:t>
            </a:r>
            <a:endParaRPr lang="en-US" sz="2900" i="1" dirty="0" smtClean="0">
              <a:solidFill>
                <a:srgbClr val="EB6E5A"/>
              </a:solidFill>
            </a:endParaRPr>
          </a:p>
        </p:txBody>
      </p:sp>
    </p:spTree>
    <p:extLst>
      <p:ext uri="{BB962C8B-B14F-4D97-AF65-F5344CB8AC3E}">
        <p14:creationId xmlns:p14="http://schemas.microsoft.com/office/powerpoint/2010/main" val="24368679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p:cNvSpPr>
            <a:spLocks noGrp="1"/>
          </p:cNvSpPr>
          <p:nvPr>
            <p:ph idx="1"/>
          </p:nvPr>
        </p:nvSpPr>
        <p:spPr>
          <a:xfrm>
            <a:off x="395536" y="1052736"/>
            <a:ext cx="8229600" cy="4248472"/>
          </a:xfrm>
        </p:spPr>
        <p:txBody>
          <a:bodyPr>
            <a:normAutofit/>
          </a:bodyPr>
          <a:lstStyle/>
          <a:p>
            <a:pPr marL="514350" indent="-514350">
              <a:buAutoNum type="arabicPeriod"/>
            </a:pPr>
            <a:r>
              <a:rPr lang="en-US" b="1" i="1" dirty="0" smtClean="0"/>
              <a:t>About your network</a:t>
            </a:r>
          </a:p>
          <a:p>
            <a:pPr marL="914400" lvl="1" indent="-514350" algn="just">
              <a:buNone/>
            </a:pPr>
            <a:r>
              <a:rPr lang="en-US" sz="2900" dirty="0" smtClean="0"/>
              <a:t>1.9 What are the key issues for sustainability of your network running?</a:t>
            </a:r>
          </a:p>
          <a:p>
            <a:pPr marL="914400" lvl="1" indent="-514350" algn="just">
              <a:buNone/>
            </a:pPr>
            <a:endParaRPr lang="en-US" sz="2900" dirty="0"/>
          </a:p>
          <a:p>
            <a:pPr marL="914400" lvl="1" indent="-514350" algn="just">
              <a:buNone/>
            </a:pPr>
            <a:r>
              <a:rPr lang="en-US" sz="2900" i="1" dirty="0" smtClean="0">
                <a:solidFill>
                  <a:srgbClr val="EB6E5A"/>
                </a:solidFill>
              </a:rPr>
              <a:t>Economic crisis during recent years implies the risk of stopping the </a:t>
            </a:r>
            <a:r>
              <a:rPr lang="en-US" sz="2900" i="1" dirty="0" err="1" smtClean="0">
                <a:solidFill>
                  <a:srgbClr val="EB6E5A"/>
                </a:solidFill>
              </a:rPr>
              <a:t>maintainance</a:t>
            </a:r>
            <a:r>
              <a:rPr lang="en-US" sz="2900" i="1" dirty="0" smtClean="0">
                <a:solidFill>
                  <a:srgbClr val="EB6E5A"/>
                </a:solidFill>
              </a:rPr>
              <a:t> funding of the networks in several countries</a:t>
            </a:r>
          </a:p>
        </p:txBody>
      </p:sp>
    </p:spTree>
    <p:extLst>
      <p:ext uri="{BB962C8B-B14F-4D97-AF65-F5344CB8AC3E}">
        <p14:creationId xmlns:p14="http://schemas.microsoft.com/office/powerpoint/2010/main" val="24368679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idor de contingut 2"/>
          <p:cNvSpPr>
            <a:spLocks noGrp="1"/>
          </p:cNvSpPr>
          <p:nvPr>
            <p:ph idx="1"/>
          </p:nvPr>
        </p:nvSpPr>
        <p:spPr>
          <a:xfrm>
            <a:off x="395536" y="1052736"/>
            <a:ext cx="8229600" cy="5040560"/>
          </a:xfrm>
        </p:spPr>
        <p:txBody>
          <a:bodyPr>
            <a:normAutofit/>
          </a:bodyPr>
          <a:lstStyle/>
          <a:p>
            <a:pPr marL="514350" indent="-514350">
              <a:buNone/>
            </a:pPr>
            <a:r>
              <a:rPr lang="en-US" b="1" i="1" dirty="0" smtClean="0"/>
              <a:t>2. About data</a:t>
            </a:r>
          </a:p>
          <a:p>
            <a:pPr marL="914400" lvl="1" indent="-514350" algn="just">
              <a:buNone/>
            </a:pPr>
            <a:r>
              <a:rPr lang="en-US" dirty="0" smtClean="0"/>
              <a:t>2.1 What observations does your network collect and what products are produced?</a:t>
            </a:r>
          </a:p>
          <a:p>
            <a:pPr marL="914400" lvl="1" indent="-514350" algn="just">
              <a:buNone/>
            </a:pPr>
            <a:endParaRPr lang="en-US" dirty="0" smtClean="0"/>
          </a:p>
          <a:p>
            <a:pPr marL="914400" lvl="1" indent="-514350" algn="just">
              <a:buNone/>
            </a:pPr>
            <a:r>
              <a:rPr lang="en-US" i="1" dirty="0" smtClean="0">
                <a:solidFill>
                  <a:srgbClr val="EB6E5A"/>
                </a:solidFill>
              </a:rPr>
              <a:t>Physical </a:t>
            </a:r>
            <a:r>
              <a:rPr lang="en-US" i="1" dirty="0" err="1" smtClean="0">
                <a:solidFill>
                  <a:srgbClr val="EB6E5A"/>
                </a:solidFill>
              </a:rPr>
              <a:t>oceano</a:t>
            </a:r>
            <a:r>
              <a:rPr lang="en-US" i="1" dirty="0" smtClean="0">
                <a:solidFill>
                  <a:srgbClr val="EB6E5A"/>
                </a:solidFill>
              </a:rPr>
              <a:t>-meteorological parameters and related products: sea level, wind waves, atmospheric pressure, wind, sea temperature, sea salinity, sea currents, light attenuation, ice coverage</a:t>
            </a:r>
            <a:r>
              <a:rPr lang="es-ES" i="1" dirty="0" smtClean="0">
                <a:solidFill>
                  <a:srgbClr val="EB6E5A"/>
                </a:solidFill>
              </a:rPr>
              <a:t>…</a:t>
            </a:r>
          </a:p>
          <a:p>
            <a:pPr marL="914400" lvl="1" indent="-514350" algn="just">
              <a:buNone/>
            </a:pPr>
            <a:endParaRPr lang="es-ES" dirty="0"/>
          </a:p>
          <a:p>
            <a:pPr marL="914400" lvl="1" indent="-514350" algn="just">
              <a:buNone/>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contingut 2"/>
          <p:cNvSpPr>
            <a:spLocks noGrp="1"/>
          </p:cNvSpPr>
          <p:nvPr>
            <p:ph idx="1"/>
          </p:nvPr>
        </p:nvSpPr>
        <p:spPr>
          <a:xfrm>
            <a:off x="395536" y="1124744"/>
            <a:ext cx="8424936" cy="5544616"/>
          </a:xfrm>
        </p:spPr>
        <p:txBody>
          <a:bodyPr>
            <a:normAutofit/>
          </a:bodyPr>
          <a:lstStyle/>
          <a:p>
            <a:pPr marL="514350" indent="-514350">
              <a:buNone/>
            </a:pPr>
            <a:r>
              <a:rPr lang="en-US" b="1" i="1" dirty="0" smtClean="0"/>
              <a:t>2. About data</a:t>
            </a:r>
          </a:p>
          <a:p>
            <a:pPr marL="914400" lvl="1" indent="-514350" algn="just">
              <a:buNone/>
            </a:pPr>
            <a:r>
              <a:rPr lang="en-US" dirty="0" smtClean="0"/>
              <a:t>2.2 What are the spatial and temporal characteristics and limits of your network?</a:t>
            </a:r>
          </a:p>
          <a:p>
            <a:pPr marL="914400" lvl="1" indent="-514350" algn="just">
              <a:buNone/>
            </a:pPr>
            <a:endParaRPr lang="en-US" dirty="0"/>
          </a:p>
          <a:p>
            <a:pPr marL="914400" lvl="1" indent="-514350" algn="just">
              <a:buNone/>
            </a:pPr>
            <a:r>
              <a:rPr lang="en-US" i="1" dirty="0" smtClean="0">
                <a:solidFill>
                  <a:srgbClr val="EB6E5A"/>
                </a:solidFill>
              </a:rPr>
              <a:t>European coastal and open ocean waters, focus on real and near-real time data, aiming to deal also with delayed-mode and historical data nowadays</a:t>
            </a:r>
          </a:p>
          <a:p>
            <a:pPr marL="914400" lvl="1" indent="-514350" algn="just">
              <a:buNone/>
            </a:pPr>
            <a:r>
              <a:rPr lang="en-US" i="1" dirty="0" smtClean="0">
                <a:solidFill>
                  <a:srgbClr val="EB6E5A"/>
                </a:solidFill>
              </a:rPr>
              <a:t>Time-sampling and latency dependent on type of data and the application</a:t>
            </a:r>
          </a:p>
        </p:txBody>
      </p:sp>
    </p:spTree>
    <p:extLst>
      <p:ext uri="{BB962C8B-B14F-4D97-AF65-F5344CB8AC3E}">
        <p14:creationId xmlns:p14="http://schemas.microsoft.com/office/powerpoint/2010/main" val="40455136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contingut 2"/>
          <p:cNvSpPr>
            <a:spLocks noGrp="1"/>
          </p:cNvSpPr>
          <p:nvPr>
            <p:ph idx="1"/>
          </p:nvPr>
        </p:nvSpPr>
        <p:spPr>
          <a:xfrm>
            <a:off x="395536" y="1124744"/>
            <a:ext cx="8229600" cy="5040560"/>
          </a:xfrm>
        </p:spPr>
        <p:txBody>
          <a:bodyPr>
            <a:normAutofit/>
          </a:bodyPr>
          <a:lstStyle/>
          <a:p>
            <a:pPr marL="514350" indent="-514350">
              <a:buNone/>
            </a:pPr>
            <a:r>
              <a:rPr lang="en-US" b="1" i="1" dirty="0" smtClean="0"/>
              <a:t>2. About data</a:t>
            </a:r>
          </a:p>
          <a:p>
            <a:pPr marL="914400" lvl="1" indent="-514350" algn="just">
              <a:buNone/>
            </a:pPr>
            <a:r>
              <a:rPr lang="en-US" dirty="0" smtClean="0"/>
              <a:t>2.3 How is the data archived and made </a:t>
            </a:r>
            <a:r>
              <a:rPr lang="en-US" dirty="0" err="1" smtClean="0"/>
              <a:t>accesible</a:t>
            </a:r>
            <a:r>
              <a:rPr lang="en-US" dirty="0" smtClean="0"/>
              <a:t> to users?</a:t>
            </a:r>
          </a:p>
          <a:p>
            <a:pPr marL="914400" lvl="1" indent="-514350" algn="just">
              <a:buNone/>
            </a:pPr>
            <a:endParaRPr lang="en-US" dirty="0"/>
          </a:p>
          <a:p>
            <a:pPr marL="914400" lvl="1" indent="-514350" algn="just">
              <a:buNone/>
            </a:pPr>
            <a:r>
              <a:rPr lang="en-US" i="1" dirty="0" smtClean="0">
                <a:solidFill>
                  <a:srgbClr val="EB6E5A"/>
                </a:solidFill>
              </a:rPr>
              <a:t>Through the Regional Operational Oceanographic Systems (ROOS’s) established regionally as the operational arms of </a:t>
            </a:r>
            <a:r>
              <a:rPr lang="en-US" i="1" dirty="0" err="1" smtClean="0">
                <a:solidFill>
                  <a:srgbClr val="EB6E5A"/>
                </a:solidFill>
              </a:rPr>
              <a:t>EuroGOOS</a:t>
            </a:r>
            <a:r>
              <a:rPr lang="en-US" i="1" dirty="0" smtClean="0">
                <a:solidFill>
                  <a:srgbClr val="EB6E5A"/>
                </a:solidFill>
              </a:rPr>
              <a:t>, which archive and distribute the data through their data portals </a:t>
            </a:r>
          </a:p>
        </p:txBody>
      </p:sp>
    </p:spTree>
    <p:extLst>
      <p:ext uri="{BB962C8B-B14F-4D97-AF65-F5344CB8AC3E}">
        <p14:creationId xmlns:p14="http://schemas.microsoft.com/office/powerpoint/2010/main" val="15412557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2370"/>
            <a:ext cx="4398908" cy="393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462775"/>
            <a:ext cx="4917632" cy="630521"/>
          </a:xfrm>
          <a:prstGeom prst="rect">
            <a:avLst/>
          </a:prstGeom>
          <a:noFill/>
          <a:ln w="222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latshållare för text 3"/>
          <p:cNvSpPr txBox="1">
            <a:spLocks/>
          </p:cNvSpPr>
          <p:nvPr/>
        </p:nvSpPr>
        <p:spPr>
          <a:xfrm>
            <a:off x="4691721" y="1484784"/>
            <a:ext cx="4464496" cy="28083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accent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0517" indent="-250517"/>
            <a:r>
              <a:rPr lang="en-US" sz="1600" dirty="0" smtClean="0">
                <a:solidFill>
                  <a:schemeClr val="tx1"/>
                </a:solidFill>
                <a:cs typeface="Arial" panose="020B0604020202020204" pitchFamily="34" charset="0"/>
              </a:rPr>
              <a:t>The </a:t>
            </a:r>
            <a:r>
              <a:rPr lang="en-US" sz="1600" b="1" dirty="0" smtClean="0">
                <a:solidFill>
                  <a:schemeClr val="tx1"/>
                </a:solidFill>
                <a:cs typeface="Arial" panose="020B0604020202020204" pitchFamily="34" charset="0"/>
              </a:rPr>
              <a:t>ROOSs - Regional Operational Oceanographic Systems </a:t>
            </a:r>
            <a:r>
              <a:rPr lang="en-US" sz="1600" dirty="0" smtClean="0">
                <a:solidFill>
                  <a:schemeClr val="tx1"/>
                </a:solidFill>
                <a:cs typeface="Arial" panose="020B0604020202020204" pitchFamily="34" charset="0"/>
              </a:rPr>
              <a:t>are the operational arm(s) of </a:t>
            </a:r>
            <a:r>
              <a:rPr lang="en-US" sz="1600" dirty="0" err="1" smtClean="0">
                <a:solidFill>
                  <a:schemeClr val="tx1"/>
                </a:solidFill>
                <a:cs typeface="Arial" panose="020B0604020202020204" pitchFamily="34" charset="0"/>
              </a:rPr>
              <a:t>EuroGOOS</a:t>
            </a:r>
            <a:endParaRPr lang="en-US" sz="1600" dirty="0" smtClean="0">
              <a:solidFill>
                <a:schemeClr val="tx1"/>
              </a:solidFill>
              <a:cs typeface="Arial" panose="020B0604020202020204" pitchFamily="34" charset="0"/>
            </a:endParaRPr>
          </a:p>
          <a:p>
            <a:pPr marL="250517" indent="-250517"/>
            <a:endParaRPr lang="en-US" sz="1600" dirty="0" smtClean="0">
              <a:solidFill>
                <a:schemeClr val="tx1"/>
              </a:solidFill>
              <a:cs typeface="Arial" panose="020B0604020202020204" pitchFamily="34" charset="0"/>
            </a:endParaRPr>
          </a:p>
          <a:p>
            <a:pPr marL="250517" indent="-250517"/>
            <a:r>
              <a:rPr lang="en-US" sz="1600" dirty="0" smtClean="0">
                <a:solidFill>
                  <a:schemeClr val="tx1"/>
                </a:solidFill>
                <a:cs typeface="Arial" panose="020B0604020202020204" pitchFamily="34" charset="0"/>
              </a:rPr>
              <a:t>About 60 additional partners in ROOSs</a:t>
            </a:r>
            <a:endParaRPr lang="en-US" sz="1600" b="1" dirty="0" smtClean="0">
              <a:solidFill>
                <a:schemeClr val="tx1"/>
              </a:solidFill>
              <a:cs typeface="Arial" panose="020B0604020202020204" pitchFamily="34" charset="0"/>
            </a:endParaRPr>
          </a:p>
          <a:p>
            <a:pPr marL="250517" indent="-250517"/>
            <a:endParaRPr lang="en-US" sz="1600" dirty="0" smtClean="0">
              <a:solidFill>
                <a:schemeClr val="tx1"/>
              </a:solidFill>
              <a:cs typeface="Arial" panose="020B0604020202020204" pitchFamily="34" charset="0"/>
            </a:endParaRPr>
          </a:p>
          <a:p>
            <a:pPr marL="250517" indent="-250517">
              <a:defRPr/>
            </a:pPr>
            <a:r>
              <a:rPr lang="en-GB" sz="1600" dirty="0" smtClean="0">
                <a:solidFill>
                  <a:schemeClr val="tx1"/>
                </a:solidFill>
                <a:cs typeface="Arial" panose="020B0604020202020204" pitchFamily="34" charset="0"/>
              </a:rPr>
              <a:t>The ROOSs cooperation focus on improved national and regional services and products</a:t>
            </a:r>
          </a:p>
          <a:p>
            <a:pPr>
              <a:buFont typeface="Arial"/>
              <a:buChar char="•"/>
              <a:defRPr/>
            </a:pPr>
            <a:endParaRPr lang="en-GB" sz="1600" dirty="0" smtClean="0">
              <a:solidFill>
                <a:schemeClr val="tx1"/>
              </a:solidFill>
              <a:cs typeface="Arial" panose="020B0604020202020204" pitchFamily="34" charset="0"/>
            </a:endParaRPr>
          </a:p>
          <a:p>
            <a:pPr marL="250517" indent="-250517">
              <a:defRPr/>
            </a:pPr>
            <a:r>
              <a:rPr lang="en-GB" sz="1600" dirty="0" smtClean="0">
                <a:solidFill>
                  <a:schemeClr val="tx1"/>
                </a:solidFill>
                <a:cs typeface="Arial" panose="020B0604020202020204" pitchFamily="34" charset="0"/>
              </a:rPr>
              <a:t>ROOSs </a:t>
            </a:r>
            <a:r>
              <a:rPr lang="en-GB" sz="1600" b="1" dirty="0" smtClean="0">
                <a:solidFill>
                  <a:schemeClr val="tx1"/>
                </a:solidFill>
                <a:cs typeface="Arial" panose="020B0604020202020204" pitchFamily="34" charset="0"/>
              </a:rPr>
              <a:t>coordinate the observations </a:t>
            </a:r>
            <a:r>
              <a:rPr lang="en-GB" sz="1600" dirty="0" smtClean="0">
                <a:solidFill>
                  <a:schemeClr val="tx1"/>
                </a:solidFill>
                <a:cs typeface="Arial" panose="020B0604020202020204" pitchFamily="34" charset="0"/>
              </a:rPr>
              <a:t>and the </a:t>
            </a:r>
            <a:r>
              <a:rPr lang="en-GB" sz="1600" b="1" dirty="0" smtClean="0">
                <a:solidFill>
                  <a:schemeClr val="tx1"/>
                </a:solidFill>
                <a:cs typeface="Arial" panose="020B0604020202020204" pitchFamily="34" charset="0"/>
              </a:rPr>
              <a:t>data transfer </a:t>
            </a:r>
            <a:r>
              <a:rPr lang="en-GB" sz="1600" dirty="0" smtClean="0">
                <a:solidFill>
                  <a:schemeClr val="tx1"/>
                </a:solidFill>
                <a:cs typeface="Arial" panose="020B0604020202020204" pitchFamily="34" charset="0"/>
              </a:rPr>
              <a:t>for internal use and to other users </a:t>
            </a:r>
          </a:p>
          <a:p>
            <a:pPr marL="250517" indent="-250517">
              <a:defRPr/>
            </a:pPr>
            <a:endParaRPr lang="en-GB" sz="1600" dirty="0" smtClean="0">
              <a:solidFill>
                <a:schemeClr val="tx1"/>
              </a:solidFill>
              <a:cs typeface="Arial" panose="020B0604020202020204" pitchFamily="34" charset="0"/>
            </a:endParaRPr>
          </a:p>
          <a:p>
            <a:pPr marL="250517" indent="-250517">
              <a:defRPr/>
            </a:pPr>
            <a:r>
              <a:rPr lang="en-GB" sz="1600" b="1" dirty="0" smtClean="0">
                <a:solidFill>
                  <a:schemeClr val="tx1"/>
                </a:solidFill>
                <a:cs typeface="Arial" panose="020B0604020202020204" pitchFamily="34" charset="0"/>
              </a:rPr>
              <a:t>Regional data portals </a:t>
            </a:r>
            <a:r>
              <a:rPr lang="en-GB" sz="1600" dirty="0" smtClean="0">
                <a:solidFill>
                  <a:schemeClr val="tx1"/>
                </a:solidFill>
                <a:cs typeface="Arial" panose="020B0604020202020204" pitchFamily="34" charset="0"/>
              </a:rPr>
              <a:t>in every ROOS simplifying the data transfer and enable interoperability</a:t>
            </a:r>
          </a:p>
          <a:p>
            <a:pPr marL="250517" indent="-250517">
              <a:defRPr/>
            </a:pPr>
            <a:endParaRPr lang="en-GB" sz="1600" dirty="0" smtClean="0">
              <a:solidFill>
                <a:schemeClr val="tx1"/>
              </a:solidFill>
              <a:cs typeface="Arial" panose="020B0604020202020204" pitchFamily="34" charset="0"/>
            </a:endParaRPr>
          </a:p>
          <a:p>
            <a:pPr marL="250517" indent="-250517">
              <a:defRPr/>
            </a:pPr>
            <a:r>
              <a:rPr lang="en-GB" sz="1600" b="1" dirty="0" smtClean="0">
                <a:solidFill>
                  <a:schemeClr val="tx1"/>
                </a:solidFill>
                <a:cs typeface="Arial" panose="020B0604020202020204" pitchFamily="34" charset="0"/>
              </a:rPr>
              <a:t>Data free and open </a:t>
            </a:r>
            <a:r>
              <a:rPr lang="en-GB" sz="1600" dirty="0" smtClean="0">
                <a:solidFill>
                  <a:schemeClr val="tx1"/>
                </a:solidFill>
                <a:cs typeface="Arial" panose="020B0604020202020204" pitchFamily="34" charset="0"/>
              </a:rPr>
              <a:t>via regional data portals and pan-European scale via </a:t>
            </a:r>
            <a:r>
              <a:rPr lang="en-GB" sz="1600" dirty="0" err="1" smtClean="0">
                <a:solidFill>
                  <a:schemeClr val="tx1"/>
                </a:solidFill>
                <a:cs typeface="Arial" panose="020B0604020202020204" pitchFamily="34" charset="0"/>
              </a:rPr>
              <a:t>EMODnet</a:t>
            </a:r>
            <a:r>
              <a:rPr lang="en-GB" sz="1600" dirty="0" smtClean="0">
                <a:solidFill>
                  <a:schemeClr val="tx1"/>
                </a:solidFill>
                <a:cs typeface="Arial" panose="020B0604020202020204" pitchFamily="34" charset="0"/>
              </a:rPr>
              <a:t> Physics </a:t>
            </a:r>
            <a:endParaRPr lang="sv-SE" sz="1600" dirty="0">
              <a:solidFill>
                <a:schemeClr val="tx1"/>
              </a:solidFill>
            </a:endParaRPr>
          </a:p>
        </p:txBody>
      </p:sp>
    </p:spTree>
    <p:extLst>
      <p:ext uri="{BB962C8B-B14F-4D97-AF65-F5344CB8AC3E}">
        <p14:creationId xmlns:p14="http://schemas.microsoft.com/office/powerpoint/2010/main" val="33838303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p:cNvSpPr>
            <a:spLocks noGrp="1"/>
          </p:cNvSpPr>
          <p:nvPr>
            <p:ph idx="1"/>
          </p:nvPr>
        </p:nvSpPr>
        <p:spPr>
          <a:xfrm>
            <a:off x="446856" y="1052736"/>
            <a:ext cx="8229600" cy="5400600"/>
          </a:xfrm>
        </p:spPr>
        <p:txBody>
          <a:bodyPr>
            <a:normAutofit fontScale="92500" lnSpcReduction="20000"/>
          </a:bodyPr>
          <a:lstStyle/>
          <a:p>
            <a:pPr marL="514350" indent="-514350">
              <a:buNone/>
            </a:pPr>
            <a:r>
              <a:rPr lang="en-US" sz="3800" b="1" i="1" dirty="0" smtClean="0"/>
              <a:t>1. About your network</a:t>
            </a:r>
          </a:p>
          <a:p>
            <a:pPr marL="914400" lvl="1" indent="-514350" algn="just">
              <a:buNone/>
            </a:pPr>
            <a:r>
              <a:rPr lang="en-US" sz="3400" dirty="0" smtClean="0"/>
              <a:t>1.2 What are the main objectives of the network?</a:t>
            </a:r>
          </a:p>
          <a:p>
            <a:pPr marL="914400" lvl="1" indent="-514350" algn="just">
              <a:buNone/>
            </a:pPr>
            <a:endParaRPr lang="en-US" sz="3200" dirty="0" smtClean="0"/>
          </a:p>
          <a:p>
            <a:pPr marL="914400" lvl="1" indent="-514350" algn="just">
              <a:buNone/>
            </a:pPr>
            <a:endParaRPr lang="en-US" sz="2000" dirty="0" smtClean="0">
              <a:solidFill>
                <a:srgbClr val="EB6E5A"/>
              </a:solidFill>
            </a:endParaRPr>
          </a:p>
          <a:p>
            <a:pPr marL="914400" lvl="1" indent="-514350" algn="just">
              <a:buNone/>
            </a:pPr>
            <a:endParaRPr lang="en-US" sz="2000" dirty="0">
              <a:solidFill>
                <a:srgbClr val="EB6E5A"/>
              </a:solidFill>
            </a:endParaRPr>
          </a:p>
          <a:p>
            <a:pPr marL="914400" lvl="1" indent="-514350" algn="just">
              <a:buNone/>
            </a:pPr>
            <a:endParaRPr lang="en-US" sz="2000" dirty="0" smtClean="0">
              <a:solidFill>
                <a:srgbClr val="EB6E5A"/>
              </a:solidFill>
            </a:endParaRPr>
          </a:p>
          <a:p>
            <a:pPr marL="914400" lvl="1" indent="-514350" algn="just">
              <a:buNone/>
            </a:pPr>
            <a:endParaRPr lang="en-US" sz="2000" dirty="0">
              <a:solidFill>
                <a:srgbClr val="EB6E5A"/>
              </a:solidFill>
            </a:endParaRPr>
          </a:p>
          <a:p>
            <a:pPr marL="914400" lvl="1" indent="-514350" algn="just">
              <a:buNone/>
            </a:pPr>
            <a:endParaRPr lang="en-US" sz="2000" dirty="0" smtClean="0">
              <a:solidFill>
                <a:srgbClr val="EB6E5A"/>
              </a:solidFill>
            </a:endParaRPr>
          </a:p>
          <a:p>
            <a:pPr marL="914400" lvl="1" indent="-514350" algn="just">
              <a:buNone/>
            </a:pPr>
            <a:endParaRPr lang="en-US" sz="2000" dirty="0" smtClean="0">
              <a:solidFill>
                <a:srgbClr val="EB6E5A"/>
              </a:solidFill>
            </a:endParaRPr>
          </a:p>
          <a:p>
            <a:pPr marL="914400" lvl="1" indent="-514350" algn="just">
              <a:buNone/>
            </a:pPr>
            <a:endParaRPr lang="en-US" sz="2000" dirty="0" smtClean="0">
              <a:solidFill>
                <a:srgbClr val="EB6E5A"/>
              </a:solidFill>
            </a:endParaRPr>
          </a:p>
          <a:p>
            <a:pPr marL="914400" lvl="1" indent="-514350" algn="just">
              <a:buNone/>
            </a:pPr>
            <a:endParaRPr lang="en-US" sz="2000" dirty="0">
              <a:solidFill>
                <a:srgbClr val="EB6E5A"/>
              </a:solidFill>
            </a:endParaRPr>
          </a:p>
          <a:p>
            <a:pPr marL="914400" lvl="1" indent="-514350" algn="just">
              <a:buNone/>
            </a:pPr>
            <a:r>
              <a:rPr lang="en-US" sz="2000" dirty="0" err="1" smtClean="0">
                <a:solidFill>
                  <a:srgbClr val="EB6E5A"/>
                </a:solidFill>
              </a:rPr>
              <a:t>EuroGOOS</a:t>
            </a:r>
            <a:r>
              <a:rPr lang="en-US" sz="2000" dirty="0" smtClean="0">
                <a:solidFill>
                  <a:srgbClr val="EB6E5A"/>
                </a:solidFill>
              </a:rPr>
              <a:t>: International Non-Profit Association with the main objective of promoting and implementing operational oceanography in Europe; funded in 1994, operates in the framework of GOOS (UNESCO/IOC), being one </a:t>
            </a:r>
            <a:r>
              <a:rPr lang="en-US" sz="2000" dirty="0">
                <a:solidFill>
                  <a:srgbClr val="EB6E5A"/>
                </a:solidFill>
              </a:rPr>
              <a:t>of </a:t>
            </a:r>
            <a:r>
              <a:rPr lang="en-US" sz="2000" dirty="0" smtClean="0">
                <a:solidFill>
                  <a:srgbClr val="EB6E5A"/>
                </a:solidFill>
              </a:rPr>
              <a:t>13 </a:t>
            </a:r>
            <a:r>
              <a:rPr lang="en-US" sz="2000" dirty="0">
                <a:solidFill>
                  <a:srgbClr val="EB6E5A"/>
                </a:solidFill>
              </a:rPr>
              <a:t>regional alliances of GOOS (GRAs),</a:t>
            </a:r>
            <a:endParaRPr lang="en-US" sz="2000" dirty="0" smtClean="0">
              <a:solidFill>
                <a:srgbClr val="EB6E5A"/>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2443" y="2552997"/>
            <a:ext cx="1324053" cy="65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2478909"/>
            <a:ext cx="5832648" cy="2606275"/>
          </a:xfrm>
          <a:prstGeom prst="rect">
            <a:avLst/>
          </a:prstGeom>
        </p:spPr>
      </p:pic>
    </p:spTree>
    <p:extLst>
      <p:ext uri="{BB962C8B-B14F-4D97-AF65-F5344CB8AC3E}">
        <p14:creationId xmlns:p14="http://schemas.microsoft.com/office/powerpoint/2010/main" val="29794048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692" t="16085" r="29875" b="15090"/>
          <a:stretch/>
        </p:blipFill>
        <p:spPr bwMode="auto">
          <a:xfrm>
            <a:off x="4804464" y="297018"/>
            <a:ext cx="4010534" cy="4642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247" t="36860" r="24262" b="10560"/>
          <a:stretch/>
        </p:blipFill>
        <p:spPr bwMode="auto">
          <a:xfrm>
            <a:off x="0" y="160885"/>
            <a:ext cx="4349739" cy="3366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9928" t="10208" r="1318" b="5578"/>
          <a:stretch/>
        </p:blipFill>
        <p:spPr bwMode="auto">
          <a:xfrm>
            <a:off x="93403" y="3493491"/>
            <a:ext cx="5032139" cy="3206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2800" t="10366" r="23884" b="17978"/>
          <a:stretch/>
        </p:blipFill>
        <p:spPr bwMode="auto">
          <a:xfrm>
            <a:off x="5384370" y="3689008"/>
            <a:ext cx="3759630" cy="3011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3830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contingut 2"/>
          <p:cNvSpPr>
            <a:spLocks noGrp="1"/>
          </p:cNvSpPr>
          <p:nvPr>
            <p:ph idx="1"/>
          </p:nvPr>
        </p:nvSpPr>
        <p:spPr>
          <a:xfrm>
            <a:off x="395536" y="1124744"/>
            <a:ext cx="8229600" cy="5040560"/>
          </a:xfrm>
        </p:spPr>
        <p:txBody>
          <a:bodyPr>
            <a:normAutofit/>
          </a:bodyPr>
          <a:lstStyle/>
          <a:p>
            <a:pPr marL="514350" indent="-514350">
              <a:buNone/>
            </a:pPr>
            <a:r>
              <a:rPr lang="en-US" b="1" i="1" dirty="0" smtClean="0"/>
              <a:t>2. About data</a:t>
            </a:r>
          </a:p>
          <a:p>
            <a:pPr marL="914400" lvl="1" indent="-514350" algn="just">
              <a:buNone/>
            </a:pPr>
            <a:r>
              <a:rPr lang="en-US" dirty="0" smtClean="0"/>
              <a:t>2.4 Do you address data quality in some way?</a:t>
            </a:r>
          </a:p>
          <a:p>
            <a:pPr marL="914400" lvl="1" indent="-514350" algn="just">
              <a:buNone/>
            </a:pPr>
            <a:endParaRPr lang="en-US" dirty="0" smtClean="0"/>
          </a:p>
          <a:p>
            <a:pPr marL="914400" lvl="1" indent="-514350" algn="just">
              <a:buNone/>
            </a:pPr>
            <a:r>
              <a:rPr lang="en-US" i="1" dirty="0" smtClean="0">
                <a:solidFill>
                  <a:srgbClr val="EB6E5A"/>
                </a:solidFill>
              </a:rPr>
              <a:t>Yes</a:t>
            </a:r>
            <a:r>
              <a:rPr lang="en-US" i="1" dirty="0">
                <a:solidFill>
                  <a:srgbClr val="EB6E5A"/>
                </a:solidFill>
              </a:rPr>
              <a:t>, different portals but same formats, QC and standards – coordinated by the </a:t>
            </a:r>
            <a:r>
              <a:rPr lang="en-US" i="1" dirty="0" err="1">
                <a:solidFill>
                  <a:srgbClr val="EB6E5A"/>
                </a:solidFill>
              </a:rPr>
              <a:t>EuroGOOS</a:t>
            </a:r>
            <a:r>
              <a:rPr lang="en-US" i="1" dirty="0">
                <a:solidFill>
                  <a:srgbClr val="EB6E5A"/>
                </a:solidFill>
              </a:rPr>
              <a:t> DATAMEQ WG (Data Management, Exchange and Quality Working Group </a:t>
            </a:r>
            <a:r>
              <a:rPr lang="en-US" i="1" dirty="0" smtClean="0">
                <a:solidFill>
                  <a:srgbClr val="EB6E5A"/>
                </a:solidFill>
              </a:rPr>
              <a:t>). </a:t>
            </a:r>
          </a:p>
          <a:p>
            <a:pPr marL="914400" lvl="1" indent="-514350" algn="just">
              <a:buNone/>
            </a:pPr>
            <a:r>
              <a:rPr lang="en-US" i="1" dirty="0" smtClean="0">
                <a:solidFill>
                  <a:srgbClr val="EB6E5A"/>
                </a:solidFill>
              </a:rPr>
              <a:t>Considerable work has been done on data and metadata standards supported by EC funded projects: </a:t>
            </a:r>
            <a:r>
              <a:rPr lang="en-US" i="1" dirty="0" err="1" smtClean="0">
                <a:solidFill>
                  <a:srgbClr val="EB6E5A"/>
                </a:solidFill>
              </a:rPr>
              <a:t>Seadatanet</a:t>
            </a:r>
            <a:r>
              <a:rPr lang="en-US" i="1" dirty="0" smtClean="0">
                <a:solidFill>
                  <a:srgbClr val="EB6E5A"/>
                </a:solidFill>
              </a:rPr>
              <a:t>, </a:t>
            </a:r>
            <a:r>
              <a:rPr lang="en-US" i="1" dirty="0" err="1" smtClean="0">
                <a:solidFill>
                  <a:srgbClr val="EB6E5A"/>
                </a:solidFill>
              </a:rPr>
              <a:t>MyOcean</a:t>
            </a:r>
            <a:r>
              <a:rPr lang="en-US" i="1" dirty="0" smtClean="0">
                <a:solidFill>
                  <a:srgbClr val="EB6E5A"/>
                </a:solidFill>
              </a:rPr>
              <a:t>, </a:t>
            </a:r>
            <a:r>
              <a:rPr lang="en-US" i="1" dirty="0" err="1" smtClean="0">
                <a:solidFill>
                  <a:srgbClr val="EB6E5A"/>
                </a:solidFill>
              </a:rPr>
              <a:t>EMODnet</a:t>
            </a:r>
            <a:r>
              <a:rPr lang="en-US" i="1" dirty="0" smtClean="0">
                <a:solidFill>
                  <a:srgbClr val="EB6E5A"/>
                </a:solidFill>
              </a:rPr>
              <a:t>.. </a:t>
            </a:r>
            <a:endParaRPr lang="en-US" i="1" dirty="0">
              <a:solidFill>
                <a:srgbClr val="EB6E5A"/>
              </a:solidFill>
            </a:endParaRPr>
          </a:p>
          <a:p>
            <a:pPr marL="914400" lvl="1" indent="-514350" algn="just">
              <a:buNone/>
            </a:pPr>
            <a:endParaRPr lang="en-US" i="1" dirty="0">
              <a:solidFill>
                <a:srgbClr val="EB6E5A"/>
              </a:solidFill>
            </a:endParaRPr>
          </a:p>
        </p:txBody>
      </p:sp>
    </p:spTree>
    <p:extLst>
      <p:ext uri="{BB962C8B-B14F-4D97-AF65-F5344CB8AC3E}">
        <p14:creationId xmlns:p14="http://schemas.microsoft.com/office/powerpoint/2010/main" val="15412557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contingut 2"/>
          <p:cNvSpPr>
            <a:spLocks noGrp="1"/>
          </p:cNvSpPr>
          <p:nvPr>
            <p:ph idx="1"/>
          </p:nvPr>
        </p:nvSpPr>
        <p:spPr>
          <a:xfrm>
            <a:off x="395536" y="1124744"/>
            <a:ext cx="8229600" cy="5040560"/>
          </a:xfrm>
        </p:spPr>
        <p:txBody>
          <a:bodyPr>
            <a:normAutofit/>
          </a:bodyPr>
          <a:lstStyle/>
          <a:p>
            <a:pPr marL="514350" indent="-514350">
              <a:buNone/>
            </a:pPr>
            <a:r>
              <a:rPr lang="en-US" b="1" i="1" dirty="0" smtClean="0"/>
              <a:t>2. About data</a:t>
            </a:r>
          </a:p>
          <a:p>
            <a:pPr marL="914400" lvl="1" indent="-514350" algn="just">
              <a:buNone/>
            </a:pPr>
            <a:r>
              <a:rPr lang="en-US" dirty="0" smtClean="0"/>
              <a:t>2.5 Are there risk for data continuity and how are data preservation and network continuity addressed?</a:t>
            </a:r>
          </a:p>
          <a:p>
            <a:pPr marL="914400" lvl="1" indent="-514350" algn="just">
              <a:buNone/>
            </a:pPr>
            <a:endParaRPr lang="en-US" dirty="0"/>
          </a:p>
          <a:p>
            <a:pPr marL="914400" lvl="1" indent="-514350" algn="just">
              <a:buNone/>
            </a:pPr>
            <a:r>
              <a:rPr lang="es-ES" i="1" dirty="0" err="1" smtClean="0">
                <a:solidFill>
                  <a:srgbClr val="EB6E5A"/>
                </a:solidFill>
              </a:rPr>
              <a:t>One</a:t>
            </a:r>
            <a:r>
              <a:rPr lang="es-ES" i="1" dirty="0" smtClean="0">
                <a:solidFill>
                  <a:srgbClr val="EB6E5A"/>
                </a:solidFill>
              </a:rPr>
              <a:t> of </a:t>
            </a:r>
            <a:r>
              <a:rPr lang="es-ES" i="1" dirty="0" err="1" smtClean="0">
                <a:solidFill>
                  <a:srgbClr val="EB6E5A"/>
                </a:solidFill>
              </a:rPr>
              <a:t>main</a:t>
            </a:r>
            <a:r>
              <a:rPr lang="es-ES" i="1" dirty="0" smtClean="0">
                <a:solidFill>
                  <a:srgbClr val="EB6E5A"/>
                </a:solidFill>
              </a:rPr>
              <a:t> </a:t>
            </a:r>
            <a:r>
              <a:rPr lang="es-ES" i="1" dirty="0" err="1" smtClean="0">
                <a:solidFill>
                  <a:srgbClr val="EB6E5A"/>
                </a:solidFill>
              </a:rPr>
              <a:t>concerns</a:t>
            </a:r>
            <a:r>
              <a:rPr lang="es-ES" i="1" dirty="0" smtClean="0">
                <a:solidFill>
                  <a:srgbClr val="EB6E5A"/>
                </a:solidFill>
              </a:rPr>
              <a:t>: </a:t>
            </a:r>
            <a:r>
              <a:rPr lang="en-GB" i="1" dirty="0" smtClean="0">
                <a:solidFill>
                  <a:srgbClr val="EB6E5A"/>
                </a:solidFill>
              </a:rPr>
              <a:t>observational </a:t>
            </a:r>
            <a:r>
              <a:rPr lang="en-GB" i="1" dirty="0">
                <a:solidFill>
                  <a:srgbClr val="EB6E5A"/>
                </a:solidFill>
              </a:rPr>
              <a:t>Task teams (new initiative) </a:t>
            </a:r>
            <a:r>
              <a:rPr lang="en-GB" i="1" dirty="0" smtClean="0">
                <a:solidFill>
                  <a:srgbClr val="EB6E5A"/>
                </a:solidFill>
              </a:rPr>
              <a:t>recently established with the purpose </a:t>
            </a:r>
            <a:r>
              <a:rPr lang="en-GB" i="1" dirty="0">
                <a:solidFill>
                  <a:srgbClr val="EB6E5A"/>
                </a:solidFill>
              </a:rPr>
              <a:t>to organise the various ocean observation communities to further develop and generate the necessary funding</a:t>
            </a:r>
            <a:r>
              <a:rPr lang="en-GB" i="1" dirty="0"/>
              <a:t>     </a:t>
            </a:r>
          </a:p>
        </p:txBody>
      </p:sp>
    </p:spTree>
    <p:extLst>
      <p:ext uri="{BB962C8B-B14F-4D97-AF65-F5344CB8AC3E}">
        <p14:creationId xmlns:p14="http://schemas.microsoft.com/office/powerpoint/2010/main" val="15412557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idor de contingut 2"/>
          <p:cNvSpPr>
            <a:spLocks noGrp="1"/>
          </p:cNvSpPr>
          <p:nvPr>
            <p:ph idx="1"/>
          </p:nvPr>
        </p:nvSpPr>
        <p:spPr>
          <a:xfrm>
            <a:off x="395536" y="980728"/>
            <a:ext cx="8229600" cy="5040560"/>
          </a:xfrm>
        </p:spPr>
        <p:txBody>
          <a:bodyPr>
            <a:normAutofit/>
          </a:bodyPr>
          <a:lstStyle/>
          <a:p>
            <a:pPr marL="514350" indent="-514350">
              <a:buNone/>
            </a:pPr>
            <a:r>
              <a:rPr lang="en-US" b="1" i="1" dirty="0" smtClean="0"/>
              <a:t>2. About data</a:t>
            </a:r>
          </a:p>
          <a:p>
            <a:pPr marL="914400" lvl="1" indent="-514350" algn="just">
              <a:buNone/>
            </a:pPr>
            <a:r>
              <a:rPr lang="en-US" dirty="0" smtClean="0"/>
              <a:t>2.6 What are the conditions (licenses) for sharing your data and products with users?</a:t>
            </a:r>
          </a:p>
          <a:p>
            <a:pPr marL="914400" lvl="1" indent="-514350" algn="just">
              <a:buNone/>
            </a:pPr>
            <a:endParaRPr lang="en-US" dirty="0"/>
          </a:p>
          <a:p>
            <a:pPr marL="914400" lvl="1" indent="-514350" algn="just">
              <a:buNone/>
            </a:pPr>
            <a:endParaRPr lang="en-US" dirty="0" smtClean="0"/>
          </a:p>
          <a:p>
            <a:pPr marL="914400" lvl="1" indent="-514350" algn="just">
              <a:buNone/>
            </a:pPr>
            <a:r>
              <a:rPr lang="en-US" i="1" dirty="0" smtClean="0">
                <a:solidFill>
                  <a:srgbClr val="EB6E5A"/>
                </a:solidFill>
              </a:rPr>
              <a:t>Data </a:t>
            </a:r>
            <a:r>
              <a:rPr lang="en-US" i="1" dirty="0">
                <a:solidFill>
                  <a:srgbClr val="EB6E5A"/>
                </a:solidFill>
              </a:rPr>
              <a:t>free and open via regional data portals and pan-European scale via </a:t>
            </a:r>
            <a:r>
              <a:rPr lang="en-US" i="1" dirty="0" err="1">
                <a:solidFill>
                  <a:srgbClr val="EB6E5A"/>
                </a:solidFill>
              </a:rPr>
              <a:t>EMODnet</a:t>
            </a:r>
            <a:r>
              <a:rPr lang="en-US" i="1" dirty="0">
                <a:solidFill>
                  <a:srgbClr val="EB6E5A"/>
                </a:solidFill>
              </a:rPr>
              <a:t> Physics </a:t>
            </a:r>
          </a:p>
          <a:p>
            <a:pPr marL="914400" lvl="1" indent="-514350" algn="just">
              <a:buNone/>
            </a:pPr>
            <a:endParaRPr lang="en-US" i="1" dirty="0" smtClean="0">
              <a:solidFill>
                <a:srgbClr val="EB6E5A"/>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idor de contingut 2"/>
          <p:cNvSpPr>
            <a:spLocks noGrp="1"/>
          </p:cNvSpPr>
          <p:nvPr>
            <p:ph idx="1"/>
          </p:nvPr>
        </p:nvSpPr>
        <p:spPr>
          <a:xfrm>
            <a:off x="395536" y="980728"/>
            <a:ext cx="8280920" cy="5400600"/>
          </a:xfrm>
        </p:spPr>
        <p:txBody>
          <a:bodyPr>
            <a:normAutofit fontScale="92500" lnSpcReduction="20000"/>
          </a:bodyPr>
          <a:lstStyle/>
          <a:p>
            <a:pPr marL="514350" indent="-514350">
              <a:buNone/>
            </a:pPr>
            <a:r>
              <a:rPr lang="en-US" b="1" i="1" dirty="0" smtClean="0"/>
              <a:t>2. About data</a:t>
            </a:r>
          </a:p>
          <a:p>
            <a:pPr marL="914400" lvl="1" indent="-514350" algn="just">
              <a:buNone/>
            </a:pPr>
            <a:r>
              <a:rPr lang="en-US" dirty="0" smtClean="0"/>
              <a:t>2.9 Are there observations that are needed but not captured by your network or by other networks that you have access to or products that are not generated?</a:t>
            </a:r>
          </a:p>
          <a:p>
            <a:pPr marL="914400" lvl="1" indent="-514350" algn="just">
              <a:buNone/>
            </a:pPr>
            <a:endParaRPr lang="en-US" dirty="0"/>
          </a:p>
          <a:p>
            <a:pPr marL="914400" lvl="1" indent="-514350" algn="just">
              <a:buNone/>
            </a:pPr>
            <a:r>
              <a:rPr lang="en-US" i="1" dirty="0" smtClean="0">
                <a:solidFill>
                  <a:srgbClr val="EB6E5A"/>
                </a:solidFill>
              </a:rPr>
              <a:t>Biogeochemical data (both surface and profiles) remains a key gap in the ocean observing system. This is where the effort will be over the coming years), to increase the skill of BGC forecasts and ecosystem related products</a:t>
            </a:r>
          </a:p>
          <a:p>
            <a:pPr marL="914400" lvl="1" indent="-514350" algn="just">
              <a:buNone/>
            </a:pPr>
            <a:r>
              <a:rPr lang="en-US" i="1" dirty="0" smtClean="0">
                <a:solidFill>
                  <a:srgbClr val="EB6E5A"/>
                </a:solidFill>
              </a:rPr>
              <a:t>Deep sea is under-sampled, spatial gaps also</a:t>
            </a:r>
          </a:p>
          <a:p>
            <a:pPr marL="914400" lvl="1" indent="-514350" algn="just">
              <a:buNone/>
            </a:pPr>
            <a:r>
              <a:rPr lang="en-US" i="1" dirty="0" smtClean="0">
                <a:solidFill>
                  <a:srgbClr val="EB6E5A"/>
                </a:solidFill>
              </a:rPr>
              <a:t>Geodetic measurements (correction of sea level data)</a:t>
            </a:r>
          </a:p>
          <a:p>
            <a:pPr marL="914400" lvl="1" indent="-514350" algn="just">
              <a:buNone/>
            </a:pPr>
            <a:r>
              <a:rPr lang="en-US" i="1" dirty="0" smtClean="0">
                <a:solidFill>
                  <a:srgbClr val="EB6E5A"/>
                </a:solidFill>
              </a:rPr>
              <a:t>More complete time series </a:t>
            </a:r>
          </a:p>
        </p:txBody>
      </p:sp>
    </p:spTree>
    <p:extLst>
      <p:ext uri="{BB962C8B-B14F-4D97-AF65-F5344CB8AC3E}">
        <p14:creationId xmlns:p14="http://schemas.microsoft.com/office/powerpoint/2010/main" val="28874395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MSL_Serie_MERGED_Global_IB_RWT_GIA_Adjus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8320" y="4077072"/>
            <a:ext cx="36576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n_plot_hi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083893"/>
            <a:ext cx="46482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39960" y="692696"/>
            <a:ext cx="7772400" cy="958666"/>
          </a:xfrm>
        </p:spPr>
        <p:txBody>
          <a:bodyPr>
            <a:normAutofit/>
          </a:bodyPr>
          <a:lstStyle/>
          <a:p>
            <a:pPr eaLnBrk="1" hangingPunct="1"/>
            <a:r>
              <a:rPr lang="en-US" altLang="en-US" sz="2800" dirty="0" smtClean="0"/>
              <a:t>Future of </a:t>
            </a:r>
            <a:r>
              <a:rPr lang="en-US" altLang="en-US" sz="2800" dirty="0" err="1" smtClean="0"/>
              <a:t>EuroGOOS</a:t>
            </a:r>
            <a:r>
              <a:rPr lang="en-US" altLang="en-US" sz="2800" dirty="0" smtClean="0"/>
              <a:t>: Changing </a:t>
            </a:r>
            <a:r>
              <a:rPr lang="en-US" altLang="en-US" sz="2800" dirty="0"/>
              <a:t>ocean </a:t>
            </a:r>
            <a:r>
              <a:rPr lang="en-US" altLang="en-US" sz="2800" dirty="0" smtClean="0"/>
              <a:t>environment </a:t>
            </a:r>
          </a:p>
        </p:txBody>
      </p:sp>
      <p:pic>
        <p:nvPicPr>
          <p:cNvPr id="8" name="Picture 12" descr="OHCA_curve_20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484784"/>
            <a:ext cx="4757776"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p:nvSpPr>
        <p:spPr bwMode="auto">
          <a:xfrm>
            <a:off x="5547792" y="3708708"/>
            <a:ext cx="212354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000" b="1" dirty="0">
                <a:solidFill>
                  <a:schemeClr val="accent3"/>
                </a:solidFill>
              </a:rPr>
              <a:t>Global sea level</a:t>
            </a:r>
          </a:p>
        </p:txBody>
      </p:sp>
      <p:sp>
        <p:nvSpPr>
          <p:cNvPr id="10" name="TextBox 13"/>
          <p:cNvSpPr txBox="1">
            <a:spLocks noChangeArrowheads="1"/>
          </p:cNvSpPr>
          <p:nvPr/>
        </p:nvSpPr>
        <p:spPr bwMode="auto">
          <a:xfrm>
            <a:off x="899592" y="3645024"/>
            <a:ext cx="2907765"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000" b="1" dirty="0">
                <a:solidFill>
                  <a:schemeClr val="accent3"/>
                </a:solidFill>
              </a:rPr>
              <a:t>Arctic summer sea ice</a:t>
            </a:r>
          </a:p>
        </p:txBody>
      </p:sp>
      <p:sp>
        <p:nvSpPr>
          <p:cNvPr id="11" name="TextBox 12"/>
          <p:cNvSpPr txBox="1">
            <a:spLocks noChangeArrowheads="1"/>
          </p:cNvSpPr>
          <p:nvPr/>
        </p:nvSpPr>
        <p:spPr bwMode="auto">
          <a:xfrm>
            <a:off x="6588224" y="1844824"/>
            <a:ext cx="1737949" cy="7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000" b="1" dirty="0">
                <a:solidFill>
                  <a:schemeClr val="accent3"/>
                </a:solidFill>
              </a:rPr>
              <a:t>Heat content</a:t>
            </a:r>
          </a:p>
          <a:p>
            <a:r>
              <a:rPr lang="en-US" altLang="en-US" sz="2000" b="1" dirty="0">
                <a:solidFill>
                  <a:schemeClr val="accent3"/>
                </a:solidFill>
              </a:rPr>
              <a:t>anomaly</a:t>
            </a:r>
          </a:p>
        </p:txBody>
      </p:sp>
    </p:spTree>
    <p:extLst>
      <p:ext uri="{BB962C8B-B14F-4D97-AF65-F5344CB8AC3E}">
        <p14:creationId xmlns:p14="http://schemas.microsoft.com/office/powerpoint/2010/main" val="10693170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72008" y="692696"/>
            <a:ext cx="7772400" cy="958666"/>
          </a:xfrm>
        </p:spPr>
        <p:txBody>
          <a:bodyPr>
            <a:normAutofit/>
          </a:bodyPr>
          <a:lstStyle/>
          <a:p>
            <a:pPr eaLnBrk="1" hangingPunct="1"/>
            <a:r>
              <a:rPr lang="en-US" altLang="en-US" sz="2800" dirty="0" smtClean="0"/>
              <a:t>Future of </a:t>
            </a:r>
            <a:r>
              <a:rPr lang="en-US" altLang="en-US" sz="2800" dirty="0" err="1" smtClean="0"/>
              <a:t>EuroGOOS</a:t>
            </a:r>
            <a:r>
              <a:rPr lang="en-US" altLang="en-US" sz="2800" dirty="0" smtClean="0"/>
              <a:t>: EOOS a major priority</a:t>
            </a:r>
          </a:p>
        </p:txBody>
      </p:sp>
      <p:sp>
        <p:nvSpPr>
          <p:cNvPr id="12" name="Rektangel 4"/>
          <p:cNvSpPr/>
          <p:nvPr/>
        </p:nvSpPr>
        <p:spPr>
          <a:xfrm>
            <a:off x="107504" y="1608177"/>
            <a:ext cx="8784976" cy="4939814"/>
          </a:xfrm>
          <a:prstGeom prst="rect">
            <a:avLst/>
          </a:prstGeom>
        </p:spPr>
        <p:txBody>
          <a:bodyPr wrap="square">
            <a:spAutoFit/>
          </a:bodyPr>
          <a:lstStyle/>
          <a:p>
            <a:pPr marL="342900" indent="-342900">
              <a:spcAft>
                <a:spcPts val="600"/>
              </a:spcAft>
              <a:buFont typeface="Wingdings" panose="05000000000000000000" pitchFamily="2" charset="2"/>
              <a:buChar char="§"/>
            </a:pPr>
            <a:r>
              <a:rPr lang="en-GB" sz="2000" dirty="0">
                <a:solidFill>
                  <a:srgbClr val="0070C0"/>
                </a:solidFill>
                <a:cs typeface="Century"/>
              </a:rPr>
              <a:t>Europe Need to develop an integrated “</a:t>
            </a:r>
            <a:r>
              <a:rPr lang="en-GB" sz="2000" b="1" dirty="0">
                <a:solidFill>
                  <a:srgbClr val="0070C0"/>
                </a:solidFill>
                <a:cs typeface="Century"/>
              </a:rPr>
              <a:t>European Ocean Observing System – EOOS”</a:t>
            </a:r>
          </a:p>
          <a:p>
            <a:pPr marL="342900" indent="-342900">
              <a:spcAft>
                <a:spcPts val="600"/>
              </a:spcAft>
              <a:buFont typeface="Wingdings" panose="05000000000000000000" pitchFamily="2" charset="2"/>
              <a:buChar char="§"/>
            </a:pPr>
            <a:r>
              <a:rPr lang="en-GB" sz="2000" dirty="0">
                <a:solidFill>
                  <a:srgbClr val="0070C0"/>
                </a:solidFill>
                <a:cs typeface="Century"/>
              </a:rPr>
              <a:t>To bring together National, European, Private infrastructures and new investment and maximize efficiency and benefits following a “integrated system approach”:</a:t>
            </a:r>
          </a:p>
          <a:p>
            <a:pPr marL="800100" lvl="1" indent="-342900">
              <a:spcAft>
                <a:spcPts val="600"/>
              </a:spcAft>
              <a:buFont typeface="Courier New" panose="02070309020205020404" pitchFamily="49" charset="0"/>
              <a:buChar char="o"/>
            </a:pPr>
            <a:r>
              <a:rPr lang="en-GB" sz="2000" dirty="0">
                <a:solidFill>
                  <a:srgbClr val="0070C0"/>
                </a:solidFill>
                <a:cs typeface="Century"/>
              </a:rPr>
              <a:t>National Systems (EuroGOOS)</a:t>
            </a:r>
          </a:p>
          <a:p>
            <a:pPr marL="800100" lvl="1" indent="-342900">
              <a:spcAft>
                <a:spcPts val="600"/>
              </a:spcAft>
              <a:buFont typeface="Courier New" panose="02070309020205020404" pitchFamily="49" charset="0"/>
              <a:buChar char="o"/>
            </a:pPr>
            <a:r>
              <a:rPr lang="da-DK" sz="2000" dirty="0">
                <a:solidFill>
                  <a:srgbClr val="0070C0"/>
                </a:solidFill>
              </a:rPr>
              <a:t>European </a:t>
            </a:r>
            <a:r>
              <a:rPr lang="da-DK" sz="2000" dirty="0" err="1">
                <a:solidFill>
                  <a:srgbClr val="0070C0"/>
                </a:solidFill>
              </a:rPr>
              <a:t>Strategy</a:t>
            </a:r>
            <a:r>
              <a:rPr lang="da-DK" sz="2000" dirty="0">
                <a:solidFill>
                  <a:srgbClr val="0070C0"/>
                </a:solidFill>
              </a:rPr>
              <a:t> Forum on Research </a:t>
            </a:r>
            <a:r>
              <a:rPr lang="da-DK" sz="2000" dirty="0" err="1">
                <a:solidFill>
                  <a:srgbClr val="0070C0"/>
                </a:solidFill>
              </a:rPr>
              <a:t>Infrastructures</a:t>
            </a:r>
            <a:r>
              <a:rPr lang="da-DK" sz="2000" dirty="0">
                <a:solidFill>
                  <a:srgbClr val="0070C0"/>
                </a:solidFill>
              </a:rPr>
              <a:t> - </a:t>
            </a:r>
            <a:r>
              <a:rPr lang="en-GB" sz="2000" dirty="0">
                <a:solidFill>
                  <a:srgbClr val="0070C0"/>
                </a:solidFill>
                <a:cs typeface="Century"/>
              </a:rPr>
              <a:t>ESFRI (</a:t>
            </a:r>
            <a:r>
              <a:rPr lang="en-GB" sz="2000" dirty="0" err="1">
                <a:solidFill>
                  <a:srgbClr val="0070C0"/>
                </a:solidFill>
                <a:cs typeface="Century"/>
              </a:rPr>
              <a:t>EuroARGO</a:t>
            </a:r>
            <a:r>
              <a:rPr lang="en-GB" sz="2000" dirty="0">
                <a:solidFill>
                  <a:srgbClr val="0070C0"/>
                </a:solidFill>
                <a:cs typeface="Century"/>
              </a:rPr>
              <a:t>, </a:t>
            </a:r>
            <a:r>
              <a:rPr lang="en-GB" sz="2000" dirty="0" smtClean="0">
                <a:solidFill>
                  <a:srgbClr val="0070C0"/>
                </a:solidFill>
                <a:cs typeface="Century"/>
              </a:rPr>
              <a:t>EMSO,..)  </a:t>
            </a:r>
          </a:p>
          <a:p>
            <a:pPr marL="800100" lvl="1" indent="-342900">
              <a:spcAft>
                <a:spcPts val="600"/>
              </a:spcAft>
              <a:buFont typeface="Courier New" panose="02070309020205020404" pitchFamily="49" charset="0"/>
              <a:buChar char="o"/>
            </a:pPr>
            <a:r>
              <a:rPr lang="en-GB" sz="2000" dirty="0" smtClean="0">
                <a:solidFill>
                  <a:srgbClr val="0070C0"/>
                </a:solidFill>
                <a:cs typeface="Century"/>
              </a:rPr>
              <a:t>IA – Infrastructure networks: JERICO, FixO3, GROOM, </a:t>
            </a:r>
            <a:r>
              <a:rPr lang="en-GB" sz="2000" dirty="0" err="1" smtClean="0">
                <a:solidFill>
                  <a:srgbClr val="0070C0"/>
                </a:solidFill>
                <a:cs typeface="Century"/>
              </a:rPr>
              <a:t>EuroFLEET</a:t>
            </a:r>
            <a:r>
              <a:rPr lang="en-GB" sz="2000" dirty="0" smtClean="0">
                <a:solidFill>
                  <a:srgbClr val="0070C0"/>
                </a:solidFill>
                <a:cs typeface="Century"/>
              </a:rPr>
              <a:t>, ..)</a:t>
            </a:r>
          </a:p>
          <a:p>
            <a:pPr marL="342900" indent="-342900">
              <a:spcAft>
                <a:spcPts val="600"/>
              </a:spcAft>
              <a:buFont typeface="Wingdings" panose="05000000000000000000" pitchFamily="2" charset="2"/>
              <a:buChar char="§"/>
            </a:pPr>
            <a:r>
              <a:rPr lang="en-GB" sz="2000" dirty="0" smtClean="0">
                <a:solidFill>
                  <a:srgbClr val="0070C0"/>
                </a:solidFill>
                <a:cs typeface="Century"/>
              </a:rPr>
              <a:t>To </a:t>
            </a:r>
            <a:r>
              <a:rPr lang="en-GB" sz="2000" dirty="0">
                <a:solidFill>
                  <a:srgbClr val="0070C0"/>
                </a:solidFill>
                <a:cs typeface="Century"/>
              </a:rPr>
              <a:t>properly interface with key EU infrastructures: EMODNET, Copernicus</a:t>
            </a:r>
          </a:p>
          <a:p>
            <a:pPr marL="342900" indent="-342900">
              <a:spcAft>
                <a:spcPts val="600"/>
              </a:spcAft>
              <a:buFont typeface="Wingdings" panose="05000000000000000000" pitchFamily="2" charset="2"/>
              <a:buChar char="§"/>
            </a:pPr>
            <a:r>
              <a:rPr lang="en-GB" sz="2000" dirty="0">
                <a:solidFill>
                  <a:srgbClr val="0070C0"/>
                </a:solidFill>
                <a:cs typeface="Century"/>
              </a:rPr>
              <a:t>To respond to major EU policies: Integrated Maritime Policy, Marine Strategy Framework Directive (MSFD), Blue Growth</a:t>
            </a:r>
          </a:p>
          <a:p>
            <a:pPr marL="342900" indent="-342900">
              <a:spcAft>
                <a:spcPts val="600"/>
              </a:spcAft>
              <a:buFont typeface="Wingdings" panose="05000000000000000000" pitchFamily="2" charset="2"/>
              <a:buChar char="§"/>
            </a:pPr>
            <a:r>
              <a:rPr lang="en-GB" sz="2000" dirty="0" smtClean="0">
                <a:solidFill>
                  <a:srgbClr val="0070C0"/>
                </a:solidFill>
                <a:cs typeface="Century"/>
              </a:rPr>
              <a:t>Mechanisms to </a:t>
            </a:r>
            <a:r>
              <a:rPr lang="en-GB" sz="2000" dirty="0">
                <a:solidFill>
                  <a:srgbClr val="0070C0"/>
                </a:solidFill>
                <a:cs typeface="Century"/>
              </a:rPr>
              <a:t>establish a key role of Europe in Ocean Observing (under GEO, GOOS, GCOS). </a:t>
            </a:r>
            <a:endParaRPr lang="en-GB" sz="2000" dirty="0">
              <a:solidFill>
                <a:srgbClr val="000090"/>
              </a:solidFill>
              <a:latin typeface="Century"/>
              <a:cs typeface="Century"/>
            </a:endParaRPr>
          </a:p>
        </p:txBody>
      </p:sp>
    </p:spTree>
    <p:extLst>
      <p:ext uri="{BB962C8B-B14F-4D97-AF65-F5344CB8AC3E}">
        <p14:creationId xmlns:p14="http://schemas.microsoft.com/office/powerpoint/2010/main" val="12912084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idor de contingut 2"/>
          <p:cNvSpPr>
            <a:spLocks noGrp="1"/>
          </p:cNvSpPr>
          <p:nvPr>
            <p:ph idx="1"/>
          </p:nvPr>
        </p:nvSpPr>
        <p:spPr>
          <a:xfrm>
            <a:off x="395536" y="1052736"/>
            <a:ext cx="8229600" cy="5040560"/>
          </a:xfrm>
        </p:spPr>
        <p:txBody>
          <a:bodyPr>
            <a:normAutofit fontScale="92500"/>
          </a:bodyPr>
          <a:lstStyle/>
          <a:p>
            <a:pPr marL="514350" indent="-514350" algn="just">
              <a:buNone/>
            </a:pPr>
            <a:r>
              <a:rPr lang="en-US" b="1" i="1" dirty="0" smtClean="0"/>
              <a:t>3. About a network of networks</a:t>
            </a:r>
          </a:p>
          <a:p>
            <a:pPr marL="914400" lvl="1" indent="-514350" algn="just">
              <a:buNone/>
            </a:pPr>
            <a:r>
              <a:rPr lang="en-US" dirty="0" smtClean="0"/>
              <a:t>3.1 What coordination and collaboration interfaces do you have with other networks?</a:t>
            </a:r>
          </a:p>
          <a:p>
            <a:pPr marL="914400" lvl="1" indent="-514350" algn="just">
              <a:buNone/>
            </a:pPr>
            <a:endParaRPr lang="en-US" dirty="0"/>
          </a:p>
          <a:p>
            <a:pPr marL="914400" lvl="1" indent="-514350" algn="just">
              <a:buNone/>
            </a:pPr>
            <a:r>
              <a:rPr lang="en-US" i="1" dirty="0" err="1" smtClean="0">
                <a:solidFill>
                  <a:srgbClr val="EB6E5A"/>
                </a:solidFill>
              </a:rPr>
              <a:t>EuroGOOS</a:t>
            </a:r>
            <a:r>
              <a:rPr lang="en-US" i="1" dirty="0" smtClean="0">
                <a:solidFill>
                  <a:srgbClr val="EB6E5A"/>
                </a:solidFill>
              </a:rPr>
              <a:t> coordinates with the 15 GOOS Regional Alliances to share best practice and governance between GOOS entities. </a:t>
            </a:r>
          </a:p>
          <a:p>
            <a:pPr marL="914400" lvl="1" indent="-514350" algn="just">
              <a:buNone/>
            </a:pPr>
            <a:r>
              <a:rPr lang="en-US" i="1" dirty="0" smtClean="0">
                <a:solidFill>
                  <a:srgbClr val="EB6E5A"/>
                </a:solidFill>
              </a:rPr>
              <a:t>Many other bi-lateral agreements and links </a:t>
            </a:r>
            <a:r>
              <a:rPr lang="pl-PL" i="1" dirty="0" err="1" smtClean="0">
                <a:solidFill>
                  <a:srgbClr val="EB6E5A"/>
                </a:solidFill>
              </a:rPr>
              <a:t>wi</a:t>
            </a:r>
            <a:r>
              <a:rPr lang="en-US" i="1" dirty="0" err="1" smtClean="0">
                <a:solidFill>
                  <a:srgbClr val="EB6E5A"/>
                </a:solidFill>
              </a:rPr>
              <a:t>th</a:t>
            </a:r>
            <a:r>
              <a:rPr lang="en-US" i="1" dirty="0" smtClean="0">
                <a:solidFill>
                  <a:srgbClr val="EB6E5A"/>
                </a:solidFill>
              </a:rPr>
              <a:t> other ocean observing organizations: EEA, IOC, Copernicus. </a:t>
            </a:r>
          </a:p>
          <a:p>
            <a:pPr marL="914400" lvl="1" indent="-514350" algn="just">
              <a:buNone/>
            </a:pPr>
            <a:r>
              <a:rPr lang="en-US" i="1" dirty="0" smtClean="0">
                <a:solidFill>
                  <a:srgbClr val="EB6E5A"/>
                </a:solidFill>
              </a:rPr>
              <a:t>Overarching AISBL agreement between </a:t>
            </a:r>
            <a:r>
              <a:rPr lang="en-US" i="1" dirty="0" err="1" smtClean="0">
                <a:solidFill>
                  <a:srgbClr val="EB6E5A"/>
                </a:solidFill>
              </a:rPr>
              <a:t>EuroGOOS</a:t>
            </a:r>
            <a:r>
              <a:rPr lang="en-US" i="1" dirty="0" smtClean="0">
                <a:solidFill>
                  <a:srgbClr val="EB6E5A"/>
                </a:solidFill>
              </a:rPr>
              <a:t> and its 39 members</a:t>
            </a:r>
            <a:endParaRPr lang="en-US" i="1" dirty="0">
              <a:solidFill>
                <a:srgbClr val="EB6E5A"/>
              </a:solidFill>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idor de contingut 2"/>
          <p:cNvSpPr>
            <a:spLocks noGrp="1"/>
          </p:cNvSpPr>
          <p:nvPr>
            <p:ph idx="1"/>
          </p:nvPr>
        </p:nvSpPr>
        <p:spPr>
          <a:xfrm>
            <a:off x="395536" y="1052736"/>
            <a:ext cx="8229600" cy="5040560"/>
          </a:xfrm>
        </p:spPr>
        <p:txBody>
          <a:bodyPr>
            <a:normAutofit/>
          </a:bodyPr>
          <a:lstStyle/>
          <a:p>
            <a:pPr marL="514350" indent="-514350" algn="just">
              <a:buNone/>
            </a:pPr>
            <a:r>
              <a:rPr lang="en-US" b="1" i="1" dirty="0" smtClean="0"/>
              <a:t>3. About a network of networks</a:t>
            </a:r>
          </a:p>
          <a:p>
            <a:pPr marL="914400" lvl="1" indent="-514350" algn="just">
              <a:buNone/>
            </a:pPr>
            <a:r>
              <a:rPr lang="en-US" dirty="0" smtClean="0"/>
              <a:t>3.2 Is your network contributing to GEO(SS) and if so, what is this contribution? Could </a:t>
            </a:r>
            <a:r>
              <a:rPr lang="en-US" dirty="0" err="1" smtClean="0"/>
              <a:t>ConnectinGEO</a:t>
            </a:r>
            <a:r>
              <a:rPr lang="en-US" dirty="0" smtClean="0"/>
              <a:t> help to enhance your contribution to GEOSS?</a:t>
            </a:r>
          </a:p>
          <a:p>
            <a:pPr marL="914400" lvl="1" indent="-514350" algn="just">
              <a:buNone/>
            </a:pPr>
            <a:endParaRPr lang="en-US" dirty="0"/>
          </a:p>
          <a:p>
            <a:pPr marL="914400" lvl="1" indent="-514350" algn="just">
              <a:buNone/>
            </a:pPr>
            <a:r>
              <a:rPr lang="en-US" i="1" dirty="0" err="1" smtClean="0">
                <a:solidFill>
                  <a:srgbClr val="EB6E5A"/>
                </a:solidFill>
              </a:rPr>
              <a:t>EuroGOOS</a:t>
            </a:r>
            <a:r>
              <a:rPr lang="en-US" i="1" dirty="0" smtClean="0">
                <a:solidFill>
                  <a:srgbClr val="EB6E5A"/>
                </a:solidFill>
              </a:rPr>
              <a:t> is an observer in the GEO High Level Working Group at EC level. </a:t>
            </a:r>
            <a:r>
              <a:rPr lang="en-US" i="1" dirty="0" err="1" smtClean="0">
                <a:solidFill>
                  <a:srgbClr val="EB6E5A"/>
                </a:solidFill>
              </a:rPr>
              <a:t>ConnectinGEO</a:t>
            </a:r>
            <a:r>
              <a:rPr lang="en-US" i="1" dirty="0" smtClean="0">
                <a:solidFill>
                  <a:srgbClr val="EB6E5A"/>
                </a:solidFill>
              </a:rPr>
              <a:t> could help enhance the GEO link</a:t>
            </a:r>
          </a:p>
        </p:txBody>
      </p:sp>
    </p:spTree>
    <p:extLst>
      <p:ext uri="{BB962C8B-B14F-4D97-AF65-F5344CB8AC3E}">
        <p14:creationId xmlns:p14="http://schemas.microsoft.com/office/powerpoint/2010/main" val="34647575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idor de contingut 2"/>
          <p:cNvSpPr>
            <a:spLocks noGrp="1"/>
          </p:cNvSpPr>
          <p:nvPr>
            <p:ph idx="1"/>
          </p:nvPr>
        </p:nvSpPr>
        <p:spPr>
          <a:xfrm>
            <a:off x="395536" y="1052736"/>
            <a:ext cx="8229600" cy="5040560"/>
          </a:xfrm>
        </p:spPr>
        <p:txBody>
          <a:bodyPr>
            <a:normAutofit/>
          </a:bodyPr>
          <a:lstStyle/>
          <a:p>
            <a:pPr marL="514350" indent="-514350" algn="just">
              <a:buNone/>
            </a:pPr>
            <a:r>
              <a:rPr lang="en-US" b="1" i="1" dirty="0" smtClean="0"/>
              <a:t>3. About a network of networks</a:t>
            </a:r>
          </a:p>
          <a:p>
            <a:pPr marL="914400" lvl="1" indent="-514350" algn="just">
              <a:buNone/>
            </a:pPr>
            <a:r>
              <a:rPr lang="en-US" dirty="0" smtClean="0"/>
              <a:t>3.3 Are there additional interfaces that would be desired and what would be the main benefits of these interfaces?</a:t>
            </a:r>
          </a:p>
          <a:p>
            <a:pPr marL="914400" lvl="1" indent="-514350" algn="just">
              <a:buNone/>
            </a:pPr>
            <a:endParaRPr lang="en-US" dirty="0"/>
          </a:p>
          <a:p>
            <a:pPr marL="914400" lvl="1" indent="-514350" algn="just">
              <a:buNone/>
            </a:pPr>
            <a:r>
              <a:rPr lang="en-US" i="1" dirty="0" smtClean="0">
                <a:solidFill>
                  <a:srgbClr val="EB6E5A"/>
                </a:solidFill>
              </a:rPr>
              <a:t>Stronger interfaces with the policy formulation and implementation instruments of the EC would be useful</a:t>
            </a:r>
          </a:p>
        </p:txBody>
      </p:sp>
    </p:spTree>
    <p:extLst>
      <p:ext uri="{BB962C8B-B14F-4D97-AF65-F5344CB8AC3E}">
        <p14:creationId xmlns:p14="http://schemas.microsoft.com/office/powerpoint/2010/main" val="34647575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11560" y="1412877"/>
            <a:ext cx="2159794" cy="4824413"/>
          </a:xfrm>
          <a:prstGeom prst="roundRect">
            <a:avLst/>
          </a:prstGeom>
          <a:solidFill>
            <a:srgbClr val="8FE1FF"/>
          </a:solidFill>
          <a:ln w="9525" cap="flat" cmpd="sng" algn="ctr">
            <a:solidFill>
              <a:schemeClr val="tx1"/>
            </a:solidFill>
            <a:prstDash val="solid"/>
            <a:round/>
            <a:headEnd type="none" w="med" len="med"/>
            <a:tailEnd type="none" w="med" len="med"/>
          </a:ln>
          <a:effectLst/>
        </p:spPr>
        <p:txBody>
          <a:bodyPr/>
          <a:lstStyle/>
          <a:p>
            <a:pPr algn="ctr">
              <a:defRPr/>
            </a:pPr>
            <a:r>
              <a:rPr lang="en-US" sz="2000" dirty="0">
                <a:latin typeface="Century"/>
                <a:cs typeface="Century"/>
              </a:rPr>
              <a:t>Observations</a:t>
            </a:r>
            <a:endParaRPr lang="el-GR" sz="2000" dirty="0">
              <a:latin typeface="Century"/>
              <a:cs typeface="Century"/>
            </a:endParaRPr>
          </a:p>
        </p:txBody>
      </p:sp>
      <p:sp>
        <p:nvSpPr>
          <p:cNvPr id="4" name="Rounded Rectangle 3"/>
          <p:cNvSpPr/>
          <p:nvPr/>
        </p:nvSpPr>
        <p:spPr bwMode="auto">
          <a:xfrm>
            <a:off x="3564334" y="1412877"/>
            <a:ext cx="2159794" cy="4824413"/>
          </a:xfrm>
          <a:prstGeom prst="roundRect">
            <a:avLst/>
          </a:prstGeom>
          <a:solidFill>
            <a:srgbClr val="8FE1FF"/>
          </a:solidFill>
          <a:ln w="9525" cap="flat" cmpd="sng" algn="ctr">
            <a:solidFill>
              <a:schemeClr val="tx1"/>
            </a:solidFill>
            <a:prstDash val="solid"/>
            <a:round/>
            <a:headEnd type="none" w="med" len="med"/>
            <a:tailEnd type="none" w="med" len="med"/>
          </a:ln>
          <a:effectLst/>
        </p:spPr>
        <p:txBody>
          <a:bodyPr/>
          <a:lstStyle/>
          <a:p>
            <a:pPr algn="ctr">
              <a:defRPr/>
            </a:pPr>
            <a:r>
              <a:rPr lang="en-US" sz="2000" dirty="0">
                <a:latin typeface="Century"/>
                <a:cs typeface="Century"/>
              </a:rPr>
              <a:t>Processing &amp; Modeling</a:t>
            </a:r>
            <a:endParaRPr lang="el-GR" sz="1400" dirty="0">
              <a:latin typeface="Century"/>
              <a:cs typeface="Century"/>
            </a:endParaRPr>
          </a:p>
        </p:txBody>
      </p:sp>
      <p:sp>
        <p:nvSpPr>
          <p:cNvPr id="5" name="Rounded Rectangle 4"/>
          <p:cNvSpPr/>
          <p:nvPr/>
        </p:nvSpPr>
        <p:spPr bwMode="auto">
          <a:xfrm>
            <a:off x="6444654" y="1412877"/>
            <a:ext cx="2159794" cy="4824413"/>
          </a:xfrm>
          <a:prstGeom prst="roundRect">
            <a:avLst/>
          </a:prstGeom>
          <a:solidFill>
            <a:srgbClr val="8FE1FF"/>
          </a:solidFill>
          <a:ln w="9525" cap="flat" cmpd="sng" algn="ctr">
            <a:solidFill>
              <a:schemeClr val="tx1"/>
            </a:solidFill>
            <a:prstDash val="solid"/>
            <a:round/>
            <a:headEnd type="none" w="med" len="med"/>
            <a:tailEnd type="none" w="med" len="med"/>
          </a:ln>
          <a:effectLst/>
        </p:spPr>
        <p:txBody>
          <a:bodyPr/>
          <a:lstStyle/>
          <a:p>
            <a:pPr algn="ctr">
              <a:defRPr/>
            </a:pPr>
            <a:r>
              <a:rPr lang="en-US" sz="2000" dirty="0">
                <a:latin typeface="Century"/>
                <a:cs typeface="Century"/>
              </a:rPr>
              <a:t>Services</a:t>
            </a:r>
            <a:endParaRPr lang="el-GR" sz="2000" dirty="0">
              <a:latin typeface="Century"/>
              <a:cs typeface="Century"/>
            </a:endParaRPr>
          </a:p>
        </p:txBody>
      </p:sp>
      <p:pic>
        <p:nvPicPr>
          <p:cNvPr id="13320"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1453" y="3501403"/>
            <a:ext cx="4857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8"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9258" y="3501403"/>
            <a:ext cx="316706"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87" y="3140870"/>
            <a:ext cx="36195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1686" y="2276477"/>
            <a:ext cx="110609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63" descr="Bandeau_part1"/>
          <p:cNvPicPr>
            <a:picLocks noChangeAspect="1" noChangeArrowheads="1"/>
          </p:cNvPicPr>
          <p:nvPr/>
        </p:nvPicPr>
        <p:blipFill>
          <a:blip r:embed="rId6">
            <a:extLst>
              <a:ext uri="{28A0092B-C50C-407E-A947-70E740481C1C}">
                <a14:useLocalDpi xmlns:a14="http://schemas.microsoft.com/office/drawing/2010/main" val="0"/>
              </a:ext>
            </a:extLst>
          </a:blip>
          <a:srcRect l="72704"/>
          <a:stretch>
            <a:fillRect/>
          </a:stretch>
        </p:blipFill>
        <p:spPr bwMode="auto">
          <a:xfrm>
            <a:off x="6517332" y="4509467"/>
            <a:ext cx="12906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4" descr="xronis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8882" y="2493340"/>
            <a:ext cx="9715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9" descr="oil1 7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0910" y="2348880"/>
            <a:ext cx="809625"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prestige (crédit douanes françaises)"/>
          <p:cNvPicPr>
            <a:picLocks noChangeAspect="1" noChangeArrowheads="1"/>
          </p:cNvPicPr>
          <p:nvPr/>
        </p:nvPicPr>
        <p:blipFill>
          <a:blip r:embed="rId9"/>
          <a:srcRect/>
          <a:stretch>
            <a:fillRect/>
          </a:stretch>
        </p:blipFill>
        <p:spPr bwMode="auto">
          <a:xfrm>
            <a:off x="7435303" y="4869828"/>
            <a:ext cx="987029" cy="1181100"/>
          </a:xfrm>
          <a:prstGeom prst="rect">
            <a:avLst/>
          </a:prstGeom>
          <a:noFill/>
          <a:ln w="28575">
            <a:solidFill>
              <a:srgbClr val="4C6F1A"/>
            </a:solidFill>
            <a:miter lim="800000"/>
            <a:headEnd/>
            <a:tailEnd/>
          </a:ln>
          <a:effectLst>
            <a:outerShdw dist="107763" dir="18900000" algn="ctr" rotWithShape="0">
              <a:srgbClr val="808080">
                <a:alpha val="50000"/>
              </a:srgbClr>
            </a:outerShdw>
          </a:effectLst>
        </p:spPr>
      </p:pic>
      <p:pic>
        <p:nvPicPr>
          <p:cNvPr id="13330" name="Picture 13" descr="j029202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72400" y="5661025"/>
            <a:ext cx="891778"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Down Arrow 25"/>
          <p:cNvSpPr>
            <a:spLocks noChangeArrowheads="1"/>
          </p:cNvSpPr>
          <p:nvPr/>
        </p:nvSpPr>
        <p:spPr bwMode="auto">
          <a:xfrm rot="19715592">
            <a:off x="6769132" y="5734244"/>
            <a:ext cx="431800" cy="539353"/>
          </a:xfrm>
          <a:prstGeom prst="downArrow">
            <a:avLst>
              <a:gd name="adj1" fmla="val 50000"/>
              <a:gd name="adj2" fmla="val 49963"/>
            </a:avLst>
          </a:prstGeom>
          <a:solidFill>
            <a:srgbClr val="C00000"/>
          </a:solidFill>
          <a:ln w="9525">
            <a:solidFill>
              <a:schemeClr val="tx1"/>
            </a:solidFill>
            <a:round/>
            <a:headEnd/>
            <a:tailEnd/>
          </a:ln>
        </p:spPr>
        <p:txBody>
          <a:bodyPr/>
          <a:lstStyle/>
          <a:p>
            <a:endParaRPr lang="el-GR"/>
          </a:p>
        </p:txBody>
      </p:sp>
      <p:sp>
        <p:nvSpPr>
          <p:cNvPr id="13332" name="Rounded Rectangle 26"/>
          <p:cNvSpPr>
            <a:spLocks noChangeArrowheads="1"/>
          </p:cNvSpPr>
          <p:nvPr/>
        </p:nvSpPr>
        <p:spPr bwMode="auto">
          <a:xfrm>
            <a:off x="6137673" y="6308727"/>
            <a:ext cx="2034727" cy="432641"/>
          </a:xfrm>
          <a:prstGeom prst="roundRect">
            <a:avLst>
              <a:gd name="adj" fmla="val 16667"/>
            </a:avLst>
          </a:prstGeom>
          <a:solidFill>
            <a:srgbClr val="C00000"/>
          </a:solidFill>
          <a:ln w="9525">
            <a:solidFill>
              <a:schemeClr val="tx1"/>
            </a:solidFill>
            <a:round/>
            <a:headEnd/>
            <a:tailEnd/>
          </a:ln>
        </p:spPr>
        <p:txBody>
          <a:bodyPr/>
          <a:lstStyle/>
          <a:p>
            <a:r>
              <a:rPr lang="en-US" dirty="0">
                <a:solidFill>
                  <a:srgbClr val="FFFF00"/>
                </a:solidFill>
                <a:latin typeface="Century"/>
                <a:cs typeface="Century"/>
              </a:rPr>
              <a:t>End Users</a:t>
            </a:r>
            <a:endParaRPr lang="el-GR" dirty="0">
              <a:solidFill>
                <a:srgbClr val="FFFF00"/>
              </a:solidFill>
              <a:latin typeface="Century"/>
              <a:cs typeface="Century"/>
            </a:endParaRPr>
          </a:p>
        </p:txBody>
      </p:sp>
      <p:pic>
        <p:nvPicPr>
          <p:cNvPr id="13334"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560" y="2276475"/>
            <a:ext cx="91797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78697" y="4335464"/>
            <a:ext cx="156567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22" descr="Image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60739" y="5445915"/>
            <a:ext cx="108108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Striped Right Arrow 30"/>
          <p:cNvSpPr/>
          <p:nvPr/>
        </p:nvSpPr>
        <p:spPr bwMode="auto">
          <a:xfrm>
            <a:off x="2915816" y="1557338"/>
            <a:ext cx="594122" cy="431800"/>
          </a:xfrm>
          <a:prstGeom prst="stripedRightArrow">
            <a:avLst/>
          </a:prstGeom>
          <a:solidFill>
            <a:srgbClr val="C00000"/>
          </a:solidFill>
          <a:ln w="9525" cap="flat" cmpd="sng" algn="ctr">
            <a:solidFill>
              <a:schemeClr val="tx1"/>
            </a:solidFill>
            <a:prstDash val="solid"/>
            <a:round/>
            <a:headEnd type="none" w="med" len="med"/>
            <a:tailEnd type="none" w="med" len="med"/>
          </a:ln>
          <a:effectLst/>
        </p:spPr>
        <p:txBody>
          <a:bodyPr/>
          <a:lstStyle/>
          <a:p>
            <a:pPr>
              <a:defRPr/>
            </a:pPr>
            <a:endParaRPr lang="el-GR">
              <a:latin typeface="Tahoma" pitchFamily="34" charset="0"/>
            </a:endParaRPr>
          </a:p>
        </p:txBody>
      </p:sp>
      <p:sp>
        <p:nvSpPr>
          <p:cNvPr id="32" name="Striped Right Arrow 31"/>
          <p:cNvSpPr/>
          <p:nvPr/>
        </p:nvSpPr>
        <p:spPr bwMode="auto">
          <a:xfrm>
            <a:off x="5778078" y="1557338"/>
            <a:ext cx="594122" cy="431800"/>
          </a:xfrm>
          <a:prstGeom prst="stripedRightArrow">
            <a:avLst/>
          </a:prstGeom>
          <a:solidFill>
            <a:srgbClr val="C00000"/>
          </a:solidFill>
          <a:ln w="9525" cap="flat" cmpd="sng" algn="ctr">
            <a:solidFill>
              <a:schemeClr val="tx1"/>
            </a:solidFill>
            <a:prstDash val="solid"/>
            <a:round/>
            <a:headEnd type="none" w="med" len="med"/>
            <a:tailEnd type="none" w="med" len="med"/>
          </a:ln>
          <a:effectLst/>
        </p:spPr>
        <p:txBody>
          <a:bodyPr/>
          <a:lstStyle/>
          <a:p>
            <a:pPr>
              <a:defRPr/>
            </a:pPr>
            <a:endParaRPr lang="el-GR">
              <a:latin typeface="Tahoma" pitchFamily="34" charset="0"/>
            </a:endParaRPr>
          </a:p>
        </p:txBody>
      </p:sp>
      <p:pic>
        <p:nvPicPr>
          <p:cNvPr id="29" name="Picture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61343" y="3370369"/>
            <a:ext cx="1512094"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44171" y="4794502"/>
            <a:ext cx="464147" cy="91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3" name="Picture 50" descr="5100_IFM-Kiel_fig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2573" y="4864100"/>
            <a:ext cx="887286"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 name="Picture 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4254" t="32003" r="30923"/>
          <a:stretch/>
        </p:blipFill>
        <p:spPr bwMode="auto">
          <a:xfrm>
            <a:off x="4787876" y="2579565"/>
            <a:ext cx="756494" cy="1295649"/>
          </a:xfrm>
          <a:prstGeom prst="rect">
            <a:avLst/>
          </a:prstGeom>
          <a:noFill/>
          <a:ln w="57150">
            <a:solidFill>
              <a:schemeClr val="accent3">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6" name="Picture 6" descr="Glob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00451" y="2732915"/>
            <a:ext cx="1081088" cy="141681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50"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84914" y="3473532"/>
            <a:ext cx="597852" cy="115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idx="4294967295"/>
          </p:nvPr>
        </p:nvSpPr>
        <p:spPr>
          <a:xfrm>
            <a:off x="395536" y="404664"/>
            <a:ext cx="8229600" cy="1143000"/>
          </a:xfrm>
        </p:spPr>
        <p:txBody>
          <a:bodyPr/>
          <a:lstStyle/>
          <a:p>
            <a:r>
              <a:rPr lang="en-US" sz="3200" dirty="0"/>
              <a:t>Operational Oceanography</a:t>
            </a:r>
            <a:r>
              <a:rPr lang="en-US" b="1" dirty="0" smtClean="0">
                <a:solidFill>
                  <a:srgbClr val="FF0000"/>
                </a:solidFill>
              </a:rPr>
              <a:t> </a:t>
            </a:r>
            <a:endParaRPr lang="en-US" b="1" dirty="0">
              <a:solidFill>
                <a:srgbClr val="FF0000"/>
              </a:solidFill>
            </a:endParaRPr>
          </a:p>
        </p:txBody>
      </p:sp>
    </p:spTree>
    <p:extLst>
      <p:ext uri="{BB962C8B-B14F-4D97-AF65-F5344CB8AC3E}">
        <p14:creationId xmlns:p14="http://schemas.microsoft.com/office/powerpoint/2010/main" val="30110505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idor de contingut 2"/>
          <p:cNvSpPr>
            <a:spLocks noGrp="1"/>
          </p:cNvSpPr>
          <p:nvPr>
            <p:ph idx="1"/>
          </p:nvPr>
        </p:nvSpPr>
        <p:spPr>
          <a:xfrm>
            <a:off x="395536" y="1052736"/>
            <a:ext cx="8229600" cy="5040560"/>
          </a:xfrm>
        </p:spPr>
        <p:txBody>
          <a:bodyPr>
            <a:normAutofit lnSpcReduction="10000"/>
          </a:bodyPr>
          <a:lstStyle/>
          <a:p>
            <a:pPr marL="514350" indent="-514350" algn="just">
              <a:buNone/>
            </a:pPr>
            <a:r>
              <a:rPr lang="en-US" b="1" i="1" dirty="0" smtClean="0"/>
              <a:t>3. About a network of networks</a:t>
            </a:r>
          </a:p>
          <a:p>
            <a:pPr marL="914400" lvl="1" indent="-514350" algn="just">
              <a:buNone/>
            </a:pPr>
            <a:r>
              <a:rPr lang="en-US" dirty="0" smtClean="0"/>
              <a:t>3.4 Do you think that your network could benefit from the existence of an ENEON or a similar network?</a:t>
            </a:r>
          </a:p>
          <a:p>
            <a:pPr marL="914400" lvl="1" indent="-514350" algn="just">
              <a:buNone/>
            </a:pPr>
            <a:endParaRPr lang="en-US" dirty="0"/>
          </a:p>
          <a:p>
            <a:pPr marL="914400" lvl="1" indent="-514350" algn="just">
              <a:buNone/>
            </a:pPr>
            <a:r>
              <a:rPr lang="en-US" i="1" dirty="0" err="1" smtClean="0">
                <a:solidFill>
                  <a:srgbClr val="EB6E5A"/>
                </a:solidFill>
              </a:rPr>
              <a:t>EuroGOOS</a:t>
            </a:r>
            <a:r>
              <a:rPr lang="en-US" i="1" dirty="0" smtClean="0">
                <a:solidFill>
                  <a:srgbClr val="EB6E5A"/>
                </a:solidFill>
              </a:rPr>
              <a:t> is developing the European Ocean Observing System (EOOS) concept with European Marine Board and other stakeholders. EOSS will provide a forum for the in-situ marine observing system in Europe. A collaboration with ENEON could be helpful in promoting a sustained system.</a:t>
            </a:r>
          </a:p>
        </p:txBody>
      </p:sp>
    </p:spTree>
    <p:extLst>
      <p:ext uri="{BB962C8B-B14F-4D97-AF65-F5344CB8AC3E}">
        <p14:creationId xmlns:p14="http://schemas.microsoft.com/office/powerpoint/2010/main" val="34647575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Segnaposto contenuto 2"/>
          <p:cNvSpPr>
            <a:spLocks noGrp="1"/>
          </p:cNvSpPr>
          <p:nvPr>
            <p:ph sz="quarter" idx="1"/>
          </p:nvPr>
        </p:nvSpPr>
        <p:spPr>
          <a:xfrm>
            <a:off x="179512" y="1196752"/>
            <a:ext cx="8712968" cy="4968552"/>
          </a:xfrm>
        </p:spPr>
        <p:txBody>
          <a:bodyPr>
            <a:normAutofit lnSpcReduction="10000"/>
          </a:bodyPr>
          <a:lstStyle/>
          <a:p>
            <a:pPr marL="0" indent="0">
              <a:buNone/>
            </a:pPr>
            <a:r>
              <a:rPr lang="en-US" sz="2000" b="1" dirty="0"/>
              <a:t>EMODnet Physics </a:t>
            </a:r>
            <a:r>
              <a:rPr lang="en-US" sz="2000" dirty="0"/>
              <a:t>objectives:</a:t>
            </a:r>
          </a:p>
          <a:p>
            <a:pPr lvl="1" eaLnBrk="1" hangingPunct="1"/>
            <a:r>
              <a:rPr lang="en-US" sz="1800" i="1" dirty="0">
                <a:ea typeface="ＭＳ Ｐゴシック" pitchFamily="34" charset="-128"/>
              </a:rPr>
              <a:t>Provide a </a:t>
            </a:r>
            <a:r>
              <a:rPr lang="en-US" sz="1800" b="1" i="1" dirty="0">
                <a:ea typeface="ＭＳ Ｐゴシック" pitchFamily="34" charset="-128"/>
              </a:rPr>
              <a:t>single point of access </a:t>
            </a:r>
            <a:r>
              <a:rPr lang="en-US" sz="1800" i="1" dirty="0">
                <a:ea typeface="ＭＳ Ｐゴシック" pitchFamily="34" charset="-128"/>
              </a:rPr>
              <a:t>to marine near real time and achieved data</a:t>
            </a:r>
          </a:p>
          <a:p>
            <a:pPr marL="366668" lvl="1" indent="0">
              <a:buNone/>
            </a:pPr>
            <a:r>
              <a:rPr lang="en-US" sz="1800" i="1" dirty="0">
                <a:ea typeface="ＭＳ Ｐゴシック" pitchFamily="34" charset="-128"/>
              </a:rPr>
              <a:t>on </a:t>
            </a:r>
            <a:r>
              <a:rPr lang="en-US" sz="1800" b="1" i="1" dirty="0">
                <a:ea typeface="ＭＳ Ｐゴシック" pitchFamily="34" charset="-128"/>
              </a:rPr>
              <a:t>physical conditions </a:t>
            </a:r>
            <a:r>
              <a:rPr lang="en-US" sz="1800" i="1" dirty="0">
                <a:ea typeface="ＭＳ Ｐゴシック" pitchFamily="34" charset="-128"/>
              </a:rPr>
              <a:t>as monitored by:</a:t>
            </a:r>
          </a:p>
          <a:p>
            <a:pPr lvl="2" eaLnBrk="1" hangingPunct="1"/>
            <a:r>
              <a:rPr lang="en-US" sz="1400" dirty="0">
                <a:ea typeface="ＭＳ Ｐゴシック" pitchFamily="34" charset="-128"/>
              </a:rPr>
              <a:t>Fixed Stations</a:t>
            </a:r>
            <a:r>
              <a:rPr lang="en-US" sz="1400" baseline="30000" dirty="0">
                <a:ea typeface="ＭＳ Ｐゴシック" pitchFamily="34" charset="-128"/>
              </a:rPr>
              <a:t>1</a:t>
            </a:r>
            <a:r>
              <a:rPr lang="en-US" sz="1400" dirty="0">
                <a:ea typeface="ＭＳ Ｐゴシック" pitchFamily="34" charset="-128"/>
              </a:rPr>
              <a:t>, Ferrybox</a:t>
            </a:r>
            <a:r>
              <a:rPr lang="en-US" sz="1400" baseline="30000" dirty="0">
                <a:ea typeface="ＭＳ Ｐゴシック" pitchFamily="34" charset="-128"/>
              </a:rPr>
              <a:t>1</a:t>
            </a:r>
            <a:r>
              <a:rPr lang="en-US" sz="1400" dirty="0">
                <a:ea typeface="ＭＳ Ｐゴシック" pitchFamily="34" charset="-128"/>
              </a:rPr>
              <a:t>, </a:t>
            </a:r>
            <a:r>
              <a:rPr lang="en-US" sz="1400" dirty="0">
                <a:solidFill>
                  <a:srgbClr val="002060"/>
                </a:solidFill>
                <a:ea typeface="ＭＳ Ｐゴシック" pitchFamily="34" charset="-128"/>
              </a:rPr>
              <a:t>Argo</a:t>
            </a:r>
            <a:r>
              <a:rPr lang="en-US" sz="1400" baseline="30000" dirty="0">
                <a:solidFill>
                  <a:srgbClr val="002060"/>
                </a:solidFill>
                <a:ea typeface="ＭＳ Ｐゴシック" pitchFamily="34" charset="-128"/>
              </a:rPr>
              <a:t>2</a:t>
            </a:r>
            <a:r>
              <a:rPr lang="en-US" sz="1400" dirty="0">
                <a:solidFill>
                  <a:srgbClr val="002060"/>
                </a:solidFill>
                <a:ea typeface="ＭＳ Ｐゴシック" pitchFamily="34" charset="-128"/>
              </a:rPr>
              <a:t>, Gliders</a:t>
            </a:r>
            <a:r>
              <a:rPr lang="en-US" sz="1400" baseline="30000" dirty="0">
                <a:solidFill>
                  <a:srgbClr val="002060"/>
                </a:solidFill>
                <a:ea typeface="ＭＳ Ｐゴシック" pitchFamily="34" charset="-128"/>
              </a:rPr>
              <a:t>2</a:t>
            </a:r>
            <a:r>
              <a:rPr lang="en-US" sz="1400" dirty="0">
                <a:solidFill>
                  <a:srgbClr val="002060"/>
                </a:solidFill>
                <a:ea typeface="ＭＳ Ｐゴシック" pitchFamily="34" charset="-128"/>
              </a:rPr>
              <a:t>, HF </a:t>
            </a:r>
            <a:r>
              <a:rPr lang="en-US" sz="1400" dirty="0" smtClean="0">
                <a:solidFill>
                  <a:srgbClr val="002060"/>
                </a:solidFill>
                <a:ea typeface="ＭＳ Ｐゴシック" pitchFamily="34" charset="-128"/>
              </a:rPr>
              <a:t>Radars</a:t>
            </a:r>
            <a:r>
              <a:rPr lang="en-US" sz="1400" baseline="30000" dirty="0" smtClean="0">
                <a:solidFill>
                  <a:srgbClr val="002060"/>
                </a:solidFill>
                <a:ea typeface="ＭＳ Ｐゴシック" pitchFamily="34" charset="-128"/>
              </a:rPr>
              <a:t>2</a:t>
            </a:r>
            <a:r>
              <a:rPr lang="en-US" sz="1400" dirty="0" smtClean="0">
                <a:solidFill>
                  <a:srgbClr val="002060"/>
                </a:solidFill>
                <a:ea typeface="ＭＳ Ｐゴシック" pitchFamily="34" charset="-128"/>
              </a:rPr>
              <a:t> ,……..</a:t>
            </a:r>
            <a:endParaRPr lang="en-US" sz="1400" dirty="0">
              <a:solidFill>
                <a:srgbClr val="002060"/>
              </a:solidFill>
              <a:ea typeface="ＭＳ Ｐゴシック" pitchFamily="34" charset="-128"/>
            </a:endParaRPr>
          </a:p>
          <a:p>
            <a:pPr marL="366668" lvl="1" indent="0">
              <a:buNone/>
            </a:pPr>
            <a:r>
              <a:rPr lang="en-US" sz="1800" i="1" dirty="0">
                <a:ea typeface="ＭＳ Ｐゴシック" pitchFamily="34" charset="-128"/>
              </a:rPr>
              <a:t>Parameters</a:t>
            </a:r>
            <a:r>
              <a:rPr lang="en-US" sz="1800" dirty="0">
                <a:ea typeface="ＭＳ Ｐゴシック" pitchFamily="34" charset="-128"/>
              </a:rPr>
              <a:t>:</a:t>
            </a:r>
          </a:p>
          <a:p>
            <a:pPr lvl="2" eaLnBrk="1" hangingPunct="1"/>
            <a:r>
              <a:rPr lang="en-US" sz="1400" dirty="0">
                <a:ea typeface="ＭＳ Ｐゴシック" pitchFamily="34" charset="-128"/>
              </a:rPr>
              <a:t>Sea Temperature</a:t>
            </a:r>
            <a:r>
              <a:rPr lang="en-US" sz="1400" baseline="30000" dirty="0">
                <a:ea typeface="ＭＳ Ｐゴシック" pitchFamily="34" charset="-128"/>
              </a:rPr>
              <a:t>1</a:t>
            </a:r>
            <a:r>
              <a:rPr lang="en-US" sz="1400" dirty="0">
                <a:ea typeface="ＭＳ Ｐゴシック" pitchFamily="34" charset="-128"/>
              </a:rPr>
              <a:t>, Sea Level</a:t>
            </a:r>
            <a:r>
              <a:rPr lang="en-US" sz="1400" baseline="30000" dirty="0">
                <a:ea typeface="ＭＳ Ｐゴシック" pitchFamily="34" charset="-128"/>
              </a:rPr>
              <a:t>1</a:t>
            </a:r>
            <a:r>
              <a:rPr lang="en-US" sz="1400" dirty="0">
                <a:ea typeface="ＭＳ Ｐゴシック" pitchFamily="34" charset="-128"/>
              </a:rPr>
              <a:t>, Sea Salinity</a:t>
            </a:r>
            <a:r>
              <a:rPr lang="en-US" sz="1400" baseline="30000" dirty="0">
                <a:ea typeface="ＭＳ Ｐゴシック" pitchFamily="34" charset="-128"/>
              </a:rPr>
              <a:t>1</a:t>
            </a:r>
            <a:r>
              <a:rPr lang="en-US" sz="1400" dirty="0">
                <a:ea typeface="ＭＳ Ｐゴシック" pitchFamily="34" charset="-128"/>
              </a:rPr>
              <a:t>, Winds</a:t>
            </a:r>
            <a:r>
              <a:rPr lang="en-US" sz="1400" baseline="30000" dirty="0">
                <a:ea typeface="ＭＳ Ｐゴシック" pitchFamily="34" charset="-128"/>
              </a:rPr>
              <a:t>1</a:t>
            </a:r>
            <a:r>
              <a:rPr lang="en-US" sz="1400" dirty="0">
                <a:ea typeface="ＭＳ Ｐゴシック" pitchFamily="34" charset="-128"/>
              </a:rPr>
              <a:t>, Waves</a:t>
            </a:r>
            <a:r>
              <a:rPr lang="en-US" sz="1400" baseline="30000" dirty="0">
                <a:ea typeface="ＭＳ Ｐゴシック" pitchFamily="34" charset="-128"/>
              </a:rPr>
              <a:t>1</a:t>
            </a:r>
            <a:r>
              <a:rPr lang="en-US" sz="1400" dirty="0">
                <a:ea typeface="ＭＳ Ｐゴシック" pitchFamily="34" charset="-128"/>
              </a:rPr>
              <a:t>, Sea Currents</a:t>
            </a:r>
            <a:r>
              <a:rPr lang="en-US" sz="1400" baseline="30000" dirty="0">
                <a:ea typeface="ＭＳ Ｐゴシック" pitchFamily="34" charset="-128"/>
              </a:rPr>
              <a:t>1</a:t>
            </a:r>
            <a:r>
              <a:rPr lang="en-US" sz="1400" dirty="0">
                <a:ea typeface="ＭＳ Ｐゴシック" pitchFamily="34" charset="-128"/>
              </a:rPr>
              <a:t>, Light Attenuation</a:t>
            </a:r>
            <a:r>
              <a:rPr lang="en-US" sz="1400" baseline="30000" dirty="0">
                <a:ea typeface="ＭＳ Ｐゴシック" pitchFamily="34" charset="-128"/>
              </a:rPr>
              <a:t>1</a:t>
            </a:r>
            <a:r>
              <a:rPr lang="en-US" sz="1400" dirty="0">
                <a:ea typeface="ＭＳ Ｐゴシック" pitchFamily="34" charset="-128"/>
              </a:rPr>
              <a:t>, </a:t>
            </a:r>
            <a:r>
              <a:rPr lang="en-US" sz="1400" dirty="0">
                <a:solidFill>
                  <a:srgbClr val="002060"/>
                </a:solidFill>
                <a:ea typeface="ＭＳ Ｐゴシック" pitchFamily="34" charset="-128"/>
              </a:rPr>
              <a:t>Ice Coverage</a:t>
            </a:r>
            <a:r>
              <a:rPr lang="en-US" sz="1400" baseline="30000" dirty="0">
                <a:solidFill>
                  <a:srgbClr val="002060"/>
                </a:solidFill>
                <a:ea typeface="ＭＳ Ｐゴシック" pitchFamily="34" charset="-128"/>
              </a:rPr>
              <a:t>2</a:t>
            </a:r>
            <a:r>
              <a:rPr lang="en-US" sz="1400" dirty="0">
                <a:solidFill>
                  <a:srgbClr val="002060"/>
                </a:solidFill>
                <a:ea typeface="ＭＳ Ｐゴシック" pitchFamily="34" charset="-128"/>
              </a:rPr>
              <a:t>, Sea Level trends</a:t>
            </a:r>
            <a:r>
              <a:rPr lang="en-US" sz="1400" baseline="30000" dirty="0">
                <a:solidFill>
                  <a:srgbClr val="002060"/>
                </a:solidFill>
                <a:ea typeface="ＭＳ Ｐゴシック" pitchFamily="34" charset="-128"/>
              </a:rPr>
              <a:t>2</a:t>
            </a:r>
            <a:r>
              <a:rPr lang="en-US" sz="1400" dirty="0">
                <a:solidFill>
                  <a:srgbClr val="002060"/>
                </a:solidFill>
                <a:ea typeface="ＭＳ Ｐゴシック" pitchFamily="34" charset="-128"/>
              </a:rPr>
              <a:t> </a:t>
            </a:r>
          </a:p>
          <a:p>
            <a:pPr lvl="1" eaLnBrk="1" hangingPunct="1"/>
            <a:r>
              <a:rPr lang="en-US" sz="1800" i="1" dirty="0">
                <a:ea typeface="ＭＳ Ｐゴシック" pitchFamily="34" charset="-128"/>
              </a:rPr>
              <a:t>Build up on </a:t>
            </a:r>
            <a:r>
              <a:rPr lang="en-US" sz="1800" b="1" i="1" dirty="0">
                <a:ea typeface="ＭＳ Ｐゴシック" pitchFamily="34" charset="-128"/>
              </a:rPr>
              <a:t>existing infrastructures </a:t>
            </a:r>
            <a:r>
              <a:rPr lang="en-US" sz="1800" b="1" i="1" dirty="0" smtClean="0">
                <a:ea typeface="ＭＳ Ｐゴシック" pitchFamily="34" charset="-128"/>
              </a:rPr>
              <a:t>i.e. EuroGOOS  ROOSs </a:t>
            </a:r>
            <a:r>
              <a:rPr lang="en-US" sz="1800" i="1" dirty="0" smtClean="0">
                <a:ea typeface="ＭＳ Ｐゴシック" pitchFamily="34" charset="-128"/>
              </a:rPr>
              <a:t>by </a:t>
            </a:r>
            <a:r>
              <a:rPr lang="en-US" sz="1800" i="1" dirty="0">
                <a:ea typeface="ＭＳ Ｐゴシック" pitchFamily="34" charset="-128"/>
              </a:rPr>
              <a:t>adding value – not complexity</a:t>
            </a:r>
            <a:endParaRPr lang="en-US" sz="1800" b="1" i="1" dirty="0">
              <a:ea typeface="ＭＳ Ｐゴシック" pitchFamily="34" charset="-128"/>
            </a:endParaRPr>
          </a:p>
          <a:p>
            <a:pPr lvl="1" eaLnBrk="1" hangingPunct="1"/>
            <a:r>
              <a:rPr lang="en-US" sz="1800" b="1" i="1" dirty="0">
                <a:ea typeface="ＭＳ Ｐゴシック" pitchFamily="34" charset="-128"/>
              </a:rPr>
              <a:t>Ensure data access to any user</a:t>
            </a:r>
          </a:p>
          <a:p>
            <a:pPr lvl="1" eaLnBrk="1" hangingPunct="1"/>
            <a:r>
              <a:rPr lang="en-US" sz="1800" i="1" dirty="0">
                <a:ea typeface="ＭＳ Ｐゴシック" pitchFamily="34" charset="-128"/>
              </a:rPr>
              <a:t>Facilitate </a:t>
            </a:r>
            <a:r>
              <a:rPr lang="en-US" sz="1800" b="1" i="1" dirty="0">
                <a:ea typeface="ＭＳ Ｐゴシック" pitchFamily="34" charset="-128"/>
              </a:rPr>
              <a:t>integration</a:t>
            </a:r>
            <a:r>
              <a:rPr lang="en-US" sz="1800" i="1" dirty="0">
                <a:ea typeface="ＭＳ Ｐゴシック" pitchFamily="34" charset="-128"/>
              </a:rPr>
              <a:t> and </a:t>
            </a:r>
            <a:r>
              <a:rPr lang="en-US" sz="1800" b="1" i="1" dirty="0">
                <a:ea typeface="ＭＳ Ｐゴシック" pitchFamily="34" charset="-128"/>
              </a:rPr>
              <a:t>interoperability</a:t>
            </a:r>
            <a:r>
              <a:rPr lang="en-US" sz="1800" i="1" dirty="0">
                <a:ea typeface="ＭＳ Ｐゴシック" pitchFamily="34" charset="-128"/>
              </a:rPr>
              <a:t> with further systems </a:t>
            </a:r>
          </a:p>
          <a:p>
            <a:pPr marL="731746" lvl="2" indent="0">
              <a:buNone/>
            </a:pPr>
            <a:r>
              <a:rPr lang="en-US" sz="1500" i="1" dirty="0">
                <a:ea typeface="ＭＳ Ｐゴシック" pitchFamily="34" charset="-128"/>
              </a:rPr>
              <a:t>(INSPIRE compliant, WMS, WFS, etc.)</a:t>
            </a:r>
          </a:p>
          <a:p>
            <a:pPr lvl="1" eaLnBrk="1" hangingPunct="1"/>
            <a:r>
              <a:rPr lang="en-US" sz="1800" i="1" dirty="0">
                <a:ea typeface="ＭＳ Ｐゴシック" pitchFamily="34" charset="-128"/>
              </a:rPr>
              <a:t>Bring together the main European Marine Observation and Data </a:t>
            </a:r>
            <a:r>
              <a:rPr lang="en-US" sz="1800" i="1" dirty="0" smtClean="0">
                <a:ea typeface="ＭＳ Ｐゴシック" pitchFamily="34" charset="-128"/>
              </a:rPr>
              <a:t>Communities – and linking to global</a:t>
            </a:r>
            <a:endParaRPr lang="en-US" sz="1800" i="1" dirty="0">
              <a:ea typeface="ＭＳ Ｐゴシック" pitchFamily="34" charset="-128"/>
            </a:endParaRPr>
          </a:p>
          <a:p>
            <a:pPr marL="366668" lvl="1" indent="0">
              <a:buNone/>
            </a:pPr>
            <a:r>
              <a:rPr lang="en-US" sz="1500" i="1" dirty="0">
                <a:ea typeface="ＭＳ Ｐゴシック" pitchFamily="34" charset="-128"/>
              </a:rPr>
              <a:t>	(EuroGOOS ROOSs, INSTAC, </a:t>
            </a:r>
            <a:r>
              <a:rPr lang="en-US" sz="1500" i="1" dirty="0" err="1">
                <a:ea typeface="ＭＳ Ｐゴシック" pitchFamily="34" charset="-128"/>
              </a:rPr>
              <a:t>SeaDataNet</a:t>
            </a:r>
            <a:r>
              <a:rPr lang="en-US" sz="1500" i="1" dirty="0">
                <a:ea typeface="ＭＳ Ｐゴシック" pitchFamily="34" charset="-128"/>
              </a:rPr>
              <a:t>, </a:t>
            </a:r>
            <a:r>
              <a:rPr lang="en-US" sz="1500" i="1" dirty="0" err="1">
                <a:ea typeface="ＭＳ Ｐゴシック" pitchFamily="34" charset="-128"/>
              </a:rPr>
              <a:t>etc</a:t>
            </a:r>
            <a:r>
              <a:rPr lang="en-US" sz="1500" i="1" dirty="0">
                <a:ea typeface="ＭＳ Ｐゴシック" pitchFamily="34" charset="-128"/>
              </a:rPr>
              <a:t>)</a:t>
            </a:r>
            <a:r>
              <a:rPr lang="en-US" sz="1800" b="1" i="1" dirty="0">
                <a:ea typeface="ＭＳ Ｐゴシック" pitchFamily="34" charset="-128"/>
              </a:rPr>
              <a:t> </a:t>
            </a:r>
          </a:p>
          <a:p>
            <a:pPr lvl="1" eaLnBrk="1" hangingPunct="1"/>
            <a:r>
              <a:rPr lang="en-US" sz="1800" b="1" i="1" dirty="0">
                <a:ea typeface="ＭＳ Ｐゴシック" pitchFamily="34" charset="-128"/>
              </a:rPr>
              <a:t>Attract new data </a:t>
            </a:r>
            <a:r>
              <a:rPr lang="en-US" sz="1800" i="1" dirty="0">
                <a:ea typeface="ＭＳ Ｐゴシック" pitchFamily="34" charset="-128"/>
              </a:rPr>
              <a:t>and</a:t>
            </a:r>
            <a:r>
              <a:rPr lang="en-US" sz="1800" b="1" i="1" dirty="0">
                <a:ea typeface="ＭＳ Ｐゴシック" pitchFamily="34" charset="-128"/>
              </a:rPr>
              <a:t> new data providers</a:t>
            </a:r>
          </a:p>
          <a:p>
            <a:pPr lvl="1" eaLnBrk="1" hangingPunct="1"/>
            <a:r>
              <a:rPr lang="en-US" sz="1800" b="1" i="1" dirty="0">
                <a:ea typeface="ＭＳ Ｐゴシック" pitchFamily="34" charset="-128"/>
              </a:rPr>
              <a:t>Attract new users and stakeholders</a:t>
            </a:r>
          </a:p>
          <a:p>
            <a:pPr marL="457144" lvl="1" indent="0">
              <a:buNone/>
            </a:pPr>
            <a:endParaRPr lang="en-US" i="1" dirty="0" smtClean="0">
              <a:ea typeface="ＭＳ Ｐゴシック" pitchFamily="34" charset="-128"/>
            </a:endParaRPr>
          </a:p>
          <a:p>
            <a:pPr marL="731746" lvl="2" indent="0">
              <a:buNone/>
            </a:pPr>
            <a:endParaRPr lang="en-US" sz="1500" i="1" dirty="0">
              <a:ea typeface="ＭＳ Ｐゴシック" pitchFamily="34" charset="-128"/>
            </a:endParaRPr>
          </a:p>
          <a:p>
            <a:pPr marL="731746" lvl="2" indent="0">
              <a:buNone/>
            </a:pPr>
            <a:endParaRPr lang="en-US" sz="1500" i="1" dirty="0">
              <a:ea typeface="ＭＳ Ｐゴシック" pitchFamily="34" charset="-128"/>
            </a:endParaRPr>
          </a:p>
        </p:txBody>
      </p:sp>
      <p:sp>
        <p:nvSpPr>
          <p:cNvPr id="5" name="Titolo 1"/>
          <p:cNvSpPr>
            <a:spLocks noGrp="1"/>
          </p:cNvSpPr>
          <p:nvPr>
            <p:ph type="title"/>
          </p:nvPr>
        </p:nvSpPr>
        <p:spPr/>
        <p:txBody>
          <a:bodyPr/>
          <a:lstStyle/>
          <a:p>
            <a:pPr algn="r">
              <a:defRPr/>
            </a:pPr>
            <a:r>
              <a:rPr lang="en-US" b="1" i="1" cap="none" dirty="0" err="1" smtClean="0">
                <a:solidFill>
                  <a:srgbClr val="0070C0"/>
                </a:solidFill>
                <a:effectLst>
                  <a:outerShdw blurRad="38100" dist="38100" dir="2700000" algn="tl">
                    <a:srgbClr val="000000">
                      <a:alpha val="43137"/>
                    </a:srgbClr>
                  </a:outerShdw>
                </a:effectLst>
                <a:latin typeface="Arial" pitchFamily="34" charset="0"/>
                <a:ea typeface="+mj-ea"/>
              </a:rPr>
              <a:t>EMODnet</a:t>
            </a:r>
            <a:r>
              <a:rPr lang="en-US" b="1" i="1" cap="none" dirty="0" smtClean="0">
                <a:solidFill>
                  <a:srgbClr val="0070C0"/>
                </a:solidFill>
                <a:effectLst>
                  <a:outerShdw blurRad="38100" dist="38100" dir="2700000" algn="tl">
                    <a:srgbClr val="000000">
                      <a:alpha val="43137"/>
                    </a:srgbClr>
                  </a:outerShdw>
                </a:effectLst>
                <a:latin typeface="Arial" pitchFamily="34" charset="0"/>
                <a:ea typeface="+mj-ea"/>
              </a:rPr>
              <a:t>  Physics</a:t>
            </a:r>
            <a:endParaRPr lang="en-US" b="1" i="1" cap="none" dirty="0">
              <a:solidFill>
                <a:srgbClr val="0070C0"/>
              </a:solidFill>
              <a:effectLst>
                <a:outerShdw blurRad="38100" dist="38100" dir="2700000" algn="tl">
                  <a:srgbClr val="000000">
                    <a:alpha val="43137"/>
                  </a:srgbClr>
                </a:outerShdw>
              </a:effectLst>
              <a:latin typeface="Arial" pitchFamily="34" charset="0"/>
              <a:ea typeface="+mj-ea"/>
            </a:endParaRPr>
          </a:p>
        </p:txBody>
      </p:sp>
    </p:spTree>
    <p:extLst>
      <p:ext uri="{BB962C8B-B14F-4D97-AF65-F5344CB8AC3E}">
        <p14:creationId xmlns:p14="http://schemas.microsoft.com/office/powerpoint/2010/main" val="4100398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539552" y="1700808"/>
            <a:ext cx="8136904" cy="36724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2000" dirty="0" smtClean="0"/>
              <a:t>Sea </a:t>
            </a:r>
            <a:r>
              <a:rPr lang="es-ES_tradnl" sz="2000" dirty="0" err="1" smtClean="0"/>
              <a:t>level</a:t>
            </a:r>
            <a:r>
              <a:rPr lang="es-ES_tradnl" sz="2000" dirty="0" smtClean="0"/>
              <a:t> </a:t>
            </a:r>
            <a:r>
              <a:rPr lang="es-ES_tradnl" sz="2000" dirty="0" err="1" smtClean="0"/>
              <a:t>assumptions</a:t>
            </a:r>
            <a:r>
              <a:rPr lang="es-ES_tradnl" sz="2000" dirty="0" smtClean="0"/>
              <a:t>: </a:t>
            </a:r>
          </a:p>
          <a:p>
            <a:r>
              <a:rPr lang="es-ES_tradnl" sz="2000" dirty="0" err="1" smtClean="0"/>
              <a:t>old</a:t>
            </a:r>
            <a:r>
              <a:rPr lang="es-ES_tradnl" sz="2000" dirty="0" smtClean="0"/>
              <a:t> and </a:t>
            </a:r>
            <a:r>
              <a:rPr lang="es-ES_tradnl" sz="2000" dirty="0" err="1" smtClean="0"/>
              <a:t>well-known</a:t>
            </a:r>
            <a:r>
              <a:rPr lang="es-ES_tradnl" sz="2000" dirty="0" smtClean="0"/>
              <a:t> </a:t>
            </a:r>
            <a:r>
              <a:rPr lang="es-ES_tradnl" sz="2000" dirty="0" err="1" smtClean="0"/>
              <a:t>technology</a:t>
            </a:r>
            <a:endParaRPr lang="es-ES_tradnl" sz="2000" dirty="0" smtClean="0"/>
          </a:p>
          <a:p>
            <a:r>
              <a:rPr lang="es-ES_tradnl" sz="2000" dirty="0" err="1" smtClean="0"/>
              <a:t>adequate</a:t>
            </a:r>
            <a:r>
              <a:rPr lang="es-ES_tradnl" sz="2000" dirty="0" smtClean="0"/>
              <a:t> </a:t>
            </a:r>
            <a:r>
              <a:rPr lang="es-ES_tradnl" sz="2000" dirty="0" err="1" smtClean="0"/>
              <a:t>number</a:t>
            </a:r>
            <a:r>
              <a:rPr lang="es-ES_tradnl" sz="2000" dirty="0" smtClean="0"/>
              <a:t> of </a:t>
            </a:r>
            <a:r>
              <a:rPr lang="es-ES_tradnl" sz="2000" dirty="0" err="1" smtClean="0"/>
              <a:t>stations</a:t>
            </a:r>
            <a:r>
              <a:rPr lang="es-ES_tradnl" sz="2000" dirty="0" smtClean="0"/>
              <a:t> </a:t>
            </a:r>
            <a:r>
              <a:rPr lang="es-ES_tradnl" sz="2000" dirty="0" err="1" smtClean="0"/>
              <a:t>already</a:t>
            </a:r>
            <a:r>
              <a:rPr lang="es-ES_tradnl" sz="2000" dirty="0" smtClean="0"/>
              <a:t> in </a:t>
            </a:r>
            <a:r>
              <a:rPr lang="es-ES_tradnl" sz="2000" dirty="0" err="1" smtClean="0"/>
              <a:t>Europe</a:t>
            </a:r>
            <a:endParaRPr lang="es-ES_tradnl" sz="2000" dirty="0" smtClean="0"/>
          </a:p>
          <a:p>
            <a:r>
              <a:rPr lang="es-ES" sz="2000" dirty="0" smtClean="0"/>
              <a:t>n</a:t>
            </a:r>
            <a:r>
              <a:rPr lang="es-ES_tradnl" sz="2000" dirty="0" smtClean="0"/>
              <a:t>o </a:t>
            </a:r>
            <a:r>
              <a:rPr lang="es-ES_tradnl" sz="2000" dirty="0" err="1" smtClean="0"/>
              <a:t>need</a:t>
            </a:r>
            <a:r>
              <a:rPr lang="es-ES_tradnl" sz="2000" dirty="0" smtClean="0"/>
              <a:t> of new </a:t>
            </a:r>
            <a:r>
              <a:rPr lang="es-ES_tradnl" sz="2000" dirty="0" err="1" smtClean="0"/>
              <a:t>developments</a:t>
            </a:r>
            <a:r>
              <a:rPr lang="es-ES_tradnl" sz="2000" dirty="0"/>
              <a:t> </a:t>
            </a:r>
            <a:r>
              <a:rPr lang="es-ES_tradnl" sz="2000" dirty="0" smtClean="0"/>
              <a:t>in data </a:t>
            </a:r>
            <a:r>
              <a:rPr lang="es-ES_tradnl" sz="2000" dirty="0" err="1" smtClean="0"/>
              <a:t>processing</a:t>
            </a:r>
            <a:r>
              <a:rPr lang="es-ES_tradnl" sz="2000" dirty="0" smtClean="0"/>
              <a:t> </a:t>
            </a:r>
          </a:p>
          <a:p>
            <a:endParaRPr lang="es-ES_tradnl" sz="2000" dirty="0" smtClean="0"/>
          </a:p>
          <a:p>
            <a:pPr marL="0" indent="0">
              <a:buFont typeface="Arial" pitchFamily="34" charset="0"/>
              <a:buNone/>
            </a:pPr>
            <a:r>
              <a:rPr lang="es-ES_tradnl" sz="2000" dirty="0" smtClean="0"/>
              <a:t>Real </a:t>
            </a:r>
            <a:r>
              <a:rPr lang="es-ES_tradnl" sz="2000" dirty="0" err="1" smtClean="0"/>
              <a:t>facts</a:t>
            </a:r>
            <a:r>
              <a:rPr lang="es-ES_tradnl" sz="2000" dirty="0" smtClean="0"/>
              <a:t>:</a:t>
            </a:r>
          </a:p>
          <a:p>
            <a:r>
              <a:rPr lang="es-ES" sz="2000" dirty="0" smtClean="0"/>
              <a:t>i</a:t>
            </a:r>
            <a:r>
              <a:rPr lang="es-ES_tradnl" sz="2000" dirty="0" err="1" smtClean="0"/>
              <a:t>ncreasing</a:t>
            </a:r>
            <a:r>
              <a:rPr lang="es-ES_tradnl" sz="2000" dirty="0" smtClean="0"/>
              <a:t> </a:t>
            </a:r>
            <a:r>
              <a:rPr lang="es-ES_tradnl" sz="2000" dirty="0" err="1" smtClean="0"/>
              <a:t>demand</a:t>
            </a:r>
            <a:r>
              <a:rPr lang="es-ES_tradnl" sz="2000" dirty="0" smtClean="0"/>
              <a:t> of sea </a:t>
            </a:r>
            <a:r>
              <a:rPr lang="es-ES_tradnl" sz="2000" dirty="0" err="1" smtClean="0"/>
              <a:t>level</a:t>
            </a:r>
            <a:r>
              <a:rPr lang="es-ES_tradnl" sz="2000" dirty="0" smtClean="0"/>
              <a:t> data and </a:t>
            </a:r>
            <a:r>
              <a:rPr lang="es-ES_tradnl" sz="2000" dirty="0" err="1" smtClean="0"/>
              <a:t>stations</a:t>
            </a:r>
            <a:endParaRPr lang="es-ES_tradnl" sz="2000" dirty="0" smtClean="0"/>
          </a:p>
          <a:p>
            <a:r>
              <a:rPr lang="es-ES_tradnl" sz="2000" dirty="0" err="1" smtClean="0"/>
              <a:t>multi</a:t>
            </a:r>
            <a:r>
              <a:rPr lang="es-ES_tradnl" sz="2000" dirty="0" smtClean="0"/>
              <a:t>-disciplinar variable </a:t>
            </a:r>
            <a:r>
              <a:rPr lang="es-ES" sz="2000" dirty="0" smtClean="0">
                <a:sym typeface="Wingdings"/>
              </a:rPr>
              <a:t> </a:t>
            </a:r>
            <a:r>
              <a:rPr lang="es-ES_tradnl" sz="2000" dirty="0" smtClean="0"/>
              <a:t>new </a:t>
            </a:r>
            <a:r>
              <a:rPr lang="es-ES_tradnl" sz="2000" dirty="0" err="1" smtClean="0"/>
              <a:t>requirements</a:t>
            </a:r>
            <a:r>
              <a:rPr lang="es-ES_tradnl" sz="2000" dirty="0" smtClean="0"/>
              <a:t> </a:t>
            </a:r>
            <a:r>
              <a:rPr lang="es-ES_tradnl" sz="2000" dirty="0" err="1" smtClean="0"/>
              <a:t>for</a:t>
            </a:r>
            <a:r>
              <a:rPr lang="es-ES_tradnl" sz="2000" dirty="0" smtClean="0"/>
              <a:t> </a:t>
            </a:r>
            <a:r>
              <a:rPr lang="es-ES_tradnl" sz="2000" dirty="0" err="1" smtClean="0"/>
              <a:t>the</a:t>
            </a:r>
            <a:r>
              <a:rPr lang="es-ES_tradnl" sz="2000" dirty="0" smtClean="0"/>
              <a:t> </a:t>
            </a:r>
            <a:r>
              <a:rPr lang="es-ES_tradnl" sz="2000" dirty="0" err="1" smtClean="0"/>
              <a:t>last</a:t>
            </a:r>
            <a:r>
              <a:rPr lang="es-ES_tradnl" sz="2000" dirty="0" smtClean="0"/>
              <a:t> 10 </a:t>
            </a:r>
            <a:r>
              <a:rPr lang="es-ES_tradnl" sz="2000" dirty="0" err="1" smtClean="0"/>
              <a:t>years</a:t>
            </a:r>
            <a:endParaRPr lang="es-ES_tradnl" sz="2000" dirty="0" smtClean="0"/>
          </a:p>
          <a:p>
            <a:r>
              <a:rPr lang="es-ES_tradnl" sz="2000" dirty="0" err="1" smtClean="0"/>
              <a:t>last</a:t>
            </a:r>
            <a:r>
              <a:rPr lang="es-ES_tradnl" sz="2000" dirty="0" smtClean="0"/>
              <a:t> EU </a:t>
            </a:r>
            <a:r>
              <a:rPr lang="es-ES_tradnl" sz="2000" dirty="0" err="1" smtClean="0"/>
              <a:t>funded</a:t>
            </a:r>
            <a:r>
              <a:rPr lang="es-ES_tradnl" sz="2000" dirty="0" smtClean="0"/>
              <a:t> </a:t>
            </a:r>
            <a:r>
              <a:rPr lang="es-ES_tradnl" sz="2000" dirty="0" err="1" smtClean="0"/>
              <a:t>project</a:t>
            </a:r>
            <a:r>
              <a:rPr lang="es-ES_tradnl" sz="2000" dirty="0" smtClean="0"/>
              <a:t> </a:t>
            </a:r>
            <a:r>
              <a:rPr lang="es-ES_tradnl" sz="2000" dirty="0" err="1" smtClean="0"/>
              <a:t>for</a:t>
            </a:r>
            <a:r>
              <a:rPr lang="es-ES_tradnl" sz="2000" dirty="0" smtClean="0"/>
              <a:t> sea </a:t>
            </a:r>
            <a:r>
              <a:rPr lang="es-ES_tradnl" sz="2000" dirty="0" err="1" smtClean="0"/>
              <a:t>level</a:t>
            </a:r>
            <a:r>
              <a:rPr lang="es-ES_tradnl" sz="2000" dirty="0" smtClean="0"/>
              <a:t> </a:t>
            </a:r>
            <a:r>
              <a:rPr lang="es-ES_tradnl" sz="2000" dirty="0" err="1" smtClean="0"/>
              <a:t>measurements</a:t>
            </a:r>
            <a:r>
              <a:rPr lang="es-ES_tradnl" sz="2000" dirty="0" smtClean="0"/>
              <a:t>: ESEAS-RI (</a:t>
            </a:r>
            <a:r>
              <a:rPr lang="es-ES_tradnl" sz="2000" dirty="0" err="1" smtClean="0"/>
              <a:t>ended</a:t>
            </a:r>
            <a:r>
              <a:rPr lang="es-ES_tradnl" sz="2000" dirty="0" smtClean="0"/>
              <a:t> 2005, more </a:t>
            </a:r>
            <a:r>
              <a:rPr lang="es-ES_tradnl" sz="2000" dirty="0" err="1" smtClean="0"/>
              <a:t>than</a:t>
            </a:r>
            <a:r>
              <a:rPr lang="es-ES_tradnl" sz="2000" dirty="0" smtClean="0"/>
              <a:t> 10 </a:t>
            </a:r>
            <a:r>
              <a:rPr lang="es-ES_tradnl" sz="2000" dirty="0" err="1" smtClean="0"/>
              <a:t>years</a:t>
            </a:r>
            <a:r>
              <a:rPr lang="es-ES_tradnl" sz="2000" dirty="0" smtClean="0"/>
              <a:t> </a:t>
            </a:r>
            <a:r>
              <a:rPr lang="es-ES_tradnl" sz="2000" dirty="0" err="1" smtClean="0"/>
              <a:t>ago</a:t>
            </a:r>
            <a:r>
              <a:rPr lang="es-ES_tradnl" sz="2000" dirty="0" smtClean="0"/>
              <a:t>!)</a:t>
            </a:r>
          </a:p>
          <a:p>
            <a:pPr marL="0" indent="0">
              <a:buFont typeface="Arial" pitchFamily="34" charset="0"/>
              <a:buNone/>
            </a:pPr>
            <a:endParaRPr lang="es-ES_tradnl" sz="2400" dirty="0" smtClean="0"/>
          </a:p>
        </p:txBody>
      </p:sp>
      <p:sp>
        <p:nvSpPr>
          <p:cNvPr id="5" name="6 CuadroTexto"/>
          <p:cNvSpPr txBox="1"/>
          <p:nvPr/>
        </p:nvSpPr>
        <p:spPr>
          <a:xfrm>
            <a:off x="755576" y="5589240"/>
            <a:ext cx="7692355" cy="1015663"/>
          </a:xfrm>
          <a:prstGeom prst="rect">
            <a:avLst/>
          </a:prstGeom>
          <a:noFill/>
          <a:ln>
            <a:solidFill>
              <a:schemeClr val="accent1"/>
            </a:solidFill>
          </a:ln>
        </p:spPr>
        <p:txBody>
          <a:bodyPr wrap="none" rtlCol="0">
            <a:spAutoFit/>
          </a:bodyPr>
          <a:lstStyle/>
          <a:p>
            <a:r>
              <a:rPr lang="es-ES_tradnl" sz="2000" i="1" dirty="0" err="1" smtClean="0"/>
              <a:t>Why</a:t>
            </a:r>
            <a:r>
              <a:rPr lang="es-ES_tradnl" sz="2000" i="1" dirty="0" smtClean="0"/>
              <a:t> </a:t>
            </a:r>
            <a:r>
              <a:rPr lang="es-ES_tradnl" sz="2000" i="1" dirty="0" err="1" smtClean="0"/>
              <a:t>did</a:t>
            </a:r>
            <a:r>
              <a:rPr lang="es-ES_tradnl" sz="2000" i="1" dirty="0" smtClean="0"/>
              <a:t> ESEAS </a:t>
            </a:r>
            <a:r>
              <a:rPr lang="es-ES_tradnl" sz="2000" i="1" dirty="0" err="1" smtClean="0"/>
              <a:t>finally</a:t>
            </a:r>
            <a:r>
              <a:rPr lang="es-ES_tradnl" sz="2000" i="1" dirty="0" smtClean="0"/>
              <a:t> </a:t>
            </a:r>
            <a:r>
              <a:rPr lang="es-ES_tradnl" sz="2000" i="1" dirty="0" err="1" smtClean="0"/>
              <a:t>fail</a:t>
            </a:r>
            <a:r>
              <a:rPr lang="es-ES_tradnl" sz="2000" i="1" dirty="0" smtClean="0"/>
              <a:t>? </a:t>
            </a:r>
            <a:r>
              <a:rPr lang="es-ES" sz="2000" i="1" dirty="0" smtClean="0"/>
              <a:t>W</a:t>
            </a:r>
            <a:r>
              <a:rPr lang="es-ES_tradnl" sz="2000" i="1" dirty="0" err="1" smtClean="0"/>
              <a:t>here</a:t>
            </a:r>
            <a:r>
              <a:rPr lang="es-ES_tradnl" sz="2000" i="1" dirty="0" smtClean="0"/>
              <a:t> </a:t>
            </a:r>
            <a:r>
              <a:rPr lang="es-ES_tradnl" sz="2000" i="1" dirty="0" err="1" smtClean="0"/>
              <a:t>is</a:t>
            </a:r>
            <a:r>
              <a:rPr lang="es-ES_tradnl" sz="2000" i="1" dirty="0" smtClean="0"/>
              <a:t> </a:t>
            </a:r>
            <a:r>
              <a:rPr lang="es-ES_tradnl" sz="2000" i="1" dirty="0" err="1" smtClean="0"/>
              <a:t>the</a:t>
            </a:r>
            <a:r>
              <a:rPr lang="es-ES_tradnl" sz="2000" i="1" dirty="0" smtClean="0"/>
              <a:t> </a:t>
            </a:r>
            <a:r>
              <a:rPr lang="es-ES_tradnl" sz="2000" i="1" dirty="0" err="1" smtClean="0"/>
              <a:t>european</a:t>
            </a:r>
            <a:r>
              <a:rPr lang="es-ES_tradnl" sz="2000" i="1" dirty="0" smtClean="0"/>
              <a:t> sea </a:t>
            </a:r>
            <a:r>
              <a:rPr lang="es-ES_tradnl" sz="2000" i="1" dirty="0" err="1" smtClean="0"/>
              <a:t>level</a:t>
            </a:r>
            <a:r>
              <a:rPr lang="es-ES_tradnl" sz="2000" i="1" dirty="0" smtClean="0"/>
              <a:t> </a:t>
            </a:r>
            <a:r>
              <a:rPr lang="es-ES_tradnl" sz="2000" i="1" dirty="0" err="1" smtClean="0"/>
              <a:t>community</a:t>
            </a:r>
            <a:r>
              <a:rPr lang="es-ES_tradnl" sz="2000" i="1" dirty="0" smtClean="0"/>
              <a:t>? </a:t>
            </a:r>
          </a:p>
          <a:p>
            <a:r>
              <a:rPr lang="es-ES_tradnl" sz="2000" i="1" dirty="0" err="1" smtClean="0"/>
              <a:t>Creation</a:t>
            </a:r>
            <a:r>
              <a:rPr lang="es-ES_tradnl" sz="2000" i="1" dirty="0" smtClean="0"/>
              <a:t> of </a:t>
            </a:r>
            <a:r>
              <a:rPr lang="es-ES_tradnl" sz="2000" i="1" dirty="0" err="1" smtClean="0"/>
              <a:t>the</a:t>
            </a:r>
            <a:r>
              <a:rPr lang="es-ES_tradnl" sz="2000" i="1" dirty="0" smtClean="0"/>
              <a:t> </a:t>
            </a:r>
            <a:r>
              <a:rPr lang="es-ES_tradnl" sz="2000" i="1" dirty="0" err="1" smtClean="0"/>
              <a:t>EuroGOOS</a:t>
            </a:r>
            <a:r>
              <a:rPr lang="es-ES_tradnl" sz="2000" i="1" dirty="0" smtClean="0"/>
              <a:t> </a:t>
            </a:r>
            <a:r>
              <a:rPr lang="es-ES_tradnl" sz="2000" i="1" dirty="0" err="1" smtClean="0"/>
              <a:t>Task</a:t>
            </a:r>
            <a:r>
              <a:rPr lang="es-ES_tradnl" sz="2000" i="1" dirty="0" smtClean="0"/>
              <a:t> </a:t>
            </a:r>
            <a:r>
              <a:rPr lang="es-ES_tradnl" sz="2000" i="1" dirty="0" err="1" smtClean="0"/>
              <a:t>Team</a:t>
            </a:r>
            <a:r>
              <a:rPr lang="es-ES_tradnl" sz="2000" i="1" dirty="0" smtClean="0"/>
              <a:t> </a:t>
            </a:r>
            <a:r>
              <a:rPr lang="es-ES_tradnl" sz="2000" i="1" dirty="0" err="1" smtClean="0"/>
              <a:t>on</a:t>
            </a:r>
            <a:r>
              <a:rPr lang="es-ES_tradnl" sz="2000" i="1" dirty="0" smtClean="0"/>
              <a:t> </a:t>
            </a:r>
            <a:r>
              <a:rPr lang="es-ES_tradnl" sz="2000" i="1" dirty="0" err="1" smtClean="0"/>
              <a:t>Tide</a:t>
            </a:r>
            <a:r>
              <a:rPr lang="es-ES_tradnl" sz="2000" i="1" dirty="0" smtClean="0"/>
              <a:t> Gauges in 2015, </a:t>
            </a:r>
            <a:r>
              <a:rPr lang="es-ES_tradnl" sz="2000" i="1" dirty="0" err="1" smtClean="0"/>
              <a:t>Terms</a:t>
            </a:r>
            <a:r>
              <a:rPr lang="es-ES_tradnl" sz="2000" i="1" dirty="0" smtClean="0"/>
              <a:t> of</a:t>
            </a:r>
          </a:p>
          <a:p>
            <a:r>
              <a:rPr lang="es-ES_tradnl" sz="2000" i="1" dirty="0" smtClean="0"/>
              <a:t>Reference </a:t>
            </a:r>
            <a:r>
              <a:rPr lang="es-ES_tradnl" sz="2000" i="1" dirty="0" err="1" smtClean="0"/>
              <a:t>approved</a:t>
            </a:r>
            <a:r>
              <a:rPr lang="es-ES_tradnl" sz="2000" i="1" dirty="0" smtClean="0"/>
              <a:t> </a:t>
            </a:r>
            <a:r>
              <a:rPr lang="es-ES_tradnl" sz="2000" i="1" dirty="0" err="1" smtClean="0"/>
              <a:t>April</a:t>
            </a:r>
            <a:r>
              <a:rPr lang="es-ES_tradnl" sz="2000" i="1" dirty="0" smtClean="0"/>
              <a:t> 2015. </a:t>
            </a:r>
            <a:endParaRPr lang="es-ES" sz="2000" i="1" dirty="0"/>
          </a:p>
        </p:txBody>
      </p:sp>
      <p:sp>
        <p:nvSpPr>
          <p:cNvPr id="7" name="Contenidor de contingut 2"/>
          <p:cNvSpPr txBox="1">
            <a:spLocks/>
          </p:cNvSpPr>
          <p:nvPr/>
        </p:nvSpPr>
        <p:spPr>
          <a:xfrm>
            <a:off x="395536" y="908720"/>
            <a:ext cx="8229600" cy="57606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accent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Arial" pitchFamily="34" charset="0"/>
              <a:buNone/>
            </a:pPr>
            <a:r>
              <a:rPr lang="en-US" b="1" i="1" smtClean="0"/>
              <a:t>Example: Tide gauges network:</a:t>
            </a:r>
          </a:p>
          <a:p>
            <a:pPr marL="914400" lvl="1" indent="-514350" algn="just">
              <a:buFont typeface="Arial" pitchFamily="34" charset="0"/>
              <a:buNone/>
            </a:pPr>
            <a:endParaRPr lang="en-US" dirty="0"/>
          </a:p>
        </p:txBody>
      </p:sp>
    </p:spTree>
    <p:extLst>
      <p:ext uri="{BB962C8B-B14F-4D97-AF65-F5344CB8AC3E}">
        <p14:creationId xmlns:p14="http://schemas.microsoft.com/office/powerpoint/2010/main" val="616221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88032" y="2043100"/>
            <a:ext cx="8676456" cy="4338228"/>
          </a:xfrm>
          <a:prstGeom prst="rect">
            <a:avLst/>
          </a:prstGeom>
        </p:spPr>
      </p:pic>
      <p:sp>
        <p:nvSpPr>
          <p:cNvPr id="3" name="CuadroTexto 2"/>
          <p:cNvSpPr txBox="1"/>
          <p:nvPr/>
        </p:nvSpPr>
        <p:spPr>
          <a:xfrm>
            <a:off x="3203848" y="1556792"/>
            <a:ext cx="3135619" cy="400110"/>
          </a:xfrm>
          <a:prstGeom prst="rect">
            <a:avLst/>
          </a:prstGeom>
          <a:noFill/>
        </p:spPr>
        <p:txBody>
          <a:bodyPr wrap="none" rtlCol="0">
            <a:spAutoFit/>
          </a:bodyPr>
          <a:lstStyle/>
          <a:p>
            <a:r>
              <a:rPr lang="es-ES" sz="2000" b="1" dirty="0" err="1" smtClean="0"/>
              <a:t>Applications</a:t>
            </a:r>
            <a:r>
              <a:rPr lang="es-ES" sz="2000" b="1" dirty="0" smtClean="0"/>
              <a:t> of </a:t>
            </a:r>
            <a:r>
              <a:rPr lang="es-ES" sz="2000" b="1" dirty="0" err="1" smtClean="0"/>
              <a:t>tide</a:t>
            </a:r>
            <a:r>
              <a:rPr lang="es-ES" sz="2000" b="1" dirty="0" smtClean="0"/>
              <a:t> gauges:</a:t>
            </a:r>
            <a:endParaRPr lang="es-ES" sz="2000" b="1" dirty="0"/>
          </a:p>
        </p:txBody>
      </p:sp>
      <p:sp>
        <p:nvSpPr>
          <p:cNvPr id="4" name="CuadroTexto 3"/>
          <p:cNvSpPr txBox="1"/>
          <p:nvPr/>
        </p:nvSpPr>
        <p:spPr>
          <a:xfrm>
            <a:off x="1043608" y="6309320"/>
            <a:ext cx="7459268" cy="369332"/>
          </a:xfrm>
          <a:prstGeom prst="rect">
            <a:avLst/>
          </a:prstGeom>
          <a:noFill/>
        </p:spPr>
        <p:txBody>
          <a:bodyPr wrap="none" rtlCol="0">
            <a:spAutoFit/>
          </a:bodyPr>
          <a:lstStyle/>
          <a:p>
            <a:r>
              <a:rPr lang="es-ES" dirty="0" smtClean="0"/>
              <a:t>Sea </a:t>
            </a:r>
            <a:r>
              <a:rPr lang="es-ES" dirty="0" err="1" smtClean="0"/>
              <a:t>level</a:t>
            </a:r>
            <a:r>
              <a:rPr lang="es-ES" dirty="0" smtClean="0"/>
              <a:t> </a:t>
            </a:r>
            <a:r>
              <a:rPr lang="es-ES" dirty="0" err="1" smtClean="0"/>
              <a:t>related</a:t>
            </a:r>
            <a:r>
              <a:rPr lang="es-ES" dirty="0" smtClean="0"/>
              <a:t> </a:t>
            </a:r>
            <a:r>
              <a:rPr lang="es-ES" dirty="0" err="1" smtClean="0"/>
              <a:t>hazards</a:t>
            </a:r>
            <a:r>
              <a:rPr lang="es-ES" dirty="0" smtClean="0"/>
              <a:t> </a:t>
            </a:r>
            <a:r>
              <a:rPr lang="es-ES" dirty="0" err="1" smtClean="0"/>
              <a:t>becoming</a:t>
            </a:r>
            <a:r>
              <a:rPr lang="es-ES" dirty="0" smtClean="0"/>
              <a:t> more </a:t>
            </a:r>
            <a:r>
              <a:rPr lang="es-ES" dirty="0" err="1" smtClean="0"/>
              <a:t>important</a:t>
            </a:r>
            <a:r>
              <a:rPr lang="es-ES" dirty="0" smtClean="0"/>
              <a:t>. </a:t>
            </a:r>
            <a:r>
              <a:rPr lang="es-ES" dirty="0" err="1" smtClean="0"/>
              <a:t>Changes</a:t>
            </a:r>
            <a:r>
              <a:rPr lang="es-ES" dirty="0" smtClean="0"/>
              <a:t> in </a:t>
            </a:r>
            <a:r>
              <a:rPr lang="es-ES" dirty="0" err="1" smtClean="0"/>
              <a:t>the</a:t>
            </a:r>
            <a:r>
              <a:rPr lang="es-ES" dirty="0" smtClean="0"/>
              <a:t> </a:t>
            </a:r>
            <a:r>
              <a:rPr lang="es-ES" dirty="0" err="1" smtClean="0"/>
              <a:t>network</a:t>
            </a:r>
            <a:r>
              <a:rPr lang="es-ES" dirty="0" smtClean="0"/>
              <a:t> </a:t>
            </a:r>
            <a:endParaRPr lang="es-ES" dirty="0"/>
          </a:p>
        </p:txBody>
      </p:sp>
      <p:sp>
        <p:nvSpPr>
          <p:cNvPr id="5" name="Contenidor de contingut 2"/>
          <p:cNvSpPr>
            <a:spLocks noGrp="1"/>
          </p:cNvSpPr>
          <p:nvPr>
            <p:ph idx="1"/>
          </p:nvPr>
        </p:nvSpPr>
        <p:spPr>
          <a:xfrm>
            <a:off x="395536" y="908720"/>
            <a:ext cx="8229600" cy="576064"/>
          </a:xfrm>
        </p:spPr>
        <p:txBody>
          <a:bodyPr>
            <a:normAutofit lnSpcReduction="10000"/>
          </a:bodyPr>
          <a:lstStyle/>
          <a:p>
            <a:pPr marL="514350" indent="-514350">
              <a:buNone/>
            </a:pPr>
            <a:r>
              <a:rPr lang="en-US" b="1" i="1" dirty="0" smtClean="0"/>
              <a:t>Example: Tide gauges network:</a:t>
            </a:r>
          </a:p>
          <a:p>
            <a:pPr marL="914400" lvl="1" indent="-514350" algn="just">
              <a:buNone/>
            </a:pPr>
            <a:endParaRPr lang="en-US" dirty="0"/>
          </a:p>
        </p:txBody>
      </p:sp>
    </p:spTree>
    <p:extLst>
      <p:ext uri="{BB962C8B-B14F-4D97-AF65-F5344CB8AC3E}">
        <p14:creationId xmlns:p14="http://schemas.microsoft.com/office/powerpoint/2010/main" val="377761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251520" y="980728"/>
            <a:ext cx="8424936" cy="707886"/>
          </a:xfrm>
          <a:prstGeom prst="rect">
            <a:avLst/>
          </a:prstGeom>
          <a:noFill/>
        </p:spPr>
        <p:txBody>
          <a:bodyPr wrap="square" rtlCol="0">
            <a:spAutoFit/>
          </a:bodyPr>
          <a:lstStyle/>
          <a:p>
            <a:r>
              <a:rPr lang="es-ES" sz="2000" i="1" u="sng" dirty="0" smtClean="0"/>
              <a:t>Sea </a:t>
            </a:r>
            <a:r>
              <a:rPr lang="es-ES" sz="2000" i="1" u="sng" dirty="0" err="1" smtClean="0"/>
              <a:t>level</a:t>
            </a:r>
            <a:r>
              <a:rPr lang="es-ES" sz="2000" i="1" u="sng" dirty="0" smtClean="0"/>
              <a:t> data </a:t>
            </a:r>
            <a:r>
              <a:rPr lang="es-ES" sz="2000" i="1" u="sng" dirty="0" err="1" smtClean="0"/>
              <a:t>portals</a:t>
            </a:r>
            <a:r>
              <a:rPr lang="es-ES" sz="2000" i="1" u="sng" dirty="0" smtClean="0"/>
              <a:t>: </a:t>
            </a:r>
            <a:r>
              <a:rPr lang="es-ES" sz="2000" dirty="0" err="1" smtClean="0"/>
              <a:t>several</a:t>
            </a:r>
            <a:r>
              <a:rPr lang="es-ES" sz="2000" dirty="0" smtClean="0"/>
              <a:t> data </a:t>
            </a:r>
            <a:r>
              <a:rPr lang="es-ES" sz="2000" dirty="0" err="1" smtClean="0"/>
              <a:t>portals</a:t>
            </a:r>
            <a:r>
              <a:rPr lang="es-ES" sz="2000" dirty="0" smtClean="0"/>
              <a:t> </a:t>
            </a:r>
            <a:r>
              <a:rPr lang="es-ES" sz="2000" dirty="0" err="1" smtClean="0"/>
              <a:t>allow</a:t>
            </a:r>
            <a:r>
              <a:rPr lang="es-ES" sz="2000" dirty="0" smtClean="0"/>
              <a:t> </a:t>
            </a:r>
            <a:r>
              <a:rPr lang="es-ES" sz="2000" dirty="0" err="1" smtClean="0"/>
              <a:t>today</a:t>
            </a:r>
            <a:r>
              <a:rPr lang="es-ES" sz="2000" dirty="0" smtClean="0"/>
              <a:t> </a:t>
            </a:r>
            <a:r>
              <a:rPr lang="es-ES" sz="2000" dirty="0" err="1" smtClean="0"/>
              <a:t>access</a:t>
            </a:r>
            <a:r>
              <a:rPr lang="es-ES" sz="2000" dirty="0" smtClean="0"/>
              <a:t> </a:t>
            </a:r>
            <a:r>
              <a:rPr lang="es-ES" sz="2000" dirty="0" err="1" smtClean="0"/>
              <a:t>to</a:t>
            </a:r>
            <a:r>
              <a:rPr lang="es-ES" sz="2000" dirty="0" smtClean="0"/>
              <a:t> sea </a:t>
            </a:r>
            <a:r>
              <a:rPr lang="es-ES" sz="2000" dirty="0" err="1" smtClean="0"/>
              <a:t>level</a:t>
            </a:r>
            <a:r>
              <a:rPr lang="es-ES" sz="2000" dirty="0" smtClean="0"/>
              <a:t> data </a:t>
            </a:r>
            <a:r>
              <a:rPr lang="es-ES" sz="2000" dirty="0" err="1" smtClean="0"/>
              <a:t>from</a:t>
            </a:r>
            <a:r>
              <a:rPr lang="es-ES" sz="2000" dirty="0" smtClean="0"/>
              <a:t> </a:t>
            </a:r>
            <a:r>
              <a:rPr lang="es-ES" sz="2000" dirty="0" err="1" smtClean="0"/>
              <a:t>TG’s</a:t>
            </a:r>
            <a:r>
              <a:rPr lang="es-ES" sz="2000" dirty="0" smtClean="0"/>
              <a:t>. </a:t>
            </a:r>
            <a:r>
              <a:rPr lang="es-ES" sz="2000" dirty="0" err="1" smtClean="0"/>
              <a:t>Focused</a:t>
            </a:r>
            <a:r>
              <a:rPr lang="es-ES" sz="2000" dirty="0" smtClean="0"/>
              <a:t> </a:t>
            </a:r>
            <a:r>
              <a:rPr lang="es-ES" sz="2000" dirty="0" err="1" smtClean="0"/>
              <a:t>on</a:t>
            </a:r>
            <a:r>
              <a:rPr lang="es-ES" sz="2000" dirty="0" smtClean="0"/>
              <a:t> </a:t>
            </a:r>
            <a:r>
              <a:rPr lang="es-ES" sz="2000" dirty="0" err="1" smtClean="0"/>
              <a:t>different</a:t>
            </a:r>
            <a:r>
              <a:rPr lang="es-ES" sz="2000" dirty="0" smtClean="0"/>
              <a:t> </a:t>
            </a:r>
            <a:r>
              <a:rPr lang="es-ES" sz="2000" dirty="0" err="1" smtClean="0"/>
              <a:t>applications</a:t>
            </a:r>
            <a:r>
              <a:rPr lang="es-ES" sz="2000" dirty="0"/>
              <a:t> </a:t>
            </a:r>
            <a:r>
              <a:rPr lang="es-ES" sz="2000" dirty="0" smtClean="0"/>
              <a:t>and </a:t>
            </a:r>
            <a:r>
              <a:rPr lang="es-ES" sz="2000" dirty="0" err="1" smtClean="0"/>
              <a:t>users</a:t>
            </a:r>
            <a:r>
              <a:rPr lang="es-ES" sz="2000" dirty="0" smtClean="0"/>
              <a:t>.</a:t>
            </a:r>
          </a:p>
        </p:txBody>
      </p:sp>
      <p:pic>
        <p:nvPicPr>
          <p:cNvPr id="7" name="Imagen 1"/>
          <p:cNvPicPr>
            <a:picLocks noChangeAspect="1"/>
          </p:cNvPicPr>
          <p:nvPr/>
        </p:nvPicPr>
        <p:blipFill>
          <a:blip r:embed="rId2"/>
          <a:stretch>
            <a:fillRect/>
          </a:stretch>
        </p:blipFill>
        <p:spPr>
          <a:xfrm>
            <a:off x="539552" y="2564904"/>
            <a:ext cx="1716845" cy="2232248"/>
          </a:xfrm>
          <a:prstGeom prst="rect">
            <a:avLst/>
          </a:prstGeom>
        </p:spPr>
      </p:pic>
      <p:grpSp>
        <p:nvGrpSpPr>
          <p:cNvPr id="8" name="Agrupar 7"/>
          <p:cNvGrpSpPr/>
          <p:nvPr/>
        </p:nvGrpSpPr>
        <p:grpSpPr>
          <a:xfrm>
            <a:off x="4572000" y="1772816"/>
            <a:ext cx="2376264" cy="648072"/>
            <a:chOff x="4427984" y="3068960"/>
            <a:chExt cx="2376264" cy="648072"/>
          </a:xfrm>
        </p:grpSpPr>
        <p:sp>
          <p:nvSpPr>
            <p:cNvPr id="9" name="Rectángulo redondeado 8"/>
            <p:cNvSpPr/>
            <p:nvPr/>
          </p:nvSpPr>
          <p:spPr>
            <a:xfrm>
              <a:off x="4427984" y="3068960"/>
              <a:ext cx="2376264" cy="648072"/>
            </a:xfrm>
            <a:prstGeom prst="roundRect">
              <a:avLst/>
            </a:prstGeom>
            <a:solidFill>
              <a:schemeClr val="tx2">
                <a:lumMod val="20000"/>
                <a:lumOff val="80000"/>
              </a:schemeClr>
            </a:solidFill>
            <a:effectLst>
              <a:outerShdw blurRad="40000" dist="23000" dir="5400000" rotWithShape="0">
                <a:schemeClr val="tx2">
                  <a:lumMod val="20000"/>
                  <a:lumOff val="8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CuadroTexto 9"/>
            <p:cNvSpPr txBox="1"/>
            <p:nvPr/>
          </p:nvSpPr>
          <p:spPr>
            <a:xfrm>
              <a:off x="5220072" y="3212976"/>
              <a:ext cx="936104" cy="369332"/>
            </a:xfrm>
            <a:prstGeom prst="rect">
              <a:avLst/>
            </a:prstGeom>
            <a:noFill/>
          </p:spPr>
          <p:txBody>
            <a:bodyPr wrap="square" rtlCol="0">
              <a:spAutoFit/>
            </a:bodyPr>
            <a:lstStyle/>
            <a:p>
              <a:r>
                <a:rPr lang="es-ES" dirty="0" smtClean="0"/>
                <a:t>PSMSL</a:t>
              </a:r>
              <a:endParaRPr lang="es-ES" dirty="0"/>
            </a:p>
          </p:txBody>
        </p:sp>
      </p:grpSp>
      <p:grpSp>
        <p:nvGrpSpPr>
          <p:cNvPr id="11" name="Agrupar 10"/>
          <p:cNvGrpSpPr/>
          <p:nvPr/>
        </p:nvGrpSpPr>
        <p:grpSpPr>
          <a:xfrm>
            <a:off x="4572000" y="4221088"/>
            <a:ext cx="2376264" cy="648072"/>
            <a:chOff x="4427984" y="2276872"/>
            <a:chExt cx="2376264" cy="648072"/>
          </a:xfrm>
        </p:grpSpPr>
        <p:sp>
          <p:nvSpPr>
            <p:cNvPr id="12" name="Rectángulo redondeado 11"/>
            <p:cNvSpPr/>
            <p:nvPr/>
          </p:nvSpPr>
          <p:spPr>
            <a:xfrm>
              <a:off x="4427984" y="2276872"/>
              <a:ext cx="2376264" cy="648072"/>
            </a:xfrm>
            <a:prstGeom prst="roundRect">
              <a:avLst/>
            </a:prstGeom>
            <a:solidFill>
              <a:schemeClr val="tx2">
                <a:lumMod val="20000"/>
                <a:lumOff val="80000"/>
              </a:schemeClr>
            </a:solidFill>
            <a:effectLst>
              <a:outerShdw blurRad="40000" dist="23000" dir="5400000" rotWithShape="0">
                <a:schemeClr val="tx2">
                  <a:lumMod val="20000"/>
                  <a:lumOff val="8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CuadroTexto 12"/>
            <p:cNvSpPr txBox="1"/>
            <p:nvPr/>
          </p:nvSpPr>
          <p:spPr>
            <a:xfrm>
              <a:off x="4572000" y="2420888"/>
              <a:ext cx="2232248" cy="369332"/>
            </a:xfrm>
            <a:prstGeom prst="rect">
              <a:avLst/>
            </a:prstGeom>
            <a:noFill/>
          </p:spPr>
          <p:txBody>
            <a:bodyPr wrap="square" rtlCol="0">
              <a:spAutoFit/>
            </a:bodyPr>
            <a:lstStyle/>
            <a:p>
              <a:r>
                <a:rPr lang="es-ES" dirty="0" smtClean="0"/>
                <a:t>ROOS’S: MONGOOS</a:t>
              </a:r>
              <a:endParaRPr lang="es-ES" dirty="0"/>
            </a:p>
          </p:txBody>
        </p:sp>
      </p:grpSp>
      <p:grpSp>
        <p:nvGrpSpPr>
          <p:cNvPr id="14" name="Agrupar 13"/>
          <p:cNvGrpSpPr/>
          <p:nvPr/>
        </p:nvGrpSpPr>
        <p:grpSpPr>
          <a:xfrm>
            <a:off x="4572000" y="3356992"/>
            <a:ext cx="2376264" cy="648072"/>
            <a:chOff x="5148064" y="4509120"/>
            <a:chExt cx="2376264" cy="648072"/>
          </a:xfrm>
        </p:grpSpPr>
        <p:sp>
          <p:nvSpPr>
            <p:cNvPr id="15" name="Rectángulo redondeado 14"/>
            <p:cNvSpPr/>
            <p:nvPr/>
          </p:nvSpPr>
          <p:spPr>
            <a:xfrm>
              <a:off x="5148064" y="4509120"/>
              <a:ext cx="2376264" cy="648072"/>
            </a:xfrm>
            <a:prstGeom prst="roundRect">
              <a:avLst/>
            </a:prstGeom>
            <a:solidFill>
              <a:schemeClr val="tx2">
                <a:lumMod val="20000"/>
                <a:lumOff val="80000"/>
              </a:schemeClr>
            </a:solidFill>
            <a:effectLst>
              <a:outerShdw blurRad="40000" dist="23000" dir="5400000" rotWithShape="0">
                <a:schemeClr val="tx2">
                  <a:lumMod val="20000"/>
                  <a:lumOff val="8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CuadroTexto 15"/>
            <p:cNvSpPr txBox="1"/>
            <p:nvPr/>
          </p:nvSpPr>
          <p:spPr>
            <a:xfrm>
              <a:off x="5796136" y="4653136"/>
              <a:ext cx="1584176" cy="369332"/>
            </a:xfrm>
            <a:prstGeom prst="rect">
              <a:avLst/>
            </a:prstGeom>
            <a:noFill/>
          </p:spPr>
          <p:txBody>
            <a:bodyPr wrap="square" rtlCol="0">
              <a:spAutoFit/>
            </a:bodyPr>
            <a:lstStyle/>
            <a:p>
              <a:r>
                <a:rPr lang="es-ES" dirty="0" smtClean="0"/>
                <a:t>IOC SLSMF</a:t>
              </a:r>
              <a:endParaRPr lang="es-ES" dirty="0"/>
            </a:p>
          </p:txBody>
        </p:sp>
      </p:grpSp>
      <p:grpSp>
        <p:nvGrpSpPr>
          <p:cNvPr id="17" name="Agrupar 16"/>
          <p:cNvGrpSpPr/>
          <p:nvPr/>
        </p:nvGrpSpPr>
        <p:grpSpPr>
          <a:xfrm>
            <a:off x="4572000" y="2564904"/>
            <a:ext cx="2376264" cy="648072"/>
            <a:chOff x="4499992" y="4005064"/>
            <a:chExt cx="2376264" cy="648072"/>
          </a:xfrm>
        </p:grpSpPr>
        <p:sp>
          <p:nvSpPr>
            <p:cNvPr id="18" name="Rectángulo redondeado 17"/>
            <p:cNvSpPr/>
            <p:nvPr/>
          </p:nvSpPr>
          <p:spPr>
            <a:xfrm>
              <a:off x="4499992" y="4005064"/>
              <a:ext cx="2376264" cy="648072"/>
            </a:xfrm>
            <a:prstGeom prst="roundRect">
              <a:avLst/>
            </a:prstGeom>
            <a:solidFill>
              <a:schemeClr val="tx2">
                <a:lumMod val="20000"/>
                <a:lumOff val="80000"/>
              </a:schemeClr>
            </a:solidFill>
            <a:effectLst>
              <a:outerShdw blurRad="40000" dist="23000" dir="5400000" rotWithShape="0">
                <a:schemeClr val="tx2">
                  <a:lumMod val="20000"/>
                  <a:lumOff val="8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 name="CuadroTexto 18"/>
            <p:cNvSpPr txBox="1"/>
            <p:nvPr/>
          </p:nvSpPr>
          <p:spPr>
            <a:xfrm>
              <a:off x="5292080" y="4149080"/>
              <a:ext cx="936104" cy="369332"/>
            </a:xfrm>
            <a:prstGeom prst="rect">
              <a:avLst/>
            </a:prstGeom>
            <a:noFill/>
          </p:spPr>
          <p:txBody>
            <a:bodyPr wrap="square" rtlCol="0">
              <a:spAutoFit/>
            </a:bodyPr>
            <a:lstStyle/>
            <a:p>
              <a:r>
                <a:rPr lang="es-ES" dirty="0" smtClean="0"/>
                <a:t>SONEL</a:t>
              </a:r>
              <a:endParaRPr lang="es-ES" dirty="0"/>
            </a:p>
          </p:txBody>
        </p:sp>
      </p:grpSp>
      <p:grpSp>
        <p:nvGrpSpPr>
          <p:cNvPr id="20" name="Agrupar 19"/>
          <p:cNvGrpSpPr/>
          <p:nvPr/>
        </p:nvGrpSpPr>
        <p:grpSpPr>
          <a:xfrm>
            <a:off x="4572000" y="5013176"/>
            <a:ext cx="2376264" cy="648072"/>
            <a:chOff x="2627784" y="5517232"/>
            <a:chExt cx="2376264" cy="648072"/>
          </a:xfrm>
        </p:grpSpPr>
        <p:sp>
          <p:nvSpPr>
            <p:cNvPr id="21" name="Rectángulo redondeado 20"/>
            <p:cNvSpPr/>
            <p:nvPr/>
          </p:nvSpPr>
          <p:spPr>
            <a:xfrm>
              <a:off x="2627784" y="5517232"/>
              <a:ext cx="2376264" cy="648072"/>
            </a:xfrm>
            <a:prstGeom prst="roundRect">
              <a:avLst/>
            </a:prstGeom>
            <a:solidFill>
              <a:schemeClr val="tx2">
                <a:lumMod val="20000"/>
                <a:lumOff val="80000"/>
              </a:schemeClr>
            </a:solidFill>
            <a:effectLst>
              <a:outerShdw blurRad="40000" dist="23000" dir="5400000" rotWithShape="0">
                <a:schemeClr val="tx2">
                  <a:lumMod val="20000"/>
                  <a:lumOff val="8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CuadroTexto 21"/>
            <p:cNvSpPr txBox="1"/>
            <p:nvPr/>
          </p:nvSpPr>
          <p:spPr>
            <a:xfrm>
              <a:off x="3203848" y="5661248"/>
              <a:ext cx="1368152" cy="369332"/>
            </a:xfrm>
            <a:prstGeom prst="rect">
              <a:avLst/>
            </a:prstGeom>
            <a:noFill/>
          </p:spPr>
          <p:txBody>
            <a:bodyPr wrap="square" rtlCol="0">
              <a:spAutoFit/>
            </a:bodyPr>
            <a:lstStyle/>
            <a:p>
              <a:r>
                <a:rPr lang="es-ES" dirty="0" err="1" smtClean="0"/>
                <a:t>EMODnet</a:t>
              </a:r>
              <a:endParaRPr lang="es-ES" dirty="0"/>
            </a:p>
          </p:txBody>
        </p:sp>
      </p:grpSp>
      <p:sp>
        <p:nvSpPr>
          <p:cNvPr id="23" name="CuadroTexto 22"/>
          <p:cNvSpPr txBox="1"/>
          <p:nvPr/>
        </p:nvSpPr>
        <p:spPr>
          <a:xfrm>
            <a:off x="3059832" y="5877272"/>
            <a:ext cx="5508104" cy="1015663"/>
          </a:xfrm>
          <a:prstGeom prst="rect">
            <a:avLst/>
          </a:prstGeom>
          <a:noFill/>
        </p:spPr>
        <p:txBody>
          <a:bodyPr wrap="square" rtlCol="0">
            <a:spAutoFit/>
          </a:bodyPr>
          <a:lstStyle/>
          <a:p>
            <a:r>
              <a:rPr lang="es-ES" sz="2000" dirty="0" smtClean="0"/>
              <a:t>… </a:t>
            </a:r>
            <a:r>
              <a:rPr lang="es-ES" sz="2000" dirty="0" err="1" smtClean="0"/>
              <a:t>apart</a:t>
            </a:r>
            <a:r>
              <a:rPr lang="es-ES" sz="2000" dirty="0" smtClean="0"/>
              <a:t> </a:t>
            </a:r>
            <a:r>
              <a:rPr lang="es-ES" sz="2000" dirty="0" err="1" smtClean="0"/>
              <a:t>from</a:t>
            </a:r>
            <a:r>
              <a:rPr lang="es-ES" sz="2000" dirty="0" smtClean="0"/>
              <a:t> </a:t>
            </a:r>
            <a:r>
              <a:rPr lang="es-ES" sz="2000" dirty="0" err="1" smtClean="0"/>
              <a:t>national</a:t>
            </a:r>
            <a:r>
              <a:rPr lang="es-ES" sz="2000" dirty="0" smtClean="0"/>
              <a:t> centers, </a:t>
            </a:r>
            <a:r>
              <a:rPr lang="es-ES" sz="2000" dirty="0" err="1" smtClean="0"/>
              <a:t>National</a:t>
            </a:r>
            <a:r>
              <a:rPr lang="es-ES" sz="2000" dirty="0" smtClean="0"/>
              <a:t> and Regional Tsunami </a:t>
            </a:r>
            <a:r>
              <a:rPr lang="es-ES" sz="2000" dirty="0" err="1" smtClean="0"/>
              <a:t>Warning</a:t>
            </a:r>
            <a:r>
              <a:rPr lang="es-ES" sz="2000" dirty="0" smtClean="0"/>
              <a:t> Centers (NEAMTWS) etc….</a:t>
            </a:r>
          </a:p>
        </p:txBody>
      </p:sp>
      <p:sp>
        <p:nvSpPr>
          <p:cNvPr id="24" name="Abrir llave 23"/>
          <p:cNvSpPr/>
          <p:nvPr/>
        </p:nvSpPr>
        <p:spPr>
          <a:xfrm>
            <a:off x="4139952" y="1772816"/>
            <a:ext cx="360040" cy="230425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25" name="CuadroTexto 24"/>
          <p:cNvSpPr txBox="1"/>
          <p:nvPr/>
        </p:nvSpPr>
        <p:spPr>
          <a:xfrm>
            <a:off x="7164288" y="2348880"/>
            <a:ext cx="1440160" cy="400110"/>
          </a:xfrm>
          <a:prstGeom prst="rect">
            <a:avLst/>
          </a:prstGeom>
          <a:noFill/>
        </p:spPr>
        <p:txBody>
          <a:bodyPr wrap="square" rtlCol="0">
            <a:spAutoFit/>
          </a:bodyPr>
          <a:lstStyle/>
          <a:p>
            <a:r>
              <a:rPr lang="es-ES" sz="2000" dirty="0" smtClean="0"/>
              <a:t>TG </a:t>
            </a:r>
            <a:r>
              <a:rPr lang="es-ES" sz="2000" dirty="0" err="1" smtClean="0"/>
              <a:t>msl</a:t>
            </a:r>
            <a:endParaRPr lang="es-ES" sz="2000" dirty="0" smtClean="0"/>
          </a:p>
        </p:txBody>
      </p:sp>
      <p:sp>
        <p:nvSpPr>
          <p:cNvPr id="26" name="CuadroTexto 25"/>
          <p:cNvSpPr txBox="1"/>
          <p:nvPr/>
        </p:nvSpPr>
        <p:spPr>
          <a:xfrm>
            <a:off x="7164288" y="3532946"/>
            <a:ext cx="1800200" cy="400110"/>
          </a:xfrm>
          <a:prstGeom prst="rect">
            <a:avLst/>
          </a:prstGeom>
          <a:noFill/>
        </p:spPr>
        <p:txBody>
          <a:bodyPr wrap="square" rtlCol="0">
            <a:spAutoFit/>
          </a:bodyPr>
          <a:lstStyle/>
          <a:p>
            <a:r>
              <a:rPr lang="es-ES" sz="2000" dirty="0" smtClean="0"/>
              <a:t>TG </a:t>
            </a:r>
            <a:r>
              <a:rPr lang="es-ES" sz="2000" dirty="0" err="1" smtClean="0"/>
              <a:t>monitoring</a:t>
            </a:r>
            <a:endParaRPr lang="es-ES" sz="2000" dirty="0" smtClean="0"/>
          </a:p>
        </p:txBody>
      </p:sp>
      <p:sp>
        <p:nvSpPr>
          <p:cNvPr id="27" name="CuadroTexto 26"/>
          <p:cNvSpPr txBox="1"/>
          <p:nvPr/>
        </p:nvSpPr>
        <p:spPr>
          <a:xfrm>
            <a:off x="7164288" y="4653136"/>
            <a:ext cx="1800200" cy="1015663"/>
          </a:xfrm>
          <a:prstGeom prst="rect">
            <a:avLst/>
          </a:prstGeom>
          <a:noFill/>
        </p:spPr>
        <p:txBody>
          <a:bodyPr wrap="square" rtlCol="0">
            <a:spAutoFit/>
          </a:bodyPr>
          <a:lstStyle/>
          <a:p>
            <a:r>
              <a:rPr lang="es-ES" sz="2000" dirty="0" err="1" smtClean="0"/>
              <a:t>EuroGOOS</a:t>
            </a:r>
            <a:r>
              <a:rPr lang="es-ES" sz="2000" dirty="0" smtClean="0"/>
              <a:t>: General: opera.</a:t>
            </a:r>
          </a:p>
          <a:p>
            <a:r>
              <a:rPr lang="es-ES" sz="2000" dirty="0" err="1" smtClean="0"/>
              <a:t>oceanography</a:t>
            </a:r>
            <a:endParaRPr lang="es-ES" sz="2000" dirty="0" smtClean="0"/>
          </a:p>
        </p:txBody>
      </p:sp>
      <p:sp>
        <p:nvSpPr>
          <p:cNvPr id="28" name="CuadroTexto 27"/>
          <p:cNvSpPr txBox="1"/>
          <p:nvPr/>
        </p:nvSpPr>
        <p:spPr>
          <a:xfrm>
            <a:off x="3275856" y="2708920"/>
            <a:ext cx="936104" cy="400110"/>
          </a:xfrm>
          <a:prstGeom prst="rect">
            <a:avLst/>
          </a:prstGeom>
          <a:noFill/>
        </p:spPr>
        <p:txBody>
          <a:bodyPr wrap="square" rtlCol="0">
            <a:spAutoFit/>
          </a:bodyPr>
          <a:lstStyle/>
          <a:p>
            <a:r>
              <a:rPr lang="es-ES" sz="2000" dirty="0" smtClean="0"/>
              <a:t>Global:</a:t>
            </a:r>
          </a:p>
        </p:txBody>
      </p:sp>
      <p:sp>
        <p:nvSpPr>
          <p:cNvPr id="29" name="Abrir llave 28"/>
          <p:cNvSpPr/>
          <p:nvPr/>
        </p:nvSpPr>
        <p:spPr>
          <a:xfrm>
            <a:off x="4139952" y="4221088"/>
            <a:ext cx="360040" cy="151216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30" name="CuadroTexto 29"/>
          <p:cNvSpPr txBox="1"/>
          <p:nvPr/>
        </p:nvSpPr>
        <p:spPr>
          <a:xfrm>
            <a:off x="2915816" y="4757082"/>
            <a:ext cx="1368152" cy="400110"/>
          </a:xfrm>
          <a:prstGeom prst="rect">
            <a:avLst/>
          </a:prstGeom>
          <a:noFill/>
        </p:spPr>
        <p:txBody>
          <a:bodyPr wrap="square" rtlCol="0">
            <a:spAutoFit/>
          </a:bodyPr>
          <a:lstStyle/>
          <a:p>
            <a:r>
              <a:rPr lang="es-ES" sz="2000" dirty="0" err="1" smtClean="0"/>
              <a:t>European</a:t>
            </a:r>
            <a:r>
              <a:rPr lang="es-ES" sz="2000" dirty="0" smtClean="0"/>
              <a:t>:</a:t>
            </a:r>
          </a:p>
        </p:txBody>
      </p:sp>
      <p:cxnSp>
        <p:nvCxnSpPr>
          <p:cNvPr id="31" name="Conector recto de flecha 30"/>
          <p:cNvCxnSpPr/>
          <p:nvPr/>
        </p:nvCxnSpPr>
        <p:spPr>
          <a:xfrm flipV="1">
            <a:off x="2339752" y="3068960"/>
            <a:ext cx="864096"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onector recto de flecha 31"/>
          <p:cNvCxnSpPr/>
          <p:nvPr/>
        </p:nvCxnSpPr>
        <p:spPr>
          <a:xfrm>
            <a:off x="2339752" y="4005064"/>
            <a:ext cx="639688" cy="7837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93497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Mapa_Latenci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92"/>
            <a:ext cx="9144000" cy="5196506"/>
          </a:xfrm>
          <a:prstGeom prst="rect">
            <a:avLst/>
          </a:prstGeom>
        </p:spPr>
      </p:pic>
      <p:sp>
        <p:nvSpPr>
          <p:cNvPr id="4" name="CuadroTexto 3"/>
          <p:cNvSpPr txBox="1"/>
          <p:nvPr/>
        </p:nvSpPr>
        <p:spPr>
          <a:xfrm>
            <a:off x="16274" y="836712"/>
            <a:ext cx="8967870" cy="707886"/>
          </a:xfrm>
          <a:prstGeom prst="rect">
            <a:avLst/>
          </a:prstGeom>
          <a:noFill/>
        </p:spPr>
        <p:txBody>
          <a:bodyPr wrap="none" rtlCol="0">
            <a:spAutoFit/>
          </a:bodyPr>
          <a:lstStyle/>
          <a:p>
            <a:r>
              <a:rPr lang="es-ES" sz="2000" dirty="0" smtClean="0"/>
              <a:t>NEAMTWS </a:t>
            </a:r>
            <a:r>
              <a:rPr lang="es-ES" sz="2000" dirty="0" err="1" smtClean="0"/>
              <a:t>inventory</a:t>
            </a:r>
            <a:r>
              <a:rPr lang="es-ES" sz="2000" dirty="0" smtClean="0"/>
              <a:t> (WG3): ≤1’ </a:t>
            </a:r>
            <a:r>
              <a:rPr lang="es-ES" sz="2000" dirty="0" err="1" smtClean="0"/>
              <a:t>sampling</a:t>
            </a:r>
            <a:r>
              <a:rPr lang="es-ES" sz="2000" dirty="0" smtClean="0"/>
              <a:t> (and </a:t>
            </a:r>
            <a:r>
              <a:rPr lang="es-ES" sz="2000" dirty="0" err="1" smtClean="0"/>
              <a:t>latency</a:t>
            </a:r>
            <a:r>
              <a:rPr lang="es-ES" sz="2000" dirty="0" smtClean="0"/>
              <a:t>?) </a:t>
            </a:r>
            <a:r>
              <a:rPr lang="es-ES" sz="2000" dirty="0" err="1" smtClean="0"/>
              <a:t>around</a:t>
            </a:r>
            <a:r>
              <a:rPr lang="es-ES" sz="2000" dirty="0" smtClean="0"/>
              <a:t> 103 </a:t>
            </a:r>
            <a:r>
              <a:rPr lang="es-ES" sz="2000" dirty="0" err="1" smtClean="0"/>
              <a:t>tg’s</a:t>
            </a:r>
            <a:r>
              <a:rPr lang="es-ES" sz="2000" dirty="0" smtClean="0"/>
              <a:t> in </a:t>
            </a:r>
            <a:r>
              <a:rPr lang="es-ES" sz="2000" dirty="0" err="1" smtClean="0"/>
              <a:t>the</a:t>
            </a:r>
            <a:r>
              <a:rPr lang="es-ES" sz="2000" dirty="0" smtClean="0"/>
              <a:t> </a:t>
            </a:r>
            <a:r>
              <a:rPr lang="es-ES" sz="2000" dirty="0" err="1" smtClean="0"/>
              <a:t>Med</a:t>
            </a:r>
            <a:endParaRPr lang="es-ES" sz="2000" dirty="0" smtClean="0"/>
          </a:p>
          <a:p>
            <a:pPr algn="ctr"/>
            <a:r>
              <a:rPr lang="es-ES" sz="2000" dirty="0" smtClean="0"/>
              <a:t>More </a:t>
            </a:r>
            <a:r>
              <a:rPr lang="es-ES" sz="2000" dirty="0" err="1" smtClean="0"/>
              <a:t>stations</a:t>
            </a:r>
            <a:r>
              <a:rPr lang="es-ES" sz="2000" dirty="0" smtClean="0"/>
              <a:t> </a:t>
            </a:r>
            <a:r>
              <a:rPr lang="es-ES" sz="2000" dirty="0" err="1" smtClean="0"/>
              <a:t>being</a:t>
            </a:r>
            <a:r>
              <a:rPr lang="es-ES" sz="2000" dirty="0" smtClean="0"/>
              <a:t> </a:t>
            </a:r>
            <a:r>
              <a:rPr lang="es-ES" sz="2000" dirty="0" err="1" smtClean="0"/>
              <a:t>installed</a:t>
            </a:r>
            <a:r>
              <a:rPr lang="es-ES" sz="2000" dirty="0"/>
              <a:t> </a:t>
            </a:r>
            <a:r>
              <a:rPr lang="es-ES" sz="2000" dirty="0" err="1" smtClean="0"/>
              <a:t>by</a:t>
            </a:r>
            <a:r>
              <a:rPr lang="es-ES" sz="2000" dirty="0" smtClean="0"/>
              <a:t> </a:t>
            </a:r>
            <a:r>
              <a:rPr lang="es-ES" sz="2000" dirty="0" err="1" smtClean="0"/>
              <a:t>the</a:t>
            </a:r>
            <a:r>
              <a:rPr lang="es-ES" sz="2000" dirty="0" smtClean="0"/>
              <a:t> </a:t>
            </a:r>
            <a:r>
              <a:rPr lang="es-ES" sz="2000" dirty="0" err="1" smtClean="0"/>
              <a:t>NTWC’s</a:t>
            </a:r>
            <a:r>
              <a:rPr lang="es-ES" sz="2000" dirty="0" smtClean="0"/>
              <a:t>. New </a:t>
            </a:r>
            <a:r>
              <a:rPr lang="es-ES" sz="2000" dirty="0" err="1" smtClean="0"/>
              <a:t>technologies</a:t>
            </a:r>
            <a:r>
              <a:rPr lang="es-ES" sz="2000" dirty="0" smtClean="0"/>
              <a:t> (radar)</a:t>
            </a:r>
            <a:endParaRPr lang="es-ES" sz="2000" dirty="0"/>
          </a:p>
        </p:txBody>
      </p:sp>
      <p:sp>
        <p:nvSpPr>
          <p:cNvPr id="5" name="Botón de acción: Personalizar 4">
            <a:hlinkClick r:id="" action="ppaction://noaction" highlightClick="1"/>
          </p:cNvPr>
          <p:cNvSpPr/>
          <p:nvPr/>
        </p:nvSpPr>
        <p:spPr>
          <a:xfrm>
            <a:off x="1691680" y="4869160"/>
            <a:ext cx="5832648" cy="1728192"/>
          </a:xfrm>
          <a:prstGeom prst="actionButtonBlank">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err="1" smtClean="0">
                <a:solidFill>
                  <a:srgbClr val="FF0000"/>
                </a:solidFill>
              </a:rPr>
              <a:t>Main</a:t>
            </a:r>
            <a:r>
              <a:rPr lang="es-ES" sz="2400" dirty="0" smtClean="0">
                <a:solidFill>
                  <a:srgbClr val="FF0000"/>
                </a:solidFill>
              </a:rPr>
              <a:t> gap of </a:t>
            </a:r>
            <a:r>
              <a:rPr lang="es-ES" sz="2400" dirty="0" err="1" smtClean="0">
                <a:solidFill>
                  <a:srgbClr val="FF0000"/>
                </a:solidFill>
              </a:rPr>
              <a:t>the</a:t>
            </a:r>
            <a:r>
              <a:rPr lang="es-ES" sz="2400" dirty="0" smtClean="0">
                <a:solidFill>
                  <a:srgbClr val="FF0000"/>
                </a:solidFill>
              </a:rPr>
              <a:t> sea </a:t>
            </a:r>
            <a:r>
              <a:rPr lang="es-ES" sz="2400" dirty="0" err="1" smtClean="0">
                <a:solidFill>
                  <a:srgbClr val="FF0000"/>
                </a:solidFill>
              </a:rPr>
              <a:t>level</a:t>
            </a:r>
            <a:r>
              <a:rPr lang="es-ES" sz="2400" dirty="0" smtClean="0">
                <a:solidFill>
                  <a:srgbClr val="FF0000"/>
                </a:solidFill>
              </a:rPr>
              <a:t> </a:t>
            </a:r>
            <a:r>
              <a:rPr lang="es-ES" sz="2400" dirty="0" err="1" smtClean="0">
                <a:solidFill>
                  <a:srgbClr val="FF0000"/>
                </a:solidFill>
              </a:rPr>
              <a:t>network</a:t>
            </a:r>
            <a:r>
              <a:rPr lang="es-ES" sz="2400" dirty="0" smtClean="0">
                <a:solidFill>
                  <a:srgbClr val="FF0000"/>
                </a:solidFill>
              </a:rPr>
              <a:t>: </a:t>
            </a:r>
          </a:p>
          <a:p>
            <a:pPr algn="ctr"/>
            <a:r>
              <a:rPr lang="es-ES" sz="2400" dirty="0" smtClean="0">
                <a:solidFill>
                  <a:srgbClr val="FF0000"/>
                </a:solidFill>
              </a:rPr>
              <a:t>North of </a:t>
            </a:r>
            <a:r>
              <a:rPr lang="es-ES" sz="2400" dirty="0" err="1" smtClean="0">
                <a:solidFill>
                  <a:srgbClr val="FF0000"/>
                </a:solidFill>
              </a:rPr>
              <a:t>Africa</a:t>
            </a:r>
            <a:endParaRPr lang="es-ES" sz="2400" dirty="0">
              <a:solidFill>
                <a:srgbClr val="FF0000"/>
              </a:solidFill>
            </a:endParaRPr>
          </a:p>
        </p:txBody>
      </p:sp>
    </p:spTree>
    <p:extLst>
      <p:ext uri="{BB962C8B-B14F-4D97-AF65-F5344CB8AC3E}">
        <p14:creationId xmlns:p14="http://schemas.microsoft.com/office/powerpoint/2010/main" val="19416766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0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CuadroTexto"/>
          <p:cNvSpPr txBox="1"/>
          <p:nvPr/>
        </p:nvSpPr>
        <p:spPr>
          <a:xfrm>
            <a:off x="194513" y="1773971"/>
            <a:ext cx="8917826" cy="5355313"/>
          </a:xfrm>
          <a:prstGeom prst="rect">
            <a:avLst/>
          </a:prstGeom>
          <a:noFill/>
        </p:spPr>
        <p:txBody>
          <a:bodyPr wrap="none" rtlCol="0">
            <a:spAutoFit/>
          </a:bodyPr>
          <a:lstStyle/>
          <a:p>
            <a:pPr marL="285750" indent="-285750">
              <a:buFont typeface="Arial" panose="020B0604020202020204" pitchFamily="34" charset="0"/>
              <a:buChar char="•"/>
            </a:pPr>
            <a:endParaRPr lang="es-ES_tradnl" dirty="0" smtClean="0"/>
          </a:p>
          <a:p>
            <a:pPr marL="285750" indent="-285750">
              <a:buFont typeface="Arial" panose="020B0604020202020204" pitchFamily="34" charset="0"/>
              <a:buChar char="•"/>
            </a:pPr>
            <a:r>
              <a:rPr lang="es-ES_tradnl" dirty="0" err="1" smtClean="0"/>
              <a:t>Duplication</a:t>
            </a:r>
            <a:r>
              <a:rPr lang="es-ES_tradnl" dirty="0" smtClean="0"/>
              <a:t> and/</a:t>
            </a:r>
            <a:r>
              <a:rPr lang="es-ES_tradnl" dirty="0" err="1" smtClean="0"/>
              <a:t>or</a:t>
            </a:r>
            <a:r>
              <a:rPr lang="es-ES_tradnl" dirty="0" smtClean="0"/>
              <a:t> gaps of </a:t>
            </a:r>
            <a:r>
              <a:rPr lang="es-ES_tradnl" dirty="0" err="1" smtClean="0"/>
              <a:t>existing</a:t>
            </a:r>
            <a:r>
              <a:rPr lang="es-ES_tradnl" dirty="0" smtClean="0"/>
              <a:t> sea </a:t>
            </a:r>
            <a:r>
              <a:rPr lang="es-ES_tradnl" dirty="0" err="1" smtClean="0"/>
              <a:t>level</a:t>
            </a:r>
            <a:r>
              <a:rPr lang="es-ES_tradnl" dirty="0" smtClean="0"/>
              <a:t> data </a:t>
            </a:r>
            <a:r>
              <a:rPr lang="es-ES_tradnl" dirty="0" err="1" smtClean="0"/>
              <a:t>portals</a:t>
            </a:r>
            <a:r>
              <a:rPr lang="es-ES_tradnl" dirty="0" smtClean="0"/>
              <a:t> in </a:t>
            </a:r>
            <a:r>
              <a:rPr lang="es-ES_tradnl" dirty="0" err="1" smtClean="0"/>
              <a:t>Europe</a:t>
            </a:r>
            <a:endParaRPr lang="es-ES_tradnl" dirty="0" smtClean="0"/>
          </a:p>
          <a:p>
            <a:pPr marL="285750" indent="-285750">
              <a:buFont typeface="Arial" panose="020B0604020202020204" pitchFamily="34" charset="0"/>
              <a:buChar char="•"/>
            </a:pPr>
            <a:r>
              <a:rPr lang="es-ES_tradnl" dirty="0" err="1" smtClean="0"/>
              <a:t>Relevant</a:t>
            </a:r>
            <a:r>
              <a:rPr lang="es-ES_tradnl" dirty="0" smtClean="0"/>
              <a:t> </a:t>
            </a:r>
            <a:r>
              <a:rPr lang="es-ES_tradnl" dirty="0" err="1" smtClean="0"/>
              <a:t>products</a:t>
            </a:r>
            <a:r>
              <a:rPr lang="es-ES_tradnl" dirty="0" smtClean="0"/>
              <a:t> </a:t>
            </a:r>
            <a:r>
              <a:rPr lang="es-ES_tradnl" dirty="0" err="1" smtClean="0"/>
              <a:t>required</a:t>
            </a:r>
            <a:r>
              <a:rPr lang="es-ES_tradnl" dirty="0" smtClean="0"/>
              <a:t> </a:t>
            </a:r>
            <a:r>
              <a:rPr lang="es-ES_tradnl" dirty="0" err="1" smtClean="0"/>
              <a:t>by</a:t>
            </a:r>
            <a:r>
              <a:rPr lang="es-ES_tradnl" dirty="0" smtClean="0"/>
              <a:t> sea </a:t>
            </a:r>
            <a:r>
              <a:rPr lang="es-ES_tradnl" dirty="0" err="1" smtClean="0"/>
              <a:t>level</a:t>
            </a:r>
            <a:r>
              <a:rPr lang="es-ES_tradnl" dirty="0" smtClean="0"/>
              <a:t> data </a:t>
            </a:r>
            <a:r>
              <a:rPr lang="es-ES_tradnl" dirty="0" err="1" smtClean="0"/>
              <a:t>users</a:t>
            </a:r>
            <a:r>
              <a:rPr lang="es-ES_tradnl" dirty="0" smtClean="0"/>
              <a:t> </a:t>
            </a:r>
          </a:p>
          <a:p>
            <a:pPr marL="285750" indent="-285750">
              <a:buFont typeface="Arial" panose="020B0604020202020204" pitchFamily="34" charset="0"/>
              <a:buChar char="•"/>
            </a:pPr>
            <a:r>
              <a:rPr lang="es-ES_tradnl" dirty="0" err="1" smtClean="0"/>
              <a:t>Review</a:t>
            </a:r>
            <a:r>
              <a:rPr lang="es-ES_tradnl" dirty="0" smtClean="0"/>
              <a:t> of </a:t>
            </a:r>
            <a:r>
              <a:rPr lang="es-ES_tradnl" dirty="0" err="1" smtClean="0"/>
              <a:t>metadata</a:t>
            </a:r>
            <a:r>
              <a:rPr lang="es-ES_tradnl" dirty="0" smtClean="0"/>
              <a:t> </a:t>
            </a:r>
            <a:r>
              <a:rPr lang="es-ES_tradnl" dirty="0" err="1" smtClean="0"/>
              <a:t>inventories</a:t>
            </a:r>
            <a:r>
              <a:rPr lang="es-ES_tradnl" dirty="0" smtClean="0"/>
              <a:t> (NEAMTWS WG3, GLOSS, </a:t>
            </a:r>
            <a:r>
              <a:rPr lang="es-ES_tradnl" dirty="0" err="1" smtClean="0"/>
              <a:t>MyOcean</a:t>
            </a:r>
            <a:r>
              <a:rPr lang="es-ES_tradnl" dirty="0" smtClean="0"/>
              <a:t>, </a:t>
            </a:r>
            <a:r>
              <a:rPr lang="es-ES_tradnl" dirty="0" err="1" smtClean="0"/>
              <a:t>etc</a:t>
            </a:r>
            <a:r>
              <a:rPr lang="es-ES_tradnl" dirty="0" smtClean="0"/>
              <a:t>) and </a:t>
            </a:r>
          </a:p>
          <a:p>
            <a:r>
              <a:rPr lang="es-ES_tradnl" dirty="0" err="1" smtClean="0"/>
              <a:t>adequacy</a:t>
            </a:r>
            <a:r>
              <a:rPr lang="es-ES_tradnl" dirty="0" smtClean="0"/>
              <a:t> of </a:t>
            </a:r>
            <a:r>
              <a:rPr lang="es-ES_tradnl" dirty="0" err="1" smtClean="0"/>
              <a:t>stations</a:t>
            </a:r>
            <a:r>
              <a:rPr lang="es-ES_tradnl" dirty="0" smtClean="0"/>
              <a:t> </a:t>
            </a:r>
            <a:r>
              <a:rPr lang="es-ES_tradnl" dirty="0" err="1" smtClean="0"/>
              <a:t>for</a:t>
            </a:r>
            <a:r>
              <a:rPr lang="es-ES_tradnl" dirty="0" smtClean="0"/>
              <a:t> </a:t>
            </a:r>
            <a:r>
              <a:rPr lang="es-ES_tradnl" dirty="0" err="1" smtClean="0"/>
              <a:t>the</a:t>
            </a:r>
            <a:r>
              <a:rPr lang="es-ES_tradnl" dirty="0" smtClean="0"/>
              <a:t> </a:t>
            </a:r>
            <a:r>
              <a:rPr lang="es-ES_tradnl" dirty="0" err="1" smtClean="0"/>
              <a:t>different</a:t>
            </a:r>
            <a:r>
              <a:rPr lang="es-ES_tradnl" dirty="0" smtClean="0"/>
              <a:t> </a:t>
            </a:r>
            <a:r>
              <a:rPr lang="es-ES_tradnl" dirty="0" err="1" smtClean="0"/>
              <a:t>applications</a:t>
            </a:r>
            <a:r>
              <a:rPr lang="es-ES_tradnl" dirty="0" smtClean="0"/>
              <a:t>: mean sea </a:t>
            </a:r>
            <a:r>
              <a:rPr lang="es-ES_tradnl" dirty="0" err="1" smtClean="0"/>
              <a:t>level</a:t>
            </a:r>
            <a:r>
              <a:rPr lang="es-ES_tradnl" dirty="0" smtClean="0"/>
              <a:t>, </a:t>
            </a:r>
            <a:r>
              <a:rPr lang="es-ES_tradnl" dirty="0" err="1" smtClean="0"/>
              <a:t>warning</a:t>
            </a:r>
            <a:r>
              <a:rPr lang="es-ES_tradnl" dirty="0" smtClean="0"/>
              <a:t>, </a:t>
            </a:r>
            <a:r>
              <a:rPr lang="es-ES_tradnl" dirty="0" err="1" smtClean="0"/>
              <a:t>etc</a:t>
            </a:r>
            <a:endParaRPr lang="es-ES_tradnl" dirty="0" smtClean="0"/>
          </a:p>
          <a:p>
            <a:pPr marL="285750" indent="-285750">
              <a:buFont typeface="Arial" panose="020B0604020202020204" pitchFamily="34" charset="0"/>
              <a:buChar char="•"/>
            </a:pPr>
            <a:r>
              <a:rPr lang="es-ES_tradnl" dirty="0" err="1" smtClean="0"/>
              <a:t>Identify</a:t>
            </a:r>
            <a:r>
              <a:rPr lang="es-ES_tradnl" dirty="0"/>
              <a:t> </a:t>
            </a:r>
            <a:r>
              <a:rPr lang="es-ES_tradnl" dirty="0" smtClean="0"/>
              <a:t>gaps </a:t>
            </a:r>
            <a:r>
              <a:rPr lang="es-ES_tradnl" dirty="0" err="1" smtClean="0"/>
              <a:t>on</a:t>
            </a:r>
            <a:r>
              <a:rPr lang="es-ES_tradnl" dirty="0" smtClean="0"/>
              <a:t> </a:t>
            </a:r>
            <a:r>
              <a:rPr lang="es-ES_tradnl" dirty="0" err="1" smtClean="0"/>
              <a:t>the</a:t>
            </a:r>
            <a:r>
              <a:rPr lang="es-ES_tradnl" dirty="0" smtClean="0"/>
              <a:t> sea </a:t>
            </a:r>
            <a:r>
              <a:rPr lang="es-ES_tradnl" dirty="0" err="1" smtClean="0"/>
              <a:t>level</a:t>
            </a:r>
            <a:r>
              <a:rPr lang="es-ES_tradnl" dirty="0" smtClean="0"/>
              <a:t> </a:t>
            </a:r>
            <a:r>
              <a:rPr lang="es-ES_tradnl" dirty="0" err="1" smtClean="0"/>
              <a:t>network</a:t>
            </a:r>
            <a:r>
              <a:rPr lang="es-ES_tradnl" dirty="0" smtClean="0"/>
              <a:t> (</a:t>
            </a:r>
            <a:r>
              <a:rPr lang="es-ES_tradnl" dirty="0" err="1" smtClean="0"/>
              <a:t>geographical</a:t>
            </a:r>
            <a:r>
              <a:rPr lang="es-ES_tradnl" dirty="0" smtClean="0"/>
              <a:t> </a:t>
            </a:r>
            <a:r>
              <a:rPr lang="es-ES_tradnl" dirty="0" err="1" smtClean="0"/>
              <a:t>coverage</a:t>
            </a:r>
            <a:r>
              <a:rPr lang="es-ES_tradnl" dirty="0" smtClean="0"/>
              <a:t>)</a:t>
            </a:r>
            <a:endParaRPr lang="es-ES_tradnl" dirty="0"/>
          </a:p>
          <a:p>
            <a:pPr marL="285750" indent="-285750">
              <a:buFont typeface="Arial" panose="020B0604020202020204" pitchFamily="34" charset="0"/>
              <a:buChar char="•"/>
            </a:pPr>
            <a:r>
              <a:rPr lang="es-ES_tradnl" dirty="0" smtClean="0"/>
              <a:t>New </a:t>
            </a:r>
            <a:r>
              <a:rPr lang="es-ES_tradnl" dirty="0" err="1" smtClean="0"/>
              <a:t>technologies</a:t>
            </a:r>
            <a:r>
              <a:rPr lang="es-ES_tradnl" dirty="0" smtClean="0"/>
              <a:t>: </a:t>
            </a:r>
            <a:r>
              <a:rPr lang="es-ES_tradnl" dirty="0" err="1" smtClean="0"/>
              <a:t>e.g</a:t>
            </a:r>
            <a:r>
              <a:rPr lang="es-ES_tradnl" dirty="0" smtClean="0"/>
              <a:t>. GNSS </a:t>
            </a:r>
            <a:r>
              <a:rPr lang="es-ES_tradnl" dirty="0" err="1" smtClean="0"/>
              <a:t>buoys</a:t>
            </a:r>
            <a:endParaRPr lang="es-ES_tradnl" dirty="0" smtClean="0"/>
          </a:p>
          <a:p>
            <a:pPr marL="285750" indent="-285750">
              <a:buFont typeface="Arial" panose="020B0604020202020204" pitchFamily="34" charset="0"/>
              <a:buChar char="•"/>
            </a:pPr>
            <a:r>
              <a:rPr lang="es-ES_tradnl" dirty="0" err="1" smtClean="0"/>
              <a:t>Additional</a:t>
            </a:r>
            <a:r>
              <a:rPr lang="es-ES_tradnl" dirty="0" smtClean="0"/>
              <a:t> </a:t>
            </a:r>
            <a:r>
              <a:rPr lang="es-ES_tradnl" dirty="0" err="1" smtClean="0"/>
              <a:t>instrumentation</a:t>
            </a:r>
            <a:r>
              <a:rPr lang="es-ES_tradnl" dirty="0" smtClean="0"/>
              <a:t>: </a:t>
            </a:r>
            <a:r>
              <a:rPr lang="es-ES_tradnl" dirty="0" err="1" smtClean="0"/>
              <a:t>ocean</a:t>
            </a:r>
            <a:r>
              <a:rPr lang="es-ES_tradnl" dirty="0" smtClean="0"/>
              <a:t> </a:t>
            </a:r>
            <a:r>
              <a:rPr lang="es-ES_tradnl" dirty="0" err="1" smtClean="0"/>
              <a:t>bottom</a:t>
            </a:r>
            <a:r>
              <a:rPr lang="es-ES_tradnl" dirty="0" smtClean="0"/>
              <a:t> </a:t>
            </a:r>
            <a:r>
              <a:rPr lang="es-ES_tradnl" dirty="0" err="1" smtClean="0"/>
              <a:t>pressure</a:t>
            </a:r>
            <a:r>
              <a:rPr lang="es-ES_tradnl" dirty="0" smtClean="0"/>
              <a:t> </a:t>
            </a:r>
            <a:r>
              <a:rPr lang="es-ES_tradnl" dirty="0" err="1" smtClean="0"/>
              <a:t>sensors</a:t>
            </a:r>
            <a:r>
              <a:rPr lang="es-ES_tradnl" dirty="0" smtClean="0"/>
              <a:t> (cable </a:t>
            </a:r>
            <a:r>
              <a:rPr lang="es-ES_tradnl" dirty="0" err="1" smtClean="0"/>
              <a:t>observatories</a:t>
            </a:r>
            <a:r>
              <a:rPr lang="es-ES_tradnl" dirty="0" smtClean="0"/>
              <a:t>),</a:t>
            </a:r>
          </a:p>
          <a:p>
            <a:r>
              <a:rPr lang="es-ES_tradnl" dirty="0" err="1" smtClean="0"/>
              <a:t>land</a:t>
            </a:r>
            <a:r>
              <a:rPr lang="es-ES_tradnl" dirty="0" smtClean="0"/>
              <a:t> </a:t>
            </a:r>
            <a:r>
              <a:rPr lang="es-ES_tradnl" dirty="0" err="1" smtClean="0"/>
              <a:t>movement</a:t>
            </a:r>
            <a:r>
              <a:rPr lang="es-ES_tradnl" dirty="0" smtClean="0"/>
              <a:t> </a:t>
            </a:r>
            <a:r>
              <a:rPr lang="es-ES_tradnl" dirty="0" err="1" smtClean="0"/>
              <a:t>monitoring</a:t>
            </a:r>
            <a:r>
              <a:rPr lang="es-ES_tradnl" dirty="0" smtClean="0"/>
              <a:t>, </a:t>
            </a:r>
            <a:r>
              <a:rPr lang="es-ES_tradnl" dirty="0" err="1" smtClean="0"/>
              <a:t>redundant</a:t>
            </a:r>
            <a:r>
              <a:rPr lang="es-ES_tradnl" dirty="0" smtClean="0"/>
              <a:t> tsunami </a:t>
            </a:r>
            <a:r>
              <a:rPr lang="es-ES_tradnl" dirty="0" err="1" smtClean="0"/>
              <a:t>sensors</a:t>
            </a:r>
            <a:endParaRPr lang="es-ES_tradnl" dirty="0" smtClean="0"/>
          </a:p>
          <a:p>
            <a:pPr marL="285750" indent="-285750">
              <a:buFont typeface="Arial" panose="020B0604020202020204" pitchFamily="34" charset="0"/>
              <a:buChar char="•"/>
            </a:pPr>
            <a:r>
              <a:rPr lang="es-ES_tradnl" dirty="0" smtClean="0"/>
              <a:t>New </a:t>
            </a:r>
            <a:r>
              <a:rPr lang="es-ES_tradnl" dirty="0" err="1" smtClean="0"/>
              <a:t>requirements</a:t>
            </a:r>
            <a:r>
              <a:rPr lang="es-ES_tradnl" dirty="0" smtClean="0"/>
              <a:t> </a:t>
            </a:r>
            <a:r>
              <a:rPr lang="es-ES_tradnl" dirty="0" err="1" smtClean="0"/>
              <a:t>on</a:t>
            </a:r>
            <a:r>
              <a:rPr lang="es-ES_tradnl" dirty="0" smtClean="0"/>
              <a:t> data </a:t>
            </a:r>
            <a:r>
              <a:rPr lang="es-ES_tradnl" dirty="0" err="1" smtClean="0"/>
              <a:t>processing</a:t>
            </a:r>
            <a:r>
              <a:rPr lang="es-ES_tradnl" dirty="0" smtClean="0"/>
              <a:t> and </a:t>
            </a:r>
            <a:r>
              <a:rPr lang="es-ES_tradnl" dirty="0" err="1" smtClean="0"/>
              <a:t>quality</a:t>
            </a:r>
            <a:r>
              <a:rPr lang="es-ES_tradnl" dirty="0" smtClean="0"/>
              <a:t> control</a:t>
            </a:r>
          </a:p>
          <a:p>
            <a:pPr marL="285750" indent="-285750">
              <a:buFont typeface="Arial" panose="020B0604020202020204" pitchFamily="34" charset="0"/>
              <a:buChar char="•"/>
            </a:pPr>
            <a:r>
              <a:rPr lang="es-ES_tradnl" dirty="0" err="1" smtClean="0"/>
              <a:t>Communications</a:t>
            </a:r>
            <a:r>
              <a:rPr lang="es-ES_tradnl" dirty="0" smtClean="0"/>
              <a:t> and use of GTS (Global </a:t>
            </a:r>
            <a:r>
              <a:rPr lang="es-ES_tradnl" dirty="0" err="1" smtClean="0"/>
              <a:t>Telecommunications</a:t>
            </a:r>
            <a:r>
              <a:rPr lang="es-ES_tradnl" dirty="0" smtClean="0"/>
              <a:t> </a:t>
            </a:r>
            <a:r>
              <a:rPr lang="es-ES_tradnl" dirty="0" err="1" smtClean="0"/>
              <a:t>System</a:t>
            </a:r>
            <a:r>
              <a:rPr lang="es-ES_tradnl" dirty="0" smtClean="0"/>
              <a:t>)</a:t>
            </a:r>
          </a:p>
          <a:p>
            <a:pPr marL="285750" indent="-285750">
              <a:buFont typeface="Arial" panose="020B0604020202020204" pitchFamily="34" charset="0"/>
              <a:buChar char="•"/>
            </a:pPr>
            <a:r>
              <a:rPr lang="es-ES_tradnl" dirty="0" smtClean="0"/>
              <a:t>Basic </a:t>
            </a:r>
            <a:r>
              <a:rPr lang="es-ES_tradnl" dirty="0" err="1" smtClean="0"/>
              <a:t>requirements</a:t>
            </a:r>
            <a:r>
              <a:rPr lang="es-ES_tradnl" dirty="0" smtClean="0"/>
              <a:t> </a:t>
            </a:r>
            <a:r>
              <a:rPr lang="es-ES_tradnl" dirty="0" err="1" smtClean="0"/>
              <a:t>for</a:t>
            </a:r>
            <a:r>
              <a:rPr lang="es-ES_tradnl" dirty="0"/>
              <a:t> </a:t>
            </a:r>
            <a:r>
              <a:rPr lang="es-ES_tradnl" dirty="0" err="1" smtClean="0"/>
              <a:t>operational</a:t>
            </a:r>
            <a:r>
              <a:rPr lang="es-ES_tradnl" dirty="0" smtClean="0"/>
              <a:t> </a:t>
            </a:r>
            <a:r>
              <a:rPr lang="es-ES_tradnl" dirty="0" err="1" smtClean="0"/>
              <a:t>oceanography</a:t>
            </a:r>
            <a:endParaRPr lang="es-ES_tradnl" dirty="0" smtClean="0"/>
          </a:p>
          <a:p>
            <a:pPr marL="285750" indent="-285750">
              <a:buFont typeface="Arial" panose="020B0604020202020204" pitchFamily="34" charset="0"/>
              <a:buChar char="•"/>
            </a:pPr>
            <a:r>
              <a:rPr lang="en-US" dirty="0" smtClean="0"/>
              <a:t>Analysis </a:t>
            </a:r>
            <a:r>
              <a:rPr lang="en-US" dirty="0"/>
              <a:t>of the funding and structure used in the different </a:t>
            </a:r>
            <a:r>
              <a:rPr lang="en-US" dirty="0" smtClean="0"/>
              <a:t>states</a:t>
            </a:r>
          </a:p>
          <a:p>
            <a:pPr marL="285750" indent="-285750">
              <a:buFont typeface="Arial" panose="020B0604020202020204" pitchFamily="34" charset="0"/>
              <a:buChar char="•"/>
            </a:pPr>
            <a:r>
              <a:rPr lang="en-US" dirty="0" smtClean="0"/>
              <a:t>Interest of historical data recovery</a:t>
            </a:r>
          </a:p>
          <a:p>
            <a:pPr marL="285750" indent="-285750">
              <a:buFont typeface="Arial" panose="020B0604020202020204" pitchFamily="34" charset="0"/>
              <a:buChar char="•"/>
            </a:pPr>
            <a:r>
              <a:rPr lang="en-US" dirty="0" smtClean="0"/>
              <a:t>Connection with the altimetry community</a:t>
            </a:r>
          </a:p>
          <a:p>
            <a:endParaRPr lang="en-US" dirty="0" smtClean="0"/>
          </a:p>
          <a:p>
            <a:r>
              <a:rPr lang="en-US" dirty="0" smtClean="0"/>
              <a:t>Working now on creating </a:t>
            </a:r>
            <a:r>
              <a:rPr lang="en-US" dirty="0"/>
              <a:t>and providing a metadata map on the actual maintenance status </a:t>
            </a:r>
            <a:r>
              <a:rPr lang="en-US" dirty="0" smtClean="0"/>
              <a:t>of</a:t>
            </a:r>
          </a:p>
          <a:p>
            <a:r>
              <a:rPr lang="en-US" dirty="0" smtClean="0"/>
              <a:t>existing </a:t>
            </a:r>
            <a:r>
              <a:rPr lang="en-US" dirty="0"/>
              <a:t>stations and future sustainability of the systems.</a:t>
            </a:r>
            <a:endParaRPr lang="es-ES_tradnl" dirty="0"/>
          </a:p>
          <a:p>
            <a:endParaRPr lang="es-ES_tradnl" dirty="0"/>
          </a:p>
        </p:txBody>
      </p:sp>
      <p:sp>
        <p:nvSpPr>
          <p:cNvPr id="7" name="Contenidor de contingut 2"/>
          <p:cNvSpPr>
            <a:spLocks noGrp="1"/>
          </p:cNvSpPr>
          <p:nvPr>
            <p:ph idx="1"/>
          </p:nvPr>
        </p:nvSpPr>
        <p:spPr>
          <a:xfrm>
            <a:off x="395536" y="908720"/>
            <a:ext cx="8229600" cy="576064"/>
          </a:xfrm>
        </p:spPr>
        <p:txBody>
          <a:bodyPr>
            <a:normAutofit lnSpcReduction="10000"/>
          </a:bodyPr>
          <a:lstStyle/>
          <a:p>
            <a:pPr marL="514350" indent="-514350">
              <a:buNone/>
            </a:pPr>
            <a:r>
              <a:rPr lang="en-US" b="1" i="1" dirty="0" smtClean="0"/>
              <a:t>Example: Tide gauges network:</a:t>
            </a:r>
          </a:p>
          <a:p>
            <a:pPr marL="914400" lvl="1" indent="-514350" algn="just">
              <a:buNone/>
            </a:pPr>
            <a:endParaRPr lang="en-US" dirty="0"/>
          </a:p>
        </p:txBody>
      </p:sp>
      <p:sp>
        <p:nvSpPr>
          <p:cNvPr id="8" name="CuadroTexto 7"/>
          <p:cNvSpPr txBox="1"/>
          <p:nvPr/>
        </p:nvSpPr>
        <p:spPr>
          <a:xfrm>
            <a:off x="323528" y="1556792"/>
            <a:ext cx="8424936" cy="400110"/>
          </a:xfrm>
          <a:prstGeom prst="rect">
            <a:avLst/>
          </a:prstGeom>
          <a:noFill/>
        </p:spPr>
        <p:txBody>
          <a:bodyPr wrap="square" rtlCol="0">
            <a:spAutoFit/>
          </a:bodyPr>
          <a:lstStyle/>
          <a:p>
            <a:r>
              <a:rPr lang="es-ES" sz="2000" i="1" u="sng" dirty="0" smtClean="0"/>
              <a:t> </a:t>
            </a:r>
            <a:r>
              <a:rPr lang="es-ES" sz="2000" i="1" u="sng" dirty="0" err="1" smtClean="0"/>
              <a:t>Task</a:t>
            </a:r>
            <a:r>
              <a:rPr lang="es-ES" sz="2000" i="1" u="sng" dirty="0" smtClean="0"/>
              <a:t> </a:t>
            </a:r>
            <a:r>
              <a:rPr lang="es-ES" sz="2000" i="1" u="sng" dirty="0" err="1" smtClean="0"/>
              <a:t>Team</a:t>
            </a:r>
            <a:r>
              <a:rPr lang="es-ES" sz="2000" i="1" u="sng" dirty="0" smtClean="0"/>
              <a:t> </a:t>
            </a:r>
            <a:r>
              <a:rPr lang="es-ES" sz="2000" i="1" u="sng" dirty="0" err="1" smtClean="0"/>
              <a:t>on</a:t>
            </a:r>
            <a:r>
              <a:rPr lang="es-ES" sz="2000" i="1" u="sng" dirty="0" smtClean="0"/>
              <a:t> </a:t>
            </a:r>
            <a:r>
              <a:rPr lang="es-ES" sz="2000" i="1" u="sng" dirty="0" err="1" smtClean="0"/>
              <a:t>Tide</a:t>
            </a:r>
            <a:r>
              <a:rPr lang="es-ES" sz="2000" i="1" u="sng" dirty="0" smtClean="0"/>
              <a:t> Gauges </a:t>
            </a:r>
            <a:r>
              <a:rPr lang="es-ES" sz="2000" i="1" u="sng" dirty="0" err="1" smtClean="0"/>
              <a:t>will</a:t>
            </a:r>
            <a:r>
              <a:rPr lang="es-ES" sz="2000" i="1" u="sng" dirty="0" smtClean="0"/>
              <a:t> </a:t>
            </a:r>
            <a:r>
              <a:rPr lang="es-ES" sz="2000" i="1" u="sng" dirty="0" err="1" smtClean="0"/>
              <a:t>address</a:t>
            </a:r>
            <a:r>
              <a:rPr lang="es-ES" sz="2000" i="1" u="sng" dirty="0" smtClean="0"/>
              <a:t>:</a:t>
            </a:r>
            <a:endParaRPr lang="es-ES" sz="2000" dirty="0" smtClean="0"/>
          </a:p>
        </p:txBody>
      </p:sp>
    </p:spTree>
    <p:extLst>
      <p:ext uri="{BB962C8B-B14F-4D97-AF65-F5344CB8AC3E}">
        <p14:creationId xmlns:p14="http://schemas.microsoft.com/office/powerpoint/2010/main" val="157787722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idor de contingut 2"/>
          <p:cNvSpPr>
            <a:spLocks noGrp="1"/>
          </p:cNvSpPr>
          <p:nvPr>
            <p:ph idx="1"/>
          </p:nvPr>
        </p:nvSpPr>
        <p:spPr>
          <a:xfrm>
            <a:off x="2051720" y="6093296"/>
            <a:ext cx="5040560" cy="720080"/>
          </a:xfrm>
        </p:spPr>
        <p:txBody>
          <a:bodyPr>
            <a:normAutofit fontScale="92500"/>
          </a:bodyPr>
          <a:lstStyle/>
          <a:p>
            <a:pPr marL="514350" indent="-514350" algn="just">
              <a:buNone/>
            </a:pPr>
            <a:r>
              <a:rPr lang="en-US" b="1" i="1" dirty="0" smtClean="0"/>
              <a:t>Thank you for your attention</a:t>
            </a:r>
            <a:r>
              <a:rPr lang="es-ES" b="1" i="1" dirty="0" smtClean="0"/>
              <a:t>…</a:t>
            </a:r>
            <a:endParaRPr lang="en-US" b="1" i="1" dirty="0" smtClean="0"/>
          </a:p>
        </p:txBody>
      </p:sp>
      <p:pic>
        <p:nvPicPr>
          <p:cNvPr id="3" name="Billed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2276872"/>
            <a:ext cx="4951692" cy="3612740"/>
          </a:xfrm>
          <a:prstGeom prst="rect">
            <a:avLst/>
          </a:prstGeom>
          <a:noFill/>
          <a:ln>
            <a:noFill/>
          </a:ln>
        </p:spPr>
      </p:pic>
      <p:pic>
        <p:nvPicPr>
          <p:cNvPr id="4" name="Εικόνα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980728"/>
            <a:ext cx="3797300" cy="1276290"/>
          </a:xfrm>
          <a:prstGeom prst="rect">
            <a:avLst/>
          </a:prstGeom>
        </p:spPr>
      </p:pic>
    </p:spTree>
    <p:extLst>
      <p:ext uri="{BB962C8B-B14F-4D97-AF65-F5344CB8AC3E}">
        <p14:creationId xmlns:p14="http://schemas.microsoft.com/office/powerpoint/2010/main" val="33123852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95536" y="1268760"/>
            <a:ext cx="8424936" cy="4905958"/>
          </a:xfrm>
          <a:prstGeom prst="rect">
            <a:avLst/>
          </a:prstGeom>
        </p:spPr>
        <p:txBody>
          <a:bodyPr wrap="square">
            <a:spAutoFit/>
          </a:bodyPr>
          <a:lstStyle/>
          <a:p>
            <a:pPr lvl="1" algn="just">
              <a:spcBef>
                <a:spcPct val="20000"/>
              </a:spcBef>
              <a:spcAft>
                <a:spcPts val="1200"/>
              </a:spcAft>
            </a:pPr>
            <a:r>
              <a:rPr lang="en-GB" sz="3200" i="1" dirty="0" err="1">
                <a:solidFill>
                  <a:schemeClr val="accent2">
                    <a:lumMod val="50000"/>
                  </a:schemeClr>
                </a:solidFill>
              </a:rPr>
              <a:t>EuroGOOS</a:t>
            </a:r>
            <a:r>
              <a:rPr lang="en-GB" sz="3200" i="1" dirty="0">
                <a:solidFill>
                  <a:schemeClr val="accent2">
                    <a:lumMod val="50000"/>
                  </a:schemeClr>
                </a:solidFill>
              </a:rPr>
              <a:t> objectives</a:t>
            </a:r>
          </a:p>
          <a:p>
            <a:pPr marL="285750" lvl="1" indent="-285750" algn="just">
              <a:spcBef>
                <a:spcPct val="20000"/>
              </a:spcBef>
              <a:spcAft>
                <a:spcPts val="1200"/>
              </a:spcAft>
              <a:buFont typeface="Arial"/>
              <a:buChar char="•"/>
            </a:pPr>
            <a:r>
              <a:rPr lang="en-US" sz="2400" i="1" dirty="0">
                <a:solidFill>
                  <a:schemeClr val="accent2">
                    <a:lumMod val="50000"/>
                  </a:schemeClr>
                </a:solidFill>
              </a:rPr>
              <a:t>Strategy: identify priorities for </a:t>
            </a:r>
            <a:r>
              <a:rPr lang="en-GB" sz="2400" i="1" dirty="0">
                <a:solidFill>
                  <a:schemeClr val="accent2">
                    <a:lumMod val="50000"/>
                  </a:schemeClr>
                </a:solidFill>
              </a:rPr>
              <a:t>operational oceanography</a:t>
            </a:r>
          </a:p>
          <a:p>
            <a:pPr marL="285750" lvl="1" indent="-285750" algn="just">
              <a:spcBef>
                <a:spcPct val="20000"/>
              </a:spcBef>
              <a:spcAft>
                <a:spcPts val="1200"/>
              </a:spcAft>
              <a:buFont typeface="Arial"/>
              <a:buChar char="•"/>
            </a:pPr>
            <a:r>
              <a:rPr lang="en-US" sz="2400" i="1" dirty="0">
                <a:solidFill>
                  <a:schemeClr val="accent2">
                    <a:lumMod val="50000"/>
                  </a:schemeClr>
                </a:solidFill>
              </a:rPr>
              <a:t>Promotion: of O.O. and the necessary research and technology</a:t>
            </a:r>
          </a:p>
          <a:p>
            <a:pPr marL="285750" lvl="1" indent="-285750" algn="just">
              <a:spcBef>
                <a:spcPct val="20000"/>
              </a:spcBef>
              <a:spcAft>
                <a:spcPts val="1200"/>
              </a:spcAft>
              <a:buFont typeface="Arial"/>
              <a:buChar char="•"/>
            </a:pPr>
            <a:r>
              <a:rPr lang="en-US" sz="2400" i="1" dirty="0">
                <a:solidFill>
                  <a:schemeClr val="accent2">
                    <a:lumMod val="50000"/>
                  </a:schemeClr>
                </a:solidFill>
              </a:rPr>
              <a:t>Co-operation: at global and regional scales (ROOS)</a:t>
            </a:r>
          </a:p>
          <a:p>
            <a:pPr marL="285750" lvl="1" indent="-285750" algn="just">
              <a:spcBef>
                <a:spcPct val="20000"/>
              </a:spcBef>
              <a:spcAft>
                <a:spcPts val="1200"/>
              </a:spcAft>
              <a:buFont typeface="Arial"/>
              <a:buChar char="•"/>
            </a:pPr>
            <a:r>
              <a:rPr lang="en-US" sz="2400" i="1" dirty="0">
                <a:solidFill>
                  <a:schemeClr val="accent2">
                    <a:lumMod val="50000"/>
                  </a:schemeClr>
                </a:solidFill>
              </a:rPr>
              <a:t>Co-production: of data and model based services</a:t>
            </a:r>
          </a:p>
          <a:p>
            <a:pPr marL="285750" lvl="1" indent="-285750" algn="just">
              <a:spcBef>
                <a:spcPct val="20000"/>
              </a:spcBef>
              <a:spcAft>
                <a:spcPts val="1200"/>
              </a:spcAft>
              <a:buFont typeface="Arial"/>
              <a:buChar char="•"/>
            </a:pPr>
            <a:r>
              <a:rPr lang="en-US" sz="2400" i="1" dirty="0">
                <a:solidFill>
                  <a:schemeClr val="accent2">
                    <a:lumMod val="50000"/>
                  </a:schemeClr>
                </a:solidFill>
              </a:rPr>
              <a:t>Coordination:  of </a:t>
            </a:r>
            <a:r>
              <a:rPr lang="en-GB" sz="2400" i="1" dirty="0">
                <a:solidFill>
                  <a:schemeClr val="accent2">
                    <a:lumMod val="50000"/>
                  </a:schemeClr>
                </a:solidFill>
              </a:rPr>
              <a:t>European contribution to sustained observing systems</a:t>
            </a:r>
          </a:p>
          <a:p>
            <a:pPr marL="285750" lvl="1" indent="-285750" algn="just">
              <a:spcBef>
                <a:spcPct val="20000"/>
              </a:spcBef>
              <a:spcAft>
                <a:spcPts val="1200"/>
              </a:spcAft>
              <a:buFont typeface="Arial" pitchFamily="34" charset="0"/>
              <a:buChar char="•"/>
            </a:pPr>
            <a:r>
              <a:rPr lang="en-GB" sz="2400" i="1" dirty="0">
                <a:solidFill>
                  <a:schemeClr val="accent2">
                    <a:lumMod val="50000"/>
                  </a:schemeClr>
                </a:solidFill>
              </a:rPr>
              <a:t>Representation: of members to third parties (EU, Int. organizations </a:t>
            </a:r>
            <a:r>
              <a:rPr lang="en-GB" sz="2400" i="1" dirty="0" err="1">
                <a:solidFill>
                  <a:schemeClr val="accent2">
                    <a:lumMod val="50000"/>
                  </a:schemeClr>
                </a:solidFill>
              </a:rPr>
              <a:t>etc</a:t>
            </a:r>
            <a:r>
              <a:rPr lang="en-GB" sz="2400" i="1" dirty="0">
                <a:solidFill>
                  <a:schemeClr val="accent2">
                    <a:lumMod val="50000"/>
                  </a:schemeClr>
                </a:solidFill>
              </a:rPr>
              <a:t>)</a:t>
            </a:r>
          </a:p>
        </p:txBody>
      </p:sp>
    </p:spTree>
    <p:extLst>
      <p:ext uri="{BB962C8B-B14F-4D97-AF65-F5344CB8AC3E}">
        <p14:creationId xmlns:p14="http://schemas.microsoft.com/office/powerpoint/2010/main" val="28920297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p:cNvSpPr>
            <a:spLocks noGrp="1"/>
          </p:cNvSpPr>
          <p:nvPr>
            <p:ph idx="1"/>
          </p:nvPr>
        </p:nvSpPr>
        <p:spPr>
          <a:xfrm>
            <a:off x="395536" y="1052736"/>
            <a:ext cx="8229600" cy="4680520"/>
          </a:xfrm>
        </p:spPr>
        <p:txBody>
          <a:bodyPr>
            <a:normAutofit/>
          </a:bodyPr>
          <a:lstStyle/>
          <a:p>
            <a:pPr marL="742950" indent="-742950">
              <a:buAutoNum type="arabicPeriod"/>
            </a:pPr>
            <a:r>
              <a:rPr lang="en-US" sz="3800" b="1" i="1" dirty="0" smtClean="0"/>
              <a:t>About your network</a:t>
            </a:r>
          </a:p>
          <a:p>
            <a:pPr marL="400050" lvl="1" indent="0" algn="just">
              <a:buNone/>
            </a:pPr>
            <a:r>
              <a:rPr lang="en-US" sz="3400" dirty="0" smtClean="0"/>
              <a:t>1.3 Who are the main contributors to your network?</a:t>
            </a:r>
          </a:p>
          <a:p>
            <a:pPr marL="400050" lvl="1" indent="0" algn="just">
              <a:buNone/>
            </a:pPr>
            <a:endParaRPr lang="en-US" sz="3400" dirty="0"/>
          </a:p>
          <a:p>
            <a:pPr marL="400050" lvl="1" indent="0" algn="just">
              <a:buNone/>
            </a:pPr>
            <a:r>
              <a:rPr lang="en-US" sz="3200" i="1" dirty="0" smtClean="0">
                <a:solidFill>
                  <a:srgbClr val="EB6E5A"/>
                </a:solidFill>
              </a:rPr>
              <a:t>39 national agencies, institutes and research organizations in Europe in 19 countries, about 50 additional partners through the regional ROOS’s</a:t>
            </a:r>
          </a:p>
        </p:txBody>
      </p:sp>
    </p:spTree>
    <p:extLst>
      <p:ext uri="{BB962C8B-B14F-4D97-AF65-F5344CB8AC3E}">
        <p14:creationId xmlns:p14="http://schemas.microsoft.com/office/powerpoint/2010/main" val="17624814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a:graphicFrameLocks noGrp="1"/>
          </p:cNvGraphicFramePr>
          <p:nvPr>
            <p:extLst>
              <p:ext uri="{D42A27DB-BD31-4B8C-83A1-F6EECF244321}">
                <p14:modId xmlns:p14="http://schemas.microsoft.com/office/powerpoint/2010/main" val="925626677"/>
              </p:ext>
            </p:extLst>
          </p:nvPr>
        </p:nvGraphicFramePr>
        <p:xfrm>
          <a:off x="251520" y="139075"/>
          <a:ext cx="8568952" cy="6674301"/>
        </p:xfrm>
        <a:graphic>
          <a:graphicData uri="http://schemas.openxmlformats.org/drawingml/2006/table">
            <a:tbl>
              <a:tblPr>
                <a:tableStyleId>{69C7853C-536D-4A76-A0AE-DD22124D55A5}</a:tableStyleId>
              </a:tblPr>
              <a:tblGrid>
                <a:gridCol w="814655"/>
                <a:gridCol w="3318959"/>
                <a:gridCol w="180248"/>
                <a:gridCol w="1072588"/>
                <a:gridCol w="3182502"/>
              </a:tblGrid>
              <a:tr h="165647">
                <a:tc>
                  <a:txBody>
                    <a:bodyPr/>
                    <a:lstStyle/>
                    <a:p>
                      <a:pPr algn="ctr" fontAlgn="ctr"/>
                      <a:r>
                        <a:rPr lang="en-US" sz="1100" u="none" strike="noStrike" dirty="0">
                          <a:effectLst/>
                        </a:rPr>
                        <a:t>COUNTRY</a:t>
                      </a:r>
                      <a:endParaRPr lang="en-US" sz="1100" b="1" i="0" u="none" strike="noStrike" dirty="0">
                        <a:solidFill>
                          <a:srgbClr val="000000"/>
                        </a:solidFill>
                        <a:effectLst/>
                        <a:latin typeface="Calibri"/>
                      </a:endParaRPr>
                    </a:p>
                  </a:txBody>
                  <a:tcPr marL="9659" marR="9659" marT="9659" marB="0" anchor="ctr">
                    <a:solidFill>
                      <a:srgbClr val="99FF99"/>
                    </a:solidFill>
                  </a:tcPr>
                </a:tc>
                <a:tc>
                  <a:txBody>
                    <a:bodyPr/>
                    <a:lstStyle/>
                    <a:p>
                      <a:pPr algn="ctr" fontAlgn="ctr"/>
                      <a:r>
                        <a:rPr lang="en-US" sz="1100" u="none" strike="noStrike">
                          <a:effectLst/>
                        </a:rPr>
                        <a:t>AGENCY</a:t>
                      </a:r>
                      <a:endParaRPr lang="en-US" sz="1100" b="1" i="0" u="none" strike="noStrike">
                        <a:solidFill>
                          <a:srgbClr val="000000"/>
                        </a:solidFill>
                        <a:effectLst/>
                        <a:latin typeface="Calibri"/>
                      </a:endParaRPr>
                    </a:p>
                  </a:txBody>
                  <a:tcPr marL="9659" marR="9659" marT="9659" marB="0" anchor="ctr">
                    <a:solidFill>
                      <a:srgbClr val="99FF99"/>
                    </a:solidFill>
                  </a:tcPr>
                </a:tc>
                <a:tc>
                  <a:txBody>
                    <a:bodyPr/>
                    <a:lstStyle/>
                    <a:p>
                      <a:pPr algn="ctr" fontAlgn="ct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ctr" fontAlgn="ctr"/>
                      <a:r>
                        <a:rPr lang="en-US" sz="1100" u="none" strike="noStrike">
                          <a:effectLst/>
                        </a:rPr>
                        <a:t>COUNTRY</a:t>
                      </a:r>
                      <a:endParaRPr lang="en-US" sz="1100" b="1" i="0" u="none" strike="noStrike">
                        <a:solidFill>
                          <a:srgbClr val="000000"/>
                        </a:solidFill>
                        <a:effectLst/>
                        <a:latin typeface="Calibri"/>
                      </a:endParaRPr>
                    </a:p>
                  </a:txBody>
                  <a:tcPr marL="9659" marR="9659" marT="9659" marB="0" anchor="ctr">
                    <a:solidFill>
                      <a:srgbClr val="99FF99"/>
                    </a:solidFill>
                  </a:tcPr>
                </a:tc>
                <a:tc>
                  <a:txBody>
                    <a:bodyPr/>
                    <a:lstStyle/>
                    <a:p>
                      <a:pPr algn="ctr" fontAlgn="ctr"/>
                      <a:r>
                        <a:rPr lang="en-US" sz="1100" u="none" strike="noStrike">
                          <a:effectLst/>
                        </a:rPr>
                        <a:t>AGENCY</a:t>
                      </a:r>
                      <a:endParaRPr lang="en-US" sz="1100" b="1" i="0" u="none" strike="noStrike">
                        <a:solidFill>
                          <a:srgbClr val="000000"/>
                        </a:solidFill>
                        <a:effectLst/>
                        <a:latin typeface="Calibri"/>
                      </a:endParaRPr>
                    </a:p>
                  </a:txBody>
                  <a:tcPr marL="9659" marR="9659" marT="9659" marB="0" anchor="ctr">
                    <a:solidFill>
                      <a:srgbClr val="99FF99"/>
                    </a:solidFill>
                  </a:tcPr>
                </a:tc>
              </a:tr>
              <a:tr h="322984">
                <a:tc>
                  <a:txBody>
                    <a:bodyPr/>
                    <a:lstStyle/>
                    <a:p>
                      <a:pPr algn="l" fontAlgn="ctr"/>
                      <a:r>
                        <a:rPr lang="en-US" sz="1200" u="none" strike="noStrike">
                          <a:effectLst/>
                        </a:rPr>
                        <a:t>BELGIUM</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err="1">
                          <a:effectLst/>
                        </a:rPr>
                        <a:t>Agentschap</a:t>
                      </a:r>
                      <a:r>
                        <a:rPr lang="en-US" sz="1200" u="none" strike="noStrike" noProof="0" dirty="0">
                          <a:effectLst/>
                        </a:rPr>
                        <a:t> </a:t>
                      </a:r>
                      <a:r>
                        <a:rPr lang="en-US" sz="1200" u="none" strike="noStrike" noProof="0" dirty="0" err="1">
                          <a:effectLst/>
                        </a:rPr>
                        <a:t>voor</a:t>
                      </a:r>
                      <a:r>
                        <a:rPr lang="en-US" sz="1200" u="none" strike="noStrike" noProof="0" dirty="0">
                          <a:effectLst/>
                        </a:rPr>
                        <a:t> </a:t>
                      </a:r>
                      <a:r>
                        <a:rPr lang="en-US" sz="1200" u="none" strike="noStrike" noProof="0" dirty="0" err="1">
                          <a:effectLst/>
                        </a:rPr>
                        <a:t>Martieme</a:t>
                      </a:r>
                      <a:r>
                        <a:rPr lang="en-US" sz="1200" u="none" strike="noStrike" noProof="0" dirty="0">
                          <a:effectLst/>
                        </a:rPr>
                        <a:t> </a:t>
                      </a:r>
                      <a:r>
                        <a:rPr lang="en-US" sz="1200" u="none" strike="noStrike" noProof="0" dirty="0" err="1">
                          <a:effectLst/>
                        </a:rPr>
                        <a:t>Dienstverlening</a:t>
                      </a:r>
                      <a:r>
                        <a:rPr lang="en-US" sz="1200" u="none" strike="noStrike" noProof="0" dirty="0">
                          <a:effectLst/>
                        </a:rPr>
                        <a:t> </a:t>
                      </a:r>
                      <a:r>
                        <a:rPr lang="en-US" sz="1200" u="none" strike="noStrike" noProof="0" dirty="0" err="1">
                          <a:effectLst/>
                        </a:rPr>
                        <a:t>en</a:t>
                      </a:r>
                      <a:r>
                        <a:rPr lang="en-US" sz="1200" u="none" strike="noStrike" noProof="0" dirty="0">
                          <a:effectLst/>
                        </a:rPr>
                        <a:t> </a:t>
                      </a:r>
                      <a:r>
                        <a:rPr lang="en-US" sz="1200" u="none" strike="noStrike" noProof="0" dirty="0" err="1">
                          <a:effectLst/>
                        </a:rPr>
                        <a:t>Kust</a:t>
                      </a:r>
                      <a:r>
                        <a:rPr lang="en-US" sz="1200" u="none" strike="noStrike" noProof="0" dirty="0">
                          <a:effectLst/>
                        </a:rPr>
                        <a:t> (MDK)</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NETHERLANDS</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err="1">
                          <a:effectLst/>
                        </a:rPr>
                        <a:t>Deltares</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322984">
                <a:tc>
                  <a:txBody>
                    <a:bodyPr/>
                    <a:lstStyle/>
                    <a:p>
                      <a:pPr algn="l" fontAlgn="ctr"/>
                      <a:r>
                        <a:rPr lang="en-US" sz="1200" u="none" strike="noStrike">
                          <a:effectLst/>
                        </a:rPr>
                        <a:t>BELGIUM</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Operational Directorate Natural Environment (O.D. Nature)</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NETHERLANDS</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err="1">
                          <a:effectLst/>
                        </a:rPr>
                        <a:t>Koninklijk</a:t>
                      </a:r>
                      <a:r>
                        <a:rPr lang="en-US" sz="1200" u="none" strike="noStrike" noProof="0" dirty="0">
                          <a:effectLst/>
                        </a:rPr>
                        <a:t> </a:t>
                      </a:r>
                      <a:r>
                        <a:rPr lang="en-US" sz="1200" u="none" strike="noStrike" noProof="0" dirty="0" err="1">
                          <a:effectLst/>
                        </a:rPr>
                        <a:t>Nederlands</a:t>
                      </a:r>
                      <a:r>
                        <a:rPr lang="en-US" sz="1200" u="none" strike="noStrike" noProof="0" dirty="0">
                          <a:effectLst/>
                        </a:rPr>
                        <a:t> </a:t>
                      </a:r>
                      <a:r>
                        <a:rPr lang="en-US" sz="1200" u="none" strike="noStrike" noProof="0" dirty="0" err="1">
                          <a:effectLst/>
                        </a:rPr>
                        <a:t>Meteorolologisch</a:t>
                      </a:r>
                      <a:r>
                        <a:rPr lang="en-US" sz="1200" u="none" strike="noStrike" noProof="0" dirty="0">
                          <a:effectLst/>
                        </a:rPr>
                        <a:t> </a:t>
                      </a:r>
                      <a:r>
                        <a:rPr lang="en-US" sz="1200" u="none" strike="noStrike" noProof="0" dirty="0" err="1">
                          <a:effectLst/>
                        </a:rPr>
                        <a:t>Instituut</a:t>
                      </a:r>
                      <a:r>
                        <a:rPr lang="en-US" sz="1200" u="none" strike="noStrike" noProof="0" dirty="0">
                          <a:effectLst/>
                        </a:rPr>
                        <a:t> (KNMI)</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322984">
                <a:tc>
                  <a:txBody>
                    <a:bodyPr/>
                    <a:lstStyle/>
                    <a:p>
                      <a:pPr algn="l" fontAlgn="ctr"/>
                      <a:r>
                        <a:rPr lang="en-US" sz="1200" u="none" strike="noStrike">
                          <a:effectLst/>
                        </a:rPr>
                        <a:t>CYPRUS</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Oceanography Centre, University of Cyprus (OCY-UCY)</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NETHERLANDS</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err="1">
                          <a:effectLst/>
                        </a:rPr>
                        <a:t>Rijkswaterstaat</a:t>
                      </a:r>
                      <a:r>
                        <a:rPr lang="en-US" sz="1200" u="none" strike="noStrike" noProof="0" dirty="0">
                          <a:effectLst/>
                        </a:rPr>
                        <a:t> </a:t>
                      </a:r>
                      <a:r>
                        <a:rPr lang="en-US" sz="1200" u="none" strike="noStrike" noProof="0" dirty="0" err="1">
                          <a:effectLst/>
                        </a:rPr>
                        <a:t>Waterdienst</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165647">
                <a:tc>
                  <a:txBody>
                    <a:bodyPr/>
                    <a:lstStyle/>
                    <a:p>
                      <a:pPr algn="l" fontAlgn="ctr"/>
                      <a:r>
                        <a:rPr lang="en-US" sz="1200" u="none" strike="noStrike">
                          <a:effectLst/>
                        </a:rPr>
                        <a:t>DENMARK</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Danish Meteorological Institute (DMI)</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NORWAY</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Institute of Marine Research (IMR)</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322984">
                <a:tc>
                  <a:txBody>
                    <a:bodyPr/>
                    <a:lstStyle/>
                    <a:p>
                      <a:pPr algn="l" fontAlgn="ctr"/>
                      <a:r>
                        <a:rPr lang="en-US" sz="1200" u="none" strike="noStrike">
                          <a:effectLst/>
                        </a:rPr>
                        <a:t>DENMARK</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Defense Center for Operational Oceanography (FCOO)</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NORWAY</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Nansen Environmental and Remote Sensing Center (NERSC)</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322984">
                <a:tc>
                  <a:txBody>
                    <a:bodyPr/>
                    <a:lstStyle/>
                    <a:p>
                      <a:pPr algn="l" fontAlgn="ctr"/>
                      <a:r>
                        <a:rPr lang="en-US" sz="1200" u="none" strike="noStrike">
                          <a:effectLst/>
                        </a:rPr>
                        <a:t>ESTONIA</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TTU Marine Systems Institute</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NORWAY</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Norwegian Meteorological Institute (MET NORWAY)</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322984">
                <a:tc>
                  <a:txBody>
                    <a:bodyPr/>
                    <a:lstStyle/>
                    <a:p>
                      <a:pPr algn="l" fontAlgn="ctr"/>
                      <a:r>
                        <a:rPr lang="en-US" sz="1200" u="none" strike="noStrike">
                          <a:effectLst/>
                        </a:rPr>
                        <a:t>FINLAND</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Finnish Meteorological Institute (FMI)</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POLAND</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Institute of Meteorology and Water Management (IMWM),Maritime Branch</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322984">
                <a:tc>
                  <a:txBody>
                    <a:bodyPr/>
                    <a:lstStyle/>
                    <a:p>
                      <a:pPr algn="l" fontAlgn="ctr"/>
                      <a:r>
                        <a:rPr lang="en-US" sz="1200" u="none" strike="noStrike">
                          <a:effectLst/>
                        </a:rPr>
                        <a:t>FRANCE</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IFREMER</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POLAND</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Institute of Oceanology, Polish Academy of Sciences</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165647">
                <a:tc>
                  <a:txBody>
                    <a:bodyPr/>
                    <a:lstStyle/>
                    <a:p>
                      <a:pPr algn="l" fontAlgn="ctr"/>
                      <a:r>
                        <a:rPr lang="en-US" sz="1200" u="none" strike="noStrike">
                          <a:effectLst/>
                        </a:rPr>
                        <a:t>FRANCE</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Mercator </a:t>
                      </a:r>
                      <a:r>
                        <a:rPr lang="en-US" sz="1200" u="none" strike="noStrike" noProof="0" dirty="0" err="1">
                          <a:effectLst/>
                        </a:rPr>
                        <a:t>Océan</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POLAND</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Maritime Institute Gdansk (MIG)</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322984">
                <a:tc>
                  <a:txBody>
                    <a:bodyPr/>
                    <a:lstStyle/>
                    <a:p>
                      <a:pPr algn="l" fontAlgn="ctr"/>
                      <a:r>
                        <a:rPr lang="en-US" sz="1200" u="none" strike="noStrike">
                          <a:effectLst/>
                        </a:rPr>
                        <a:t>GERMANY</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err="1">
                          <a:effectLst/>
                        </a:rPr>
                        <a:t>Bundesamt</a:t>
                      </a:r>
                      <a:r>
                        <a:rPr lang="en-US" sz="1200" u="none" strike="noStrike" noProof="0" dirty="0">
                          <a:effectLst/>
                        </a:rPr>
                        <a:t> </a:t>
                      </a:r>
                      <a:r>
                        <a:rPr lang="en-US" sz="1200" u="none" strike="noStrike" noProof="0" dirty="0" err="1">
                          <a:effectLst/>
                        </a:rPr>
                        <a:t>für</a:t>
                      </a:r>
                      <a:r>
                        <a:rPr lang="en-US" sz="1200" u="none" strike="noStrike" noProof="0" dirty="0">
                          <a:effectLst/>
                        </a:rPr>
                        <a:t> </a:t>
                      </a:r>
                      <a:r>
                        <a:rPr lang="en-US" sz="1200" u="none" strike="noStrike" noProof="0" dirty="0" err="1">
                          <a:effectLst/>
                        </a:rPr>
                        <a:t>Seeschifffahrt</a:t>
                      </a:r>
                      <a:r>
                        <a:rPr lang="en-US" sz="1200" u="none" strike="noStrike" noProof="0" dirty="0">
                          <a:effectLst/>
                        </a:rPr>
                        <a:t> und </a:t>
                      </a:r>
                      <a:r>
                        <a:rPr lang="en-US" sz="1200" u="none" strike="noStrike" noProof="0" dirty="0" err="1">
                          <a:effectLst/>
                        </a:rPr>
                        <a:t>Hydrographie</a:t>
                      </a:r>
                      <a:r>
                        <a:rPr lang="en-US" sz="1200" u="none" strike="noStrike" noProof="0" dirty="0">
                          <a:effectLst/>
                        </a:rPr>
                        <a:t> (BSH)</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PORTUGAL</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err="1">
                          <a:effectLst/>
                        </a:rPr>
                        <a:t>Instituto</a:t>
                      </a:r>
                      <a:r>
                        <a:rPr lang="en-US" sz="1200" u="none" strike="noStrike" noProof="0" dirty="0">
                          <a:effectLst/>
                        </a:rPr>
                        <a:t> </a:t>
                      </a:r>
                      <a:r>
                        <a:rPr lang="en-US" sz="1200" u="none" strike="noStrike" noProof="0" dirty="0" err="1">
                          <a:effectLst/>
                        </a:rPr>
                        <a:t>Hidrográfico</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322984">
                <a:tc>
                  <a:txBody>
                    <a:bodyPr/>
                    <a:lstStyle/>
                    <a:p>
                      <a:pPr algn="l" fontAlgn="ctr"/>
                      <a:r>
                        <a:rPr lang="en-US" sz="1200" u="none" strike="noStrike">
                          <a:effectLst/>
                        </a:rPr>
                        <a:t>GERMANY</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Helmholtz-</a:t>
                      </a:r>
                      <a:r>
                        <a:rPr lang="en-US" sz="1200" u="none" strike="noStrike" noProof="0" dirty="0" err="1">
                          <a:effectLst/>
                        </a:rPr>
                        <a:t>Zentrum</a:t>
                      </a:r>
                      <a:r>
                        <a:rPr lang="en-US" sz="1200" u="none" strike="noStrike" noProof="0" dirty="0">
                          <a:effectLst/>
                        </a:rPr>
                        <a:t> </a:t>
                      </a:r>
                      <a:r>
                        <a:rPr lang="en-US" sz="1200" u="none" strike="noStrike" noProof="0" dirty="0" err="1">
                          <a:effectLst/>
                        </a:rPr>
                        <a:t>Geesthacht</a:t>
                      </a:r>
                      <a:r>
                        <a:rPr lang="en-US" sz="1200" u="none" strike="noStrike" noProof="0" dirty="0">
                          <a:effectLst/>
                        </a:rPr>
                        <a:t> </a:t>
                      </a:r>
                      <a:r>
                        <a:rPr lang="en-US" sz="1200" u="none" strike="noStrike" noProof="0" dirty="0" err="1">
                          <a:effectLst/>
                        </a:rPr>
                        <a:t>Zentrum</a:t>
                      </a:r>
                      <a:r>
                        <a:rPr lang="en-US" sz="1200" u="none" strike="noStrike" noProof="0" dirty="0">
                          <a:effectLst/>
                        </a:rPr>
                        <a:t> </a:t>
                      </a:r>
                      <a:r>
                        <a:rPr lang="en-US" sz="1200" u="none" strike="noStrike" noProof="0" dirty="0" err="1">
                          <a:effectLst/>
                        </a:rPr>
                        <a:t>für</a:t>
                      </a:r>
                      <a:r>
                        <a:rPr lang="en-US" sz="1200" u="none" strike="noStrike" noProof="0" dirty="0">
                          <a:effectLst/>
                        </a:rPr>
                        <a:t> Material und </a:t>
                      </a:r>
                      <a:r>
                        <a:rPr lang="en-US" sz="1200" u="none" strike="noStrike" noProof="0" dirty="0" err="1">
                          <a:effectLst/>
                        </a:rPr>
                        <a:t>Küstenforschung</a:t>
                      </a:r>
                      <a:r>
                        <a:rPr lang="en-US" sz="1200" u="none" strike="noStrike" noProof="0" dirty="0">
                          <a:effectLst/>
                        </a:rPr>
                        <a:t> GmbH (HZG)</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r>
                        <a:rPr lang="en-US" sz="1200" noProof="0" dirty="0" smtClean="0"/>
                        <a:t>PORTUGAL</a:t>
                      </a:r>
                      <a:endParaRPr lang="en-US" sz="1200" noProof="0" dirty="0"/>
                    </a:p>
                  </a:txBody>
                  <a:tcPr marL="9659" marR="9659" marT="9659" marB="0" anchor="ctr">
                    <a:solidFill>
                      <a:srgbClr val="99FF99"/>
                    </a:solidFill>
                  </a:tcPr>
                </a:tc>
                <a:tc>
                  <a:txBody>
                    <a:bodyPr/>
                    <a:lstStyle/>
                    <a:p>
                      <a:r>
                        <a:rPr lang="en-US" sz="1200" noProof="0" dirty="0" smtClean="0"/>
                        <a:t>Portuguese Institute for Ocean and Atmosphere (IPMA)</a:t>
                      </a:r>
                      <a:endParaRPr lang="en-US" sz="1200" noProof="0" dirty="0"/>
                    </a:p>
                  </a:txBody>
                  <a:tcPr marL="9659" marR="9659" marT="9659" marB="0" anchor="ctr">
                    <a:solidFill>
                      <a:srgbClr val="99FF99"/>
                    </a:solidFill>
                  </a:tcPr>
                </a:tc>
              </a:tr>
              <a:tr h="322984">
                <a:tc>
                  <a:txBody>
                    <a:bodyPr/>
                    <a:lstStyle/>
                    <a:p>
                      <a:pPr algn="l" fontAlgn="ctr"/>
                      <a:r>
                        <a:rPr lang="en-US" sz="1200" u="none" strike="noStrike">
                          <a:effectLst/>
                        </a:rPr>
                        <a:t>GREECE</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Hellenic Centre for Marine Research of Greece (HCMR)</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SLOVENIA</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National Institute of Biology (NIB)</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165647">
                <a:tc>
                  <a:txBody>
                    <a:bodyPr/>
                    <a:lstStyle/>
                    <a:p>
                      <a:pPr algn="l" fontAlgn="ctr"/>
                      <a:r>
                        <a:rPr lang="en-US" sz="1200" u="none" strike="noStrike">
                          <a:effectLst/>
                        </a:rPr>
                        <a:t>IRELAND</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Irish Marine Institute (IMI)</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SPAIN</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err="1">
                          <a:effectLst/>
                        </a:rPr>
                        <a:t>Instituto</a:t>
                      </a:r>
                      <a:r>
                        <a:rPr lang="en-US" sz="1200" u="none" strike="noStrike" noProof="0" dirty="0">
                          <a:effectLst/>
                        </a:rPr>
                        <a:t> </a:t>
                      </a:r>
                      <a:r>
                        <a:rPr lang="en-US" sz="1200" u="none" strike="noStrike" noProof="0" dirty="0" err="1">
                          <a:effectLst/>
                        </a:rPr>
                        <a:t>Español</a:t>
                      </a:r>
                      <a:r>
                        <a:rPr lang="en-US" sz="1200" u="none" strike="noStrike" noProof="0" dirty="0">
                          <a:effectLst/>
                        </a:rPr>
                        <a:t> de </a:t>
                      </a:r>
                      <a:r>
                        <a:rPr lang="en-US" sz="1200" u="none" strike="noStrike" noProof="0" dirty="0" err="1">
                          <a:effectLst/>
                        </a:rPr>
                        <a:t>Oceanografia</a:t>
                      </a:r>
                      <a:r>
                        <a:rPr lang="en-US" sz="1200" u="none" strike="noStrike" noProof="0" dirty="0">
                          <a:effectLst/>
                        </a:rPr>
                        <a:t> (IEO)</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322984">
                <a:tc>
                  <a:txBody>
                    <a:bodyPr/>
                    <a:lstStyle/>
                    <a:p>
                      <a:pPr algn="l" fontAlgn="ctr"/>
                      <a:r>
                        <a:rPr lang="en-US" sz="1200" u="none" strike="noStrike">
                          <a:effectLst/>
                        </a:rPr>
                        <a:t>ITALY</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Centro Euro-</a:t>
                      </a:r>
                      <a:r>
                        <a:rPr lang="en-US" sz="1200" u="none" strike="noStrike" noProof="0" dirty="0" err="1">
                          <a:effectLst/>
                        </a:rPr>
                        <a:t>Mediterraneo</a:t>
                      </a:r>
                      <a:r>
                        <a:rPr lang="en-US" sz="1200" u="none" strike="noStrike" noProof="0" dirty="0">
                          <a:effectLst/>
                        </a:rPr>
                        <a:t> sui </a:t>
                      </a:r>
                      <a:r>
                        <a:rPr lang="en-US" sz="1200" u="none" strike="noStrike" noProof="0" dirty="0" err="1">
                          <a:effectLst/>
                        </a:rPr>
                        <a:t>Cambiamenti</a:t>
                      </a:r>
                      <a:r>
                        <a:rPr lang="en-US" sz="1200" u="none" strike="noStrike" noProof="0" dirty="0">
                          <a:effectLst/>
                        </a:rPr>
                        <a:t> </a:t>
                      </a:r>
                      <a:r>
                        <a:rPr lang="en-US" sz="1200" u="none" strike="noStrike" noProof="0" dirty="0" err="1">
                          <a:effectLst/>
                        </a:rPr>
                        <a:t>Climatici</a:t>
                      </a:r>
                      <a:r>
                        <a:rPr lang="en-US" sz="1200" u="none" strike="noStrike" noProof="0" dirty="0">
                          <a:effectLst/>
                        </a:rPr>
                        <a:t> (CMCC)</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SPAIN</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err="1">
                          <a:effectLst/>
                        </a:rPr>
                        <a:t>Puertos</a:t>
                      </a:r>
                      <a:r>
                        <a:rPr lang="en-US" sz="1200" u="none" strike="noStrike" noProof="0" dirty="0">
                          <a:effectLst/>
                        </a:rPr>
                        <a:t> del Estado, Spain</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322984">
                <a:tc>
                  <a:txBody>
                    <a:bodyPr/>
                    <a:lstStyle/>
                    <a:p>
                      <a:pPr algn="l" fontAlgn="ctr"/>
                      <a:r>
                        <a:rPr lang="en-US" sz="1200" u="none" strike="noStrike">
                          <a:effectLst/>
                        </a:rPr>
                        <a:t>ITALY</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err="1">
                          <a:effectLst/>
                        </a:rPr>
                        <a:t>Consiglio</a:t>
                      </a:r>
                      <a:r>
                        <a:rPr lang="en-US" sz="1200" u="none" strike="noStrike" noProof="0" dirty="0">
                          <a:effectLst/>
                        </a:rPr>
                        <a:t> </a:t>
                      </a:r>
                      <a:r>
                        <a:rPr lang="en-US" sz="1200" u="none" strike="noStrike" noProof="0" dirty="0" err="1">
                          <a:effectLst/>
                        </a:rPr>
                        <a:t>Nazionale</a:t>
                      </a:r>
                      <a:r>
                        <a:rPr lang="en-US" sz="1200" u="none" strike="noStrike" noProof="0" dirty="0">
                          <a:effectLst/>
                        </a:rPr>
                        <a:t> </a:t>
                      </a:r>
                      <a:r>
                        <a:rPr lang="en-US" sz="1200" u="none" strike="noStrike" noProof="0" dirty="0" err="1">
                          <a:effectLst/>
                        </a:rPr>
                        <a:t>delle</a:t>
                      </a:r>
                      <a:r>
                        <a:rPr lang="en-US" sz="1200" u="none" strike="noStrike" noProof="0" dirty="0">
                          <a:effectLst/>
                        </a:rPr>
                        <a:t> </a:t>
                      </a:r>
                      <a:r>
                        <a:rPr lang="en-US" sz="1200" u="none" strike="noStrike" noProof="0" dirty="0" err="1">
                          <a:effectLst/>
                        </a:rPr>
                        <a:t>Ricerche</a:t>
                      </a:r>
                      <a:r>
                        <a:rPr lang="en-US" sz="1200" u="none" strike="noStrike" noProof="0" dirty="0">
                          <a:effectLst/>
                        </a:rPr>
                        <a:t> (CNR)</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SWEDEN</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Swedish Meteorological &amp; Hydrological Institute (SMHI)</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387627">
                <a:tc>
                  <a:txBody>
                    <a:bodyPr/>
                    <a:lstStyle/>
                    <a:p>
                      <a:pPr algn="l" fontAlgn="ctr"/>
                      <a:r>
                        <a:rPr lang="en-US" sz="1200" u="none" strike="noStrike">
                          <a:effectLst/>
                        </a:rPr>
                        <a:t>ITALY</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Italian National Agency for new technologies, energy and sustainable economic development (ENEA)</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UK</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Met Office</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260653">
                <a:tc>
                  <a:txBody>
                    <a:bodyPr/>
                    <a:lstStyle/>
                    <a:p>
                      <a:pPr algn="l" fontAlgn="ctr"/>
                      <a:r>
                        <a:rPr lang="en-US" sz="1200" u="none" strike="noStrike">
                          <a:effectLst/>
                        </a:rPr>
                        <a:t>ITALY</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err="1">
                          <a:effectLst/>
                        </a:rPr>
                        <a:t>Istituto</a:t>
                      </a:r>
                      <a:r>
                        <a:rPr lang="en-US" sz="1200" u="none" strike="noStrike" noProof="0" dirty="0">
                          <a:effectLst/>
                        </a:rPr>
                        <a:t> </a:t>
                      </a:r>
                      <a:r>
                        <a:rPr lang="en-US" sz="1200" u="none" strike="noStrike" noProof="0" dirty="0" err="1">
                          <a:effectLst/>
                        </a:rPr>
                        <a:t>Nazionale</a:t>
                      </a:r>
                      <a:r>
                        <a:rPr lang="en-US" sz="1200" u="none" strike="noStrike" noProof="0" dirty="0">
                          <a:effectLst/>
                        </a:rPr>
                        <a:t> di </a:t>
                      </a:r>
                      <a:r>
                        <a:rPr lang="en-US" sz="1200" u="none" strike="noStrike" noProof="0" dirty="0" err="1">
                          <a:effectLst/>
                        </a:rPr>
                        <a:t>Geofisica</a:t>
                      </a:r>
                      <a:r>
                        <a:rPr lang="en-US" sz="1200" u="none" strike="noStrike" noProof="0" dirty="0">
                          <a:effectLst/>
                        </a:rPr>
                        <a:t> e </a:t>
                      </a:r>
                      <a:r>
                        <a:rPr lang="en-US" sz="1200" u="none" strike="noStrike" noProof="0" dirty="0" err="1">
                          <a:effectLst/>
                        </a:rPr>
                        <a:t>Vulcanologia</a:t>
                      </a:r>
                      <a:r>
                        <a:rPr lang="en-US" sz="1200" u="none" strike="noStrike" noProof="0" dirty="0">
                          <a:effectLst/>
                        </a:rPr>
                        <a:t> (INGV)</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UK</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a:effectLst/>
                        </a:rPr>
                        <a:t>Natural Environment Research Council (NERC)</a:t>
                      </a: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322984">
                <a:tc>
                  <a:txBody>
                    <a:bodyPr/>
                    <a:lstStyle/>
                    <a:p>
                      <a:pPr algn="l" fontAlgn="ctr"/>
                      <a:r>
                        <a:rPr lang="en-US" sz="1200" u="none" strike="noStrike">
                          <a:effectLst/>
                        </a:rPr>
                        <a:t>ITALY</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err="1">
                          <a:effectLst/>
                        </a:rPr>
                        <a:t>Istituto</a:t>
                      </a:r>
                      <a:r>
                        <a:rPr lang="en-US" sz="1200" u="none" strike="noStrike" noProof="0" dirty="0">
                          <a:effectLst/>
                        </a:rPr>
                        <a:t> </a:t>
                      </a:r>
                      <a:r>
                        <a:rPr lang="en-US" sz="1200" u="none" strike="noStrike" noProof="0" dirty="0" err="1">
                          <a:effectLst/>
                        </a:rPr>
                        <a:t>Superiore</a:t>
                      </a:r>
                      <a:r>
                        <a:rPr lang="en-US" sz="1200" u="none" strike="noStrike" noProof="0" dirty="0">
                          <a:effectLst/>
                        </a:rPr>
                        <a:t> per la </a:t>
                      </a:r>
                      <a:r>
                        <a:rPr lang="en-US" sz="1200" u="none" strike="noStrike" noProof="0" dirty="0" err="1">
                          <a:effectLst/>
                        </a:rPr>
                        <a:t>Protezione</a:t>
                      </a:r>
                      <a:r>
                        <a:rPr lang="en-US" sz="1200" u="none" strike="noStrike" noProof="0" dirty="0">
                          <a:effectLst/>
                        </a:rPr>
                        <a:t> e la </a:t>
                      </a:r>
                      <a:r>
                        <a:rPr lang="en-US" sz="1200" u="none" strike="noStrike" noProof="0" dirty="0" err="1">
                          <a:effectLst/>
                        </a:rPr>
                        <a:t>Ricerca</a:t>
                      </a:r>
                      <a:r>
                        <a:rPr lang="en-US" sz="1200" u="none" strike="noStrike" noProof="0" dirty="0">
                          <a:effectLst/>
                        </a:rPr>
                        <a:t> </a:t>
                      </a:r>
                      <a:r>
                        <a:rPr lang="en-US" sz="1200" u="none" strike="noStrike" noProof="0" dirty="0" err="1">
                          <a:effectLst/>
                        </a:rPr>
                        <a:t>Ambientale</a:t>
                      </a:r>
                      <a:r>
                        <a:rPr lang="en-US" sz="1200" u="none" strike="noStrike" noProof="0" dirty="0">
                          <a:effectLst/>
                        </a:rPr>
                        <a:t> (ISPRA)</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r>
              <a:tr h="322984">
                <a:tc>
                  <a:txBody>
                    <a:bodyPr/>
                    <a:lstStyle/>
                    <a:p>
                      <a:pPr algn="l" fontAlgn="ctr"/>
                      <a:r>
                        <a:rPr lang="en-US" sz="1200" u="none" strike="noStrike">
                          <a:effectLst/>
                        </a:rPr>
                        <a:t>ITALY</a:t>
                      </a:r>
                      <a:endParaRPr lang="en-US" sz="1200" b="0" i="0" u="none" strike="noStrike">
                        <a:solidFill>
                          <a:srgbClr val="000000"/>
                        </a:solidFill>
                        <a:effectLst/>
                        <a:latin typeface="Calibri"/>
                      </a:endParaRPr>
                    </a:p>
                  </a:txBody>
                  <a:tcPr marL="9659" marR="9659" marT="9659" marB="0" anchor="ctr">
                    <a:solidFill>
                      <a:srgbClr val="99FF99"/>
                    </a:solidFill>
                  </a:tcPr>
                </a:tc>
                <a:tc>
                  <a:txBody>
                    <a:bodyPr/>
                    <a:lstStyle/>
                    <a:p>
                      <a:pPr algn="l" fontAlgn="ctr"/>
                      <a:r>
                        <a:rPr lang="en-US" sz="1200" u="none" strike="noStrike" noProof="0" dirty="0" err="1">
                          <a:effectLst/>
                        </a:rPr>
                        <a:t>Istituto</a:t>
                      </a:r>
                      <a:r>
                        <a:rPr lang="en-US" sz="1200" u="none" strike="noStrike" noProof="0" dirty="0">
                          <a:effectLst/>
                        </a:rPr>
                        <a:t> </a:t>
                      </a:r>
                      <a:r>
                        <a:rPr lang="en-US" sz="1200" u="none" strike="noStrike" noProof="0" dirty="0" err="1">
                          <a:effectLst/>
                        </a:rPr>
                        <a:t>Nazionale</a:t>
                      </a:r>
                      <a:r>
                        <a:rPr lang="en-US" sz="1200" u="none" strike="noStrike" noProof="0" dirty="0">
                          <a:effectLst/>
                        </a:rPr>
                        <a:t> di </a:t>
                      </a:r>
                      <a:r>
                        <a:rPr lang="en-US" sz="1200" u="none" strike="noStrike" noProof="0" dirty="0" err="1">
                          <a:effectLst/>
                        </a:rPr>
                        <a:t>Oceanografia</a:t>
                      </a:r>
                      <a:r>
                        <a:rPr lang="en-US" sz="1200" u="none" strike="noStrike" noProof="0" dirty="0">
                          <a:effectLst/>
                        </a:rPr>
                        <a:t> e di </a:t>
                      </a:r>
                      <a:r>
                        <a:rPr lang="en-US" sz="1200" u="none" strike="noStrike" noProof="0" dirty="0" err="1">
                          <a:effectLst/>
                        </a:rPr>
                        <a:t>Geofisica</a:t>
                      </a:r>
                      <a:r>
                        <a:rPr lang="en-US" sz="1200" u="none" strike="noStrike" noProof="0" dirty="0">
                          <a:effectLst/>
                        </a:rPr>
                        <a:t> </a:t>
                      </a:r>
                      <a:r>
                        <a:rPr lang="en-US" sz="1200" u="none" strike="noStrike" noProof="0" dirty="0" err="1">
                          <a:effectLst/>
                        </a:rPr>
                        <a:t>Sperimentale</a:t>
                      </a:r>
                      <a:r>
                        <a:rPr lang="en-US" sz="1200" u="none" strike="noStrike" noProof="0" dirty="0">
                          <a:effectLst/>
                        </a:rPr>
                        <a:t> (OGS)</a:t>
                      </a: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c>
                  <a:txBody>
                    <a:bodyPr/>
                    <a:lstStyle/>
                    <a:p>
                      <a:pPr algn="l" fontAlgn="ctr"/>
                      <a:endParaRPr lang="en-US" sz="1200" b="0" i="0" u="none" strike="noStrike" noProof="0" dirty="0">
                        <a:solidFill>
                          <a:srgbClr val="000000"/>
                        </a:solidFill>
                        <a:effectLst/>
                        <a:latin typeface="Calibri"/>
                      </a:endParaRPr>
                    </a:p>
                  </a:txBody>
                  <a:tcPr marL="9659" marR="9659" marT="9659" marB="0" anchor="ctr">
                    <a:solidFill>
                      <a:srgbClr val="99FF99"/>
                    </a:solidFill>
                  </a:tcPr>
                </a:tc>
              </a:tr>
            </a:tbl>
          </a:graphicData>
        </a:graphic>
      </p:graphicFrame>
    </p:spTree>
    <p:extLst>
      <p:ext uri="{BB962C8B-B14F-4D97-AF65-F5344CB8AC3E}">
        <p14:creationId xmlns:p14="http://schemas.microsoft.com/office/powerpoint/2010/main" val="27780146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3"/>
          <p:cNvPicPr>
            <a:picLocks noChangeAspect="1"/>
          </p:cNvPicPr>
          <p:nvPr/>
        </p:nvPicPr>
        <p:blipFill>
          <a:blip r:embed="rId2"/>
          <a:stretch>
            <a:fillRect/>
          </a:stretch>
        </p:blipFill>
        <p:spPr>
          <a:xfrm>
            <a:off x="1691680" y="1124744"/>
            <a:ext cx="6866964" cy="5664559"/>
          </a:xfrm>
          <a:prstGeom prst="rect">
            <a:avLst/>
          </a:prstGeom>
        </p:spPr>
      </p:pic>
      <p:sp>
        <p:nvSpPr>
          <p:cNvPr id="4" name="Rektangel 2"/>
          <p:cNvSpPr/>
          <p:nvPr/>
        </p:nvSpPr>
        <p:spPr>
          <a:xfrm>
            <a:off x="0" y="1484784"/>
            <a:ext cx="3744416" cy="3024335"/>
          </a:xfrm>
          <a:prstGeom prst="rect">
            <a:avLst/>
          </a:prstGeom>
        </p:spPr>
        <p:txBody>
          <a:bodyPr wrap="square">
            <a:spAutoFit/>
          </a:bodyPr>
          <a:lstStyle/>
          <a:p>
            <a:pPr marL="285750" indent="-285750">
              <a:spcAft>
                <a:spcPts val="1200"/>
              </a:spcAft>
              <a:buFont typeface="Wingdings" charset="2"/>
              <a:buChar char="ü"/>
            </a:pPr>
            <a:r>
              <a:rPr lang="en-US" sz="1600" dirty="0" smtClean="0">
                <a:solidFill>
                  <a:srgbClr val="000090"/>
                </a:solidFill>
                <a:latin typeface="Century"/>
                <a:cs typeface="Century"/>
              </a:rPr>
              <a:t>Strategies </a:t>
            </a:r>
            <a:r>
              <a:rPr lang="en-US" sz="1600" dirty="0">
                <a:solidFill>
                  <a:srgbClr val="000090"/>
                </a:solidFill>
                <a:latin typeface="Century"/>
                <a:cs typeface="Century"/>
              </a:rPr>
              <a:t>and actions are decided by an </a:t>
            </a:r>
            <a:r>
              <a:rPr lang="en-US" sz="1600" dirty="0" smtClean="0">
                <a:solidFill>
                  <a:srgbClr val="000090"/>
                </a:solidFill>
                <a:latin typeface="Century"/>
                <a:cs typeface="Century"/>
              </a:rPr>
              <a:t>General Assembly </a:t>
            </a:r>
            <a:r>
              <a:rPr lang="en-US" sz="1600" dirty="0">
                <a:solidFill>
                  <a:srgbClr val="000090"/>
                </a:solidFill>
                <a:latin typeface="Century"/>
                <a:cs typeface="Century"/>
              </a:rPr>
              <a:t>and the Executive Directors</a:t>
            </a:r>
          </a:p>
          <a:p>
            <a:pPr marL="285750" indent="-285750">
              <a:spcAft>
                <a:spcPts val="1200"/>
              </a:spcAft>
              <a:buFont typeface="Wingdings" charset="2"/>
              <a:buChar char="ü"/>
            </a:pPr>
            <a:r>
              <a:rPr lang="en-US" sz="1600" dirty="0">
                <a:solidFill>
                  <a:srgbClr val="000090"/>
                </a:solidFill>
                <a:latin typeface="Century"/>
                <a:cs typeface="Century"/>
              </a:rPr>
              <a:t>Actions are carried out by the EuroGOOS Office, the Board, the Chair and the members/partners.</a:t>
            </a:r>
          </a:p>
          <a:p>
            <a:pPr marL="285750" indent="-285750">
              <a:spcAft>
                <a:spcPts val="1200"/>
              </a:spcAft>
              <a:buFont typeface="Wingdings" charset="2"/>
              <a:buChar char="ü"/>
            </a:pPr>
            <a:r>
              <a:rPr lang="en-US" sz="1600" dirty="0">
                <a:solidFill>
                  <a:srgbClr val="000090"/>
                </a:solidFill>
                <a:latin typeface="Century"/>
                <a:cs typeface="Century"/>
              </a:rPr>
              <a:t>Development of O.O. systems is carried out by the Regional Systems</a:t>
            </a:r>
          </a:p>
          <a:p>
            <a:pPr>
              <a:spcAft>
                <a:spcPts val="1200"/>
              </a:spcAft>
            </a:pPr>
            <a:endParaRPr lang="en-US" sz="1600" dirty="0">
              <a:solidFill>
                <a:srgbClr val="000090"/>
              </a:solidFill>
              <a:latin typeface="Century"/>
              <a:cs typeface="Century"/>
            </a:endParaRPr>
          </a:p>
        </p:txBody>
      </p:sp>
      <p:sp>
        <p:nvSpPr>
          <p:cNvPr id="7" name="Rektangel 2"/>
          <p:cNvSpPr/>
          <p:nvPr/>
        </p:nvSpPr>
        <p:spPr>
          <a:xfrm>
            <a:off x="5796136" y="1933089"/>
            <a:ext cx="3384376" cy="2215991"/>
          </a:xfrm>
          <a:prstGeom prst="rect">
            <a:avLst/>
          </a:prstGeom>
        </p:spPr>
        <p:txBody>
          <a:bodyPr wrap="square">
            <a:spAutoFit/>
          </a:bodyPr>
          <a:lstStyle/>
          <a:p>
            <a:pPr marL="285750" indent="-285750">
              <a:spcAft>
                <a:spcPts val="1200"/>
              </a:spcAft>
              <a:buFont typeface="Wingdings" charset="2"/>
              <a:buChar char="ü"/>
            </a:pPr>
            <a:r>
              <a:rPr lang="en-US" sz="1600" dirty="0" smtClean="0">
                <a:solidFill>
                  <a:srgbClr val="000090"/>
                </a:solidFill>
                <a:latin typeface="Century"/>
                <a:cs typeface="Century"/>
              </a:rPr>
              <a:t>Working </a:t>
            </a:r>
            <a:r>
              <a:rPr lang="en-US" sz="1600" dirty="0">
                <a:solidFill>
                  <a:srgbClr val="000090"/>
                </a:solidFill>
                <a:latin typeface="Century"/>
                <a:cs typeface="Century"/>
              </a:rPr>
              <a:t>groups produce strategies, priorities and standards for O.O</a:t>
            </a:r>
            <a:r>
              <a:rPr lang="en-US" sz="1600" dirty="0" smtClean="0">
                <a:solidFill>
                  <a:srgbClr val="000090"/>
                </a:solidFill>
                <a:latin typeface="Century"/>
                <a:cs typeface="Century"/>
              </a:rPr>
              <a:t>.</a:t>
            </a:r>
          </a:p>
          <a:p>
            <a:pPr marL="285750" indent="-285750">
              <a:spcAft>
                <a:spcPts val="1200"/>
              </a:spcAft>
              <a:buFont typeface="Wingdings" charset="2"/>
              <a:buChar char="ü"/>
            </a:pPr>
            <a:r>
              <a:rPr lang="en-US" sz="1600" dirty="0" smtClean="0">
                <a:solidFill>
                  <a:srgbClr val="000090"/>
                </a:solidFill>
                <a:latin typeface="Century"/>
                <a:cs typeface="Century"/>
              </a:rPr>
              <a:t>Ocean Observing Task Teams organizes and develops the individual observation communities  and foster cooperation </a:t>
            </a:r>
            <a:endParaRPr lang="en-US" sz="1600" dirty="0">
              <a:solidFill>
                <a:srgbClr val="000090"/>
              </a:solidFill>
              <a:latin typeface="Century"/>
              <a:cs typeface="Century"/>
            </a:endParaRPr>
          </a:p>
        </p:txBody>
      </p:sp>
      <p:sp>
        <p:nvSpPr>
          <p:cNvPr id="8" name="Contenidor de contingut 2"/>
          <p:cNvSpPr>
            <a:spLocks noGrp="1"/>
          </p:cNvSpPr>
          <p:nvPr>
            <p:ph idx="1"/>
          </p:nvPr>
        </p:nvSpPr>
        <p:spPr>
          <a:xfrm>
            <a:off x="683568" y="836712"/>
            <a:ext cx="3816424" cy="576064"/>
          </a:xfrm>
        </p:spPr>
        <p:txBody>
          <a:bodyPr>
            <a:normAutofit lnSpcReduction="10000"/>
          </a:bodyPr>
          <a:lstStyle/>
          <a:p>
            <a:pPr marL="514350" indent="-514350">
              <a:buNone/>
            </a:pPr>
            <a:r>
              <a:rPr lang="en-US" b="1" i="1" dirty="0" err="1" smtClean="0"/>
              <a:t>EuroGOOS</a:t>
            </a:r>
            <a:r>
              <a:rPr lang="en-US" b="1" i="1" dirty="0" smtClean="0"/>
              <a:t> Structure:</a:t>
            </a:r>
            <a:endParaRPr lang="en-US" dirty="0"/>
          </a:p>
        </p:txBody>
      </p:sp>
    </p:spTree>
    <p:extLst>
      <p:ext uri="{BB962C8B-B14F-4D97-AF65-F5344CB8AC3E}">
        <p14:creationId xmlns:p14="http://schemas.microsoft.com/office/powerpoint/2010/main" val="23055297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p:cNvSpPr>
            <a:spLocks noGrp="1"/>
          </p:cNvSpPr>
          <p:nvPr>
            <p:ph idx="1"/>
          </p:nvPr>
        </p:nvSpPr>
        <p:spPr>
          <a:xfrm>
            <a:off x="539552" y="1124744"/>
            <a:ext cx="7776864" cy="3816424"/>
          </a:xfrm>
        </p:spPr>
        <p:txBody>
          <a:bodyPr>
            <a:normAutofit lnSpcReduction="10000"/>
          </a:bodyPr>
          <a:lstStyle/>
          <a:p>
            <a:pPr marL="742950" indent="-742950">
              <a:buAutoNum type="arabicPeriod"/>
            </a:pPr>
            <a:r>
              <a:rPr lang="en-US" sz="3800" b="1" i="1" dirty="0" smtClean="0"/>
              <a:t>About your network</a:t>
            </a:r>
          </a:p>
          <a:p>
            <a:pPr marL="400050" lvl="1" indent="0" algn="just">
              <a:buNone/>
            </a:pPr>
            <a:r>
              <a:rPr lang="en-US" sz="3400" dirty="0" smtClean="0"/>
              <a:t>1.4 What form of commitment do you have for the </a:t>
            </a:r>
            <a:r>
              <a:rPr lang="en-US" sz="3400" dirty="0" err="1" smtClean="0"/>
              <a:t>maintainance</a:t>
            </a:r>
            <a:r>
              <a:rPr lang="en-US" sz="3400" dirty="0" smtClean="0"/>
              <a:t> of your network?</a:t>
            </a:r>
          </a:p>
          <a:p>
            <a:pPr marL="400050" lvl="1" indent="0" algn="just">
              <a:buNone/>
            </a:pPr>
            <a:endParaRPr lang="en-US" sz="3400" dirty="0"/>
          </a:p>
          <a:p>
            <a:pPr marL="400050" lvl="1" indent="0" algn="just">
              <a:buNone/>
            </a:pPr>
            <a:r>
              <a:rPr lang="es-ES_tradnl" sz="3200" i="1" dirty="0" err="1" smtClean="0">
                <a:solidFill>
                  <a:srgbClr val="EB6E5A"/>
                </a:solidFill>
              </a:rPr>
              <a:t>Commitment</a:t>
            </a:r>
            <a:r>
              <a:rPr lang="es-ES_tradnl" sz="3200" i="1" dirty="0" smtClean="0">
                <a:solidFill>
                  <a:srgbClr val="EB6E5A"/>
                </a:solidFill>
              </a:rPr>
              <a:t> of </a:t>
            </a:r>
            <a:r>
              <a:rPr lang="es-ES_tradnl" sz="3200" i="1" dirty="0" err="1" smtClean="0">
                <a:solidFill>
                  <a:srgbClr val="EB6E5A"/>
                </a:solidFill>
              </a:rPr>
              <a:t>maintenaince</a:t>
            </a:r>
            <a:r>
              <a:rPr lang="es-ES_tradnl" sz="3200" i="1" dirty="0" smtClean="0">
                <a:solidFill>
                  <a:srgbClr val="EB6E5A"/>
                </a:solidFill>
              </a:rPr>
              <a:t> </a:t>
            </a:r>
            <a:r>
              <a:rPr lang="es-ES_tradnl" sz="3200" i="1" dirty="0" err="1" smtClean="0">
                <a:solidFill>
                  <a:srgbClr val="EB6E5A"/>
                </a:solidFill>
              </a:rPr>
              <a:t>assumed</a:t>
            </a:r>
            <a:r>
              <a:rPr lang="es-ES_tradnl" sz="3200" i="1" dirty="0" smtClean="0">
                <a:solidFill>
                  <a:srgbClr val="EB6E5A"/>
                </a:solidFill>
              </a:rPr>
              <a:t> </a:t>
            </a:r>
            <a:r>
              <a:rPr lang="es-ES_tradnl" sz="3200" i="1" dirty="0" err="1" smtClean="0">
                <a:solidFill>
                  <a:srgbClr val="EB6E5A"/>
                </a:solidFill>
              </a:rPr>
              <a:t>by</a:t>
            </a:r>
            <a:r>
              <a:rPr lang="es-ES_tradnl" sz="3200" i="1" dirty="0" smtClean="0">
                <a:solidFill>
                  <a:srgbClr val="EB6E5A"/>
                </a:solidFill>
              </a:rPr>
              <a:t> </a:t>
            </a:r>
            <a:r>
              <a:rPr lang="es-ES_tradnl" sz="3200" i="1" dirty="0" err="1" smtClean="0">
                <a:solidFill>
                  <a:srgbClr val="EB6E5A"/>
                </a:solidFill>
              </a:rPr>
              <a:t>the</a:t>
            </a:r>
            <a:r>
              <a:rPr lang="es-ES_tradnl" sz="3200" i="1" dirty="0" smtClean="0">
                <a:solidFill>
                  <a:srgbClr val="EB6E5A"/>
                </a:solidFill>
              </a:rPr>
              <a:t> </a:t>
            </a:r>
            <a:r>
              <a:rPr lang="es-ES_tradnl" sz="3200" i="1" dirty="0" err="1" smtClean="0">
                <a:solidFill>
                  <a:srgbClr val="EB6E5A"/>
                </a:solidFill>
              </a:rPr>
              <a:t>different</a:t>
            </a:r>
            <a:r>
              <a:rPr lang="es-ES_tradnl" sz="3200" i="1" dirty="0" smtClean="0">
                <a:solidFill>
                  <a:srgbClr val="EB6E5A"/>
                </a:solidFill>
              </a:rPr>
              <a:t> </a:t>
            </a:r>
            <a:r>
              <a:rPr lang="es-ES_tradnl" sz="3200" i="1" dirty="0" err="1" smtClean="0">
                <a:solidFill>
                  <a:srgbClr val="EB6E5A"/>
                </a:solidFill>
              </a:rPr>
              <a:t>national</a:t>
            </a:r>
            <a:r>
              <a:rPr lang="es-ES_tradnl" sz="3200" i="1" dirty="0" smtClean="0">
                <a:solidFill>
                  <a:srgbClr val="EB6E5A"/>
                </a:solidFill>
              </a:rPr>
              <a:t> agencies </a:t>
            </a:r>
            <a:endParaRPr lang="en-US" sz="3200" i="1" dirty="0" smtClean="0">
              <a:solidFill>
                <a:srgbClr val="EB6E5A"/>
              </a:solidFill>
            </a:endParaRPr>
          </a:p>
        </p:txBody>
      </p:sp>
    </p:spTree>
    <p:extLst>
      <p:ext uri="{BB962C8B-B14F-4D97-AF65-F5344CB8AC3E}">
        <p14:creationId xmlns:p14="http://schemas.microsoft.com/office/powerpoint/2010/main" val="17624814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p:cNvSpPr>
            <a:spLocks noGrp="1"/>
          </p:cNvSpPr>
          <p:nvPr>
            <p:ph idx="1"/>
          </p:nvPr>
        </p:nvSpPr>
        <p:spPr>
          <a:xfrm>
            <a:off x="395536" y="1052736"/>
            <a:ext cx="8229600" cy="4680520"/>
          </a:xfrm>
        </p:spPr>
        <p:txBody>
          <a:bodyPr>
            <a:normAutofit/>
          </a:bodyPr>
          <a:lstStyle/>
          <a:p>
            <a:pPr marL="742950" indent="-742950">
              <a:buAutoNum type="arabicPeriod"/>
            </a:pPr>
            <a:r>
              <a:rPr lang="en-US" sz="3800" b="1" i="1" dirty="0" smtClean="0"/>
              <a:t>About your network</a:t>
            </a:r>
          </a:p>
          <a:p>
            <a:pPr marL="400050" lvl="1" indent="0" algn="just">
              <a:buNone/>
            </a:pPr>
            <a:r>
              <a:rPr lang="en-US" sz="3400" dirty="0" smtClean="0"/>
              <a:t>1.5 How large is your user base and who are your users?</a:t>
            </a:r>
          </a:p>
        </p:txBody>
      </p:sp>
      <p:sp>
        <p:nvSpPr>
          <p:cNvPr id="2" name="Rectángulo 1"/>
          <p:cNvSpPr/>
          <p:nvPr/>
        </p:nvSpPr>
        <p:spPr>
          <a:xfrm>
            <a:off x="395536" y="3582015"/>
            <a:ext cx="8136904" cy="984885"/>
          </a:xfrm>
          <a:prstGeom prst="rect">
            <a:avLst/>
          </a:prstGeom>
        </p:spPr>
        <p:txBody>
          <a:bodyPr wrap="square">
            <a:spAutoFit/>
          </a:bodyPr>
          <a:lstStyle/>
          <a:p>
            <a:pPr marL="914400" lvl="1" indent="-514350" algn="just">
              <a:buNone/>
            </a:pPr>
            <a:r>
              <a:rPr lang="es-ES" sz="2900" i="1" dirty="0" smtClean="0">
                <a:solidFill>
                  <a:srgbClr val="EB6E5A"/>
                </a:solidFill>
              </a:rPr>
              <a:t>H</a:t>
            </a:r>
            <a:r>
              <a:rPr lang="en-US" sz="2900" i="1" dirty="0" err="1" smtClean="0">
                <a:solidFill>
                  <a:srgbClr val="EB6E5A"/>
                </a:solidFill>
              </a:rPr>
              <a:t>undreds</a:t>
            </a:r>
            <a:r>
              <a:rPr lang="en-US" sz="2900" i="1" dirty="0" smtClean="0">
                <a:solidFill>
                  <a:srgbClr val="EB6E5A"/>
                </a:solidFill>
              </a:rPr>
              <a:t>: scientists, emergency agencies, private companies, </a:t>
            </a:r>
            <a:r>
              <a:rPr lang="en-US" sz="2900" i="1" dirty="0" err="1" smtClean="0">
                <a:solidFill>
                  <a:srgbClr val="EB6E5A"/>
                </a:solidFill>
              </a:rPr>
              <a:t>etc</a:t>
            </a:r>
            <a:endParaRPr lang="en-US" sz="2900" i="1" dirty="0">
              <a:solidFill>
                <a:srgbClr val="EB6E5A"/>
              </a:solidFill>
            </a:endParaRPr>
          </a:p>
        </p:txBody>
      </p:sp>
    </p:spTree>
    <p:extLst>
      <p:ext uri="{BB962C8B-B14F-4D97-AF65-F5344CB8AC3E}">
        <p14:creationId xmlns:p14="http://schemas.microsoft.com/office/powerpoint/2010/main" val="17624814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l'Office">
  <a:themeElements>
    <a:clrScheme name="Mirador">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à">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9300</TotalTime>
  <Words>2280</Words>
  <Application>Microsoft Macintosh PowerPoint</Application>
  <PresentationFormat>Presentación en pantalla (4:3)</PresentationFormat>
  <Paragraphs>308</Paragraphs>
  <Slides>37</Slides>
  <Notes>2</Notes>
  <HiddenSlides>1</HiddenSlides>
  <MMClips>0</MMClips>
  <ScaleCrop>false</ScaleCrop>
  <HeadingPairs>
    <vt:vector size="4" baseType="variant">
      <vt:variant>
        <vt:lpstr>Tema</vt:lpstr>
      </vt:variant>
      <vt:variant>
        <vt:i4>1</vt:i4>
      </vt:variant>
      <vt:variant>
        <vt:lpstr>Títulos de diapositiva</vt:lpstr>
      </vt:variant>
      <vt:variant>
        <vt:i4>37</vt:i4>
      </vt:variant>
    </vt:vector>
  </HeadingPairs>
  <TitlesOfParts>
    <vt:vector size="38" baseType="lpstr">
      <vt:lpstr>Tema de l'Office</vt:lpstr>
      <vt:lpstr>Presentación de PowerPoint</vt:lpstr>
      <vt:lpstr>Presentación de PowerPoint</vt:lpstr>
      <vt:lpstr>Operational Oceanography </vt:lpstr>
      <vt:lpstr>Presentación de PowerPoint</vt:lpstr>
      <vt:lpstr>Presentación de PowerPoint</vt:lpstr>
      <vt:lpstr>Presentación de PowerPoint</vt:lpstr>
      <vt:lpstr>Presentación de PowerPoint</vt:lpstr>
      <vt:lpstr>Presentación de PowerPoint</vt:lpstr>
      <vt:lpstr>Presentación de PowerPoint</vt:lpstr>
      <vt:lpstr>Operational end-user Services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Future of EuroGOOS: Changing ocean environment </vt:lpstr>
      <vt:lpstr>Future of EuroGOOS: EOOS a major priority</vt:lpstr>
      <vt:lpstr>Presentación de PowerPoint</vt:lpstr>
      <vt:lpstr>Presentación de PowerPoint</vt:lpstr>
      <vt:lpstr>Presentación de PowerPoint</vt:lpstr>
      <vt:lpstr>Presentación de PowerPoint</vt:lpstr>
      <vt:lpstr>EMODnet  Physics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Ivette Serral</dc:creator>
  <cp:lastModifiedBy>Begoña Pérez Gómez</cp:lastModifiedBy>
  <cp:revision>138</cp:revision>
  <dcterms:created xsi:type="dcterms:W3CDTF">2015-04-08T16:36:35Z</dcterms:created>
  <dcterms:modified xsi:type="dcterms:W3CDTF">2015-09-21T13:25:16Z</dcterms:modified>
</cp:coreProperties>
</file>