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5" r:id="rId3"/>
    <p:sldId id="269" r:id="rId4"/>
    <p:sldId id="266" r:id="rId5"/>
    <p:sldId id="268" r:id="rId6"/>
    <p:sldId id="267" r:id="rId7"/>
    <p:sldId id="275" r:id="rId8"/>
    <p:sldId id="270" r:id="rId9"/>
    <p:sldId id="271" r:id="rId10"/>
    <p:sldId id="273" r:id="rId11"/>
    <p:sldId id="274" r:id="rId12"/>
    <p:sldId id="276" r:id="rId13"/>
    <p:sldId id="277" r:id="rId14"/>
    <p:sldId id="278" r:id="rId15"/>
  </p:sldIdLst>
  <p:sldSz cx="9144000" cy="6858000" type="screen4x3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ette Serral" initials="I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97A"/>
    <a:srgbClr val="008000"/>
    <a:srgbClr val="009900"/>
    <a:srgbClr val="E1FF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637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"/>
    </p:cViewPr>
  </p:sorterViewPr>
  <p:notesViewPr>
    <p:cSldViewPr>
      <p:cViewPr varScale="1">
        <p:scale>
          <a:sx n="60" d="100"/>
          <a:sy n="60" d="100"/>
        </p:scale>
        <p:origin x="-3318" y="-8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752CFBB-2AE0-4AB0-96B1-B5AC2990DFA9}" type="datetimeFigureOut">
              <a:rPr lang="ca-ES" smtClean="0"/>
              <a:pPr/>
              <a:t>21/09/2015</a:t>
            </a:fld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D5B466F-2CD0-4192-82B6-BA2C3E70A01A}" type="slidenum">
              <a:rPr lang="ca-ES" smtClean="0"/>
              <a:pPr/>
              <a:t>‹nr.›</a:t>
            </a:fld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1373682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858F2E4-9B16-4549-A3A8-A0296B9B64C2}" type="datetimeFigureOut">
              <a:rPr lang="ca-ES" smtClean="0"/>
              <a:pPr/>
              <a:t>21/09/2015</a:t>
            </a:fld>
            <a:endParaRPr lang="ca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ca-ES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F5B015D-B3B7-4963-BD5B-E3D7315FBFBD}" type="slidenum">
              <a:rPr lang="ca-ES" smtClean="0"/>
              <a:pPr/>
              <a:t>‹nr.›</a:t>
            </a:fld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338719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1598" y="687"/>
            <a:ext cx="9142402" cy="88918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18589" tIns="59294" rIns="118589" bIns="59294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en-US" sz="500" b="1" i="1" noProof="0" smtClean="0">
              <a:solidFill>
                <a:srgbClr val="00897A"/>
              </a:solidFill>
              <a:latin typeface="+mj-lt"/>
              <a:ea typeface="ＭＳ Ｐゴシック" pitchFamily="34" charset="-128"/>
            </a:endParaRPr>
          </a:p>
          <a:p>
            <a:pPr algn="l">
              <a:lnSpc>
                <a:spcPts val="1500"/>
              </a:lnSpc>
              <a:defRPr/>
            </a:pPr>
            <a:r>
              <a:rPr lang="en-US" sz="16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8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ENEON first workshop</a:t>
            </a:r>
            <a:r>
              <a:rPr lang="en-US" sz="12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2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Observing Europe: Networking the Earth Observation Networks in Europe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4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0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21-22</a:t>
            </a:r>
            <a:r>
              <a:rPr lang="en-US" sz="1400" b="0" i="1" baseline="0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September, Paris</a:t>
            </a:r>
            <a:endParaRPr lang="en-US" sz="1200" b="0" noProof="0">
              <a:solidFill>
                <a:srgbClr val="2B4C6E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2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4100" y="2"/>
            <a:ext cx="829897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ConnectinGE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785" y="47500"/>
            <a:ext cx="2195774" cy="330740"/>
          </a:xfrm>
          <a:prstGeom prst="rect">
            <a:avLst/>
          </a:prstGeom>
          <a:noFill/>
        </p:spPr>
      </p:pic>
      <p:pic>
        <p:nvPicPr>
          <p:cNvPr id="7" name="Picture 16" descr="P:\2015_ConnectinGEO\Dissemination\_Logos\LogoENEON.png"/>
          <p:cNvPicPr>
            <a:picLocks noChangeAspect="1" noChangeArrowheads="1"/>
          </p:cNvPicPr>
          <p:nvPr userDrawn="1"/>
        </p:nvPicPr>
        <p:blipFill>
          <a:blip r:embed="rId4" cstate="print"/>
          <a:srcRect l="14771" t="23463" r="14688" b="1459"/>
          <a:stretch>
            <a:fillRect/>
          </a:stretch>
        </p:blipFill>
        <p:spPr bwMode="auto">
          <a:xfrm>
            <a:off x="47501" y="-11875"/>
            <a:ext cx="2423634" cy="8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or recte 19"/>
          <p:cNvCxnSpPr/>
          <p:nvPr userDrawn="1"/>
        </p:nvCxnSpPr>
        <p:spPr>
          <a:xfrm>
            <a:off x="0" y="896845"/>
            <a:ext cx="91440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7181851" y="274643"/>
            <a:ext cx="2228851" cy="5851525"/>
          </a:xfrm>
        </p:spPr>
        <p:txBody>
          <a:bodyPr vert="eaVert"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95302" y="274643"/>
            <a:ext cx="6534150" cy="5851525"/>
          </a:xfrm>
        </p:spPr>
        <p:txBody>
          <a:bodyPr vert="eaVert"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95301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Feu clic aquí per editar l'estil</a:t>
            </a:r>
            <a:endParaRPr lang="en-GB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Feu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</a:t>
            </a:r>
            <a:r>
              <a:rPr lang="en-GB" noProof="0" dirty="0" err="1" smtClean="0"/>
              <a:t>aquí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editar</a:t>
            </a:r>
            <a:r>
              <a:rPr lang="en-GB" noProof="0" dirty="0" smtClean="0"/>
              <a:t> </a:t>
            </a:r>
            <a:r>
              <a:rPr lang="en-GB" noProof="0" dirty="0" err="1" smtClean="0"/>
              <a:t>els</a:t>
            </a:r>
            <a:r>
              <a:rPr lang="en-GB" noProof="0" dirty="0" smtClean="0"/>
              <a:t> </a:t>
            </a:r>
            <a:r>
              <a:rPr lang="en-GB" noProof="0" dirty="0" err="1" smtClean="0"/>
              <a:t>estils</a:t>
            </a:r>
            <a:r>
              <a:rPr lang="en-GB" noProof="0" dirty="0" smtClean="0"/>
              <a:t> de text</a:t>
            </a:r>
          </a:p>
          <a:p>
            <a:pPr lvl="1"/>
            <a:r>
              <a:rPr lang="en-GB" noProof="0" dirty="0" err="1" smtClean="0"/>
              <a:t>Segon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3"/>
            <a:r>
              <a:rPr lang="en-GB" noProof="0" dirty="0" smtClean="0"/>
              <a:t>Quart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Cinquè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/>
          </a:p>
        </p:txBody>
      </p:sp>
      <p:sp>
        <p:nvSpPr>
          <p:cNvPr id="12" name="5 Rectángulo"/>
          <p:cNvSpPr/>
          <p:nvPr userDrawn="1"/>
        </p:nvSpPr>
        <p:spPr>
          <a:xfrm>
            <a:off x="1598" y="687"/>
            <a:ext cx="9142402" cy="88918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8589" tIns="59294" rIns="118589" bIns="59294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en-US" sz="500" b="1" i="1" dirty="0" smtClean="0">
              <a:solidFill>
                <a:srgbClr val="00897A"/>
              </a:solidFill>
              <a:latin typeface="+mj-lt"/>
              <a:ea typeface="ＭＳ Ｐゴシック" pitchFamily="34" charset="-128"/>
            </a:endParaRPr>
          </a:p>
          <a:p>
            <a:pPr algn="l">
              <a:lnSpc>
                <a:spcPts val="1500"/>
              </a:lnSpc>
              <a:defRPr/>
            </a:pPr>
            <a:r>
              <a:rPr lang="en-US" sz="16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8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ENEON first workshop</a:t>
            </a:r>
            <a:r>
              <a:rPr lang="en-US" sz="12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2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Observing Europe: Networking the Earth Observation Networks in Europe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4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0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21-22</a:t>
            </a:r>
            <a:r>
              <a:rPr lang="en-US" sz="1400" b="0" i="1" baseline="0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September, Paris</a:t>
            </a:r>
            <a:endParaRPr lang="en-US" sz="1200" b="0" dirty="0">
              <a:solidFill>
                <a:srgbClr val="2B4C6E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3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4100" y="2"/>
            <a:ext cx="829897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ConnectinGE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52785" y="47500"/>
            <a:ext cx="2195774" cy="330740"/>
          </a:xfrm>
          <a:prstGeom prst="rect">
            <a:avLst/>
          </a:prstGeom>
          <a:noFill/>
        </p:spPr>
      </p:pic>
      <p:pic>
        <p:nvPicPr>
          <p:cNvPr id="15" name="Picture 16" descr="P:\2015_ConnectinGEO\Dissemination\_Logos\LogoENEON.png"/>
          <p:cNvPicPr>
            <a:picLocks noChangeAspect="1" noChangeArrowheads="1"/>
          </p:cNvPicPr>
          <p:nvPr userDrawn="1"/>
        </p:nvPicPr>
        <p:blipFill>
          <a:blip r:embed="rId15" cstate="print"/>
          <a:srcRect l="14771" t="23463" r="14688" b="1459"/>
          <a:stretch>
            <a:fillRect/>
          </a:stretch>
        </p:blipFill>
        <p:spPr bwMode="auto">
          <a:xfrm>
            <a:off x="47501" y="-11875"/>
            <a:ext cx="2423634" cy="8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ec.europa.eu/eurostat/web/lucas/methodolog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geosurveys.org/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://www.eurogeographic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europa.eu/eurostat/web/lucas/methodology" TargetMode="External"/><Relationship Id="rId5" Type="http://schemas.openxmlformats.org/officeDocument/2006/relationships/hyperlink" Target="http://www.eumetnet.eu/" TargetMode="External"/><Relationship Id="rId4" Type="http://schemas.openxmlformats.org/officeDocument/2006/relationships/hyperlink" Target="http://eurogoos.e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ec.europa.eu/eurostat/web/lucas/methodology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EN/ALL/;ELX_SESSIONID=dfB1JtDLL9xF6G4dKyMhk2lC7xvTKJCTFlKsN1TvnD1t4MhDJrXy!1202325539?uri=CELEX:32009R040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ernicus.eu/library/detail/1222" TargetMode="External"/><Relationship Id="rId2" Type="http://schemas.openxmlformats.org/officeDocument/2006/relationships/hyperlink" Target="http://www.copernicus.eu/sites/default/files/library/SIGNED_EU_EEA_ANNEX-I_Description%20of%20tasks_Ares(2014)4012930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gisc.pbe.eea.europa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 15"/>
          <p:cNvGrpSpPr/>
          <p:nvPr/>
        </p:nvGrpSpPr>
        <p:grpSpPr>
          <a:xfrm>
            <a:off x="24983" y="5025051"/>
            <a:ext cx="9095396" cy="1800402"/>
            <a:chOff x="24983" y="5001301"/>
            <a:chExt cx="9095396" cy="1800402"/>
          </a:xfrm>
        </p:grpSpPr>
        <p:pic>
          <p:nvPicPr>
            <p:cNvPr id="4098" name="Picture 2" descr="http://www.eneon.net/imatgestop/03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83" y="5937405"/>
              <a:ext cx="2988000" cy="864000"/>
            </a:xfrm>
            <a:prstGeom prst="rect">
              <a:avLst/>
            </a:prstGeom>
            <a:noFill/>
          </p:spPr>
        </p:pic>
        <p:pic>
          <p:nvPicPr>
            <p:cNvPr id="4100" name="Picture 4" descr="http://www.eneon.net/imatgestop/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83" y="5001301"/>
              <a:ext cx="2987302" cy="864096"/>
            </a:xfrm>
            <a:prstGeom prst="rect">
              <a:avLst/>
            </a:prstGeom>
            <a:noFill/>
          </p:spPr>
        </p:pic>
        <p:pic>
          <p:nvPicPr>
            <p:cNvPr id="4102" name="Picture 6" descr="http://www.eneon.net/imatgestop/0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84293" y="5937405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4" name="Picture 8" descr="http://www.eneon.net/imatgestop/0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4293" y="5001301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6" name="Picture 10" descr="http://www.eneon.net/imatgestop/0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32379" y="5001301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8" name="Picture 12" descr="http://www.eneon.net/imatgestop/0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32379" y="5937405"/>
              <a:ext cx="2988000" cy="864298"/>
            </a:xfrm>
            <a:prstGeom prst="rect">
              <a:avLst/>
            </a:prstGeom>
            <a:noFill/>
          </p:spPr>
        </p:pic>
      </p:grpSp>
      <p:sp>
        <p:nvSpPr>
          <p:cNvPr id="14" name="Títol 1"/>
          <p:cNvSpPr txBox="1">
            <a:spLocks/>
          </p:cNvSpPr>
          <p:nvPr/>
        </p:nvSpPr>
        <p:spPr>
          <a:xfrm>
            <a:off x="707575" y="3581607"/>
            <a:ext cx="7772400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1">
                <a:solidFill>
                  <a:srgbClr val="00897A"/>
                </a:solidFill>
                <a:effectLst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9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Copernicus cross-cutting in situ component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 smtClean="0">
                <a:latin typeface="+mj-lt"/>
                <a:ea typeface="+mj-ea"/>
                <a:cs typeface="+mj-cs"/>
              </a:rPr>
              <a:t>Jan Hendrik Voet </a:t>
            </a:r>
            <a:r>
              <a:rPr lang="en-US" sz="1400" b="1" i="0" dirty="0" smtClean="0">
                <a:latin typeface="+mj-lt"/>
                <a:ea typeface="+mj-ea"/>
                <a:cs typeface="+mj-cs"/>
              </a:rPr>
              <a:t>(voet@irceline.be)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89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703111" y="1138135"/>
            <a:ext cx="7776864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noProof="0" dirty="0" smtClean="0">
                <a:solidFill>
                  <a:srgbClr val="00897A"/>
                </a:solidFill>
                <a:effectLst/>
                <a:latin typeface="+mj-lt"/>
                <a:ea typeface="+mj-ea"/>
                <a:cs typeface="+mj-cs"/>
              </a:rPr>
              <a:t>ENEON first workshop</a:t>
            </a:r>
            <a:endParaRPr lang="en-US" sz="4000" b="1" i="0" kern="1200" noProof="0" dirty="0" smtClean="0">
              <a:solidFill>
                <a:srgbClr val="00897A"/>
              </a:solidFill>
              <a:effectLst/>
              <a:latin typeface="+mj-lt"/>
              <a:ea typeface="+mj-ea"/>
              <a:cs typeface="+mj-cs"/>
            </a:endParaRPr>
          </a:p>
          <a:p>
            <a:pPr algn="ctr"/>
            <a:r>
              <a:rPr lang="en-US" sz="3200" i="1" dirty="0" smtClean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 lvl="0" algn="ctr"/>
            <a:r>
              <a:rPr lang="en-US" sz="2400" i="1" dirty="0" smtClean="0">
                <a:solidFill>
                  <a:schemeClr val="tx1">
                    <a:tint val="75000"/>
                  </a:schemeClr>
                </a:solidFill>
              </a:rPr>
              <a:t>21-22 September, Paris</a:t>
            </a:r>
            <a:endParaRPr lang="ca-ES" sz="4000" b="1" i="0" kern="1200" dirty="0" smtClean="0">
              <a:solidFill>
                <a:srgbClr val="00897A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124744"/>
            <a:ext cx="84249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97A"/>
                </a:solidFill>
              </a:rPr>
              <a:t>2) Operational provision of cross cutting in situ data to Copernicus services (1)</a:t>
            </a: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overall system CORDA (</a:t>
            </a:r>
            <a:r>
              <a:rPr lang="en-US" sz="2400" dirty="0" err="1" smtClean="0">
                <a:solidFill>
                  <a:srgbClr val="00897A"/>
                </a:solidFill>
              </a:rPr>
              <a:t>COpernicus</a:t>
            </a:r>
            <a:r>
              <a:rPr lang="en-US" sz="2400" dirty="0" smtClean="0">
                <a:solidFill>
                  <a:srgbClr val="00897A"/>
                </a:solidFill>
              </a:rPr>
              <a:t> Reference Data Access)  improving access 24/7 targeted towards </a:t>
            </a:r>
            <a:r>
              <a:rPr lang="en-US" sz="2400" u="sng" dirty="0" smtClean="0">
                <a:solidFill>
                  <a:srgbClr val="00897A"/>
                </a:solidFill>
              </a:rPr>
              <a:t>Copernicus services</a:t>
            </a:r>
            <a:r>
              <a:rPr lang="en-US" sz="2400" dirty="0" smtClean="0">
                <a:solidFill>
                  <a:srgbClr val="00897A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Fit for purpose services. Quid other users?</a:t>
            </a:r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to geospatial reference data sets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rgbClr val="00897A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some thematic data sets</a:t>
            </a:r>
          </a:p>
          <a:p>
            <a:pPr lvl="1"/>
            <a:endParaRPr lang="en-US" sz="2400" dirty="0" smtClean="0">
              <a:solidFill>
                <a:srgbClr val="00897A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to some specific ‘European’ databases</a:t>
            </a:r>
          </a:p>
          <a:p>
            <a:pPr lvl="1"/>
            <a:endParaRPr lang="en-US" sz="2400" u="sng" dirty="0" smtClean="0">
              <a:solidFill>
                <a:srgbClr val="00897A"/>
              </a:solidFill>
            </a:endParaRPr>
          </a:p>
          <a:p>
            <a:endParaRPr lang="nl-BE" dirty="0"/>
          </a:p>
        </p:txBody>
      </p:sp>
      <p:pic>
        <p:nvPicPr>
          <p:cNvPr id="3" name="Afbeelding 2" descr="data provi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5912" y="3573016"/>
            <a:ext cx="327808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124744"/>
            <a:ext cx="842493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97A"/>
                </a:solidFill>
              </a:rPr>
              <a:t>2) Operational provision of cross cutting in situ data to Copernicus services(2)</a:t>
            </a: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reference data sets like Ortho-photos, Transport networks, Elevation, Buildings, Land cover/use also related to Inspire (annexes) </a:t>
            </a:r>
            <a:r>
              <a:rPr lang="en-US" sz="2400" dirty="0" smtClean="0">
                <a:solidFill>
                  <a:srgbClr val="FF0000"/>
                </a:solidFill>
              </a:rPr>
              <a:t>15 or more </a:t>
            </a:r>
            <a:endParaRPr lang="en-US" sz="2400" dirty="0" smtClean="0">
              <a:solidFill>
                <a:srgbClr val="00897A"/>
              </a:solidFill>
            </a:endParaRPr>
          </a:p>
          <a:p>
            <a:pPr lvl="1"/>
            <a:endParaRPr lang="en-US" sz="2400" dirty="0" smtClean="0">
              <a:solidFill>
                <a:srgbClr val="00897A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thematic </a:t>
            </a:r>
            <a:r>
              <a:rPr lang="en-US" sz="2400" dirty="0" err="1" smtClean="0">
                <a:solidFill>
                  <a:srgbClr val="00897A"/>
                </a:solidFill>
              </a:rPr>
              <a:t>Eionet</a:t>
            </a:r>
            <a:r>
              <a:rPr lang="en-US" sz="2400" dirty="0" smtClean="0">
                <a:solidFill>
                  <a:srgbClr val="00897A"/>
                </a:solidFill>
              </a:rPr>
              <a:t> (EEA) data flows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like NRT Air Quality data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Other </a:t>
            </a:r>
            <a:r>
              <a:rPr lang="en-US" sz="2400" dirty="0" err="1" smtClean="0">
                <a:solidFill>
                  <a:srgbClr val="FF0000"/>
                </a:solidFill>
              </a:rPr>
              <a:t>Eionet</a:t>
            </a:r>
            <a:r>
              <a:rPr lang="en-US" sz="2400" dirty="0" smtClean="0">
                <a:solidFill>
                  <a:srgbClr val="FF0000"/>
                </a:solidFill>
              </a:rPr>
              <a:t> data sets suitable?</a:t>
            </a:r>
          </a:p>
          <a:p>
            <a:pPr lvl="2"/>
            <a:endParaRPr lang="en-US" sz="2400" dirty="0" smtClean="0">
              <a:solidFill>
                <a:srgbClr val="00897A"/>
              </a:solidFill>
              <a:hlinkClick r:id="rId2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</a:t>
            </a:r>
            <a:r>
              <a:rPr lang="en-US" sz="2400" dirty="0" smtClean="0">
                <a:solidFill>
                  <a:srgbClr val="00897A"/>
                </a:solidFill>
                <a:hlinkClick r:id="rId2"/>
              </a:rPr>
              <a:t>LUCAS</a:t>
            </a:r>
            <a:r>
              <a:rPr lang="en-US" sz="2400" dirty="0" smtClean="0">
                <a:solidFill>
                  <a:srgbClr val="00897A"/>
                </a:solidFill>
              </a:rPr>
              <a:t> (Land Use and Cover Area frame Survey– ESTAT)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LPIS (Land Parcel Identification System – EU CAP)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EU-Hydro (Hydrology – EEA)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Other?</a:t>
            </a:r>
            <a:endParaRPr lang="en-US" sz="2400" dirty="0" smtClean="0">
              <a:solidFill>
                <a:srgbClr val="00897A"/>
              </a:solidFill>
            </a:endParaRPr>
          </a:p>
          <a:p>
            <a:pPr lvl="1"/>
            <a:endParaRPr lang="nl-BE" dirty="0"/>
          </a:p>
        </p:txBody>
      </p:sp>
      <p:pic>
        <p:nvPicPr>
          <p:cNvPr id="4" name="Afbeelding 3" descr="data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84984"/>
            <a:ext cx="2710790" cy="160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124744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97A"/>
                </a:solidFill>
              </a:rPr>
              <a:t>3) Manage partnerships with data providers to improve access and use conditions of in situ data for Copernicus services</a:t>
            </a: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Connect to established networks (</a:t>
            </a:r>
            <a:r>
              <a:rPr lang="en-US" sz="2400" dirty="0" err="1" smtClean="0">
                <a:solidFill>
                  <a:srgbClr val="00897A"/>
                </a:solidFill>
              </a:rPr>
              <a:t>Eionet</a:t>
            </a:r>
            <a:r>
              <a:rPr lang="en-US" sz="2400" dirty="0" smtClean="0">
                <a:solidFill>
                  <a:srgbClr val="00897A"/>
                </a:solidFill>
              </a:rPr>
              <a:t>, Statistical System, Inspire, thematic, global, …) with country participation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rgbClr val="00897A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Partnerships with in situ data providers at European and global level (</a:t>
            </a:r>
            <a:r>
              <a:rPr lang="en-US" sz="2400" dirty="0" err="1" smtClean="0">
                <a:solidFill>
                  <a:srgbClr val="00897A"/>
                </a:solidFill>
                <a:hlinkClick r:id="rId2"/>
              </a:rPr>
              <a:t>EuroGeographics</a:t>
            </a:r>
            <a:r>
              <a:rPr lang="en-US" sz="2400" dirty="0" smtClean="0">
                <a:solidFill>
                  <a:srgbClr val="00897A"/>
                </a:solidFill>
              </a:rPr>
              <a:t> – </a:t>
            </a:r>
            <a:r>
              <a:rPr lang="en-US" sz="2400" dirty="0" err="1" smtClean="0">
                <a:solidFill>
                  <a:srgbClr val="00897A"/>
                </a:solidFill>
                <a:hlinkClick r:id="rId3"/>
              </a:rPr>
              <a:t>EuroGeoSurveys</a:t>
            </a:r>
            <a:r>
              <a:rPr lang="en-US" sz="2400" dirty="0" smtClean="0">
                <a:solidFill>
                  <a:srgbClr val="00897A"/>
                </a:solidFill>
              </a:rPr>
              <a:t> – </a:t>
            </a:r>
            <a:r>
              <a:rPr lang="en-US" sz="2400" dirty="0" err="1" smtClean="0">
                <a:solidFill>
                  <a:srgbClr val="00897A"/>
                </a:solidFill>
                <a:hlinkClick r:id="rId4"/>
              </a:rPr>
              <a:t>EuroGOOS</a:t>
            </a:r>
            <a:r>
              <a:rPr lang="en-US" sz="2400" dirty="0" smtClean="0">
                <a:solidFill>
                  <a:srgbClr val="00897A"/>
                </a:solidFill>
              </a:rPr>
              <a:t> - </a:t>
            </a:r>
            <a:r>
              <a:rPr lang="en-US" sz="2400" dirty="0" err="1" smtClean="0">
                <a:solidFill>
                  <a:srgbClr val="00897A"/>
                </a:solidFill>
                <a:hlinkClick r:id="rId5"/>
              </a:rPr>
              <a:t>Eumetnet</a:t>
            </a:r>
            <a:r>
              <a:rPr lang="en-US" sz="2400" dirty="0" smtClean="0">
                <a:solidFill>
                  <a:srgbClr val="00897A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Quid data policy? Free and open?</a:t>
            </a:r>
          </a:p>
          <a:p>
            <a:pPr lvl="2"/>
            <a:endParaRPr lang="en-US" sz="2400" dirty="0" smtClean="0">
              <a:solidFill>
                <a:srgbClr val="00897A"/>
              </a:solidFill>
              <a:hlinkClick r:id="rId6"/>
            </a:endParaRPr>
          </a:p>
        </p:txBody>
      </p:sp>
      <p:pic>
        <p:nvPicPr>
          <p:cNvPr id="3" name="Afbeelding 2" descr="handsha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5157192"/>
            <a:ext cx="2377440" cy="123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124744"/>
            <a:ext cx="8424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97A"/>
                </a:solidFill>
              </a:rPr>
              <a:t>4) Support EC and Copernicus Services to find solutions for in situ issues</a:t>
            </a: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GEO/GEOSS and global issues in general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Enhance communication and visibility of Copernicus In Situ Component (CISC)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897A"/>
                </a:solidFill>
              </a:rPr>
              <a:t> public website and information platform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897A"/>
                </a:solidFill>
              </a:rPr>
              <a:t> participation in and </a:t>
            </a:r>
            <a:r>
              <a:rPr lang="en-US" sz="2400" dirty="0" err="1" smtClean="0">
                <a:solidFill>
                  <a:srgbClr val="00897A"/>
                </a:solidFill>
              </a:rPr>
              <a:t>organisation</a:t>
            </a:r>
            <a:r>
              <a:rPr lang="en-US" sz="2400" dirty="0" smtClean="0">
                <a:solidFill>
                  <a:srgbClr val="00897A"/>
                </a:solidFill>
              </a:rPr>
              <a:t> of events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Cooperation between services (incl. EC)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data quality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future R&amp;D needs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sustained LT data provision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Practical cooperation between services (incl. EC)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Ad hoc support to EC 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2"/>
            <a:endParaRPr lang="en-US" sz="2400" dirty="0" smtClean="0">
              <a:solidFill>
                <a:srgbClr val="00897A"/>
              </a:solidFill>
              <a:hlinkClick r:id="rId2"/>
            </a:endParaRPr>
          </a:p>
        </p:txBody>
      </p:sp>
      <p:pic>
        <p:nvPicPr>
          <p:cNvPr id="3" name="Afbeelding 2" descr="sup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221088"/>
            <a:ext cx="228600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1196752"/>
            <a:ext cx="80648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Quid connection with ENEON?</a:t>
            </a:r>
          </a:p>
          <a:p>
            <a:endParaRPr lang="en-US" sz="2800" dirty="0" smtClean="0">
              <a:solidFill>
                <a:srgbClr val="00897A"/>
              </a:solidFill>
            </a:endParaRPr>
          </a:p>
          <a:p>
            <a:r>
              <a:rPr lang="en-US" sz="2800" dirty="0" smtClean="0">
                <a:solidFill>
                  <a:srgbClr val="00897A"/>
                </a:solidFill>
              </a:rPr>
              <a:t>To be continued … Session 5</a:t>
            </a: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r>
              <a:rPr lang="en-US" sz="2400" dirty="0" smtClean="0">
                <a:solidFill>
                  <a:srgbClr val="00897A"/>
                </a:solidFill>
              </a:rPr>
              <a:t>Tuesday, September 22, 2015: 1025 – 1045</a:t>
            </a: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pPr algn="ctr"/>
            <a:r>
              <a:rPr lang="en-US" sz="2400" dirty="0" smtClean="0">
                <a:solidFill>
                  <a:srgbClr val="00897A"/>
                </a:solidFill>
              </a:rPr>
              <a:t>EIONET: European Environment Information and Observation Network</a:t>
            </a:r>
            <a:r>
              <a:rPr lang="en-US" sz="2800" dirty="0" smtClean="0">
                <a:solidFill>
                  <a:srgbClr val="00897A"/>
                </a:solidFill>
              </a:rPr>
              <a:t> </a:t>
            </a:r>
          </a:p>
          <a:p>
            <a:pPr algn="ctr"/>
            <a:endParaRPr lang="en-US" sz="3200" dirty="0" smtClean="0">
              <a:solidFill>
                <a:srgbClr val="00897A"/>
              </a:solidFill>
            </a:endParaRPr>
          </a:p>
          <a:p>
            <a:pPr algn="ctr"/>
            <a:r>
              <a:rPr lang="en-US" sz="3200" dirty="0" smtClean="0">
                <a:solidFill>
                  <a:srgbClr val="00897A"/>
                </a:solidFill>
              </a:rPr>
              <a:t>Thank you </a:t>
            </a:r>
          </a:p>
          <a:p>
            <a:pPr algn="ctr"/>
            <a:endParaRPr lang="en-US" sz="3200" dirty="0" smtClean="0">
              <a:solidFill>
                <a:srgbClr val="00897A"/>
              </a:solidFill>
            </a:endParaRPr>
          </a:p>
          <a:p>
            <a:r>
              <a:rPr lang="en-US" sz="2800" dirty="0" smtClean="0">
                <a:solidFill>
                  <a:srgbClr val="00897A"/>
                </a:solidFill>
              </a:rPr>
              <a:t>Jan </a:t>
            </a:r>
            <a:r>
              <a:rPr lang="en-US" sz="2800" dirty="0" err="1" smtClean="0">
                <a:solidFill>
                  <a:srgbClr val="00897A"/>
                </a:solidFill>
              </a:rPr>
              <a:t>Hendrik</a:t>
            </a:r>
            <a:r>
              <a:rPr lang="en-US" sz="2800" dirty="0" smtClean="0">
                <a:solidFill>
                  <a:srgbClr val="00897A"/>
                </a:solidFill>
              </a:rPr>
              <a:t> </a:t>
            </a:r>
            <a:r>
              <a:rPr lang="en-US" sz="2800" dirty="0" err="1" smtClean="0">
                <a:solidFill>
                  <a:srgbClr val="00897A"/>
                </a:solidFill>
              </a:rPr>
              <a:t>Voet</a:t>
            </a:r>
            <a:r>
              <a:rPr lang="en-US" sz="2800" dirty="0" smtClean="0">
                <a:solidFill>
                  <a:srgbClr val="00897A"/>
                </a:solidFill>
              </a:rPr>
              <a:t> (voet@irceline.be)</a:t>
            </a:r>
            <a:endParaRPr lang="nl-BE" sz="2800" dirty="0"/>
          </a:p>
        </p:txBody>
      </p:sp>
      <p:pic>
        <p:nvPicPr>
          <p:cNvPr id="3" name="Afbeelding 2" descr="Jan Hendrik Vo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085184"/>
            <a:ext cx="1368152" cy="1605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4500"/>
            <a:ext cx="7773485" cy="5839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488668"/>
            <a:ext cx="2311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Source: http://www.copernicus.eu/main/Brochure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196752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8000"/>
                </a:solidFill>
              </a:rPr>
              <a:t>Copernicus</a:t>
            </a:r>
            <a:endParaRPr lang="en-GB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9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5184576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495" y="1268760"/>
            <a:ext cx="2665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897A"/>
                </a:solidFill>
              </a:rPr>
              <a:t>Copernicus Services</a:t>
            </a:r>
            <a:endParaRPr lang="en-GB" sz="2400" dirty="0">
              <a:solidFill>
                <a:srgbClr val="00897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4697" y="4824065"/>
            <a:ext cx="1506521" cy="87000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78" y="5714770"/>
            <a:ext cx="132397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9759" y="1625194"/>
            <a:ext cx="1829829" cy="711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9759" y="2370015"/>
            <a:ext cx="1626514" cy="685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099" y="3104255"/>
            <a:ext cx="1779000" cy="115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0140" y="4105845"/>
            <a:ext cx="1829829" cy="711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3697" y="3140829"/>
            <a:ext cx="1506521" cy="8700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54" y="5741983"/>
            <a:ext cx="1054490" cy="8771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0425" y="5722147"/>
            <a:ext cx="1564420" cy="937240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4283968" y="184482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FF0000"/>
                </a:solidFill>
              </a:rPr>
              <a:t>*</a:t>
            </a:r>
            <a:endParaRPr lang="nl-BE" sz="3200" dirty="0">
              <a:solidFill>
                <a:srgbClr val="FF00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220072" y="2492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FF0000"/>
                </a:solidFill>
              </a:rPr>
              <a:t>*</a:t>
            </a:r>
            <a:endParaRPr lang="nl-BE" sz="3200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419872" y="321297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FF0000"/>
                </a:solidFill>
              </a:rPr>
              <a:t>*</a:t>
            </a:r>
            <a:endParaRPr lang="nl-BE" sz="3200" dirty="0">
              <a:solidFill>
                <a:srgbClr val="FF000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572000" y="458112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FF0000"/>
                </a:solidFill>
              </a:rPr>
              <a:t>*</a:t>
            </a:r>
            <a:endParaRPr lang="nl-BE" sz="3200" dirty="0">
              <a:solidFill>
                <a:srgbClr val="FF000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51520" y="638132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rgbClr val="FF0000"/>
                </a:solidFill>
              </a:rPr>
              <a:t>* </a:t>
            </a:r>
            <a:r>
              <a:rPr lang="nl-BE" sz="1200" dirty="0" err="1" smtClean="0"/>
              <a:t>Operational</a:t>
            </a:r>
            <a:r>
              <a:rPr lang="nl-BE" sz="1200" dirty="0" smtClean="0"/>
              <a:t> &amp; </a:t>
            </a:r>
            <a:r>
              <a:rPr lang="nl-BE" sz="1200" dirty="0" err="1" smtClean="0"/>
              <a:t>Delegation</a:t>
            </a:r>
            <a:r>
              <a:rPr lang="nl-BE" sz="1200" dirty="0" smtClean="0"/>
              <a:t> </a:t>
            </a:r>
            <a:r>
              <a:rPr lang="nl-BE" sz="1200" dirty="0" err="1" smtClean="0"/>
              <a:t>Agreement</a:t>
            </a:r>
            <a:endParaRPr lang="nl-BE" sz="1200" dirty="0"/>
          </a:p>
        </p:txBody>
      </p:sp>
    </p:spTree>
    <p:extLst>
      <p:ext uri="{BB962C8B-B14F-4D97-AF65-F5344CB8AC3E}">
        <p14:creationId xmlns="" xmlns:p14="http://schemas.microsoft.com/office/powerpoint/2010/main" val="3668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2857500" cy="28575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995936" y="3212976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1196752"/>
            <a:ext cx="4965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897A"/>
                </a:solidFill>
              </a:rPr>
              <a:t>Copernicus </a:t>
            </a:r>
            <a:r>
              <a:rPr lang="en-GB" sz="2800" u="sng" dirty="0">
                <a:solidFill>
                  <a:srgbClr val="00897A"/>
                </a:solidFill>
              </a:rPr>
              <a:t>i</a:t>
            </a:r>
            <a:r>
              <a:rPr lang="en-GB" sz="2800" u="sng" dirty="0" smtClean="0">
                <a:solidFill>
                  <a:srgbClr val="00897A"/>
                </a:solidFill>
              </a:rPr>
              <a:t>n </a:t>
            </a:r>
            <a:r>
              <a:rPr lang="en-GB" sz="2800" u="sng" dirty="0">
                <a:solidFill>
                  <a:srgbClr val="00897A"/>
                </a:solidFill>
              </a:rPr>
              <a:t>s</a:t>
            </a:r>
            <a:r>
              <a:rPr lang="en-GB" sz="2800" u="sng" dirty="0" smtClean="0">
                <a:solidFill>
                  <a:srgbClr val="00897A"/>
                </a:solidFill>
              </a:rPr>
              <a:t>itu data </a:t>
            </a:r>
            <a:r>
              <a:rPr lang="en-GB" sz="2800" dirty="0" smtClean="0">
                <a:solidFill>
                  <a:srgbClr val="00897A"/>
                </a:solidFill>
              </a:rPr>
              <a:t>= puzzle !</a:t>
            </a:r>
            <a:endParaRPr lang="en-GB" sz="2800" dirty="0">
              <a:solidFill>
                <a:srgbClr val="00897A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55576" y="530120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827584" y="5013177"/>
            <a:ext cx="6264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97A"/>
                </a:solidFill>
              </a:rPr>
              <a:t> a lot of pieces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97A"/>
                </a:solidFill>
              </a:rPr>
              <a:t> too many pieces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97A"/>
                </a:solidFill>
              </a:rPr>
              <a:t> missing pieces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97A"/>
                </a:solidFill>
              </a:rPr>
              <a:t> do not know what the result looks like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3565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8424936" cy="3672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24944"/>
            <a:ext cx="2047619" cy="63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0055" y="2982087"/>
            <a:ext cx="1515898" cy="5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982087"/>
            <a:ext cx="1266667" cy="63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8425" y="5661248"/>
            <a:ext cx="1580952" cy="62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0055" y="5661248"/>
            <a:ext cx="1866482" cy="619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41763" y="5661248"/>
            <a:ext cx="1647619" cy="571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052737"/>
            <a:ext cx="6861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97A"/>
                </a:solidFill>
              </a:rPr>
              <a:t>Copernicus </a:t>
            </a:r>
            <a:r>
              <a:rPr lang="en-GB" sz="2400" dirty="0">
                <a:solidFill>
                  <a:srgbClr val="00897A"/>
                </a:solidFill>
              </a:rPr>
              <a:t>I</a:t>
            </a:r>
            <a:r>
              <a:rPr lang="en-GB" sz="2400" dirty="0" smtClean="0">
                <a:solidFill>
                  <a:srgbClr val="00897A"/>
                </a:solidFill>
              </a:rPr>
              <a:t>n Situ Component: distributed approach</a:t>
            </a:r>
          </a:p>
          <a:p>
            <a:endParaRPr lang="en-GB" sz="2400" dirty="0" smtClean="0">
              <a:solidFill>
                <a:srgbClr val="00897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97A"/>
                </a:solidFill>
              </a:rPr>
              <a:t> in situ data managed by services individually</a:t>
            </a:r>
          </a:p>
        </p:txBody>
      </p:sp>
      <p:sp>
        <p:nvSpPr>
          <p:cNvPr id="16" name="Double Wave 15"/>
          <p:cNvSpPr/>
          <p:nvPr/>
        </p:nvSpPr>
        <p:spPr>
          <a:xfrm>
            <a:off x="3059832" y="4005065"/>
            <a:ext cx="3257862" cy="1264786"/>
          </a:xfrm>
          <a:prstGeom prst="doubleWave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cross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34360" y="4452792"/>
            <a:ext cx="144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Cross cutting 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36434" y="4319787"/>
            <a:ext cx="1231710" cy="6673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2132856"/>
            <a:ext cx="8820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97A"/>
                </a:solidFill>
              </a:rPr>
              <a:t> cross </a:t>
            </a:r>
            <a:r>
              <a:rPr lang="en-GB" sz="2400" dirty="0">
                <a:solidFill>
                  <a:srgbClr val="00897A"/>
                </a:solidFill>
              </a:rPr>
              <a:t>cutting </a:t>
            </a:r>
            <a:r>
              <a:rPr lang="en-GB" sz="2400" dirty="0" smtClean="0">
                <a:solidFill>
                  <a:srgbClr val="00897A"/>
                </a:solidFill>
              </a:rPr>
              <a:t>aspects coordinated </a:t>
            </a:r>
            <a:r>
              <a:rPr lang="en-GB" sz="2400" dirty="0">
                <a:solidFill>
                  <a:srgbClr val="00897A"/>
                </a:solidFill>
              </a:rPr>
              <a:t>by </a:t>
            </a:r>
            <a:r>
              <a:rPr lang="en-GB" sz="2400" dirty="0" smtClean="0">
                <a:solidFill>
                  <a:srgbClr val="00897A"/>
                </a:solidFill>
              </a:rPr>
              <a:t>European Environment Agency</a:t>
            </a:r>
            <a:endParaRPr lang="en-GB" sz="2400" dirty="0">
              <a:solidFill>
                <a:srgbClr val="00897A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480430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052736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97A"/>
                </a:solidFill>
              </a:rPr>
              <a:t>European Environment Agency </a:t>
            </a:r>
            <a:r>
              <a:rPr lang="en-US" sz="2800" dirty="0" smtClean="0">
                <a:solidFill>
                  <a:srgbClr val="00897A"/>
                </a:solidFill>
              </a:rPr>
              <a:t>&amp; Environment </a:t>
            </a:r>
            <a:r>
              <a:rPr lang="en-US" sz="2800" dirty="0" smtClean="0">
                <a:solidFill>
                  <a:srgbClr val="00897A"/>
                </a:solidFill>
              </a:rPr>
              <a:t>Information and Observation </a:t>
            </a:r>
            <a:r>
              <a:rPr lang="en-US" sz="2800" dirty="0" smtClean="0">
                <a:solidFill>
                  <a:srgbClr val="00897A"/>
                </a:solidFill>
              </a:rPr>
              <a:t>Network (</a:t>
            </a:r>
            <a:r>
              <a:rPr lang="en-US" sz="2800" dirty="0" err="1" smtClean="0">
                <a:solidFill>
                  <a:srgbClr val="00897A"/>
                </a:solidFill>
              </a:rPr>
              <a:t>Eionet</a:t>
            </a:r>
            <a:r>
              <a:rPr lang="en-US" sz="2800" dirty="0" smtClean="0">
                <a:solidFill>
                  <a:srgbClr val="00897A"/>
                </a:solidFill>
              </a:rPr>
              <a:t>)</a:t>
            </a:r>
          </a:p>
          <a:p>
            <a:endParaRPr lang="en-US" sz="2800" dirty="0" smtClean="0">
              <a:solidFill>
                <a:srgbClr val="00897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897A"/>
                </a:solidFill>
              </a:rPr>
              <a:t> </a:t>
            </a:r>
            <a:r>
              <a:rPr lang="en-US" sz="2400" dirty="0" smtClean="0">
                <a:solidFill>
                  <a:srgbClr val="00897A"/>
                </a:solidFill>
              </a:rPr>
              <a:t>established by founding regulation (COUNCIL REGULATION (EEC) No. 1210/90* of 7 May 1990)</a:t>
            </a: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provide objective, reliable and comparable information at European  level to support the European and member state policy makers, assess the results of measures and inform the public; all with the aim to protect the environment</a:t>
            </a: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</a:t>
            </a:r>
            <a:r>
              <a:rPr lang="en-US" sz="2400" dirty="0" err="1" smtClean="0">
                <a:solidFill>
                  <a:srgbClr val="00897A"/>
                </a:solidFill>
              </a:rPr>
              <a:t>Eionet</a:t>
            </a:r>
            <a:r>
              <a:rPr lang="en-US" sz="2400" dirty="0" smtClean="0">
                <a:solidFill>
                  <a:srgbClr val="00897A"/>
                </a:solidFill>
              </a:rPr>
              <a:t> is a network of institutions  (ministries, agencies, institutes) at country level that can provide (environmental) information or can support this provision  </a:t>
            </a:r>
            <a:r>
              <a:rPr lang="en-US" sz="2400" dirty="0" smtClean="0">
                <a:solidFill>
                  <a:srgbClr val="FF0000"/>
                </a:solidFill>
              </a:rPr>
              <a:t>(=&gt; session 5)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6534835"/>
            <a:ext cx="549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*</a:t>
            </a:r>
            <a:r>
              <a:rPr lang="en-US" i="1" kern="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Codified Regulation (EC):  </a:t>
            </a:r>
            <a:r>
              <a:rPr lang="en-US" i="1" kern="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  <a:hlinkClick r:id="rId2"/>
              </a:rPr>
              <a:t>No 401/2009 of 23 April 2009</a:t>
            </a:r>
            <a:endParaRPr lang="nl-BE" dirty="0" smtClean="0">
              <a:cs typeface="Arial" charset="0"/>
            </a:endParaRP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124744"/>
            <a:ext cx="8370368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97A"/>
                </a:solidFill>
              </a:rPr>
              <a:t>Activities Copernicus cross cutting  in situ component</a:t>
            </a:r>
          </a:p>
          <a:p>
            <a:endParaRPr lang="en-US" sz="2400" dirty="0" smtClean="0">
              <a:solidFill>
                <a:srgbClr val="00897A"/>
              </a:solidFill>
              <a:hlinkClick r:id="rId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  <a:hlinkClick r:id="rId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Delegation agreemen</a:t>
            </a:r>
            <a:r>
              <a:rPr lang="en-US" sz="2400" dirty="0" smtClean="0">
                <a:solidFill>
                  <a:srgbClr val="00897A"/>
                </a:solidFill>
                <a:hlinkClick r:id="rId2"/>
              </a:rPr>
              <a:t>t</a:t>
            </a:r>
            <a:r>
              <a:rPr lang="en-US" sz="2400" dirty="0" smtClean="0">
                <a:solidFill>
                  <a:srgbClr val="00897A"/>
                </a:solidFill>
              </a:rPr>
              <a:t> EU - European Environment Agency (EEA)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897A"/>
                </a:solidFill>
              </a:rPr>
              <a:t> Pan-</a:t>
            </a:r>
            <a:r>
              <a:rPr lang="en-US" sz="2400" dirty="0" err="1" smtClean="0">
                <a:solidFill>
                  <a:srgbClr val="00897A"/>
                </a:solidFill>
              </a:rPr>
              <a:t>european</a:t>
            </a:r>
            <a:r>
              <a:rPr lang="en-US" sz="2400" dirty="0" smtClean="0">
                <a:solidFill>
                  <a:srgbClr val="00897A"/>
                </a:solidFill>
              </a:rPr>
              <a:t> and local land component (global =&gt; JRC)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897A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Cross cutting in situ component</a:t>
            </a:r>
          </a:p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00897A"/>
                </a:solidFill>
              </a:rPr>
              <a:t> </a:t>
            </a:r>
            <a:r>
              <a:rPr lang="en-US" sz="2400" dirty="0" smtClean="0">
                <a:solidFill>
                  <a:srgbClr val="00897A"/>
                </a:solidFill>
                <a:hlinkClick r:id="rId3"/>
              </a:rPr>
              <a:t>Copernicus Work </a:t>
            </a:r>
            <a:r>
              <a:rPr lang="en-US" sz="2400" dirty="0" err="1" smtClean="0">
                <a:solidFill>
                  <a:srgbClr val="00897A"/>
                </a:solidFill>
                <a:hlinkClick r:id="rId3"/>
              </a:rPr>
              <a:t>Programmes</a:t>
            </a:r>
            <a:r>
              <a:rPr lang="en-US" sz="2400" dirty="0" smtClean="0">
                <a:solidFill>
                  <a:srgbClr val="00897A"/>
                </a:solidFill>
              </a:rPr>
              <a:t> 2014-2015-2016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</a:t>
            </a:r>
            <a:r>
              <a:rPr lang="en-US" sz="2400" dirty="0" smtClean="0">
                <a:solidFill>
                  <a:srgbClr val="00897A"/>
                </a:solidFill>
                <a:hlinkClick r:id="rId4"/>
              </a:rPr>
              <a:t>GISC</a:t>
            </a:r>
            <a:r>
              <a:rPr lang="en-US" sz="2400" dirty="0" smtClean="0">
                <a:solidFill>
                  <a:srgbClr val="00897A"/>
                </a:solidFill>
              </a:rPr>
              <a:t> (GMES In Situ Component) project  (2010-2013)</a:t>
            </a: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pPr>
              <a:buFont typeface="Symbol"/>
              <a:buChar char="Þ"/>
            </a:pPr>
            <a:r>
              <a:rPr lang="en-US" sz="2400" dirty="0" smtClean="0">
                <a:solidFill>
                  <a:srgbClr val="00897A"/>
                </a:solidFill>
              </a:rPr>
              <a:t> EEA supported by </a:t>
            </a:r>
            <a:r>
              <a:rPr lang="en-US" sz="2400" dirty="0" err="1" smtClean="0">
                <a:solidFill>
                  <a:srgbClr val="00897A"/>
                </a:solidFill>
              </a:rPr>
              <a:t>Eionet</a:t>
            </a:r>
            <a:r>
              <a:rPr lang="en-US" sz="2400" dirty="0" smtClean="0">
                <a:solidFill>
                  <a:srgbClr val="00897A"/>
                </a:solidFill>
              </a:rPr>
              <a:t> Copernicus In Situ Task Force and …</a:t>
            </a:r>
          </a:p>
          <a:p>
            <a:pPr>
              <a:buFont typeface="Symbol"/>
              <a:buChar char="Þ"/>
            </a:pPr>
            <a:r>
              <a:rPr lang="en-US" sz="2400" dirty="0" smtClean="0">
                <a:solidFill>
                  <a:srgbClr val="00897A"/>
                </a:solidFill>
              </a:rPr>
              <a:t> 1 dedicated EEA staff member + 3-5 TF members</a:t>
            </a:r>
          </a:p>
          <a:p>
            <a:pPr>
              <a:buFont typeface="Symbol"/>
              <a:buChar char="Þ"/>
            </a:pPr>
            <a:r>
              <a:rPr lang="en-US" sz="2400" dirty="0" smtClean="0">
                <a:solidFill>
                  <a:srgbClr val="00897A"/>
                </a:solidFill>
              </a:rPr>
              <a:t> Jan </a:t>
            </a:r>
            <a:r>
              <a:rPr lang="en-US" sz="2400" dirty="0" err="1" smtClean="0">
                <a:solidFill>
                  <a:srgbClr val="00897A"/>
                </a:solidFill>
              </a:rPr>
              <a:t>Hendrik</a:t>
            </a:r>
            <a:r>
              <a:rPr lang="en-US" sz="2400" dirty="0" smtClean="0">
                <a:solidFill>
                  <a:srgbClr val="00897A"/>
                </a:solidFill>
              </a:rPr>
              <a:t> </a:t>
            </a:r>
            <a:r>
              <a:rPr lang="en-US" sz="2400" dirty="0" err="1" smtClean="0">
                <a:solidFill>
                  <a:srgbClr val="00897A"/>
                </a:solidFill>
              </a:rPr>
              <a:t>Voet</a:t>
            </a:r>
            <a:endParaRPr lang="en-US" sz="2400" dirty="0" smtClean="0">
              <a:solidFill>
                <a:srgbClr val="00897A"/>
              </a:solidFill>
            </a:endParaRPr>
          </a:p>
          <a:p>
            <a:pPr>
              <a:buFont typeface="Symbol"/>
              <a:buChar char="Þ"/>
            </a:pPr>
            <a:r>
              <a:rPr lang="en-US" sz="2400" dirty="0" smtClean="0">
                <a:solidFill>
                  <a:srgbClr val="00897A"/>
                </a:solidFill>
              </a:rPr>
              <a:t> Roadmap ‘2016’ (Nov ´15 – Dec ´16)</a:t>
            </a:r>
          </a:p>
          <a:p>
            <a:pPr>
              <a:buFont typeface="Symbol"/>
              <a:buChar char="Þ"/>
            </a:pPr>
            <a:r>
              <a:rPr lang="en-US" sz="2400" dirty="0" smtClean="0">
                <a:solidFill>
                  <a:srgbClr val="00897A"/>
                </a:solidFill>
              </a:rPr>
              <a:t> Draft version ready – Final 15</a:t>
            </a:r>
            <a:r>
              <a:rPr lang="en-US" sz="2400" baseline="30000" dirty="0" smtClean="0">
                <a:solidFill>
                  <a:srgbClr val="00897A"/>
                </a:solidFill>
              </a:rPr>
              <a:t>th</a:t>
            </a:r>
            <a:r>
              <a:rPr lang="en-US" sz="2400" dirty="0" smtClean="0">
                <a:solidFill>
                  <a:srgbClr val="00897A"/>
                </a:solidFill>
              </a:rPr>
              <a:t> Oct ´15</a:t>
            </a:r>
          </a:p>
          <a:p>
            <a:pPr>
              <a:buFont typeface="Symbol"/>
              <a:buChar char="Þ"/>
            </a:pPr>
            <a:r>
              <a:rPr lang="en-US" sz="2400" dirty="0" smtClean="0">
                <a:solidFill>
                  <a:srgbClr val="00897A"/>
                </a:solidFill>
              </a:rPr>
              <a:t> … </a:t>
            </a:r>
          </a:p>
          <a:p>
            <a:endParaRPr lang="en-US" sz="2400" u="sng" dirty="0" smtClean="0">
              <a:solidFill>
                <a:srgbClr val="00897A"/>
              </a:solidFill>
            </a:endParaRPr>
          </a:p>
          <a:p>
            <a:endParaRPr lang="en-US" sz="2400" u="sng" dirty="0" smtClean="0">
              <a:solidFill>
                <a:srgbClr val="00897A"/>
              </a:solidFill>
            </a:endParaRPr>
          </a:p>
          <a:p>
            <a:endParaRPr lang="nl-BE" dirty="0"/>
          </a:p>
        </p:txBody>
      </p:sp>
      <p:pic>
        <p:nvPicPr>
          <p:cNvPr id="3" name="Afbeelding 2" descr="oldcrocodi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5013176"/>
            <a:ext cx="197358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124744"/>
            <a:ext cx="842493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97A"/>
                </a:solidFill>
              </a:rPr>
              <a:t>1) Elaborate a comprehensive overview of in situ data requirements (services)</a:t>
            </a: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database with meta-information </a:t>
            </a:r>
            <a:r>
              <a:rPr lang="en-US" sz="2400" dirty="0" smtClean="0">
                <a:solidFill>
                  <a:srgbClr val="FF0000"/>
                </a:solidFill>
              </a:rPr>
              <a:t>(not the data)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update (GISC) for Atmosphere, Marine, Emergency, Land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include Climate Change &amp; Security (‘new’)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contain information about already available and used data and their characteristics (gaps, accessibility, quality, fit for purpose)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information about products of services (portfolio)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97A"/>
                </a:solidFill>
              </a:rPr>
              <a:t> information provided by services (cooperation)</a:t>
            </a: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r>
              <a:rPr lang="en-US" sz="2800" dirty="0" smtClean="0">
                <a:solidFill>
                  <a:srgbClr val="00897A"/>
                </a:solidFill>
              </a:rPr>
              <a:t>Analysis of the database focusing on gaps, accessibility, quality, fit for purpose of the in situ data</a:t>
            </a:r>
          </a:p>
          <a:p>
            <a:endParaRPr lang="en-US" sz="2800" dirty="0" smtClean="0">
              <a:solidFill>
                <a:srgbClr val="00897A"/>
              </a:solidFill>
            </a:endParaRPr>
          </a:p>
          <a:p>
            <a:endParaRPr lang="en-US" sz="2800" dirty="0" smtClean="0">
              <a:solidFill>
                <a:srgbClr val="00897A"/>
              </a:solidFill>
            </a:endParaRP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endParaRPr lang="en-US" sz="2400" dirty="0" smtClean="0">
              <a:solidFill>
                <a:srgbClr val="00897A"/>
              </a:solidFill>
            </a:endParaRPr>
          </a:p>
          <a:p>
            <a:r>
              <a:rPr lang="en-US" sz="2400" dirty="0" smtClean="0">
                <a:solidFill>
                  <a:srgbClr val="00897A"/>
                </a:solidFill>
              </a:rPr>
              <a:t>  </a:t>
            </a:r>
          </a:p>
          <a:p>
            <a:pPr lvl="1"/>
            <a:endParaRPr lang="en-US" sz="2400" u="sng" dirty="0" smtClean="0">
              <a:solidFill>
                <a:srgbClr val="00897A"/>
              </a:solidFill>
            </a:endParaRP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à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10372</TotalTime>
  <Words>768</Words>
  <Application>Microsoft Office PowerPoint</Application>
  <PresentationFormat>Diavoorstelling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Tema de l'Office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Ivette Serral</dc:creator>
  <cp:lastModifiedBy>Voet_JHP</cp:lastModifiedBy>
  <cp:revision>124</cp:revision>
  <dcterms:created xsi:type="dcterms:W3CDTF">2015-04-08T16:36:35Z</dcterms:created>
  <dcterms:modified xsi:type="dcterms:W3CDTF">2015-09-21T05:00:23Z</dcterms:modified>
</cp:coreProperties>
</file>