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60" r:id="rId2"/>
    <p:sldId id="287" r:id="rId3"/>
    <p:sldId id="281" r:id="rId4"/>
    <p:sldId id="294" r:id="rId5"/>
    <p:sldId id="282" r:id="rId6"/>
    <p:sldId id="290" r:id="rId7"/>
    <p:sldId id="291" r:id="rId8"/>
    <p:sldId id="283" r:id="rId9"/>
    <p:sldId id="295" r:id="rId10"/>
    <p:sldId id="296" r:id="rId11"/>
    <p:sldId id="284" r:id="rId12"/>
    <p:sldId id="298" r:id="rId13"/>
    <p:sldId id="297" r:id="rId14"/>
    <p:sldId id="285" r:id="rId15"/>
    <p:sldId id="299" r:id="rId16"/>
    <p:sldId id="300" r:id="rId17"/>
    <p:sldId id="286" r:id="rId18"/>
    <p:sldId id="301" r:id="rId19"/>
    <p:sldId id="292" r:id="rId20"/>
    <p:sldId id="293" r:id="rId21"/>
    <p:sldId id="280" r:id="rId22"/>
    <p:sldId id="302" r:id="rId23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D8F67"/>
    <a:srgbClr val="66CCFF"/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61" autoAdjust="0"/>
    <p:restoredTop sz="86268" autoAdjust="0"/>
  </p:normalViewPr>
  <p:slideViewPr>
    <p:cSldViewPr>
      <p:cViewPr varScale="1">
        <p:scale>
          <a:sx n="60" d="100"/>
          <a:sy n="60" d="100"/>
        </p:scale>
        <p:origin x="-3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58" tIns="47379" rIns="94758" bIns="47379" rtlCol="0"/>
          <a:lstStyle>
            <a:lvl1pPr algn="l">
              <a:defRPr sz="13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4020505" y="0"/>
            <a:ext cx="3077137" cy="512304"/>
          </a:xfrm>
          <a:prstGeom prst="rect">
            <a:avLst/>
          </a:prstGeom>
        </p:spPr>
        <p:txBody>
          <a:bodyPr vert="horz" lIns="94758" tIns="47379" rIns="94758" bIns="47379" rtlCol="0"/>
          <a:lstStyle>
            <a:lvl1pPr algn="r">
              <a:defRPr sz="1300"/>
            </a:lvl1pPr>
          </a:lstStyle>
          <a:p>
            <a:fld id="{64DB0B48-AB60-46EB-90C8-24F8F570249E}" type="datetimeFigureOut">
              <a:rPr lang="ca-ES" smtClean="0"/>
              <a:pPr/>
              <a:t>10/10/2016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722309"/>
            <a:ext cx="3077137" cy="512304"/>
          </a:xfrm>
          <a:prstGeom prst="rect">
            <a:avLst/>
          </a:prstGeom>
        </p:spPr>
        <p:txBody>
          <a:bodyPr vert="horz" lIns="94758" tIns="47379" rIns="94758" bIns="47379" rtlCol="0" anchor="b"/>
          <a:lstStyle>
            <a:lvl1pPr algn="l">
              <a:defRPr sz="1300"/>
            </a:lvl1pPr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0505" y="9722309"/>
            <a:ext cx="3077137" cy="512304"/>
          </a:xfrm>
          <a:prstGeom prst="rect">
            <a:avLst/>
          </a:prstGeom>
        </p:spPr>
        <p:txBody>
          <a:bodyPr vert="horz" lIns="94758" tIns="47379" rIns="94758" bIns="47379" rtlCol="0" anchor="b"/>
          <a:lstStyle>
            <a:lvl1pPr algn="r">
              <a:defRPr sz="1300"/>
            </a:lvl1pPr>
          </a:lstStyle>
          <a:p>
            <a:fld id="{AC041873-6B2A-4A4D-B0A0-020B3E8E1A44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18760905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58" tIns="47379" rIns="94758" bIns="47379" rtlCol="0"/>
          <a:lstStyle>
            <a:lvl1pPr algn="l">
              <a:defRPr sz="13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4020505" y="0"/>
            <a:ext cx="3077137" cy="512304"/>
          </a:xfrm>
          <a:prstGeom prst="rect">
            <a:avLst/>
          </a:prstGeom>
        </p:spPr>
        <p:txBody>
          <a:bodyPr vert="horz" lIns="94758" tIns="47379" rIns="94758" bIns="47379" rtlCol="0"/>
          <a:lstStyle>
            <a:lvl1pPr algn="r">
              <a:defRPr sz="1300"/>
            </a:lvl1pPr>
          </a:lstStyle>
          <a:p>
            <a:fld id="{09D61DDF-F18B-45BC-9E91-FC554759C664}" type="datetimeFigureOut">
              <a:rPr lang="ca-ES" smtClean="0"/>
              <a:pPr/>
              <a:t>10/10/2016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8" tIns="47379" rIns="94758" bIns="47379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709599" y="4924989"/>
            <a:ext cx="5680103" cy="4029684"/>
          </a:xfrm>
          <a:prstGeom prst="rect">
            <a:avLst/>
          </a:prstGeom>
        </p:spPr>
        <p:txBody>
          <a:bodyPr vert="horz" lIns="94758" tIns="47379" rIns="94758" bIns="47379" rtlCol="0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722309"/>
            <a:ext cx="3077137" cy="512304"/>
          </a:xfrm>
          <a:prstGeom prst="rect">
            <a:avLst/>
          </a:prstGeom>
        </p:spPr>
        <p:txBody>
          <a:bodyPr vert="horz" lIns="94758" tIns="47379" rIns="94758" bIns="47379" rtlCol="0" anchor="b"/>
          <a:lstStyle>
            <a:lvl1pPr algn="l">
              <a:defRPr sz="13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0505" y="9722309"/>
            <a:ext cx="3077137" cy="512304"/>
          </a:xfrm>
          <a:prstGeom prst="rect">
            <a:avLst/>
          </a:prstGeom>
        </p:spPr>
        <p:txBody>
          <a:bodyPr vert="horz" lIns="94758" tIns="47379" rIns="94758" bIns="47379" rtlCol="0" anchor="b"/>
          <a:lstStyle>
            <a:lvl1pPr algn="r">
              <a:defRPr sz="1300"/>
            </a:lvl1pPr>
          </a:lstStyle>
          <a:p>
            <a:fld id="{DA4544FF-9866-416E-960F-3E05F1392B83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34020940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http://data.geobon.org/EBVclasses/img/ecosystem%20structure.png</a:t>
            </a:r>
          </a:p>
          <a:p>
            <a:r>
              <a:rPr lang="ca-ES" dirty="0" smtClean="0"/>
              <a:t>http://data.geobon.org/EBVclasses/img/ecosystem%20function.png</a:t>
            </a:r>
            <a:endParaRPr lang="ca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ció personalit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3118669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709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976430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71829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907704" y="-27384"/>
            <a:ext cx="7200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Workshop in Gap Analysis and Prioritization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Providing Earth Observation Support to the Monitoring and Implementation of the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Sustainable Development Goals:  Gaps and Priorities</a:t>
            </a:r>
          </a:p>
          <a:p>
            <a:pPr algn="r"/>
            <a:r>
              <a:rPr lang="en-US" sz="1050" b="0" i="1" dirty="0" smtClean="0"/>
              <a:t>10 - 11 October </a:t>
            </a:r>
            <a:r>
              <a:rPr lang="en-US" sz="1050" b="1" dirty="0" smtClean="0"/>
              <a:t>2016, Laxenburg, Austria</a:t>
            </a:r>
          </a:p>
        </p:txBody>
      </p:sp>
      <p:pic>
        <p:nvPicPr>
          <p:cNvPr id="16" name="Picture 26" descr="ConnectinGE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9" y="389694"/>
            <a:ext cx="2195774" cy="330740"/>
          </a:xfrm>
          <a:prstGeom prst="rect">
            <a:avLst/>
          </a:prstGeom>
          <a:noFill/>
        </p:spPr>
      </p:pic>
      <p:pic>
        <p:nvPicPr>
          <p:cNvPr id="17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87" y="64421"/>
            <a:ext cx="428126" cy="28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907704" y="-27384"/>
            <a:ext cx="7200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Workshop in Gap Analysis and Prioritization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Providing Earth Observation Support to the Monitoring and Implementation of the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Sustainable Development Goals:  Gaps and Priorities</a:t>
            </a:r>
          </a:p>
          <a:p>
            <a:pPr algn="r"/>
            <a:r>
              <a:rPr lang="en-US" sz="1050" b="0" i="1" dirty="0" smtClean="0"/>
              <a:t>10 - 11 October </a:t>
            </a:r>
            <a:r>
              <a:rPr lang="en-US" sz="1050" b="1" dirty="0" smtClean="0"/>
              <a:t>2016, Laxenburg, Austria</a:t>
            </a:r>
          </a:p>
        </p:txBody>
      </p:sp>
      <p:pic>
        <p:nvPicPr>
          <p:cNvPr id="15" name="Picture 26" descr="ConnectinGE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9" y="389694"/>
            <a:ext cx="2195774" cy="330740"/>
          </a:xfrm>
          <a:prstGeom prst="rect">
            <a:avLst/>
          </a:prstGeom>
          <a:noFill/>
        </p:spPr>
      </p:pic>
      <p:pic>
        <p:nvPicPr>
          <p:cNvPr id="16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87" y="64421"/>
            <a:ext cx="428126" cy="28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872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872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907704" y="-27384"/>
            <a:ext cx="7200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Workshop in Gap Analysis and Prioritization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Providing Earth Observation Support to the Monitoring and Implementation of the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Sustainable Development Goals:  Gaps and Priorities</a:t>
            </a:r>
          </a:p>
          <a:p>
            <a:pPr algn="r"/>
            <a:r>
              <a:rPr lang="en-US" sz="1050" b="0" i="1" dirty="0" smtClean="0"/>
              <a:t>10 - 11 October </a:t>
            </a:r>
            <a:r>
              <a:rPr lang="en-US" sz="1050" b="1" dirty="0" smtClean="0"/>
              <a:t>2016, Laxenburg, Austria</a:t>
            </a:r>
          </a:p>
        </p:txBody>
      </p:sp>
      <p:pic>
        <p:nvPicPr>
          <p:cNvPr id="15" name="Picture 26" descr="ConnectinGE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9" y="389694"/>
            <a:ext cx="2195774" cy="330740"/>
          </a:xfrm>
          <a:prstGeom prst="rect">
            <a:avLst/>
          </a:prstGeom>
          <a:noFill/>
        </p:spPr>
      </p:pic>
      <p:pic>
        <p:nvPicPr>
          <p:cNvPr id="16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87" y="64421"/>
            <a:ext cx="428126" cy="28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907704" y="-27384"/>
            <a:ext cx="7200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Workshop on Gap Analysis and Prioritization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Providing Earth Observation Support to the Monitoring and Implementation of the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Sustainable Development Goals:  Gaps and Priorities</a:t>
            </a:r>
          </a:p>
          <a:p>
            <a:pPr algn="r"/>
            <a:r>
              <a:rPr lang="en-US" sz="1050" b="0" i="1" dirty="0" smtClean="0"/>
              <a:t>10 - 11 October </a:t>
            </a:r>
            <a:r>
              <a:rPr lang="en-US" sz="1050" b="1" dirty="0" smtClean="0"/>
              <a:t>2016, Laxenburg, Austria</a:t>
            </a:r>
          </a:p>
        </p:txBody>
      </p:sp>
      <p:pic>
        <p:nvPicPr>
          <p:cNvPr id="13" name="Picture 26" descr="ConnectinGE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9" y="389694"/>
            <a:ext cx="2195774" cy="330740"/>
          </a:xfrm>
          <a:prstGeom prst="rect">
            <a:avLst/>
          </a:prstGeom>
          <a:noFill/>
        </p:spPr>
      </p:pic>
      <p:pic>
        <p:nvPicPr>
          <p:cNvPr id="14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87" y="64421"/>
            <a:ext cx="428126" cy="28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1907704" y="-27384"/>
            <a:ext cx="7200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Workshop in Gap Analysis and Prioritization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Providing Earth Observation Support to the Monitoring and Implementation of the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Sustainable Development Goals:  Gaps and Priorities</a:t>
            </a:r>
          </a:p>
          <a:p>
            <a:pPr algn="r"/>
            <a:r>
              <a:rPr lang="en-US" sz="1050" b="0" i="1" dirty="0" smtClean="0"/>
              <a:t>10 - 11 October </a:t>
            </a:r>
            <a:r>
              <a:rPr lang="en-US" sz="1050" b="1" dirty="0" smtClean="0"/>
              <a:t>2016, Laxenburg, Austria</a:t>
            </a:r>
          </a:p>
        </p:txBody>
      </p:sp>
      <p:pic>
        <p:nvPicPr>
          <p:cNvPr id="19" name="Picture 26" descr="ConnectinGE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9" y="389694"/>
            <a:ext cx="2195774" cy="330740"/>
          </a:xfrm>
          <a:prstGeom prst="rect">
            <a:avLst/>
          </a:prstGeom>
          <a:noFill/>
        </p:spPr>
      </p:pic>
      <p:pic>
        <p:nvPicPr>
          <p:cNvPr id="20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87" y="64421"/>
            <a:ext cx="428126" cy="28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907704" y="-27384"/>
            <a:ext cx="7200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Workshop in Gap Analysis and Prioritization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Providing Earth Observation Support to the Monitoring and Implementation of the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Sustainable Development Goals:  Gaps and Priorities</a:t>
            </a:r>
          </a:p>
          <a:p>
            <a:pPr algn="r"/>
            <a:r>
              <a:rPr lang="en-US" sz="1050" b="0" i="1" dirty="0" smtClean="0"/>
              <a:t>10 - 11 October </a:t>
            </a:r>
            <a:r>
              <a:rPr lang="en-US" sz="1050" b="1" dirty="0" smtClean="0"/>
              <a:t>2016, Laxenburg, Austria</a:t>
            </a:r>
          </a:p>
        </p:txBody>
      </p:sp>
      <p:pic>
        <p:nvPicPr>
          <p:cNvPr id="16" name="Picture 26" descr="ConnectinGE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9" y="389694"/>
            <a:ext cx="2195774" cy="330740"/>
          </a:xfrm>
          <a:prstGeom prst="rect">
            <a:avLst/>
          </a:prstGeom>
          <a:noFill/>
        </p:spPr>
      </p:pic>
      <p:pic>
        <p:nvPicPr>
          <p:cNvPr id="17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87" y="64421"/>
            <a:ext cx="428126" cy="28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907704" y="-27384"/>
            <a:ext cx="7200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Workshop in Gap Analysis and Prioritization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Providing Earth Observation Support to the Monitoring and Implementation of the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Sustainable Development Goals:  Gaps and Priorities</a:t>
            </a:r>
          </a:p>
          <a:p>
            <a:pPr algn="r"/>
            <a:r>
              <a:rPr lang="en-US" sz="1050" b="0" i="1" dirty="0" smtClean="0"/>
              <a:t>10 - 11 October </a:t>
            </a:r>
            <a:r>
              <a:rPr lang="en-US" sz="1050" b="1" dirty="0" smtClean="0"/>
              <a:t>2016, Laxenburg, Austria</a:t>
            </a:r>
          </a:p>
        </p:txBody>
      </p:sp>
      <p:pic>
        <p:nvPicPr>
          <p:cNvPr id="16" name="Picture 26" descr="ConnectinGE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9" y="389694"/>
            <a:ext cx="2195774" cy="330740"/>
          </a:xfrm>
          <a:prstGeom prst="rect">
            <a:avLst/>
          </a:prstGeom>
          <a:noFill/>
        </p:spPr>
      </p:pic>
      <p:pic>
        <p:nvPicPr>
          <p:cNvPr id="17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87" y="64421"/>
            <a:ext cx="428126" cy="28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/>
        </p:nvSpPr>
        <p:spPr>
          <a:xfrm>
            <a:off x="1907704" y="-27384"/>
            <a:ext cx="7200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Workshop in Gap Analysis and Prioritization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Providing Earth Observation Support to the Monitoring and Implementation of the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Sustainable Development Goals:  Gaps and Priorities</a:t>
            </a:r>
          </a:p>
          <a:p>
            <a:pPr algn="r"/>
            <a:r>
              <a:rPr lang="en-US" sz="1050" b="0" i="1" dirty="0" smtClean="0"/>
              <a:t>10 - 11 October </a:t>
            </a:r>
            <a:r>
              <a:rPr lang="en-US" sz="1050" b="1" dirty="0" smtClean="0"/>
              <a:t>2016, Laxenburg, Austria</a:t>
            </a:r>
          </a:p>
        </p:txBody>
      </p:sp>
      <p:pic>
        <p:nvPicPr>
          <p:cNvPr id="20" name="Picture 26" descr="ConnectinGE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9" y="389694"/>
            <a:ext cx="2195774" cy="330740"/>
          </a:xfrm>
          <a:prstGeom prst="rect">
            <a:avLst/>
          </a:prstGeom>
          <a:noFill/>
        </p:spPr>
      </p:pic>
      <p:pic>
        <p:nvPicPr>
          <p:cNvPr id="21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87" y="64421"/>
            <a:ext cx="428126" cy="28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907704" y="-27384"/>
            <a:ext cx="7200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Workshop in Gap Analysis and Prioritization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Providing Earth Observation Support to the Monitoring and Implementation of the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Sustainable Development Goals:  Gaps and Priorities</a:t>
            </a:r>
          </a:p>
          <a:p>
            <a:pPr algn="r"/>
            <a:r>
              <a:rPr lang="en-US" sz="1050" b="0" i="1" dirty="0" smtClean="0"/>
              <a:t>10 - 11 October </a:t>
            </a:r>
            <a:r>
              <a:rPr lang="en-US" sz="1050" b="1" dirty="0" smtClean="0"/>
              <a:t>2016, Laxenburg, Austria</a:t>
            </a:r>
          </a:p>
        </p:txBody>
      </p:sp>
      <p:pic>
        <p:nvPicPr>
          <p:cNvPr id="14" name="Picture 26" descr="ConnectinGE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9" y="389694"/>
            <a:ext cx="2195774" cy="330740"/>
          </a:xfrm>
          <a:prstGeom prst="rect">
            <a:avLst/>
          </a:prstGeom>
          <a:noFill/>
        </p:spPr>
      </p:pic>
      <p:pic>
        <p:nvPicPr>
          <p:cNvPr id="15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87" y="64421"/>
            <a:ext cx="428126" cy="28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907704" y="-27384"/>
            <a:ext cx="7200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Workshop on Gap Analysis and Prioritization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Providing Earth Observation Support to the Monitoring and Implementation of the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Sustainable Development Goals:  Gaps and Priorities</a:t>
            </a:r>
          </a:p>
          <a:p>
            <a:pPr algn="r"/>
            <a:r>
              <a:rPr lang="en-US" sz="1050" b="0" i="1" dirty="0" smtClean="0"/>
              <a:t>10 - 11 October </a:t>
            </a:r>
            <a:r>
              <a:rPr lang="en-US" sz="1050" b="1" dirty="0" smtClean="0"/>
              <a:t>2016, Laxenburg, Austria</a:t>
            </a:r>
          </a:p>
        </p:txBody>
      </p:sp>
      <p:pic>
        <p:nvPicPr>
          <p:cNvPr id="10" name="Picture 26" descr="ConnectinGE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9" y="389694"/>
            <a:ext cx="2195774" cy="330740"/>
          </a:xfrm>
          <a:prstGeom prst="rect">
            <a:avLst/>
          </a:prstGeom>
          <a:noFill/>
        </p:spPr>
      </p:pic>
      <p:pic>
        <p:nvPicPr>
          <p:cNvPr id="11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87" y="64421"/>
            <a:ext cx="428126" cy="28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474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983474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321946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771600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1907704" y="-27384"/>
            <a:ext cx="7200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Workshop in Gap Analysis and Prioritization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Providing Earth Observation Support to the Monitoring and Implementation of the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Sustainable Development Goals:  Gaps and Priorities</a:t>
            </a:r>
          </a:p>
          <a:p>
            <a:pPr algn="r"/>
            <a:r>
              <a:rPr lang="en-US" sz="1050" b="0" i="1" dirty="0" smtClean="0"/>
              <a:t>10 - 11 October </a:t>
            </a:r>
            <a:r>
              <a:rPr lang="en-US" sz="1050" b="1" dirty="0" smtClean="0"/>
              <a:t>2016, Laxenburg, Austria</a:t>
            </a:r>
          </a:p>
        </p:txBody>
      </p:sp>
      <p:pic>
        <p:nvPicPr>
          <p:cNvPr id="18" name="Picture 26" descr="ConnectinGE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9" y="389694"/>
            <a:ext cx="2195774" cy="330740"/>
          </a:xfrm>
          <a:prstGeom prst="rect">
            <a:avLst/>
          </a:prstGeom>
          <a:noFill/>
        </p:spPr>
      </p:pic>
      <p:pic>
        <p:nvPicPr>
          <p:cNvPr id="19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87" y="64421"/>
            <a:ext cx="428126" cy="28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6977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36576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-argo.eu/content/download/91862/1123452/version/1/file/E-AIMS_D4.443-V2.pdf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insitu.webservice-energy.org/jsClient-0.2.0/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twiki.connectingeo.net/foswiki/bin/view/ConnectinGEOIntranet/GapAnalysisTable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5"/>
          <p:cNvCxnSpPr/>
          <p:nvPr/>
        </p:nvCxnSpPr>
        <p:spPr>
          <a:xfrm>
            <a:off x="7092280" y="916308"/>
            <a:ext cx="0" cy="178568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6"/>
          <p:cNvSpPr txBox="1"/>
          <p:nvPr/>
        </p:nvSpPr>
        <p:spPr>
          <a:xfrm>
            <a:off x="7164288" y="1052736"/>
            <a:ext cx="1728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Workshop</a:t>
            </a:r>
            <a:r>
              <a:rPr lang="en-US" sz="2400" dirty="0"/>
              <a:t> </a:t>
            </a:r>
            <a:r>
              <a:rPr lang="en-US" sz="2000" dirty="0"/>
              <a:t>o</a:t>
            </a:r>
            <a:r>
              <a:rPr lang="en-US" sz="2000" dirty="0" smtClean="0"/>
              <a:t>n </a:t>
            </a:r>
            <a:r>
              <a:rPr lang="en-US" sz="2000" dirty="0"/>
              <a:t>Gap Analysis and Prioritization</a:t>
            </a:r>
            <a:endParaRPr lang="de-AT" sz="2000" dirty="0" smtClean="0"/>
          </a:p>
        </p:txBody>
      </p:sp>
      <p:pic>
        <p:nvPicPr>
          <p:cNvPr id="14" name="Picture 8" descr="E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05" y="6265118"/>
            <a:ext cx="714375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9"/>
          <p:cNvSpPr txBox="1"/>
          <p:nvPr/>
        </p:nvSpPr>
        <p:spPr>
          <a:xfrm>
            <a:off x="395536" y="2924944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Providing Earth Observation Support to the Monitoring and Implementation of the Sustainable Development Goals: Gaps and Priorities</a:t>
            </a:r>
          </a:p>
        </p:txBody>
      </p:sp>
      <p:pic>
        <p:nvPicPr>
          <p:cNvPr id="17" name="Imatge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27666"/>
            <a:ext cx="1207530" cy="441694"/>
          </a:xfrm>
          <a:prstGeom prst="rect">
            <a:avLst/>
          </a:prstGeom>
        </p:spPr>
      </p:pic>
      <p:sp>
        <p:nvSpPr>
          <p:cNvPr id="18" name="TextBox 9"/>
          <p:cNvSpPr txBox="1"/>
          <p:nvPr/>
        </p:nvSpPr>
        <p:spPr>
          <a:xfrm>
            <a:off x="2663788" y="6202291"/>
            <a:ext cx="38164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b="1" dirty="0" smtClean="0"/>
              <a:t>10 - 11 </a:t>
            </a:r>
            <a:r>
              <a:rPr lang="en-GB" sz="1400" b="1" dirty="0" smtClean="0"/>
              <a:t>October</a:t>
            </a:r>
            <a:r>
              <a:rPr lang="ca-ES" sz="1400" b="1" dirty="0" smtClean="0"/>
              <a:t> </a:t>
            </a:r>
            <a:r>
              <a:rPr lang="ca-ES" sz="1400" b="1" dirty="0"/>
              <a:t>2016</a:t>
            </a:r>
            <a:endParaRPr lang="en-US" sz="1400" b="1" dirty="0"/>
          </a:p>
          <a:p>
            <a:pPr algn="ctr"/>
            <a:r>
              <a:rPr lang="en-US" sz="1200" dirty="0" smtClean="0"/>
              <a:t>IIASA. </a:t>
            </a:r>
            <a:r>
              <a:rPr lang="de-DE" sz="1200" dirty="0"/>
              <a:t>Schlossplatz 1 - A-2361 Laxenburg, Austria</a:t>
            </a:r>
            <a:endParaRPr lang="en-US" sz="1200" dirty="0"/>
          </a:p>
        </p:txBody>
      </p:sp>
      <p:pic>
        <p:nvPicPr>
          <p:cNvPr id="19" name="Imatge 1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81" y="1268760"/>
            <a:ext cx="6728992" cy="1027393"/>
          </a:xfrm>
          <a:prstGeom prst="rect">
            <a:avLst/>
          </a:prstGeom>
        </p:spPr>
      </p:pic>
      <p:pic>
        <p:nvPicPr>
          <p:cNvPr id="20" name="Imatge 1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12" y="5808798"/>
            <a:ext cx="800472" cy="371279"/>
          </a:xfrm>
          <a:prstGeom prst="rect">
            <a:avLst/>
          </a:prstGeom>
        </p:spPr>
      </p:pic>
      <p:sp>
        <p:nvSpPr>
          <p:cNvPr id="21" name="TextBox 10"/>
          <p:cNvSpPr txBox="1"/>
          <p:nvPr/>
        </p:nvSpPr>
        <p:spPr>
          <a:xfrm>
            <a:off x="1043608" y="4638150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The ConnectinGEO Approach to Gap Analysis</a:t>
            </a:r>
            <a:endParaRPr lang="de-AT" sz="2400" dirty="0" smtClean="0">
              <a:solidFill>
                <a:srgbClr val="0070C0"/>
              </a:solidFill>
            </a:endParaRPr>
          </a:p>
          <a:p>
            <a:pPr algn="ctr"/>
            <a:r>
              <a:rPr lang="de-AT" sz="2400" dirty="0" smtClean="0">
                <a:solidFill>
                  <a:srgbClr val="0070C0"/>
                </a:solidFill>
              </a:rPr>
              <a:t>Joan Masó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11" name="Connector recte 10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66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E.g</a:t>
            </a:r>
            <a:r>
              <a:rPr lang="ca-ES" dirty="0" smtClean="0"/>
              <a:t>. </a:t>
            </a:r>
            <a:r>
              <a:rPr lang="ca-ES" dirty="0" err="1" smtClean="0"/>
              <a:t>ESA</a:t>
            </a:r>
            <a:r>
              <a:rPr lang="ca-ES" dirty="0" smtClean="0"/>
              <a:t> call for </a:t>
            </a:r>
            <a:r>
              <a:rPr lang="ca-ES" dirty="0" err="1" smtClean="0"/>
              <a:t>RS-EBVs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is a gap in:</a:t>
            </a:r>
          </a:p>
          <a:p>
            <a:pPr lvl="1"/>
            <a:r>
              <a:rPr lang="en-US" i="1" dirty="0" smtClean="0"/>
              <a:t>High   </a:t>
            </a:r>
            <a:r>
              <a:rPr lang="en-US" i="1" dirty="0" smtClean="0"/>
              <a:t>Resolution   (</a:t>
            </a:r>
            <a:r>
              <a:rPr lang="en-US" i="1" dirty="0" smtClean="0"/>
              <a:t>HR: 30 meter resolution)   </a:t>
            </a:r>
            <a:r>
              <a:rPr lang="en-US" i="1" dirty="0" smtClean="0"/>
              <a:t>Remotely-Sensed   Essential </a:t>
            </a:r>
            <a:r>
              <a:rPr lang="en-US" i="1" dirty="0" smtClean="0"/>
              <a:t>Biodiversity </a:t>
            </a:r>
            <a:r>
              <a:rPr lang="en-US" i="1" dirty="0" smtClean="0"/>
              <a:t>Variables </a:t>
            </a:r>
            <a:r>
              <a:rPr lang="en-US" i="1" dirty="0" smtClean="0"/>
              <a:t>on </a:t>
            </a:r>
            <a:r>
              <a:rPr lang="en-US" i="1" dirty="0" smtClean="0"/>
              <a:t>the </a:t>
            </a:r>
            <a:r>
              <a:rPr lang="en-US" b="1" i="1" dirty="0" smtClean="0"/>
              <a:t>structure and function</a:t>
            </a:r>
            <a:r>
              <a:rPr lang="en-US" i="1" dirty="0" smtClean="0"/>
              <a:t> of </a:t>
            </a:r>
            <a:r>
              <a:rPr lang="en-US" b="1" i="1" dirty="0" smtClean="0"/>
              <a:t>terrestrial ecosystems</a:t>
            </a:r>
            <a:r>
              <a:rPr lang="en-US" i="1" dirty="0" smtClean="0"/>
              <a:t>. </a:t>
            </a:r>
            <a:endParaRPr lang="en-US" i="1" dirty="0" smtClean="0"/>
          </a:p>
          <a:p>
            <a:pPr lvl="2"/>
            <a:r>
              <a:rPr lang="en-US" i="1" dirty="0" smtClean="0"/>
              <a:t>That can be extracted from Sentinel 2 and Landsat data</a:t>
            </a:r>
          </a:p>
          <a:p>
            <a:pPr lvl="1"/>
            <a:r>
              <a:rPr lang="en-US" i="1" dirty="0" smtClean="0"/>
              <a:t>The </a:t>
            </a:r>
            <a:r>
              <a:rPr lang="en-US" b="1" i="1" dirty="0" smtClean="0"/>
              <a:t>Integration </a:t>
            </a:r>
            <a:r>
              <a:rPr lang="en-US" i="1" dirty="0" smtClean="0"/>
              <a:t> </a:t>
            </a:r>
            <a:r>
              <a:rPr lang="en-US" i="1" dirty="0" smtClean="0"/>
              <a:t>of  satellite </a:t>
            </a:r>
            <a:r>
              <a:rPr lang="en-US" i="1" dirty="0" smtClean="0"/>
              <a:t>observations </a:t>
            </a:r>
            <a:r>
              <a:rPr lang="en-US" i="1" dirty="0" smtClean="0"/>
              <a:t>in the development of Essential Biodiversity Variables. </a:t>
            </a:r>
            <a:endParaRPr lang="en-US" i="1" dirty="0" smtClean="0"/>
          </a:p>
          <a:p>
            <a:pPr lvl="1"/>
            <a:r>
              <a:rPr lang="en-US" i="1" dirty="0" smtClean="0"/>
              <a:t>In the </a:t>
            </a:r>
            <a:r>
              <a:rPr lang="en-US" b="1" i="1" dirty="0" smtClean="0"/>
              <a:t>prioritization </a:t>
            </a:r>
            <a:r>
              <a:rPr lang="en-US" b="1" i="1" dirty="0" smtClean="0"/>
              <a:t>and </a:t>
            </a:r>
            <a:r>
              <a:rPr lang="en-US" b="1" i="1" dirty="0" smtClean="0"/>
              <a:t>specification</a:t>
            </a:r>
            <a:r>
              <a:rPr lang="en-US" i="1" dirty="0" smtClean="0"/>
              <a:t> of </a:t>
            </a:r>
            <a:r>
              <a:rPr lang="en-US" i="1" dirty="0" err="1" smtClean="0"/>
              <a:t>EBVs</a:t>
            </a:r>
            <a:r>
              <a:rPr lang="en-US" i="1" dirty="0" smtClean="0"/>
              <a:t> that is still </a:t>
            </a:r>
            <a:r>
              <a:rPr lang="en-US" i="1" dirty="0" smtClean="0"/>
              <a:t>an on-going process within the GEO BON Community of Practitioners. </a:t>
            </a:r>
            <a:endParaRPr lang="ca-ES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0"/>
            <a:ext cx="3059832" cy="112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268760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268760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2800" dirty="0" smtClean="0"/>
              <a:t>A consultation process in the experts in Earth observations </a:t>
            </a:r>
          </a:p>
          <a:p>
            <a:pPr lvl="1"/>
            <a:r>
              <a:rPr lang="en-GB" sz="2400" dirty="0" smtClean="0"/>
              <a:t>Separate them in two collectives: producers and users. </a:t>
            </a:r>
          </a:p>
          <a:p>
            <a:pPr lvl="1"/>
            <a:r>
              <a:rPr lang="en-GB" sz="2400" dirty="0" smtClean="0"/>
              <a:t>Collaboration platforms, surveys and discussions at workshops and even involvement of citizen science. </a:t>
            </a:r>
            <a:endParaRPr lang="ca-ES" sz="2400" dirty="0" smtClean="0"/>
          </a:p>
          <a:p>
            <a:pPr>
              <a:buNone/>
            </a:pPr>
            <a:endParaRPr lang="ca-ES" sz="2800" dirty="0" smtClean="0"/>
          </a:p>
          <a:p>
            <a:r>
              <a:rPr lang="en-GB" sz="2800" dirty="0" err="1" smtClean="0"/>
              <a:t>Substeps</a:t>
            </a:r>
            <a:r>
              <a:rPr lang="en-GB" sz="2800" dirty="0" smtClean="0"/>
              <a:t>:</a:t>
            </a:r>
            <a:endParaRPr lang="ca-ES" sz="2800" dirty="0" smtClean="0"/>
          </a:p>
          <a:p>
            <a:pPr lvl="1"/>
            <a:r>
              <a:rPr lang="en-GB" sz="2400" dirty="0" smtClean="0"/>
              <a:t>Elaborate a list of networks of Earth observation for all relevant topics considering satellite, airborne and in-situ segments (</a:t>
            </a:r>
            <a:r>
              <a:rPr lang="en-GB" sz="2200" dirty="0" smtClean="0"/>
              <a:t>SME and private sectors and Citizens Observatories)</a:t>
            </a:r>
            <a:endParaRPr lang="ca-ES" sz="2200" dirty="0" smtClean="0"/>
          </a:p>
          <a:p>
            <a:pPr lvl="1"/>
            <a:r>
              <a:rPr lang="en-GB" sz="2400" dirty="0" smtClean="0"/>
              <a:t>Elaborate a list of EO stakeholders and consumers</a:t>
            </a:r>
            <a:endParaRPr lang="ca-ES" sz="2400" dirty="0" smtClean="0"/>
          </a:p>
          <a:p>
            <a:pPr lvl="1"/>
            <a:r>
              <a:rPr lang="en-GB" sz="2400" dirty="0" smtClean="0"/>
              <a:t>Structure the two lists into two networks to give it some stability</a:t>
            </a:r>
            <a:endParaRPr lang="ca-ES" sz="2400" dirty="0" smtClean="0"/>
          </a:p>
          <a:p>
            <a:pPr lvl="2"/>
            <a:r>
              <a:rPr lang="en-GB" sz="2200" dirty="0" smtClean="0"/>
              <a:t>Communicate the needs and the benefits of the networks to them</a:t>
            </a:r>
            <a:endParaRPr lang="ca-ES" sz="2200" dirty="0" smtClean="0"/>
          </a:p>
          <a:p>
            <a:pPr lvl="2"/>
            <a:r>
              <a:rPr lang="en-GB" sz="2200" dirty="0" smtClean="0"/>
              <a:t>Set up virtual environments where the networks can have their communication and debate mechanisms to keep the concept alive continuously.</a:t>
            </a:r>
            <a:endParaRPr lang="ca-ES" sz="2200" dirty="0" smtClean="0"/>
          </a:p>
          <a:p>
            <a:pPr lvl="1"/>
            <a:r>
              <a:rPr lang="en-GB" sz="2400" dirty="0" smtClean="0"/>
              <a:t>Elaborate a list of requirements, gaps and priorities based on the results of the questionnaires and workshops</a:t>
            </a:r>
            <a:endParaRPr lang="ca-ES" sz="2400" dirty="0" smtClean="0"/>
          </a:p>
          <a:p>
            <a:pPr lvl="1"/>
            <a:r>
              <a:rPr lang="en-GB" sz="2400" dirty="0" smtClean="0"/>
              <a:t>Communicate to the results of the consultation process and make them review and validate it.</a:t>
            </a:r>
            <a:endParaRPr lang="ca-ES" sz="2400" dirty="0" smtClean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	Bottom-up thread 1: Consultation process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547673" cy="501688"/>
          </a:xfrm>
        </p:spPr>
        <p:txBody>
          <a:bodyPr>
            <a:noAutofit/>
          </a:bodyPr>
          <a:lstStyle/>
          <a:p>
            <a:r>
              <a:rPr lang="en-GB" dirty="0" smtClean="0"/>
              <a:t>Map </a:t>
            </a:r>
            <a:r>
              <a:rPr lang="en-GB" dirty="0" smtClean="0"/>
              <a:t>of the EO networks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851731"/>
          </a:xfrm>
        </p:spPr>
        <p:txBody>
          <a:bodyPr/>
          <a:lstStyle/>
          <a:p>
            <a:r>
              <a:rPr lang="en-GB" dirty="0" smtClean="0"/>
              <a:t>This is the list on Networks</a:t>
            </a:r>
          </a:p>
          <a:p>
            <a:r>
              <a:rPr lang="en-GB" dirty="0" smtClean="0"/>
              <a:t>We have a group of ambassadors in ConnectinGEO</a:t>
            </a:r>
            <a:endParaRPr lang="en-GB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 rotWithShape="1">
          <a:blip r:embed="rId2" cstate="print"/>
          <a:srcRect l="589" t="14001" r="12667" b="379"/>
          <a:stretch/>
        </p:blipFill>
        <p:spPr>
          <a:xfrm>
            <a:off x="721532" y="2523888"/>
            <a:ext cx="7522876" cy="41899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642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E.g</a:t>
            </a:r>
            <a:r>
              <a:rPr lang="en-US" smtClean="0"/>
              <a:t>.: A gap coming for the Ocean </a:t>
            </a:r>
            <a:r>
              <a:rPr lang="en-US" smtClean="0"/>
              <a:t>community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Sea Surface Salinity </a:t>
            </a:r>
            <a:endParaRPr lang="en-US" smtClean="0"/>
          </a:p>
          <a:p>
            <a:r>
              <a:rPr lang="en-US" smtClean="0"/>
              <a:t>Insufficient </a:t>
            </a:r>
            <a:r>
              <a:rPr lang="en-US" smtClean="0"/>
              <a:t>spatial coverage by design. Argo does not measure salinity close to the surface (&lt; 5 m) to avoid biofouling. Around 1% of data within 1 m. </a:t>
            </a:r>
            <a:endParaRPr lang="en-US" smtClean="0"/>
          </a:p>
          <a:p>
            <a:r>
              <a:rPr lang="en-US" smtClean="0"/>
              <a:t>Ballabrera</a:t>
            </a:r>
            <a:r>
              <a:rPr lang="en-US" smtClean="0"/>
              <a:t>, 2015 </a:t>
            </a:r>
            <a:r>
              <a:rPr lang="en-US" smtClean="0"/>
              <a:t>(</a:t>
            </a:r>
            <a:r>
              <a:rPr lang="en-US" smtClean="0"/>
              <a:t>avalaible at </a:t>
            </a:r>
            <a:r>
              <a:rPr lang="en-US" smtClean="0">
                <a:hlinkClick r:id="rId2"/>
              </a:rPr>
              <a:t>http://www.euro-argo.eu/content/download/91862/1123452/version/1/file/E-AIMS_D4.443-V2.pdf</a:t>
            </a:r>
            <a:r>
              <a:rPr lang="en-US" smtClean="0"/>
              <a:t>) </a:t>
            </a:r>
            <a:endParaRPr lang="en-US" smtClean="0"/>
          </a:p>
          <a:p>
            <a:r>
              <a:rPr lang="en-US" smtClean="0"/>
              <a:t>SSS is essential for climate and water cycle changes derived from E-P fluxes over the ocean from basin to global </a:t>
            </a:r>
            <a:r>
              <a:rPr lang="en-US" smtClean="0"/>
              <a:t>scales</a:t>
            </a:r>
            <a:r>
              <a:rPr lang="en-US" smtClean="0"/>
              <a:t>. It is relevant to determine the surface </a:t>
            </a:r>
            <a:r>
              <a:rPr lang="en-US" smtClean="0"/>
              <a:t>density</a:t>
            </a:r>
            <a:r>
              <a:rPr lang="en-US" smtClean="0"/>
              <a:t>, freshwater transport and coastal ocean dynamics </a:t>
            </a:r>
            <a:r>
              <a:rPr lang="en-US" smtClean="0"/>
              <a:t>(</a:t>
            </a:r>
            <a:r>
              <a:rPr lang="en-US" smtClean="0"/>
              <a:t>river </a:t>
            </a:r>
            <a:r>
              <a:rPr lang="en-US" smtClean="0"/>
              <a:t>discharges</a:t>
            </a:r>
            <a:r>
              <a:rPr lang="en-US" smtClean="0"/>
              <a:t>). </a:t>
            </a:r>
            <a:r>
              <a:rPr lang="en-US" smtClean="0"/>
              <a:t>Further</a:t>
            </a:r>
            <a:r>
              <a:rPr lang="en-US" smtClean="0"/>
              <a:t>, in situ SSS measurement essential for cal/val satellite signals and sensor drift .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79512" y="1999381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GB" sz="2800" dirty="0" smtClean="0"/>
              <a:t>A systematic analysis of DAB records can revile important information about gaps in current EO products. </a:t>
            </a:r>
          </a:p>
          <a:p>
            <a:pPr lvl="1"/>
            <a:r>
              <a:rPr lang="en-GB" sz="2400" dirty="0" smtClean="0"/>
              <a:t>These gaps can be spatial, temporal or thematic. </a:t>
            </a:r>
          </a:p>
          <a:p>
            <a:r>
              <a:rPr lang="en-GB" sz="2800" dirty="0" smtClean="0"/>
              <a:t>A further validation (expert review or scientific literature) of these results will be needed</a:t>
            </a:r>
            <a:endParaRPr lang="ca-ES" sz="2800" dirty="0" smtClean="0"/>
          </a:p>
          <a:p>
            <a:r>
              <a:rPr lang="en-GB" sz="2800" dirty="0" smtClean="0"/>
              <a:t> </a:t>
            </a:r>
            <a:endParaRPr lang="ca-ES" sz="2800" dirty="0" smtClean="0"/>
          </a:p>
          <a:p>
            <a:r>
              <a:rPr lang="en-GB" sz="2800" dirty="0" err="1" smtClean="0"/>
              <a:t>Substeps</a:t>
            </a:r>
            <a:r>
              <a:rPr lang="en-GB" sz="2800" dirty="0" smtClean="0"/>
              <a:t>:</a:t>
            </a:r>
            <a:endParaRPr lang="ca-ES" sz="2800" dirty="0" smtClean="0"/>
          </a:p>
          <a:p>
            <a:pPr lvl="1"/>
            <a:r>
              <a:rPr lang="en-GB" sz="2400" dirty="0" smtClean="0"/>
              <a:t>Determine the parameters we want to search for</a:t>
            </a:r>
            <a:endParaRPr lang="ca-ES" sz="2400" dirty="0" smtClean="0"/>
          </a:p>
          <a:p>
            <a:pPr lvl="1"/>
            <a:r>
              <a:rPr lang="en-GB" sz="2400" dirty="0" smtClean="0"/>
              <a:t>Determine the structure of database storing the relevant parameters of the records in the catalogue</a:t>
            </a:r>
            <a:endParaRPr lang="ca-ES" sz="2400" dirty="0" smtClean="0"/>
          </a:p>
          <a:p>
            <a:pPr lvl="1"/>
            <a:r>
              <a:rPr lang="en-GB" sz="2400" dirty="0" smtClean="0"/>
              <a:t>Populate the database. This can be done in two modes</a:t>
            </a:r>
            <a:endParaRPr lang="ca-ES" sz="2400" dirty="0" smtClean="0"/>
          </a:p>
          <a:p>
            <a:pPr lvl="2"/>
            <a:r>
              <a:rPr lang="en-GB" sz="2200" dirty="0" smtClean="0"/>
              <a:t>Harvest the whole catalogue</a:t>
            </a:r>
            <a:endParaRPr lang="ca-ES" sz="2200" dirty="0" smtClean="0"/>
          </a:p>
          <a:p>
            <a:pPr lvl="2"/>
            <a:r>
              <a:rPr lang="en-GB" sz="2200" dirty="0" smtClean="0"/>
              <a:t>Make a set of well defined queries to the database and accumulate the results in a database filtering repetitions (this is the only possible way if the catalogue does not allow harvesting).</a:t>
            </a:r>
            <a:endParaRPr lang="ca-ES" sz="2200" dirty="0" smtClean="0"/>
          </a:p>
          <a:p>
            <a:pPr lvl="1"/>
            <a:r>
              <a:rPr lang="en-GB" sz="2400" dirty="0" smtClean="0"/>
              <a:t>Complement the database with other sources of information such as links to scientific papers and other documentation describing the data.</a:t>
            </a:r>
            <a:endParaRPr lang="ca-ES" sz="2400" dirty="0" smtClean="0"/>
          </a:p>
          <a:p>
            <a:pPr lvl="1"/>
            <a:r>
              <a:rPr lang="en-GB" sz="2400" dirty="0" smtClean="0"/>
              <a:t>Analyze the database and create aggregated results</a:t>
            </a:r>
            <a:endParaRPr lang="ca-ES" sz="2400" dirty="0" smtClean="0"/>
          </a:p>
          <a:p>
            <a:pPr lvl="1"/>
            <a:r>
              <a:rPr lang="en-GB" sz="2400" dirty="0" smtClean="0"/>
              <a:t>Validate analysis results with experts reviews and remove the gaps that has been detected due to missing or wrong metadata.</a:t>
            </a:r>
            <a:endParaRPr lang="ca-ES" sz="2400" dirty="0" smtClean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4	Bottom-up thread 2: </a:t>
            </a:r>
            <a:br>
              <a:rPr lang="en-US" sz="3200" dirty="0" smtClean="0"/>
            </a:br>
            <a:r>
              <a:rPr lang="en-US" sz="3200" dirty="0" smtClean="0"/>
              <a:t>Systematic analysis of the observations </a:t>
            </a:r>
            <a:endParaRPr lang="ca-ES" sz="3200" dirty="0"/>
          </a:p>
        </p:txBody>
      </p:sp>
      <p:pic>
        <p:nvPicPr>
          <p:cNvPr id="7" name="Picture 8" descr="http://reporting.geodab.eu/DAB-Report-2015-04-13_files/GEO_DAB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5857" y="980728"/>
            <a:ext cx="1470600" cy="828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images.vectorhq.com/images/previews/cb6/magnifying-glass-high-res-psd-4486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790228"/>
            <a:ext cx="1656184" cy="127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E.g. Are Gap Citizen Science datasets under-resented in GEOSS?</a:t>
            </a:r>
            <a:endParaRPr lang="en-US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5" name="Immagine 1"/>
          <p:cNvPicPr>
            <a:picLocks noChangeAspect="1"/>
          </p:cNvPicPr>
          <p:nvPr/>
        </p:nvPicPr>
        <p:blipFill>
          <a:blip r:embed="rId2" cstate="print"/>
          <a:srcRect t="17694" b="11532"/>
          <a:stretch>
            <a:fillRect/>
          </a:stretch>
        </p:blipFill>
        <p:spPr bwMode="auto">
          <a:xfrm>
            <a:off x="0" y="2060848"/>
            <a:ext cx="5078186" cy="2304256"/>
          </a:xfrm>
          <a:prstGeom prst="rect">
            <a:avLst/>
          </a:prstGeom>
          <a:noFill/>
        </p:spPr>
      </p:pic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204" y="4005065"/>
            <a:ext cx="7315796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Even if some CS projects emerged, not all CS FP7 project datasets are included in GEOSS</a:t>
            </a:r>
            <a:endParaRPr lang="en-US" sz="3200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937995"/>
            <a:ext cx="6635080" cy="471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7338" y="2547938"/>
            <a:ext cx="6081712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985384"/>
            <a:ext cx="8229600" cy="4467952"/>
          </a:xfrm>
        </p:spPr>
        <p:txBody>
          <a:bodyPr>
            <a:normAutofit fontScale="70000" lnSpcReduction="20000"/>
          </a:bodyPr>
          <a:lstStyle/>
          <a:p>
            <a:r>
              <a:rPr lang="en-GB" sz="2800" dirty="0" smtClean="0"/>
              <a:t>Activities are conducted by experts in the field with contacts to the right people, the results of this activities have a high degree of confidence. </a:t>
            </a:r>
          </a:p>
          <a:p>
            <a:r>
              <a:rPr lang="en-GB" sz="2800" dirty="0" smtClean="0"/>
              <a:t>However, the scope of these activities is quite limited and only can be done partially in a project like ConnectinGEO. </a:t>
            </a:r>
          </a:p>
          <a:p>
            <a:pPr>
              <a:buNone/>
            </a:pPr>
            <a:endParaRPr lang="ca-ES" sz="2800" dirty="0" smtClean="0"/>
          </a:p>
          <a:p>
            <a:r>
              <a:rPr lang="en-GB" sz="2800" dirty="0" err="1" smtClean="0"/>
              <a:t>Substeps</a:t>
            </a:r>
            <a:r>
              <a:rPr lang="en-GB" sz="2800" dirty="0" smtClean="0"/>
              <a:t>:</a:t>
            </a:r>
            <a:r>
              <a:rPr lang="en-GB" sz="2800" i="1" dirty="0" smtClean="0"/>
              <a:t> </a:t>
            </a:r>
            <a:endParaRPr lang="ca-ES" sz="2800" dirty="0" smtClean="0"/>
          </a:p>
          <a:p>
            <a:pPr lvl="1"/>
            <a:r>
              <a:rPr lang="en-GB" sz="2400" dirty="0" smtClean="0"/>
              <a:t>Define a set of data intensive challenges that have not been tried before</a:t>
            </a:r>
            <a:endParaRPr lang="ca-ES" sz="2400" dirty="0" smtClean="0"/>
          </a:p>
          <a:p>
            <a:pPr lvl="2"/>
            <a:r>
              <a:rPr lang="en-GB" sz="2200" dirty="0" smtClean="0"/>
              <a:t>Involve RS but also in-situ if possible</a:t>
            </a:r>
            <a:endParaRPr lang="ca-ES" sz="2200" dirty="0" smtClean="0"/>
          </a:p>
          <a:p>
            <a:pPr lvl="1"/>
            <a:r>
              <a:rPr lang="en-GB" sz="2400" dirty="0" smtClean="0"/>
              <a:t>Complementarily, involve other parties by offering prices to participants that contribute their own challenges and their own evaluation.</a:t>
            </a:r>
            <a:endParaRPr lang="ca-ES" sz="2400" dirty="0" smtClean="0"/>
          </a:p>
          <a:p>
            <a:pPr lvl="1"/>
            <a:r>
              <a:rPr lang="en-GB" sz="2400" dirty="0" smtClean="0"/>
              <a:t>Use the geospatial catalogues to try to find the information</a:t>
            </a:r>
            <a:endParaRPr lang="ca-ES" sz="2400" dirty="0" smtClean="0"/>
          </a:p>
          <a:p>
            <a:pPr lvl="1"/>
            <a:r>
              <a:rPr lang="en-GB" sz="2400" dirty="0" smtClean="0"/>
              <a:t>When the information has not been found contact expert to continue looking for the data</a:t>
            </a:r>
            <a:endParaRPr lang="ca-ES" sz="2400" dirty="0" smtClean="0"/>
          </a:p>
          <a:p>
            <a:pPr lvl="2"/>
            <a:r>
              <a:rPr lang="en-GB" sz="2200" dirty="0" smtClean="0"/>
              <a:t>If the data is found, determine if is it possible to register this data so other will be able to find it easily.</a:t>
            </a:r>
            <a:endParaRPr lang="ca-ES" sz="2200" dirty="0" smtClean="0"/>
          </a:p>
          <a:p>
            <a:pPr lvl="1"/>
            <a:r>
              <a:rPr lang="en-GB" sz="2400" dirty="0" smtClean="0"/>
              <a:t>Try to extrapolate the results to other topics or spatial or temporal extent.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	Bottom-up thread 3: </a:t>
            </a:r>
            <a:br>
              <a:rPr lang="en-US" dirty="0" smtClean="0"/>
            </a:br>
            <a:r>
              <a:rPr lang="en-US" dirty="0" smtClean="0"/>
              <a:t>Hands on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E.g. A </a:t>
            </a:r>
            <a:r>
              <a:rPr lang="en-US" dirty="0" err="1"/>
              <a:t>WebGIS</a:t>
            </a:r>
            <a:r>
              <a:rPr lang="en-US" dirty="0"/>
              <a:t> Client providing access to in-situ </a:t>
            </a:r>
            <a:r>
              <a:rPr lang="en-US" dirty="0" smtClean="0"/>
              <a:t>measurements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752528"/>
          </a:xfrm>
        </p:spPr>
        <p:txBody>
          <a:bodyPr>
            <a:normAutofit/>
          </a:bodyPr>
          <a:lstStyle/>
          <a:p>
            <a:r>
              <a:rPr lang="en-GB" sz="2000" dirty="0" smtClean="0">
                <a:hlinkClick r:id="rId2"/>
              </a:rPr>
              <a:t>http://insitu.webservice-energy.org/jsClient-0.2.0/#map</a:t>
            </a:r>
            <a:r>
              <a:rPr lang="en-GB" sz="2000" dirty="0" smtClean="0"/>
              <a:t> </a:t>
            </a:r>
          </a:p>
          <a:p>
            <a:r>
              <a:rPr lang="en-US" sz="2000" dirty="0" smtClean="0"/>
              <a:t>Gap: Technical difficulties on integrating sensor observations in GEOSS</a:t>
            </a:r>
          </a:p>
          <a:p>
            <a:pPr lvl="1"/>
            <a:r>
              <a:rPr lang="en-US" sz="1600" dirty="0" smtClean="0"/>
              <a:t>OGC </a:t>
            </a:r>
            <a:r>
              <a:rPr lang="en-US" sz="1600" dirty="0" smtClean="0"/>
              <a:t>SOS (Sensor Observation Service) standard</a:t>
            </a:r>
          </a:p>
          <a:p>
            <a:pPr lvl="1"/>
            <a:endParaRPr lang="en-US" sz="1600" dirty="0" smtClean="0"/>
          </a:p>
          <a:p>
            <a:endParaRPr lang="en-GB" sz="2000" dirty="0" smtClean="0"/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 rotWithShape="1">
          <a:blip r:embed="rId3" cstate="print"/>
          <a:srcRect l="40" t="14000" r="1687" b="379"/>
          <a:stretch/>
        </p:blipFill>
        <p:spPr>
          <a:xfrm>
            <a:off x="2240480" y="3429000"/>
            <a:ext cx="6764921" cy="33257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610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869776"/>
            <a:ext cx="8229600" cy="543000"/>
          </a:xfrm>
        </p:spPr>
        <p:txBody>
          <a:bodyPr>
            <a:normAutofit fontScale="90000"/>
          </a:bodyPr>
          <a:lstStyle/>
          <a:p>
            <a:r>
              <a:rPr lang="en-GB" dirty="0"/>
              <a:t>Main results – </a:t>
            </a:r>
            <a:r>
              <a:rPr lang="en-GB" dirty="0" err="1" smtClean="0"/>
              <a:t>EO</a:t>
            </a:r>
            <a:r>
              <a:rPr lang="en-GB" dirty="0" smtClean="0"/>
              <a:t> gaps analysis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29200"/>
          </a:xfrm>
        </p:spPr>
        <p:txBody>
          <a:bodyPr/>
          <a:lstStyle/>
          <a:p>
            <a:r>
              <a:rPr lang="en-GB" dirty="0" smtClean="0"/>
              <a:t>176 gaps identified coming from a collaborative table:</a:t>
            </a:r>
          </a:p>
          <a:p>
            <a:pPr lvl="1"/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twiki.connectingeo.net/foswiki/bin/view/ConnectinGEOIntranet/GapAnalysisTable</a:t>
            </a:r>
            <a:r>
              <a:rPr lang="en-GB" dirty="0" smtClean="0"/>
              <a:t> </a:t>
            </a:r>
          </a:p>
          <a:p>
            <a:pPr marL="274320" lvl="1" indent="0">
              <a:buNone/>
            </a:pPr>
            <a:endParaRPr lang="en-GB" dirty="0"/>
          </a:p>
          <a:p>
            <a:pPr marL="274320" lvl="1" indent="0">
              <a:buNone/>
            </a:pPr>
            <a:endParaRPr lang="en-GB" dirty="0" smtClean="0"/>
          </a:p>
          <a:p>
            <a:pPr marL="274320" lvl="1" indent="0">
              <a:buNone/>
            </a:pPr>
            <a:endParaRPr lang="en-GB" dirty="0"/>
          </a:p>
          <a:p>
            <a:pPr marL="274320" lvl="1" indent="0">
              <a:buNone/>
            </a:pPr>
            <a:endParaRPr lang="en-GB" dirty="0" smtClean="0"/>
          </a:p>
          <a:p>
            <a:pPr marL="274320" lvl="1" indent="0">
              <a:buNone/>
            </a:pPr>
            <a:endParaRPr lang="en-GB" dirty="0" smtClean="0"/>
          </a:p>
          <a:p>
            <a:pPr marL="274320" lvl="1" indent="0">
              <a:buNone/>
            </a:pPr>
            <a:endParaRPr lang="en-GB" dirty="0" smtClean="0"/>
          </a:p>
          <a:p>
            <a:pPr marL="274320" lvl="1" indent="0">
              <a:buNone/>
            </a:pPr>
            <a:endParaRPr lang="en-GB" dirty="0"/>
          </a:p>
          <a:p>
            <a:pPr marL="274320" lvl="1" indent="0">
              <a:buNone/>
            </a:pPr>
            <a:endParaRPr lang="en-GB" dirty="0" smtClean="0"/>
          </a:p>
          <a:p>
            <a:pPr marL="274320" lvl="1" indent="0">
              <a:buNone/>
            </a:pPr>
            <a:endParaRPr lang="en-GB" dirty="0" smtClean="0"/>
          </a:p>
          <a:p>
            <a:pPr marL="274320" lvl="1" indent="0">
              <a:buNone/>
            </a:pPr>
            <a:r>
              <a:rPr lang="en-GB" dirty="0" smtClean="0"/>
              <a:t> </a:t>
            </a:r>
          </a:p>
          <a:p>
            <a:r>
              <a:rPr lang="en-GB" dirty="0"/>
              <a:t>User </a:t>
            </a:r>
            <a:r>
              <a:rPr lang="en-GB" dirty="0" smtClean="0"/>
              <a:t>feedback system integrated</a:t>
            </a:r>
            <a:endParaRPr lang="en-GB" dirty="0"/>
          </a:p>
        </p:txBody>
      </p:sp>
      <p:pic>
        <p:nvPicPr>
          <p:cNvPr id="8" name="Imatge 7"/>
          <p:cNvPicPr>
            <a:picLocks noChangeAspect="1"/>
          </p:cNvPicPr>
          <p:nvPr/>
        </p:nvPicPr>
        <p:blipFill rotWithShape="1">
          <a:blip r:embed="rId3" cstate="print"/>
          <a:srcRect l="17060" t="14001" r="1137" b="2325"/>
          <a:stretch/>
        </p:blipFill>
        <p:spPr>
          <a:xfrm>
            <a:off x="2411760" y="2708920"/>
            <a:ext cx="6113144" cy="35283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317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869776"/>
            <a:ext cx="8229600" cy="5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We have some results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29200"/>
          </a:xfrm>
        </p:spPr>
        <p:txBody>
          <a:bodyPr/>
          <a:lstStyle/>
          <a:p>
            <a:r>
              <a:rPr lang="en-GB" dirty="0" smtClean="0"/>
              <a:t>176 gaps </a:t>
            </a:r>
            <a:r>
              <a:rPr lang="en-GB" dirty="0" smtClean="0"/>
              <a:t>identified</a:t>
            </a:r>
            <a:endParaRPr lang="en-GB" dirty="0" smtClean="0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111" t="6541" r="2284" b="3526"/>
          <a:stretch/>
        </p:blipFill>
        <p:spPr>
          <a:xfrm>
            <a:off x="6273458" y="2183305"/>
            <a:ext cx="1927260" cy="1463290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391" t="13360" r="4713" b="10143"/>
          <a:stretch/>
        </p:blipFill>
        <p:spPr>
          <a:xfrm>
            <a:off x="6322771" y="3623891"/>
            <a:ext cx="2237566" cy="1317277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71" t="4258" r="2449" b="3552"/>
          <a:stretch/>
        </p:blipFill>
        <p:spPr>
          <a:xfrm>
            <a:off x="6322770" y="5008291"/>
            <a:ext cx="1954560" cy="1373037"/>
          </a:xfrm>
          <a:prstGeom prst="rect">
            <a:avLst/>
          </a:prstGeom>
        </p:spPr>
      </p:pic>
      <p:pic>
        <p:nvPicPr>
          <p:cNvPr id="9" name="Imatge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8" t="5013" r="9253" b="2393"/>
          <a:stretch/>
        </p:blipFill>
        <p:spPr>
          <a:xfrm>
            <a:off x="527715" y="2204864"/>
            <a:ext cx="5184576" cy="4557664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1691680" y="2996952"/>
            <a:ext cx="3528392" cy="2123658"/>
          </a:xfrm>
          <a:prstGeom prst="rect">
            <a:avLst/>
          </a:prstGeom>
          <a:solidFill>
            <a:srgbClr val="AD8F67">
              <a:alpha val="81961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a-ES" sz="4400" dirty="0" err="1" smtClean="0"/>
              <a:t>What</a:t>
            </a:r>
            <a:r>
              <a:rPr lang="ca-ES" sz="4400" dirty="0" smtClean="0"/>
              <a:t> </a:t>
            </a:r>
            <a:r>
              <a:rPr lang="ca-ES" sz="4400" dirty="0" err="1" smtClean="0"/>
              <a:t>methodology</a:t>
            </a:r>
            <a:r>
              <a:rPr lang="ca-ES" sz="4400" dirty="0" smtClean="0"/>
              <a:t> do </a:t>
            </a:r>
            <a:r>
              <a:rPr lang="ca-ES" sz="4400" dirty="0" err="1" smtClean="0"/>
              <a:t>we</a:t>
            </a:r>
            <a:r>
              <a:rPr lang="ca-ES" sz="4400" dirty="0" smtClean="0"/>
              <a:t> </a:t>
            </a:r>
            <a:r>
              <a:rPr lang="ca-ES" sz="4400" dirty="0" err="1" smtClean="0"/>
              <a:t>use</a:t>
            </a:r>
            <a:r>
              <a:rPr lang="ca-ES" sz="4400" dirty="0" smtClean="0"/>
              <a:t>?</a:t>
            </a:r>
            <a:endParaRPr lang="ca-ES" sz="4400" dirty="0"/>
          </a:p>
        </p:txBody>
      </p:sp>
    </p:spTree>
    <p:extLst>
      <p:ext uri="{BB962C8B-B14F-4D97-AF65-F5344CB8AC3E}">
        <p14:creationId xmlns="" xmlns:p14="http://schemas.microsoft.com/office/powerpoint/2010/main" val="161317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single data model for all </a:t>
            </a:r>
            <a:r>
              <a:rPr lang="en-US" dirty="0" err="1" smtClean="0"/>
              <a:t>theads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88840"/>
            <a:ext cx="5688632" cy="4168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work</a:t>
            </a:r>
            <a:r>
              <a:rPr lang="en-US" dirty="0" smtClean="0"/>
              <a:t>:</a:t>
            </a:r>
            <a:r>
              <a:rPr lang="en-US" dirty="0" smtClean="0"/>
              <a:t> Setting priorities for the gaps</a:t>
            </a:r>
            <a:endParaRPr lang="en-US" dirty="0"/>
          </a:p>
        </p:txBody>
      </p:sp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grpSp>
        <p:nvGrpSpPr>
          <p:cNvPr id="22529" name="Group 1"/>
          <p:cNvGrpSpPr>
            <a:grpSpLocks noChangeAspect="1"/>
          </p:cNvGrpSpPr>
          <p:nvPr/>
        </p:nvGrpSpPr>
        <p:grpSpPr bwMode="auto">
          <a:xfrm>
            <a:off x="-324544" y="1916832"/>
            <a:ext cx="6547959" cy="4608512"/>
            <a:chOff x="3034" y="9303"/>
            <a:chExt cx="6170" cy="4342"/>
          </a:xfrm>
        </p:grpSpPr>
        <p:sp>
          <p:nvSpPr>
            <p:cNvPr id="22555" name="AutoShape 27"/>
            <p:cNvSpPr>
              <a:spLocks noChangeAspect="1" noChangeArrowheads="1" noTextEdit="1"/>
            </p:cNvSpPr>
            <p:nvPr/>
          </p:nvSpPr>
          <p:spPr bwMode="auto">
            <a:xfrm>
              <a:off x="3034" y="9303"/>
              <a:ext cx="6170" cy="434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sz="3200"/>
            </a:p>
          </p:txBody>
        </p:sp>
        <p:sp>
          <p:nvSpPr>
            <p:cNvPr id="22554" name="AutoShape 26"/>
            <p:cNvSpPr>
              <a:spLocks noChangeShapeType="1"/>
            </p:cNvSpPr>
            <p:nvPr/>
          </p:nvSpPr>
          <p:spPr bwMode="auto">
            <a:xfrm flipV="1">
              <a:off x="5223" y="9410"/>
              <a:ext cx="1" cy="25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sz="3200"/>
            </a:p>
          </p:txBody>
        </p:sp>
        <p:sp>
          <p:nvSpPr>
            <p:cNvPr id="22553" name="AutoShape 25"/>
            <p:cNvSpPr>
              <a:spLocks noChangeShapeType="1"/>
            </p:cNvSpPr>
            <p:nvPr/>
          </p:nvSpPr>
          <p:spPr bwMode="auto">
            <a:xfrm>
              <a:off x="5206" y="11922"/>
              <a:ext cx="252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sz="3200"/>
            </a:p>
          </p:txBody>
        </p:sp>
        <p:sp>
          <p:nvSpPr>
            <p:cNvPr id="22552" name="AutoShape 24"/>
            <p:cNvSpPr>
              <a:spLocks noChangeShapeType="1"/>
            </p:cNvSpPr>
            <p:nvPr/>
          </p:nvSpPr>
          <p:spPr bwMode="auto">
            <a:xfrm flipH="1">
              <a:off x="3917" y="11922"/>
              <a:ext cx="1289" cy="12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sz="3200"/>
            </a:p>
          </p:txBody>
        </p:sp>
        <p:sp>
          <p:nvSpPr>
            <p:cNvPr id="22551" name="Text Box 23"/>
            <p:cNvSpPr txBox="1">
              <a:spLocks noChangeArrowheads="1"/>
            </p:cNvSpPr>
            <p:nvPr/>
          </p:nvSpPr>
          <p:spPr bwMode="auto">
            <a:xfrm>
              <a:off x="7098" y="11921"/>
              <a:ext cx="1760" cy="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Feasibility </a:t>
              </a:r>
              <a:endParaRPr kumimoji="0" lang="en-GB" altLang="zh-CN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50" name="Text Box 22"/>
            <p:cNvSpPr txBox="1">
              <a:spLocks noChangeArrowheads="1"/>
            </p:cNvSpPr>
            <p:nvPr/>
          </p:nvSpPr>
          <p:spPr bwMode="auto">
            <a:xfrm>
              <a:off x="4640" y="9303"/>
              <a:ext cx="732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Impact</a:t>
              </a:r>
              <a:endParaRPr kumimoji="0" lang="en-GB" altLang="zh-CN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49" name="Text Box 21"/>
            <p:cNvSpPr txBox="1">
              <a:spLocks noChangeArrowheads="1"/>
            </p:cNvSpPr>
            <p:nvPr/>
          </p:nvSpPr>
          <p:spPr bwMode="auto">
            <a:xfrm>
              <a:off x="4069" y="12960"/>
              <a:ext cx="1473" cy="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Costs</a:t>
              </a:r>
              <a:endParaRPr kumimoji="0" lang="en-GB" altLang="zh-CN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48" name="AutoShape 20"/>
            <p:cNvSpPr>
              <a:spLocks noChangeShapeType="1"/>
            </p:cNvSpPr>
            <p:nvPr/>
          </p:nvSpPr>
          <p:spPr bwMode="auto">
            <a:xfrm flipV="1">
              <a:off x="5236" y="10768"/>
              <a:ext cx="2499" cy="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sz="3200"/>
            </a:p>
          </p:txBody>
        </p:sp>
        <p:sp>
          <p:nvSpPr>
            <p:cNvPr id="22547" name="AutoShape 19"/>
            <p:cNvSpPr>
              <a:spLocks noChangeShapeType="1"/>
            </p:cNvSpPr>
            <p:nvPr/>
          </p:nvSpPr>
          <p:spPr bwMode="auto">
            <a:xfrm flipH="1" flipV="1">
              <a:off x="6480" y="9594"/>
              <a:ext cx="25" cy="23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sz="3200"/>
            </a:p>
          </p:txBody>
        </p:sp>
        <p:sp>
          <p:nvSpPr>
            <p:cNvPr id="22546" name="AutoShape 18"/>
            <p:cNvSpPr>
              <a:spLocks noChangeShapeType="1"/>
            </p:cNvSpPr>
            <p:nvPr/>
          </p:nvSpPr>
          <p:spPr bwMode="auto">
            <a:xfrm flipH="1" flipV="1">
              <a:off x="4521" y="10231"/>
              <a:ext cx="25" cy="23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sz="3200"/>
            </a:p>
          </p:txBody>
        </p:sp>
        <p:sp>
          <p:nvSpPr>
            <p:cNvPr id="22545" name="AutoShape 17"/>
            <p:cNvSpPr>
              <a:spLocks noChangeShapeType="1"/>
            </p:cNvSpPr>
            <p:nvPr/>
          </p:nvSpPr>
          <p:spPr bwMode="auto">
            <a:xfrm flipH="1">
              <a:off x="4546" y="12574"/>
              <a:ext cx="243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sz="3200"/>
            </a:p>
          </p:txBody>
        </p:sp>
        <p:sp>
          <p:nvSpPr>
            <p:cNvPr id="22544" name="AutoShape 16"/>
            <p:cNvSpPr>
              <a:spLocks noChangeShapeType="1"/>
            </p:cNvSpPr>
            <p:nvPr/>
          </p:nvSpPr>
          <p:spPr bwMode="auto">
            <a:xfrm flipV="1">
              <a:off x="3917" y="10776"/>
              <a:ext cx="1289" cy="12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sz="3200"/>
            </a:p>
          </p:txBody>
        </p:sp>
        <p:sp>
          <p:nvSpPr>
            <p:cNvPr id="22543" name="AutoShape 15"/>
            <p:cNvSpPr>
              <a:spLocks noChangeShapeType="1"/>
            </p:cNvSpPr>
            <p:nvPr/>
          </p:nvSpPr>
          <p:spPr bwMode="auto">
            <a:xfrm flipV="1">
              <a:off x="5223" y="11898"/>
              <a:ext cx="1289" cy="12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sz="3200"/>
            </a:p>
          </p:txBody>
        </p:sp>
        <p:sp>
          <p:nvSpPr>
            <p:cNvPr id="22542" name="AutoShape 14"/>
            <p:cNvSpPr>
              <a:spLocks noChangeShapeType="1"/>
            </p:cNvSpPr>
            <p:nvPr/>
          </p:nvSpPr>
          <p:spPr bwMode="auto">
            <a:xfrm flipH="1">
              <a:off x="4546" y="11418"/>
              <a:ext cx="243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sz="3200"/>
            </a:p>
          </p:txBody>
        </p:sp>
        <p:sp>
          <p:nvSpPr>
            <p:cNvPr id="22541" name="AutoShape 13"/>
            <p:cNvSpPr>
              <a:spLocks noChangeShapeType="1"/>
            </p:cNvSpPr>
            <p:nvPr/>
          </p:nvSpPr>
          <p:spPr bwMode="auto">
            <a:xfrm flipV="1">
              <a:off x="5216" y="10768"/>
              <a:ext cx="1289" cy="12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sz="3200"/>
            </a:p>
          </p:txBody>
        </p:sp>
        <p:sp>
          <p:nvSpPr>
            <p:cNvPr id="22540" name="AutoShape 12"/>
            <p:cNvSpPr>
              <a:spLocks noChangeShapeType="1"/>
            </p:cNvSpPr>
            <p:nvPr/>
          </p:nvSpPr>
          <p:spPr bwMode="auto">
            <a:xfrm flipH="1" flipV="1">
              <a:off x="5801" y="10147"/>
              <a:ext cx="25" cy="23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sz="3200"/>
            </a:p>
          </p:txBody>
        </p:sp>
        <p:grpSp>
          <p:nvGrpSpPr>
            <p:cNvPr id="22536" name="Group 8"/>
            <p:cNvGrpSpPr>
              <a:grpSpLocks/>
            </p:cNvGrpSpPr>
            <p:nvPr/>
          </p:nvGrpSpPr>
          <p:grpSpPr bwMode="auto">
            <a:xfrm>
              <a:off x="4974" y="9866"/>
              <a:ext cx="1851" cy="1858"/>
              <a:chOff x="5801" y="9561"/>
              <a:chExt cx="1851" cy="1858"/>
            </a:xfrm>
          </p:grpSpPr>
          <p:sp>
            <p:nvSpPr>
              <p:cNvPr id="22539" name="Rectangle 11"/>
              <p:cNvSpPr>
                <a:spLocks noChangeArrowheads="1"/>
              </p:cNvSpPr>
              <p:nvPr/>
            </p:nvSpPr>
            <p:spPr bwMode="auto">
              <a:xfrm>
                <a:off x="5801" y="10231"/>
                <a:ext cx="1180" cy="1188"/>
              </a:xfrm>
              <a:prstGeom prst="rect">
                <a:avLst/>
              </a:prstGeom>
              <a:solidFill>
                <a:srgbClr val="BFBFBF">
                  <a:alpha val="50000"/>
                </a:srgbClr>
              </a:solidFill>
              <a:ln w="9525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 sz="3200"/>
              </a:p>
            </p:txBody>
          </p:sp>
          <p:sp>
            <p:nvSpPr>
              <p:cNvPr id="22538" name="Freeform 10"/>
              <p:cNvSpPr>
                <a:spLocks/>
              </p:cNvSpPr>
              <p:nvPr/>
            </p:nvSpPr>
            <p:spPr bwMode="auto">
              <a:xfrm>
                <a:off x="6981" y="9561"/>
                <a:ext cx="671" cy="1858"/>
              </a:xfrm>
              <a:custGeom>
                <a:avLst/>
                <a:gdLst/>
                <a:ahLst/>
                <a:cxnLst>
                  <a:cxn ang="0">
                    <a:pos x="9" y="1858"/>
                  </a:cxn>
                  <a:cxn ang="0">
                    <a:pos x="671" y="1206"/>
                  </a:cxn>
                  <a:cxn ang="0">
                    <a:pos x="671" y="0"/>
                  </a:cxn>
                  <a:cxn ang="0">
                    <a:pos x="0" y="671"/>
                  </a:cxn>
                  <a:cxn ang="0">
                    <a:pos x="9" y="1858"/>
                  </a:cxn>
                </a:cxnLst>
                <a:rect l="0" t="0" r="r" b="b"/>
                <a:pathLst>
                  <a:path w="671" h="1858">
                    <a:moveTo>
                      <a:pt x="9" y="1858"/>
                    </a:moveTo>
                    <a:lnTo>
                      <a:pt x="671" y="1206"/>
                    </a:lnTo>
                    <a:lnTo>
                      <a:pt x="671" y="0"/>
                    </a:lnTo>
                    <a:lnTo>
                      <a:pt x="0" y="671"/>
                    </a:lnTo>
                    <a:lnTo>
                      <a:pt x="9" y="1858"/>
                    </a:lnTo>
                    <a:close/>
                  </a:path>
                </a:pathLst>
              </a:custGeom>
              <a:solidFill>
                <a:srgbClr val="BFBFBF">
                  <a:alpha val="50000"/>
                </a:srgbClr>
              </a:solidFill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 sz="3200"/>
              </a:p>
            </p:txBody>
          </p:sp>
          <p:sp>
            <p:nvSpPr>
              <p:cNvPr id="22537" name="Freeform 9"/>
              <p:cNvSpPr>
                <a:spLocks/>
              </p:cNvSpPr>
              <p:nvPr/>
            </p:nvSpPr>
            <p:spPr bwMode="auto">
              <a:xfrm>
                <a:off x="5801" y="9561"/>
                <a:ext cx="1851" cy="670"/>
              </a:xfrm>
              <a:custGeom>
                <a:avLst/>
                <a:gdLst/>
                <a:ahLst/>
                <a:cxnLst>
                  <a:cxn ang="0">
                    <a:pos x="1851" y="0"/>
                  </a:cxn>
                  <a:cxn ang="0">
                    <a:pos x="1174" y="670"/>
                  </a:cxn>
                  <a:cxn ang="0">
                    <a:pos x="0" y="669"/>
                  </a:cxn>
                  <a:cxn ang="0">
                    <a:pos x="679" y="0"/>
                  </a:cxn>
                  <a:cxn ang="0">
                    <a:pos x="1851" y="0"/>
                  </a:cxn>
                </a:cxnLst>
                <a:rect l="0" t="0" r="r" b="b"/>
                <a:pathLst>
                  <a:path w="1851" h="670">
                    <a:moveTo>
                      <a:pt x="1851" y="0"/>
                    </a:moveTo>
                    <a:lnTo>
                      <a:pt x="1174" y="670"/>
                    </a:lnTo>
                    <a:lnTo>
                      <a:pt x="0" y="669"/>
                    </a:lnTo>
                    <a:lnTo>
                      <a:pt x="679" y="0"/>
                    </a:lnTo>
                    <a:lnTo>
                      <a:pt x="1851" y="0"/>
                    </a:lnTo>
                    <a:close/>
                  </a:path>
                </a:pathLst>
              </a:custGeom>
              <a:solidFill>
                <a:srgbClr val="BFBFBF">
                  <a:alpha val="50000"/>
                </a:srgbClr>
              </a:solidFill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 sz="3200"/>
              </a:p>
            </p:txBody>
          </p:sp>
        </p:grpSp>
        <p:grpSp>
          <p:nvGrpSpPr>
            <p:cNvPr id="22532" name="Group 4"/>
            <p:cNvGrpSpPr>
              <a:grpSpLocks/>
            </p:cNvGrpSpPr>
            <p:nvPr/>
          </p:nvGrpSpPr>
          <p:grpSpPr bwMode="auto">
            <a:xfrm>
              <a:off x="5801" y="9561"/>
              <a:ext cx="1851" cy="1858"/>
              <a:chOff x="5801" y="9561"/>
              <a:chExt cx="1851" cy="1858"/>
            </a:xfrm>
          </p:grpSpPr>
          <p:sp>
            <p:nvSpPr>
              <p:cNvPr id="22535" name="Rectangle 7"/>
              <p:cNvSpPr>
                <a:spLocks noChangeArrowheads="1"/>
              </p:cNvSpPr>
              <p:nvPr/>
            </p:nvSpPr>
            <p:spPr bwMode="auto">
              <a:xfrm>
                <a:off x="5801" y="10231"/>
                <a:ext cx="1180" cy="1188"/>
              </a:xfrm>
              <a:prstGeom prst="rect">
                <a:avLst/>
              </a:prstGeom>
              <a:solidFill>
                <a:srgbClr val="7F7F7F">
                  <a:alpha val="5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 sz="3200"/>
              </a:p>
            </p:txBody>
          </p:sp>
          <p:sp>
            <p:nvSpPr>
              <p:cNvPr id="22534" name="Freeform 6"/>
              <p:cNvSpPr>
                <a:spLocks/>
              </p:cNvSpPr>
              <p:nvPr/>
            </p:nvSpPr>
            <p:spPr bwMode="auto">
              <a:xfrm>
                <a:off x="6981" y="9561"/>
                <a:ext cx="671" cy="1858"/>
              </a:xfrm>
              <a:custGeom>
                <a:avLst/>
                <a:gdLst/>
                <a:ahLst/>
                <a:cxnLst>
                  <a:cxn ang="0">
                    <a:pos x="9" y="1858"/>
                  </a:cxn>
                  <a:cxn ang="0">
                    <a:pos x="671" y="1206"/>
                  </a:cxn>
                  <a:cxn ang="0">
                    <a:pos x="671" y="0"/>
                  </a:cxn>
                  <a:cxn ang="0">
                    <a:pos x="0" y="671"/>
                  </a:cxn>
                  <a:cxn ang="0">
                    <a:pos x="9" y="1858"/>
                  </a:cxn>
                </a:cxnLst>
                <a:rect l="0" t="0" r="r" b="b"/>
                <a:pathLst>
                  <a:path w="671" h="1858">
                    <a:moveTo>
                      <a:pt x="9" y="1858"/>
                    </a:moveTo>
                    <a:lnTo>
                      <a:pt x="671" y="1206"/>
                    </a:lnTo>
                    <a:lnTo>
                      <a:pt x="671" y="0"/>
                    </a:lnTo>
                    <a:lnTo>
                      <a:pt x="0" y="671"/>
                    </a:lnTo>
                    <a:lnTo>
                      <a:pt x="9" y="1858"/>
                    </a:lnTo>
                    <a:close/>
                  </a:path>
                </a:pathLst>
              </a:custGeom>
              <a:solidFill>
                <a:srgbClr val="7F7F7F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 sz="3200"/>
              </a:p>
            </p:txBody>
          </p:sp>
          <p:sp>
            <p:nvSpPr>
              <p:cNvPr id="22533" name="Freeform 5"/>
              <p:cNvSpPr>
                <a:spLocks/>
              </p:cNvSpPr>
              <p:nvPr/>
            </p:nvSpPr>
            <p:spPr bwMode="auto">
              <a:xfrm>
                <a:off x="5801" y="9561"/>
                <a:ext cx="1851" cy="670"/>
              </a:xfrm>
              <a:custGeom>
                <a:avLst/>
                <a:gdLst/>
                <a:ahLst/>
                <a:cxnLst>
                  <a:cxn ang="0">
                    <a:pos x="1851" y="0"/>
                  </a:cxn>
                  <a:cxn ang="0">
                    <a:pos x="1174" y="670"/>
                  </a:cxn>
                  <a:cxn ang="0">
                    <a:pos x="0" y="669"/>
                  </a:cxn>
                  <a:cxn ang="0">
                    <a:pos x="679" y="0"/>
                  </a:cxn>
                  <a:cxn ang="0">
                    <a:pos x="1851" y="0"/>
                  </a:cxn>
                </a:cxnLst>
                <a:rect l="0" t="0" r="r" b="b"/>
                <a:pathLst>
                  <a:path w="1851" h="670">
                    <a:moveTo>
                      <a:pt x="1851" y="0"/>
                    </a:moveTo>
                    <a:lnTo>
                      <a:pt x="1174" y="670"/>
                    </a:lnTo>
                    <a:lnTo>
                      <a:pt x="0" y="669"/>
                    </a:lnTo>
                    <a:lnTo>
                      <a:pt x="679" y="0"/>
                    </a:lnTo>
                    <a:lnTo>
                      <a:pt x="1851" y="0"/>
                    </a:lnTo>
                    <a:close/>
                  </a:path>
                </a:pathLst>
              </a:custGeom>
              <a:solidFill>
                <a:srgbClr val="7F7F7F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 sz="3200"/>
              </a:p>
            </p:txBody>
          </p:sp>
        </p:grpSp>
        <p:sp>
          <p:nvSpPr>
            <p:cNvPr id="22531" name="Text Box 3"/>
            <p:cNvSpPr txBox="1">
              <a:spLocks noChangeArrowheads="1"/>
            </p:cNvSpPr>
            <p:nvPr/>
          </p:nvSpPr>
          <p:spPr bwMode="auto">
            <a:xfrm>
              <a:off x="6334" y="9487"/>
              <a:ext cx="1489" cy="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zh-CN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</a:t>
              </a:r>
              <a:r>
                <a:rPr kumimoji="0" lang="en-GB" altLang="zh-CN" sz="20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st</a:t>
              </a:r>
              <a:r>
                <a:rPr kumimoji="0" lang="en-GB" altLang="zh-CN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target</a:t>
              </a:r>
              <a:endParaRPr kumimoji="0" lang="en-GB" altLang="zh-CN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30" name="Text Box 2"/>
            <p:cNvSpPr txBox="1">
              <a:spLocks noChangeArrowheads="1"/>
            </p:cNvSpPr>
            <p:nvPr/>
          </p:nvSpPr>
          <p:spPr bwMode="auto">
            <a:xfrm>
              <a:off x="4908" y="11388"/>
              <a:ext cx="1489" cy="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zh-CN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kumimoji="0" lang="en-GB" altLang="zh-CN" sz="20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nd</a:t>
              </a:r>
              <a:r>
                <a:rPr kumimoji="0" lang="en-GB" altLang="zh-CN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target</a:t>
              </a:r>
              <a:endParaRPr kumimoji="0" lang="en-GB" altLang="zh-CN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31 Marcador de contenido"/>
          <p:cNvSpPr>
            <a:spLocks noGrp="1"/>
          </p:cNvSpPr>
          <p:nvPr>
            <p:ph idx="1"/>
          </p:nvPr>
        </p:nvSpPr>
        <p:spPr>
          <a:xfrm>
            <a:off x="5364088" y="1936576"/>
            <a:ext cx="3322712" cy="422872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combination of </a:t>
            </a:r>
          </a:p>
          <a:p>
            <a:pPr lvl="1"/>
            <a:r>
              <a:rPr lang="en-US" dirty="0" smtClean="0"/>
              <a:t>Impact, </a:t>
            </a:r>
          </a:p>
          <a:p>
            <a:pPr lvl="1"/>
            <a:r>
              <a:rPr lang="en-US" dirty="0" smtClean="0"/>
              <a:t>Feasibility</a:t>
            </a:r>
            <a:r>
              <a:rPr lang="en-US" baseline="0" dirty="0" smtClean="0"/>
              <a:t> and </a:t>
            </a:r>
          </a:p>
          <a:p>
            <a:pPr lvl="1"/>
            <a:r>
              <a:rPr lang="en-US" baseline="0" dirty="0" smtClean="0"/>
              <a:t>Cost </a:t>
            </a:r>
          </a:p>
          <a:p>
            <a:r>
              <a:rPr lang="en-US" baseline="0" dirty="0" smtClean="0"/>
              <a:t>will determine the priorities of the gaps found</a:t>
            </a:r>
          </a:p>
          <a:p>
            <a:r>
              <a:rPr lang="en-US" dirty="0" smtClean="0"/>
              <a:t>We need to target </a:t>
            </a:r>
          </a:p>
          <a:p>
            <a:pPr marL="541338" lvl="1" indent="-288925">
              <a:buFont typeface="+mj-lt"/>
              <a:buAutoNum type="arabicPeriod"/>
            </a:pPr>
            <a:r>
              <a:rPr lang="en-US" dirty="0" smtClean="0"/>
              <a:t>impact high with feasibility high and cost low</a:t>
            </a:r>
          </a:p>
          <a:p>
            <a:pPr marL="541338" lvl="1" indent="-288925">
              <a:buFont typeface="+mj-lt"/>
              <a:buAutoNum type="arabicPeriod"/>
            </a:pPr>
            <a:r>
              <a:rPr lang="en-US" dirty="0" smtClean="0"/>
              <a:t>impact high with </a:t>
            </a:r>
            <a:r>
              <a:rPr lang="en-US" dirty="0" smtClean="0"/>
              <a:t>feasibility medium </a:t>
            </a:r>
            <a:r>
              <a:rPr lang="en-US" dirty="0" smtClean="0"/>
              <a:t>and cost </a:t>
            </a:r>
            <a:r>
              <a:rPr lang="en-US" dirty="0" smtClean="0"/>
              <a:t>medium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 err="1" smtClean="0"/>
              <a:t>Thanks</a:t>
            </a:r>
            <a:r>
              <a:rPr lang="ca-ES" dirty="0" smtClean="0"/>
              <a:t>	</a:t>
            </a:r>
            <a:endParaRPr lang="ca-ES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a-ES" dirty="0" err="1" smtClean="0"/>
              <a:t>Joan.Maso</a:t>
            </a:r>
            <a:r>
              <a:rPr lang="ca-ES" dirty="0" smtClean="0"/>
              <a:t>@</a:t>
            </a:r>
            <a:r>
              <a:rPr lang="ca-ES" dirty="0" err="1" smtClean="0"/>
              <a:t>uab.cat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ConnetinGEO</a:t>
            </a:r>
            <a:r>
              <a:rPr lang="en-GB" dirty="0" smtClean="0"/>
              <a:t> methodology for the gap analysis five threads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4496"/>
          </a:xfrm>
        </p:spPr>
        <p:txBody>
          <a:bodyPr>
            <a:normAutofit fontScale="77500" lnSpcReduction="20000"/>
          </a:bodyPr>
          <a:lstStyle/>
          <a:p>
            <a:pPr marL="341313" indent="-341313">
              <a:buFont typeface="+mj-lt"/>
              <a:buAutoNum type="arabicPeriod"/>
            </a:pPr>
            <a:r>
              <a:rPr lang="en-GB" i="1" dirty="0" smtClean="0"/>
              <a:t>Top-Down thread 1: Identification of a collection of </a:t>
            </a:r>
            <a:r>
              <a:rPr lang="en-GB" b="1" i="1" dirty="0" smtClean="0"/>
              <a:t>observation requirements</a:t>
            </a:r>
            <a:r>
              <a:rPr lang="en-GB" i="1" dirty="0" smtClean="0"/>
              <a:t> and specifications from generic goals for sustainability of the global civilization as expressed in the GEOSS Strategic Targets, the </a:t>
            </a:r>
            <a:r>
              <a:rPr lang="en-GB" i="1" dirty="0" err="1" smtClean="0"/>
              <a:t>SDGs</a:t>
            </a:r>
            <a:r>
              <a:rPr lang="en-GB" i="1" dirty="0" smtClean="0"/>
              <a:t>, and the adherence to the planetary boundaries. </a:t>
            </a:r>
            <a:endParaRPr lang="ca-ES" dirty="0" smtClean="0"/>
          </a:p>
          <a:p>
            <a:pPr marL="341313" indent="-341313">
              <a:buFont typeface="+mj-lt"/>
              <a:buAutoNum type="arabicPeriod"/>
            </a:pPr>
            <a:r>
              <a:rPr lang="en-GB" i="1" dirty="0" smtClean="0"/>
              <a:t>Top-Down thread 2: Incorporation of material from </a:t>
            </a:r>
            <a:r>
              <a:rPr lang="en-GB" b="1" i="1" dirty="0" smtClean="0"/>
              <a:t>international programs</a:t>
            </a:r>
            <a:r>
              <a:rPr lang="en-GB" i="1" dirty="0" smtClean="0"/>
              <a:t> such as Future Earth, Belmont Forum, the Research Data Alliance and community assessments of socio-economic benefits of Earth observations </a:t>
            </a:r>
            <a:r>
              <a:rPr lang="en-GB" dirty="0" smtClean="0"/>
              <a:t> </a:t>
            </a:r>
            <a:endParaRPr lang="ca-ES" dirty="0" smtClean="0"/>
          </a:p>
          <a:p>
            <a:pPr marL="341313" indent="-341313">
              <a:buFont typeface="+mj-lt"/>
              <a:buAutoNum type="arabicPeriod"/>
            </a:pPr>
            <a:r>
              <a:rPr lang="en-GB" i="1" dirty="0" smtClean="0"/>
              <a:t>Bottom-up thread 1: A </a:t>
            </a:r>
            <a:r>
              <a:rPr lang="en-GB" b="1" i="1" dirty="0" smtClean="0"/>
              <a:t>consultation </a:t>
            </a:r>
            <a:r>
              <a:rPr lang="en-GB" i="1" dirty="0" smtClean="0"/>
              <a:t>process in </a:t>
            </a:r>
            <a:r>
              <a:rPr lang="en-GB" b="1" i="1" dirty="0" smtClean="0"/>
              <a:t>the current EO networks</a:t>
            </a:r>
            <a:r>
              <a:rPr lang="en-GB" i="1" dirty="0" smtClean="0"/>
              <a:t>, consisting of collaboration platforms, surveys and discussions at workshops and even involvement of citizen science.</a:t>
            </a:r>
            <a:endParaRPr lang="ca-ES" dirty="0" smtClean="0"/>
          </a:p>
          <a:p>
            <a:pPr marL="341313" indent="-341313">
              <a:buFont typeface="+mj-lt"/>
              <a:buAutoNum type="arabicPeriod"/>
            </a:pPr>
            <a:r>
              <a:rPr lang="en-GB" i="1" dirty="0" smtClean="0"/>
              <a:t>Bottom-up thread 2: A careful </a:t>
            </a:r>
            <a:r>
              <a:rPr lang="en-GB" b="1" i="1" dirty="0" smtClean="0"/>
              <a:t>analysis</a:t>
            </a:r>
            <a:r>
              <a:rPr lang="en-GB" i="1" dirty="0" smtClean="0"/>
              <a:t> of the observations and measurements that are currently in GEOSS </a:t>
            </a:r>
            <a:r>
              <a:rPr lang="en-GB" b="1" i="1" dirty="0" smtClean="0"/>
              <a:t>Discovery and Access Broker</a:t>
            </a:r>
            <a:r>
              <a:rPr lang="en-GB" i="1" dirty="0" smtClean="0"/>
              <a:t> complemented by other means (e.g. scientific literature) </a:t>
            </a:r>
            <a:endParaRPr lang="ca-ES" dirty="0" smtClean="0"/>
          </a:p>
          <a:p>
            <a:pPr marL="341313" indent="-341313">
              <a:buFont typeface="+mj-lt"/>
              <a:buAutoNum type="arabicPeriod"/>
            </a:pPr>
            <a:r>
              <a:rPr lang="en-GB" i="1" dirty="0" smtClean="0"/>
              <a:t>Bottom-up thread 3: The realization of a series of real industry-driven </a:t>
            </a:r>
            <a:r>
              <a:rPr lang="en-GB" b="1" i="1" dirty="0" smtClean="0"/>
              <a:t>challenges </a:t>
            </a:r>
            <a:r>
              <a:rPr lang="en-GB" i="1" dirty="0" smtClean="0"/>
              <a:t>to assess the problems and gaps emerging during the creation of business opportunities </a:t>
            </a:r>
            <a:endParaRPr lang="ca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a-ES"/>
          </a:p>
        </p:txBody>
      </p:sp>
      <p:grpSp>
        <p:nvGrpSpPr>
          <p:cNvPr id="2" name="Agrupa 39"/>
          <p:cNvGrpSpPr>
            <a:grpSpLocks/>
          </p:cNvGrpSpPr>
          <p:nvPr/>
        </p:nvGrpSpPr>
        <p:grpSpPr bwMode="auto">
          <a:xfrm>
            <a:off x="4067944" y="1871488"/>
            <a:ext cx="4946650" cy="4941888"/>
            <a:chOff x="3657600" y="1367912"/>
            <a:chExt cx="4946848" cy="4941408"/>
          </a:xfrm>
        </p:grpSpPr>
        <p:grpSp>
          <p:nvGrpSpPr>
            <p:cNvPr id="3" name="Canvas 212"/>
            <p:cNvGrpSpPr>
              <a:grpSpLocks/>
            </p:cNvGrpSpPr>
            <p:nvPr/>
          </p:nvGrpSpPr>
          <p:grpSpPr bwMode="auto">
            <a:xfrm>
              <a:off x="3657600" y="1367912"/>
              <a:ext cx="4896544" cy="4941408"/>
              <a:chOff x="0" y="0"/>
              <a:chExt cx="36379" cy="36722"/>
            </a:xfrm>
          </p:grpSpPr>
          <p:sp>
            <p:nvSpPr>
              <p:cNvPr id="7178" name="AutoShape 30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36379" cy="36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a-ES" sz="2000"/>
              </a:p>
            </p:txBody>
          </p:sp>
          <p:sp>
            <p:nvSpPr>
              <p:cNvPr id="879" name="AutoShape 214"/>
              <p:cNvSpPr>
                <a:spLocks noChangeArrowheads="1"/>
              </p:cNvSpPr>
              <p:nvPr/>
            </p:nvSpPr>
            <p:spPr bwMode="auto">
              <a:xfrm>
                <a:off x="10981" y="2890"/>
                <a:ext cx="16477" cy="7314"/>
              </a:xfrm>
              <a:custGeom>
                <a:avLst/>
                <a:gdLst>
                  <a:gd name="T0" fmla="*/ 2147483647 w 21600"/>
                  <a:gd name="T1" fmla="*/ 418436221 h 21600"/>
                  <a:gd name="T2" fmla="*/ 2147483647 w 21600"/>
                  <a:gd name="T3" fmla="*/ 836871257 h 21600"/>
                  <a:gd name="T4" fmla="*/ 1882913967 w 21600"/>
                  <a:gd name="T5" fmla="*/ 418436221 h 21600"/>
                  <a:gd name="T6" fmla="*/ 214748364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6041 w 21600"/>
                  <a:gd name="T13" fmla="*/ 6041 h 21600"/>
                  <a:gd name="T14" fmla="*/ 15559 w 21600"/>
                  <a:gd name="T15" fmla="*/ 155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8482" y="21600"/>
                    </a:lnTo>
                    <a:lnTo>
                      <a:pt x="13118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7EAEA"/>
                  </a:gs>
                  <a:gs pos="100000">
                    <a:srgbClr val="D99594"/>
                  </a:gs>
                </a:gsLst>
                <a:lin ang="5400000" scaled="1"/>
              </a:gradFill>
              <a:ln w="12700">
                <a:solidFill>
                  <a:srgbClr val="C0504D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ca-ES" sz="2000">
                  <a:latin typeface="Arial" charset="0"/>
                </a:endParaRPr>
              </a:p>
            </p:txBody>
          </p:sp>
          <p:sp>
            <p:nvSpPr>
              <p:cNvPr id="7180" name="AutoShape 215"/>
              <p:cNvSpPr>
                <a:spLocks noChangeArrowheads="1"/>
              </p:cNvSpPr>
              <p:nvPr/>
            </p:nvSpPr>
            <p:spPr bwMode="auto">
              <a:xfrm flipV="1">
                <a:off x="6826" y="12344"/>
                <a:ext cx="24828" cy="12192"/>
              </a:xfrm>
              <a:custGeom>
                <a:avLst/>
                <a:gdLst>
                  <a:gd name="T0" fmla="*/ 2147483647 w 21600"/>
                  <a:gd name="T1" fmla="*/ 618772495 h 21600"/>
                  <a:gd name="T2" fmla="*/ 2147483647 w 21600"/>
                  <a:gd name="T3" fmla="*/ 684182570 h 21600"/>
                  <a:gd name="T4" fmla="*/ 2147483647 w 21600"/>
                  <a:gd name="T5" fmla="*/ 618772495 h 21600"/>
                  <a:gd name="T6" fmla="*/ 214748364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6407 w 21600"/>
                  <a:gd name="T13" fmla="*/ 6406 h 21600"/>
                  <a:gd name="T14" fmla="*/ 15193 w 21600"/>
                  <a:gd name="T15" fmla="*/ 1519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9214" y="21600"/>
                    </a:lnTo>
                    <a:lnTo>
                      <a:pt x="12386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2D69B"/>
                  </a:gs>
                  <a:gs pos="100000">
                    <a:srgbClr val="F3F7EB"/>
                  </a:gs>
                </a:gsLst>
                <a:lin ang="5400000" scaled="1"/>
              </a:gradFill>
              <a:ln w="12700">
                <a:solidFill>
                  <a:srgbClr val="9BBB5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a-ES"/>
              </a:p>
            </p:txBody>
          </p:sp>
          <p:sp>
            <p:nvSpPr>
              <p:cNvPr id="881" name="AutoShape 216"/>
              <p:cNvSpPr>
                <a:spLocks noChangeArrowheads="1"/>
              </p:cNvSpPr>
              <p:nvPr/>
            </p:nvSpPr>
            <p:spPr bwMode="auto">
              <a:xfrm>
                <a:off x="554" y="27073"/>
                <a:ext cx="7560" cy="269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4BACC6"/>
                  </a:gs>
                  <a:gs pos="100000">
                    <a:srgbClr val="92CDDC"/>
                  </a:gs>
                </a:gsLst>
                <a:lin ang="5400000" scaled="1"/>
              </a:gradFill>
              <a:ln w="12700">
                <a:solidFill>
                  <a:srgbClr val="4BACC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/>
                </a:outerShdw>
              </a:effectLst>
            </p:spPr>
            <p:txBody>
              <a:bodyPr anchor="ctr" anchorCtr="0"/>
              <a:lstStyle/>
              <a:p>
                <a:pPr algn="ctr" eaLnBrk="1" hangingPunct="1">
                  <a:lnSpc>
                    <a:spcPct val="100000"/>
                  </a:lnSpc>
                  <a:defRPr/>
                </a:pPr>
                <a:r>
                  <a:rPr lang="en-GB" sz="1400" b="0">
                    <a:solidFill>
                      <a:schemeClr val="tx1"/>
                    </a:solidFill>
                    <a:latin typeface="Arial Narrow" pitchFamily="34" charset="0"/>
                    <a:ea typeface="Times New Roman" pitchFamily="18" charset="0"/>
                    <a:cs typeface="Arial" pitchFamily="34" charset="0"/>
                  </a:rPr>
                  <a:t>Climate</a:t>
                </a:r>
                <a:endParaRPr lang="en-GB" sz="3600" b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882" name="AutoShape 217"/>
              <p:cNvSpPr>
                <a:spLocks noChangeArrowheads="1"/>
              </p:cNvSpPr>
              <p:nvPr/>
            </p:nvSpPr>
            <p:spPr bwMode="auto">
              <a:xfrm>
                <a:off x="9200" y="27073"/>
                <a:ext cx="6912" cy="269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4BACC6"/>
                  </a:gs>
                  <a:gs pos="100000">
                    <a:srgbClr val="92CDDC"/>
                  </a:gs>
                </a:gsLst>
                <a:lin ang="5400000" scaled="1"/>
              </a:gradFill>
              <a:ln w="12700">
                <a:solidFill>
                  <a:srgbClr val="4BACC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/>
                </a:outerShdw>
              </a:effectLst>
            </p:spPr>
            <p:txBody>
              <a:bodyPr anchor="ctr" anchorCtr="0"/>
              <a:lstStyle/>
              <a:p>
                <a:pPr algn="ctr" eaLnBrk="1" hangingPunct="1">
                  <a:lnSpc>
                    <a:spcPct val="100000"/>
                  </a:lnSpc>
                  <a:defRPr/>
                </a:pPr>
                <a:r>
                  <a:rPr lang="en-GB" sz="1400" b="0">
                    <a:solidFill>
                      <a:schemeClr val="tx1"/>
                    </a:solidFill>
                    <a:latin typeface="Arial Narrow" pitchFamily="34" charset="0"/>
                    <a:ea typeface="Times New Roman" pitchFamily="18" charset="0"/>
                    <a:cs typeface="Arial" pitchFamily="34" charset="0"/>
                  </a:rPr>
                  <a:t>Water</a:t>
                </a:r>
                <a:endParaRPr lang="en-GB" sz="3600" b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883" name="AutoShape 218"/>
              <p:cNvSpPr>
                <a:spLocks noChangeArrowheads="1"/>
              </p:cNvSpPr>
              <p:nvPr/>
            </p:nvSpPr>
            <p:spPr bwMode="auto">
              <a:xfrm>
                <a:off x="17256" y="27073"/>
                <a:ext cx="7749" cy="269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4BACC6"/>
                  </a:gs>
                  <a:gs pos="100000">
                    <a:srgbClr val="92CDDC"/>
                  </a:gs>
                </a:gsLst>
                <a:lin ang="5400000" scaled="1"/>
              </a:gradFill>
              <a:ln w="12700">
                <a:solidFill>
                  <a:srgbClr val="4BACC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/>
                </a:outerShdw>
              </a:effectLst>
            </p:spPr>
            <p:txBody>
              <a:bodyPr anchor="ctr" anchorCtr="0"/>
              <a:lstStyle/>
              <a:p>
                <a:pPr algn="ctr" eaLnBrk="1" hangingPunct="1">
                  <a:lnSpc>
                    <a:spcPct val="100000"/>
                  </a:lnSpc>
                  <a:defRPr/>
                </a:pPr>
                <a:r>
                  <a:rPr lang="en-GB" sz="1400" b="0">
                    <a:solidFill>
                      <a:schemeClr val="tx1"/>
                    </a:solidFill>
                    <a:latin typeface="Arial Narrow" pitchFamily="34" charset="0"/>
                    <a:ea typeface="Times New Roman" pitchFamily="18" charset="0"/>
                    <a:cs typeface="Arial" pitchFamily="34" charset="0"/>
                  </a:rPr>
                  <a:t>Agriculture.</a:t>
                </a:r>
                <a:endParaRPr lang="en-GB" sz="3600" b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884" name="AutoShape 219"/>
              <p:cNvSpPr>
                <a:spLocks noChangeArrowheads="1"/>
              </p:cNvSpPr>
              <p:nvPr/>
            </p:nvSpPr>
            <p:spPr bwMode="auto">
              <a:xfrm>
                <a:off x="26149" y="27073"/>
                <a:ext cx="9176" cy="269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4BACC6"/>
                  </a:gs>
                  <a:gs pos="100000">
                    <a:srgbClr val="92CDDC"/>
                  </a:gs>
                </a:gsLst>
                <a:lin ang="5400000" scaled="1"/>
              </a:gradFill>
              <a:ln w="12700">
                <a:solidFill>
                  <a:srgbClr val="4BACC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/>
                </a:outerShdw>
              </a:effectLst>
            </p:spPr>
            <p:txBody>
              <a:bodyPr anchor="ctr" anchorCtr="0"/>
              <a:lstStyle/>
              <a:p>
                <a:pPr algn="ctr" eaLnBrk="1" hangingPunct="1">
                  <a:lnSpc>
                    <a:spcPct val="100000"/>
                  </a:lnSpc>
                  <a:defRPr/>
                </a:pPr>
                <a:r>
                  <a:rPr lang="en-GB" sz="1400" b="0">
                    <a:solidFill>
                      <a:schemeClr val="tx1"/>
                    </a:solidFill>
                    <a:latin typeface="Arial Narrow" pitchFamily="34" charset="0"/>
                    <a:ea typeface="Times New Roman" pitchFamily="18" charset="0"/>
                    <a:cs typeface="Arial" pitchFamily="34" charset="0"/>
                  </a:rPr>
                  <a:t>Natural Res.</a:t>
                </a:r>
                <a:endParaRPr lang="en-GB" sz="3600" b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885" name="AutoShape 220"/>
              <p:cNvSpPr>
                <a:spLocks noChangeArrowheads="1"/>
              </p:cNvSpPr>
              <p:nvPr/>
            </p:nvSpPr>
            <p:spPr bwMode="auto">
              <a:xfrm>
                <a:off x="484" y="30246"/>
                <a:ext cx="6676" cy="2749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4BACC6"/>
                  </a:gs>
                  <a:gs pos="100000">
                    <a:srgbClr val="92CDDC"/>
                  </a:gs>
                </a:gsLst>
                <a:lin ang="5400000" scaled="1"/>
              </a:gradFill>
              <a:ln w="12700">
                <a:solidFill>
                  <a:srgbClr val="4BACC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/>
                </a:outerShdw>
              </a:effectLst>
            </p:spPr>
            <p:txBody>
              <a:bodyPr anchor="ctr" anchorCtr="0"/>
              <a:lstStyle/>
              <a:p>
                <a:pPr algn="ctr" eaLnBrk="1" hangingPunct="1">
                  <a:lnSpc>
                    <a:spcPct val="100000"/>
                  </a:lnSpc>
                  <a:defRPr/>
                </a:pPr>
                <a:r>
                  <a:rPr lang="en-GB" sz="1400" b="0">
                    <a:solidFill>
                      <a:schemeClr val="tx1"/>
                    </a:solidFill>
                    <a:latin typeface="Arial Narrow" pitchFamily="34" charset="0"/>
                    <a:ea typeface="Times New Roman" pitchFamily="18" charset="0"/>
                    <a:cs typeface="Arial" pitchFamily="34" charset="0"/>
                  </a:rPr>
                  <a:t>Carbon</a:t>
                </a:r>
                <a:endParaRPr lang="en-GB" sz="3600" b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886" name="AutoShape 221"/>
              <p:cNvSpPr>
                <a:spLocks noChangeArrowheads="1"/>
              </p:cNvSpPr>
              <p:nvPr/>
            </p:nvSpPr>
            <p:spPr bwMode="auto">
              <a:xfrm>
                <a:off x="8115" y="30246"/>
                <a:ext cx="8940" cy="2749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4BACC6"/>
                  </a:gs>
                  <a:gs pos="100000">
                    <a:srgbClr val="92CDDC"/>
                  </a:gs>
                </a:gsLst>
                <a:lin ang="5400000" scaled="1"/>
              </a:gradFill>
              <a:ln w="12700">
                <a:solidFill>
                  <a:srgbClr val="4BACC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/>
                </a:outerShdw>
              </a:effectLst>
            </p:spPr>
            <p:txBody>
              <a:bodyPr anchor="ctr" anchorCtr="0"/>
              <a:lstStyle/>
              <a:p>
                <a:pPr algn="ctr" eaLnBrk="1" hangingPunct="1">
                  <a:lnSpc>
                    <a:spcPct val="100000"/>
                  </a:lnSpc>
                  <a:defRPr/>
                </a:pPr>
                <a:r>
                  <a:rPr lang="en-GB" sz="1400" b="0">
                    <a:solidFill>
                      <a:schemeClr val="tx1"/>
                    </a:solidFill>
                    <a:latin typeface="Arial Narrow" pitchFamily="34" charset="0"/>
                    <a:ea typeface="Times New Roman" pitchFamily="18" charset="0"/>
                    <a:cs typeface="Arial" pitchFamily="34" charset="0"/>
                  </a:rPr>
                  <a:t>Ecosystems</a:t>
                </a:r>
                <a:endParaRPr lang="en-GB" sz="3600" b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7187" name="Text Box 222"/>
              <p:cNvSpPr txBox="1">
                <a:spLocks noChangeArrowheads="1"/>
              </p:cNvSpPr>
              <p:nvPr/>
            </p:nvSpPr>
            <p:spPr bwMode="auto">
              <a:xfrm>
                <a:off x="10420" y="14116"/>
                <a:ext cx="17647" cy="10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lnSpc>
                    <a:spcPct val="150000"/>
                  </a:lnSpc>
                </a:pPr>
                <a:r>
                  <a:rPr lang="en-GB" sz="700" b="0">
                    <a:solidFill>
                      <a:schemeClr val="tx1"/>
                    </a:solidFill>
                    <a:ea typeface="Times New Roman" pitchFamily="18" charset="0"/>
                    <a:cs typeface="Arial" pitchFamily="34" charset="0"/>
                  </a:rPr>
                  <a:t>Strategic Targets</a:t>
                </a:r>
                <a:endParaRPr lang="en-GB" sz="900" b="0">
                  <a:solidFill>
                    <a:schemeClr val="tx1"/>
                  </a:solidFill>
                  <a:ea typeface="Times New Roman" pitchFamily="18" charset="0"/>
                  <a:cs typeface="Arial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GB" sz="700" b="0">
                    <a:solidFill>
                      <a:schemeClr val="tx1"/>
                    </a:solidFill>
                    <a:ea typeface="Times New Roman" pitchFamily="18" charset="0"/>
                    <a:cs typeface="Arial" pitchFamily="34" charset="0"/>
                  </a:rPr>
                  <a:t>Sustainable Development </a:t>
                </a:r>
                <a:endParaRPr lang="en-GB" sz="900" b="0">
                  <a:solidFill>
                    <a:schemeClr val="tx1"/>
                  </a:solidFill>
                  <a:ea typeface="Times New Roman" pitchFamily="18" charset="0"/>
                  <a:cs typeface="Arial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GB" sz="700" b="0">
                    <a:solidFill>
                      <a:schemeClr val="tx1"/>
                    </a:solidFill>
                    <a:ea typeface="Times New Roman" pitchFamily="18" charset="0"/>
                    <a:cs typeface="Arial" pitchFamily="34" charset="0"/>
                  </a:rPr>
                  <a:t>Goals</a:t>
                </a:r>
                <a:endParaRPr lang="en-GB" sz="900" b="0">
                  <a:solidFill>
                    <a:schemeClr val="tx1"/>
                  </a:solidFill>
                  <a:ea typeface="Times New Roman" pitchFamily="18" charset="0"/>
                  <a:cs typeface="Arial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GB" sz="900" b="0">
                    <a:solidFill>
                      <a:schemeClr val="tx1"/>
                    </a:solidFill>
                    <a:ea typeface="Times New Roman" pitchFamily="18" charset="0"/>
                    <a:cs typeface="Arial" pitchFamily="34" charset="0"/>
                  </a:rPr>
                  <a:t>Sustainability Indicators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GB" sz="900" b="0">
                    <a:solidFill>
                      <a:schemeClr val="tx1"/>
                    </a:solidFill>
                    <a:ea typeface="Times New Roman" pitchFamily="18" charset="0"/>
                    <a:cs typeface="Arial" pitchFamily="34" charset="0"/>
                  </a:rPr>
                  <a:t>Essential Variables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GB" sz="900" b="0">
                    <a:solidFill>
                      <a:schemeClr val="tx1"/>
                    </a:solidFill>
                    <a:ea typeface="Times New Roman" pitchFamily="18" charset="0"/>
                    <a:cs typeface="Arial" pitchFamily="34" charset="0"/>
                  </a:rPr>
                  <a:t>Remote &amp; In-Situ Observations</a:t>
                </a:r>
                <a:endParaRPr lang="en-GB" sz="2000" b="0">
                  <a:solidFill>
                    <a:schemeClr val="tx1"/>
                  </a:solidFill>
                  <a:ea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188" name="Text Box 223"/>
              <p:cNvSpPr txBox="1">
                <a:spLocks noChangeArrowheads="1"/>
              </p:cNvSpPr>
              <p:nvPr/>
            </p:nvSpPr>
            <p:spPr bwMode="auto">
              <a:xfrm>
                <a:off x="12712" y="3181"/>
                <a:ext cx="12846" cy="6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lnSpc>
                    <a:spcPct val="150000"/>
                  </a:lnSpc>
                </a:pPr>
                <a:r>
                  <a:rPr lang="en-GB" sz="1000" b="0">
                    <a:solidFill>
                      <a:schemeClr val="tx1"/>
                    </a:solidFill>
                    <a:ea typeface="Times New Roman" pitchFamily="18" charset="0"/>
                    <a:cs typeface="Arial" pitchFamily="34" charset="0"/>
                  </a:rPr>
                  <a:t>Policy and Planning</a:t>
                </a:r>
                <a:endParaRPr lang="en-GB" sz="900" b="0">
                  <a:solidFill>
                    <a:schemeClr val="tx1"/>
                  </a:solidFill>
                  <a:ea typeface="Times New Roman" pitchFamily="18" charset="0"/>
                  <a:cs typeface="Arial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GB" sz="900" b="0">
                    <a:solidFill>
                      <a:schemeClr val="tx1"/>
                    </a:solidFill>
                    <a:ea typeface="Times New Roman" pitchFamily="18" charset="0"/>
                    <a:cs typeface="Arial" pitchFamily="34" charset="0"/>
                  </a:rPr>
                  <a:t>Industry Challenge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GB" sz="800" b="0">
                    <a:solidFill>
                      <a:schemeClr val="tx1"/>
                    </a:solidFill>
                    <a:ea typeface="Times New Roman" pitchFamily="18" charset="0"/>
                    <a:cs typeface="Arial" pitchFamily="34" charset="0"/>
                  </a:rPr>
                  <a:t>Decisions</a:t>
                </a:r>
                <a:endParaRPr lang="en-GB" sz="2000" b="0">
                  <a:solidFill>
                    <a:schemeClr val="tx1"/>
                  </a:solidFill>
                  <a:ea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898" name="AutoShape 224"/>
              <p:cNvSpPr>
                <a:spLocks noChangeArrowheads="1"/>
              </p:cNvSpPr>
              <p:nvPr/>
            </p:nvSpPr>
            <p:spPr bwMode="auto">
              <a:xfrm>
                <a:off x="25583" y="30293"/>
                <a:ext cx="10061" cy="2749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4BACC6"/>
                  </a:gs>
                  <a:gs pos="100000">
                    <a:srgbClr val="92CDDC"/>
                  </a:gs>
                </a:gsLst>
                <a:lin ang="5400000" scaled="1"/>
              </a:gradFill>
              <a:ln w="12700">
                <a:solidFill>
                  <a:srgbClr val="4BACC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/>
                </a:outerShdw>
              </a:effectLst>
            </p:spPr>
            <p:txBody>
              <a:bodyPr anchor="ctr" anchorCtr="0"/>
              <a:lstStyle/>
              <a:p>
                <a:pPr algn="ctr" eaLnBrk="1" hangingPunct="1">
                  <a:lnSpc>
                    <a:spcPct val="100000"/>
                  </a:lnSpc>
                  <a:defRPr/>
                </a:pPr>
                <a:r>
                  <a:rPr lang="en-GB" sz="1400" b="0">
                    <a:solidFill>
                      <a:schemeClr val="tx1"/>
                    </a:solidFill>
                    <a:latin typeface="Arial Narrow" pitchFamily="34" charset="0"/>
                    <a:ea typeface="Times New Roman" pitchFamily="18" charset="0"/>
                    <a:cs typeface="Arial" pitchFamily="34" charset="0"/>
                  </a:rPr>
                  <a:t>Raw materiasls</a:t>
                </a:r>
                <a:endParaRPr lang="en-GB" sz="3600" b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899" name="AutoShape 225"/>
              <p:cNvSpPr>
                <a:spLocks noChangeArrowheads="1"/>
              </p:cNvSpPr>
              <p:nvPr/>
            </p:nvSpPr>
            <p:spPr bwMode="auto">
              <a:xfrm>
                <a:off x="18129" y="30328"/>
                <a:ext cx="6499" cy="2701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4BACC6"/>
                  </a:gs>
                  <a:gs pos="100000">
                    <a:srgbClr val="92CDDC"/>
                  </a:gs>
                </a:gsLst>
                <a:lin ang="5400000" scaled="1"/>
              </a:gradFill>
              <a:ln w="12700">
                <a:solidFill>
                  <a:srgbClr val="4BACC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/>
                </a:outerShdw>
              </a:effectLst>
            </p:spPr>
            <p:txBody>
              <a:bodyPr anchor="ctr" anchorCtr="0"/>
              <a:lstStyle/>
              <a:p>
                <a:pPr algn="ctr" eaLnBrk="1" hangingPunct="1">
                  <a:lnSpc>
                    <a:spcPct val="100000"/>
                  </a:lnSpc>
                  <a:defRPr/>
                </a:pPr>
                <a:r>
                  <a:rPr lang="en-GB" sz="1400" b="0">
                    <a:solidFill>
                      <a:schemeClr val="tx1"/>
                    </a:solidFill>
                    <a:latin typeface="Arial Narrow" pitchFamily="34" charset="0"/>
                    <a:ea typeface="Times New Roman" pitchFamily="18" charset="0"/>
                    <a:cs typeface="Arial" pitchFamily="34" charset="0"/>
                  </a:rPr>
                  <a:t>Energy.</a:t>
                </a:r>
                <a:endParaRPr lang="en-GB" sz="3600" b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900" name="AutoShape 226"/>
              <p:cNvSpPr>
                <a:spLocks noChangeArrowheads="1"/>
              </p:cNvSpPr>
              <p:nvPr/>
            </p:nvSpPr>
            <p:spPr bwMode="auto">
              <a:xfrm>
                <a:off x="31563" y="2984"/>
                <a:ext cx="4282" cy="7042"/>
              </a:xfrm>
              <a:prstGeom prst="upArrow">
                <a:avLst>
                  <a:gd name="adj1" fmla="val 70620"/>
                  <a:gd name="adj2" fmla="val 62614"/>
                </a:avLst>
              </a:prstGeom>
              <a:solidFill>
                <a:srgbClr val="C0504D"/>
              </a:solidFill>
              <a:ln w="38100">
                <a:solidFill>
                  <a:srgbClr val="943634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 eaLnBrk="1" hangingPunct="1">
                  <a:lnSpc>
                    <a:spcPct val="100000"/>
                  </a:lnSpc>
                  <a:defRPr/>
                </a:pPr>
                <a:endParaRPr lang="en-GB" sz="2000" b="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901" name="AutoShape 227"/>
              <p:cNvSpPr>
                <a:spLocks noChangeArrowheads="1"/>
              </p:cNvSpPr>
              <p:nvPr/>
            </p:nvSpPr>
            <p:spPr bwMode="auto">
              <a:xfrm>
                <a:off x="31799" y="17423"/>
                <a:ext cx="4081" cy="9060"/>
              </a:xfrm>
              <a:prstGeom prst="upArrow">
                <a:avLst>
                  <a:gd name="adj1" fmla="val 58630"/>
                  <a:gd name="adj2" fmla="val 67532"/>
                </a:avLst>
              </a:prstGeom>
              <a:solidFill>
                <a:srgbClr val="C2D69B"/>
              </a:solidFill>
              <a:ln w="38100">
                <a:solidFill>
                  <a:srgbClr val="76923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 eaLnBrk="1" hangingPunct="1">
                  <a:lnSpc>
                    <a:spcPct val="100000"/>
                  </a:lnSpc>
                  <a:defRPr/>
                </a:pPr>
                <a:endParaRPr lang="en-GB" sz="2000" b="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7193" name="Text Box 228"/>
              <p:cNvSpPr txBox="1">
                <a:spLocks noChangeArrowheads="1"/>
              </p:cNvSpPr>
              <p:nvPr/>
            </p:nvSpPr>
            <p:spPr bwMode="auto">
              <a:xfrm>
                <a:off x="13773" y="0"/>
                <a:ext cx="8598" cy="3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 eaLnBrk="1" hangingPunct="1">
                  <a:lnSpc>
                    <a:spcPct val="100000"/>
                  </a:lnSpc>
                </a:pPr>
                <a:r>
                  <a:rPr lang="en-GB" sz="1400">
                    <a:solidFill>
                      <a:schemeClr val="tx1"/>
                    </a:solidFill>
                    <a:latin typeface="MS PGothic" pitchFamily="34" charset="-128"/>
                    <a:ea typeface="MS PGothic" pitchFamily="34" charset="-128"/>
                    <a:cs typeface="Arial" pitchFamily="34" charset="0"/>
                  </a:rPr>
                  <a:t>Society</a:t>
                </a:r>
                <a:endParaRPr lang="en-GB" sz="2000" b="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pic>
            <p:nvPicPr>
              <p:cNvPr id="7194" name="Picture 229" descr="people-crowds-webpages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561" y="831"/>
                <a:ext cx="3823" cy="2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95" name="Text Box 230"/>
              <p:cNvSpPr txBox="1">
                <a:spLocks noChangeArrowheads="1"/>
              </p:cNvSpPr>
              <p:nvPr/>
            </p:nvSpPr>
            <p:spPr bwMode="auto">
              <a:xfrm>
                <a:off x="14093" y="10509"/>
                <a:ext cx="12262" cy="3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 eaLnBrk="1" hangingPunct="1">
                  <a:lnSpc>
                    <a:spcPct val="100000"/>
                  </a:lnSpc>
                </a:pPr>
                <a:r>
                  <a:rPr lang="en-GB" sz="1400" dirty="0">
                    <a:solidFill>
                      <a:srgbClr val="943634"/>
                    </a:solidFill>
                    <a:latin typeface="MS PGothic" pitchFamily="34" charset="-128"/>
                    <a:ea typeface="MS PGothic" pitchFamily="34" charset="-128"/>
                    <a:cs typeface="Arial" pitchFamily="34" charset="0"/>
                  </a:rPr>
                  <a:t>Knowledge base</a:t>
                </a:r>
                <a:endParaRPr lang="en-GB" sz="2000" b="0" dirty="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7196" name="Text Box 231"/>
              <p:cNvSpPr txBox="1">
                <a:spLocks noChangeArrowheads="1"/>
              </p:cNvSpPr>
              <p:nvPr/>
            </p:nvSpPr>
            <p:spPr bwMode="auto">
              <a:xfrm>
                <a:off x="6737" y="24371"/>
                <a:ext cx="24828" cy="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lnSpc>
                    <a:spcPct val="100000"/>
                  </a:lnSpc>
                </a:pPr>
                <a:r>
                  <a:rPr lang="en-GB" sz="1400">
                    <a:solidFill>
                      <a:srgbClr val="76923C"/>
                    </a:solidFill>
                    <a:latin typeface="MS PGothic" pitchFamily="34" charset="-128"/>
                    <a:ea typeface="MS PGothic" pitchFamily="34" charset="-128"/>
                    <a:cs typeface="Arial" pitchFamily="34" charset="0"/>
                  </a:rPr>
                  <a:t>Observing Systems/Networks</a:t>
                </a:r>
                <a:endParaRPr lang="en-GB" sz="2000" b="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7197" name="Freeform 232"/>
              <p:cNvSpPr>
                <a:spLocks/>
              </p:cNvSpPr>
              <p:nvPr/>
            </p:nvSpPr>
            <p:spPr bwMode="auto">
              <a:xfrm>
                <a:off x="1466" y="12007"/>
                <a:ext cx="2756" cy="10052"/>
              </a:xfrm>
              <a:custGeom>
                <a:avLst/>
                <a:gdLst>
                  <a:gd name="T0" fmla="*/ 0 w 654"/>
                  <a:gd name="T1" fmla="*/ 0 h 3915"/>
                  <a:gd name="T2" fmla="*/ 2147483647 w 654"/>
                  <a:gd name="T3" fmla="*/ 2147483647 h 3915"/>
                  <a:gd name="T4" fmla="*/ 2147483647 w 654"/>
                  <a:gd name="T5" fmla="*/ 2147483647 h 3915"/>
                  <a:gd name="T6" fmla="*/ 2147483647 w 654"/>
                  <a:gd name="T7" fmla="*/ 2147483647 h 3915"/>
                  <a:gd name="T8" fmla="*/ 2147483647 w 654"/>
                  <a:gd name="T9" fmla="*/ 2147483647 h 3915"/>
                  <a:gd name="T10" fmla="*/ 2147483647 w 654"/>
                  <a:gd name="T11" fmla="*/ 2147483647 h 3915"/>
                  <a:gd name="T12" fmla="*/ 2147483647 w 654"/>
                  <a:gd name="T13" fmla="*/ 0 h 3915"/>
                  <a:gd name="T14" fmla="*/ 0 w 654"/>
                  <a:gd name="T15" fmla="*/ 0 h 39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4"/>
                  <a:gd name="T25" fmla="*/ 0 h 3915"/>
                  <a:gd name="T26" fmla="*/ 654 w 654"/>
                  <a:gd name="T27" fmla="*/ 3915 h 39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4" h="3915">
                    <a:moveTo>
                      <a:pt x="0" y="0"/>
                    </a:moveTo>
                    <a:lnTo>
                      <a:pt x="224" y="1973"/>
                    </a:lnTo>
                    <a:lnTo>
                      <a:pt x="68" y="1973"/>
                    </a:lnTo>
                    <a:lnTo>
                      <a:pt x="330" y="3915"/>
                    </a:lnTo>
                    <a:lnTo>
                      <a:pt x="556" y="1973"/>
                    </a:lnTo>
                    <a:lnTo>
                      <a:pt x="425" y="1966"/>
                    </a:lnTo>
                    <a:lnTo>
                      <a:pt x="654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2CDDC"/>
                  </a:gs>
                  <a:gs pos="100000">
                    <a:srgbClr val="E9F5F8"/>
                  </a:gs>
                </a:gsLst>
                <a:lin ang="5400000" scaled="1"/>
              </a:gradFill>
              <a:ln w="12700">
                <a:solidFill>
                  <a:srgbClr val="4BACC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a-ES"/>
              </a:p>
            </p:txBody>
          </p:sp>
          <p:sp>
            <p:nvSpPr>
              <p:cNvPr id="7198" name="Freeform 233"/>
              <p:cNvSpPr>
                <a:spLocks/>
              </p:cNvSpPr>
              <p:nvPr/>
            </p:nvSpPr>
            <p:spPr bwMode="auto">
              <a:xfrm>
                <a:off x="2882" y="12001"/>
                <a:ext cx="2756" cy="10058"/>
              </a:xfrm>
              <a:custGeom>
                <a:avLst/>
                <a:gdLst>
                  <a:gd name="T0" fmla="*/ 0 w 654"/>
                  <a:gd name="T1" fmla="*/ 2147483647 h 3919"/>
                  <a:gd name="T2" fmla="*/ 2147483647 w 654"/>
                  <a:gd name="T3" fmla="*/ 2147483647 h 3919"/>
                  <a:gd name="T4" fmla="*/ 2147483647 w 654"/>
                  <a:gd name="T5" fmla="*/ 2147483647 h 3919"/>
                  <a:gd name="T6" fmla="*/ 2147483647 w 654"/>
                  <a:gd name="T7" fmla="*/ 0 h 3919"/>
                  <a:gd name="T8" fmla="*/ 2147483647 w 654"/>
                  <a:gd name="T9" fmla="*/ 2147483647 h 3919"/>
                  <a:gd name="T10" fmla="*/ 2147483647 w 654"/>
                  <a:gd name="T11" fmla="*/ 2147483647 h 3919"/>
                  <a:gd name="T12" fmla="*/ 2147483647 w 654"/>
                  <a:gd name="T13" fmla="*/ 2147483647 h 3919"/>
                  <a:gd name="T14" fmla="*/ 0 w 654"/>
                  <a:gd name="T15" fmla="*/ 2147483647 h 39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4"/>
                  <a:gd name="T25" fmla="*/ 0 h 3919"/>
                  <a:gd name="T26" fmla="*/ 654 w 654"/>
                  <a:gd name="T27" fmla="*/ 3919 h 39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4" h="3919">
                    <a:moveTo>
                      <a:pt x="0" y="3919"/>
                    </a:moveTo>
                    <a:lnTo>
                      <a:pt x="220" y="1968"/>
                    </a:lnTo>
                    <a:lnTo>
                      <a:pt x="88" y="1968"/>
                    </a:lnTo>
                    <a:lnTo>
                      <a:pt x="322" y="0"/>
                    </a:lnTo>
                    <a:lnTo>
                      <a:pt x="556" y="1962"/>
                    </a:lnTo>
                    <a:lnTo>
                      <a:pt x="424" y="1968"/>
                    </a:lnTo>
                    <a:lnTo>
                      <a:pt x="654" y="3919"/>
                    </a:lnTo>
                    <a:lnTo>
                      <a:pt x="0" y="391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9F5F8"/>
                  </a:gs>
                  <a:gs pos="100000">
                    <a:srgbClr val="92CDDC"/>
                  </a:gs>
                </a:gsLst>
                <a:lin ang="5400000" scaled="1"/>
              </a:gradFill>
              <a:ln w="12700">
                <a:solidFill>
                  <a:srgbClr val="4BACC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a-ES"/>
              </a:p>
            </p:txBody>
          </p:sp>
          <p:sp>
            <p:nvSpPr>
              <p:cNvPr id="7199" name="Text Box 234"/>
              <p:cNvSpPr txBox="1">
                <a:spLocks noChangeArrowheads="1"/>
              </p:cNvSpPr>
              <p:nvPr/>
            </p:nvSpPr>
            <p:spPr bwMode="auto">
              <a:xfrm rot="16200000">
                <a:off x="-316" y="13022"/>
                <a:ext cx="7055" cy="2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 eaLnBrk="1" hangingPunct="1">
                  <a:lnSpc>
                    <a:spcPct val="100000"/>
                  </a:lnSpc>
                </a:pPr>
                <a:r>
                  <a:rPr lang="en-GB" sz="900" b="0" dirty="0">
                    <a:solidFill>
                      <a:srgbClr val="0160AA"/>
                    </a:solidFill>
                    <a:ea typeface="Times New Roman" pitchFamily="18" charset="0"/>
                    <a:cs typeface="Arial" pitchFamily="34" charset="0"/>
                  </a:rPr>
                  <a:t>Top-Down</a:t>
                </a:r>
                <a:endParaRPr lang="en-GB" sz="2000" b="0" dirty="0">
                  <a:solidFill>
                    <a:schemeClr val="tx1"/>
                  </a:solidFill>
                  <a:ea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200" name="Text Box 235"/>
              <p:cNvSpPr txBox="1">
                <a:spLocks noChangeArrowheads="1"/>
              </p:cNvSpPr>
              <p:nvPr/>
            </p:nvSpPr>
            <p:spPr bwMode="auto">
              <a:xfrm rot="-5400000">
                <a:off x="1167" y="16491"/>
                <a:ext cx="6957" cy="2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 eaLnBrk="1" hangingPunct="1">
                  <a:lnSpc>
                    <a:spcPct val="100000"/>
                  </a:lnSpc>
                </a:pPr>
                <a:r>
                  <a:rPr lang="en-GB" sz="900" b="0">
                    <a:solidFill>
                      <a:srgbClr val="0160AA"/>
                    </a:solidFill>
                    <a:ea typeface="Times New Roman" pitchFamily="18" charset="0"/>
                    <a:cs typeface="Arial" pitchFamily="34" charset="0"/>
                  </a:rPr>
                  <a:t>Bottom-up</a:t>
                </a:r>
                <a:endParaRPr lang="en-GB" sz="2000" b="0">
                  <a:solidFill>
                    <a:schemeClr val="tx1"/>
                  </a:solidFill>
                  <a:ea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201" name="Text Box 236"/>
              <p:cNvSpPr txBox="1">
                <a:spLocks noChangeArrowheads="1"/>
              </p:cNvSpPr>
              <p:nvPr/>
            </p:nvSpPr>
            <p:spPr bwMode="auto">
              <a:xfrm>
                <a:off x="6978" y="33039"/>
                <a:ext cx="24822" cy="3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lnSpc>
                    <a:spcPct val="100000"/>
                  </a:lnSpc>
                </a:pPr>
                <a:r>
                  <a:rPr lang="en-GB" sz="1400">
                    <a:solidFill>
                      <a:srgbClr val="76923C"/>
                    </a:solidFill>
                    <a:latin typeface="MS PGothic" pitchFamily="34" charset="-128"/>
                    <a:ea typeface="MS PGothic" pitchFamily="34" charset="-128"/>
                    <a:cs typeface="Arial" pitchFamily="34" charset="0"/>
                  </a:rPr>
                  <a:t>Scientific Community</a:t>
                </a:r>
                <a:endParaRPr lang="en-GB" sz="2000" b="0">
                  <a:solidFill>
                    <a:schemeClr val="tx1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911" name="AutoShape 237"/>
              <p:cNvSpPr>
                <a:spLocks noChangeArrowheads="1"/>
              </p:cNvSpPr>
              <p:nvPr/>
            </p:nvSpPr>
            <p:spPr bwMode="auto">
              <a:xfrm rot="1800000" flipV="1">
                <a:off x="9601" y="13967"/>
                <a:ext cx="1427" cy="7455"/>
              </a:xfrm>
              <a:prstGeom prst="curvedRightArrow">
                <a:avLst>
                  <a:gd name="adj1" fmla="val 104754"/>
                  <a:gd name="adj2" fmla="val 209508"/>
                  <a:gd name="adj3" fmla="val 33333"/>
                </a:avLst>
              </a:prstGeom>
              <a:gradFill rotWithShape="0">
                <a:gsLst>
                  <a:gs pos="0">
                    <a:srgbClr val="C2D69B"/>
                  </a:gs>
                  <a:gs pos="50000">
                    <a:srgbClr val="9BBB59"/>
                  </a:gs>
                  <a:gs pos="100000">
                    <a:srgbClr val="C2D69B"/>
                  </a:gs>
                </a:gsLst>
                <a:lin ang="5400000" scaled="1"/>
              </a:gradFill>
              <a:ln w="12700">
                <a:solidFill>
                  <a:srgbClr val="9BBB59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ca-ES" sz="2000">
                  <a:latin typeface="Arial" charset="0"/>
                </a:endParaRPr>
              </a:p>
            </p:txBody>
          </p:sp>
          <p:sp>
            <p:nvSpPr>
              <p:cNvPr id="912" name="AutoShape 238"/>
              <p:cNvSpPr>
                <a:spLocks noChangeArrowheads="1"/>
              </p:cNvSpPr>
              <p:nvPr/>
            </p:nvSpPr>
            <p:spPr bwMode="auto">
              <a:xfrm>
                <a:off x="31799" y="10853"/>
                <a:ext cx="4046" cy="6063"/>
              </a:xfrm>
              <a:prstGeom prst="upArrow">
                <a:avLst>
                  <a:gd name="adj1" fmla="val 64241"/>
                  <a:gd name="adj2" fmla="val 60911"/>
                </a:avLst>
              </a:prstGeom>
              <a:solidFill>
                <a:srgbClr val="9BBB59"/>
              </a:solidFill>
              <a:ln w="38100">
                <a:solidFill>
                  <a:srgbClr val="76923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 eaLnBrk="1" hangingPunct="1">
                  <a:lnSpc>
                    <a:spcPct val="100000"/>
                  </a:lnSpc>
                  <a:defRPr/>
                </a:pPr>
                <a:endParaRPr lang="en-GB" sz="2000" b="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913" name="AutoShape 239"/>
              <p:cNvSpPr>
                <a:spLocks noChangeArrowheads="1"/>
              </p:cNvSpPr>
              <p:nvPr/>
            </p:nvSpPr>
            <p:spPr bwMode="auto">
              <a:xfrm rot="19800000" flipH="1">
                <a:off x="27612" y="14191"/>
                <a:ext cx="1427" cy="7443"/>
              </a:xfrm>
              <a:prstGeom prst="curvedRightArrow">
                <a:avLst>
                  <a:gd name="adj1" fmla="val 104754"/>
                  <a:gd name="adj2" fmla="val 209508"/>
                  <a:gd name="adj3" fmla="val 33333"/>
                </a:avLst>
              </a:prstGeom>
              <a:gradFill rotWithShape="0">
                <a:gsLst>
                  <a:gs pos="0">
                    <a:srgbClr val="C2D69B"/>
                  </a:gs>
                  <a:gs pos="50000">
                    <a:srgbClr val="9BBB59"/>
                  </a:gs>
                  <a:gs pos="100000">
                    <a:srgbClr val="C2D69B"/>
                  </a:gs>
                </a:gsLst>
                <a:lin ang="5400000" scaled="1"/>
              </a:gradFill>
              <a:ln w="12700">
                <a:solidFill>
                  <a:srgbClr val="9BBB59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ca-ES" sz="2000">
                  <a:latin typeface="Arial" charset="0"/>
                </a:endParaRPr>
              </a:p>
            </p:txBody>
          </p:sp>
          <p:sp>
            <p:nvSpPr>
              <p:cNvPr id="7205" name="Text Box 240"/>
              <p:cNvSpPr txBox="1">
                <a:spLocks noChangeArrowheads="1"/>
              </p:cNvSpPr>
              <p:nvPr/>
            </p:nvSpPr>
            <p:spPr bwMode="auto">
              <a:xfrm rot="-5400000">
                <a:off x="3937" y="11149"/>
                <a:ext cx="11490" cy="5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GB" sz="1000" b="0">
                    <a:solidFill>
                      <a:schemeClr val="tx1"/>
                    </a:solidFill>
                    <a:ea typeface="Times New Roman" pitchFamily="18" charset="0"/>
                    <a:cs typeface="Arial" pitchFamily="34" charset="0"/>
                  </a:rPr>
                  <a:t>Forecast</a:t>
                </a:r>
                <a:br>
                  <a:rPr lang="en-GB" sz="1000" b="0">
                    <a:solidFill>
                      <a:schemeClr val="tx1"/>
                    </a:solidFill>
                    <a:ea typeface="Times New Roman" pitchFamily="18" charset="0"/>
                    <a:cs typeface="Arial" pitchFamily="34" charset="0"/>
                  </a:rPr>
                </a:br>
                <a:r>
                  <a:rPr lang="en-GB" sz="1000" b="0">
                    <a:solidFill>
                      <a:schemeClr val="tx1"/>
                    </a:solidFill>
                    <a:ea typeface="Times New Roman" pitchFamily="18" charset="0"/>
                    <a:cs typeface="Arial" pitchFamily="34" charset="0"/>
                  </a:rPr>
                  <a:t>          and</a:t>
                </a:r>
                <a:br>
                  <a:rPr lang="en-GB" sz="1000" b="0">
                    <a:solidFill>
                      <a:schemeClr val="tx1"/>
                    </a:solidFill>
                    <a:ea typeface="Times New Roman" pitchFamily="18" charset="0"/>
                    <a:cs typeface="Arial" pitchFamily="34" charset="0"/>
                  </a:rPr>
                </a:br>
                <a:r>
                  <a:rPr lang="en-GB" sz="1000" b="0">
                    <a:solidFill>
                      <a:schemeClr val="tx1"/>
                    </a:solidFill>
                    <a:ea typeface="Times New Roman" pitchFamily="18" charset="0"/>
                    <a:cs typeface="Arial" pitchFamily="34" charset="0"/>
                  </a:rPr>
                  <a:t>              projections</a:t>
                </a:r>
                <a:endParaRPr lang="en-GB" sz="2000" b="0">
                  <a:solidFill>
                    <a:schemeClr val="tx1"/>
                  </a:solidFill>
                  <a:ea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206" name="Text Box 241"/>
              <p:cNvSpPr txBox="1">
                <a:spLocks noChangeArrowheads="1"/>
              </p:cNvSpPr>
              <p:nvPr/>
            </p:nvSpPr>
            <p:spPr bwMode="auto">
              <a:xfrm rot="-5400000">
                <a:off x="23686" y="10020"/>
                <a:ext cx="9914" cy="3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GB" sz="1000" b="0">
                    <a:solidFill>
                      <a:schemeClr val="tx1"/>
                    </a:solidFill>
                    <a:ea typeface="Times New Roman" pitchFamily="18" charset="0"/>
                    <a:cs typeface="Arial" pitchFamily="34" charset="0"/>
                  </a:rPr>
                  <a:t>          Observation</a:t>
                </a:r>
                <a:br>
                  <a:rPr lang="en-GB" sz="1000" b="0">
                    <a:solidFill>
                      <a:schemeClr val="tx1"/>
                    </a:solidFill>
                    <a:ea typeface="Times New Roman" pitchFamily="18" charset="0"/>
                    <a:cs typeface="Arial" pitchFamily="34" charset="0"/>
                  </a:rPr>
                </a:br>
                <a:r>
                  <a:rPr lang="en-GB" sz="1000" b="0">
                    <a:solidFill>
                      <a:schemeClr val="tx1"/>
                    </a:solidFill>
                    <a:ea typeface="Times New Roman" pitchFamily="18" charset="0"/>
                    <a:cs typeface="Arial" pitchFamily="34" charset="0"/>
                  </a:rPr>
                  <a:t>priorities</a:t>
                </a:r>
                <a:endParaRPr lang="en-GB" sz="2000" b="0">
                  <a:solidFill>
                    <a:schemeClr val="tx1"/>
                  </a:solidFill>
                  <a:ea typeface="Times New Roman" pitchFamily="18" charset="0"/>
                  <a:cs typeface="Arial" pitchFamily="34" charset="0"/>
                </a:endParaRPr>
              </a:p>
            </p:txBody>
          </p:sp>
        </p:grpSp>
        <p:sp>
          <p:nvSpPr>
            <p:cNvPr id="7175" name="34 CuadroTexto"/>
            <p:cNvSpPr txBox="1">
              <a:spLocks noChangeArrowheads="1"/>
            </p:cNvSpPr>
            <p:nvPr/>
          </p:nvSpPr>
          <p:spPr bwMode="auto">
            <a:xfrm rot="-5400000">
              <a:off x="7854534" y="2156660"/>
              <a:ext cx="7216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>
                  <a:ea typeface="Times New Roman" pitchFamily="18" charset="0"/>
                  <a:cs typeface="Arial" pitchFamily="34" charset="0"/>
                </a:rPr>
                <a:t>Impact</a:t>
              </a:r>
              <a:endParaRPr lang="en-GB" sz="2000"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7176" name="35 CuadroTexto"/>
            <p:cNvSpPr txBox="1">
              <a:spLocks noChangeArrowheads="1"/>
            </p:cNvSpPr>
            <p:nvPr/>
          </p:nvSpPr>
          <p:spPr bwMode="auto">
            <a:xfrm rot="-5400000">
              <a:off x="7949140" y="3012167"/>
              <a:ext cx="78739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>
                  <a:ea typeface="Times New Roman" pitchFamily="18" charset="0"/>
                  <a:cs typeface="Arial" pitchFamily="34" charset="0"/>
                </a:rPr>
                <a:t>Goals</a:t>
              </a:r>
              <a:endParaRPr lang="en-GB" sz="3200">
                <a:ea typeface="Times New Roman" pitchFamily="18" charset="0"/>
                <a:cs typeface="Arial" pitchFamily="34" charset="0"/>
              </a:endParaRPr>
            </a:p>
            <a:p>
              <a:endParaRPr lang="ca-ES" sz="1400"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7177" name="36 CuadroTexto"/>
            <p:cNvSpPr txBox="1">
              <a:spLocks noChangeArrowheads="1"/>
            </p:cNvSpPr>
            <p:nvPr/>
          </p:nvSpPr>
          <p:spPr bwMode="auto">
            <a:xfrm rot="-5400000">
              <a:off x="7494151" y="3888753"/>
              <a:ext cx="167646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>
                  <a:ea typeface="Times New Roman" pitchFamily="18" charset="0"/>
                  <a:cs typeface="Arial" pitchFamily="34" charset="0"/>
                </a:rPr>
                <a:t>Observation</a:t>
              </a:r>
              <a:endParaRPr lang="en-GB" sz="3600">
                <a:ea typeface="Times New Roman" pitchFamily="18" charset="0"/>
                <a:cs typeface="Arial" pitchFamily="34" charset="0"/>
              </a:endParaRPr>
            </a:p>
            <a:p>
              <a:endParaRPr lang="ca-ES" sz="1400">
                <a:ea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41" name="40 Título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990600"/>
          </a:xfrm>
        </p:spPr>
        <p:txBody>
          <a:bodyPr>
            <a:normAutofit/>
          </a:bodyPr>
          <a:lstStyle/>
          <a:p>
            <a:r>
              <a:rPr lang="ca-ES" sz="3500" dirty="0" err="1" smtClean="0"/>
              <a:t>Goal</a:t>
            </a:r>
            <a:r>
              <a:rPr lang="ca-ES" sz="3500" dirty="0" smtClean="0"/>
              <a:t> </a:t>
            </a:r>
            <a:r>
              <a:rPr lang="ca-ES" sz="3500" dirty="0" smtClean="0">
                <a:sym typeface="Wingdings" pitchFamily="2" charset="2"/>
              </a:rPr>
              <a:t> </a:t>
            </a:r>
            <a:r>
              <a:rPr lang="ca-ES" sz="3500" dirty="0" err="1" smtClean="0">
                <a:sym typeface="Wingdings" pitchFamily="2" charset="2"/>
              </a:rPr>
              <a:t>Indicators</a:t>
            </a:r>
            <a:r>
              <a:rPr lang="ca-ES" sz="3500" dirty="0" smtClean="0">
                <a:sym typeface="Wingdings" pitchFamily="2" charset="2"/>
              </a:rPr>
              <a:t>  </a:t>
            </a:r>
            <a:r>
              <a:rPr lang="ca-ES" sz="3500" dirty="0" err="1" smtClean="0">
                <a:sym typeface="Wingdings" pitchFamily="2" charset="2"/>
              </a:rPr>
              <a:t>EV</a:t>
            </a:r>
            <a:r>
              <a:rPr lang="ca-ES" sz="3500" dirty="0" smtClean="0">
                <a:sym typeface="Wingdings" pitchFamily="2" charset="2"/>
              </a:rPr>
              <a:t>  </a:t>
            </a:r>
            <a:r>
              <a:rPr lang="ca-ES" sz="3500" dirty="0" err="1" smtClean="0">
                <a:sym typeface="Wingdings" pitchFamily="2" charset="2"/>
              </a:rPr>
              <a:t>Observations</a:t>
            </a:r>
            <a:r>
              <a:rPr lang="ca-ES" sz="3500" dirty="0" smtClean="0">
                <a:sym typeface="Wingdings" pitchFamily="2" charset="2"/>
              </a:rPr>
              <a:t>: Gaps</a:t>
            </a:r>
            <a:endParaRPr lang="ca-ES" sz="3500" dirty="0"/>
          </a:p>
        </p:txBody>
      </p:sp>
      <p:sp>
        <p:nvSpPr>
          <p:cNvPr id="7173" name="37 Marcador de contenido"/>
          <p:cNvSpPr>
            <a:spLocks noGrp="1"/>
          </p:cNvSpPr>
          <p:nvPr>
            <p:ph idx="1"/>
          </p:nvPr>
        </p:nvSpPr>
        <p:spPr>
          <a:xfrm>
            <a:off x="0" y="1936576"/>
            <a:ext cx="4211960" cy="48768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First translate knowledge needs (e.g. </a:t>
            </a:r>
            <a:r>
              <a:rPr lang="en-GB" dirty="0" err="1" smtClean="0"/>
              <a:t>SDG</a:t>
            </a:r>
            <a:r>
              <a:rPr lang="en-GB" dirty="0" smtClean="0"/>
              <a:t>) into indicators and </a:t>
            </a:r>
          </a:p>
          <a:p>
            <a:r>
              <a:rPr lang="en-GB" dirty="0" smtClean="0"/>
              <a:t>then these indicators into essential variables (</a:t>
            </a:r>
            <a:r>
              <a:rPr lang="en-GB" dirty="0" err="1" smtClean="0"/>
              <a:t>EV</a:t>
            </a:r>
            <a:r>
              <a:rPr lang="en-GB" dirty="0" smtClean="0"/>
              <a:t>) required for the quantification of the indicators; </a:t>
            </a:r>
          </a:p>
          <a:p>
            <a:r>
              <a:rPr lang="en-GB" dirty="0" smtClean="0"/>
              <a:t>Ultimately, these </a:t>
            </a:r>
            <a:r>
              <a:rPr lang="en-GB" dirty="0" err="1" smtClean="0"/>
              <a:t>EV</a:t>
            </a:r>
            <a:r>
              <a:rPr lang="en-GB" dirty="0" smtClean="0"/>
              <a:t> are used to refine observation requirements. </a:t>
            </a:r>
          </a:p>
          <a:p>
            <a:r>
              <a:rPr lang="en-GB" dirty="0" smtClean="0"/>
              <a:t>In ConnectinGEO, requirements will be related to information on available observations to identify key gaps.</a:t>
            </a:r>
            <a:endParaRPr lang="en-GB" dirty="0" smtClean="0"/>
          </a:p>
        </p:txBody>
      </p:sp>
      <p:sp>
        <p:nvSpPr>
          <p:cNvPr id="39" name="2 Título"/>
          <p:cNvSpPr txBox="1">
            <a:spLocks/>
          </p:cNvSpPr>
          <p:nvPr/>
        </p:nvSpPr>
        <p:spPr>
          <a:xfrm>
            <a:off x="0" y="0"/>
            <a:ext cx="9144000" cy="822325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spcBef>
                <a:spcPct val="0"/>
              </a:spcBef>
            </a:pPr>
            <a:endParaRPr kumimoji="0" lang="en-GB" sz="4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0" lang="en-GB" sz="2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Determine a set of targets that the </a:t>
            </a:r>
            <a:r>
              <a:rPr kumimoji="0" lang="en-GB" sz="27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</a:t>
            </a:r>
            <a:r>
              <a:rPr kumimoji="0" lang="en-GB" sz="2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has. These targets can be </a:t>
            </a:r>
            <a:r>
              <a:rPr kumimoji="0" lang="en-GB" sz="27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e.g</a:t>
            </a:r>
            <a:r>
              <a:rPr kumimoji="0" lang="en-GB" sz="2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strategic, scientific, organizational, etc. e.g. </a:t>
            </a:r>
            <a:r>
              <a:rPr lang="en-GB" dirty="0" smtClean="0"/>
              <a:t>GEOSS Strategic Targets, </a:t>
            </a:r>
            <a:r>
              <a:rPr kumimoji="0" lang="en-GB" sz="2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kumimoji="0" lang="en-GB" sz="2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</a:t>
            </a:r>
            <a:r>
              <a:rPr kumimoji="0" lang="en-GB" sz="27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SDGs</a:t>
            </a:r>
            <a:r>
              <a:rPr kumimoji="0" lang="en-GB" sz="2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kumimoji="0" lang="en-GB" sz="2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kumimoji="0" lang="en-GB" sz="2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planetary </a:t>
            </a:r>
            <a:r>
              <a:rPr kumimoji="0" lang="en-GB" sz="2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boundaries</a:t>
            </a:r>
            <a:r>
              <a:rPr lang="en-GB" sz="2700" dirty="0" smtClean="0"/>
              <a:t>, etc.</a:t>
            </a:r>
            <a:endParaRPr kumimoji="0" lang="en-GB" sz="27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kumimoji="0" lang="ca-ES" sz="27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0" lang="en-GB" sz="27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Substeps</a:t>
            </a:r>
            <a:r>
              <a:rPr kumimoji="0" lang="en-GB" sz="2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kumimoji="0" lang="ca-ES" sz="27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kumimoji="0" lang="en-GB" sz="2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Identifying the strategic goals we want to achieve</a:t>
            </a:r>
            <a:endParaRPr kumimoji="0" lang="ca-ES" sz="23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kumimoji="0" lang="en-GB" sz="2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Identifying the variables that can be used to measure the achievement of the goals</a:t>
            </a:r>
            <a:endParaRPr kumimoji="0" lang="ca-ES" sz="23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kumimoji="0" lang="en-GB" sz="2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Identifying the metrics used to achieve the goals</a:t>
            </a:r>
          </a:p>
          <a:p>
            <a:pPr lvl="1"/>
            <a:r>
              <a:rPr lang="en-GB" dirty="0" smtClean="0"/>
              <a:t>Express them in a format that makes them compatible with the observation needs</a:t>
            </a:r>
            <a:endParaRPr kumimoji="0" lang="ca-ES" sz="23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a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1	Top-Down thread 1: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Observation </a:t>
            </a:r>
            <a:r>
              <a:rPr lang="en-US" sz="3600" dirty="0" smtClean="0"/>
              <a:t>requirements </a:t>
            </a:r>
            <a:r>
              <a:rPr lang="en-US" sz="3600" dirty="0" smtClean="0"/>
              <a:t>identification </a:t>
            </a:r>
            <a:endParaRPr lang="ca-ES" sz="3600" dirty="0"/>
          </a:p>
        </p:txBody>
      </p:sp>
      <p:pic>
        <p:nvPicPr>
          <p:cNvPr id="48130" name="Picture 2" descr="http://sustainabledevelopment.un.org/content/images/image18_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764704"/>
            <a:ext cx="1619672" cy="696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2152600"/>
            <a:ext cx="8229600" cy="4228728"/>
          </a:xfrm>
        </p:spPr>
        <p:txBody>
          <a:bodyPr>
            <a:normAutofit fontScale="77500" lnSpcReduction="20000"/>
          </a:bodyPr>
          <a:lstStyle/>
          <a:p>
            <a:pPr lvl="0" rtl="0" eaLnBrk="1" latinLnBrk="0" hangingPunct="1"/>
            <a:r>
              <a:rPr kumimoji="0" lang="en-US" sz="4100" kern="1200" dirty="0" smtClean="0">
                <a:effectLst/>
                <a:latin typeface="+mj-lt"/>
                <a:ea typeface="+mj-ea"/>
                <a:cs typeface="+mj-cs"/>
              </a:rPr>
              <a:t>Target 3.9 </a:t>
            </a:r>
            <a:r>
              <a:rPr kumimoji="0" lang="en-US" sz="4100" i="1" kern="1200" dirty="0" smtClean="0">
                <a:effectLst/>
                <a:latin typeface="+mj-lt"/>
                <a:ea typeface="+mj-ea"/>
                <a:cs typeface="+mj-cs"/>
              </a:rPr>
              <a:t>By 2030, substantially reduce the number of deaths and illnesses from hazardous chemicals and air, water and soil pollution and </a:t>
            </a:r>
            <a:r>
              <a:rPr kumimoji="0" lang="en-US" sz="4100" i="1" kern="1200" dirty="0" smtClean="0">
                <a:effectLst/>
                <a:latin typeface="+mj-lt"/>
                <a:ea typeface="+mj-ea"/>
                <a:cs typeface="+mj-cs"/>
              </a:rPr>
              <a:t>contamination</a:t>
            </a:r>
            <a:endParaRPr lang="en-US" sz="4100" i="1" dirty="0" smtClean="0">
              <a:effectLst/>
            </a:endParaRPr>
          </a:p>
          <a:p>
            <a:pPr lvl="1"/>
            <a:r>
              <a:rPr kumimoji="0" lang="en-US" sz="3100" kern="1200" dirty="0" smtClean="0">
                <a:effectLst/>
                <a:latin typeface="+mj-lt"/>
                <a:ea typeface="+mj-ea"/>
                <a:cs typeface="+mj-cs"/>
              </a:rPr>
              <a:t>Current </a:t>
            </a:r>
            <a:r>
              <a:rPr kumimoji="0" lang="en-US" sz="3100" kern="1200" dirty="0" smtClean="0">
                <a:effectLst/>
                <a:latin typeface="+mj-lt"/>
                <a:ea typeface="+mj-ea"/>
                <a:cs typeface="+mj-cs"/>
              </a:rPr>
              <a:t>indicators focus on consequences</a:t>
            </a:r>
          </a:p>
          <a:p>
            <a:pPr lvl="2"/>
            <a:r>
              <a:rPr lang="en-US" sz="2600" dirty="0"/>
              <a:t>3.9.1 Mortality rate attributed to household </a:t>
            </a:r>
            <a:r>
              <a:rPr lang="en-US" sz="2600" dirty="0" smtClean="0"/>
              <a:t>and </a:t>
            </a:r>
            <a:r>
              <a:rPr lang="en-US" sz="2600" dirty="0" smtClean="0"/>
              <a:t>ambient air pollution</a:t>
            </a:r>
          </a:p>
          <a:p>
            <a:pPr lvl="2"/>
            <a:r>
              <a:rPr lang="en-US" sz="2600" dirty="0" smtClean="0"/>
              <a:t>3.9.2 </a:t>
            </a:r>
            <a:r>
              <a:rPr lang="en-US" sz="2600" dirty="0"/>
              <a:t>Mortality rate attributed to unsafe water</a:t>
            </a:r>
            <a:r>
              <a:rPr lang="en-US" sz="2600" dirty="0" smtClean="0"/>
              <a:t>, unsafe </a:t>
            </a:r>
            <a:r>
              <a:rPr lang="en-US" sz="2600" dirty="0"/>
              <a:t>sanitation and lack of hygiene (exposure </a:t>
            </a:r>
            <a:r>
              <a:rPr lang="en-US" sz="2600" dirty="0" smtClean="0"/>
              <a:t>to </a:t>
            </a:r>
            <a:r>
              <a:rPr lang="en-US" sz="2600" dirty="0" smtClean="0"/>
              <a:t>unsafe WASH services)</a:t>
            </a:r>
          </a:p>
          <a:p>
            <a:pPr lvl="1"/>
            <a:r>
              <a:rPr kumimoji="0" lang="en-US" sz="3100" kern="1200" dirty="0" smtClean="0">
                <a:effectLst/>
                <a:latin typeface="+mj-lt"/>
                <a:ea typeface="+mj-ea"/>
                <a:cs typeface="+mj-cs"/>
              </a:rPr>
              <a:t>Focus more on the cause (e.g. environmental pollution)</a:t>
            </a:r>
            <a:endParaRPr kumimoji="0" lang="en-US" sz="3100" kern="1200" dirty="0" smtClean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sz="3200" b="1" kern="1200" dirty="0" smtClean="0">
                <a:solidFill>
                  <a:schemeClr val="tx2"/>
                </a:solidFill>
                <a:effectLst/>
              </a:rPr>
              <a:t>E.g.: SDG-3 </a:t>
            </a:r>
            <a:r>
              <a:rPr lang="en-GB" sz="3200" dirty="0">
                <a:effectLst/>
              </a:rPr>
              <a:t>Ensure healthy lives and </a:t>
            </a:r>
            <a:r>
              <a:rPr lang="en-GB" sz="3200" dirty="0" smtClean="0">
                <a:effectLst/>
              </a:rPr>
              <a:t/>
            </a:r>
            <a:br>
              <a:rPr lang="en-GB" sz="3200" dirty="0" smtClean="0">
                <a:effectLst/>
              </a:rPr>
            </a:br>
            <a:r>
              <a:rPr lang="en-GB" sz="3200" dirty="0" smtClean="0">
                <a:effectLst/>
              </a:rPr>
              <a:t>promote </a:t>
            </a:r>
            <a:r>
              <a:rPr lang="en-GB" sz="3200" dirty="0">
                <a:effectLst/>
              </a:rPr>
              <a:t>well-being for all at all ages</a:t>
            </a:r>
            <a:r>
              <a:rPr kumimoji="0" lang="en-US" sz="3200" b="1" kern="1200" dirty="0" smtClean="0">
                <a:solidFill>
                  <a:schemeClr val="tx2"/>
                </a:solidFill>
                <a:effectLst/>
              </a:rPr>
              <a:t> </a:t>
            </a:r>
            <a:endParaRPr lang="de-DE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1793" y="0"/>
            <a:ext cx="1872207" cy="18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0721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936576"/>
            <a:ext cx="8229600" cy="4444752"/>
          </a:xfrm>
        </p:spPr>
        <p:txBody>
          <a:bodyPr>
            <a:normAutofit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GB" sz="2400" dirty="0" smtClean="0"/>
              <a:t>Mortality is not a good indicator because:</a:t>
            </a:r>
          </a:p>
          <a:p>
            <a:pPr marL="603504" lvl="2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GB" sz="2000" dirty="0" smtClean="0"/>
              <a:t>There is an accumulative effect that generates a huge delay</a:t>
            </a:r>
          </a:p>
          <a:p>
            <a:pPr marL="886968" lvl="3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GB" sz="1800" dirty="0" smtClean="0"/>
              <a:t>A decrease in mortality can happen even if pollution is increasing in the short term</a:t>
            </a:r>
            <a:r>
              <a:rPr lang="en-GB" dirty="0" smtClean="0"/>
              <a:t>. </a:t>
            </a:r>
          </a:p>
          <a:p>
            <a:r>
              <a:rPr lang="en-GB" dirty="0" err="1" smtClean="0"/>
              <a:t>SDG</a:t>
            </a:r>
            <a:r>
              <a:rPr lang="en-GB" dirty="0" smtClean="0"/>
              <a:t> indicators do not recognize the relation between pollution and mortality. EC directives in place do recognize it.</a:t>
            </a:r>
          </a:p>
          <a:p>
            <a:r>
              <a:rPr lang="en-GB" dirty="0" smtClean="0"/>
              <a:t>Measuring pollution status</a:t>
            </a:r>
          </a:p>
          <a:p>
            <a:pPr lvl="1"/>
            <a:r>
              <a:rPr lang="en-GB" dirty="0" smtClean="0"/>
              <a:t>Satellite do not see the lower levels in tropospheric O</a:t>
            </a:r>
            <a:r>
              <a:rPr lang="en-GB" baseline="30000" dirty="0" smtClean="0"/>
              <a:t>3</a:t>
            </a:r>
          </a:p>
          <a:p>
            <a:pPr lvl="1"/>
            <a:r>
              <a:rPr lang="en-GB" dirty="0" smtClean="0"/>
              <a:t>In-situ is coverage is good in populated areas only</a:t>
            </a:r>
          </a:p>
          <a:p>
            <a:pPr lvl="1"/>
            <a:r>
              <a:rPr lang="en-GB" dirty="0" err="1" smtClean="0"/>
              <a:t>Satellite+in</a:t>
            </a:r>
            <a:r>
              <a:rPr lang="en-GB" dirty="0" smtClean="0"/>
              <a:t>-situ gives better result for near real time prediction. </a:t>
            </a:r>
            <a:endParaRPr lang="en-GB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Discussion on requirements</a:t>
            </a:r>
            <a:endParaRPr lang="de-DE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1793" y="0"/>
            <a:ext cx="1872207" cy="18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2475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936576"/>
            <a:ext cx="8229600" cy="4921424"/>
          </a:xfrm>
        </p:spPr>
        <p:txBody>
          <a:bodyPr>
            <a:noAutofit/>
          </a:bodyPr>
          <a:lstStyle/>
          <a:p>
            <a:r>
              <a:rPr kumimoji="0" lang="en-GB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International Research Programs conducted their own gap analysis before and they already defined their priorities. </a:t>
            </a:r>
          </a:p>
          <a:p>
            <a:pPr lvl="1"/>
            <a:r>
              <a:rPr kumimoji="0"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Roadmaps where some gaps an priorities are identified. </a:t>
            </a:r>
          </a:p>
          <a:p>
            <a:pPr lvl="1"/>
            <a:r>
              <a:rPr lang="en-GB" sz="1600" dirty="0" smtClean="0"/>
              <a:t>The calls themselves (including </a:t>
            </a:r>
            <a:r>
              <a:rPr lang="en-GB" sz="1800" dirty="0" smtClean="0"/>
              <a:t>ERA-</a:t>
            </a:r>
            <a:r>
              <a:rPr lang="en-GB" sz="1800" dirty="0" err="1" smtClean="0"/>
              <a:t>NETs</a:t>
            </a:r>
            <a:r>
              <a:rPr lang="en-GB" sz="1600" dirty="0" smtClean="0"/>
              <a:t>)</a:t>
            </a:r>
            <a:endParaRPr kumimoji="0" lang="en-GB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kumimoji="0"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Careful examination of the documentation released by research programs can hep in detecting gaps in EO </a:t>
            </a:r>
          </a:p>
          <a:p>
            <a:r>
              <a:rPr kumimoji="0" lang="en-GB" sz="2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Substeps</a:t>
            </a:r>
            <a:r>
              <a:rPr kumimoji="0" lang="en-GB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kumimoji="0" lang="ca-ES" sz="2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kumimoji="0" lang="en-GB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Examine the documentation of EO related topics released by the funding agencies</a:t>
            </a:r>
            <a:endParaRPr kumimoji="0" lang="ca-ES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kumimoji="0" lang="en-GB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Attend workshops organised by the funding agencies or the international instruments of collaboration and collecting minutes</a:t>
            </a:r>
            <a:endParaRPr kumimoji="0" lang="ca-ES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kumimoji="0" lang="en-GB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Identify the current directions of the funded research that uses or contributes to </a:t>
            </a:r>
            <a:r>
              <a:rPr kumimoji="0" lang="en-GB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EO</a:t>
            </a:r>
            <a:endParaRPr kumimoji="0" lang="ca-ES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kumimoji="0" lang="en-GB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Consult the funding agencies responsible and make them review the produced list of current priorities and explore possible continuation</a:t>
            </a:r>
            <a:endParaRPr kumimoji="0" lang="ca-ES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kumimoji="0" lang="en-GB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the results of the other threads to them and adjust </a:t>
            </a:r>
            <a:r>
              <a:rPr kumimoji="0" lang="en-GB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 considering their expert </a:t>
            </a:r>
            <a:r>
              <a:rPr kumimoji="0" lang="en-GB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opinion.</a:t>
            </a:r>
          </a:p>
          <a:p>
            <a:pPr lvl="1"/>
            <a:r>
              <a:rPr lang="en-GB" sz="1600" dirty="0" smtClean="0"/>
              <a:t>Express them in a format that makes them compatible with the observation needs</a:t>
            </a:r>
            <a:endParaRPr lang="ca-ES" sz="1600" dirty="0" smtClean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	Top-Down thread 2: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International </a:t>
            </a:r>
            <a:r>
              <a:rPr lang="en-US" dirty="0" smtClean="0"/>
              <a:t>research programs</a:t>
            </a:r>
            <a:endParaRPr lang="ca-ES" dirty="0"/>
          </a:p>
        </p:txBody>
      </p:sp>
      <p:pic>
        <p:nvPicPr>
          <p:cNvPr id="47105" name="Picture 1" descr="D:\docs\creaf\miramon\Projectes\h2020\ConnectinGEO\logo\EC_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8390" y="764704"/>
            <a:ext cx="163561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E.g</a:t>
            </a:r>
            <a:r>
              <a:rPr lang="ca-ES" dirty="0" smtClean="0"/>
              <a:t>. </a:t>
            </a:r>
            <a:r>
              <a:rPr lang="ca-ES" dirty="0" err="1" smtClean="0"/>
              <a:t>ESA</a:t>
            </a:r>
            <a:r>
              <a:rPr lang="ca-ES" dirty="0" smtClean="0"/>
              <a:t> call for </a:t>
            </a:r>
            <a:r>
              <a:rPr lang="ca-ES" dirty="0" err="1" smtClean="0"/>
              <a:t>RS-EBVs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Development of Remotely-Sensed Essential </a:t>
            </a:r>
            <a:r>
              <a:rPr lang="en-US" dirty="0" smtClean="0"/>
              <a:t>Biodiversity Variables </a:t>
            </a:r>
            <a:r>
              <a:rPr lang="en-US" dirty="0" smtClean="0"/>
              <a:t>(RS-</a:t>
            </a:r>
            <a:r>
              <a:rPr lang="en-US" dirty="0" err="1" smtClean="0"/>
              <a:t>EBVs</a:t>
            </a:r>
            <a:r>
              <a:rPr lang="en-US" dirty="0" smtClean="0"/>
              <a:t>) for terrestrial ecosystems. </a:t>
            </a:r>
            <a:endParaRPr lang="en-US" dirty="0" smtClean="0"/>
          </a:p>
          <a:p>
            <a:r>
              <a:rPr lang="en-US" i="1" dirty="0" smtClean="0"/>
              <a:t>The primary objective of the activity shall be to perform all necessary engineering activities </a:t>
            </a:r>
            <a:r>
              <a:rPr lang="en-US" i="1" dirty="0" smtClean="0"/>
              <a:t>for </a:t>
            </a:r>
            <a:r>
              <a:rPr lang="en-US" i="1" dirty="0" smtClean="0"/>
              <a:t>the definition, specification, benchmarking, prototyping, validation, scaling up and utility </a:t>
            </a:r>
            <a:r>
              <a:rPr lang="en-US" i="1" dirty="0" smtClean="0"/>
              <a:t>demonstration   </a:t>
            </a:r>
            <a:r>
              <a:rPr lang="en-US" i="1" dirty="0" smtClean="0"/>
              <a:t>of   at   least   three   High   Resolution   (HR)   Remotely-Sensed   Essential </a:t>
            </a:r>
            <a:r>
              <a:rPr lang="en-US" i="1" dirty="0" smtClean="0"/>
              <a:t>Biodiversity </a:t>
            </a:r>
            <a:r>
              <a:rPr lang="en-US" i="1" dirty="0" smtClean="0"/>
              <a:t>Variables (RS-</a:t>
            </a:r>
            <a:r>
              <a:rPr lang="en-US" i="1" dirty="0" err="1" smtClean="0"/>
              <a:t>EBVs</a:t>
            </a:r>
            <a:r>
              <a:rPr lang="en-US" i="1" dirty="0" smtClean="0"/>
              <a:t>) on the structure and function of terrestrial ecosystems. </a:t>
            </a:r>
            <a:endParaRPr lang="en-US" i="1" dirty="0" smtClean="0"/>
          </a:p>
          <a:p>
            <a:r>
              <a:rPr lang="en-US" i="1" dirty="0" err="1" smtClean="0"/>
              <a:t>GlobDiversity</a:t>
            </a:r>
            <a:r>
              <a:rPr lang="en-US" i="1" dirty="0" smtClean="0"/>
              <a:t>  shall  bring  a  significant  contribution  towards  the  integration  of  satellite </a:t>
            </a:r>
            <a:r>
              <a:rPr lang="en-US" i="1" dirty="0" smtClean="0"/>
              <a:t>observations </a:t>
            </a:r>
            <a:r>
              <a:rPr lang="en-US" i="1" dirty="0" smtClean="0"/>
              <a:t>in the development of Essential Biodiversity Variables. </a:t>
            </a:r>
            <a:endParaRPr lang="en-US" i="1" dirty="0" smtClean="0"/>
          </a:p>
          <a:p>
            <a:r>
              <a:rPr lang="en-US" i="1" dirty="0" smtClean="0"/>
              <a:t>It will </a:t>
            </a:r>
            <a:r>
              <a:rPr lang="en-US" i="1" dirty="0" smtClean="0"/>
              <a:t>address the engineering of remotely sensed </a:t>
            </a:r>
            <a:r>
              <a:rPr lang="en-US" i="1" dirty="0" err="1" smtClean="0"/>
              <a:t>EBVs</a:t>
            </a:r>
            <a:r>
              <a:rPr lang="en-US" i="1" dirty="0" smtClean="0"/>
              <a:t>, which prioritization and </a:t>
            </a:r>
            <a:r>
              <a:rPr lang="en-US" i="1" dirty="0" smtClean="0"/>
              <a:t>specification </a:t>
            </a:r>
            <a:r>
              <a:rPr lang="en-US" i="1" dirty="0" smtClean="0"/>
              <a:t>are still an on-going process within the GEO BON Community of Practitioners. </a:t>
            </a:r>
            <a:endParaRPr lang="ca-ES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0"/>
            <a:ext cx="3059832" cy="112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1895</TotalTime>
  <Words>1374</Words>
  <Application>Microsoft Office PowerPoint</Application>
  <PresentationFormat>Presentación en pantalla (4:3)</PresentationFormat>
  <Paragraphs>180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Clarity</vt:lpstr>
      <vt:lpstr>Diapositiva 1</vt:lpstr>
      <vt:lpstr>We have some results</vt:lpstr>
      <vt:lpstr>ConnetinGEO methodology for the gap analysis five threads</vt:lpstr>
      <vt:lpstr>Goal  Indicators  EV  Observations: Gaps</vt:lpstr>
      <vt:lpstr>1 Top-Down thread 1:  Observation requirements identification </vt:lpstr>
      <vt:lpstr>E.g.: SDG-3 Ensure healthy lives and  promote well-being for all at all ages </vt:lpstr>
      <vt:lpstr>Discussion on requirements</vt:lpstr>
      <vt:lpstr>2 Top-Down thread 2:  International research programs</vt:lpstr>
      <vt:lpstr>E.g. ESA call for RS-EBVs</vt:lpstr>
      <vt:lpstr>E.g. ESA call for RS-EBVs</vt:lpstr>
      <vt:lpstr>3 Bottom-up thread 1: Consultation process</vt:lpstr>
      <vt:lpstr>Map of the EO networks</vt:lpstr>
      <vt:lpstr>E.g.: A gap coming for the Ocean community</vt:lpstr>
      <vt:lpstr>4 Bottom-up thread 2:  Systematic analysis of the observations </vt:lpstr>
      <vt:lpstr>E.g. Are Gap Citizen Science datasets under-resented in GEOSS?</vt:lpstr>
      <vt:lpstr>Even if some CS projects emerged, not all CS FP7 project datasets are included in GEOSS</vt:lpstr>
      <vt:lpstr>5 Bottom-up thread 3:  Hands on activities</vt:lpstr>
      <vt:lpstr>E.g. A WebGIS Client providing access to in-situ measurements</vt:lpstr>
      <vt:lpstr>Main results – EO gaps analysis</vt:lpstr>
      <vt:lpstr>A single data model for all theads.</vt:lpstr>
      <vt:lpstr>Future work: Setting priorities for the gaps</vt:lpstr>
      <vt:lpstr>Thanks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MCCALLUM Ian</dc:creator>
  <cp:lastModifiedBy>Joan Maso</cp:lastModifiedBy>
  <cp:revision>79</cp:revision>
  <cp:lastPrinted>2016-05-27T14:53:06Z</cp:lastPrinted>
  <dcterms:created xsi:type="dcterms:W3CDTF">2016-04-26T11:49:04Z</dcterms:created>
  <dcterms:modified xsi:type="dcterms:W3CDTF">2016-10-10T09:31:34Z</dcterms:modified>
</cp:coreProperties>
</file>