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74" r:id="rId3"/>
    <p:sldId id="257" r:id="rId4"/>
    <p:sldId id="285" r:id="rId5"/>
    <p:sldId id="286" r:id="rId6"/>
    <p:sldId id="307" r:id="rId7"/>
    <p:sldId id="314" r:id="rId8"/>
    <p:sldId id="315" r:id="rId9"/>
    <p:sldId id="317" r:id="rId10"/>
    <p:sldId id="319" r:id="rId11"/>
    <p:sldId id="321" r:id="rId12"/>
    <p:sldId id="336" r:id="rId13"/>
    <p:sldId id="312" r:id="rId14"/>
    <p:sldId id="331" r:id="rId15"/>
    <p:sldId id="309" r:id="rId16"/>
    <p:sldId id="283" r:id="rId17"/>
    <p:sldId id="301" r:id="rId18"/>
    <p:sldId id="337" r:id="rId19"/>
    <p:sldId id="338" r:id="rId20"/>
    <p:sldId id="332" r:id="rId21"/>
    <p:sldId id="333" r:id="rId22"/>
    <p:sldId id="334" r:id="rId23"/>
    <p:sldId id="335" r:id="rId24"/>
    <p:sldId id="316" r:id="rId25"/>
    <p:sldId id="318" r:id="rId26"/>
    <p:sldId id="320" r:id="rId27"/>
    <p:sldId id="322" r:id="rId28"/>
    <p:sldId id="324" r:id="rId29"/>
    <p:sldId id="326" r:id="rId30"/>
    <p:sldId id="327" r:id="rId31"/>
    <p:sldId id="328" r:id="rId32"/>
    <p:sldId id="313" r:id="rId33"/>
    <p:sldId id="303" r:id="rId34"/>
    <p:sldId id="300" r:id="rId35"/>
    <p:sldId id="308" r:id="rId36"/>
    <p:sldId id="305" r:id="rId37"/>
    <p:sldId id="284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A9918"/>
    <a:srgbClr val="FF6600"/>
    <a:srgbClr val="418AB3"/>
    <a:srgbClr val="000000"/>
    <a:srgbClr val="DA964B"/>
    <a:srgbClr val="9E9E9E"/>
    <a:srgbClr val="B5B5B5"/>
    <a:srgbClr val="A9A9A9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2" autoAdjust="0"/>
    <p:restoredTop sz="94600" autoAdjust="0"/>
  </p:normalViewPr>
  <p:slideViewPr>
    <p:cSldViewPr snapToGrid="0">
      <p:cViewPr>
        <p:scale>
          <a:sx n="60" d="100"/>
          <a:sy n="60" d="100"/>
        </p:scale>
        <p:origin x="105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i\Documents\work\ilsanto\Projects\ConnectinGEO\GEODABGapAnalysis\semanticsearchAccTest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matti\Documents\work\ilsanto\Projects\ConnectinGEO\GEODABGapAnalysis\semanticsearchAccTest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Foglio1!$H$9:$H$24</c:f>
              <c:numCache>
                <c:formatCode>General</c:formatCode>
                <c:ptCount val="16"/>
                <c:pt idx="0">
                  <c:v>418875</c:v>
                </c:pt>
                <c:pt idx="1">
                  <c:v>1403</c:v>
                </c:pt>
                <c:pt idx="2">
                  <c:v>27186</c:v>
                </c:pt>
                <c:pt idx="3">
                  <c:v>3935</c:v>
                </c:pt>
                <c:pt idx="4">
                  <c:v>40036</c:v>
                </c:pt>
                <c:pt idx="5">
                  <c:v>872026</c:v>
                </c:pt>
                <c:pt idx="6">
                  <c:v>870673</c:v>
                </c:pt>
                <c:pt idx="7">
                  <c:v>810</c:v>
                </c:pt>
                <c:pt idx="8">
                  <c:v>77541</c:v>
                </c:pt>
                <c:pt idx="9">
                  <c:v>2884788</c:v>
                </c:pt>
                <c:pt idx="10">
                  <c:v>7</c:v>
                </c:pt>
                <c:pt idx="11">
                  <c:v>196</c:v>
                </c:pt>
                <c:pt idx="12">
                  <c:v>15</c:v>
                </c:pt>
                <c:pt idx="13">
                  <c:v>569</c:v>
                </c:pt>
                <c:pt idx="14">
                  <c:v>16</c:v>
                </c:pt>
                <c:pt idx="15">
                  <c:v>1105715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Foglio1!$P$9:$P$24</c:f>
              <c:numCache>
                <c:formatCode>General</c:formatCode>
                <c:ptCount val="16"/>
                <c:pt idx="0">
                  <c:v>398536</c:v>
                </c:pt>
                <c:pt idx="1">
                  <c:v>221</c:v>
                </c:pt>
                <c:pt idx="2">
                  <c:v>25567</c:v>
                </c:pt>
                <c:pt idx="3">
                  <c:v>1440</c:v>
                </c:pt>
                <c:pt idx="4">
                  <c:v>26741</c:v>
                </c:pt>
                <c:pt idx="5">
                  <c:v>1363</c:v>
                </c:pt>
                <c:pt idx="6">
                  <c:v>2</c:v>
                </c:pt>
                <c:pt idx="7">
                  <c:v>178</c:v>
                </c:pt>
                <c:pt idx="8">
                  <c:v>681</c:v>
                </c:pt>
                <c:pt idx="9">
                  <c:v>1149</c:v>
                </c:pt>
                <c:pt idx="10">
                  <c:v>0</c:v>
                </c:pt>
                <c:pt idx="11">
                  <c:v>83</c:v>
                </c:pt>
                <c:pt idx="12">
                  <c:v>4</c:v>
                </c:pt>
                <c:pt idx="13">
                  <c:v>372</c:v>
                </c:pt>
                <c:pt idx="14">
                  <c:v>1</c:v>
                </c:pt>
                <c:pt idx="15">
                  <c:v>1039732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(Foglio1!$X$27,Foglio1!$AD$27,Foglio1!$Z$27)</c:f>
              <c:numCache>
                <c:formatCode>General</c:formatCode>
                <c:ptCount val="3"/>
                <c:pt idx="0">
                  <c:v>19904302</c:v>
                </c:pt>
                <c:pt idx="1">
                  <c:v>1570914</c:v>
                </c:pt>
                <c:pt idx="2">
                  <c:v>1535229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4-4820-91F0-B38E809EC2F7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(Foglio1!$AF$27,Foglio1!$AL$27,Foglio1!$AH$27)</c:f>
              <c:numCache>
                <c:formatCode>General</c:formatCode>
                <c:ptCount val="3"/>
                <c:pt idx="0">
                  <c:v>1498549</c:v>
                </c:pt>
                <c:pt idx="1">
                  <c:v>1468308</c:v>
                </c:pt>
                <c:pt idx="2">
                  <c:v>1466955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44-4820-91F0-B38E809EC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(Foglio1!$H$27,Foglio1!$K$27,Foglio1!$I$27)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1549929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(Foglio1!$P$27,Foglio1!$S$27,Foglio1!$Q$27)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1490401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(Foglio1!$H$27,Foglio1!$M$27,Foglio1!$I$27)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1535703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(Foglio1!$P$27,Foglio1!$U$27,Foglio1!$Q$27)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1466837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(Foglio1!$X$27,Foglio1!$AA$27,Foglio1!$Y$27)</c:f>
              <c:numCache>
                <c:formatCode>General</c:formatCode>
                <c:ptCount val="3"/>
                <c:pt idx="0">
                  <c:v>19904302</c:v>
                </c:pt>
                <c:pt idx="1">
                  <c:v>8016887</c:v>
                </c:pt>
                <c:pt idx="2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(Foglio1!$AF$27,Foglio1!$AI$27,Foglio1!$AG$27)</c:f>
              <c:numCache>
                <c:formatCode>General</c:formatCode>
                <c:ptCount val="3"/>
                <c:pt idx="0">
                  <c:v>1498549</c:v>
                </c:pt>
                <c:pt idx="1">
                  <c:v>1490443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(Foglio1!$X$27,Foglio1!$AC$27,Foglio1!$Y$27)</c:f>
              <c:numCache>
                <c:formatCode>General</c:formatCode>
                <c:ptCount val="3"/>
                <c:pt idx="0">
                  <c:v>19904302</c:v>
                </c:pt>
                <c:pt idx="1">
                  <c:v>1567436</c:v>
                </c:pt>
                <c:pt idx="2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(Foglio1!$AF$27,Foglio1!$AK$27,Foglio1!$AG$27)</c:f>
              <c:numCache>
                <c:formatCode>General</c:formatCode>
                <c:ptCount val="3"/>
                <c:pt idx="0">
                  <c:v>1498549</c:v>
                </c:pt>
                <c:pt idx="1">
                  <c:v>1466866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(Foglio1!$X$27,Foglio1!$AB$27,Foglio1!$Z$27)</c:f>
              <c:numCache>
                <c:formatCode>General</c:formatCode>
                <c:ptCount val="3"/>
                <c:pt idx="0">
                  <c:v>19904302</c:v>
                </c:pt>
                <c:pt idx="1">
                  <c:v>12991144</c:v>
                </c:pt>
                <c:pt idx="2">
                  <c:v>1535229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(Foglio1!$AF$27,Foglio1!$AJ$27,Foglio1!$AH$27)</c:f>
              <c:numCache>
                <c:formatCode>General</c:formatCode>
                <c:ptCount val="3"/>
                <c:pt idx="0">
                  <c:v>1498549</c:v>
                </c:pt>
                <c:pt idx="1">
                  <c:v>1490640</c:v>
                </c:pt>
                <c:pt idx="2">
                  <c:v>1466955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(Foglio1!$X$27,Foglio1!$AD$27,Foglio1!$Z$27)</c:f>
              <c:numCache>
                <c:formatCode>General</c:formatCode>
                <c:ptCount val="3"/>
                <c:pt idx="0">
                  <c:v>19904302</c:v>
                </c:pt>
                <c:pt idx="1">
                  <c:v>1570914</c:v>
                </c:pt>
                <c:pt idx="2">
                  <c:v>1535229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(Foglio1!$AF$27,Foglio1!$AL$27,Foglio1!$AH$27)</c:f>
              <c:numCache>
                <c:formatCode>General</c:formatCode>
                <c:ptCount val="3"/>
                <c:pt idx="0">
                  <c:v>1498549</c:v>
                </c:pt>
                <c:pt idx="1">
                  <c:v>1468308</c:v>
                </c:pt>
                <c:pt idx="2">
                  <c:v>1466955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Any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Foglio1!$H$9:$H$24</c:f>
              <c:numCache>
                <c:formatCode>General</c:formatCode>
                <c:ptCount val="16"/>
                <c:pt idx="0">
                  <c:v>418875</c:v>
                </c:pt>
                <c:pt idx="1">
                  <c:v>1403</c:v>
                </c:pt>
                <c:pt idx="2">
                  <c:v>27186</c:v>
                </c:pt>
                <c:pt idx="3">
                  <c:v>3935</c:v>
                </c:pt>
                <c:pt idx="4">
                  <c:v>40036</c:v>
                </c:pt>
                <c:pt idx="5">
                  <c:v>872026</c:v>
                </c:pt>
                <c:pt idx="6">
                  <c:v>870673</c:v>
                </c:pt>
                <c:pt idx="7">
                  <c:v>810</c:v>
                </c:pt>
                <c:pt idx="8">
                  <c:v>77541</c:v>
                </c:pt>
                <c:pt idx="9">
                  <c:v>2884788</c:v>
                </c:pt>
                <c:pt idx="10">
                  <c:v>7</c:v>
                </c:pt>
                <c:pt idx="11">
                  <c:v>196</c:v>
                </c:pt>
                <c:pt idx="12">
                  <c:v>15</c:v>
                </c:pt>
                <c:pt idx="13">
                  <c:v>569</c:v>
                </c:pt>
                <c:pt idx="14">
                  <c:v>16</c:v>
                </c:pt>
                <c:pt idx="15">
                  <c:v>1105715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Accessible*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Foglio1!$P$9:$P$24</c:f>
              <c:numCache>
                <c:formatCode>General</c:formatCode>
                <c:ptCount val="16"/>
                <c:pt idx="0">
                  <c:v>398536</c:v>
                </c:pt>
                <c:pt idx="1">
                  <c:v>221</c:v>
                </c:pt>
                <c:pt idx="2">
                  <c:v>25567</c:v>
                </c:pt>
                <c:pt idx="3">
                  <c:v>1440</c:v>
                </c:pt>
                <c:pt idx="4">
                  <c:v>26741</c:v>
                </c:pt>
                <c:pt idx="5">
                  <c:v>1363</c:v>
                </c:pt>
                <c:pt idx="6">
                  <c:v>2</c:v>
                </c:pt>
                <c:pt idx="7">
                  <c:v>178</c:v>
                </c:pt>
                <c:pt idx="8">
                  <c:v>681</c:v>
                </c:pt>
                <c:pt idx="9">
                  <c:v>1149</c:v>
                </c:pt>
                <c:pt idx="10">
                  <c:v>0</c:v>
                </c:pt>
                <c:pt idx="11">
                  <c:v>83</c:v>
                </c:pt>
                <c:pt idx="12">
                  <c:v>4</c:v>
                </c:pt>
                <c:pt idx="13">
                  <c:v>372</c:v>
                </c:pt>
                <c:pt idx="14">
                  <c:v>1</c:v>
                </c:pt>
                <c:pt idx="15">
                  <c:v>1039732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 smtClean="0"/>
                  <a:t>Number of Records</a:t>
                </a:r>
                <a:endParaRPr lang="en-US" noProof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Any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Foglio1!$K$9:$K$24</c:f>
              <c:numCache>
                <c:formatCode>General</c:formatCode>
                <c:ptCount val="16"/>
                <c:pt idx="0">
                  <c:v>417560</c:v>
                </c:pt>
                <c:pt idx="1">
                  <c:v>9</c:v>
                </c:pt>
                <c:pt idx="2">
                  <c:v>25271</c:v>
                </c:pt>
                <c:pt idx="3">
                  <c:v>2030</c:v>
                </c:pt>
                <c:pt idx="4">
                  <c:v>29251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226</c:v>
                </c:pt>
                <c:pt idx="9">
                  <c:v>688</c:v>
                </c:pt>
                <c:pt idx="10">
                  <c:v>0</c:v>
                </c:pt>
                <c:pt idx="11">
                  <c:v>9</c:v>
                </c:pt>
                <c:pt idx="12">
                  <c:v>0</c:v>
                </c:pt>
                <c:pt idx="13">
                  <c:v>30</c:v>
                </c:pt>
                <c:pt idx="14">
                  <c:v>0</c:v>
                </c:pt>
                <c:pt idx="15">
                  <c:v>1074833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0-4E14-868D-CF9811EDE29A}"/>
            </c:ext>
          </c:extLst>
        </c:ser>
        <c:ser>
          <c:idx val="1"/>
          <c:order val="1"/>
          <c:tx>
            <c:v>Accessible*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Foglio1!$S$9:$S$24</c:f>
              <c:numCache>
                <c:formatCode>General</c:formatCode>
                <c:ptCount val="16"/>
                <c:pt idx="0">
                  <c:v>397289</c:v>
                </c:pt>
                <c:pt idx="1">
                  <c:v>0</c:v>
                </c:pt>
                <c:pt idx="2">
                  <c:v>25138</c:v>
                </c:pt>
                <c:pt idx="3">
                  <c:v>1166</c:v>
                </c:pt>
                <c:pt idx="4">
                  <c:v>26663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199</c:v>
                </c:pt>
                <c:pt idx="9">
                  <c:v>253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27</c:v>
                </c:pt>
                <c:pt idx="14">
                  <c:v>0</c:v>
                </c:pt>
                <c:pt idx="15">
                  <c:v>1039656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0-4E14-868D-CF9811ED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9690560"/>
        <c:axId val="-2048019568"/>
      </c:barChart>
      <c:catAx>
        <c:axId val="-200969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19568"/>
        <c:crosses val="autoZero"/>
        <c:auto val="1"/>
        <c:lblAlgn val="ctr"/>
        <c:lblOffset val="100"/>
        <c:noMultiLvlLbl val="0"/>
      </c:catAx>
      <c:valAx>
        <c:axId val="-20480195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 smtClean="0"/>
                  <a:t>Number of Records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0969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Any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Foglio1!$M$9:$M$24</c:f>
              <c:numCache>
                <c:formatCode>General</c:formatCode>
                <c:ptCount val="16"/>
                <c:pt idx="0">
                  <c:v>399134</c:v>
                </c:pt>
                <c:pt idx="1">
                  <c:v>19</c:v>
                </c:pt>
                <c:pt idx="2">
                  <c:v>19456</c:v>
                </c:pt>
                <c:pt idx="3">
                  <c:v>1697</c:v>
                </c:pt>
                <c:pt idx="4">
                  <c:v>29233</c:v>
                </c:pt>
                <c:pt idx="5">
                  <c:v>29</c:v>
                </c:pt>
                <c:pt idx="6">
                  <c:v>0</c:v>
                </c:pt>
                <c:pt idx="7">
                  <c:v>3</c:v>
                </c:pt>
                <c:pt idx="8">
                  <c:v>4432</c:v>
                </c:pt>
                <c:pt idx="9">
                  <c:v>96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116</c:v>
                </c:pt>
                <c:pt idx="14">
                  <c:v>0</c:v>
                </c:pt>
                <c:pt idx="15">
                  <c:v>1081484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B-463D-9BFF-3D13F48811FE}"/>
            </c:ext>
          </c:extLst>
        </c:ser>
        <c:ser>
          <c:idx val="1"/>
          <c:order val="1"/>
          <c:tx>
            <c:v>Accessible*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Foglio1!$U$9:$U$24</c:f>
              <c:numCache>
                <c:formatCode>General</c:formatCode>
                <c:ptCount val="16"/>
                <c:pt idx="0">
                  <c:v>380163</c:v>
                </c:pt>
                <c:pt idx="1">
                  <c:v>0</c:v>
                </c:pt>
                <c:pt idx="2">
                  <c:v>19369</c:v>
                </c:pt>
                <c:pt idx="3">
                  <c:v>1005</c:v>
                </c:pt>
                <c:pt idx="4">
                  <c:v>26563</c:v>
                </c:pt>
                <c:pt idx="5">
                  <c:v>28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116</c:v>
                </c:pt>
                <c:pt idx="14">
                  <c:v>0</c:v>
                </c:pt>
                <c:pt idx="15">
                  <c:v>1039570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63D-9BFF-3D13F4881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215232"/>
        <c:axId val="-1992337616"/>
      </c:barChart>
      <c:catAx>
        <c:axId val="-21412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92337616"/>
        <c:crosses val="autoZero"/>
        <c:auto val="1"/>
        <c:lblAlgn val="ctr"/>
        <c:lblOffset val="100"/>
        <c:noMultiLvlLbl val="0"/>
      </c:catAx>
      <c:valAx>
        <c:axId val="-19923376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 smtClean="0"/>
                  <a:t>Number of Records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2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Foglio1!$K$9:$K$24</c:f>
              <c:numCache>
                <c:formatCode>General</c:formatCode>
                <c:ptCount val="16"/>
                <c:pt idx="0">
                  <c:v>417560</c:v>
                </c:pt>
                <c:pt idx="1">
                  <c:v>9</c:v>
                </c:pt>
                <c:pt idx="2">
                  <c:v>25271</c:v>
                </c:pt>
                <c:pt idx="3">
                  <c:v>2030</c:v>
                </c:pt>
                <c:pt idx="4">
                  <c:v>29251</c:v>
                </c:pt>
                <c:pt idx="5">
                  <c:v>12</c:v>
                </c:pt>
                <c:pt idx="6">
                  <c:v>10</c:v>
                </c:pt>
                <c:pt idx="7">
                  <c:v>0</c:v>
                </c:pt>
                <c:pt idx="8">
                  <c:v>226</c:v>
                </c:pt>
                <c:pt idx="9">
                  <c:v>688</c:v>
                </c:pt>
                <c:pt idx="10">
                  <c:v>0</c:v>
                </c:pt>
                <c:pt idx="11">
                  <c:v>9</c:v>
                </c:pt>
                <c:pt idx="12">
                  <c:v>0</c:v>
                </c:pt>
                <c:pt idx="13">
                  <c:v>30</c:v>
                </c:pt>
                <c:pt idx="14">
                  <c:v>0</c:v>
                </c:pt>
                <c:pt idx="15">
                  <c:v>1074833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Foglio1!$S$9:$S$24</c:f>
              <c:numCache>
                <c:formatCode>General</c:formatCode>
                <c:ptCount val="16"/>
                <c:pt idx="0">
                  <c:v>397289</c:v>
                </c:pt>
                <c:pt idx="1">
                  <c:v>0</c:v>
                </c:pt>
                <c:pt idx="2">
                  <c:v>25138</c:v>
                </c:pt>
                <c:pt idx="3">
                  <c:v>1166</c:v>
                </c:pt>
                <c:pt idx="4">
                  <c:v>26663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199</c:v>
                </c:pt>
                <c:pt idx="9">
                  <c:v>253</c:v>
                </c:pt>
                <c:pt idx="10">
                  <c:v>0</c:v>
                </c:pt>
                <c:pt idx="11">
                  <c:v>8</c:v>
                </c:pt>
                <c:pt idx="12">
                  <c:v>0</c:v>
                </c:pt>
                <c:pt idx="13">
                  <c:v>27</c:v>
                </c:pt>
                <c:pt idx="14">
                  <c:v>0</c:v>
                </c:pt>
                <c:pt idx="15">
                  <c:v>1039656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Any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Foglio1!$I$9:$I$24</c:f>
              <c:numCache>
                <c:formatCode>General</c:formatCode>
                <c:ptCount val="16"/>
                <c:pt idx="0">
                  <c:v>399030</c:v>
                </c:pt>
                <c:pt idx="1">
                  <c:v>0</c:v>
                </c:pt>
                <c:pt idx="2">
                  <c:v>19456</c:v>
                </c:pt>
                <c:pt idx="3">
                  <c:v>1672</c:v>
                </c:pt>
                <c:pt idx="4">
                  <c:v>29138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1074726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A-46FC-AA01-41B8327090E4}"/>
            </c:ext>
          </c:extLst>
        </c:ser>
        <c:ser>
          <c:idx val="1"/>
          <c:order val="1"/>
          <c:tx>
            <c:v>Accessible*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Foglio1!$Q$9:$Q$24</c:f>
              <c:numCache>
                <c:formatCode>General</c:formatCode>
                <c:ptCount val="16"/>
                <c:pt idx="0">
                  <c:v>380059</c:v>
                </c:pt>
                <c:pt idx="1">
                  <c:v>0</c:v>
                </c:pt>
                <c:pt idx="2">
                  <c:v>19369</c:v>
                </c:pt>
                <c:pt idx="3">
                  <c:v>1003</c:v>
                </c:pt>
                <c:pt idx="4">
                  <c:v>26563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1039570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A-46FC-AA01-41B83270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9516160"/>
        <c:axId val="-1993174992"/>
      </c:barChart>
      <c:catAx>
        <c:axId val="-19695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93174992"/>
        <c:crosses val="autoZero"/>
        <c:auto val="1"/>
        <c:lblAlgn val="ctr"/>
        <c:lblOffset val="100"/>
        <c:noMultiLvlLbl val="0"/>
      </c:catAx>
      <c:valAx>
        <c:axId val="-199317499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1" i="0" u="none" strike="noStrike" kern="1200" baseline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 smtClean="0"/>
                  <a:t>Number of Records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695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(Foglio1!$H$27,Foglio1!$K$27,Foglio1!$M$27,Foglio1!$I$27)</c:f>
              <c:numCache>
                <c:formatCode>General</c:formatCode>
                <c:ptCount val="4"/>
                <c:pt idx="0">
                  <c:v>6303791</c:v>
                </c:pt>
                <c:pt idx="1">
                  <c:v>1549929</c:v>
                </c:pt>
                <c:pt idx="2">
                  <c:v>1535703</c:v>
                </c:pt>
                <c:pt idx="3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(Foglio1!$P$27,Foglio1!$S$27,Foglio1!$U$27,Foglio1!$Q$27)</c:f>
              <c:numCache>
                <c:formatCode>General</c:formatCode>
                <c:ptCount val="4"/>
                <c:pt idx="0">
                  <c:v>1496070</c:v>
                </c:pt>
                <c:pt idx="1">
                  <c:v>1490401</c:v>
                </c:pt>
                <c:pt idx="2">
                  <c:v>1466837</c:v>
                </c:pt>
                <c:pt idx="3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(Foglio1!$H$27,Foglio1!$M$27,Foglio1!$I$27)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1535703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(Foglio1!$P$27,Foglio1!$U$27,Foglio1!$Q$27)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1466837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(Foglio1!$H$27,Foglio1!$K$27,Foglio1!$I$27)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1549929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46-4051-BD0E-3FBB6F9F9146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(Foglio1!$P$27,Foglio1!$S$27,Foglio1!$Q$27)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1490401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6-4051-BD0E-3FBB6F9F9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(Foglio1!$X$27,Foglio1!$AA$27,Foglio1!$AC$27,Foglio1!$Y$27)</c:f>
              <c:numCache>
                <c:formatCode>General</c:formatCode>
                <c:ptCount val="4"/>
                <c:pt idx="0">
                  <c:v>19904302</c:v>
                </c:pt>
                <c:pt idx="1">
                  <c:v>8016887</c:v>
                </c:pt>
                <c:pt idx="2">
                  <c:v>1567436</c:v>
                </c:pt>
                <c:pt idx="3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B-4D4D-9C82-D2004BE5B18F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(Foglio1!$AF$27,Foglio1!$AI$27,Foglio1!$AK$27,Foglio1!$AG$27)</c:f>
              <c:numCache>
                <c:formatCode>General</c:formatCode>
                <c:ptCount val="4"/>
                <c:pt idx="0">
                  <c:v>1498549</c:v>
                </c:pt>
                <c:pt idx="1">
                  <c:v>1490443</c:v>
                </c:pt>
                <c:pt idx="2">
                  <c:v>1466866</c:v>
                </c:pt>
                <c:pt idx="3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2B-4D4D-9C82-D2004BE5B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868768"/>
        <c:axId val="1821802096"/>
      </c:lineChart>
      <c:catAx>
        <c:axId val="-2029868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802096"/>
        <c:crosses val="autoZero"/>
        <c:auto val="1"/>
        <c:lblAlgn val="ctr"/>
        <c:lblOffset val="100"/>
        <c:noMultiLvlLbl val="0"/>
      </c:catAx>
      <c:valAx>
        <c:axId val="1821802096"/>
        <c:scaling>
          <c:orientation val="minMax"/>
          <c:max val="20000000"/>
          <c:min val="10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2986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(Foglio1!$X$27,Foglio1!$AB$27,Foglio1!$AD$27,Foglio1!$Z$27)</c:f>
              <c:numCache>
                <c:formatCode>General</c:formatCode>
                <c:ptCount val="4"/>
                <c:pt idx="0">
                  <c:v>19904302</c:v>
                </c:pt>
                <c:pt idx="1">
                  <c:v>12991144</c:v>
                </c:pt>
                <c:pt idx="2">
                  <c:v>1570914</c:v>
                </c:pt>
                <c:pt idx="3">
                  <c:v>1535229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10-4B4B-9746-984899DCCBF7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(Foglio1!$AF$27,Foglio1!$AJ$27,Foglio1!$AL$27,Foglio1!$AH$27)</c:f>
              <c:numCache>
                <c:formatCode>General</c:formatCode>
                <c:ptCount val="4"/>
                <c:pt idx="0">
                  <c:v>1498549</c:v>
                </c:pt>
                <c:pt idx="1">
                  <c:v>1490640</c:v>
                </c:pt>
                <c:pt idx="2">
                  <c:v>1468308</c:v>
                </c:pt>
                <c:pt idx="3">
                  <c:v>1466955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10-4B4B-9746-984899DCC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6054048"/>
        <c:axId val="-2012246112"/>
      </c:lineChart>
      <c:catAx>
        <c:axId val="-2006054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2246112"/>
        <c:crosses val="autoZero"/>
        <c:auto val="1"/>
        <c:lblAlgn val="ctr"/>
        <c:lblOffset val="100"/>
        <c:noMultiLvlLbl val="0"/>
      </c:catAx>
      <c:valAx>
        <c:axId val="-2012246112"/>
        <c:scaling>
          <c:orientation val="minMax"/>
          <c:max val="20000000"/>
          <c:min val="10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0605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(Foglio1!$H$27,Foglio1!$K$27,Foglio1!$M$27,Foglio1!$I$27)</c:f>
              <c:numCache>
                <c:formatCode>General</c:formatCode>
                <c:ptCount val="4"/>
                <c:pt idx="0">
                  <c:v>6303791</c:v>
                </c:pt>
                <c:pt idx="1">
                  <c:v>1549929</c:v>
                </c:pt>
                <c:pt idx="2">
                  <c:v>1535703</c:v>
                </c:pt>
                <c:pt idx="3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9D-461C-BED7-8BA9FA51A907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(Foglio1!$P$27,Foglio1!$S$27,Foglio1!$U$27,Foglio1!$Q$27)</c:f>
              <c:numCache>
                <c:formatCode>General</c:formatCode>
                <c:ptCount val="4"/>
                <c:pt idx="0">
                  <c:v>1496070</c:v>
                </c:pt>
                <c:pt idx="1">
                  <c:v>1490401</c:v>
                </c:pt>
                <c:pt idx="2">
                  <c:v>1466837</c:v>
                </c:pt>
                <c:pt idx="3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D-461C-BED7-8BA9FA51A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0606416"/>
        <c:axId val="1822312352"/>
      </c:lineChart>
      <c:catAx>
        <c:axId val="181060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2312352"/>
        <c:crosses val="autoZero"/>
        <c:auto val="1"/>
        <c:lblAlgn val="ctr"/>
        <c:lblOffset val="100"/>
        <c:noMultiLvlLbl val="0"/>
      </c:catAx>
      <c:valAx>
        <c:axId val="182231235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106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(Foglio1!$P$27,Foglio1!$S$27,Foglio1!$U$27,Foglio1!$Q$27)</c:f>
              <c:numCache>
                <c:formatCode>General</c:formatCode>
                <c:ptCount val="4"/>
                <c:pt idx="0">
                  <c:v>1496070</c:v>
                </c:pt>
                <c:pt idx="1">
                  <c:v>1490401</c:v>
                </c:pt>
                <c:pt idx="2">
                  <c:v>1466837</c:v>
                </c:pt>
                <c:pt idx="3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F1-402B-BC92-83A431302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0986976"/>
        <c:axId val="-1995298640"/>
      </c:lineChart>
      <c:catAx>
        <c:axId val="-1990986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95298640"/>
        <c:crosses val="autoZero"/>
        <c:auto val="1"/>
        <c:lblAlgn val="ctr"/>
        <c:lblOffset val="100"/>
        <c:noMultiLvlLbl val="0"/>
      </c:catAx>
      <c:valAx>
        <c:axId val="-1995298640"/>
        <c:scaling>
          <c:orientation val="minMax"/>
          <c:max val="1500000"/>
          <c:min val="145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909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(Foglio1!$H$27,Foglio1!$K$27,Foglio1!$M$27,Foglio1!$I$27)</c:f>
              <c:numCache>
                <c:formatCode>General</c:formatCode>
                <c:ptCount val="4"/>
                <c:pt idx="0">
                  <c:v>6303791</c:v>
                </c:pt>
                <c:pt idx="1">
                  <c:v>1549929</c:v>
                </c:pt>
                <c:pt idx="2">
                  <c:v>1535703</c:v>
                </c:pt>
                <c:pt idx="3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72-474C-BCB1-B3CC3AB1077C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(Foglio1!$P$27,Foglio1!$S$27,Foglio1!$U$27,Foglio1!$Q$27)</c:f>
              <c:numCache>
                <c:formatCode>General</c:formatCode>
                <c:ptCount val="4"/>
                <c:pt idx="0">
                  <c:v>1496070</c:v>
                </c:pt>
                <c:pt idx="1">
                  <c:v>1490401</c:v>
                </c:pt>
                <c:pt idx="2">
                  <c:v>1466837</c:v>
                </c:pt>
                <c:pt idx="3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72-474C-BCB1-B3CC3AB10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928720"/>
        <c:axId val="1811052304"/>
      </c:lineChart>
      <c:catAx>
        <c:axId val="1809928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11052304"/>
        <c:crosses val="autoZero"/>
        <c:auto val="1"/>
        <c:lblAlgn val="ctr"/>
        <c:lblOffset val="100"/>
        <c:noMultiLvlLbl val="0"/>
      </c:catAx>
      <c:valAx>
        <c:axId val="1811052304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992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(Foglio1!$X$27,Foglio1!$AA$27,Foglio1!$AC$27,Foglio1!$Y$27)</c:f>
              <c:numCache>
                <c:formatCode>General</c:formatCode>
                <c:ptCount val="4"/>
                <c:pt idx="0">
                  <c:v>19904302</c:v>
                </c:pt>
                <c:pt idx="1">
                  <c:v>8016887</c:v>
                </c:pt>
                <c:pt idx="2">
                  <c:v>1567436</c:v>
                </c:pt>
                <c:pt idx="3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95-4A6F-A528-68B067F9497E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(Foglio1!$H$7,Foglio1!$K$7,Foglio1!$M$7,Foglio1!$I$7)</c:f>
              <c:strCache>
                <c:ptCount val="4"/>
                <c:pt idx="0">
                  <c:v>Text</c:v>
                </c:pt>
                <c:pt idx="1">
                  <c:v>Text + Spatial</c:v>
                </c:pt>
                <c:pt idx="2">
                  <c:v>Text + Temporal</c:v>
                </c:pt>
                <c:pt idx="3">
                  <c:v>Text + Spatial + Temporal</c:v>
                </c:pt>
              </c:strCache>
            </c:strRef>
          </c:cat>
          <c:val>
            <c:numRef>
              <c:f>(Foglio1!$AF$24,Foglio1!$AI$24,Foglio1!$AK$24,Foglio1!$AG$24)</c:f>
              <c:numCache>
                <c:formatCode>General</c:formatCode>
                <c:ptCount val="4"/>
                <c:pt idx="0">
                  <c:v>1039808</c:v>
                </c:pt>
                <c:pt idx="1">
                  <c:v>1039656</c:v>
                </c:pt>
                <c:pt idx="2">
                  <c:v>1039571</c:v>
                </c:pt>
                <c:pt idx="3">
                  <c:v>1039570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95-4A6F-A528-68B067F94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3398720"/>
        <c:axId val="-1994713184"/>
      </c:lineChart>
      <c:catAx>
        <c:axId val="-2013398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994713184"/>
        <c:crosses val="autoZero"/>
        <c:auto val="1"/>
        <c:lblAlgn val="ctr"/>
        <c:lblOffset val="100"/>
        <c:noMultiLvlLbl val="0"/>
      </c:catAx>
      <c:valAx>
        <c:axId val="-1994713184"/>
        <c:scaling>
          <c:orientation val="minMax"/>
          <c:max val="200000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33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Foglio1!$M$9:$M$24</c:f>
              <c:numCache>
                <c:formatCode>General</c:formatCode>
                <c:ptCount val="16"/>
                <c:pt idx="0">
                  <c:v>399134</c:v>
                </c:pt>
                <c:pt idx="1">
                  <c:v>19</c:v>
                </c:pt>
                <c:pt idx="2">
                  <c:v>19456</c:v>
                </c:pt>
                <c:pt idx="3">
                  <c:v>1697</c:v>
                </c:pt>
                <c:pt idx="4">
                  <c:v>29233</c:v>
                </c:pt>
                <c:pt idx="5">
                  <c:v>29</c:v>
                </c:pt>
                <c:pt idx="6">
                  <c:v>0</c:v>
                </c:pt>
                <c:pt idx="7">
                  <c:v>3</c:v>
                </c:pt>
                <c:pt idx="8">
                  <c:v>4432</c:v>
                </c:pt>
                <c:pt idx="9">
                  <c:v>96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116</c:v>
                </c:pt>
                <c:pt idx="14">
                  <c:v>0</c:v>
                </c:pt>
                <c:pt idx="15">
                  <c:v>1081484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Foglio1!$U$9:$U$24</c:f>
              <c:numCache>
                <c:formatCode>General</c:formatCode>
                <c:ptCount val="16"/>
                <c:pt idx="0">
                  <c:v>380163</c:v>
                </c:pt>
                <c:pt idx="1">
                  <c:v>0</c:v>
                </c:pt>
                <c:pt idx="2">
                  <c:v>19369</c:v>
                </c:pt>
                <c:pt idx="3">
                  <c:v>1005</c:v>
                </c:pt>
                <c:pt idx="4">
                  <c:v>26563</c:v>
                </c:pt>
                <c:pt idx="5">
                  <c:v>28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116</c:v>
                </c:pt>
                <c:pt idx="14">
                  <c:v>0</c:v>
                </c:pt>
                <c:pt idx="15">
                  <c:v>1039570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Discoverable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Foglio1!$I$9:$I$24</c:f>
              <c:numCache>
                <c:formatCode>General</c:formatCode>
                <c:ptCount val="16"/>
                <c:pt idx="0">
                  <c:v>399030</c:v>
                </c:pt>
                <c:pt idx="1">
                  <c:v>0</c:v>
                </c:pt>
                <c:pt idx="2">
                  <c:v>19456</c:v>
                </c:pt>
                <c:pt idx="3">
                  <c:v>1672</c:v>
                </c:pt>
                <c:pt idx="4">
                  <c:v>29138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1074726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E-4C42-A7B3-B737D7D73A38}"/>
            </c:ext>
          </c:extLst>
        </c:ser>
        <c:ser>
          <c:idx val="1"/>
          <c:order val="1"/>
          <c:tx>
            <c:v>Accessible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Foglio1!$C$9:$C$24</c:f>
              <c:strCache>
                <c:ptCount val="16"/>
                <c:pt idx="0">
                  <c:v>River Discharge</c:v>
                </c:pt>
                <c:pt idx="1">
                  <c:v>Water use</c:v>
                </c:pt>
                <c:pt idx="2">
                  <c:v>Groundwater</c:v>
                </c:pt>
                <c:pt idx="3">
                  <c:v>Lakes</c:v>
                </c:pt>
                <c:pt idx="4">
                  <c:v>Snow Cover</c:v>
                </c:pt>
                <c:pt idx="5">
                  <c:v>Glaciers</c:v>
                </c:pt>
                <c:pt idx="6">
                  <c:v>Ice sheets</c:v>
                </c:pt>
                <c:pt idx="7">
                  <c:v>Permafrost</c:v>
                </c:pt>
                <c:pt idx="8">
                  <c:v>Albedo</c:v>
                </c:pt>
                <c:pt idx="9">
                  <c:v>Land cover</c:v>
                </c:pt>
                <c:pt idx="10">
                  <c:v>FAPAR</c:v>
                </c:pt>
                <c:pt idx="11">
                  <c:v>LAI</c:v>
                </c:pt>
                <c:pt idx="12">
                  <c:v>Above ground biomass</c:v>
                </c:pt>
                <c:pt idx="13">
                  <c:v>Soil carbon</c:v>
                </c:pt>
                <c:pt idx="14">
                  <c:v>fire disturbance</c:v>
                </c:pt>
                <c:pt idx="15">
                  <c:v>soil moisture</c:v>
                </c:pt>
              </c:strCache>
            </c:strRef>
          </c:cat>
          <c:val>
            <c:numRef>
              <c:f>Foglio1!$Q$9:$Q$24</c:f>
              <c:numCache>
                <c:formatCode>General</c:formatCode>
                <c:ptCount val="16"/>
                <c:pt idx="0">
                  <c:v>380059</c:v>
                </c:pt>
                <c:pt idx="1">
                  <c:v>0</c:v>
                </c:pt>
                <c:pt idx="2">
                  <c:v>19369</c:v>
                </c:pt>
                <c:pt idx="3">
                  <c:v>1003</c:v>
                </c:pt>
                <c:pt idx="4">
                  <c:v>26563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1039570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E-4C42-A7B3-B737D7D7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7923328"/>
        <c:axId val="-2048029200"/>
      </c:barChart>
      <c:catAx>
        <c:axId val="-20479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8029200"/>
        <c:crosses val="autoZero"/>
        <c:auto val="1"/>
        <c:lblAlgn val="ctr"/>
        <c:lblOffset val="100"/>
        <c:noMultiLvlLbl val="0"/>
      </c:catAx>
      <c:valAx>
        <c:axId val="-2048029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Number</a:t>
                </a:r>
                <a:r>
                  <a:rPr lang="it-IT" dirty="0" smtClean="0"/>
                  <a:t> of </a:t>
                </a:r>
                <a:r>
                  <a:rPr lang="it-IT" dirty="0" err="1" smtClean="0"/>
                  <a:t>Records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4792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(Foglio1!$H$27,Foglio1!$K$27,Foglio1!$I$27)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1549929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D-43E4-A59E-188D482D1B40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(Foglio1!$P$27,Foglio1!$S$27,Foglio1!$Q$27)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1490401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D-43E4-A59E-188D482D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(Foglio1!$H$27,Foglio1!$M$27,Foglio1!$I$27)</c:f>
              <c:numCache>
                <c:formatCode>General</c:formatCode>
                <c:ptCount val="3"/>
                <c:pt idx="0">
                  <c:v>6303791</c:v>
                </c:pt>
                <c:pt idx="1">
                  <c:v>1535703</c:v>
                </c:pt>
                <c:pt idx="2">
                  <c:v>1524044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B-484B-93EF-6F219C06E519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(Foglio1!$P$27,Foglio1!$U$27,Foglio1!$Q$27)</c:f>
              <c:numCache>
                <c:formatCode>General</c:formatCode>
                <c:ptCount val="3"/>
                <c:pt idx="0">
                  <c:v>1496070</c:v>
                </c:pt>
                <c:pt idx="1">
                  <c:v>1466837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EB-484B-93EF-6F219C06E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 smtClean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7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(Foglio1!$X$27,Foglio1!$AA$27,Foglio1!$Y$27)</c:f>
              <c:numCache>
                <c:formatCode>General</c:formatCode>
                <c:ptCount val="3"/>
                <c:pt idx="0">
                  <c:v>19904302</c:v>
                </c:pt>
                <c:pt idx="1">
                  <c:v>8016887</c:v>
                </c:pt>
                <c:pt idx="2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A-4144-966C-EA09591263AE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(Foglio1!$AF$27,Foglio1!$AI$27,Foglio1!$AG$27)</c:f>
              <c:numCache>
                <c:formatCode>General</c:formatCode>
                <c:ptCount val="3"/>
                <c:pt idx="0">
                  <c:v>1498549</c:v>
                </c:pt>
                <c:pt idx="1">
                  <c:v>1490443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A-4144-966C-EA0959126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(Foglio1!$X$27,Foglio1!$AC$27,Foglio1!$Y$27)</c:f>
              <c:numCache>
                <c:formatCode>General</c:formatCode>
                <c:ptCount val="3"/>
                <c:pt idx="0">
                  <c:v>19904302</c:v>
                </c:pt>
                <c:pt idx="1">
                  <c:v>1567436</c:v>
                </c:pt>
                <c:pt idx="2">
                  <c:v>1534669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4C-4544-B290-8DB8C0195665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(Foglio1!$H$7,Foglio1!$M$7,Foglio1!$I$7)</c:f>
              <c:strCache>
                <c:ptCount val="3"/>
                <c:pt idx="0">
                  <c:v>Text</c:v>
                </c:pt>
                <c:pt idx="1">
                  <c:v>Text + Temporal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(Foglio1!$AF$27,Foglio1!$AK$27,Foglio1!$AG$27)</c:f>
              <c:numCache>
                <c:formatCode>General</c:formatCode>
                <c:ptCount val="3"/>
                <c:pt idx="0">
                  <c:v>1498549</c:v>
                </c:pt>
                <c:pt idx="1">
                  <c:v>1466866</c:v>
                </c:pt>
                <c:pt idx="2">
                  <c:v>1466564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4C-4544-B290-8DB8C0195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Discoverable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(Foglio1!$X$27,Foglio1!$AB$27,Foglio1!$Z$27)</c:f>
              <c:numCache>
                <c:formatCode>General</c:formatCode>
                <c:ptCount val="3"/>
                <c:pt idx="0">
                  <c:v>19904302</c:v>
                </c:pt>
                <c:pt idx="1">
                  <c:v>12991144</c:v>
                </c:pt>
                <c:pt idx="2">
                  <c:v>1535229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A6-41A4-878E-681151CAB297}"/>
            </c:ext>
          </c:extLst>
        </c:ser>
        <c:ser>
          <c:idx val="1"/>
          <c:order val="1"/>
          <c:tx>
            <c:v>Accessible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(Foglio1!$H$7,Foglio1!$K$7,Foglio1!$I$7)</c:f>
              <c:strCache>
                <c:ptCount val="3"/>
                <c:pt idx="0">
                  <c:v>Text</c:v>
                </c:pt>
                <c:pt idx="1">
                  <c:v>Text + Spatial</c:v>
                </c:pt>
                <c:pt idx="2">
                  <c:v>Text + Spatial + Temporal</c:v>
                </c:pt>
              </c:strCache>
            </c:strRef>
          </c:cat>
          <c:val>
            <c:numRef>
              <c:f>(Foglio1!$AF$27,Foglio1!$AJ$27,Foglio1!$AH$27)</c:f>
              <c:numCache>
                <c:formatCode>General</c:formatCode>
                <c:ptCount val="3"/>
                <c:pt idx="0">
                  <c:v>1498549</c:v>
                </c:pt>
                <c:pt idx="1">
                  <c:v>1490640</c:v>
                </c:pt>
                <c:pt idx="2">
                  <c:v>1466955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A6-41A4-878E-681151CAB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901952"/>
        <c:axId val="-2010934192"/>
      </c:lineChart>
      <c:catAx>
        <c:axId val="182190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 smtClean="0"/>
                  <a:t>Constraints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010934192"/>
        <c:crosses val="autoZero"/>
        <c:auto val="1"/>
        <c:lblAlgn val="ctr"/>
        <c:lblOffset val="100"/>
        <c:noMultiLvlLbl val="0"/>
      </c:catAx>
      <c:valAx>
        <c:axId val="-2010934192"/>
        <c:scaling>
          <c:orientation val="minMax"/>
          <c:max val="20000000"/>
          <c:min val="11000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#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2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B42B8-21C8-A14D-AAB3-83E87CF7CEF1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CF5D721-58E2-1742-938C-7D9CB3F82EFE}">
      <dgm:prSet phldrT="[Testo]"/>
      <dgm:spPr/>
      <dgm:t>
        <a:bodyPr/>
        <a:lstStyle/>
        <a:p>
          <a:r>
            <a:rPr lang="it-IT" dirty="0" err="1" smtClean="0"/>
            <a:t>Number</a:t>
          </a:r>
          <a:r>
            <a:rPr lang="it-IT" dirty="0" smtClean="0"/>
            <a:t> of </a:t>
          </a:r>
          <a:r>
            <a:rPr lang="it-IT" dirty="0" err="1" smtClean="0"/>
            <a:t>Discoverable</a:t>
          </a:r>
          <a:r>
            <a:rPr lang="it-IT" dirty="0" smtClean="0"/>
            <a:t> </a:t>
          </a:r>
          <a:r>
            <a:rPr lang="it-IT" dirty="0" err="1" smtClean="0"/>
            <a:t>Resources</a:t>
          </a:r>
          <a:endParaRPr lang="it-IT" dirty="0"/>
        </a:p>
      </dgm:t>
    </dgm:pt>
    <dgm:pt modelId="{D3135913-FA15-074B-B21E-432FBFB0BC04}" type="parTrans" cxnId="{918610FD-13F4-DC4F-B231-88B8BE011C0C}">
      <dgm:prSet/>
      <dgm:spPr/>
      <dgm:t>
        <a:bodyPr/>
        <a:lstStyle/>
        <a:p>
          <a:endParaRPr lang="it-IT"/>
        </a:p>
      </dgm:t>
    </dgm:pt>
    <dgm:pt modelId="{E5BCF287-02C2-4F44-A922-044AB5B24D84}" type="sibTrans" cxnId="{918610FD-13F4-DC4F-B231-88B8BE011C0C}">
      <dgm:prSet/>
      <dgm:spPr/>
      <dgm:t>
        <a:bodyPr/>
        <a:lstStyle/>
        <a:p>
          <a:endParaRPr lang="it-IT"/>
        </a:p>
      </dgm:t>
    </dgm:pt>
    <dgm:pt modelId="{755C6702-9952-184A-B457-232AE2881B03}">
      <dgm:prSet phldrT="[Testo]"/>
      <dgm:spPr/>
      <dgm:t>
        <a:bodyPr/>
        <a:lstStyle/>
        <a:p>
          <a:r>
            <a:rPr lang="it-IT" dirty="0" err="1" smtClean="0"/>
            <a:t>Number</a:t>
          </a:r>
          <a:r>
            <a:rPr lang="it-IT" dirty="0" smtClean="0"/>
            <a:t> of </a:t>
          </a:r>
          <a:r>
            <a:rPr lang="it-IT" dirty="0" err="1" smtClean="0"/>
            <a:t>Accessible</a:t>
          </a:r>
          <a:r>
            <a:rPr lang="it-IT" dirty="0" smtClean="0"/>
            <a:t> </a:t>
          </a:r>
          <a:r>
            <a:rPr lang="it-IT" dirty="0" err="1" smtClean="0"/>
            <a:t>Resources</a:t>
          </a:r>
          <a:endParaRPr lang="it-IT" dirty="0"/>
        </a:p>
      </dgm:t>
    </dgm:pt>
    <dgm:pt modelId="{650867B3-E5BB-6546-A961-9E531B637ADA}" type="parTrans" cxnId="{92911BE0-BF27-4C46-82FC-1F9A09CAB689}">
      <dgm:prSet/>
      <dgm:spPr/>
      <dgm:t>
        <a:bodyPr/>
        <a:lstStyle/>
        <a:p>
          <a:endParaRPr lang="it-IT"/>
        </a:p>
      </dgm:t>
    </dgm:pt>
    <dgm:pt modelId="{8AB61B46-0D26-734B-B1B8-1AC0470D04A6}" type="sibTrans" cxnId="{92911BE0-BF27-4C46-82FC-1F9A09CAB689}">
      <dgm:prSet/>
      <dgm:spPr/>
      <dgm:t>
        <a:bodyPr/>
        <a:lstStyle/>
        <a:p>
          <a:endParaRPr lang="it-IT"/>
        </a:p>
      </dgm:t>
    </dgm:pt>
    <dgm:pt modelId="{9DA940E3-1ABA-C34B-BDE9-536BEB374818}">
      <dgm:prSet phldrT="[Testo]"/>
      <dgm:spPr/>
      <dgm:t>
        <a:bodyPr/>
        <a:lstStyle/>
        <a:p>
          <a:r>
            <a:rPr lang="it-IT" dirty="0" smtClean="0"/>
            <a:t>Trends</a:t>
          </a:r>
          <a:endParaRPr lang="it-IT" dirty="0"/>
        </a:p>
      </dgm:t>
    </dgm:pt>
    <dgm:pt modelId="{C7663C88-85F0-9646-ADDA-CFE20E280A14}" type="parTrans" cxnId="{B5918E5E-4E36-D845-82CA-F3C18489E967}">
      <dgm:prSet/>
      <dgm:spPr/>
      <dgm:t>
        <a:bodyPr/>
        <a:lstStyle/>
        <a:p>
          <a:endParaRPr lang="it-IT"/>
        </a:p>
      </dgm:t>
    </dgm:pt>
    <dgm:pt modelId="{A3E69DC6-C587-F747-868E-AB06D234FD89}" type="sibTrans" cxnId="{B5918E5E-4E36-D845-82CA-F3C18489E967}">
      <dgm:prSet/>
      <dgm:spPr/>
      <dgm:t>
        <a:bodyPr/>
        <a:lstStyle/>
        <a:p>
          <a:endParaRPr lang="it-IT"/>
        </a:p>
      </dgm:t>
    </dgm:pt>
    <dgm:pt modelId="{803FD8CC-D71F-184F-9F19-2FB43454B073}" type="pres">
      <dgm:prSet presAssocID="{F82B42B8-21C8-A14D-AAB3-83E87CF7CE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030AEC19-78DB-CD4D-B6C3-3A2C1A5F4F16}" type="pres">
      <dgm:prSet presAssocID="{F82B42B8-21C8-A14D-AAB3-83E87CF7CEF1}" presName="Name1" presStyleCnt="0"/>
      <dgm:spPr/>
    </dgm:pt>
    <dgm:pt modelId="{DB5A54C8-092E-CF47-9EF5-91BDD9DB95B3}" type="pres">
      <dgm:prSet presAssocID="{F82B42B8-21C8-A14D-AAB3-83E87CF7CEF1}" presName="cycle" presStyleCnt="0"/>
      <dgm:spPr/>
    </dgm:pt>
    <dgm:pt modelId="{78FAD805-1A2F-2146-A12F-7C638FE302E3}" type="pres">
      <dgm:prSet presAssocID="{F82B42B8-21C8-A14D-AAB3-83E87CF7CEF1}" presName="srcNode" presStyleLbl="node1" presStyleIdx="0" presStyleCnt="3"/>
      <dgm:spPr/>
    </dgm:pt>
    <dgm:pt modelId="{7C4E1F83-6F83-544F-ACC9-0FF06B685418}" type="pres">
      <dgm:prSet presAssocID="{F82B42B8-21C8-A14D-AAB3-83E87CF7CEF1}" presName="conn" presStyleLbl="parChTrans1D2" presStyleIdx="0" presStyleCnt="1"/>
      <dgm:spPr/>
      <dgm:t>
        <a:bodyPr/>
        <a:lstStyle/>
        <a:p>
          <a:endParaRPr lang="it-IT"/>
        </a:p>
      </dgm:t>
    </dgm:pt>
    <dgm:pt modelId="{9EB431CC-A4C6-974C-BB93-35F13E138BD2}" type="pres">
      <dgm:prSet presAssocID="{F82B42B8-21C8-A14D-AAB3-83E87CF7CEF1}" presName="extraNode" presStyleLbl="node1" presStyleIdx="0" presStyleCnt="3"/>
      <dgm:spPr/>
    </dgm:pt>
    <dgm:pt modelId="{FB07B422-DF76-E949-B935-F83163F484FC}" type="pres">
      <dgm:prSet presAssocID="{F82B42B8-21C8-A14D-AAB3-83E87CF7CEF1}" presName="dstNode" presStyleLbl="node1" presStyleIdx="0" presStyleCnt="3"/>
      <dgm:spPr/>
    </dgm:pt>
    <dgm:pt modelId="{761C42F3-369A-F545-A84C-6A2EBDAF9F6B}" type="pres">
      <dgm:prSet presAssocID="{5CF5D721-58E2-1742-938C-7D9CB3F82EF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8851EC-68CD-B54F-9C9F-E0D6E0BE708C}" type="pres">
      <dgm:prSet presAssocID="{5CF5D721-58E2-1742-938C-7D9CB3F82EFE}" presName="accent_1" presStyleCnt="0"/>
      <dgm:spPr/>
    </dgm:pt>
    <dgm:pt modelId="{84A0F43E-B5EB-C346-9E4F-8A771B0887B9}" type="pres">
      <dgm:prSet presAssocID="{5CF5D721-58E2-1742-938C-7D9CB3F82EFE}" presName="accentRepeatNode" presStyleLbl="solidFgAcc1" presStyleIdx="0" presStyleCnt="3"/>
      <dgm:spPr/>
    </dgm:pt>
    <dgm:pt modelId="{D6AF118D-241D-A14E-912A-5022F4133B27}" type="pres">
      <dgm:prSet presAssocID="{755C6702-9952-184A-B457-232AE2881B0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93B454-B8D4-CE43-B770-BDB942413E7B}" type="pres">
      <dgm:prSet presAssocID="{755C6702-9952-184A-B457-232AE2881B03}" presName="accent_2" presStyleCnt="0"/>
      <dgm:spPr/>
    </dgm:pt>
    <dgm:pt modelId="{3B9B7285-2CB7-0540-9CFB-A9112469DB37}" type="pres">
      <dgm:prSet presAssocID="{755C6702-9952-184A-B457-232AE2881B03}" presName="accentRepeatNode" presStyleLbl="solidFgAcc1" presStyleIdx="1" presStyleCnt="3"/>
      <dgm:spPr/>
    </dgm:pt>
    <dgm:pt modelId="{B9218407-82B3-6B45-ADB6-3316C727765A}" type="pres">
      <dgm:prSet presAssocID="{9DA940E3-1ABA-C34B-BDE9-536BEB37481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BAF3F8-FA24-B94D-A6AC-720C529F670A}" type="pres">
      <dgm:prSet presAssocID="{9DA940E3-1ABA-C34B-BDE9-536BEB374818}" presName="accent_3" presStyleCnt="0"/>
      <dgm:spPr/>
    </dgm:pt>
    <dgm:pt modelId="{65E8F221-ECC6-E04E-9FB7-879FC4763486}" type="pres">
      <dgm:prSet presAssocID="{9DA940E3-1ABA-C34B-BDE9-536BEB374818}" presName="accentRepeatNode" presStyleLbl="solidFgAcc1" presStyleIdx="2" presStyleCnt="3"/>
      <dgm:spPr/>
    </dgm:pt>
  </dgm:ptLst>
  <dgm:cxnLst>
    <dgm:cxn modelId="{92911BE0-BF27-4C46-82FC-1F9A09CAB689}" srcId="{F82B42B8-21C8-A14D-AAB3-83E87CF7CEF1}" destId="{755C6702-9952-184A-B457-232AE2881B03}" srcOrd="1" destOrd="0" parTransId="{650867B3-E5BB-6546-A961-9E531B637ADA}" sibTransId="{8AB61B46-0D26-734B-B1B8-1AC0470D04A6}"/>
    <dgm:cxn modelId="{FCBCF733-8B4B-194A-BE3C-CC7B393E9365}" type="presOf" srcId="{E5BCF287-02C2-4F44-A922-044AB5B24D84}" destId="{7C4E1F83-6F83-544F-ACC9-0FF06B685418}" srcOrd="0" destOrd="0" presId="urn:microsoft.com/office/officeart/2008/layout/VerticalCurvedList"/>
    <dgm:cxn modelId="{815D3B67-106A-214D-9F70-63AF8E1B2D2A}" type="presOf" srcId="{9DA940E3-1ABA-C34B-BDE9-536BEB374818}" destId="{B9218407-82B3-6B45-ADB6-3316C727765A}" srcOrd="0" destOrd="0" presId="urn:microsoft.com/office/officeart/2008/layout/VerticalCurvedList"/>
    <dgm:cxn modelId="{B5918E5E-4E36-D845-82CA-F3C18489E967}" srcId="{F82B42B8-21C8-A14D-AAB3-83E87CF7CEF1}" destId="{9DA940E3-1ABA-C34B-BDE9-536BEB374818}" srcOrd="2" destOrd="0" parTransId="{C7663C88-85F0-9646-ADDA-CFE20E280A14}" sibTransId="{A3E69DC6-C587-F747-868E-AB06D234FD89}"/>
    <dgm:cxn modelId="{49B6D42D-DADB-C24A-83EE-E45C45C31E8E}" type="presOf" srcId="{5CF5D721-58E2-1742-938C-7D9CB3F82EFE}" destId="{761C42F3-369A-F545-A84C-6A2EBDAF9F6B}" srcOrd="0" destOrd="0" presId="urn:microsoft.com/office/officeart/2008/layout/VerticalCurvedList"/>
    <dgm:cxn modelId="{918610FD-13F4-DC4F-B231-88B8BE011C0C}" srcId="{F82B42B8-21C8-A14D-AAB3-83E87CF7CEF1}" destId="{5CF5D721-58E2-1742-938C-7D9CB3F82EFE}" srcOrd="0" destOrd="0" parTransId="{D3135913-FA15-074B-B21E-432FBFB0BC04}" sibTransId="{E5BCF287-02C2-4F44-A922-044AB5B24D84}"/>
    <dgm:cxn modelId="{7D755D69-BAA1-4746-B451-E88B33CA5604}" type="presOf" srcId="{F82B42B8-21C8-A14D-AAB3-83E87CF7CEF1}" destId="{803FD8CC-D71F-184F-9F19-2FB43454B073}" srcOrd="0" destOrd="0" presId="urn:microsoft.com/office/officeart/2008/layout/VerticalCurvedList"/>
    <dgm:cxn modelId="{FA708ABC-9C08-354D-9F02-B105649E7C9E}" type="presOf" srcId="{755C6702-9952-184A-B457-232AE2881B03}" destId="{D6AF118D-241D-A14E-912A-5022F4133B27}" srcOrd="0" destOrd="0" presId="urn:microsoft.com/office/officeart/2008/layout/VerticalCurvedList"/>
    <dgm:cxn modelId="{5B4F764E-3A05-8E4E-95D4-DB86D190F6CF}" type="presParOf" srcId="{803FD8CC-D71F-184F-9F19-2FB43454B073}" destId="{030AEC19-78DB-CD4D-B6C3-3A2C1A5F4F16}" srcOrd="0" destOrd="0" presId="urn:microsoft.com/office/officeart/2008/layout/VerticalCurvedList"/>
    <dgm:cxn modelId="{315C134E-886E-044C-91A7-74F643A47294}" type="presParOf" srcId="{030AEC19-78DB-CD4D-B6C3-3A2C1A5F4F16}" destId="{DB5A54C8-092E-CF47-9EF5-91BDD9DB95B3}" srcOrd="0" destOrd="0" presId="urn:microsoft.com/office/officeart/2008/layout/VerticalCurvedList"/>
    <dgm:cxn modelId="{0A4642A0-0052-2540-B0B8-25962B260E90}" type="presParOf" srcId="{DB5A54C8-092E-CF47-9EF5-91BDD9DB95B3}" destId="{78FAD805-1A2F-2146-A12F-7C638FE302E3}" srcOrd="0" destOrd="0" presId="urn:microsoft.com/office/officeart/2008/layout/VerticalCurvedList"/>
    <dgm:cxn modelId="{B46C0AF2-647E-7B4A-92FB-EC1868014B10}" type="presParOf" srcId="{DB5A54C8-092E-CF47-9EF5-91BDD9DB95B3}" destId="{7C4E1F83-6F83-544F-ACC9-0FF06B685418}" srcOrd="1" destOrd="0" presId="urn:microsoft.com/office/officeart/2008/layout/VerticalCurvedList"/>
    <dgm:cxn modelId="{3E805E16-3ED9-504D-B92E-41DB950C55ED}" type="presParOf" srcId="{DB5A54C8-092E-CF47-9EF5-91BDD9DB95B3}" destId="{9EB431CC-A4C6-974C-BB93-35F13E138BD2}" srcOrd="2" destOrd="0" presId="urn:microsoft.com/office/officeart/2008/layout/VerticalCurvedList"/>
    <dgm:cxn modelId="{A39ABD1D-2F66-3C47-913F-7DD938A4EEF1}" type="presParOf" srcId="{DB5A54C8-092E-CF47-9EF5-91BDD9DB95B3}" destId="{FB07B422-DF76-E949-B935-F83163F484FC}" srcOrd="3" destOrd="0" presId="urn:microsoft.com/office/officeart/2008/layout/VerticalCurvedList"/>
    <dgm:cxn modelId="{8104B49F-476A-C14E-8364-1C532484A148}" type="presParOf" srcId="{030AEC19-78DB-CD4D-B6C3-3A2C1A5F4F16}" destId="{761C42F3-369A-F545-A84C-6A2EBDAF9F6B}" srcOrd="1" destOrd="0" presId="urn:microsoft.com/office/officeart/2008/layout/VerticalCurvedList"/>
    <dgm:cxn modelId="{2C6CA715-9254-9148-A531-81E1111C5B89}" type="presParOf" srcId="{030AEC19-78DB-CD4D-B6C3-3A2C1A5F4F16}" destId="{1B8851EC-68CD-B54F-9C9F-E0D6E0BE708C}" srcOrd="2" destOrd="0" presId="urn:microsoft.com/office/officeart/2008/layout/VerticalCurvedList"/>
    <dgm:cxn modelId="{B36066AC-429C-2F45-9840-0FAD32F2FE15}" type="presParOf" srcId="{1B8851EC-68CD-B54F-9C9F-E0D6E0BE708C}" destId="{84A0F43E-B5EB-C346-9E4F-8A771B0887B9}" srcOrd="0" destOrd="0" presId="urn:microsoft.com/office/officeart/2008/layout/VerticalCurvedList"/>
    <dgm:cxn modelId="{E5C90E72-F8AB-D048-9790-0C30E3927003}" type="presParOf" srcId="{030AEC19-78DB-CD4D-B6C3-3A2C1A5F4F16}" destId="{D6AF118D-241D-A14E-912A-5022F4133B27}" srcOrd="3" destOrd="0" presId="urn:microsoft.com/office/officeart/2008/layout/VerticalCurvedList"/>
    <dgm:cxn modelId="{F2B352C2-D74E-184A-B782-62CA63DC25E2}" type="presParOf" srcId="{030AEC19-78DB-CD4D-B6C3-3A2C1A5F4F16}" destId="{6493B454-B8D4-CE43-B770-BDB942413E7B}" srcOrd="4" destOrd="0" presId="urn:microsoft.com/office/officeart/2008/layout/VerticalCurvedList"/>
    <dgm:cxn modelId="{43F50B25-536D-A448-B267-BC779EB78E87}" type="presParOf" srcId="{6493B454-B8D4-CE43-B770-BDB942413E7B}" destId="{3B9B7285-2CB7-0540-9CFB-A9112469DB37}" srcOrd="0" destOrd="0" presId="urn:microsoft.com/office/officeart/2008/layout/VerticalCurvedList"/>
    <dgm:cxn modelId="{E206E73A-70BE-5A49-AB9F-E10630B03706}" type="presParOf" srcId="{030AEC19-78DB-CD4D-B6C3-3A2C1A5F4F16}" destId="{B9218407-82B3-6B45-ADB6-3316C727765A}" srcOrd="5" destOrd="0" presId="urn:microsoft.com/office/officeart/2008/layout/VerticalCurvedList"/>
    <dgm:cxn modelId="{F85E3044-5D33-2D44-BD73-A0EE8A14875E}" type="presParOf" srcId="{030AEC19-78DB-CD4D-B6C3-3A2C1A5F4F16}" destId="{07BAF3F8-FA24-B94D-A6AC-720C529F670A}" srcOrd="6" destOrd="0" presId="urn:microsoft.com/office/officeart/2008/layout/VerticalCurvedList"/>
    <dgm:cxn modelId="{FDAA0386-66EA-BD4A-961B-1DF368DDFA53}" type="presParOf" srcId="{07BAF3F8-FA24-B94D-A6AC-720C529F670A}" destId="{65E8F221-ECC6-E04E-9FB7-879FC47634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407D9-8015-EF47-945F-2044B455524E}" type="doc">
      <dgm:prSet loTypeId="urn:microsoft.com/office/officeart/2005/8/layout/funne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79FC037-14ED-404A-9804-32BFCA915005}">
      <dgm:prSet phldrT="[Testo]"/>
      <dgm:spPr/>
      <dgm:t>
        <a:bodyPr/>
        <a:lstStyle/>
        <a:p>
          <a:r>
            <a:rPr lang="it-IT" dirty="0" err="1" smtClean="0"/>
            <a:t>Parameter</a:t>
          </a:r>
          <a:endParaRPr lang="it-IT" dirty="0"/>
        </a:p>
      </dgm:t>
    </dgm:pt>
    <dgm:pt modelId="{B500F863-CAE5-9449-B84F-58314FA53CDC}" type="parTrans" cxnId="{C41206E5-08BB-DC4D-90F5-2B74D5FD7D91}">
      <dgm:prSet/>
      <dgm:spPr/>
      <dgm:t>
        <a:bodyPr/>
        <a:lstStyle/>
        <a:p>
          <a:endParaRPr lang="it-IT"/>
        </a:p>
      </dgm:t>
    </dgm:pt>
    <dgm:pt modelId="{1403A25B-DA77-624B-87CE-C028EA683D47}" type="sibTrans" cxnId="{C41206E5-08BB-DC4D-90F5-2B74D5FD7D91}">
      <dgm:prSet/>
      <dgm:spPr/>
      <dgm:t>
        <a:bodyPr/>
        <a:lstStyle/>
        <a:p>
          <a:endParaRPr lang="it-IT"/>
        </a:p>
      </dgm:t>
    </dgm:pt>
    <dgm:pt modelId="{A919388A-BE87-904F-81E1-10C2F5AE13D3}">
      <dgm:prSet phldrT="[Testo]"/>
      <dgm:spPr/>
      <dgm:t>
        <a:bodyPr/>
        <a:lstStyle/>
        <a:p>
          <a:r>
            <a:rPr lang="it-IT" dirty="0" err="1" smtClean="0"/>
            <a:t>Spatial</a:t>
          </a:r>
          <a:r>
            <a:rPr lang="it-IT" dirty="0" smtClean="0"/>
            <a:t> </a:t>
          </a:r>
          <a:r>
            <a:rPr lang="it-IT" dirty="0" err="1" smtClean="0"/>
            <a:t>Resolution</a:t>
          </a:r>
          <a:endParaRPr lang="it-IT" dirty="0"/>
        </a:p>
      </dgm:t>
    </dgm:pt>
    <dgm:pt modelId="{FD19B191-D5DD-DA45-B1AC-3AD0FB7875FD}" type="parTrans" cxnId="{0D2D9BF7-6149-7949-8E15-C17404F2506C}">
      <dgm:prSet/>
      <dgm:spPr/>
      <dgm:t>
        <a:bodyPr/>
        <a:lstStyle/>
        <a:p>
          <a:endParaRPr lang="it-IT"/>
        </a:p>
      </dgm:t>
    </dgm:pt>
    <dgm:pt modelId="{D0699306-F7DE-FA4E-9CE7-85225F3DAAF5}" type="sibTrans" cxnId="{0D2D9BF7-6149-7949-8E15-C17404F2506C}">
      <dgm:prSet/>
      <dgm:spPr/>
      <dgm:t>
        <a:bodyPr/>
        <a:lstStyle/>
        <a:p>
          <a:endParaRPr lang="it-IT"/>
        </a:p>
      </dgm:t>
    </dgm:pt>
    <dgm:pt modelId="{F23B1CF2-BA8A-8148-A006-465B9238D542}">
      <dgm:prSet phldrT="[Testo]"/>
      <dgm:spPr/>
      <dgm:t>
        <a:bodyPr/>
        <a:lstStyle/>
        <a:p>
          <a:r>
            <a:rPr lang="it-IT" dirty="0" err="1" smtClean="0"/>
            <a:t>Temporal</a:t>
          </a:r>
          <a:r>
            <a:rPr lang="it-IT" dirty="0" smtClean="0"/>
            <a:t> </a:t>
          </a:r>
          <a:r>
            <a:rPr lang="it-IT" dirty="0" err="1" smtClean="0"/>
            <a:t>Resolution</a:t>
          </a:r>
          <a:endParaRPr lang="it-IT" dirty="0"/>
        </a:p>
      </dgm:t>
    </dgm:pt>
    <dgm:pt modelId="{50755C39-530E-F244-AE05-38710EDD0C44}" type="parTrans" cxnId="{7EBAD082-0CA2-6F46-BB8B-7B12261013CE}">
      <dgm:prSet/>
      <dgm:spPr/>
      <dgm:t>
        <a:bodyPr/>
        <a:lstStyle/>
        <a:p>
          <a:endParaRPr lang="it-IT"/>
        </a:p>
      </dgm:t>
    </dgm:pt>
    <dgm:pt modelId="{BA3B36B4-D0A2-8041-B626-4A5D5E3271E6}" type="sibTrans" cxnId="{7EBAD082-0CA2-6F46-BB8B-7B12261013CE}">
      <dgm:prSet/>
      <dgm:spPr/>
      <dgm:t>
        <a:bodyPr/>
        <a:lstStyle/>
        <a:p>
          <a:endParaRPr lang="it-IT"/>
        </a:p>
      </dgm:t>
    </dgm:pt>
    <dgm:pt modelId="{C38973EE-6020-084A-9368-81C5DC735E8B}">
      <dgm:prSet phldrT="[Testo]"/>
      <dgm:spPr/>
      <dgm:t>
        <a:bodyPr/>
        <a:lstStyle/>
        <a:p>
          <a:r>
            <a:rPr lang="it-IT" dirty="0" smtClean="0">
              <a:solidFill>
                <a:schemeClr val="accent1"/>
              </a:solidFill>
            </a:rPr>
            <a:t>Query</a:t>
          </a:r>
          <a:endParaRPr lang="it-IT" dirty="0">
            <a:solidFill>
              <a:schemeClr val="accent1"/>
            </a:solidFill>
          </a:endParaRPr>
        </a:p>
      </dgm:t>
    </dgm:pt>
    <dgm:pt modelId="{F2DC7C3E-1331-5F40-8274-8EF103F6E42D}" type="parTrans" cxnId="{E7618982-A359-DB46-9959-23D1DEFAE4B6}">
      <dgm:prSet/>
      <dgm:spPr/>
      <dgm:t>
        <a:bodyPr/>
        <a:lstStyle/>
        <a:p>
          <a:endParaRPr lang="it-IT"/>
        </a:p>
      </dgm:t>
    </dgm:pt>
    <dgm:pt modelId="{1814F191-0AFB-D744-90C7-CD528CD95E54}" type="sibTrans" cxnId="{E7618982-A359-DB46-9959-23D1DEFAE4B6}">
      <dgm:prSet/>
      <dgm:spPr/>
      <dgm:t>
        <a:bodyPr/>
        <a:lstStyle/>
        <a:p>
          <a:endParaRPr lang="it-IT"/>
        </a:p>
      </dgm:t>
    </dgm:pt>
    <dgm:pt modelId="{0BCDC5B0-830F-0846-B5AF-525C0BBB0DB7}" type="pres">
      <dgm:prSet presAssocID="{DA1407D9-8015-EF47-945F-2044B455524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EDCE5F-26CF-9943-8356-B19ADB9E712A}" type="pres">
      <dgm:prSet presAssocID="{DA1407D9-8015-EF47-945F-2044B455524E}" presName="ellipse" presStyleLbl="trBgShp" presStyleIdx="0" presStyleCnt="1"/>
      <dgm:spPr/>
    </dgm:pt>
    <dgm:pt modelId="{56E40D52-EC88-1C40-B7D8-57038825F75B}" type="pres">
      <dgm:prSet presAssocID="{DA1407D9-8015-EF47-945F-2044B455524E}" presName="arrow1" presStyleLbl="fgShp" presStyleIdx="0" presStyleCnt="1"/>
      <dgm:spPr/>
    </dgm:pt>
    <dgm:pt modelId="{F7BD0BD6-6091-1C4A-B8E9-11AC361F53C1}" type="pres">
      <dgm:prSet presAssocID="{DA1407D9-8015-EF47-945F-2044B455524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D8B334-73CE-504E-8C17-482CC5AF78DC}" type="pres">
      <dgm:prSet presAssocID="{A919388A-BE87-904F-81E1-10C2F5AE13D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73953D-8707-8440-BE40-DB9ABF0F7EDC}" type="pres">
      <dgm:prSet presAssocID="{F23B1CF2-BA8A-8148-A006-465B9238D54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C9BA8-D92D-0147-94D9-6DD46F64466C}" type="pres">
      <dgm:prSet presAssocID="{C38973EE-6020-084A-9368-81C5DC735E8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98621F-D278-1A43-AD8C-6A140B669C71}" type="pres">
      <dgm:prSet presAssocID="{DA1407D9-8015-EF47-945F-2044B455524E}" presName="funnel" presStyleLbl="trAlignAcc1" presStyleIdx="0" presStyleCnt="1"/>
      <dgm:spPr/>
    </dgm:pt>
  </dgm:ptLst>
  <dgm:cxnLst>
    <dgm:cxn modelId="{E79850A2-245E-1544-AE0A-B1484EE0EB64}" type="presOf" srcId="{DA1407D9-8015-EF47-945F-2044B455524E}" destId="{0BCDC5B0-830F-0846-B5AF-525C0BBB0DB7}" srcOrd="0" destOrd="0" presId="urn:microsoft.com/office/officeart/2005/8/layout/funnel1"/>
    <dgm:cxn modelId="{72627442-AC0C-624B-8684-C3A2E4C78E06}" type="presOf" srcId="{F23B1CF2-BA8A-8148-A006-465B9238D542}" destId="{47D8B334-73CE-504E-8C17-482CC5AF78DC}" srcOrd="0" destOrd="0" presId="urn:microsoft.com/office/officeart/2005/8/layout/funnel1"/>
    <dgm:cxn modelId="{348C21DA-C2E9-D143-B1F7-652790977410}" type="presOf" srcId="{C38973EE-6020-084A-9368-81C5DC735E8B}" destId="{F7BD0BD6-6091-1C4A-B8E9-11AC361F53C1}" srcOrd="0" destOrd="0" presId="urn:microsoft.com/office/officeart/2005/8/layout/funnel1"/>
    <dgm:cxn modelId="{28BF97EE-7200-9D42-BD10-03B501315356}" type="presOf" srcId="{A919388A-BE87-904F-81E1-10C2F5AE13D3}" destId="{9B73953D-8707-8440-BE40-DB9ABF0F7EDC}" srcOrd="0" destOrd="0" presId="urn:microsoft.com/office/officeart/2005/8/layout/funnel1"/>
    <dgm:cxn modelId="{CF439618-B6FC-514C-971B-12CB02B78406}" type="presOf" srcId="{B79FC037-14ED-404A-9804-32BFCA915005}" destId="{1D4C9BA8-D92D-0147-94D9-6DD46F64466C}" srcOrd="0" destOrd="0" presId="urn:microsoft.com/office/officeart/2005/8/layout/funnel1"/>
    <dgm:cxn modelId="{C41206E5-08BB-DC4D-90F5-2B74D5FD7D91}" srcId="{DA1407D9-8015-EF47-945F-2044B455524E}" destId="{B79FC037-14ED-404A-9804-32BFCA915005}" srcOrd="0" destOrd="0" parTransId="{B500F863-CAE5-9449-B84F-58314FA53CDC}" sibTransId="{1403A25B-DA77-624B-87CE-C028EA683D47}"/>
    <dgm:cxn modelId="{0D2D9BF7-6149-7949-8E15-C17404F2506C}" srcId="{DA1407D9-8015-EF47-945F-2044B455524E}" destId="{A919388A-BE87-904F-81E1-10C2F5AE13D3}" srcOrd="1" destOrd="0" parTransId="{FD19B191-D5DD-DA45-B1AC-3AD0FB7875FD}" sibTransId="{D0699306-F7DE-FA4E-9CE7-85225F3DAAF5}"/>
    <dgm:cxn modelId="{E7618982-A359-DB46-9959-23D1DEFAE4B6}" srcId="{DA1407D9-8015-EF47-945F-2044B455524E}" destId="{C38973EE-6020-084A-9368-81C5DC735E8B}" srcOrd="3" destOrd="0" parTransId="{F2DC7C3E-1331-5F40-8274-8EF103F6E42D}" sibTransId="{1814F191-0AFB-D744-90C7-CD528CD95E54}"/>
    <dgm:cxn modelId="{7EBAD082-0CA2-6F46-BB8B-7B12261013CE}" srcId="{DA1407D9-8015-EF47-945F-2044B455524E}" destId="{F23B1CF2-BA8A-8148-A006-465B9238D542}" srcOrd="2" destOrd="0" parTransId="{50755C39-530E-F244-AE05-38710EDD0C44}" sibTransId="{BA3B36B4-D0A2-8041-B626-4A5D5E3271E6}"/>
    <dgm:cxn modelId="{7E810300-EA17-A940-B639-36B37ECFC328}" type="presParOf" srcId="{0BCDC5B0-830F-0846-B5AF-525C0BBB0DB7}" destId="{1DEDCE5F-26CF-9943-8356-B19ADB9E712A}" srcOrd="0" destOrd="0" presId="urn:microsoft.com/office/officeart/2005/8/layout/funnel1"/>
    <dgm:cxn modelId="{3ED42002-6578-8A47-B657-FCF4B311E555}" type="presParOf" srcId="{0BCDC5B0-830F-0846-B5AF-525C0BBB0DB7}" destId="{56E40D52-EC88-1C40-B7D8-57038825F75B}" srcOrd="1" destOrd="0" presId="urn:microsoft.com/office/officeart/2005/8/layout/funnel1"/>
    <dgm:cxn modelId="{C48E1BDF-D29F-2345-B71F-9CE771D205A3}" type="presParOf" srcId="{0BCDC5B0-830F-0846-B5AF-525C0BBB0DB7}" destId="{F7BD0BD6-6091-1C4A-B8E9-11AC361F53C1}" srcOrd="2" destOrd="0" presId="urn:microsoft.com/office/officeart/2005/8/layout/funnel1"/>
    <dgm:cxn modelId="{EDDE2DDB-B433-5541-8020-8DAE7A0A2017}" type="presParOf" srcId="{0BCDC5B0-830F-0846-B5AF-525C0BBB0DB7}" destId="{47D8B334-73CE-504E-8C17-482CC5AF78DC}" srcOrd="3" destOrd="0" presId="urn:microsoft.com/office/officeart/2005/8/layout/funnel1"/>
    <dgm:cxn modelId="{1315BEAB-E86A-FF4D-BF0A-3745E7B18198}" type="presParOf" srcId="{0BCDC5B0-830F-0846-B5AF-525C0BBB0DB7}" destId="{9B73953D-8707-8440-BE40-DB9ABF0F7EDC}" srcOrd="4" destOrd="0" presId="urn:microsoft.com/office/officeart/2005/8/layout/funnel1"/>
    <dgm:cxn modelId="{7C6D62B3-C14C-6C4B-8F07-BFBD6C87E58F}" type="presParOf" srcId="{0BCDC5B0-830F-0846-B5AF-525C0BBB0DB7}" destId="{1D4C9BA8-D92D-0147-94D9-6DD46F64466C}" srcOrd="5" destOrd="0" presId="urn:microsoft.com/office/officeart/2005/8/layout/funnel1"/>
    <dgm:cxn modelId="{AF00A607-D6D9-3343-AED1-52FD7AA62F9B}" type="presParOf" srcId="{0BCDC5B0-830F-0846-B5AF-525C0BBB0DB7}" destId="{6898621F-D278-1A43-AD8C-6A140B669C7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6589A-FACE-8D4A-A307-D607D07880B6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3BF7E70-9BCB-314A-BDA6-2171299CA451}">
      <dgm:prSet phldrT="[Testo]"/>
      <dgm:spPr/>
      <dgm:t>
        <a:bodyPr/>
        <a:lstStyle/>
        <a:p>
          <a:r>
            <a:rPr lang="it-IT" dirty="0" smtClean="0"/>
            <a:t>Combine</a:t>
          </a:r>
          <a:endParaRPr lang="it-IT" dirty="0"/>
        </a:p>
      </dgm:t>
    </dgm:pt>
    <dgm:pt modelId="{ECE0F55E-4F5C-E047-B3B4-48107E6CC193}" type="parTrans" cxnId="{1E5978C2-8635-BD4B-B45E-2682D7F08FDA}">
      <dgm:prSet/>
      <dgm:spPr/>
      <dgm:t>
        <a:bodyPr/>
        <a:lstStyle/>
        <a:p>
          <a:endParaRPr lang="it-IT"/>
        </a:p>
      </dgm:t>
    </dgm:pt>
    <dgm:pt modelId="{1F4243EE-B735-2E4F-875D-E5B4BFB5451F}" type="sibTrans" cxnId="{1E5978C2-8635-BD4B-B45E-2682D7F08FDA}">
      <dgm:prSet/>
      <dgm:spPr/>
      <dgm:t>
        <a:bodyPr/>
        <a:lstStyle/>
        <a:p>
          <a:endParaRPr lang="it-IT"/>
        </a:p>
      </dgm:t>
    </dgm:pt>
    <dgm:pt modelId="{3C2EA3E6-5A7C-3847-B99C-7149A343C3F3}">
      <dgm:prSet phldrT="[Testo]"/>
      <dgm:spPr/>
      <dgm:t>
        <a:bodyPr/>
        <a:lstStyle/>
        <a:p>
          <a:r>
            <a:rPr lang="it-IT" dirty="0" err="1" smtClean="0"/>
            <a:t>Number</a:t>
          </a:r>
          <a:r>
            <a:rPr lang="it-IT" dirty="0" smtClean="0"/>
            <a:t> of </a:t>
          </a:r>
          <a:r>
            <a:rPr lang="it-IT" dirty="0" err="1" smtClean="0"/>
            <a:t>Resources</a:t>
          </a:r>
          <a:endParaRPr lang="it-IT" dirty="0"/>
        </a:p>
      </dgm:t>
    </dgm:pt>
    <dgm:pt modelId="{4C341498-4E44-174D-A6ED-82FBF0DA338E}" type="parTrans" cxnId="{3AF10E5B-A0FD-0C4C-B7A5-4E098412DB9F}">
      <dgm:prSet/>
      <dgm:spPr/>
      <dgm:t>
        <a:bodyPr/>
        <a:lstStyle/>
        <a:p>
          <a:endParaRPr lang="it-IT"/>
        </a:p>
      </dgm:t>
    </dgm:pt>
    <dgm:pt modelId="{9D8A02C2-161C-8F48-936E-1FE5F485074F}" type="sibTrans" cxnId="{3AF10E5B-A0FD-0C4C-B7A5-4E098412DB9F}">
      <dgm:prSet/>
      <dgm:spPr/>
      <dgm:t>
        <a:bodyPr/>
        <a:lstStyle/>
        <a:p>
          <a:endParaRPr lang="it-IT"/>
        </a:p>
      </dgm:t>
    </dgm:pt>
    <dgm:pt modelId="{0DAA13B0-7B92-3B44-8D2B-17E4DCC2BA22}">
      <dgm:prSet/>
      <dgm:spPr/>
      <dgm:t>
        <a:bodyPr/>
        <a:lstStyle/>
        <a:p>
          <a:r>
            <a:rPr lang="it-IT" dirty="0" smtClean="0"/>
            <a:t>User </a:t>
          </a:r>
          <a:r>
            <a:rPr lang="it-IT" dirty="0" err="1" smtClean="0"/>
            <a:t>Needs</a:t>
          </a:r>
          <a:endParaRPr lang="it-IT" dirty="0"/>
        </a:p>
      </dgm:t>
    </dgm:pt>
    <dgm:pt modelId="{D6759456-60D9-EE47-90CD-BC5F36ACF5C1}" type="parTrans" cxnId="{744511C7-13BB-A749-8151-3B35737A2E30}">
      <dgm:prSet/>
      <dgm:spPr/>
      <dgm:t>
        <a:bodyPr/>
        <a:lstStyle/>
        <a:p>
          <a:endParaRPr lang="it-IT"/>
        </a:p>
      </dgm:t>
    </dgm:pt>
    <dgm:pt modelId="{8487D4F9-F2C7-F64E-BBED-98357AE7F9EE}" type="sibTrans" cxnId="{744511C7-13BB-A749-8151-3B35737A2E30}">
      <dgm:prSet/>
      <dgm:spPr/>
      <dgm:t>
        <a:bodyPr/>
        <a:lstStyle/>
        <a:p>
          <a:endParaRPr lang="it-IT"/>
        </a:p>
      </dgm:t>
    </dgm:pt>
    <dgm:pt modelId="{276EAC06-0E58-7148-9463-2B8A18540B54}">
      <dgm:prSet/>
      <dgm:spPr/>
      <dgm:t>
        <a:bodyPr/>
        <a:lstStyle/>
        <a:p>
          <a:r>
            <a:rPr lang="it-IT" dirty="0" err="1" smtClean="0"/>
            <a:t>Parameter</a:t>
          </a:r>
          <a:endParaRPr lang="it-IT" dirty="0"/>
        </a:p>
      </dgm:t>
    </dgm:pt>
    <dgm:pt modelId="{AD131305-F35C-BE44-BC84-2BA9AC2A4526}" type="parTrans" cxnId="{3A78A927-4D79-2D44-82EF-413BB6B7E781}">
      <dgm:prSet/>
      <dgm:spPr/>
      <dgm:t>
        <a:bodyPr/>
        <a:lstStyle/>
        <a:p>
          <a:endParaRPr lang="it-IT"/>
        </a:p>
      </dgm:t>
    </dgm:pt>
    <dgm:pt modelId="{AB4CCEA3-530E-644B-BEBC-56108F124650}" type="sibTrans" cxnId="{3A78A927-4D79-2D44-82EF-413BB6B7E781}">
      <dgm:prSet/>
      <dgm:spPr/>
      <dgm:t>
        <a:bodyPr/>
        <a:lstStyle/>
        <a:p>
          <a:endParaRPr lang="it-IT"/>
        </a:p>
      </dgm:t>
    </dgm:pt>
    <dgm:pt modelId="{D0171AB8-1490-BC48-86ED-FA5D164FFF13}">
      <dgm:prSet/>
      <dgm:spPr/>
      <dgm:t>
        <a:bodyPr/>
        <a:lstStyle/>
        <a:p>
          <a:r>
            <a:rPr lang="it-IT" dirty="0" err="1" smtClean="0"/>
            <a:t>Spatial</a:t>
          </a:r>
          <a:r>
            <a:rPr lang="it-IT" dirty="0" smtClean="0"/>
            <a:t> </a:t>
          </a:r>
          <a:r>
            <a:rPr lang="it-IT" dirty="0" err="1" smtClean="0"/>
            <a:t>Resolution</a:t>
          </a:r>
          <a:endParaRPr lang="it-IT" dirty="0"/>
        </a:p>
      </dgm:t>
    </dgm:pt>
    <dgm:pt modelId="{BDD8B4D2-AAD4-F54D-8B73-D9082A3CD732}" type="parTrans" cxnId="{B7F2627B-C408-C541-A32F-6457D252F514}">
      <dgm:prSet/>
      <dgm:spPr/>
      <dgm:t>
        <a:bodyPr/>
        <a:lstStyle/>
        <a:p>
          <a:endParaRPr lang="it-IT"/>
        </a:p>
      </dgm:t>
    </dgm:pt>
    <dgm:pt modelId="{D4680CD6-42CA-FE43-B2F3-098AA37C68EB}" type="sibTrans" cxnId="{B7F2627B-C408-C541-A32F-6457D252F514}">
      <dgm:prSet/>
      <dgm:spPr/>
      <dgm:t>
        <a:bodyPr/>
        <a:lstStyle/>
        <a:p>
          <a:endParaRPr lang="it-IT"/>
        </a:p>
      </dgm:t>
    </dgm:pt>
    <dgm:pt modelId="{02EB945B-B90C-7840-94CB-34877512AFDA}">
      <dgm:prSet/>
      <dgm:spPr/>
      <dgm:t>
        <a:bodyPr/>
        <a:lstStyle/>
        <a:p>
          <a:r>
            <a:rPr lang="it-IT" dirty="0" err="1" smtClean="0"/>
            <a:t>Temporal</a:t>
          </a:r>
          <a:r>
            <a:rPr lang="it-IT" dirty="0" smtClean="0"/>
            <a:t> </a:t>
          </a:r>
          <a:r>
            <a:rPr lang="it-IT" dirty="0" err="1" smtClean="0"/>
            <a:t>Resolution</a:t>
          </a:r>
          <a:endParaRPr lang="it-IT" dirty="0"/>
        </a:p>
      </dgm:t>
    </dgm:pt>
    <dgm:pt modelId="{0727460B-BABA-5A43-963B-170184F8E375}" type="parTrans" cxnId="{011E8552-8701-6347-BD4A-BFA0A3D50C02}">
      <dgm:prSet/>
      <dgm:spPr/>
      <dgm:t>
        <a:bodyPr/>
        <a:lstStyle/>
        <a:p>
          <a:endParaRPr lang="it-IT"/>
        </a:p>
      </dgm:t>
    </dgm:pt>
    <dgm:pt modelId="{C3B80FE2-19E5-B041-AF60-226363556AC9}" type="sibTrans" cxnId="{011E8552-8701-6347-BD4A-BFA0A3D50C02}">
      <dgm:prSet/>
      <dgm:spPr/>
      <dgm:t>
        <a:bodyPr/>
        <a:lstStyle/>
        <a:p>
          <a:endParaRPr lang="it-IT"/>
        </a:p>
      </dgm:t>
    </dgm:pt>
    <dgm:pt modelId="{3A15194B-BDA5-D646-95C9-EA65CD8A1F3D}">
      <dgm:prSet phldrT="[Testo]"/>
      <dgm:spPr/>
      <dgm:t>
        <a:bodyPr/>
        <a:lstStyle/>
        <a:p>
          <a:r>
            <a:rPr lang="it-IT" dirty="0" smtClean="0"/>
            <a:t>Text</a:t>
          </a:r>
          <a:endParaRPr lang="it-IT" dirty="0"/>
        </a:p>
      </dgm:t>
    </dgm:pt>
    <dgm:pt modelId="{24A2C600-D148-8E4D-ADE0-D4C72DCEB726}" type="parTrans" cxnId="{4F71E97E-F288-2F42-BAB0-293AE955EE3C}">
      <dgm:prSet/>
      <dgm:spPr/>
      <dgm:t>
        <a:bodyPr/>
        <a:lstStyle/>
        <a:p>
          <a:endParaRPr lang="it-IT"/>
        </a:p>
      </dgm:t>
    </dgm:pt>
    <dgm:pt modelId="{3F2EA2F2-7309-5649-A4A9-3465507B21EB}" type="sibTrans" cxnId="{4F71E97E-F288-2F42-BAB0-293AE955EE3C}">
      <dgm:prSet/>
      <dgm:spPr/>
      <dgm:t>
        <a:bodyPr/>
        <a:lstStyle/>
        <a:p>
          <a:endParaRPr lang="it-IT"/>
        </a:p>
      </dgm:t>
    </dgm:pt>
    <dgm:pt modelId="{BDD808B9-3A48-BB40-9E39-A747139173D2}">
      <dgm:prSet phldrT="[Testo]"/>
      <dgm:spPr/>
      <dgm:t>
        <a:bodyPr/>
        <a:lstStyle/>
        <a:p>
          <a:r>
            <a:rPr lang="it-IT" dirty="0" smtClean="0"/>
            <a:t>Text AND </a:t>
          </a:r>
          <a:r>
            <a:rPr lang="it-IT" dirty="0" err="1" smtClean="0"/>
            <a:t>Spatial</a:t>
          </a:r>
          <a:endParaRPr lang="it-IT" dirty="0"/>
        </a:p>
      </dgm:t>
    </dgm:pt>
    <dgm:pt modelId="{F1B56FC3-1F8B-A149-A8B8-C3FC5898D610}" type="parTrans" cxnId="{0D3D7E1B-881E-CC48-A328-AD81420ACAAE}">
      <dgm:prSet/>
      <dgm:spPr/>
      <dgm:t>
        <a:bodyPr/>
        <a:lstStyle/>
        <a:p>
          <a:endParaRPr lang="it-IT"/>
        </a:p>
      </dgm:t>
    </dgm:pt>
    <dgm:pt modelId="{FC90BD90-155D-0840-AD13-6F1CA9D731BA}" type="sibTrans" cxnId="{0D3D7E1B-881E-CC48-A328-AD81420ACAAE}">
      <dgm:prSet/>
      <dgm:spPr/>
      <dgm:t>
        <a:bodyPr/>
        <a:lstStyle/>
        <a:p>
          <a:endParaRPr lang="it-IT"/>
        </a:p>
      </dgm:t>
    </dgm:pt>
    <dgm:pt modelId="{C6699087-994A-2344-85BB-E175FA082370}">
      <dgm:prSet phldrT="[Testo]"/>
      <dgm:spPr/>
      <dgm:t>
        <a:bodyPr/>
        <a:lstStyle/>
        <a:p>
          <a:r>
            <a:rPr lang="it-IT" dirty="0" smtClean="0"/>
            <a:t>Text AND </a:t>
          </a:r>
          <a:r>
            <a:rPr lang="it-IT" dirty="0" err="1" smtClean="0"/>
            <a:t>Temporal</a:t>
          </a:r>
          <a:endParaRPr lang="it-IT" dirty="0"/>
        </a:p>
      </dgm:t>
    </dgm:pt>
    <dgm:pt modelId="{6CCBF035-5758-BB40-B12D-4C69D93396BB}" type="parTrans" cxnId="{FF8E194C-E64C-F248-847A-BBEB2C3D1FD0}">
      <dgm:prSet/>
      <dgm:spPr/>
      <dgm:t>
        <a:bodyPr/>
        <a:lstStyle/>
        <a:p>
          <a:endParaRPr lang="it-IT"/>
        </a:p>
      </dgm:t>
    </dgm:pt>
    <dgm:pt modelId="{532B3214-6F8C-204E-838B-5DC0BE05067A}" type="sibTrans" cxnId="{FF8E194C-E64C-F248-847A-BBEB2C3D1FD0}">
      <dgm:prSet/>
      <dgm:spPr/>
      <dgm:t>
        <a:bodyPr/>
        <a:lstStyle/>
        <a:p>
          <a:endParaRPr lang="it-IT"/>
        </a:p>
      </dgm:t>
    </dgm:pt>
    <dgm:pt modelId="{808D9249-2DC0-7241-BDA6-DEBFFE92AADE}">
      <dgm:prSet phldrT="[Testo]"/>
      <dgm:spPr/>
      <dgm:t>
        <a:bodyPr/>
        <a:lstStyle/>
        <a:p>
          <a:r>
            <a:rPr lang="it-IT" dirty="0" smtClean="0"/>
            <a:t>Text AND </a:t>
          </a:r>
          <a:r>
            <a:rPr lang="it-IT" dirty="0" err="1" smtClean="0"/>
            <a:t>Spatial</a:t>
          </a:r>
          <a:r>
            <a:rPr lang="it-IT" dirty="0" smtClean="0"/>
            <a:t> AND </a:t>
          </a:r>
          <a:r>
            <a:rPr lang="it-IT" dirty="0" err="1" smtClean="0"/>
            <a:t>Temporal</a:t>
          </a:r>
          <a:endParaRPr lang="it-IT" dirty="0"/>
        </a:p>
      </dgm:t>
    </dgm:pt>
    <dgm:pt modelId="{02613C95-4DC3-1C4E-BC73-FA89F2485D2F}" type="parTrans" cxnId="{4D662F0D-4EA4-FF45-AB94-4303BE937D46}">
      <dgm:prSet/>
      <dgm:spPr/>
      <dgm:t>
        <a:bodyPr/>
        <a:lstStyle/>
        <a:p>
          <a:endParaRPr lang="it-IT"/>
        </a:p>
      </dgm:t>
    </dgm:pt>
    <dgm:pt modelId="{48DA2C98-DED9-0243-80A2-82ECB79DB999}" type="sibTrans" cxnId="{4D662F0D-4EA4-FF45-AB94-4303BE937D46}">
      <dgm:prSet/>
      <dgm:spPr/>
      <dgm:t>
        <a:bodyPr/>
        <a:lstStyle/>
        <a:p>
          <a:endParaRPr lang="it-IT"/>
        </a:p>
      </dgm:t>
    </dgm:pt>
    <dgm:pt modelId="{25E7A4F9-0D70-9841-935F-6DED4336F151}">
      <dgm:prSet phldrT="[Testo]"/>
      <dgm:spPr/>
      <dgm:t>
        <a:bodyPr/>
        <a:lstStyle/>
        <a:p>
          <a:r>
            <a:rPr lang="it-IT" dirty="0" err="1" smtClean="0"/>
            <a:t>Discoverable</a:t>
          </a:r>
          <a:endParaRPr lang="it-IT" dirty="0"/>
        </a:p>
      </dgm:t>
    </dgm:pt>
    <dgm:pt modelId="{17DF7117-43EE-324E-B911-D8188A79489E}" type="parTrans" cxnId="{45289150-248F-5148-A137-67FF206384D0}">
      <dgm:prSet/>
      <dgm:spPr/>
      <dgm:t>
        <a:bodyPr/>
        <a:lstStyle/>
        <a:p>
          <a:endParaRPr lang="it-IT"/>
        </a:p>
      </dgm:t>
    </dgm:pt>
    <dgm:pt modelId="{308DD1C3-378C-1449-A864-5179984C9A7F}" type="sibTrans" cxnId="{45289150-248F-5148-A137-67FF206384D0}">
      <dgm:prSet/>
      <dgm:spPr/>
      <dgm:t>
        <a:bodyPr/>
        <a:lstStyle/>
        <a:p>
          <a:endParaRPr lang="it-IT"/>
        </a:p>
      </dgm:t>
    </dgm:pt>
    <dgm:pt modelId="{99A6F5F1-D5FB-7F46-894D-F32B40D01AE4}">
      <dgm:prSet phldrT="[Testo]"/>
      <dgm:spPr/>
      <dgm:t>
        <a:bodyPr/>
        <a:lstStyle/>
        <a:p>
          <a:r>
            <a:rPr lang="it-IT" dirty="0" err="1" smtClean="0"/>
            <a:t>Accessible</a:t>
          </a:r>
          <a:endParaRPr lang="it-IT" dirty="0"/>
        </a:p>
      </dgm:t>
    </dgm:pt>
    <dgm:pt modelId="{EE29EAA7-93A5-014D-A79E-F6C5355A3D6F}" type="parTrans" cxnId="{273283F6-2A92-F248-93A3-EFBF5B0C3BDB}">
      <dgm:prSet/>
      <dgm:spPr/>
      <dgm:t>
        <a:bodyPr/>
        <a:lstStyle/>
        <a:p>
          <a:endParaRPr lang="it-IT"/>
        </a:p>
      </dgm:t>
    </dgm:pt>
    <dgm:pt modelId="{26DEEFB1-519D-8641-9E0F-2B3527E5005A}" type="sibTrans" cxnId="{273283F6-2A92-F248-93A3-EFBF5B0C3BDB}">
      <dgm:prSet/>
      <dgm:spPr/>
      <dgm:t>
        <a:bodyPr/>
        <a:lstStyle/>
        <a:p>
          <a:endParaRPr lang="it-IT"/>
        </a:p>
      </dgm:t>
    </dgm:pt>
    <dgm:pt modelId="{4E104714-A89D-9F4C-A53F-776B3B614F48}" type="pres">
      <dgm:prSet presAssocID="{4396589A-FACE-8D4A-A307-D607D07880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9C403B4-B328-0844-B52D-966D83DE2D65}" type="pres">
      <dgm:prSet presAssocID="{3C2EA3E6-5A7C-3847-B99C-7149A343C3F3}" presName="boxAndChildren" presStyleCnt="0"/>
      <dgm:spPr/>
    </dgm:pt>
    <dgm:pt modelId="{1554D104-44C9-2742-95DF-3C5B7058FF79}" type="pres">
      <dgm:prSet presAssocID="{3C2EA3E6-5A7C-3847-B99C-7149A343C3F3}" presName="parentTextBox" presStyleLbl="node1" presStyleIdx="0" presStyleCnt="3"/>
      <dgm:spPr/>
      <dgm:t>
        <a:bodyPr/>
        <a:lstStyle/>
        <a:p>
          <a:endParaRPr lang="it-IT"/>
        </a:p>
      </dgm:t>
    </dgm:pt>
    <dgm:pt modelId="{3AA63200-2622-7745-937D-CBCC140AEE11}" type="pres">
      <dgm:prSet presAssocID="{3C2EA3E6-5A7C-3847-B99C-7149A343C3F3}" presName="entireBox" presStyleLbl="node1" presStyleIdx="0" presStyleCnt="3"/>
      <dgm:spPr/>
      <dgm:t>
        <a:bodyPr/>
        <a:lstStyle/>
        <a:p>
          <a:endParaRPr lang="it-IT"/>
        </a:p>
      </dgm:t>
    </dgm:pt>
    <dgm:pt modelId="{E61D74F9-78D9-2B47-A467-F4227E0BC735}" type="pres">
      <dgm:prSet presAssocID="{3C2EA3E6-5A7C-3847-B99C-7149A343C3F3}" presName="descendantBox" presStyleCnt="0"/>
      <dgm:spPr/>
    </dgm:pt>
    <dgm:pt modelId="{B0A62E18-B4B9-254D-8978-F67C9E36A40C}" type="pres">
      <dgm:prSet presAssocID="{25E7A4F9-0D70-9841-935F-6DED4336F151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6C407-E6E7-4B43-A543-7CBD4DF11067}" type="pres">
      <dgm:prSet presAssocID="{99A6F5F1-D5FB-7F46-894D-F32B40D01AE4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23E452-8875-E14D-8252-C0D49EE5812E}" type="pres">
      <dgm:prSet presAssocID="{1F4243EE-B735-2E4F-875D-E5B4BFB5451F}" presName="sp" presStyleCnt="0"/>
      <dgm:spPr/>
    </dgm:pt>
    <dgm:pt modelId="{371DABFB-DAE9-8B4E-A38B-43100CC16F4F}" type="pres">
      <dgm:prSet presAssocID="{73BF7E70-9BCB-314A-BDA6-2171299CA451}" presName="arrowAndChildren" presStyleCnt="0"/>
      <dgm:spPr/>
    </dgm:pt>
    <dgm:pt modelId="{218E6862-3262-E24A-943F-28A8ECA7A7C9}" type="pres">
      <dgm:prSet presAssocID="{73BF7E70-9BCB-314A-BDA6-2171299CA451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ED15BD00-0495-CE4C-A0FD-ED25B90D3987}" type="pres">
      <dgm:prSet presAssocID="{73BF7E70-9BCB-314A-BDA6-2171299CA451}" presName="arrow" presStyleLbl="node1" presStyleIdx="1" presStyleCnt="3"/>
      <dgm:spPr/>
      <dgm:t>
        <a:bodyPr/>
        <a:lstStyle/>
        <a:p>
          <a:endParaRPr lang="it-IT"/>
        </a:p>
      </dgm:t>
    </dgm:pt>
    <dgm:pt modelId="{76B58906-F00F-A04D-A5E4-0903FFB0A67D}" type="pres">
      <dgm:prSet presAssocID="{73BF7E70-9BCB-314A-BDA6-2171299CA451}" presName="descendantArrow" presStyleCnt="0"/>
      <dgm:spPr/>
    </dgm:pt>
    <dgm:pt modelId="{085EA6A2-4193-D14F-8A30-BE1089D5239D}" type="pres">
      <dgm:prSet presAssocID="{3A15194B-BDA5-D646-95C9-EA65CD8A1F3D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6C2C6B-1F36-0C49-8D0C-5D869F166AE9}" type="pres">
      <dgm:prSet presAssocID="{BDD808B9-3A48-BB40-9E39-A747139173D2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84643-FC5E-1342-BBFE-959F51298BE1}" type="pres">
      <dgm:prSet presAssocID="{C6699087-994A-2344-85BB-E175FA082370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1974EB-100B-5C47-81F5-8DC3981A30AB}" type="pres">
      <dgm:prSet presAssocID="{808D9249-2DC0-7241-BDA6-DEBFFE92AADE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90F673-0EDB-FF44-A817-5D365E0C9B64}" type="pres">
      <dgm:prSet presAssocID="{8487D4F9-F2C7-F64E-BBED-98357AE7F9EE}" presName="sp" presStyleCnt="0"/>
      <dgm:spPr/>
    </dgm:pt>
    <dgm:pt modelId="{44F10BE5-98FD-214A-BD90-728757D29CE7}" type="pres">
      <dgm:prSet presAssocID="{0DAA13B0-7B92-3B44-8D2B-17E4DCC2BA22}" presName="arrowAndChildren" presStyleCnt="0"/>
      <dgm:spPr/>
    </dgm:pt>
    <dgm:pt modelId="{E2A12748-CAF7-C348-BF1A-2B36476627C4}" type="pres">
      <dgm:prSet presAssocID="{0DAA13B0-7B92-3B44-8D2B-17E4DCC2BA22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34984037-264E-4447-A0C8-BA4401A32A7C}" type="pres">
      <dgm:prSet presAssocID="{0DAA13B0-7B92-3B44-8D2B-17E4DCC2BA22}" presName="arrow" presStyleLbl="node1" presStyleIdx="2" presStyleCnt="3"/>
      <dgm:spPr/>
      <dgm:t>
        <a:bodyPr/>
        <a:lstStyle/>
        <a:p>
          <a:endParaRPr lang="it-IT"/>
        </a:p>
      </dgm:t>
    </dgm:pt>
    <dgm:pt modelId="{DFD39B12-41ED-7D4F-8C66-EA2E8D3642C8}" type="pres">
      <dgm:prSet presAssocID="{0DAA13B0-7B92-3B44-8D2B-17E4DCC2BA22}" presName="descendantArrow" presStyleCnt="0"/>
      <dgm:spPr/>
    </dgm:pt>
    <dgm:pt modelId="{E29590E1-7619-B942-AD45-A5A2AF5C1F02}" type="pres">
      <dgm:prSet presAssocID="{276EAC06-0E58-7148-9463-2B8A18540B54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4001B9-1061-744C-9B7C-81D2F48D259B}" type="pres">
      <dgm:prSet presAssocID="{D0171AB8-1490-BC48-86ED-FA5D164FFF13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D47467-B0A0-A04C-808C-FD7283265264}" type="pres">
      <dgm:prSet presAssocID="{02EB945B-B90C-7840-94CB-34877512AFDA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5289150-248F-5148-A137-67FF206384D0}" srcId="{3C2EA3E6-5A7C-3847-B99C-7149A343C3F3}" destId="{25E7A4F9-0D70-9841-935F-6DED4336F151}" srcOrd="0" destOrd="0" parTransId="{17DF7117-43EE-324E-B911-D8188A79489E}" sibTransId="{308DD1C3-378C-1449-A864-5179984C9A7F}"/>
    <dgm:cxn modelId="{0EA1D22A-5B2D-4540-B0B8-BE60EEE3D3BC}" type="presOf" srcId="{0DAA13B0-7B92-3B44-8D2B-17E4DCC2BA22}" destId="{34984037-264E-4447-A0C8-BA4401A32A7C}" srcOrd="1" destOrd="0" presId="urn:microsoft.com/office/officeart/2005/8/layout/process4"/>
    <dgm:cxn modelId="{D2DAE90F-0548-E549-B802-92B819400A6B}" type="presOf" srcId="{C6699087-994A-2344-85BB-E175FA082370}" destId="{5C984643-FC5E-1342-BBFE-959F51298BE1}" srcOrd="0" destOrd="0" presId="urn:microsoft.com/office/officeart/2005/8/layout/process4"/>
    <dgm:cxn modelId="{FE1846EA-3208-E34B-85BC-8BB3E22F618A}" type="presOf" srcId="{99A6F5F1-D5FB-7F46-894D-F32B40D01AE4}" destId="{F386C407-E6E7-4B43-A543-7CBD4DF11067}" srcOrd="0" destOrd="0" presId="urn:microsoft.com/office/officeart/2005/8/layout/process4"/>
    <dgm:cxn modelId="{4F71E97E-F288-2F42-BAB0-293AE955EE3C}" srcId="{73BF7E70-9BCB-314A-BDA6-2171299CA451}" destId="{3A15194B-BDA5-D646-95C9-EA65CD8A1F3D}" srcOrd="0" destOrd="0" parTransId="{24A2C600-D148-8E4D-ADE0-D4C72DCEB726}" sibTransId="{3F2EA2F2-7309-5649-A4A9-3465507B21EB}"/>
    <dgm:cxn modelId="{3AF10E5B-A0FD-0C4C-B7A5-4E098412DB9F}" srcId="{4396589A-FACE-8D4A-A307-D607D07880B6}" destId="{3C2EA3E6-5A7C-3847-B99C-7149A343C3F3}" srcOrd="2" destOrd="0" parTransId="{4C341498-4E44-174D-A6ED-82FBF0DA338E}" sibTransId="{9D8A02C2-161C-8F48-936E-1FE5F485074F}"/>
    <dgm:cxn modelId="{3A78A927-4D79-2D44-82EF-413BB6B7E781}" srcId="{0DAA13B0-7B92-3B44-8D2B-17E4DCC2BA22}" destId="{276EAC06-0E58-7148-9463-2B8A18540B54}" srcOrd="0" destOrd="0" parTransId="{AD131305-F35C-BE44-BC84-2BA9AC2A4526}" sibTransId="{AB4CCEA3-530E-644B-BEBC-56108F124650}"/>
    <dgm:cxn modelId="{16E84A37-6327-A34E-9DB3-3BD083768132}" type="presOf" srcId="{73BF7E70-9BCB-314A-BDA6-2171299CA451}" destId="{ED15BD00-0495-CE4C-A0FD-ED25B90D3987}" srcOrd="1" destOrd="0" presId="urn:microsoft.com/office/officeart/2005/8/layout/process4"/>
    <dgm:cxn modelId="{25D5B451-C722-C44C-A7A1-51774BB19DCD}" type="presOf" srcId="{276EAC06-0E58-7148-9463-2B8A18540B54}" destId="{E29590E1-7619-B942-AD45-A5A2AF5C1F02}" srcOrd="0" destOrd="0" presId="urn:microsoft.com/office/officeart/2005/8/layout/process4"/>
    <dgm:cxn modelId="{5958C7F6-978A-8C47-83AD-1887F5024EBE}" type="presOf" srcId="{0DAA13B0-7B92-3B44-8D2B-17E4DCC2BA22}" destId="{E2A12748-CAF7-C348-BF1A-2B36476627C4}" srcOrd="0" destOrd="0" presId="urn:microsoft.com/office/officeart/2005/8/layout/process4"/>
    <dgm:cxn modelId="{387458AF-DC38-4449-A2C2-463CA9A3696A}" type="presOf" srcId="{3C2EA3E6-5A7C-3847-B99C-7149A343C3F3}" destId="{3AA63200-2622-7745-937D-CBCC140AEE11}" srcOrd="1" destOrd="0" presId="urn:microsoft.com/office/officeart/2005/8/layout/process4"/>
    <dgm:cxn modelId="{BA180877-F4A5-2141-B1CD-F8B0A252D583}" type="presOf" srcId="{D0171AB8-1490-BC48-86ED-FA5D164FFF13}" destId="{C04001B9-1061-744C-9B7C-81D2F48D259B}" srcOrd="0" destOrd="0" presId="urn:microsoft.com/office/officeart/2005/8/layout/process4"/>
    <dgm:cxn modelId="{B47CFE1A-5D96-674B-AEF4-B3EF1D945462}" type="presOf" srcId="{25E7A4F9-0D70-9841-935F-6DED4336F151}" destId="{B0A62E18-B4B9-254D-8978-F67C9E36A40C}" srcOrd="0" destOrd="0" presId="urn:microsoft.com/office/officeart/2005/8/layout/process4"/>
    <dgm:cxn modelId="{FF8E194C-E64C-F248-847A-BBEB2C3D1FD0}" srcId="{73BF7E70-9BCB-314A-BDA6-2171299CA451}" destId="{C6699087-994A-2344-85BB-E175FA082370}" srcOrd="2" destOrd="0" parTransId="{6CCBF035-5758-BB40-B12D-4C69D93396BB}" sibTransId="{532B3214-6F8C-204E-838B-5DC0BE05067A}"/>
    <dgm:cxn modelId="{B5943709-5A04-9141-8F9D-39B8F8E43435}" type="presOf" srcId="{02EB945B-B90C-7840-94CB-34877512AFDA}" destId="{31D47467-B0A0-A04C-808C-FD7283265264}" srcOrd="0" destOrd="0" presId="urn:microsoft.com/office/officeart/2005/8/layout/process4"/>
    <dgm:cxn modelId="{D8D3FE61-F196-3A44-8026-55BB46C9D940}" type="presOf" srcId="{4396589A-FACE-8D4A-A307-D607D07880B6}" destId="{4E104714-A89D-9F4C-A53F-776B3B614F48}" srcOrd="0" destOrd="0" presId="urn:microsoft.com/office/officeart/2005/8/layout/process4"/>
    <dgm:cxn modelId="{18BB712F-2320-0C4A-9CFB-E1F667EE4EA3}" type="presOf" srcId="{3A15194B-BDA5-D646-95C9-EA65CD8A1F3D}" destId="{085EA6A2-4193-D14F-8A30-BE1089D5239D}" srcOrd="0" destOrd="0" presId="urn:microsoft.com/office/officeart/2005/8/layout/process4"/>
    <dgm:cxn modelId="{96774134-2477-5C45-90C4-AA5525A69002}" type="presOf" srcId="{73BF7E70-9BCB-314A-BDA6-2171299CA451}" destId="{218E6862-3262-E24A-943F-28A8ECA7A7C9}" srcOrd="0" destOrd="0" presId="urn:microsoft.com/office/officeart/2005/8/layout/process4"/>
    <dgm:cxn modelId="{E292CB8A-CEC1-1746-8910-3BFFF919A01A}" type="presOf" srcId="{BDD808B9-3A48-BB40-9E39-A747139173D2}" destId="{076C2C6B-1F36-0C49-8D0C-5D869F166AE9}" srcOrd="0" destOrd="0" presId="urn:microsoft.com/office/officeart/2005/8/layout/process4"/>
    <dgm:cxn modelId="{1E5978C2-8635-BD4B-B45E-2682D7F08FDA}" srcId="{4396589A-FACE-8D4A-A307-D607D07880B6}" destId="{73BF7E70-9BCB-314A-BDA6-2171299CA451}" srcOrd="1" destOrd="0" parTransId="{ECE0F55E-4F5C-E047-B3B4-48107E6CC193}" sibTransId="{1F4243EE-B735-2E4F-875D-E5B4BFB5451F}"/>
    <dgm:cxn modelId="{B23428CE-3523-1043-B596-2CCA793543B2}" type="presOf" srcId="{808D9249-2DC0-7241-BDA6-DEBFFE92AADE}" destId="{671974EB-100B-5C47-81F5-8DC3981A30AB}" srcOrd="0" destOrd="0" presId="urn:microsoft.com/office/officeart/2005/8/layout/process4"/>
    <dgm:cxn modelId="{273283F6-2A92-F248-93A3-EFBF5B0C3BDB}" srcId="{3C2EA3E6-5A7C-3847-B99C-7149A343C3F3}" destId="{99A6F5F1-D5FB-7F46-894D-F32B40D01AE4}" srcOrd="1" destOrd="0" parTransId="{EE29EAA7-93A5-014D-A79E-F6C5355A3D6F}" sibTransId="{26DEEFB1-519D-8641-9E0F-2B3527E5005A}"/>
    <dgm:cxn modelId="{A68B96F5-843E-8A45-9F39-618111CE3878}" type="presOf" srcId="{3C2EA3E6-5A7C-3847-B99C-7149A343C3F3}" destId="{1554D104-44C9-2742-95DF-3C5B7058FF79}" srcOrd="0" destOrd="0" presId="urn:microsoft.com/office/officeart/2005/8/layout/process4"/>
    <dgm:cxn modelId="{744511C7-13BB-A749-8151-3B35737A2E30}" srcId="{4396589A-FACE-8D4A-A307-D607D07880B6}" destId="{0DAA13B0-7B92-3B44-8D2B-17E4DCC2BA22}" srcOrd="0" destOrd="0" parTransId="{D6759456-60D9-EE47-90CD-BC5F36ACF5C1}" sibTransId="{8487D4F9-F2C7-F64E-BBED-98357AE7F9EE}"/>
    <dgm:cxn modelId="{011E8552-8701-6347-BD4A-BFA0A3D50C02}" srcId="{0DAA13B0-7B92-3B44-8D2B-17E4DCC2BA22}" destId="{02EB945B-B90C-7840-94CB-34877512AFDA}" srcOrd="2" destOrd="0" parTransId="{0727460B-BABA-5A43-963B-170184F8E375}" sibTransId="{C3B80FE2-19E5-B041-AF60-226363556AC9}"/>
    <dgm:cxn modelId="{B7F2627B-C408-C541-A32F-6457D252F514}" srcId="{0DAA13B0-7B92-3B44-8D2B-17E4DCC2BA22}" destId="{D0171AB8-1490-BC48-86ED-FA5D164FFF13}" srcOrd="1" destOrd="0" parTransId="{BDD8B4D2-AAD4-F54D-8B73-D9082A3CD732}" sibTransId="{D4680CD6-42CA-FE43-B2F3-098AA37C68EB}"/>
    <dgm:cxn modelId="{4D662F0D-4EA4-FF45-AB94-4303BE937D46}" srcId="{73BF7E70-9BCB-314A-BDA6-2171299CA451}" destId="{808D9249-2DC0-7241-BDA6-DEBFFE92AADE}" srcOrd="3" destOrd="0" parTransId="{02613C95-4DC3-1C4E-BC73-FA89F2485D2F}" sibTransId="{48DA2C98-DED9-0243-80A2-82ECB79DB999}"/>
    <dgm:cxn modelId="{0D3D7E1B-881E-CC48-A328-AD81420ACAAE}" srcId="{73BF7E70-9BCB-314A-BDA6-2171299CA451}" destId="{BDD808B9-3A48-BB40-9E39-A747139173D2}" srcOrd="1" destOrd="0" parTransId="{F1B56FC3-1F8B-A149-A8B8-C3FC5898D610}" sibTransId="{FC90BD90-155D-0840-AD13-6F1CA9D731BA}"/>
    <dgm:cxn modelId="{3DF050A3-5C8A-7D41-8147-0B278E023D98}" type="presParOf" srcId="{4E104714-A89D-9F4C-A53F-776B3B614F48}" destId="{F9C403B4-B328-0844-B52D-966D83DE2D65}" srcOrd="0" destOrd="0" presId="urn:microsoft.com/office/officeart/2005/8/layout/process4"/>
    <dgm:cxn modelId="{04212C60-50F4-D045-ABA7-29EE0698C5B5}" type="presParOf" srcId="{F9C403B4-B328-0844-B52D-966D83DE2D65}" destId="{1554D104-44C9-2742-95DF-3C5B7058FF79}" srcOrd="0" destOrd="0" presId="urn:microsoft.com/office/officeart/2005/8/layout/process4"/>
    <dgm:cxn modelId="{5309B9A9-6E48-9246-B1CF-ECD0A609A0C6}" type="presParOf" srcId="{F9C403B4-B328-0844-B52D-966D83DE2D65}" destId="{3AA63200-2622-7745-937D-CBCC140AEE11}" srcOrd="1" destOrd="0" presId="urn:microsoft.com/office/officeart/2005/8/layout/process4"/>
    <dgm:cxn modelId="{D7E00D3B-1815-1242-B999-26F95E2CF18C}" type="presParOf" srcId="{F9C403B4-B328-0844-B52D-966D83DE2D65}" destId="{E61D74F9-78D9-2B47-A467-F4227E0BC735}" srcOrd="2" destOrd="0" presId="urn:microsoft.com/office/officeart/2005/8/layout/process4"/>
    <dgm:cxn modelId="{2C9A680F-B861-DC4C-9D4B-E2CCCA587E17}" type="presParOf" srcId="{E61D74F9-78D9-2B47-A467-F4227E0BC735}" destId="{B0A62E18-B4B9-254D-8978-F67C9E36A40C}" srcOrd="0" destOrd="0" presId="urn:microsoft.com/office/officeart/2005/8/layout/process4"/>
    <dgm:cxn modelId="{68CC33C8-2D57-694A-AE9D-26F6A9B39727}" type="presParOf" srcId="{E61D74F9-78D9-2B47-A467-F4227E0BC735}" destId="{F386C407-E6E7-4B43-A543-7CBD4DF11067}" srcOrd="1" destOrd="0" presId="urn:microsoft.com/office/officeart/2005/8/layout/process4"/>
    <dgm:cxn modelId="{3B2E23CC-DD5D-0E43-BC08-413DB95DFB4B}" type="presParOf" srcId="{4E104714-A89D-9F4C-A53F-776B3B614F48}" destId="{3923E452-8875-E14D-8252-C0D49EE5812E}" srcOrd="1" destOrd="0" presId="urn:microsoft.com/office/officeart/2005/8/layout/process4"/>
    <dgm:cxn modelId="{B5B257E8-EC04-D94D-97F8-4201D2BBFDF4}" type="presParOf" srcId="{4E104714-A89D-9F4C-A53F-776B3B614F48}" destId="{371DABFB-DAE9-8B4E-A38B-43100CC16F4F}" srcOrd="2" destOrd="0" presId="urn:microsoft.com/office/officeart/2005/8/layout/process4"/>
    <dgm:cxn modelId="{15E07927-3E62-0C40-9FC1-417ED53F2612}" type="presParOf" srcId="{371DABFB-DAE9-8B4E-A38B-43100CC16F4F}" destId="{218E6862-3262-E24A-943F-28A8ECA7A7C9}" srcOrd="0" destOrd="0" presId="urn:microsoft.com/office/officeart/2005/8/layout/process4"/>
    <dgm:cxn modelId="{1E0A9A20-AEDA-7245-BB46-D42E1DE54055}" type="presParOf" srcId="{371DABFB-DAE9-8B4E-A38B-43100CC16F4F}" destId="{ED15BD00-0495-CE4C-A0FD-ED25B90D3987}" srcOrd="1" destOrd="0" presId="urn:microsoft.com/office/officeart/2005/8/layout/process4"/>
    <dgm:cxn modelId="{F6917480-DD19-514D-B1E9-E32C21E4C2E8}" type="presParOf" srcId="{371DABFB-DAE9-8B4E-A38B-43100CC16F4F}" destId="{76B58906-F00F-A04D-A5E4-0903FFB0A67D}" srcOrd="2" destOrd="0" presId="urn:microsoft.com/office/officeart/2005/8/layout/process4"/>
    <dgm:cxn modelId="{EE0E68E8-4495-254E-B95D-1B2D2B4A4413}" type="presParOf" srcId="{76B58906-F00F-A04D-A5E4-0903FFB0A67D}" destId="{085EA6A2-4193-D14F-8A30-BE1089D5239D}" srcOrd="0" destOrd="0" presId="urn:microsoft.com/office/officeart/2005/8/layout/process4"/>
    <dgm:cxn modelId="{F457EAA7-8826-0E44-8F23-80D01F3AB843}" type="presParOf" srcId="{76B58906-F00F-A04D-A5E4-0903FFB0A67D}" destId="{076C2C6B-1F36-0C49-8D0C-5D869F166AE9}" srcOrd="1" destOrd="0" presId="urn:microsoft.com/office/officeart/2005/8/layout/process4"/>
    <dgm:cxn modelId="{122A11FB-F91B-864F-81D1-CE5B5B3B18D0}" type="presParOf" srcId="{76B58906-F00F-A04D-A5E4-0903FFB0A67D}" destId="{5C984643-FC5E-1342-BBFE-959F51298BE1}" srcOrd="2" destOrd="0" presId="urn:microsoft.com/office/officeart/2005/8/layout/process4"/>
    <dgm:cxn modelId="{4763ED69-8FBF-E246-93D1-CF05B0205810}" type="presParOf" srcId="{76B58906-F00F-A04D-A5E4-0903FFB0A67D}" destId="{671974EB-100B-5C47-81F5-8DC3981A30AB}" srcOrd="3" destOrd="0" presId="urn:microsoft.com/office/officeart/2005/8/layout/process4"/>
    <dgm:cxn modelId="{3C038B0B-41A6-0447-9BBF-362493E44493}" type="presParOf" srcId="{4E104714-A89D-9F4C-A53F-776B3B614F48}" destId="{3E90F673-0EDB-FF44-A817-5D365E0C9B64}" srcOrd="3" destOrd="0" presId="urn:microsoft.com/office/officeart/2005/8/layout/process4"/>
    <dgm:cxn modelId="{B23297EE-8D02-674F-A2DF-035C4026A5B6}" type="presParOf" srcId="{4E104714-A89D-9F4C-A53F-776B3B614F48}" destId="{44F10BE5-98FD-214A-BD90-728757D29CE7}" srcOrd="4" destOrd="0" presId="urn:microsoft.com/office/officeart/2005/8/layout/process4"/>
    <dgm:cxn modelId="{35A0BD87-0931-E441-BD1F-6561A77317D2}" type="presParOf" srcId="{44F10BE5-98FD-214A-BD90-728757D29CE7}" destId="{E2A12748-CAF7-C348-BF1A-2B36476627C4}" srcOrd="0" destOrd="0" presId="urn:microsoft.com/office/officeart/2005/8/layout/process4"/>
    <dgm:cxn modelId="{C0D465EC-D042-AE44-8F5E-6DBD3500ED45}" type="presParOf" srcId="{44F10BE5-98FD-214A-BD90-728757D29CE7}" destId="{34984037-264E-4447-A0C8-BA4401A32A7C}" srcOrd="1" destOrd="0" presId="urn:microsoft.com/office/officeart/2005/8/layout/process4"/>
    <dgm:cxn modelId="{73A09BBD-9F06-BA4F-89D7-A7633210E6F3}" type="presParOf" srcId="{44F10BE5-98FD-214A-BD90-728757D29CE7}" destId="{DFD39B12-41ED-7D4F-8C66-EA2E8D3642C8}" srcOrd="2" destOrd="0" presId="urn:microsoft.com/office/officeart/2005/8/layout/process4"/>
    <dgm:cxn modelId="{1742BD24-B06E-0D48-8C95-62E8B514458B}" type="presParOf" srcId="{DFD39B12-41ED-7D4F-8C66-EA2E8D3642C8}" destId="{E29590E1-7619-B942-AD45-A5A2AF5C1F02}" srcOrd="0" destOrd="0" presId="urn:microsoft.com/office/officeart/2005/8/layout/process4"/>
    <dgm:cxn modelId="{21F54E5C-40BA-C748-A3D8-21C9AD3138D1}" type="presParOf" srcId="{DFD39B12-41ED-7D4F-8C66-EA2E8D3642C8}" destId="{C04001B9-1061-744C-9B7C-81D2F48D259B}" srcOrd="1" destOrd="0" presId="urn:microsoft.com/office/officeart/2005/8/layout/process4"/>
    <dgm:cxn modelId="{42D7AADC-CB63-7847-8A83-FD27C7ACC701}" type="presParOf" srcId="{DFD39B12-41ED-7D4F-8C66-EA2E8D3642C8}" destId="{31D47467-B0A0-A04C-808C-FD7283265264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C0BA3-5CA1-44FB-9BF1-9CEEFD63E938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D06A96F-6B82-40F3-BD47-E2B4C5279990}">
      <dgm:prSet phldrT="[Testo]"/>
      <dgm:spPr/>
      <dgm:t>
        <a:bodyPr/>
        <a:lstStyle/>
        <a:p>
          <a:r>
            <a:rPr lang="it-IT" dirty="0" err="1" smtClean="0"/>
            <a:t>Enricher</a:t>
          </a:r>
          <a:r>
            <a:rPr lang="it-IT" dirty="0" smtClean="0"/>
            <a:t>*</a:t>
          </a:r>
          <a:endParaRPr lang="en-US" dirty="0"/>
        </a:p>
      </dgm:t>
    </dgm:pt>
    <dgm:pt modelId="{B7C0F6DF-8422-4B75-885C-770C1B441992}" type="parTrans" cxnId="{9610910A-5A70-46AB-85A1-4C1FB637E252}">
      <dgm:prSet/>
      <dgm:spPr/>
      <dgm:t>
        <a:bodyPr/>
        <a:lstStyle/>
        <a:p>
          <a:endParaRPr lang="en-US"/>
        </a:p>
      </dgm:t>
    </dgm:pt>
    <dgm:pt modelId="{6611849C-3339-4A78-90BC-436BE5791902}" type="sibTrans" cxnId="{9610910A-5A70-46AB-85A1-4C1FB637E252}">
      <dgm:prSet/>
      <dgm:spPr/>
      <dgm:t>
        <a:bodyPr/>
        <a:lstStyle/>
        <a:p>
          <a:endParaRPr lang="en-US"/>
        </a:p>
      </dgm:t>
    </dgm:pt>
    <dgm:pt modelId="{FA7E645E-E1B3-45AE-8ABA-47A046C949E6}" type="pres">
      <dgm:prSet presAssocID="{11EC0BA3-5CA1-44FB-9BF1-9CEEFD63E938}" presName="Name0" presStyleCnt="0">
        <dgm:presLayoutVars>
          <dgm:dir/>
          <dgm:animLvl val="lvl"/>
          <dgm:resizeHandles val="exact"/>
        </dgm:presLayoutVars>
      </dgm:prSet>
      <dgm:spPr/>
    </dgm:pt>
    <dgm:pt modelId="{63FD5B31-4675-4987-B079-DD2172E9BB2D}" type="pres">
      <dgm:prSet presAssocID="{ED06A96F-6B82-40F3-BD47-E2B4C5279990}" presName="parTxOnly" presStyleLbl="node1" presStyleIdx="0" presStyleCnt="1" custLinFactNeighborX="70255" custLinFactNeighborY="-59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0910A-5A70-46AB-85A1-4C1FB637E252}" srcId="{11EC0BA3-5CA1-44FB-9BF1-9CEEFD63E938}" destId="{ED06A96F-6B82-40F3-BD47-E2B4C5279990}" srcOrd="0" destOrd="0" parTransId="{B7C0F6DF-8422-4B75-885C-770C1B441992}" sibTransId="{6611849C-3339-4A78-90BC-436BE5791902}"/>
    <dgm:cxn modelId="{6393E366-009B-0241-B49B-1C3CFFF85581}" type="presOf" srcId="{ED06A96F-6B82-40F3-BD47-E2B4C5279990}" destId="{63FD5B31-4675-4987-B079-DD2172E9BB2D}" srcOrd="0" destOrd="0" presId="urn:microsoft.com/office/officeart/2005/8/layout/chevron1"/>
    <dgm:cxn modelId="{198B35FD-598B-5247-93A2-83CF1D00BDE3}" type="presOf" srcId="{11EC0BA3-5CA1-44FB-9BF1-9CEEFD63E938}" destId="{FA7E645E-E1B3-45AE-8ABA-47A046C949E6}" srcOrd="0" destOrd="0" presId="urn:microsoft.com/office/officeart/2005/8/layout/chevron1"/>
    <dgm:cxn modelId="{89EAAE8C-2F81-C344-AB63-38B53F6FC24F}" type="presParOf" srcId="{FA7E645E-E1B3-45AE-8ABA-47A046C949E6}" destId="{63FD5B31-4675-4987-B079-DD2172E9BB2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ACD41-CE58-40EE-870E-39CE4E34F1B6}" type="doc">
      <dgm:prSet loTypeId="urn:microsoft.com/office/officeart/2005/8/layout/vList3" loCatId="list" qsTypeId="urn:microsoft.com/office/officeart/2005/8/quickstyle/simple4" qsCatId="simple" csTypeId="urn:microsoft.com/office/officeart/2005/8/colors/accent4_3" csCatId="accent4" phldr="1"/>
      <dgm:spPr/>
    </dgm:pt>
    <dgm:pt modelId="{A385C3A7-E41F-4163-A75C-8892D144E6D3}">
      <dgm:prSet phldrT="[Testo]" custT="1"/>
      <dgm:spPr/>
      <dgm:t>
        <a:bodyPr/>
        <a:lstStyle/>
        <a:p>
          <a:r>
            <a:rPr lang="en-US" sz="2000" noProof="0" dirty="0" smtClean="0"/>
            <a:t>Harvest</a:t>
          </a:r>
          <a:endParaRPr lang="en-US" sz="2000" noProof="0" dirty="0"/>
        </a:p>
      </dgm:t>
    </dgm:pt>
    <dgm:pt modelId="{FC73711A-92F0-4BE0-A188-DFDC206D738E}" type="parTrans" cxnId="{0A91951A-5026-44E5-928E-8A1C158892CC}">
      <dgm:prSet/>
      <dgm:spPr/>
      <dgm:t>
        <a:bodyPr/>
        <a:lstStyle/>
        <a:p>
          <a:endParaRPr lang="en-US" sz="1400"/>
        </a:p>
      </dgm:t>
    </dgm:pt>
    <dgm:pt modelId="{0847CB32-E08E-4B8F-AD87-B52EA3D77E4A}" type="sibTrans" cxnId="{0A91951A-5026-44E5-928E-8A1C158892CC}">
      <dgm:prSet/>
      <dgm:spPr/>
      <dgm:t>
        <a:bodyPr/>
        <a:lstStyle/>
        <a:p>
          <a:endParaRPr lang="en-US" sz="1400"/>
        </a:p>
      </dgm:t>
    </dgm:pt>
    <dgm:pt modelId="{4EDBFBB8-1086-4463-A966-88CF437B1330}">
      <dgm:prSet phldrT="[Testo]" custT="1"/>
      <dgm:spPr/>
      <dgm:t>
        <a:bodyPr/>
        <a:lstStyle/>
        <a:p>
          <a:r>
            <a:rPr lang="en-US" sz="2000" noProof="0" dirty="0" smtClean="0"/>
            <a:t>Accessibility Check</a:t>
          </a:r>
          <a:endParaRPr lang="en-US" sz="2000" noProof="0" dirty="0"/>
        </a:p>
      </dgm:t>
    </dgm:pt>
    <dgm:pt modelId="{5D65A0C0-F13A-464D-BE7E-5FCCF236ADA0}" type="parTrans" cxnId="{00F2C744-8D9C-49FA-8D77-828B3BC8F4F6}">
      <dgm:prSet/>
      <dgm:spPr/>
      <dgm:t>
        <a:bodyPr/>
        <a:lstStyle/>
        <a:p>
          <a:endParaRPr lang="en-US" sz="1400"/>
        </a:p>
      </dgm:t>
    </dgm:pt>
    <dgm:pt modelId="{915D336C-8FF1-4DAC-AD6C-63DEAF6C9184}" type="sibTrans" cxnId="{00F2C744-8D9C-49FA-8D77-828B3BC8F4F6}">
      <dgm:prSet/>
      <dgm:spPr/>
      <dgm:t>
        <a:bodyPr/>
        <a:lstStyle/>
        <a:p>
          <a:endParaRPr lang="en-US" sz="1400"/>
        </a:p>
      </dgm:t>
    </dgm:pt>
    <dgm:pt modelId="{A214F7E1-F667-4344-927E-F3EF30F8447A}">
      <dgm:prSet phldrT="[Testo]" custT="1"/>
      <dgm:spPr/>
      <dgm:t>
        <a:bodyPr/>
        <a:lstStyle/>
        <a:p>
          <a:r>
            <a:rPr lang="en-US" sz="2000" noProof="0" dirty="0" smtClean="0"/>
            <a:t>Add Tags</a:t>
          </a:r>
          <a:endParaRPr lang="en-US" sz="2000" noProof="0" dirty="0"/>
        </a:p>
      </dgm:t>
    </dgm:pt>
    <dgm:pt modelId="{2491C3E9-5138-4048-BE9B-33AC267D54EE}" type="parTrans" cxnId="{636F8E38-D6D9-44AE-953E-BC9A4595E982}">
      <dgm:prSet/>
      <dgm:spPr/>
      <dgm:t>
        <a:bodyPr/>
        <a:lstStyle/>
        <a:p>
          <a:endParaRPr lang="en-US" sz="1400"/>
        </a:p>
      </dgm:t>
    </dgm:pt>
    <dgm:pt modelId="{C6E062D2-186D-4616-B020-3F9B0FA39F31}" type="sibTrans" cxnId="{636F8E38-D6D9-44AE-953E-BC9A4595E982}">
      <dgm:prSet/>
      <dgm:spPr/>
      <dgm:t>
        <a:bodyPr/>
        <a:lstStyle/>
        <a:p>
          <a:endParaRPr lang="en-US" sz="1400"/>
        </a:p>
      </dgm:t>
    </dgm:pt>
    <dgm:pt modelId="{E1D5A33C-1FC7-4E1A-AA42-3F93B4157CAF}" type="pres">
      <dgm:prSet presAssocID="{2BCACD41-CE58-40EE-870E-39CE4E34F1B6}" presName="linearFlow" presStyleCnt="0">
        <dgm:presLayoutVars>
          <dgm:dir val="rev"/>
          <dgm:resizeHandles val="exact"/>
        </dgm:presLayoutVars>
      </dgm:prSet>
      <dgm:spPr/>
    </dgm:pt>
    <dgm:pt modelId="{58E80D40-E432-41AE-A115-5249B3EC08B9}" type="pres">
      <dgm:prSet presAssocID="{A385C3A7-E41F-4163-A75C-8892D144E6D3}" presName="composite" presStyleCnt="0"/>
      <dgm:spPr/>
    </dgm:pt>
    <dgm:pt modelId="{70E8F260-F4B3-4C82-B940-0EA728BDCAC8}" type="pres">
      <dgm:prSet presAssocID="{A385C3A7-E41F-4163-A75C-8892D144E6D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D8DEAE-1CCC-4294-A8A5-C3A9589BE584}" type="pres">
      <dgm:prSet presAssocID="{A385C3A7-E41F-4163-A75C-8892D144E6D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253B1-8703-4E41-9C12-E9E838C52229}" type="pres">
      <dgm:prSet presAssocID="{0847CB32-E08E-4B8F-AD87-B52EA3D77E4A}" presName="spacing" presStyleCnt="0"/>
      <dgm:spPr/>
    </dgm:pt>
    <dgm:pt modelId="{6FC1ACFB-DA0F-467F-BB05-5DB9F70F165F}" type="pres">
      <dgm:prSet presAssocID="{4EDBFBB8-1086-4463-A966-88CF437B1330}" presName="composite" presStyleCnt="0"/>
      <dgm:spPr/>
    </dgm:pt>
    <dgm:pt modelId="{C2FC6941-DD97-4EB1-B2C1-0F63BA43BB1C}" type="pres">
      <dgm:prSet presAssocID="{4EDBFBB8-1086-4463-A966-88CF437B1330}" presName="imgShp" presStyleLbl="fgImgPlace1" presStyleIdx="1" presStyleCnt="3"/>
      <dgm:spPr>
        <a:blipFill>
          <a:blip xmlns:r="http://schemas.openxmlformats.org/officeDocument/2006/relationships"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83891F-1A04-47C9-8BE8-520BFB3A5F2E}" type="pres">
      <dgm:prSet presAssocID="{4EDBFBB8-1086-4463-A966-88CF437B133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30DD3-8AFA-485C-A75F-B00659CF9965}" type="pres">
      <dgm:prSet presAssocID="{915D336C-8FF1-4DAC-AD6C-63DEAF6C9184}" presName="spacing" presStyleCnt="0"/>
      <dgm:spPr/>
    </dgm:pt>
    <dgm:pt modelId="{EFB998D9-2FFD-4844-A2E0-11DB2F27B88B}" type="pres">
      <dgm:prSet presAssocID="{A214F7E1-F667-4344-927E-F3EF30F8447A}" presName="composite" presStyleCnt="0"/>
      <dgm:spPr/>
    </dgm:pt>
    <dgm:pt modelId="{A11547FF-6ADD-47F7-8389-AAE499EC37A2}" type="pres">
      <dgm:prSet presAssocID="{A214F7E1-F667-4344-927E-F3EF30F8447A}" presName="imgShp" presStyleLbl="fgImgPlace1" presStyleIdx="2" presStyleCnt="3"/>
      <dgm:spPr>
        <a:blipFill>
          <a:blip xmlns:r="http://schemas.openxmlformats.org/officeDocument/2006/relationships"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109576-811C-4BD0-AB8B-B52B98893D3B}" type="pres">
      <dgm:prSet presAssocID="{A214F7E1-F667-4344-927E-F3EF30F844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08423-2804-8245-996A-5991BD2CDF06}" type="presOf" srcId="{4EDBFBB8-1086-4463-A966-88CF437B1330}" destId="{ED83891F-1A04-47C9-8BE8-520BFB3A5F2E}" srcOrd="0" destOrd="0" presId="urn:microsoft.com/office/officeart/2005/8/layout/vList3"/>
    <dgm:cxn modelId="{424FE864-906B-7D4C-ABE7-18B0705444F7}" type="presOf" srcId="{A385C3A7-E41F-4163-A75C-8892D144E6D3}" destId="{8CD8DEAE-1CCC-4294-A8A5-C3A9589BE584}" srcOrd="0" destOrd="0" presId="urn:microsoft.com/office/officeart/2005/8/layout/vList3"/>
    <dgm:cxn modelId="{0A91951A-5026-44E5-928E-8A1C158892CC}" srcId="{2BCACD41-CE58-40EE-870E-39CE4E34F1B6}" destId="{A385C3A7-E41F-4163-A75C-8892D144E6D3}" srcOrd="0" destOrd="0" parTransId="{FC73711A-92F0-4BE0-A188-DFDC206D738E}" sibTransId="{0847CB32-E08E-4B8F-AD87-B52EA3D77E4A}"/>
    <dgm:cxn modelId="{13025F6F-CF64-694F-9F2F-833E6518F511}" type="presOf" srcId="{2BCACD41-CE58-40EE-870E-39CE4E34F1B6}" destId="{E1D5A33C-1FC7-4E1A-AA42-3F93B4157CAF}" srcOrd="0" destOrd="0" presId="urn:microsoft.com/office/officeart/2005/8/layout/vList3"/>
    <dgm:cxn modelId="{636F8E38-D6D9-44AE-953E-BC9A4595E982}" srcId="{2BCACD41-CE58-40EE-870E-39CE4E34F1B6}" destId="{A214F7E1-F667-4344-927E-F3EF30F8447A}" srcOrd="2" destOrd="0" parTransId="{2491C3E9-5138-4048-BE9B-33AC267D54EE}" sibTransId="{C6E062D2-186D-4616-B020-3F9B0FA39F31}"/>
    <dgm:cxn modelId="{747B570D-F247-1C4F-8154-5E2DA54D0740}" type="presOf" srcId="{A214F7E1-F667-4344-927E-F3EF30F8447A}" destId="{A0109576-811C-4BD0-AB8B-B52B98893D3B}" srcOrd="0" destOrd="0" presId="urn:microsoft.com/office/officeart/2005/8/layout/vList3"/>
    <dgm:cxn modelId="{00F2C744-8D9C-49FA-8D77-828B3BC8F4F6}" srcId="{2BCACD41-CE58-40EE-870E-39CE4E34F1B6}" destId="{4EDBFBB8-1086-4463-A966-88CF437B1330}" srcOrd="1" destOrd="0" parTransId="{5D65A0C0-F13A-464D-BE7E-5FCCF236ADA0}" sibTransId="{915D336C-8FF1-4DAC-AD6C-63DEAF6C9184}"/>
    <dgm:cxn modelId="{7B86832F-8FB7-694C-B2C6-F936DA294C55}" type="presParOf" srcId="{E1D5A33C-1FC7-4E1A-AA42-3F93B4157CAF}" destId="{58E80D40-E432-41AE-A115-5249B3EC08B9}" srcOrd="0" destOrd="0" presId="urn:microsoft.com/office/officeart/2005/8/layout/vList3"/>
    <dgm:cxn modelId="{21E1F75C-CBB6-4548-806A-7302BC04246D}" type="presParOf" srcId="{58E80D40-E432-41AE-A115-5249B3EC08B9}" destId="{70E8F260-F4B3-4C82-B940-0EA728BDCAC8}" srcOrd="0" destOrd="0" presId="urn:microsoft.com/office/officeart/2005/8/layout/vList3"/>
    <dgm:cxn modelId="{BCAFDE92-644F-5C4B-AD51-F9796409D902}" type="presParOf" srcId="{58E80D40-E432-41AE-A115-5249B3EC08B9}" destId="{8CD8DEAE-1CCC-4294-A8A5-C3A9589BE584}" srcOrd="1" destOrd="0" presId="urn:microsoft.com/office/officeart/2005/8/layout/vList3"/>
    <dgm:cxn modelId="{44EF4FC1-27E8-404C-B237-B6F602FC6C1B}" type="presParOf" srcId="{E1D5A33C-1FC7-4E1A-AA42-3F93B4157CAF}" destId="{F0B253B1-8703-4E41-9C12-E9E838C52229}" srcOrd="1" destOrd="0" presId="urn:microsoft.com/office/officeart/2005/8/layout/vList3"/>
    <dgm:cxn modelId="{21FEC755-7CAC-ED48-A720-248862BF25A6}" type="presParOf" srcId="{E1D5A33C-1FC7-4E1A-AA42-3F93B4157CAF}" destId="{6FC1ACFB-DA0F-467F-BB05-5DB9F70F165F}" srcOrd="2" destOrd="0" presId="urn:microsoft.com/office/officeart/2005/8/layout/vList3"/>
    <dgm:cxn modelId="{A4C48EBB-6EF8-DD42-AC1F-13C54F6EBCCB}" type="presParOf" srcId="{6FC1ACFB-DA0F-467F-BB05-5DB9F70F165F}" destId="{C2FC6941-DD97-4EB1-B2C1-0F63BA43BB1C}" srcOrd="0" destOrd="0" presId="urn:microsoft.com/office/officeart/2005/8/layout/vList3"/>
    <dgm:cxn modelId="{6646AD3E-62E4-9B44-8BCB-0415579E6683}" type="presParOf" srcId="{6FC1ACFB-DA0F-467F-BB05-5DB9F70F165F}" destId="{ED83891F-1A04-47C9-8BE8-520BFB3A5F2E}" srcOrd="1" destOrd="0" presId="urn:microsoft.com/office/officeart/2005/8/layout/vList3"/>
    <dgm:cxn modelId="{7471174B-E679-3544-B580-182B139DE996}" type="presParOf" srcId="{E1D5A33C-1FC7-4E1A-AA42-3F93B4157CAF}" destId="{7A430DD3-8AFA-485C-A75F-B00659CF9965}" srcOrd="3" destOrd="0" presId="urn:microsoft.com/office/officeart/2005/8/layout/vList3"/>
    <dgm:cxn modelId="{2E833180-861B-384B-AAC3-E7FC0912AD24}" type="presParOf" srcId="{E1D5A33C-1FC7-4E1A-AA42-3F93B4157CAF}" destId="{EFB998D9-2FFD-4844-A2E0-11DB2F27B88B}" srcOrd="4" destOrd="0" presId="urn:microsoft.com/office/officeart/2005/8/layout/vList3"/>
    <dgm:cxn modelId="{A14B2D7A-4A39-5F44-B9E7-0CEF8793A2CF}" type="presParOf" srcId="{EFB998D9-2FFD-4844-A2E0-11DB2F27B88B}" destId="{A11547FF-6ADD-47F7-8389-AAE499EC37A2}" srcOrd="0" destOrd="0" presId="urn:microsoft.com/office/officeart/2005/8/layout/vList3"/>
    <dgm:cxn modelId="{ED12CC5A-52AE-9A48-9A65-C6B77F1D46EB}" type="presParOf" srcId="{EFB998D9-2FFD-4844-A2E0-11DB2F27B88B}" destId="{A0109576-811C-4BD0-AB8B-B52B98893D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E1F83-6F83-544F-ACC9-0FF06B685418}">
      <dsp:nvSpPr>
        <dsp:cNvPr id="0" name=""/>
        <dsp:cNvSpPr/>
      </dsp:nvSpPr>
      <dsp:spPr>
        <a:xfrm>
          <a:off x="-4090349" y="-627788"/>
          <a:ext cx="4874116" cy="4874116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C42F3-369A-F545-A84C-6A2EBDAF9F6B}">
      <dsp:nvSpPr>
        <dsp:cNvPr id="0" name=""/>
        <dsp:cNvSpPr/>
      </dsp:nvSpPr>
      <dsp:spPr>
        <a:xfrm>
          <a:off x="504038" y="361853"/>
          <a:ext cx="5038985" cy="7237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44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Number</a:t>
          </a:r>
          <a:r>
            <a:rPr lang="it-IT" sz="2100" kern="1200" dirty="0" smtClean="0"/>
            <a:t> of </a:t>
          </a:r>
          <a:r>
            <a:rPr lang="it-IT" sz="2100" kern="1200" dirty="0" err="1" smtClean="0"/>
            <a:t>Discoverable</a:t>
          </a:r>
          <a:r>
            <a:rPr lang="it-IT" sz="2100" kern="1200" dirty="0" smtClean="0"/>
            <a:t> </a:t>
          </a:r>
          <a:r>
            <a:rPr lang="it-IT" sz="2100" kern="1200" dirty="0" err="1" smtClean="0"/>
            <a:t>Resources</a:t>
          </a:r>
          <a:endParaRPr lang="it-IT" sz="2100" kern="1200" dirty="0"/>
        </a:p>
      </dsp:txBody>
      <dsp:txXfrm>
        <a:off x="504038" y="361853"/>
        <a:ext cx="5038985" cy="723707"/>
      </dsp:txXfrm>
    </dsp:sp>
    <dsp:sp modelId="{84A0F43E-B5EB-C346-9E4F-8A771B0887B9}">
      <dsp:nvSpPr>
        <dsp:cNvPr id="0" name=""/>
        <dsp:cNvSpPr/>
      </dsp:nvSpPr>
      <dsp:spPr>
        <a:xfrm>
          <a:off x="51720" y="271390"/>
          <a:ext cx="904634" cy="904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F118D-241D-A14E-912A-5022F4133B27}">
      <dsp:nvSpPr>
        <dsp:cNvPr id="0" name=""/>
        <dsp:cNvSpPr/>
      </dsp:nvSpPr>
      <dsp:spPr>
        <a:xfrm>
          <a:off x="767105" y="1447415"/>
          <a:ext cx="4775918" cy="7237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941356"/>
                <a:satOff val="-12503"/>
                <a:lumOff val="196"/>
                <a:alphaOff val="0"/>
                <a:tint val="98000"/>
                <a:lumMod val="102000"/>
              </a:schemeClr>
              <a:schemeClr val="accent5">
                <a:hueOff val="-941356"/>
                <a:satOff val="-12503"/>
                <a:lumOff val="19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44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 smtClean="0"/>
            <a:t>Number</a:t>
          </a:r>
          <a:r>
            <a:rPr lang="it-IT" sz="2100" kern="1200" dirty="0" smtClean="0"/>
            <a:t> of </a:t>
          </a:r>
          <a:r>
            <a:rPr lang="it-IT" sz="2100" kern="1200" dirty="0" err="1" smtClean="0"/>
            <a:t>Accessible</a:t>
          </a:r>
          <a:r>
            <a:rPr lang="it-IT" sz="2100" kern="1200" dirty="0" smtClean="0"/>
            <a:t> </a:t>
          </a:r>
          <a:r>
            <a:rPr lang="it-IT" sz="2100" kern="1200" dirty="0" err="1" smtClean="0"/>
            <a:t>Resources</a:t>
          </a:r>
          <a:endParaRPr lang="it-IT" sz="2100" kern="1200" dirty="0"/>
        </a:p>
      </dsp:txBody>
      <dsp:txXfrm>
        <a:off x="767105" y="1447415"/>
        <a:ext cx="4775918" cy="723707"/>
      </dsp:txXfrm>
    </dsp:sp>
    <dsp:sp modelId="{3B9B7285-2CB7-0540-9CFB-A9112469DB37}">
      <dsp:nvSpPr>
        <dsp:cNvPr id="0" name=""/>
        <dsp:cNvSpPr/>
      </dsp:nvSpPr>
      <dsp:spPr>
        <a:xfrm>
          <a:off x="314788" y="1356952"/>
          <a:ext cx="904634" cy="904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18407-82B3-6B45-ADB6-3316C727765A}">
      <dsp:nvSpPr>
        <dsp:cNvPr id="0" name=""/>
        <dsp:cNvSpPr/>
      </dsp:nvSpPr>
      <dsp:spPr>
        <a:xfrm>
          <a:off x="504038" y="2532977"/>
          <a:ext cx="5038985" cy="72370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882712"/>
                <a:satOff val="-25007"/>
                <a:lumOff val="393"/>
                <a:alphaOff val="0"/>
                <a:tint val="98000"/>
                <a:lumMod val="102000"/>
              </a:schemeClr>
              <a:schemeClr val="accent5">
                <a:hueOff val="-1882712"/>
                <a:satOff val="-25007"/>
                <a:lumOff val="39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44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Trends</a:t>
          </a:r>
          <a:endParaRPr lang="it-IT" sz="2100" kern="1200" dirty="0"/>
        </a:p>
      </dsp:txBody>
      <dsp:txXfrm>
        <a:off x="504038" y="2532977"/>
        <a:ext cx="5038985" cy="723707"/>
      </dsp:txXfrm>
    </dsp:sp>
    <dsp:sp modelId="{65E8F221-ECC6-E04E-9FB7-879FC4763486}">
      <dsp:nvSpPr>
        <dsp:cNvPr id="0" name=""/>
        <dsp:cNvSpPr/>
      </dsp:nvSpPr>
      <dsp:spPr>
        <a:xfrm>
          <a:off x="51720" y="2442513"/>
          <a:ext cx="904634" cy="904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CE5F-26CF-9943-8356-B19ADB9E712A}">
      <dsp:nvSpPr>
        <dsp:cNvPr id="0" name=""/>
        <dsp:cNvSpPr/>
      </dsp:nvSpPr>
      <dsp:spPr>
        <a:xfrm>
          <a:off x="2291678" y="147751"/>
          <a:ext cx="2932301" cy="10183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40D52-EC88-1C40-B7D8-57038825F75B}">
      <dsp:nvSpPr>
        <dsp:cNvPr id="0" name=""/>
        <dsp:cNvSpPr/>
      </dsp:nvSpPr>
      <dsp:spPr>
        <a:xfrm>
          <a:off x="3478237" y="2641344"/>
          <a:ext cx="568275" cy="363696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BD0BD6-6091-1C4A-B8E9-11AC361F53C1}">
      <dsp:nvSpPr>
        <dsp:cNvPr id="0" name=""/>
        <dsp:cNvSpPr/>
      </dsp:nvSpPr>
      <dsp:spPr>
        <a:xfrm>
          <a:off x="2398513" y="2932301"/>
          <a:ext cx="2727722" cy="68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accent1"/>
              </a:solidFill>
            </a:rPr>
            <a:t>Query</a:t>
          </a:r>
          <a:endParaRPr lang="it-IT" sz="2400" kern="1200" dirty="0">
            <a:solidFill>
              <a:schemeClr val="accent1"/>
            </a:solidFill>
          </a:endParaRPr>
        </a:p>
      </dsp:txBody>
      <dsp:txXfrm>
        <a:off x="2398513" y="2932301"/>
        <a:ext cx="2727722" cy="681930"/>
      </dsp:txXfrm>
    </dsp:sp>
    <dsp:sp modelId="{47D8B334-73CE-504E-8C17-482CC5AF78DC}">
      <dsp:nvSpPr>
        <dsp:cNvPr id="0" name=""/>
        <dsp:cNvSpPr/>
      </dsp:nvSpPr>
      <dsp:spPr>
        <a:xfrm>
          <a:off x="3357762" y="1244750"/>
          <a:ext cx="1022895" cy="10228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Temporal</a:t>
          </a:r>
          <a:r>
            <a:rPr lang="it-IT" sz="1000" kern="1200" dirty="0" smtClean="0"/>
            <a:t> </a:t>
          </a:r>
          <a:r>
            <a:rPr lang="it-IT" sz="1000" kern="1200" dirty="0" err="1" smtClean="0"/>
            <a:t>Resolution</a:t>
          </a:r>
          <a:endParaRPr lang="it-IT" sz="1000" kern="1200" dirty="0"/>
        </a:p>
      </dsp:txBody>
      <dsp:txXfrm>
        <a:off x="3507562" y="1394550"/>
        <a:ext cx="723295" cy="723295"/>
      </dsp:txXfrm>
    </dsp:sp>
    <dsp:sp modelId="{9B73953D-8707-8440-BE40-DB9ABF0F7EDC}">
      <dsp:nvSpPr>
        <dsp:cNvPr id="0" name=""/>
        <dsp:cNvSpPr/>
      </dsp:nvSpPr>
      <dsp:spPr>
        <a:xfrm>
          <a:off x="2625824" y="477351"/>
          <a:ext cx="1022895" cy="10228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Spatial</a:t>
          </a:r>
          <a:r>
            <a:rPr lang="it-IT" sz="1000" kern="1200" dirty="0" smtClean="0"/>
            <a:t> </a:t>
          </a:r>
          <a:r>
            <a:rPr lang="it-IT" sz="1000" kern="1200" dirty="0" err="1" smtClean="0"/>
            <a:t>Resolution</a:t>
          </a:r>
          <a:endParaRPr lang="it-IT" sz="1000" kern="1200" dirty="0"/>
        </a:p>
      </dsp:txBody>
      <dsp:txXfrm>
        <a:off x="2775624" y="627151"/>
        <a:ext cx="723295" cy="723295"/>
      </dsp:txXfrm>
    </dsp:sp>
    <dsp:sp modelId="{1D4C9BA8-D92D-0147-94D9-6DD46F64466C}">
      <dsp:nvSpPr>
        <dsp:cNvPr id="0" name=""/>
        <dsp:cNvSpPr/>
      </dsp:nvSpPr>
      <dsp:spPr>
        <a:xfrm>
          <a:off x="3671450" y="230037"/>
          <a:ext cx="1022895" cy="10228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Parameter</a:t>
          </a:r>
          <a:endParaRPr lang="it-IT" sz="1000" kern="1200" dirty="0"/>
        </a:p>
      </dsp:txBody>
      <dsp:txXfrm>
        <a:off x="3821250" y="379837"/>
        <a:ext cx="723295" cy="723295"/>
      </dsp:txXfrm>
    </dsp:sp>
    <dsp:sp modelId="{6898621F-D278-1A43-AD8C-6A140B669C71}">
      <dsp:nvSpPr>
        <dsp:cNvPr id="0" name=""/>
        <dsp:cNvSpPr/>
      </dsp:nvSpPr>
      <dsp:spPr>
        <a:xfrm>
          <a:off x="2171203" y="22731"/>
          <a:ext cx="3182342" cy="25458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3200-2622-7745-937D-CBCC140AEE11}">
      <dsp:nvSpPr>
        <dsp:cNvPr id="0" name=""/>
        <dsp:cNvSpPr/>
      </dsp:nvSpPr>
      <dsp:spPr>
        <a:xfrm>
          <a:off x="0" y="2737734"/>
          <a:ext cx="7524750" cy="89858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Number</a:t>
          </a:r>
          <a:r>
            <a:rPr lang="it-IT" sz="1700" kern="1200" dirty="0" smtClean="0"/>
            <a:t> of </a:t>
          </a:r>
          <a:r>
            <a:rPr lang="it-IT" sz="1700" kern="1200" dirty="0" err="1" smtClean="0"/>
            <a:t>Resources</a:t>
          </a:r>
          <a:endParaRPr lang="it-IT" sz="1700" kern="1200" dirty="0"/>
        </a:p>
      </dsp:txBody>
      <dsp:txXfrm>
        <a:off x="0" y="2737734"/>
        <a:ext cx="7524750" cy="485236"/>
      </dsp:txXfrm>
    </dsp:sp>
    <dsp:sp modelId="{B0A62E18-B4B9-254D-8978-F67C9E36A40C}">
      <dsp:nvSpPr>
        <dsp:cNvPr id="0" name=""/>
        <dsp:cNvSpPr/>
      </dsp:nvSpPr>
      <dsp:spPr>
        <a:xfrm>
          <a:off x="0" y="3204999"/>
          <a:ext cx="3762374" cy="413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Discoverable</a:t>
          </a:r>
          <a:endParaRPr lang="it-IT" sz="1300" kern="1200" dirty="0"/>
        </a:p>
      </dsp:txBody>
      <dsp:txXfrm>
        <a:off x="0" y="3204999"/>
        <a:ext cx="3762374" cy="413349"/>
      </dsp:txXfrm>
    </dsp:sp>
    <dsp:sp modelId="{F386C407-E6E7-4B43-A543-7CBD4DF11067}">
      <dsp:nvSpPr>
        <dsp:cNvPr id="0" name=""/>
        <dsp:cNvSpPr/>
      </dsp:nvSpPr>
      <dsp:spPr>
        <a:xfrm>
          <a:off x="3762375" y="3204999"/>
          <a:ext cx="3762374" cy="413349"/>
        </a:xfrm>
        <a:prstGeom prst="rect">
          <a:avLst/>
        </a:prstGeom>
        <a:solidFill>
          <a:schemeClr val="accent3">
            <a:tint val="40000"/>
            <a:alpha val="90000"/>
            <a:hueOff val="-154407"/>
            <a:satOff val="-10891"/>
            <a:lumOff val="-533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154407"/>
              <a:satOff val="-10891"/>
              <a:lumOff val="-5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Accessible</a:t>
          </a:r>
          <a:endParaRPr lang="it-IT" sz="1300" kern="1200" dirty="0"/>
        </a:p>
      </dsp:txBody>
      <dsp:txXfrm>
        <a:off x="3762375" y="3204999"/>
        <a:ext cx="3762374" cy="413349"/>
      </dsp:txXfrm>
    </dsp:sp>
    <dsp:sp modelId="{ED15BD00-0495-CE4C-A0FD-ED25B90D3987}">
      <dsp:nvSpPr>
        <dsp:cNvPr id="0" name=""/>
        <dsp:cNvSpPr/>
      </dsp:nvSpPr>
      <dsp:spPr>
        <a:xfrm rot="10800000">
          <a:off x="0" y="1369188"/>
          <a:ext cx="7524750" cy="1382024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68292"/>
                <a:satOff val="-50000"/>
                <a:lumOff val="1569"/>
                <a:alphaOff val="0"/>
                <a:tint val="98000"/>
                <a:lumMod val="102000"/>
              </a:schemeClr>
              <a:schemeClr val="accent3">
                <a:hueOff val="-1068292"/>
                <a:satOff val="-50000"/>
                <a:lumOff val="15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Combine</a:t>
          </a:r>
          <a:endParaRPr lang="it-IT" sz="1700" kern="1200" dirty="0"/>
        </a:p>
      </dsp:txBody>
      <dsp:txXfrm rot="-10800000">
        <a:off x="0" y="1369188"/>
        <a:ext cx="7524750" cy="485090"/>
      </dsp:txXfrm>
    </dsp:sp>
    <dsp:sp modelId="{085EA6A2-4193-D14F-8A30-BE1089D5239D}">
      <dsp:nvSpPr>
        <dsp:cNvPr id="0" name=""/>
        <dsp:cNvSpPr/>
      </dsp:nvSpPr>
      <dsp:spPr>
        <a:xfrm>
          <a:off x="0" y="1854279"/>
          <a:ext cx="1881187" cy="413225"/>
        </a:xfrm>
        <a:prstGeom prst="rect">
          <a:avLst/>
        </a:prstGeom>
        <a:solidFill>
          <a:schemeClr val="accent3">
            <a:tint val="40000"/>
            <a:alpha val="90000"/>
            <a:hueOff val="-308814"/>
            <a:satOff val="-21781"/>
            <a:lumOff val="-1065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308814"/>
              <a:satOff val="-21781"/>
              <a:lumOff val="-10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Text</a:t>
          </a:r>
          <a:endParaRPr lang="it-IT" sz="1300" kern="1200" dirty="0"/>
        </a:p>
      </dsp:txBody>
      <dsp:txXfrm>
        <a:off x="0" y="1854279"/>
        <a:ext cx="1881187" cy="413225"/>
      </dsp:txXfrm>
    </dsp:sp>
    <dsp:sp modelId="{076C2C6B-1F36-0C49-8D0C-5D869F166AE9}">
      <dsp:nvSpPr>
        <dsp:cNvPr id="0" name=""/>
        <dsp:cNvSpPr/>
      </dsp:nvSpPr>
      <dsp:spPr>
        <a:xfrm>
          <a:off x="1881187" y="1854279"/>
          <a:ext cx="1881187" cy="413225"/>
        </a:xfrm>
        <a:prstGeom prst="rect">
          <a:avLst/>
        </a:prstGeom>
        <a:solidFill>
          <a:schemeClr val="accent3">
            <a:tint val="40000"/>
            <a:alpha val="90000"/>
            <a:hueOff val="-463222"/>
            <a:satOff val="-32671"/>
            <a:lumOff val="-1598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463222"/>
              <a:satOff val="-32671"/>
              <a:lumOff val="-15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Text AND </a:t>
          </a:r>
          <a:r>
            <a:rPr lang="it-IT" sz="1300" kern="1200" dirty="0" err="1" smtClean="0"/>
            <a:t>Spatial</a:t>
          </a:r>
          <a:endParaRPr lang="it-IT" sz="1300" kern="1200" dirty="0"/>
        </a:p>
      </dsp:txBody>
      <dsp:txXfrm>
        <a:off x="1881187" y="1854279"/>
        <a:ext cx="1881187" cy="413225"/>
      </dsp:txXfrm>
    </dsp:sp>
    <dsp:sp modelId="{5C984643-FC5E-1342-BBFE-959F51298BE1}">
      <dsp:nvSpPr>
        <dsp:cNvPr id="0" name=""/>
        <dsp:cNvSpPr/>
      </dsp:nvSpPr>
      <dsp:spPr>
        <a:xfrm>
          <a:off x="3762375" y="1854279"/>
          <a:ext cx="1881187" cy="413225"/>
        </a:xfrm>
        <a:prstGeom prst="rect">
          <a:avLst/>
        </a:prstGeom>
        <a:solidFill>
          <a:schemeClr val="accent3">
            <a:tint val="40000"/>
            <a:alpha val="90000"/>
            <a:hueOff val="-617629"/>
            <a:satOff val="-43562"/>
            <a:lumOff val="-213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617629"/>
              <a:satOff val="-43562"/>
              <a:lumOff val="-21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Text AND </a:t>
          </a:r>
          <a:r>
            <a:rPr lang="it-IT" sz="1300" kern="1200" dirty="0" err="1" smtClean="0"/>
            <a:t>Temporal</a:t>
          </a:r>
          <a:endParaRPr lang="it-IT" sz="1300" kern="1200" dirty="0"/>
        </a:p>
      </dsp:txBody>
      <dsp:txXfrm>
        <a:off x="3762375" y="1854279"/>
        <a:ext cx="1881187" cy="413225"/>
      </dsp:txXfrm>
    </dsp:sp>
    <dsp:sp modelId="{671974EB-100B-5C47-81F5-8DC3981A30AB}">
      <dsp:nvSpPr>
        <dsp:cNvPr id="0" name=""/>
        <dsp:cNvSpPr/>
      </dsp:nvSpPr>
      <dsp:spPr>
        <a:xfrm>
          <a:off x="5643562" y="1854279"/>
          <a:ext cx="1881187" cy="413225"/>
        </a:xfrm>
        <a:prstGeom prst="rect">
          <a:avLst/>
        </a:prstGeom>
        <a:solidFill>
          <a:schemeClr val="accent3">
            <a:tint val="40000"/>
            <a:alpha val="90000"/>
            <a:hueOff val="-772036"/>
            <a:satOff val="-54453"/>
            <a:lumOff val="-2663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772036"/>
              <a:satOff val="-54453"/>
              <a:lumOff val="-2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Text AND </a:t>
          </a:r>
          <a:r>
            <a:rPr lang="it-IT" sz="1300" kern="1200" dirty="0" err="1" smtClean="0"/>
            <a:t>Spatial</a:t>
          </a:r>
          <a:r>
            <a:rPr lang="it-IT" sz="1300" kern="1200" dirty="0" smtClean="0"/>
            <a:t> AND </a:t>
          </a:r>
          <a:r>
            <a:rPr lang="it-IT" sz="1300" kern="1200" dirty="0" err="1" smtClean="0"/>
            <a:t>Temporal</a:t>
          </a:r>
          <a:endParaRPr lang="it-IT" sz="1300" kern="1200" dirty="0"/>
        </a:p>
      </dsp:txBody>
      <dsp:txXfrm>
        <a:off x="5643562" y="1854279"/>
        <a:ext cx="1881187" cy="413225"/>
      </dsp:txXfrm>
    </dsp:sp>
    <dsp:sp modelId="{34984037-264E-4447-A0C8-BA4401A32A7C}">
      <dsp:nvSpPr>
        <dsp:cNvPr id="0" name=""/>
        <dsp:cNvSpPr/>
      </dsp:nvSpPr>
      <dsp:spPr>
        <a:xfrm rot="10800000">
          <a:off x="0" y="642"/>
          <a:ext cx="7524750" cy="1382024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136584"/>
                <a:satOff val="-100000"/>
                <a:lumOff val="3138"/>
                <a:alphaOff val="0"/>
                <a:tint val="98000"/>
                <a:lumMod val="102000"/>
              </a:schemeClr>
              <a:schemeClr val="accent3">
                <a:hueOff val="-2136584"/>
                <a:satOff val="-100000"/>
                <a:lumOff val="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User </a:t>
          </a:r>
          <a:r>
            <a:rPr lang="it-IT" sz="1700" kern="1200" dirty="0" err="1" smtClean="0"/>
            <a:t>Needs</a:t>
          </a:r>
          <a:endParaRPr lang="it-IT" sz="1700" kern="1200" dirty="0"/>
        </a:p>
      </dsp:txBody>
      <dsp:txXfrm rot="-10800000">
        <a:off x="0" y="642"/>
        <a:ext cx="7524750" cy="485090"/>
      </dsp:txXfrm>
    </dsp:sp>
    <dsp:sp modelId="{E29590E1-7619-B942-AD45-A5A2AF5C1F02}">
      <dsp:nvSpPr>
        <dsp:cNvPr id="0" name=""/>
        <dsp:cNvSpPr/>
      </dsp:nvSpPr>
      <dsp:spPr>
        <a:xfrm>
          <a:off x="3674" y="485733"/>
          <a:ext cx="2505800" cy="413225"/>
        </a:xfrm>
        <a:prstGeom prst="rect">
          <a:avLst/>
        </a:prstGeom>
        <a:solidFill>
          <a:schemeClr val="accent3">
            <a:tint val="40000"/>
            <a:alpha val="90000"/>
            <a:hueOff val="-926444"/>
            <a:satOff val="-65343"/>
            <a:lumOff val="-3196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926444"/>
              <a:satOff val="-65343"/>
              <a:lumOff val="-3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Parameter</a:t>
          </a:r>
          <a:endParaRPr lang="it-IT" sz="1300" kern="1200" dirty="0"/>
        </a:p>
      </dsp:txBody>
      <dsp:txXfrm>
        <a:off x="3674" y="485733"/>
        <a:ext cx="2505800" cy="413225"/>
      </dsp:txXfrm>
    </dsp:sp>
    <dsp:sp modelId="{C04001B9-1061-744C-9B7C-81D2F48D259B}">
      <dsp:nvSpPr>
        <dsp:cNvPr id="0" name=""/>
        <dsp:cNvSpPr/>
      </dsp:nvSpPr>
      <dsp:spPr>
        <a:xfrm>
          <a:off x="2509474" y="485733"/>
          <a:ext cx="2505800" cy="413225"/>
        </a:xfrm>
        <a:prstGeom prst="rect">
          <a:avLst/>
        </a:prstGeom>
        <a:solidFill>
          <a:schemeClr val="accent3">
            <a:tint val="40000"/>
            <a:alpha val="90000"/>
            <a:hueOff val="-1080851"/>
            <a:satOff val="-76234"/>
            <a:lumOff val="-3728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1080851"/>
              <a:satOff val="-76234"/>
              <a:lumOff val="-37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Spatial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Resolution</a:t>
          </a:r>
          <a:endParaRPr lang="it-IT" sz="1300" kern="1200" dirty="0"/>
        </a:p>
      </dsp:txBody>
      <dsp:txXfrm>
        <a:off x="2509474" y="485733"/>
        <a:ext cx="2505800" cy="413225"/>
      </dsp:txXfrm>
    </dsp:sp>
    <dsp:sp modelId="{31D47467-B0A0-A04C-808C-FD7283265264}">
      <dsp:nvSpPr>
        <dsp:cNvPr id="0" name=""/>
        <dsp:cNvSpPr/>
      </dsp:nvSpPr>
      <dsp:spPr>
        <a:xfrm>
          <a:off x="5015275" y="485733"/>
          <a:ext cx="2505800" cy="413225"/>
        </a:xfrm>
        <a:prstGeom prst="rect">
          <a:avLst/>
        </a:prstGeom>
        <a:solidFill>
          <a:schemeClr val="accent3">
            <a:tint val="40000"/>
            <a:alpha val="90000"/>
            <a:hueOff val="-1235258"/>
            <a:satOff val="-87124"/>
            <a:lumOff val="-4261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1235258"/>
              <a:satOff val="-87124"/>
              <a:lumOff val="-42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err="1" smtClean="0"/>
            <a:t>Temporal</a:t>
          </a:r>
          <a:r>
            <a:rPr lang="it-IT" sz="1300" kern="1200" dirty="0" smtClean="0"/>
            <a:t> </a:t>
          </a:r>
          <a:r>
            <a:rPr lang="it-IT" sz="1300" kern="1200" dirty="0" err="1" smtClean="0"/>
            <a:t>Resolution</a:t>
          </a:r>
          <a:endParaRPr lang="it-IT" sz="1300" kern="1200" dirty="0"/>
        </a:p>
      </dsp:txBody>
      <dsp:txXfrm>
        <a:off x="5015275" y="485733"/>
        <a:ext cx="2505800" cy="413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D5B31-4675-4987-B079-DD2172E9BB2D}">
      <dsp:nvSpPr>
        <dsp:cNvPr id="0" name=""/>
        <dsp:cNvSpPr/>
      </dsp:nvSpPr>
      <dsp:spPr>
        <a:xfrm>
          <a:off x="2262" y="0"/>
          <a:ext cx="2314926" cy="7988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err="1" smtClean="0"/>
            <a:t>Enricher</a:t>
          </a:r>
          <a:r>
            <a:rPr lang="it-IT" sz="2300" kern="1200" dirty="0" smtClean="0"/>
            <a:t>*</a:t>
          </a:r>
          <a:endParaRPr lang="en-US" sz="2300" kern="1200" dirty="0"/>
        </a:p>
      </dsp:txBody>
      <dsp:txXfrm>
        <a:off x="401692" y="0"/>
        <a:ext cx="1516066" cy="798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8DEAE-1CCC-4294-A8A5-C3A9589BE584}">
      <dsp:nvSpPr>
        <dsp:cNvPr id="0" name=""/>
        <dsp:cNvSpPr/>
      </dsp:nvSpPr>
      <dsp:spPr>
        <a:xfrm>
          <a:off x="507862" y="1010"/>
          <a:ext cx="2604451" cy="5925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80000"/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shade val="80000"/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61314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Harvest</a:t>
          </a:r>
          <a:endParaRPr lang="en-US" sz="2000" kern="1200" noProof="0" dirty="0"/>
        </a:p>
      </dsp:txBody>
      <dsp:txXfrm>
        <a:off x="507862" y="1010"/>
        <a:ext cx="2456305" cy="592585"/>
      </dsp:txXfrm>
    </dsp:sp>
    <dsp:sp modelId="{70E8F260-F4B3-4C82-B940-0EA728BDCAC8}">
      <dsp:nvSpPr>
        <dsp:cNvPr id="0" name=""/>
        <dsp:cNvSpPr/>
      </dsp:nvSpPr>
      <dsp:spPr>
        <a:xfrm>
          <a:off x="2816021" y="1010"/>
          <a:ext cx="592585" cy="5925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83891F-1A04-47C9-8BE8-520BFB3A5F2E}">
      <dsp:nvSpPr>
        <dsp:cNvPr id="0" name=""/>
        <dsp:cNvSpPr/>
      </dsp:nvSpPr>
      <dsp:spPr>
        <a:xfrm>
          <a:off x="507862" y="770488"/>
          <a:ext cx="2604451" cy="5925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80000"/>
                <a:hueOff val="0"/>
                <a:satOff val="0"/>
                <a:lumOff val="12217"/>
                <a:alphaOff val="0"/>
                <a:tint val="98000"/>
                <a:lumMod val="102000"/>
              </a:schemeClr>
              <a:schemeClr val="accent4">
                <a:shade val="80000"/>
                <a:hueOff val="0"/>
                <a:satOff val="0"/>
                <a:lumOff val="12217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61314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Accessibility Check</a:t>
          </a:r>
          <a:endParaRPr lang="en-US" sz="2000" kern="1200" noProof="0" dirty="0"/>
        </a:p>
      </dsp:txBody>
      <dsp:txXfrm>
        <a:off x="507862" y="770488"/>
        <a:ext cx="2456305" cy="592585"/>
      </dsp:txXfrm>
    </dsp:sp>
    <dsp:sp modelId="{C2FC6941-DD97-4EB1-B2C1-0F63BA43BB1C}">
      <dsp:nvSpPr>
        <dsp:cNvPr id="0" name=""/>
        <dsp:cNvSpPr/>
      </dsp:nvSpPr>
      <dsp:spPr>
        <a:xfrm>
          <a:off x="2816021" y="770488"/>
          <a:ext cx="592585" cy="592585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109576-811C-4BD0-AB8B-B52B98893D3B}">
      <dsp:nvSpPr>
        <dsp:cNvPr id="0" name=""/>
        <dsp:cNvSpPr/>
      </dsp:nvSpPr>
      <dsp:spPr>
        <a:xfrm>
          <a:off x="507862" y="1539965"/>
          <a:ext cx="2604451" cy="592585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shade val="80000"/>
                <a:hueOff val="0"/>
                <a:satOff val="0"/>
                <a:lumOff val="24435"/>
                <a:alphaOff val="0"/>
                <a:tint val="98000"/>
                <a:lumMod val="102000"/>
              </a:schemeClr>
              <a:schemeClr val="accent4">
                <a:shade val="80000"/>
                <a:hueOff val="0"/>
                <a:satOff val="0"/>
                <a:lumOff val="24435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261314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Add Tags</a:t>
          </a:r>
          <a:endParaRPr lang="en-US" sz="2000" kern="1200" noProof="0" dirty="0"/>
        </a:p>
      </dsp:txBody>
      <dsp:txXfrm>
        <a:off x="507862" y="1539965"/>
        <a:ext cx="2456305" cy="592585"/>
      </dsp:txXfrm>
    </dsp:sp>
    <dsp:sp modelId="{A11547FF-6ADD-47F7-8389-AAE499EC37A2}">
      <dsp:nvSpPr>
        <dsp:cNvPr id="0" name=""/>
        <dsp:cNvSpPr/>
      </dsp:nvSpPr>
      <dsp:spPr>
        <a:xfrm>
          <a:off x="2816021" y="1539965"/>
          <a:ext cx="592585" cy="592585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4923967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ttangolo 7"/>
          <p:cNvSpPr/>
          <p:nvPr/>
        </p:nvSpPr>
        <p:spPr>
          <a:xfrm>
            <a:off x="0" y="5963002"/>
            <a:ext cx="9144000" cy="8949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50" dirty="0">
              <a:solidFill>
                <a:srgbClr val="99CB3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2" y="1449148"/>
            <a:ext cx="7526338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3545841" y="5280847"/>
            <a:ext cx="4267200" cy="13284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CB38"/>
              </a:buClr>
            </a:pPr>
            <a:endParaRPr lang="en-GB" sz="1425" dirty="0" smtClean="0">
              <a:solidFill>
                <a:prstClr val="white"/>
              </a:solidFill>
            </a:endParaRPr>
          </a:p>
          <a:p>
            <a:pPr>
              <a:buClr>
                <a:srgbClr val="99CB38"/>
              </a:buClr>
            </a:pPr>
            <a:endParaRPr lang="en-GB" sz="1350" dirty="0" smtClean="0">
              <a:solidFill>
                <a:prstClr val="white"/>
              </a:solidFill>
            </a:endParaRPr>
          </a:p>
          <a:p>
            <a:pPr algn="r">
              <a:buClr>
                <a:srgbClr val="99CB38"/>
              </a:buClr>
            </a:pPr>
            <a:r>
              <a:rPr lang="en-GB" sz="1350" dirty="0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CNR-IIA, Florence Division</a:t>
            </a:r>
            <a:endParaRPr lang="en-GB" sz="1350" dirty="0">
              <a:solidFill>
                <a:srgbClr val="99CB38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4" y="5887117"/>
            <a:ext cx="2338791" cy="7221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832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Author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1" y="297645"/>
            <a:ext cx="910742" cy="768157"/>
          </a:xfrm>
          <a:prstGeom prst="rect">
            <a:avLst/>
          </a:prstGeom>
        </p:spPr>
      </p:pic>
      <p:sp>
        <p:nvSpPr>
          <p:cNvPr id="19" name="Segnaposto testo 18"/>
          <p:cNvSpPr>
            <a:spLocks noGrp="1"/>
          </p:cNvSpPr>
          <p:nvPr>
            <p:ph type="body" sz="quarter" idx="10" hasCustomPrompt="1"/>
          </p:nvPr>
        </p:nvSpPr>
        <p:spPr>
          <a:xfrm>
            <a:off x="3759059" y="233363"/>
            <a:ext cx="3838717" cy="831850"/>
          </a:xfrm>
        </p:spPr>
        <p:txBody>
          <a:bodyPr>
            <a:normAutofit/>
          </a:bodyPr>
          <a:lstStyle>
            <a:lvl1pPr marL="0" indent="0" algn="r">
              <a:buNone/>
              <a:defRPr lang="it-IT" sz="12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 smtClean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156823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005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7" y="4700704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rgbClr val="002060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752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1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61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9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701800" cy="51347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3" y="446089"/>
            <a:ext cx="4947376" cy="5414962"/>
          </a:xfrm>
        </p:spPr>
        <p:txBody>
          <a:bodyPr vert="eaVert" anchor="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98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F9EF1C-B08C-42CC-9D9B-1D9C2BFBEB6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3AAC34-AF63-47E0-9469-73132F7896B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84765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8" y="2222287"/>
            <a:ext cx="7524003" cy="363651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3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2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017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7" y="2222289"/>
            <a:ext cx="3670723" cy="3638763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2222289"/>
            <a:ext cx="3670720" cy="3638763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7" y="2751139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751139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9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7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60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880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7" y="727523"/>
            <a:ext cx="3501548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2"/>
            <a:ext cx="4570412" cy="5861049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7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232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8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8" y="2184402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-1" y="6041363"/>
            <a:ext cx="9144001" cy="8166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 err="1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ConnectinGEO</a:t>
            </a:r>
            <a:r>
              <a:rPr lang="it-IT" sz="900" dirty="0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 Workshop on Gap Analysis and </a:t>
            </a:r>
            <a:r>
              <a:rPr lang="it-IT" sz="900" dirty="0" err="1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Prioritization</a:t>
            </a:r>
            <a:endParaRPr lang="it-IT" sz="900" dirty="0" smtClean="0">
              <a:solidFill>
                <a:srgbClr val="99CB38">
                  <a:lumMod val="40000"/>
                  <a:lumOff val="60000"/>
                </a:srgbClr>
              </a:solidFill>
            </a:endParaRPr>
          </a:p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 err="1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Laxenburg</a:t>
            </a:r>
            <a:r>
              <a:rPr lang="it-IT" sz="900" dirty="0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, </a:t>
            </a:r>
            <a:r>
              <a:rPr lang="it-IT" sz="900" dirty="0" err="1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Oct</a:t>
            </a:r>
            <a:r>
              <a:rPr lang="it-IT" sz="900" dirty="0" smtClean="0">
                <a:solidFill>
                  <a:srgbClr val="99CB38">
                    <a:lumMod val="40000"/>
                    <a:lumOff val="60000"/>
                  </a:srgbClr>
                </a:solidFill>
              </a:rPr>
              <a:t>. 2016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" y="6250090"/>
            <a:ext cx="1292746" cy="39918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53178" y="6318876"/>
            <a:ext cx="127310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825" dirty="0" err="1" smtClean="0">
                <a:solidFill>
                  <a:prstClr val="white"/>
                </a:solidFill>
              </a:rPr>
              <a:t>mattia.santoro@cnr.it</a:t>
            </a:r>
            <a:endParaRPr lang="en-US" sz="82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53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2593" y="1449148"/>
            <a:ext cx="8512466" cy="2971051"/>
          </a:xfrm>
        </p:spPr>
        <p:txBody>
          <a:bodyPr/>
          <a:lstStyle/>
          <a:p>
            <a:r>
              <a:rPr lang="en-US" sz="6600"/>
              <a:t>Summary of Bottom-Up Thread 2</a:t>
            </a:r>
            <a:endParaRPr lang="en-US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2592" y="5057327"/>
            <a:ext cx="7526338" cy="4349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Stefano Nativi and Mattia Santoro</a:t>
            </a:r>
            <a:endParaRPr lang="en-US" sz="20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2878428" y="233363"/>
            <a:ext cx="4719349" cy="831850"/>
          </a:xfrm>
        </p:spPr>
        <p:txBody>
          <a:bodyPr/>
          <a:lstStyle/>
          <a:p>
            <a:r>
              <a:rPr lang="it-IT" dirty="0"/>
              <a:t>ConnectinGEO Workshop on Gap Analysis and </a:t>
            </a:r>
            <a:r>
              <a:rPr lang="it-IT" dirty="0" err="1" smtClean="0"/>
              <a:t>Prioritization</a:t>
            </a:r>
            <a:endParaRPr lang="it-IT" dirty="0" smtClean="0"/>
          </a:p>
          <a:p>
            <a:r>
              <a:rPr lang="it-IT" dirty="0" err="1" smtClean="0"/>
              <a:t>October</a:t>
            </a:r>
            <a:r>
              <a:rPr lang="it-IT" dirty="0" smtClean="0"/>
              <a:t> 10-11, 2016, </a:t>
            </a:r>
            <a:r>
              <a:rPr lang="it-IT" dirty="0" err="1" smtClean="0"/>
              <a:t>Laxenburg</a:t>
            </a:r>
            <a:r>
              <a:rPr lang="it-IT" dirty="0" smtClean="0"/>
              <a:t>,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8196842" cy="970450"/>
          </a:xfrm>
        </p:spPr>
        <p:txBody>
          <a:bodyPr>
            <a:noAutofit/>
          </a:bodyPr>
          <a:lstStyle/>
          <a:p>
            <a:r>
              <a:rPr lang="en-US" sz="3600" dirty="0"/>
              <a:t>Results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>
                <a:solidFill>
                  <a:schemeClr val="tx1"/>
                </a:solidFill>
              </a:rPr>
              <a:t> Text Match + Desired Spatial Resolution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38069"/>
              </p:ext>
            </p:extLst>
          </p:nvPr>
        </p:nvGraphicFramePr>
        <p:xfrm>
          <a:off x="0" y="1581912"/>
          <a:ext cx="9144000" cy="445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8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7524003" cy="970450"/>
          </a:xfrm>
        </p:spPr>
        <p:txBody>
          <a:bodyPr>
            <a:noAutofit/>
          </a:bodyPr>
          <a:lstStyle/>
          <a:p>
            <a:r>
              <a:rPr lang="en-US" sz="3600" dirty="0"/>
              <a:t>Results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tx1"/>
                </a:solidFill>
              </a:rPr>
              <a:t>Text Match + Desired </a:t>
            </a:r>
            <a:r>
              <a:rPr lang="en-US" sz="2800" i="1" dirty="0" smtClean="0">
                <a:solidFill>
                  <a:schemeClr val="tx1"/>
                </a:solidFill>
              </a:rPr>
              <a:t>Spatial </a:t>
            </a:r>
            <a:r>
              <a:rPr lang="en-US" sz="2800" i="1" dirty="0" smtClean="0">
                <a:solidFill>
                  <a:schemeClr val="tx1"/>
                </a:solidFill>
              </a:rPr>
              <a:t>+ </a:t>
            </a:r>
            <a:r>
              <a:rPr lang="en-US" sz="2800" i="1" dirty="0" smtClean="0">
                <a:solidFill>
                  <a:schemeClr val="tx1"/>
                </a:solidFill>
              </a:rPr>
              <a:t>Temporal Resolution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881121"/>
              </p:ext>
            </p:extLst>
          </p:nvPr>
        </p:nvGraphicFramePr>
        <p:xfrm>
          <a:off x="0" y="1572768"/>
          <a:ext cx="9144000" cy="446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3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603628"/>
              </p:ext>
            </p:extLst>
          </p:nvPr>
        </p:nvGraphicFramePr>
        <p:xfrm>
          <a:off x="91439" y="2615184"/>
          <a:ext cx="4389120" cy="331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033791"/>
              </p:ext>
            </p:extLst>
          </p:nvPr>
        </p:nvGraphicFramePr>
        <p:xfrm>
          <a:off x="4663440" y="2615184"/>
          <a:ext cx="4389120" cy="331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08534" y="206654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>
                <a:solidFill>
                  <a:srgbClr val="0066B3"/>
                </a:solidFill>
              </a:rPr>
              <a:t>Res</a:t>
            </a:r>
            <a:r>
              <a:rPr lang="fr-FR" dirty="0">
                <a:solidFill>
                  <a:srgbClr val="0066B3"/>
                </a:solidFill>
              </a:rPr>
              <a:t>. 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+ </a:t>
            </a:r>
            <a:r>
              <a:rPr lang="fr-FR" dirty="0" err="1">
                <a:solidFill>
                  <a:srgbClr val="0066B3"/>
                </a:solidFill>
              </a:rPr>
              <a:t>Temp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95389" y="2066544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dirty="0" err="1" smtClean="0">
                <a:solidFill>
                  <a:srgbClr val="0066B3"/>
                </a:solidFill>
              </a:rPr>
              <a:t>Temp</a:t>
            </a:r>
            <a:r>
              <a:rPr lang="fr-FR" dirty="0" smtClean="0">
                <a:solidFill>
                  <a:srgbClr val="0066B3"/>
                </a:solidFill>
              </a:rPr>
              <a:t>. </a:t>
            </a:r>
            <a:r>
              <a:rPr lang="fr-FR" dirty="0" err="1">
                <a:solidFill>
                  <a:srgbClr val="0066B3"/>
                </a:solidFill>
              </a:rPr>
              <a:t>Res</a:t>
            </a:r>
            <a:r>
              <a:rPr lang="fr-FR" dirty="0">
                <a:solidFill>
                  <a:srgbClr val="0066B3"/>
                </a:solidFill>
              </a:rPr>
              <a:t>. 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+ </a:t>
            </a:r>
            <a:r>
              <a:rPr lang="fr-FR" dirty="0" err="1">
                <a:solidFill>
                  <a:srgbClr val="0066B3"/>
                </a:solidFill>
              </a:rPr>
              <a:t>Temp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Relaxing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Parameter Name in Metadata Abstract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Any Spatial resolution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Any temporal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8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90030"/>
              </p:ext>
            </p:extLst>
          </p:nvPr>
        </p:nvGraphicFramePr>
        <p:xfrm>
          <a:off x="0" y="164592"/>
          <a:ext cx="4562856" cy="225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833657"/>
              </p:ext>
            </p:extLst>
          </p:nvPr>
        </p:nvGraphicFramePr>
        <p:xfrm>
          <a:off x="4562856" y="164592"/>
          <a:ext cx="4581144" cy="225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53863"/>
              </p:ext>
            </p:extLst>
          </p:nvPr>
        </p:nvGraphicFramePr>
        <p:xfrm>
          <a:off x="-9144" y="4553712"/>
          <a:ext cx="4562856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79533"/>
              </p:ext>
            </p:extLst>
          </p:nvPr>
        </p:nvGraphicFramePr>
        <p:xfrm>
          <a:off x="4553712" y="4553712"/>
          <a:ext cx="4581144" cy="220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294819" y="269138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>
                <a:solidFill>
                  <a:srgbClr val="0066B3"/>
                </a:solidFill>
              </a:rPr>
              <a:t>Res</a:t>
            </a:r>
            <a:r>
              <a:rPr lang="fr-FR" dirty="0">
                <a:solidFill>
                  <a:srgbClr val="0066B3"/>
                </a:solidFill>
              </a:rPr>
              <a:t>. 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+ </a:t>
            </a:r>
            <a:r>
              <a:rPr lang="fr-FR" dirty="0" err="1">
                <a:solidFill>
                  <a:srgbClr val="0066B3"/>
                </a:solidFill>
              </a:rPr>
              <a:t>Temp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81672" y="2691384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dirty="0" err="1" smtClean="0">
                <a:solidFill>
                  <a:srgbClr val="0066B3"/>
                </a:solidFill>
              </a:rPr>
              <a:t>Temp</a:t>
            </a:r>
            <a:r>
              <a:rPr lang="fr-FR" dirty="0" smtClean="0">
                <a:solidFill>
                  <a:srgbClr val="0066B3"/>
                </a:solidFill>
              </a:rPr>
              <a:t>. </a:t>
            </a:r>
            <a:r>
              <a:rPr lang="fr-FR" dirty="0" err="1">
                <a:solidFill>
                  <a:srgbClr val="0066B3"/>
                </a:solidFill>
              </a:rPr>
              <a:t>Res</a:t>
            </a:r>
            <a:r>
              <a:rPr lang="fr-FR" dirty="0">
                <a:solidFill>
                  <a:srgbClr val="0066B3"/>
                </a:solidFill>
              </a:rPr>
              <a:t>. -&gt; </a:t>
            </a:r>
            <a:r>
              <a:rPr lang="fr-FR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+ </a:t>
            </a:r>
            <a:r>
              <a:rPr lang="fr-FR" dirty="0" err="1">
                <a:solidFill>
                  <a:srgbClr val="0066B3"/>
                </a:solidFill>
              </a:rPr>
              <a:t>Temp</a:t>
            </a:r>
            <a:r>
              <a:rPr lang="fr-FR" dirty="0">
                <a:solidFill>
                  <a:srgbClr val="0066B3"/>
                </a:solidFill>
              </a:rPr>
              <a:t>. </a:t>
            </a:r>
            <a:r>
              <a:rPr lang="fr-FR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4819" y="4073176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b="1" dirty="0" err="1">
                <a:solidFill>
                  <a:srgbClr val="0066B3"/>
                </a:solidFill>
              </a:rPr>
              <a:t>Sp</a:t>
            </a:r>
            <a:r>
              <a:rPr lang="fr-FR" b="1" dirty="0" smtClean="0">
                <a:solidFill>
                  <a:srgbClr val="0066B3"/>
                </a:solidFill>
              </a:rPr>
              <a:t>. </a:t>
            </a:r>
            <a:r>
              <a:rPr lang="fr-FR" b="1" dirty="0" err="1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b="1" dirty="0" err="1">
                <a:solidFill>
                  <a:srgbClr val="0066B3"/>
                </a:solidFill>
              </a:rPr>
              <a:t>Sp</a:t>
            </a:r>
            <a:r>
              <a:rPr lang="fr-FR" b="1" dirty="0" smtClean="0">
                <a:solidFill>
                  <a:srgbClr val="0066B3"/>
                </a:solidFill>
              </a:rPr>
              <a:t>.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+ </a:t>
            </a:r>
            <a:r>
              <a:rPr lang="fr-FR" b="1" dirty="0" err="1">
                <a:solidFill>
                  <a:srgbClr val="0066B3"/>
                </a:solidFill>
              </a:rPr>
              <a:t>Temp</a:t>
            </a:r>
            <a:r>
              <a:rPr lang="fr-FR" b="1" dirty="0" smtClean="0">
                <a:solidFill>
                  <a:srgbClr val="0066B3"/>
                </a:solidFill>
              </a:rPr>
              <a:t>. </a:t>
            </a:r>
            <a:r>
              <a:rPr lang="fr-FR" b="1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1672" y="4073176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0066B3"/>
                </a:solidFill>
              </a:rPr>
              <a:t>Text</a:t>
            </a:r>
            <a:r>
              <a:rPr lang="fr-FR" dirty="0" smtClean="0">
                <a:solidFill>
                  <a:srgbClr val="0066B3"/>
                </a:solidFill>
              </a:rPr>
              <a:t> </a:t>
            </a:r>
            <a:r>
              <a:rPr lang="fr-FR" dirty="0">
                <a:solidFill>
                  <a:srgbClr val="0066B3"/>
                </a:solidFill>
              </a:rPr>
              <a:t>-&gt; </a:t>
            </a:r>
            <a:r>
              <a:rPr lang="fr-FR" b="1" dirty="0" err="1" smtClean="0">
                <a:solidFill>
                  <a:srgbClr val="0066B3"/>
                </a:solidFill>
              </a:rPr>
              <a:t>Temp</a:t>
            </a:r>
            <a:r>
              <a:rPr lang="fr-FR" b="1" dirty="0" smtClean="0">
                <a:solidFill>
                  <a:srgbClr val="0066B3"/>
                </a:solidFill>
              </a:rPr>
              <a:t>. </a:t>
            </a:r>
            <a:r>
              <a:rPr lang="fr-FR" b="1" dirty="0" err="1">
                <a:solidFill>
                  <a:srgbClr val="0066B3"/>
                </a:solidFill>
              </a:rPr>
              <a:t>Res</a:t>
            </a:r>
            <a:r>
              <a:rPr lang="fr-FR" dirty="0">
                <a:solidFill>
                  <a:srgbClr val="0066B3"/>
                </a:solidFill>
              </a:rPr>
              <a:t>. -&gt; </a:t>
            </a:r>
            <a:r>
              <a:rPr lang="fr-FR" b="1" dirty="0" err="1">
                <a:solidFill>
                  <a:srgbClr val="0066B3"/>
                </a:solidFill>
              </a:rPr>
              <a:t>Sp</a:t>
            </a:r>
            <a:r>
              <a:rPr lang="fr-FR" dirty="0">
                <a:solidFill>
                  <a:srgbClr val="0066B3"/>
                </a:solidFill>
              </a:rPr>
              <a:t>. + </a:t>
            </a:r>
            <a:r>
              <a:rPr lang="fr-FR" b="1" dirty="0" err="1">
                <a:solidFill>
                  <a:srgbClr val="0066B3"/>
                </a:solidFill>
              </a:rPr>
              <a:t>Temp</a:t>
            </a:r>
            <a:r>
              <a:rPr lang="fr-FR" b="1" dirty="0">
                <a:solidFill>
                  <a:srgbClr val="0066B3"/>
                </a:solidFill>
              </a:rPr>
              <a:t>. </a:t>
            </a:r>
            <a:r>
              <a:rPr lang="fr-FR" b="1" dirty="0" err="1" smtClean="0">
                <a:solidFill>
                  <a:srgbClr val="0066B3"/>
                </a:solidFill>
              </a:rPr>
              <a:t>Res</a:t>
            </a:r>
            <a:r>
              <a:rPr lang="fr-FR" dirty="0" smtClean="0">
                <a:solidFill>
                  <a:srgbClr val="0066B3"/>
                </a:solidFill>
              </a:rPr>
              <a:t>.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1297" y="3314962"/>
            <a:ext cx="18614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66B3"/>
                </a:solidFill>
              </a:rPr>
              <a:t>Bold = </a:t>
            </a:r>
            <a:r>
              <a:rPr lang="fr-FR" b="1" dirty="0" err="1" smtClean="0">
                <a:solidFill>
                  <a:srgbClr val="0066B3"/>
                </a:solidFill>
              </a:rPr>
              <a:t>Relaxed</a:t>
            </a:r>
            <a:endParaRPr lang="it-IT" dirty="0">
              <a:solidFill>
                <a:srgbClr val="0066B3"/>
              </a:solidFill>
            </a:endParaRPr>
          </a:p>
        </p:txBody>
      </p:sp>
      <p:sp>
        <p:nvSpPr>
          <p:cNvPr id="3" name="Parentesi quadra aperta 2"/>
          <p:cNvSpPr/>
          <p:nvPr/>
        </p:nvSpPr>
        <p:spPr>
          <a:xfrm rot="16200000">
            <a:off x="4177131" y="-1753971"/>
            <a:ext cx="780595" cy="9134856"/>
          </a:xfrm>
          <a:prstGeom prst="leftBracket">
            <a:avLst>
              <a:gd name="adj" fmla="val 536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quadra aperta 14"/>
          <p:cNvSpPr/>
          <p:nvPr/>
        </p:nvSpPr>
        <p:spPr>
          <a:xfrm rot="5400000">
            <a:off x="4172559" y="-410540"/>
            <a:ext cx="780595" cy="9134856"/>
          </a:xfrm>
          <a:prstGeom prst="leftBracket">
            <a:avLst>
              <a:gd name="adj" fmla="val 536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077" y="2048423"/>
            <a:ext cx="7393844" cy="363760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Found about 1.5M entries matching user needs for the considered essential variables</a:t>
            </a:r>
          </a:p>
          <a:p>
            <a:pPr lvl="1"/>
            <a:r>
              <a:rPr lang="en-US" sz="1650" dirty="0" smtClean="0"/>
              <a:t>Most of the other resources are discoverable if the relaxed approach is applied because they are instrumental for generating the EVs</a:t>
            </a:r>
          </a:p>
          <a:p>
            <a:r>
              <a:rPr lang="en-US" sz="1800" dirty="0" smtClean="0"/>
              <a:t>Most of the resources are not “directly” accessible</a:t>
            </a:r>
          </a:p>
          <a:p>
            <a:r>
              <a:rPr lang="en-US" sz="1800" dirty="0" smtClean="0"/>
              <a:t>The </a:t>
            </a:r>
            <a:r>
              <a:rPr lang="en-US" sz="1800" dirty="0" smtClean="0"/>
              <a:t>use of </a:t>
            </a:r>
            <a:r>
              <a:rPr lang="en-US" sz="1800" dirty="0" err="1" smtClean="0"/>
              <a:t>spatio</a:t>
            </a:r>
            <a:r>
              <a:rPr lang="en-US" sz="1800" dirty="0" smtClean="0"/>
              <a:t>-temporal constraints mainly impacts the number of discoverable resources, not the number of accessible ones</a:t>
            </a:r>
          </a:p>
          <a:p>
            <a:pPr lvl="1"/>
            <a:r>
              <a:rPr lang="en-US" sz="1800" dirty="0" smtClean="0"/>
              <a:t>Resources fully described are commonly “directly” accessible</a:t>
            </a:r>
            <a:endParaRPr lang="en-US" sz="1800" dirty="0" smtClean="0"/>
          </a:p>
          <a:p>
            <a:r>
              <a:rPr lang="en-US" sz="1800" dirty="0" smtClean="0"/>
              <a:t>Commonly </a:t>
            </a:r>
            <a:r>
              <a:rPr lang="en-US" sz="1800" dirty="0" err="1" smtClean="0"/>
              <a:t>spatio</a:t>
            </a:r>
            <a:r>
              <a:rPr lang="en-US" sz="1800" dirty="0" smtClean="0"/>
              <a:t>-temporal resolutions are not provided </a:t>
            </a:r>
            <a:r>
              <a:rPr lang="en-US" sz="1800" dirty="0" smtClean="0"/>
              <a:t>as Metadata fields. The </a:t>
            </a:r>
            <a:r>
              <a:rPr lang="en-US" sz="1800" dirty="0" err="1" smtClean="0"/>
              <a:t>ConnectinGEO</a:t>
            </a:r>
            <a:r>
              <a:rPr lang="en-US" sz="1800" dirty="0" smtClean="0"/>
              <a:t> Metadata enricher addresses this issue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518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err="1" smtClean="0"/>
              <a:t>Thank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you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527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smtClean="0"/>
              <a:t>Backup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31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 (Text -&gt; </a:t>
            </a:r>
            <a:r>
              <a:rPr lang="it-IT" dirty="0" err="1" smtClean="0"/>
              <a:t>Sp</a:t>
            </a:r>
            <a:r>
              <a:rPr lang="it-IT" dirty="0" smtClean="0"/>
              <a:t>. Res. -&gt; </a:t>
            </a:r>
            <a:r>
              <a:rPr lang="it-IT" dirty="0" err="1" smtClean="0"/>
              <a:t>Sp</a:t>
            </a:r>
            <a:r>
              <a:rPr lang="it-IT" dirty="0" smtClean="0"/>
              <a:t>. + </a:t>
            </a:r>
            <a:r>
              <a:rPr lang="it-IT" dirty="0" err="1" smtClean="0"/>
              <a:t>Temp</a:t>
            </a:r>
            <a:r>
              <a:rPr lang="it-IT" dirty="0" smtClean="0"/>
              <a:t>. Res.)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0" y="1572768"/>
          <a:ext cx="9143999" cy="44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5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 (Text -&gt; </a:t>
            </a:r>
            <a:r>
              <a:rPr lang="it-IT" dirty="0" err="1" smtClean="0"/>
              <a:t>Temp</a:t>
            </a:r>
            <a:r>
              <a:rPr lang="it-IT" dirty="0" smtClean="0"/>
              <a:t>. Res. -&gt; </a:t>
            </a:r>
            <a:r>
              <a:rPr lang="it-IT" dirty="0" err="1" smtClean="0"/>
              <a:t>Sp</a:t>
            </a:r>
            <a:r>
              <a:rPr lang="it-IT" dirty="0" smtClean="0"/>
              <a:t>. + </a:t>
            </a:r>
            <a:r>
              <a:rPr lang="it-IT" dirty="0" err="1" smtClean="0"/>
              <a:t>Temp</a:t>
            </a:r>
            <a:r>
              <a:rPr lang="it-IT" dirty="0" smtClean="0"/>
              <a:t>. Res.)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0" y="1508760"/>
          <a:ext cx="9144000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4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Objectives</a:t>
            </a:r>
            <a:endParaRPr lang="en-US" sz="2800" b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240" y="1984248"/>
            <a:ext cx="8463280" cy="384962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Analyse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resources contributed </a:t>
            </a:r>
            <a:r>
              <a:rPr lang="en-US" sz="2000" dirty="0"/>
              <a:t>to GEOSS through the GCI and the </a:t>
            </a:r>
            <a:r>
              <a:rPr lang="en-US" sz="2000" dirty="0" smtClean="0"/>
              <a:t>GEO Discovery and Access Broker (DAB)</a:t>
            </a:r>
          </a:p>
          <a:p>
            <a:endParaRPr lang="en-US" sz="2000" dirty="0" smtClean="0"/>
          </a:p>
          <a:p>
            <a:r>
              <a:rPr lang="en-US" sz="2000" dirty="0" smtClean="0"/>
              <a:t>Identify possible gaps between users’ needs and present information </a:t>
            </a:r>
            <a:r>
              <a:rPr lang="en-US" sz="2000" dirty="0"/>
              <a:t>in the metadata concentrated in the DAB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271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</a:t>
            </a:r>
            <a:r>
              <a:rPr lang="it-IT" dirty="0" err="1" smtClean="0"/>
              <a:t>constraint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0" y="1563624"/>
          <a:ext cx="9144000" cy="446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1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</a:t>
            </a:r>
            <a:r>
              <a:rPr lang="it-IT" dirty="0" err="1" smtClean="0"/>
              <a:t>constraint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0" y="1536192"/>
          <a:ext cx="914400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9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and </a:t>
            </a:r>
            <a:r>
              <a:rPr lang="it-IT" dirty="0" err="1" smtClean="0"/>
              <a:t>spatio-temporal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0" y="1591056"/>
          <a:ext cx="91440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and </a:t>
            </a:r>
            <a:r>
              <a:rPr lang="it-IT" dirty="0" err="1" smtClean="0"/>
              <a:t>spatio-temporal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0" y="1563624"/>
          <a:ext cx="9144000" cy="448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7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</a:rPr>
              <a:t>Text Match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/>
          </p:nvPr>
        </p:nvGraphicFramePr>
        <p:xfrm>
          <a:off x="0" y="1602031"/>
          <a:ext cx="9144000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3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7524003" cy="970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Match Parameter Name in</a:t>
            </a:r>
            <a:br>
              <a:rPr lang="en-US" sz="3200" dirty="0" smtClean="0"/>
            </a:br>
            <a:r>
              <a:rPr lang="en-US" sz="3200" i="1" dirty="0">
                <a:solidFill>
                  <a:schemeClr val="tx1"/>
                </a:solidFill>
              </a:rPr>
              <a:t> Text Match </a:t>
            </a:r>
            <a:r>
              <a:rPr lang="en-US" sz="3200" i="1" dirty="0" smtClean="0">
                <a:solidFill>
                  <a:schemeClr val="tx1"/>
                </a:solidFill>
              </a:rPr>
              <a:t/>
            </a:r>
            <a:br>
              <a:rPr lang="en-US" sz="3200" i="1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Desired Spatial Resolution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0" y="1603420"/>
          <a:ext cx="9144000" cy="443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7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7524003" cy="97045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Match Parameter Name in</a:t>
            </a:r>
            <a:br>
              <a:rPr lang="en-US" sz="3200" dirty="0" smtClean="0"/>
            </a:br>
            <a:r>
              <a:rPr lang="en-US" sz="3200" i="1" dirty="0">
                <a:solidFill>
                  <a:schemeClr val="tx1"/>
                </a:solidFill>
              </a:rPr>
              <a:t> Text Match </a:t>
            </a:r>
            <a:r>
              <a:rPr lang="en-US" sz="3200" i="1" dirty="0" smtClean="0">
                <a:solidFill>
                  <a:schemeClr val="tx1"/>
                </a:solidFill>
              </a:rPr>
              <a:t/>
            </a:r>
            <a:br>
              <a:rPr lang="en-US" sz="3200" i="1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Desired Temporal Resolution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0" y="1596979"/>
          <a:ext cx="9144000" cy="443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7524003" cy="970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Match Parameter Name in</a:t>
            </a:r>
            <a:br>
              <a:rPr lang="en-US" sz="2800" dirty="0" smtClean="0"/>
            </a:br>
            <a:r>
              <a:rPr lang="en-US" sz="2800" i="1" dirty="0">
                <a:solidFill>
                  <a:schemeClr val="tx1"/>
                </a:solidFill>
              </a:rPr>
              <a:t> Text Match </a:t>
            </a:r>
            <a:r>
              <a:rPr lang="en-US" sz="2800" i="1" dirty="0" smtClean="0">
                <a:solidFill>
                  <a:schemeClr val="tx1"/>
                </a:solidFill>
              </a:rPr>
              <a:t/>
            </a:r>
            <a:br>
              <a:rPr lang="en-US" sz="2800" i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Desired Spatial AND Temporal Resolution</a:t>
            </a:r>
            <a:endParaRPr lang="en-US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0" y="1609858"/>
          <a:ext cx="9144000" cy="442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7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0" y="1584100"/>
          <a:ext cx="9144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47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13820"/>
              </p:ext>
            </p:extLst>
          </p:nvPr>
        </p:nvGraphicFramePr>
        <p:xfrm>
          <a:off x="4416552" y="1581912"/>
          <a:ext cx="472744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60473"/>
              </p:ext>
            </p:extLst>
          </p:nvPr>
        </p:nvGraphicFramePr>
        <p:xfrm>
          <a:off x="0" y="1581912"/>
          <a:ext cx="4416552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6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Process</a:t>
            </a:r>
            <a:endParaRPr lang="en-US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/>
          <a:stretch/>
        </p:blipFill>
        <p:spPr>
          <a:xfrm>
            <a:off x="611747" y="1609858"/>
            <a:ext cx="8126569" cy="50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</a:t>
            </a:r>
            <a:r>
              <a:rPr lang="it-IT" dirty="0" err="1" smtClean="0"/>
              <a:t>constraint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0" y="1584100"/>
          <a:ext cx="9144000" cy="446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19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Trends (with </a:t>
            </a:r>
            <a:r>
              <a:rPr lang="it-IT" dirty="0" err="1" smtClean="0"/>
              <a:t>relaxed</a:t>
            </a:r>
            <a:r>
              <a:rPr lang="it-IT" dirty="0" smtClean="0"/>
              <a:t> text and </a:t>
            </a:r>
            <a:r>
              <a:rPr lang="it-IT" dirty="0" err="1" smtClean="0"/>
              <a:t>spatio-temporal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)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0" y="1584100"/>
          <a:ext cx="9144000" cy="444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2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57514"/>
              </p:ext>
            </p:extLst>
          </p:nvPr>
        </p:nvGraphicFramePr>
        <p:xfrm>
          <a:off x="0" y="1584100"/>
          <a:ext cx="9144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096322"/>
              </p:ext>
            </p:extLst>
          </p:nvPr>
        </p:nvGraphicFramePr>
        <p:xfrm>
          <a:off x="0" y="1584100"/>
          <a:ext cx="9144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5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Trends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526696"/>
              </p:ext>
            </p:extLst>
          </p:nvPr>
        </p:nvGraphicFramePr>
        <p:xfrm>
          <a:off x="0" y="1584100"/>
          <a:ext cx="9144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653173"/>
              </p:ext>
            </p:extLst>
          </p:nvPr>
        </p:nvGraphicFramePr>
        <p:xfrm>
          <a:off x="0" y="1584100"/>
          <a:ext cx="9144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Gaps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-1952894" y="2009998"/>
          <a:ext cx="752475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42751"/>
              </p:ext>
            </p:extLst>
          </p:nvPr>
        </p:nvGraphicFramePr>
        <p:xfrm>
          <a:off x="4041648" y="1737362"/>
          <a:ext cx="4965192" cy="27839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5064">
                  <a:extLst>
                    <a:ext uri="{9D8B030D-6E8A-4147-A177-3AD203B41FA5}">
                      <a16:colId xmlns:a16="http://schemas.microsoft.com/office/drawing/2014/main" val="3069941734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1548401306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4769686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Strinct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Relaxed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027615"/>
                  </a:ext>
                </a:extLst>
              </a:tr>
              <a:tr h="747979">
                <a:tc>
                  <a:txBody>
                    <a:bodyPr/>
                    <a:lstStyle/>
                    <a:p>
                      <a:r>
                        <a:rPr lang="it-IT" b="1" dirty="0" smtClean="0"/>
                        <a:t>Text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Match in Title or Keyword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Match in Title</a:t>
                      </a:r>
                      <a:r>
                        <a:rPr lang="it-IT" baseline="0" dirty="0" smtClean="0"/>
                        <a:t> or Keyword or </a:t>
                      </a:r>
                      <a:r>
                        <a:rPr lang="it-IT" baseline="0" dirty="0" err="1" smtClean="0"/>
                        <a:t>Abstract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098000"/>
                  </a:ext>
                </a:extLst>
              </a:tr>
              <a:tr h="747979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Spatial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Resolution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&lt;= </a:t>
                      </a:r>
                      <a:r>
                        <a:rPr lang="it-IT" dirty="0" err="1" smtClean="0"/>
                        <a:t>Required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Spatial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Resolution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Any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093373"/>
                  </a:ext>
                </a:extLst>
              </a:tr>
              <a:tr h="747979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Temporal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Resolution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&lt;= </a:t>
                      </a:r>
                      <a:r>
                        <a:rPr lang="it-IT" dirty="0" err="1" smtClean="0"/>
                        <a:t>Required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Temporal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Resolution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Any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9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8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Gaps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809625" y="2222500"/>
          <a:ext cx="752475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4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984037-264E-4447-A0C8-BA4401A3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4984037-264E-4447-A0C8-BA4401A32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15BD00-0495-CE4C-A0FD-ED25B90D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D15BD00-0495-CE4C-A0FD-ED25B90D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590E1-7619-B942-AD45-A5A2AF5C1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29590E1-7619-B942-AD45-A5A2AF5C1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001B9-1061-744C-9B7C-81D2F48D2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04001B9-1061-744C-9B7C-81D2F48D2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D47467-B0A0-A04C-808C-FD72832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1D47467-B0A0-A04C-808C-FD7283265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5EA6A2-4193-D14F-8A30-BE1089D5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85EA6A2-4193-D14F-8A30-BE1089D5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C2C6B-1F36-0C49-8D0C-5D869F166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76C2C6B-1F36-0C49-8D0C-5D869F166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984643-FC5E-1342-BBFE-959F51298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C984643-FC5E-1342-BBFE-959F51298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1974EB-100B-5C47-81F5-8DC3981A3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71974EB-100B-5C47-81F5-8DC3981A3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/>
              <a:t>Rationale and Objectives </a:t>
            </a:r>
            <a:r>
              <a:rPr lang="en-US" sz="2800" b="0" dirty="0" smtClean="0"/>
              <a:t>[source: </a:t>
            </a:r>
            <a:r>
              <a:rPr lang="en-US" sz="2800" b="0" dirty="0" err="1" smtClean="0"/>
              <a:t>DoW</a:t>
            </a:r>
            <a:r>
              <a:rPr lang="en-US" sz="2800" b="0" dirty="0" smtClean="0"/>
              <a:t>]</a:t>
            </a:r>
            <a:endParaRPr lang="en-US" sz="2800" b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240" y="1645920"/>
            <a:ext cx="8463280" cy="4470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TODO</a:t>
            </a:r>
          </a:p>
          <a:p>
            <a:r>
              <a:rPr lang="en-US" sz="1800" dirty="0" smtClean="0"/>
              <a:t>Monitoring </a:t>
            </a:r>
            <a:r>
              <a:rPr lang="en-US" sz="1800" dirty="0"/>
              <a:t>the current observations contributing to GEOSS through the GCI and the </a:t>
            </a:r>
            <a:r>
              <a:rPr lang="en-US" sz="1800" dirty="0" smtClean="0"/>
              <a:t>DAB</a:t>
            </a:r>
          </a:p>
          <a:p>
            <a:r>
              <a:rPr lang="en-US" sz="1800" dirty="0" err="1"/>
              <a:t>Analysing</a:t>
            </a:r>
            <a:r>
              <a:rPr lang="en-US" sz="1800" dirty="0"/>
              <a:t> the created inventory as a systematic approach to recognize the different observed properties and </a:t>
            </a:r>
            <a:r>
              <a:rPr lang="en-US" sz="1800" dirty="0" smtClean="0"/>
              <a:t>their types</a:t>
            </a:r>
          </a:p>
          <a:p>
            <a:pPr lvl="1"/>
            <a:r>
              <a:rPr lang="en-US" sz="1600" dirty="0"/>
              <a:t>Connect the observation inventory database to the SEE IN Knowledge Base</a:t>
            </a:r>
            <a:endParaRPr lang="en-US" sz="1600" dirty="0" smtClean="0"/>
          </a:p>
          <a:p>
            <a:pPr lvl="1"/>
            <a:r>
              <a:rPr lang="en-US" sz="1600" dirty="0" smtClean="0"/>
              <a:t>Using </a:t>
            </a:r>
            <a:r>
              <a:rPr lang="en-US" sz="1600" dirty="0"/>
              <a:t>results from Task 2.3 and the SEE IN Knowledge Base content to elaborate a list of essential variables </a:t>
            </a:r>
            <a:r>
              <a:rPr lang="en-US" sz="1600" dirty="0" smtClean="0"/>
              <a:t>and indicators</a:t>
            </a:r>
            <a:endParaRPr lang="en-US" sz="3600" dirty="0" smtClean="0"/>
          </a:p>
          <a:p>
            <a:r>
              <a:rPr lang="en-US" sz="1800" dirty="0"/>
              <a:t>Create the observation inventory database, and populate it using the current information in the metadata </a:t>
            </a:r>
            <a:r>
              <a:rPr lang="en-US" sz="1800" dirty="0" smtClean="0"/>
              <a:t>concentrated in </a:t>
            </a:r>
            <a:r>
              <a:rPr lang="en-US" sz="1800" dirty="0"/>
              <a:t>the DAB and the GCI</a:t>
            </a:r>
          </a:p>
        </p:txBody>
      </p:sp>
    </p:spTree>
    <p:extLst>
      <p:ext uri="{BB962C8B-B14F-4D97-AF65-F5344CB8AC3E}">
        <p14:creationId xmlns:p14="http://schemas.microsoft.com/office/powerpoint/2010/main" val="6610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2" y="2446929"/>
            <a:ext cx="810000" cy="81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Process</a:t>
            </a:r>
            <a:endParaRPr lang="en-US" sz="4800" dirty="0"/>
          </a:p>
        </p:txBody>
      </p:sp>
      <p:sp>
        <p:nvSpPr>
          <p:cNvPr id="15" name="Figura a mano libera 14"/>
          <p:cNvSpPr/>
          <p:nvPr/>
        </p:nvSpPr>
        <p:spPr>
          <a:xfrm>
            <a:off x="1214365" y="2327948"/>
            <a:ext cx="2116154" cy="1256113"/>
          </a:xfrm>
          <a:custGeom>
            <a:avLst/>
            <a:gdLst>
              <a:gd name="connsiteX0" fmla="*/ 0 w 2116154"/>
              <a:gd name="connsiteY0" fmla="*/ 0 h 846461"/>
              <a:gd name="connsiteX1" fmla="*/ 1692924 w 2116154"/>
              <a:gd name="connsiteY1" fmla="*/ 0 h 846461"/>
              <a:gd name="connsiteX2" fmla="*/ 2116154 w 2116154"/>
              <a:gd name="connsiteY2" fmla="*/ 423231 h 846461"/>
              <a:gd name="connsiteX3" fmla="*/ 1692924 w 2116154"/>
              <a:gd name="connsiteY3" fmla="*/ 846461 h 846461"/>
              <a:gd name="connsiteX4" fmla="*/ 0 w 2116154"/>
              <a:gd name="connsiteY4" fmla="*/ 846461 h 846461"/>
              <a:gd name="connsiteX5" fmla="*/ 423231 w 2116154"/>
              <a:gd name="connsiteY5" fmla="*/ 423231 h 846461"/>
              <a:gd name="connsiteX6" fmla="*/ 0 w 2116154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54" h="846461">
                <a:moveTo>
                  <a:pt x="0" y="0"/>
                </a:moveTo>
                <a:lnTo>
                  <a:pt x="1692924" y="0"/>
                </a:lnTo>
                <a:lnTo>
                  <a:pt x="2116154" y="423231"/>
                </a:lnTo>
                <a:lnTo>
                  <a:pt x="1692924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1. Access GEOSS full Metadata Content</a:t>
            </a:r>
            <a:endParaRPr lang="en-US" sz="1600" b="1" kern="1200" noProof="0" dirty="0"/>
          </a:p>
        </p:txBody>
      </p:sp>
      <p:sp>
        <p:nvSpPr>
          <p:cNvPr id="16" name="Figura a mano libera 15"/>
          <p:cNvSpPr/>
          <p:nvPr/>
        </p:nvSpPr>
        <p:spPr>
          <a:xfrm>
            <a:off x="3118905" y="2327948"/>
            <a:ext cx="2580142" cy="1256113"/>
          </a:xfrm>
          <a:custGeom>
            <a:avLst/>
            <a:gdLst>
              <a:gd name="connsiteX0" fmla="*/ 0 w 2580142"/>
              <a:gd name="connsiteY0" fmla="*/ 0 h 846461"/>
              <a:gd name="connsiteX1" fmla="*/ 2156912 w 2580142"/>
              <a:gd name="connsiteY1" fmla="*/ 0 h 846461"/>
              <a:gd name="connsiteX2" fmla="*/ 2580142 w 2580142"/>
              <a:gd name="connsiteY2" fmla="*/ 423231 h 846461"/>
              <a:gd name="connsiteX3" fmla="*/ 2156912 w 2580142"/>
              <a:gd name="connsiteY3" fmla="*/ 846461 h 846461"/>
              <a:gd name="connsiteX4" fmla="*/ 0 w 2580142"/>
              <a:gd name="connsiteY4" fmla="*/ 846461 h 846461"/>
              <a:gd name="connsiteX5" fmla="*/ 423231 w 2580142"/>
              <a:gd name="connsiteY5" fmla="*/ 423231 h 846461"/>
              <a:gd name="connsiteX6" fmla="*/ 0 w 2580142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142" h="846461">
                <a:moveTo>
                  <a:pt x="0" y="0"/>
                </a:moveTo>
                <a:lnTo>
                  <a:pt x="2156912" y="0"/>
                </a:lnTo>
                <a:lnTo>
                  <a:pt x="2580142" y="423231"/>
                </a:lnTo>
                <a:lnTo>
                  <a:pt x="2156912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944198"/>
              <a:satOff val="17568"/>
              <a:lumOff val="23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2. Extract/Infer Extra Semantics*</a:t>
            </a:r>
            <a:endParaRPr lang="en-US" sz="1600" b="1" kern="1200" noProof="0" dirty="0"/>
          </a:p>
        </p:txBody>
      </p:sp>
      <p:sp>
        <p:nvSpPr>
          <p:cNvPr id="17" name="Figura a mano libera 16"/>
          <p:cNvSpPr/>
          <p:nvPr/>
        </p:nvSpPr>
        <p:spPr>
          <a:xfrm>
            <a:off x="5487432" y="2327948"/>
            <a:ext cx="2116154" cy="1256113"/>
          </a:xfrm>
          <a:custGeom>
            <a:avLst/>
            <a:gdLst>
              <a:gd name="connsiteX0" fmla="*/ 0 w 2116154"/>
              <a:gd name="connsiteY0" fmla="*/ 0 h 846461"/>
              <a:gd name="connsiteX1" fmla="*/ 1692924 w 2116154"/>
              <a:gd name="connsiteY1" fmla="*/ 0 h 846461"/>
              <a:gd name="connsiteX2" fmla="*/ 2116154 w 2116154"/>
              <a:gd name="connsiteY2" fmla="*/ 423231 h 846461"/>
              <a:gd name="connsiteX3" fmla="*/ 1692924 w 2116154"/>
              <a:gd name="connsiteY3" fmla="*/ 846461 h 846461"/>
              <a:gd name="connsiteX4" fmla="*/ 0 w 2116154"/>
              <a:gd name="connsiteY4" fmla="*/ 846461 h 846461"/>
              <a:gd name="connsiteX5" fmla="*/ 423231 w 2116154"/>
              <a:gd name="connsiteY5" fmla="*/ 423231 h 846461"/>
              <a:gd name="connsiteX6" fmla="*/ 0 w 2116154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54" h="846461">
                <a:moveTo>
                  <a:pt x="0" y="0"/>
                </a:moveTo>
                <a:lnTo>
                  <a:pt x="1692924" y="0"/>
                </a:lnTo>
                <a:lnTo>
                  <a:pt x="2116154" y="423231"/>
                </a:lnTo>
                <a:lnTo>
                  <a:pt x="1692924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888395"/>
              <a:satOff val="35136"/>
              <a:lumOff val="4705"/>
              <a:alphaOff val="0"/>
            </a:schemeClr>
          </a:fillRef>
          <a:effectRef idx="0">
            <a:schemeClr val="accent2">
              <a:hueOff val="-1888395"/>
              <a:satOff val="35136"/>
              <a:lumOff val="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3. Generate an </a:t>
            </a:r>
            <a:r>
              <a:rPr lang="en-US" sz="1600" b="1" kern="1200" noProof="0" smtClean="0"/>
              <a:t>enriched GEOSS Metadata </a:t>
            </a:r>
            <a:r>
              <a:rPr lang="en-US" sz="1600" b="1" kern="1200" noProof="0" dirty="0" smtClean="0"/>
              <a:t>Content</a:t>
            </a:r>
            <a:endParaRPr lang="en-US" sz="1600" b="1" kern="1200" noProof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67" y="2446929"/>
            <a:ext cx="810000" cy="81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14288" y="3277533"/>
            <a:ext cx="1989322" cy="120032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Extended/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Advanced evaluation and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Discoverability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29039" y="3306623"/>
            <a:ext cx="1752372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GEOSS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content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Metadata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62940" y="829339"/>
            <a:ext cx="2557098" cy="65594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3000">
                <a:schemeClr val="accent1">
                  <a:lumMod val="20000"/>
                  <a:lumOff val="80000"/>
                </a:schemeClr>
              </a:gs>
              <a:gs pos="54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RelaxedModerately">
              <a:rot lat="16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142429" y="5343768"/>
            <a:ext cx="135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8C3D2"/>
                </a:solidFill>
              </a:rPr>
              <a:t>Documents</a:t>
            </a:r>
          </a:p>
          <a:p>
            <a:pPr algn="ctr"/>
            <a:r>
              <a:rPr lang="en-US" sz="1400" dirty="0" smtClean="0">
                <a:solidFill>
                  <a:srgbClr val="A8C3D2"/>
                </a:solidFill>
              </a:rPr>
              <a:t>(Publications)</a:t>
            </a:r>
            <a:endParaRPr lang="en-US" sz="1400" dirty="0">
              <a:solidFill>
                <a:srgbClr val="A8C3D2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559992" y="5343768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DD79D"/>
                </a:solidFill>
              </a:rPr>
              <a:t>Ontology</a:t>
            </a:r>
            <a:endParaRPr lang="en-US" sz="1400" dirty="0">
              <a:solidFill>
                <a:srgbClr val="EDD79D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213511" y="5333403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C0C0"/>
                </a:solidFill>
              </a:rPr>
              <a:t>Knowledge</a:t>
            </a:r>
          </a:p>
          <a:p>
            <a:pPr algn="ctr"/>
            <a:r>
              <a:rPr lang="en-US" sz="1400" dirty="0" smtClean="0">
                <a:solidFill>
                  <a:srgbClr val="C0C0C0"/>
                </a:solidFill>
              </a:rPr>
              <a:t>Body</a:t>
            </a:r>
            <a:endParaRPr lang="en-US" sz="1400" dirty="0">
              <a:solidFill>
                <a:srgbClr val="C0C0C0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4673599" y="4993118"/>
            <a:ext cx="511387" cy="0"/>
          </a:xfrm>
          <a:prstGeom prst="line">
            <a:avLst/>
          </a:prstGeom>
          <a:ln>
            <a:solidFill>
              <a:srgbClr val="A8C3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50" y="4588118"/>
            <a:ext cx="810000" cy="81000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41" y="4591925"/>
            <a:ext cx="810000" cy="8100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75" y="4588118"/>
            <a:ext cx="810000" cy="81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279971" y="1553128"/>
            <a:ext cx="1699992" cy="92333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</a:t>
            </a:r>
          </a:p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Observation Inventory DB</a:t>
            </a:r>
            <a:endParaRPr lang="en-US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-65460" y="1703360"/>
            <a:ext cx="1692789" cy="64633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8A99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Content DB</a:t>
            </a:r>
            <a:endParaRPr lang="en-US" dirty="0">
              <a:ln w="0"/>
              <a:solidFill>
                <a:srgbClr val="8A99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19445" y="1645461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Tasks 4.2, 2.3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Parentesi graffa chiusa 10"/>
          <p:cNvSpPr/>
          <p:nvPr/>
        </p:nvSpPr>
        <p:spPr>
          <a:xfrm rot="16200000">
            <a:off x="5139822" y="1141138"/>
            <a:ext cx="254673" cy="2001984"/>
          </a:xfrm>
          <a:prstGeom prst="rightBrace">
            <a:avLst>
              <a:gd name="adj1" fmla="val 84999"/>
              <a:gd name="adj2" fmla="val 5000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1780735" y="48084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URR</a:t>
            </a:r>
            <a:endParaRPr lang="en-US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92061" y="4993118"/>
            <a:ext cx="208404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* including: </a:t>
            </a:r>
            <a:r>
              <a:rPr lang="en-US" sz="1600" dirty="0" smtClean="0"/>
              <a:t>coverage aspects, accuracy/quality/fit-for-purpose, accessibility, policy/licensing, versioning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65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Access GEOSS Metadata Content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2" y="2670449"/>
            <a:ext cx="810000" cy="810000"/>
          </a:xfrm>
          <a:prstGeom prst="rect">
            <a:avLst/>
          </a:prstGeom>
        </p:spPr>
      </p:pic>
      <p:sp>
        <p:nvSpPr>
          <p:cNvPr id="5" name="Figura a mano libera 4"/>
          <p:cNvSpPr/>
          <p:nvPr/>
        </p:nvSpPr>
        <p:spPr>
          <a:xfrm>
            <a:off x="1265165" y="2551468"/>
            <a:ext cx="2116154" cy="1256113"/>
          </a:xfrm>
          <a:custGeom>
            <a:avLst/>
            <a:gdLst>
              <a:gd name="connsiteX0" fmla="*/ 0 w 2116154"/>
              <a:gd name="connsiteY0" fmla="*/ 0 h 846461"/>
              <a:gd name="connsiteX1" fmla="*/ 1692924 w 2116154"/>
              <a:gd name="connsiteY1" fmla="*/ 0 h 846461"/>
              <a:gd name="connsiteX2" fmla="*/ 2116154 w 2116154"/>
              <a:gd name="connsiteY2" fmla="*/ 423231 h 846461"/>
              <a:gd name="connsiteX3" fmla="*/ 1692924 w 2116154"/>
              <a:gd name="connsiteY3" fmla="*/ 846461 h 846461"/>
              <a:gd name="connsiteX4" fmla="*/ 0 w 2116154"/>
              <a:gd name="connsiteY4" fmla="*/ 846461 h 846461"/>
              <a:gd name="connsiteX5" fmla="*/ 423231 w 2116154"/>
              <a:gd name="connsiteY5" fmla="*/ 423231 h 846461"/>
              <a:gd name="connsiteX6" fmla="*/ 0 w 2116154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54" h="846461">
                <a:moveTo>
                  <a:pt x="0" y="0"/>
                </a:moveTo>
                <a:lnTo>
                  <a:pt x="1692924" y="0"/>
                </a:lnTo>
                <a:lnTo>
                  <a:pt x="2116154" y="423231"/>
                </a:lnTo>
                <a:lnTo>
                  <a:pt x="1692924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1. Access GEOSS full Metadata Content</a:t>
            </a:r>
            <a:endParaRPr lang="en-US" sz="1600" b="1" kern="1200" noProof="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-152764" y="3552936"/>
            <a:ext cx="1752372" cy="9233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GEOSS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content 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Metadata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65460" y="1926880"/>
            <a:ext cx="1692789" cy="64633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8A99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Content DB</a:t>
            </a:r>
            <a:endParaRPr lang="en-US" dirty="0">
              <a:ln w="0"/>
              <a:solidFill>
                <a:srgbClr val="8A99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518062" y="2388545"/>
            <a:ext cx="5496560" cy="1626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GEO DAB </a:t>
            </a:r>
            <a:r>
              <a:rPr lang="en-US" dirty="0" smtClean="0"/>
              <a:t>makes use of the native no-SQL APIs to read the </a:t>
            </a:r>
            <a:r>
              <a:rPr lang="en-US" b="1" dirty="0" smtClean="0"/>
              <a:t>full</a:t>
            </a:r>
            <a:r>
              <a:rPr lang="en-US" dirty="0" smtClean="0"/>
              <a:t> </a:t>
            </a:r>
            <a:r>
              <a:rPr lang="en-US" b="1" dirty="0" smtClean="0"/>
              <a:t>metadata</a:t>
            </a:r>
            <a:r>
              <a:rPr lang="en-US" dirty="0" smtClean="0"/>
              <a:t> </a:t>
            </a:r>
            <a:r>
              <a:rPr lang="en-US" b="1" dirty="0" smtClean="0"/>
              <a:t>content</a:t>
            </a:r>
            <a:r>
              <a:rPr lang="en-US" dirty="0" smtClean="0"/>
              <a:t> of each GEOSS harvested resources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713" y="4581517"/>
            <a:ext cx="1536296" cy="153629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19" y="5060730"/>
            <a:ext cx="810000" cy="8100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475819" y="462866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No-SQL DB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 flipH="1">
            <a:off x="4666856" y="5349665"/>
            <a:ext cx="629920" cy="41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/>
          <p:cNvSpPr/>
          <p:nvPr/>
        </p:nvSpPr>
        <p:spPr>
          <a:xfrm>
            <a:off x="6973214" y="5349664"/>
            <a:ext cx="629920" cy="41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03" y="5083767"/>
            <a:ext cx="786963" cy="78696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105294" y="4132226"/>
            <a:ext cx="172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Full metadata content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tangolo arrotondato 52"/>
          <p:cNvSpPr/>
          <p:nvPr/>
        </p:nvSpPr>
        <p:spPr>
          <a:xfrm>
            <a:off x="2487535" y="2045803"/>
            <a:ext cx="5801360" cy="4071741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2782134" y="1667256"/>
            <a:ext cx="5801360" cy="407174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9198" y="284628"/>
            <a:ext cx="8181602" cy="97045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Extract/Infer Extra Semantics*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354740" y="2738038"/>
            <a:ext cx="2580142" cy="1256113"/>
          </a:xfrm>
          <a:custGeom>
            <a:avLst/>
            <a:gdLst>
              <a:gd name="connsiteX0" fmla="*/ 0 w 2580142"/>
              <a:gd name="connsiteY0" fmla="*/ 0 h 846461"/>
              <a:gd name="connsiteX1" fmla="*/ 2156912 w 2580142"/>
              <a:gd name="connsiteY1" fmla="*/ 0 h 846461"/>
              <a:gd name="connsiteX2" fmla="*/ 2580142 w 2580142"/>
              <a:gd name="connsiteY2" fmla="*/ 423231 h 846461"/>
              <a:gd name="connsiteX3" fmla="*/ 2156912 w 2580142"/>
              <a:gd name="connsiteY3" fmla="*/ 846461 h 846461"/>
              <a:gd name="connsiteX4" fmla="*/ 0 w 2580142"/>
              <a:gd name="connsiteY4" fmla="*/ 846461 h 846461"/>
              <a:gd name="connsiteX5" fmla="*/ 423231 w 2580142"/>
              <a:gd name="connsiteY5" fmla="*/ 423231 h 846461"/>
              <a:gd name="connsiteX6" fmla="*/ 0 w 2580142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142" h="846461">
                <a:moveTo>
                  <a:pt x="0" y="0"/>
                </a:moveTo>
                <a:lnTo>
                  <a:pt x="2156912" y="0"/>
                </a:lnTo>
                <a:lnTo>
                  <a:pt x="2580142" y="423231"/>
                </a:lnTo>
                <a:lnTo>
                  <a:pt x="2156912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944198"/>
              <a:satOff val="17568"/>
              <a:lumOff val="23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2. Extract/Infer Extra Semantics*</a:t>
            </a:r>
            <a:endParaRPr lang="en-US" sz="1600" b="1" kern="1200" noProof="0" dirty="0"/>
          </a:p>
        </p:txBody>
      </p:sp>
      <p:sp>
        <p:nvSpPr>
          <p:cNvPr id="5" name="Rettangolo arrotondato 4"/>
          <p:cNvSpPr/>
          <p:nvPr/>
        </p:nvSpPr>
        <p:spPr>
          <a:xfrm>
            <a:off x="3139440" y="1812123"/>
            <a:ext cx="5801360" cy="45175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Diagramma 10"/>
          <p:cNvGraphicFramePr/>
          <p:nvPr>
            <p:extLst/>
          </p:nvPr>
        </p:nvGraphicFramePr>
        <p:xfrm>
          <a:off x="4964066" y="3144867"/>
          <a:ext cx="2317189" cy="79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4725" r="14168" b="13983"/>
          <a:stretch/>
        </p:blipFill>
        <p:spPr>
          <a:xfrm>
            <a:off x="5857381" y="2193543"/>
            <a:ext cx="573636" cy="636873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4569702" y="3542760"/>
            <a:ext cx="46145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122659" y="2882542"/>
            <a:ext cx="0" cy="24852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318827" y="2436886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A9918"/>
                </a:solidFill>
              </a:rPr>
              <a:t>Full Metadata</a:t>
            </a:r>
          </a:p>
          <a:p>
            <a:pPr algn="ctr"/>
            <a:r>
              <a:rPr lang="en-US" b="1" dirty="0" smtClean="0">
                <a:solidFill>
                  <a:srgbClr val="8A9918"/>
                </a:solidFill>
              </a:rPr>
              <a:t>content</a:t>
            </a:r>
            <a:endParaRPr lang="en-US" b="1" dirty="0">
              <a:solidFill>
                <a:srgbClr val="8A9918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892866" y="1812123"/>
            <a:ext cx="533224" cy="25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25534"/>
                </a:solidFill>
              </a:rPr>
              <a:t>Rules</a:t>
            </a:r>
            <a:endParaRPr lang="en-US" b="1" dirty="0">
              <a:solidFill>
                <a:srgbClr val="C25534"/>
              </a:solidFill>
            </a:endParaRPr>
          </a:p>
        </p:txBody>
      </p:sp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5666785" y="5270181"/>
            <a:ext cx="1250290" cy="1069789"/>
            <a:chOff x="7351201" y="3384176"/>
            <a:chExt cx="1148624" cy="98280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01" y="3384176"/>
              <a:ext cx="982800" cy="982800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25" y="3997400"/>
              <a:ext cx="360000" cy="360000"/>
            </a:xfrm>
            <a:prstGeom prst="rect">
              <a:avLst/>
            </a:prstGeom>
          </p:spPr>
        </p:pic>
      </p:grpSp>
      <p:cxnSp>
        <p:nvCxnSpPr>
          <p:cNvPr id="20" name="Connettore 2 19"/>
          <p:cNvCxnSpPr/>
          <p:nvPr/>
        </p:nvCxnSpPr>
        <p:spPr>
          <a:xfrm flipV="1">
            <a:off x="6201679" y="3933569"/>
            <a:ext cx="0" cy="33363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7382144" y="3542761"/>
            <a:ext cx="461453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467477" y="5356619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Information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from external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systems (e.g. URR)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7538996" y="2155987"/>
            <a:ext cx="129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Enriched Metadata content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76" y="3193375"/>
            <a:ext cx="698771" cy="698771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23" y="3194156"/>
            <a:ext cx="698771" cy="698771"/>
          </a:xfrm>
          <a:prstGeom prst="rect">
            <a:avLst/>
          </a:prstGeom>
        </p:spPr>
      </p:pic>
      <p:grpSp>
        <p:nvGrpSpPr>
          <p:cNvPr id="49" name="Gruppo 48"/>
          <p:cNvGrpSpPr/>
          <p:nvPr/>
        </p:nvGrpSpPr>
        <p:grpSpPr>
          <a:xfrm>
            <a:off x="8194378" y="3489783"/>
            <a:ext cx="698771" cy="698771"/>
            <a:chOff x="9403004" y="2743056"/>
            <a:chExt cx="698771" cy="698771"/>
          </a:xfrm>
        </p:grpSpPr>
        <p:sp>
          <p:nvSpPr>
            <p:cNvPr id="48" name="Rettangolo arrotondato 47"/>
            <p:cNvSpPr/>
            <p:nvPr/>
          </p:nvSpPr>
          <p:spPr>
            <a:xfrm>
              <a:off x="9539091" y="2800532"/>
              <a:ext cx="365615" cy="57572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Immagine 4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004" y="2743056"/>
              <a:ext cx="698771" cy="698771"/>
            </a:xfrm>
            <a:prstGeom prst="rect">
              <a:avLst/>
            </a:prstGeom>
          </p:spPr>
        </p:pic>
      </p:grpSp>
      <p:sp>
        <p:nvSpPr>
          <p:cNvPr id="51" name="CasellaDiTesto 50"/>
          <p:cNvSpPr txBox="1"/>
          <p:nvPr/>
        </p:nvSpPr>
        <p:spPr>
          <a:xfrm>
            <a:off x="222541" y="5325223"/>
            <a:ext cx="19514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*Applying the </a:t>
            </a:r>
            <a:r>
              <a:rPr lang="en-US" sz="1600" i="1" dirty="0" smtClean="0"/>
              <a:t>Enricher</a:t>
            </a:r>
            <a:r>
              <a:rPr lang="en-US" sz="1600" dirty="0" smtClean="0"/>
              <a:t> pattern</a:t>
            </a:r>
            <a:endParaRPr lang="en-US" sz="1600" dirty="0"/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9473" y="4089119"/>
            <a:ext cx="1204412" cy="1204412"/>
          </a:xfrm>
          <a:prstGeom prst="rect">
            <a:avLst/>
          </a:prstGeom>
        </p:spPr>
      </p:pic>
      <p:cxnSp>
        <p:nvCxnSpPr>
          <p:cNvPr id="58" name="Connettore 2 57"/>
          <p:cNvCxnSpPr/>
          <p:nvPr/>
        </p:nvCxnSpPr>
        <p:spPr>
          <a:xfrm flipH="1" flipV="1">
            <a:off x="6219301" y="5096846"/>
            <a:ext cx="10160" cy="346669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6229461" y="3961771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</a:rPr>
              <a:t>Discovery &amp; Access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User </a:t>
            </a:r>
            <a:r>
              <a:rPr lang="it-IT" dirty="0" err="1" smtClean="0"/>
              <a:t>Needs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50787"/>
              </p:ext>
            </p:extLst>
          </p:nvPr>
        </p:nvGraphicFramePr>
        <p:xfrm>
          <a:off x="681239" y="2247867"/>
          <a:ext cx="16383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 err="1">
                          <a:effectLst/>
                        </a:rPr>
                        <a:t>Parameter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River Discharge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Water </a:t>
                      </a:r>
                      <a:r>
                        <a:rPr lang="it-IT" sz="1100" u="none" strike="noStrike" dirty="0" smtClean="0">
                          <a:effectLst/>
                        </a:rPr>
                        <a:t>use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 smtClean="0">
                          <a:effectLst/>
                        </a:rPr>
                        <a:t>Groundwater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Lakes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Snow Cover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Glaciers</a:t>
                      </a:r>
                      <a:endParaRPr lang="it-IT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Ice sheets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Permafrost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Albedo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Land cover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FAPAR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LAI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Above ground biomass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Soil carbon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fire disturbance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 smtClean="0">
                          <a:effectLst/>
                        </a:rPr>
                        <a:t>Soil</a:t>
                      </a:r>
                      <a:r>
                        <a:rPr lang="it-IT" sz="1100" u="none" strike="noStrike" dirty="0" smtClean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moisture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55292"/>
              </p:ext>
            </p:extLst>
          </p:nvPr>
        </p:nvGraphicFramePr>
        <p:xfrm>
          <a:off x="3442340" y="2247867"/>
          <a:ext cx="18796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 err="1">
                          <a:effectLst/>
                        </a:rPr>
                        <a:t>Desired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Spatial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Resolution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1km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>
                          <a:effectLst/>
                        </a:rPr>
                        <a:t>1km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1km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20470"/>
              </p:ext>
            </p:extLst>
          </p:nvPr>
        </p:nvGraphicFramePr>
        <p:xfrm>
          <a:off x="6444742" y="2247867"/>
          <a:ext cx="21082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 err="1">
                          <a:effectLst/>
                        </a:rPr>
                        <a:t>Desired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Temporal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r>
                        <a:rPr lang="it-IT" sz="1100" b="1" u="none" strike="noStrike" dirty="0" err="1">
                          <a:effectLst/>
                        </a:rPr>
                        <a:t>Resolution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Daily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>
                          <a:effectLst/>
                        </a:rPr>
                        <a:t>Monthly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Monthly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Monthly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Monthly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Monthly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Annual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Daily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err="1">
                          <a:effectLst/>
                        </a:rPr>
                        <a:t>Monthly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ccia a destra 19"/>
          <p:cNvSpPr/>
          <p:nvPr/>
        </p:nvSpPr>
        <p:spPr>
          <a:xfrm>
            <a:off x="-71120" y="1701903"/>
            <a:ext cx="6461760" cy="3218724"/>
          </a:xfrm>
          <a:prstGeom prst="rightArrow">
            <a:avLst>
              <a:gd name="adj1" fmla="val 86362"/>
              <a:gd name="adj2" fmla="val 4526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480" y="447188"/>
            <a:ext cx="8463280" cy="970450"/>
          </a:xfrm>
        </p:spPr>
        <p:txBody>
          <a:bodyPr/>
          <a:lstStyle/>
          <a:p>
            <a:r>
              <a:rPr lang="en-US" dirty="0" smtClean="0"/>
              <a:t>Enricher types and </a:t>
            </a:r>
            <a:br>
              <a:rPr lang="en-US" dirty="0" smtClean="0"/>
            </a:br>
            <a:r>
              <a:rPr lang="en-US" dirty="0" smtClean="0"/>
              <a:t>GEO DAB actions</a:t>
            </a:r>
            <a:endParaRPr lang="en-US" dirty="0"/>
          </a:p>
        </p:txBody>
      </p:sp>
      <p:grpSp>
        <p:nvGrpSpPr>
          <p:cNvPr id="4" name="Gruppo 3"/>
          <p:cNvGrpSpPr/>
          <p:nvPr/>
        </p:nvGrpSpPr>
        <p:grpSpPr>
          <a:xfrm>
            <a:off x="244918" y="1870579"/>
            <a:ext cx="3595560" cy="874630"/>
            <a:chOff x="3058763" y="3883508"/>
            <a:chExt cx="1458952" cy="451128"/>
          </a:xfrm>
        </p:grpSpPr>
        <p:sp>
          <p:nvSpPr>
            <p:cNvPr id="5" name="Rettangolo arrotondato 4"/>
            <p:cNvSpPr/>
            <p:nvPr/>
          </p:nvSpPr>
          <p:spPr>
            <a:xfrm>
              <a:off x="3058763" y="3883508"/>
              <a:ext cx="1458952" cy="451128"/>
            </a:xfrm>
            <a:prstGeom prst="roundRect">
              <a:avLst/>
            </a:prstGeom>
            <a:solidFill>
              <a:schemeClr val="tx1">
                <a:alpha val="86000"/>
              </a:schemeClr>
            </a:solidFill>
            <a:ln>
              <a:solidFill>
                <a:srgbClr val="DA9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CC6E07"/>
                  </a:solidFill>
                </a:rPr>
                <a:t>Web Resource </a:t>
              </a:r>
              <a:br>
                <a:rPr lang="en-US" sz="2800" dirty="0" smtClean="0">
                  <a:solidFill>
                    <a:srgbClr val="CC6E07"/>
                  </a:solidFill>
                </a:rPr>
              </a:br>
              <a:r>
                <a:rPr lang="en-US" sz="2800" dirty="0" smtClean="0">
                  <a:solidFill>
                    <a:srgbClr val="CC6E07"/>
                  </a:solidFill>
                </a:rPr>
                <a:t>Enricher</a:t>
              </a:r>
              <a:endParaRPr lang="en-US" sz="2800" dirty="0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1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7" name="Gruppo 6"/>
          <p:cNvGrpSpPr/>
          <p:nvPr/>
        </p:nvGrpSpPr>
        <p:grpSpPr>
          <a:xfrm>
            <a:off x="244916" y="2896764"/>
            <a:ext cx="3595562" cy="874630"/>
            <a:chOff x="3058763" y="3883508"/>
            <a:chExt cx="1458953" cy="451128"/>
          </a:xfrm>
        </p:grpSpPr>
        <p:sp>
          <p:nvSpPr>
            <p:cNvPr id="8" name="Rettangolo arrotondato 7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chemeClr val="tx1">
                <a:alpha val="86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8A9918"/>
                  </a:solidFill>
                </a:rPr>
                <a:t>Record </a:t>
              </a:r>
            </a:p>
            <a:p>
              <a:r>
                <a:rPr lang="en-US" sz="2800" dirty="0">
                  <a:solidFill>
                    <a:srgbClr val="8A9918"/>
                  </a:solidFill>
                </a:rPr>
                <a:t>Enricher</a:t>
              </a: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9043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244915" y="3910731"/>
            <a:ext cx="3595562" cy="874630"/>
            <a:chOff x="3058763" y="3883508"/>
            <a:chExt cx="1458953" cy="451128"/>
          </a:xfrm>
        </p:grpSpPr>
        <p:sp>
          <p:nvSpPr>
            <p:cNvPr id="11" name="Rettangolo arrotondato 10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chemeClr val="tx1">
                <a:alpha val="86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Data </a:t>
              </a:r>
              <a:r>
                <a:rPr lang="en-US" sz="2800" dirty="0">
                  <a:solidFill>
                    <a:srgbClr val="0070C0"/>
                  </a:solidFill>
                </a:rPr>
                <a:t>Enricher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4920" y="3984636"/>
              <a:ext cx="307200" cy="252000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244915" y="5262011"/>
            <a:ext cx="3595562" cy="874630"/>
            <a:chOff x="3058763" y="3883508"/>
            <a:chExt cx="1458953" cy="451128"/>
          </a:xfrm>
        </p:grpSpPr>
        <p:sp>
          <p:nvSpPr>
            <p:cNvPr id="14" name="Rettangolo arrotondato 13"/>
            <p:cNvSpPr/>
            <p:nvPr/>
          </p:nvSpPr>
          <p:spPr>
            <a:xfrm>
              <a:off x="3058763" y="3883508"/>
              <a:ext cx="1458953" cy="451128"/>
            </a:xfrm>
            <a:prstGeom prst="roundRect">
              <a:avLst/>
            </a:prstGeom>
            <a:solidFill>
              <a:schemeClr val="tx1">
                <a:alpha val="86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Document </a:t>
              </a:r>
              <a:br>
                <a:rPr lang="en-US" sz="2800" dirty="0" smtClean="0">
                  <a:solidFill>
                    <a:srgbClr val="C00000"/>
                  </a:solidFill>
                </a:rPr>
              </a:br>
              <a:r>
                <a:rPr lang="en-US" sz="2800" dirty="0" smtClean="0">
                  <a:solidFill>
                    <a:srgbClr val="C00000"/>
                  </a:solidFill>
                </a:rPr>
                <a:t>Enricher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04920" y="3984636"/>
              <a:ext cx="307200" cy="252000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1056640" y="463231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… 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7" name="Segnaposto contenuto 3"/>
          <p:cNvGraphicFramePr>
            <a:graphicFrameLocks/>
          </p:cNvGraphicFramePr>
          <p:nvPr>
            <p:extLst/>
          </p:nvPr>
        </p:nvGraphicFramePr>
        <p:xfrm>
          <a:off x="5705051" y="2122922"/>
          <a:ext cx="3916469" cy="213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5354320" y="526201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… 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802" y="2284956"/>
            <a:ext cx="1636248" cy="16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Enrichers combinations</a:t>
            </a:r>
            <a:endParaRPr lang="en-US" sz="4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20" y="2132711"/>
            <a:ext cx="810000" cy="81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160586" y="2994456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GEOSS content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Metadata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531870" y="4067387"/>
            <a:ext cx="1846475" cy="451128"/>
            <a:chOff x="3058763" y="3883508"/>
            <a:chExt cx="1846475" cy="451128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80076" y="3984636"/>
              <a:ext cx="307200" cy="252000"/>
            </a:xfrm>
            <a:prstGeom prst="rect">
              <a:avLst/>
            </a:prstGeom>
          </p:spPr>
        </p:pic>
        <p:sp>
          <p:nvSpPr>
            <p:cNvPr id="15" name="Rettangolo arrotondato 14"/>
            <p:cNvSpPr/>
            <p:nvPr/>
          </p:nvSpPr>
          <p:spPr>
            <a:xfrm>
              <a:off x="3058763" y="3883508"/>
              <a:ext cx="1846475" cy="451128"/>
            </a:xfrm>
            <a:prstGeom prst="roundRect">
              <a:avLst/>
            </a:prstGeom>
            <a:noFill/>
            <a:ln>
              <a:solidFill>
                <a:srgbClr val="DA9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C6E07"/>
                  </a:solidFill>
                </a:rPr>
                <a:t>Record</a:t>
              </a:r>
            </a:p>
            <a:p>
              <a:r>
                <a:rPr lang="en-US" sz="1400" dirty="0" smtClean="0">
                  <a:solidFill>
                    <a:srgbClr val="CC6E07"/>
                  </a:solidFill>
                </a:rPr>
                <a:t>Enricher</a:t>
              </a:r>
              <a:endParaRPr lang="en-US" sz="1400" dirty="0"/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5868697" y="4067387"/>
            <a:ext cx="1846475" cy="451128"/>
            <a:chOff x="3058763" y="3883508"/>
            <a:chExt cx="1846475" cy="451128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80076" y="3984636"/>
              <a:ext cx="307200" cy="252000"/>
            </a:xfrm>
            <a:prstGeom prst="rect">
              <a:avLst/>
            </a:prstGeom>
          </p:spPr>
        </p:pic>
        <p:sp>
          <p:nvSpPr>
            <p:cNvPr id="18" name="Rettangolo arrotondato 17"/>
            <p:cNvSpPr/>
            <p:nvPr/>
          </p:nvSpPr>
          <p:spPr>
            <a:xfrm>
              <a:off x="3058763" y="3883508"/>
              <a:ext cx="1846475" cy="451128"/>
            </a:xfrm>
            <a:prstGeom prst="roundRect">
              <a:avLst/>
            </a:prstGeom>
            <a:noFill/>
            <a:ln>
              <a:solidFill>
                <a:srgbClr val="DA9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C6E07"/>
                  </a:solidFill>
                </a:rPr>
                <a:t>Data Enricher</a:t>
              </a:r>
              <a:endParaRPr lang="en-US" sz="1400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184883" y="4067387"/>
            <a:ext cx="1846475" cy="451128"/>
            <a:chOff x="3058763" y="3883508"/>
            <a:chExt cx="1846475" cy="451128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80076" y="3984636"/>
              <a:ext cx="307200" cy="252000"/>
            </a:xfrm>
            <a:prstGeom prst="rect">
              <a:avLst/>
            </a:prstGeom>
          </p:spPr>
        </p:pic>
        <p:sp>
          <p:nvSpPr>
            <p:cNvPr id="21" name="Rettangolo arrotondato 20"/>
            <p:cNvSpPr/>
            <p:nvPr/>
          </p:nvSpPr>
          <p:spPr>
            <a:xfrm>
              <a:off x="3058763" y="3883508"/>
              <a:ext cx="1846475" cy="451128"/>
            </a:xfrm>
            <a:prstGeom prst="roundRect">
              <a:avLst/>
            </a:prstGeom>
            <a:noFill/>
            <a:ln>
              <a:solidFill>
                <a:srgbClr val="DA9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rgbClr val="CC6E07"/>
                  </a:solidFill>
                </a:rPr>
                <a:t>Web Resource Enricher</a:t>
              </a:r>
              <a:endParaRPr lang="en-US" sz="1400" dirty="0"/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5249463" y="2994456"/>
            <a:ext cx="308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GEOSS Observation Inventory DB 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8" name="Connettore 4 27"/>
          <p:cNvCxnSpPr>
            <a:stCxn id="11" idx="2"/>
            <a:endCxn id="21" idx="0"/>
          </p:cNvCxnSpPr>
          <p:nvPr/>
        </p:nvCxnSpPr>
        <p:spPr>
          <a:xfrm rot="5400000">
            <a:off x="1894822" y="3854087"/>
            <a:ext cx="42660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stCxn id="15" idx="3"/>
          </p:cNvCxnSpPr>
          <p:nvPr/>
        </p:nvCxnSpPr>
        <p:spPr>
          <a:xfrm>
            <a:off x="5378345" y="4292951"/>
            <a:ext cx="47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stCxn id="18" idx="0"/>
            <a:endCxn id="26" idx="2"/>
          </p:cNvCxnSpPr>
          <p:nvPr/>
        </p:nvCxnSpPr>
        <p:spPr>
          <a:xfrm flipV="1">
            <a:off x="6791935" y="3640787"/>
            <a:ext cx="1" cy="42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magine 6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35" y="2245070"/>
            <a:ext cx="810000" cy="810000"/>
          </a:xfrm>
          <a:prstGeom prst="rect">
            <a:avLst/>
          </a:prstGeom>
        </p:spPr>
      </p:pic>
      <p:cxnSp>
        <p:nvCxnSpPr>
          <p:cNvPr id="66" name="Connettore 2 65"/>
          <p:cNvCxnSpPr>
            <a:stCxn id="21" idx="3"/>
          </p:cNvCxnSpPr>
          <p:nvPr/>
        </p:nvCxnSpPr>
        <p:spPr>
          <a:xfrm>
            <a:off x="3031358" y="4292951"/>
            <a:ext cx="47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Generate an enriched GEOSS Metadata Content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82312" y="2480348"/>
            <a:ext cx="2116154" cy="1256113"/>
          </a:xfrm>
          <a:custGeom>
            <a:avLst/>
            <a:gdLst>
              <a:gd name="connsiteX0" fmla="*/ 0 w 2116154"/>
              <a:gd name="connsiteY0" fmla="*/ 0 h 846461"/>
              <a:gd name="connsiteX1" fmla="*/ 1692924 w 2116154"/>
              <a:gd name="connsiteY1" fmla="*/ 0 h 846461"/>
              <a:gd name="connsiteX2" fmla="*/ 2116154 w 2116154"/>
              <a:gd name="connsiteY2" fmla="*/ 423231 h 846461"/>
              <a:gd name="connsiteX3" fmla="*/ 1692924 w 2116154"/>
              <a:gd name="connsiteY3" fmla="*/ 846461 h 846461"/>
              <a:gd name="connsiteX4" fmla="*/ 0 w 2116154"/>
              <a:gd name="connsiteY4" fmla="*/ 846461 h 846461"/>
              <a:gd name="connsiteX5" fmla="*/ 423231 w 2116154"/>
              <a:gd name="connsiteY5" fmla="*/ 423231 h 846461"/>
              <a:gd name="connsiteX6" fmla="*/ 0 w 2116154"/>
              <a:gd name="connsiteY6" fmla="*/ 0 h 8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154" h="846461">
                <a:moveTo>
                  <a:pt x="0" y="0"/>
                </a:moveTo>
                <a:lnTo>
                  <a:pt x="1692924" y="0"/>
                </a:lnTo>
                <a:lnTo>
                  <a:pt x="2116154" y="423231"/>
                </a:lnTo>
                <a:lnTo>
                  <a:pt x="1692924" y="846461"/>
                </a:lnTo>
                <a:lnTo>
                  <a:pt x="0" y="846461"/>
                </a:lnTo>
                <a:lnTo>
                  <a:pt x="423231" y="4232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888395"/>
              <a:satOff val="35136"/>
              <a:lumOff val="4705"/>
              <a:alphaOff val="0"/>
            </a:schemeClr>
          </a:fillRef>
          <a:effectRef idx="0">
            <a:schemeClr val="accent2">
              <a:hueOff val="-1888395"/>
              <a:satOff val="35136"/>
              <a:lumOff val="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237" tIns="16002" rIns="439232" bIns="1600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 smtClean="0"/>
              <a:t>3. Generate an enriched GEOSS Metadata Content</a:t>
            </a:r>
            <a:endParaRPr lang="en-US" sz="1600" b="1" kern="1200" noProof="0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28946" y="2295376"/>
            <a:ext cx="5161159" cy="162605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GEO DAB </a:t>
            </a:r>
            <a:r>
              <a:rPr lang="en-US" dirty="0" smtClean="0"/>
              <a:t>makes use of the native no-SQL APIs to generate the GEOSS Observation Inventory DB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006" y="4604403"/>
            <a:ext cx="1536296" cy="153629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31520" y="4510244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No-SQL DB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 flipH="1">
            <a:off x="3726149" y="5372551"/>
            <a:ext cx="629920" cy="41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/>
          <p:cNvSpPr/>
          <p:nvPr/>
        </p:nvSpPr>
        <p:spPr>
          <a:xfrm>
            <a:off x="6044239" y="5372550"/>
            <a:ext cx="629920" cy="416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19" y="5156575"/>
            <a:ext cx="810000" cy="8100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444008" y="5054650"/>
            <a:ext cx="1699992" cy="92333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</a:t>
            </a:r>
          </a:p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Observation Inventory DB</a:t>
            </a:r>
            <a:endParaRPr lang="en-US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39520" y="4413686"/>
            <a:ext cx="136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Enriched Metadata content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2656238" y="4875351"/>
            <a:ext cx="1008426" cy="994398"/>
            <a:chOff x="994165" y="5104236"/>
            <a:chExt cx="1008426" cy="994398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165" y="5104236"/>
              <a:ext cx="698771" cy="698771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1303820" y="5399863"/>
              <a:ext cx="698771" cy="698771"/>
              <a:chOff x="9403004" y="2743056"/>
              <a:chExt cx="698771" cy="698771"/>
            </a:xfrm>
          </p:grpSpPr>
          <p:sp>
            <p:nvSpPr>
              <p:cNvPr id="22" name="Rettangolo arrotondato 21"/>
              <p:cNvSpPr/>
              <p:nvPr/>
            </p:nvSpPr>
            <p:spPr>
              <a:xfrm>
                <a:off x="9539091" y="2800532"/>
                <a:ext cx="365615" cy="57572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3004" y="2743056"/>
                <a:ext cx="698771" cy="6987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9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 rot="4943774">
            <a:off x="5318918" y="2376567"/>
            <a:ext cx="4252319" cy="2685615"/>
          </a:xfrm>
          <a:prstGeom prst="rect">
            <a:avLst/>
          </a:prstGeom>
          <a:noFill/>
        </p:spPr>
        <p:txBody>
          <a:bodyPr wrap="none" rtlCol="0">
            <a:prstTxWarp prst="textCircle">
              <a:avLst>
                <a:gd name="adj" fmla="val 12670253"/>
              </a:avLst>
            </a:prstTxWarp>
            <a:spAutoFit/>
          </a:bodyPr>
          <a:lstStyle/>
          <a:p>
            <a:r>
              <a:rPr lang="it-IT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Supply Systems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330" y="162636"/>
            <a:ext cx="7524003" cy="970450"/>
          </a:xfrm>
        </p:spPr>
        <p:txBody>
          <a:bodyPr/>
          <a:lstStyle/>
          <a:p>
            <a:r>
              <a:rPr lang="it-IT" sz="4400" dirty="0" smtClean="0"/>
              <a:t>WP4 Architecture</a:t>
            </a:r>
            <a:endParaRPr lang="en-US" sz="4400" dirty="0"/>
          </a:p>
        </p:txBody>
      </p:sp>
      <p:grpSp>
        <p:nvGrpSpPr>
          <p:cNvPr id="17" name="Gruppo 16"/>
          <p:cNvGrpSpPr/>
          <p:nvPr/>
        </p:nvGrpSpPr>
        <p:grpSpPr>
          <a:xfrm>
            <a:off x="3074278" y="1998596"/>
            <a:ext cx="2402113" cy="2402113"/>
            <a:chOff x="2991168" y="2019079"/>
            <a:chExt cx="2402113" cy="2402113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68" y="2019079"/>
              <a:ext cx="2402113" cy="2402113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987" y="3106295"/>
              <a:ext cx="1800000" cy="794198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71" y="1686707"/>
            <a:ext cx="678889" cy="6788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03572" y="154741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GEOSS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Metadata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2" name="Gruppo 21"/>
          <p:cNvGrpSpPr>
            <a:grpSpLocks noChangeAspect="1"/>
          </p:cNvGrpSpPr>
          <p:nvPr/>
        </p:nvGrpSpPr>
        <p:grpSpPr>
          <a:xfrm>
            <a:off x="6999574" y="2009083"/>
            <a:ext cx="635307" cy="540000"/>
            <a:chOff x="6491888" y="2010102"/>
            <a:chExt cx="1156259" cy="98280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888" y="2010102"/>
              <a:ext cx="982800" cy="9828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147" y="2624570"/>
              <a:ext cx="360000" cy="360000"/>
            </a:xfrm>
            <a:prstGeom prst="rect">
              <a:avLst/>
            </a:prstGeom>
          </p:spPr>
        </p:pic>
      </p:grpSp>
      <p:grpSp>
        <p:nvGrpSpPr>
          <p:cNvPr id="21" name="Gruppo 20"/>
          <p:cNvGrpSpPr>
            <a:grpSpLocks noChangeAspect="1"/>
          </p:cNvGrpSpPr>
          <p:nvPr/>
        </p:nvGrpSpPr>
        <p:grpSpPr>
          <a:xfrm>
            <a:off x="7631333" y="2997006"/>
            <a:ext cx="631112" cy="540000"/>
            <a:chOff x="7351201" y="3384176"/>
            <a:chExt cx="1148624" cy="98280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01" y="3384176"/>
              <a:ext cx="982800" cy="982800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25" y="3997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6423870" y="1573434"/>
            <a:ext cx="627339" cy="540000"/>
            <a:chOff x="5233703" y="1592226"/>
            <a:chExt cx="1141757" cy="9828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703" y="1592226"/>
              <a:ext cx="982800" cy="9828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460" y="2215026"/>
              <a:ext cx="360000" cy="360000"/>
            </a:xfrm>
            <a:prstGeom prst="rect">
              <a:avLst/>
            </a:prstGeom>
          </p:spPr>
        </p:pic>
      </p:grpSp>
      <p:sp>
        <p:nvSpPr>
          <p:cNvPr id="19" name="Arco 18"/>
          <p:cNvSpPr/>
          <p:nvPr/>
        </p:nvSpPr>
        <p:spPr>
          <a:xfrm rot="1566944">
            <a:off x="4207644" y="1710080"/>
            <a:ext cx="3664686" cy="3884428"/>
          </a:xfrm>
          <a:prstGeom prst="arc">
            <a:avLst>
              <a:gd name="adj1" fmla="val 18090918"/>
              <a:gd name="adj2" fmla="val 18857009"/>
            </a:avLst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po 24"/>
          <p:cNvGrpSpPr>
            <a:grpSpLocks noChangeAspect="1"/>
          </p:cNvGrpSpPr>
          <p:nvPr/>
        </p:nvGrpSpPr>
        <p:grpSpPr>
          <a:xfrm>
            <a:off x="7585777" y="4063773"/>
            <a:ext cx="631112" cy="540000"/>
            <a:chOff x="7351201" y="3384176"/>
            <a:chExt cx="1148624" cy="982800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01" y="3384176"/>
              <a:ext cx="982800" cy="982800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25" y="3997400"/>
              <a:ext cx="360000" cy="360000"/>
            </a:xfrm>
            <a:prstGeom prst="rect">
              <a:avLst/>
            </a:prstGeom>
          </p:spPr>
        </p:pic>
      </p:grpSp>
      <p:grpSp>
        <p:nvGrpSpPr>
          <p:cNvPr id="28" name="Gruppo 27"/>
          <p:cNvGrpSpPr>
            <a:grpSpLocks noChangeAspect="1"/>
          </p:cNvGrpSpPr>
          <p:nvPr/>
        </p:nvGrpSpPr>
        <p:grpSpPr>
          <a:xfrm>
            <a:off x="6973268" y="5238363"/>
            <a:ext cx="631112" cy="540000"/>
            <a:chOff x="7351201" y="3384176"/>
            <a:chExt cx="1148624" cy="982800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01" y="3384176"/>
              <a:ext cx="982800" cy="982800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25" y="3997400"/>
              <a:ext cx="360000" cy="360000"/>
            </a:xfrm>
            <a:prstGeom prst="rect">
              <a:avLst/>
            </a:prstGeom>
          </p:spPr>
        </p:pic>
      </p:grpSp>
      <p:cxnSp>
        <p:nvCxnSpPr>
          <p:cNvPr id="33" name="Connettore 2 32"/>
          <p:cNvCxnSpPr/>
          <p:nvPr/>
        </p:nvCxnSpPr>
        <p:spPr>
          <a:xfrm>
            <a:off x="3445426" y="2420986"/>
            <a:ext cx="344254" cy="363205"/>
          </a:xfrm>
          <a:prstGeom prst="straightConnector1">
            <a:avLst/>
          </a:prstGeom>
          <a:ln w="28575">
            <a:solidFill>
              <a:srgbClr val="8A99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V="1">
            <a:off x="5186892" y="2022366"/>
            <a:ext cx="1096958" cy="79724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5400563" y="2445604"/>
            <a:ext cx="1435878" cy="64388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V="1">
            <a:off x="5508793" y="3363308"/>
            <a:ext cx="1936284" cy="1834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6302803" y="3544917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Harvest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70" name="Arco 69"/>
          <p:cNvSpPr/>
          <p:nvPr/>
        </p:nvSpPr>
        <p:spPr>
          <a:xfrm rot="658153">
            <a:off x="3776620" y="2207485"/>
            <a:ext cx="4200627" cy="3884428"/>
          </a:xfrm>
          <a:prstGeom prst="arc">
            <a:avLst>
              <a:gd name="adj1" fmla="val 171926"/>
              <a:gd name="adj2" fmla="val 1513227"/>
            </a:avLst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ttore 2 41"/>
          <p:cNvCxnSpPr/>
          <p:nvPr/>
        </p:nvCxnSpPr>
        <p:spPr>
          <a:xfrm>
            <a:off x="5508793" y="3714081"/>
            <a:ext cx="1890785" cy="58358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5424473" y="3927560"/>
            <a:ext cx="1426487" cy="140998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46" y="1902254"/>
            <a:ext cx="810000" cy="810000"/>
          </a:xfrm>
          <a:prstGeom prst="rect">
            <a:avLst/>
          </a:prstGeom>
        </p:spPr>
      </p:pic>
      <p:cxnSp>
        <p:nvCxnSpPr>
          <p:cNvPr id="40" name="Connettore 4 39"/>
          <p:cNvCxnSpPr>
            <a:stCxn id="14" idx="1"/>
          </p:cNvCxnSpPr>
          <p:nvPr/>
        </p:nvCxnSpPr>
        <p:spPr>
          <a:xfrm flipH="1" flipV="1">
            <a:off x="2397302" y="2759895"/>
            <a:ext cx="676976" cy="439758"/>
          </a:xfrm>
          <a:prstGeom prst="straightConnector1">
            <a:avLst/>
          </a:prstGeom>
          <a:ln w="28575">
            <a:solidFill>
              <a:srgbClr val="CC6D0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80152" y="1716196"/>
            <a:ext cx="16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GEOSS </a:t>
            </a:r>
          </a:p>
          <a:p>
            <a:pPr algn="ctr"/>
            <a:r>
              <a:rPr lang="en-US" dirty="0" smtClean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Observation Inventory DB</a:t>
            </a:r>
            <a:endParaRPr lang="en-US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92" y="3085812"/>
            <a:ext cx="2033173" cy="2037223"/>
          </a:xfrm>
          <a:prstGeom prst="rect">
            <a:avLst/>
          </a:prstGeom>
        </p:spPr>
      </p:pic>
      <p:cxnSp>
        <p:nvCxnSpPr>
          <p:cNvPr id="68" name="Connettore 4 39"/>
          <p:cNvCxnSpPr/>
          <p:nvPr/>
        </p:nvCxnSpPr>
        <p:spPr>
          <a:xfrm flipV="1">
            <a:off x="2245893" y="3652294"/>
            <a:ext cx="823130" cy="353581"/>
          </a:xfrm>
          <a:prstGeom prst="straightConnector1">
            <a:avLst/>
          </a:prstGeom>
          <a:ln w="28575">
            <a:solidFill>
              <a:srgbClr val="CC6D0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1679598" y="4809940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6B3"/>
                </a:solidFill>
              </a:rPr>
              <a:t>Analyzer</a:t>
            </a:r>
            <a:endParaRPr lang="en-US" sz="1400" b="1" dirty="0">
              <a:solidFill>
                <a:srgbClr val="0066B3"/>
              </a:solidFill>
            </a:endParaRPr>
          </a:p>
        </p:txBody>
      </p:sp>
      <p:grpSp>
        <p:nvGrpSpPr>
          <p:cNvPr id="76" name="Gruppo 75"/>
          <p:cNvGrpSpPr>
            <a:grpSpLocks noChangeAspect="1"/>
          </p:cNvGrpSpPr>
          <p:nvPr/>
        </p:nvGrpSpPr>
        <p:grpSpPr>
          <a:xfrm>
            <a:off x="3533675" y="4272231"/>
            <a:ext cx="2053923" cy="1757403"/>
            <a:chOff x="7351201" y="3384176"/>
            <a:chExt cx="1148624" cy="982800"/>
          </a:xfrm>
        </p:grpSpPr>
        <p:pic>
          <p:nvPicPr>
            <p:cNvPr id="77" name="Immagine 7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01" y="3384176"/>
              <a:ext cx="982800" cy="982800"/>
            </a:xfrm>
            <a:prstGeom prst="rect">
              <a:avLst/>
            </a:prstGeom>
          </p:spPr>
        </p:pic>
        <p:pic>
          <p:nvPicPr>
            <p:cNvPr id="78" name="Immagine 77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825" y="3997400"/>
              <a:ext cx="360000" cy="360000"/>
            </a:xfrm>
            <a:prstGeom prst="rect">
              <a:avLst/>
            </a:prstGeom>
          </p:spPr>
        </p:pic>
      </p:grpSp>
      <p:sp>
        <p:nvSpPr>
          <p:cNvPr id="79" name="CasellaDiTesto 78"/>
          <p:cNvSpPr txBox="1"/>
          <p:nvPr/>
        </p:nvSpPr>
        <p:spPr>
          <a:xfrm>
            <a:off x="1646248" y="5405974"/>
            <a:ext cx="220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Knowledge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systems (e.g. URR)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80" name="Connettore 2 79"/>
          <p:cNvCxnSpPr/>
          <p:nvPr/>
        </p:nvCxnSpPr>
        <p:spPr>
          <a:xfrm flipH="1">
            <a:off x="4466935" y="3999874"/>
            <a:ext cx="15831" cy="4952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magine 8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14725" r="14168" b="13983"/>
          <a:stretch/>
        </p:blipFill>
        <p:spPr>
          <a:xfrm>
            <a:off x="126380" y="3623740"/>
            <a:ext cx="573636" cy="636873"/>
          </a:xfrm>
          <a:prstGeom prst="rect">
            <a:avLst/>
          </a:prstGeom>
        </p:spPr>
      </p:pic>
      <p:sp>
        <p:nvSpPr>
          <p:cNvPr id="84" name="CasellaDiTesto 83"/>
          <p:cNvSpPr txBox="1"/>
          <p:nvPr/>
        </p:nvSpPr>
        <p:spPr>
          <a:xfrm>
            <a:off x="161865" y="3242320"/>
            <a:ext cx="533224" cy="258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25534"/>
                </a:solidFill>
              </a:rPr>
              <a:t>Rules</a:t>
            </a:r>
            <a:endParaRPr lang="en-US" b="1" dirty="0">
              <a:solidFill>
                <a:srgbClr val="C25534"/>
              </a:solidFill>
            </a:endParaRPr>
          </a:p>
        </p:txBody>
      </p:sp>
      <p:pic>
        <p:nvPicPr>
          <p:cNvPr id="86" name="Immagine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" y="4866185"/>
            <a:ext cx="1515448" cy="2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GEOSS </a:t>
            </a:r>
            <a:r>
              <a:rPr lang="it-IT" dirty="0" err="1" smtClean="0"/>
              <a:t>Resources</a:t>
            </a:r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943768" y="1627631"/>
            <a:ext cx="7256461" cy="4532196"/>
            <a:chOff x="692215" y="1618487"/>
            <a:chExt cx="7256461" cy="4532196"/>
          </a:xfrm>
        </p:grpSpPr>
        <p:grpSp>
          <p:nvGrpSpPr>
            <p:cNvPr id="4" name="Gruppo 3"/>
            <p:cNvGrpSpPr>
              <a:grpSpLocks/>
            </p:cNvGrpSpPr>
            <p:nvPr/>
          </p:nvGrpSpPr>
          <p:grpSpPr bwMode="auto">
            <a:xfrm>
              <a:off x="692215" y="5246766"/>
              <a:ext cx="7162800" cy="388974"/>
              <a:chOff x="228600" y="5535425"/>
              <a:chExt cx="7162800" cy="389010"/>
            </a:xfrm>
          </p:grpSpPr>
          <p:cxnSp>
            <p:nvCxnSpPr>
              <p:cNvPr id="5" name="Connettore 1 7"/>
              <p:cNvCxnSpPr>
                <a:cxnSpLocks noChangeShapeType="1"/>
              </p:cNvCxnSpPr>
              <p:nvPr/>
            </p:nvCxnSpPr>
            <p:spPr bwMode="auto">
              <a:xfrm>
                <a:off x="228600" y="5746750"/>
                <a:ext cx="7162800" cy="0"/>
              </a:xfrm>
              <a:prstGeom prst="line">
                <a:avLst/>
              </a:prstGeom>
              <a:noFill/>
              <a:ln w="19050" algn="ctr">
                <a:solidFill>
                  <a:srgbClr val="96969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" name="CasellaDiTesto 5"/>
              <p:cNvSpPr txBox="1"/>
              <p:nvPr/>
            </p:nvSpPr>
            <p:spPr>
              <a:xfrm>
                <a:off x="762000" y="5535426"/>
                <a:ext cx="449162" cy="369367"/>
              </a:xfrm>
              <a:prstGeom prst="rect">
                <a:avLst/>
              </a:prstGeom>
              <a:solidFill>
                <a:srgbClr val="FFFFFF"/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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2362200" y="5555068"/>
                <a:ext cx="449162" cy="369367"/>
              </a:xfrm>
              <a:prstGeom prst="rect">
                <a:avLst/>
              </a:prstGeom>
              <a:solidFill>
                <a:srgbClr val="FFFFFF"/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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4154208" y="5555068"/>
                <a:ext cx="449162" cy="369367"/>
              </a:xfrm>
              <a:prstGeom prst="rect">
                <a:avLst/>
              </a:prstGeom>
              <a:solidFill>
                <a:srgbClr val="FFFFFF"/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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CasellaDiTesto 8"/>
              <p:cNvSpPr txBox="1"/>
              <p:nvPr/>
            </p:nvSpPr>
            <p:spPr>
              <a:xfrm>
                <a:off x="5976772" y="5535425"/>
                <a:ext cx="449162" cy="369366"/>
              </a:xfrm>
              <a:prstGeom prst="rect">
                <a:avLst/>
              </a:prstGeom>
              <a:solidFill>
                <a:srgbClr val="FFFFFF"/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sym typeface="Wingdings" panose="05000000000000000000" pitchFamily="2" charset="2"/>
                  </a:rPr>
                  <a:t>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" name="Immagin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9" r="19120" b="3878"/>
            <a:stretch/>
          </p:blipFill>
          <p:spPr>
            <a:xfrm>
              <a:off x="692215" y="1618487"/>
              <a:ext cx="7162799" cy="3638291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87" r="18680" b="10650"/>
            <a:stretch/>
          </p:blipFill>
          <p:spPr>
            <a:xfrm>
              <a:off x="692215" y="5635740"/>
              <a:ext cx="7256461" cy="514943"/>
            </a:xfrm>
            <a:prstGeom prst="rect">
              <a:avLst/>
            </a:prstGeom>
          </p:spPr>
        </p:pic>
      </p:grpSp>
      <p:grpSp>
        <p:nvGrpSpPr>
          <p:cNvPr id="17" name="Gruppo 16"/>
          <p:cNvGrpSpPr/>
          <p:nvPr/>
        </p:nvGrpSpPr>
        <p:grpSpPr>
          <a:xfrm>
            <a:off x="1417842" y="2293411"/>
            <a:ext cx="5498679" cy="2824112"/>
            <a:chOff x="1417842" y="2293411"/>
            <a:chExt cx="5498679" cy="2824112"/>
          </a:xfrm>
        </p:grpSpPr>
        <p:sp>
          <p:nvSpPr>
            <p:cNvPr id="15" name="Rettangolo arrotondato 14"/>
            <p:cNvSpPr/>
            <p:nvPr/>
          </p:nvSpPr>
          <p:spPr>
            <a:xfrm>
              <a:off x="1417842" y="2293411"/>
              <a:ext cx="5498679" cy="2824112"/>
            </a:xfrm>
            <a:prstGeom prst="roundRect">
              <a:avLst>
                <a:gd name="adj" fmla="val 10706"/>
              </a:avLst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More </a:t>
              </a:r>
              <a:r>
                <a:rPr kumimoji="0" lang="it-IT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than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 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150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 </a:t>
              </a:r>
              <a:r>
                <a:rPr kumimoji="0" lang="it-IT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Brokered</a:t>
              </a:r>
              <a:r>
                <a:rPr kumimoji="0" lang="it-IT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 Systems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800" b="1" kern="0" dirty="0" err="1" smtClean="0">
                  <a:solidFill>
                    <a:srgbClr val="002060"/>
                  </a:solidFill>
                  <a:latin typeface="Arial"/>
                  <a:ea typeface="ＭＳ Ｐゴシック"/>
                  <a:cs typeface="Arial"/>
                </a:rPr>
                <a:t>About</a:t>
              </a:r>
              <a:r>
                <a:rPr lang="it-IT" sz="2800" b="1" kern="0" dirty="0" smtClean="0">
                  <a:solidFill>
                    <a:srgbClr val="002060"/>
                  </a:solidFill>
                  <a:latin typeface="Arial"/>
                  <a:ea typeface="ＭＳ Ｐゴシック"/>
                  <a:cs typeface="Arial"/>
                </a:rPr>
                <a:t> </a:t>
              </a:r>
              <a:r>
                <a:rPr lang="it-IT" sz="2800" b="1" kern="0" dirty="0" smtClean="0">
                  <a:solidFill>
                    <a:srgbClr val="FF0000"/>
                  </a:solidFill>
                  <a:latin typeface="Arial"/>
                  <a:ea typeface="ＭＳ Ｐゴシック"/>
                  <a:cs typeface="Arial"/>
                </a:rPr>
                <a:t>190</a:t>
              </a:r>
              <a:r>
                <a:rPr lang="it-IT" sz="2800" b="1" kern="0" dirty="0" smtClean="0">
                  <a:solidFill>
                    <a:srgbClr val="002060"/>
                  </a:solidFill>
                  <a:latin typeface="Arial"/>
                  <a:ea typeface="ＭＳ Ｐゴシック"/>
                  <a:cs typeface="Arial"/>
                </a:rPr>
                <a:t> M </a:t>
              </a:r>
              <a:r>
                <a:rPr lang="it-IT" sz="2800" b="1" kern="0" dirty="0" err="1" smtClean="0">
                  <a:solidFill>
                    <a:srgbClr val="002060"/>
                  </a:solidFill>
                  <a:latin typeface="Arial"/>
                  <a:ea typeface="ＭＳ Ｐゴシック"/>
                  <a:cs typeface="Arial"/>
                </a:rPr>
                <a:t>granules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755" y="2493313"/>
              <a:ext cx="1440185" cy="469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Gaps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018677"/>
              </p:ext>
            </p:extLst>
          </p:nvPr>
        </p:nvGraphicFramePr>
        <p:xfrm>
          <a:off x="809625" y="2240924"/>
          <a:ext cx="5591175" cy="361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1" y="2569332"/>
            <a:ext cx="789915" cy="6845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61" y="3698844"/>
            <a:ext cx="789915" cy="68459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69" y="4828357"/>
            <a:ext cx="679898" cy="6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Matching</a:t>
            </a:r>
            <a:r>
              <a:rPr lang="it-IT" dirty="0" smtClean="0"/>
              <a:t> User </a:t>
            </a:r>
            <a:r>
              <a:rPr lang="it-IT" dirty="0" err="1" smtClean="0"/>
              <a:t>Needs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44401"/>
              </p:ext>
            </p:extLst>
          </p:nvPr>
        </p:nvGraphicFramePr>
        <p:xfrm>
          <a:off x="457200" y="2002536"/>
          <a:ext cx="8366760" cy="3785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8920">
                  <a:extLst>
                    <a:ext uri="{9D8B030D-6E8A-4147-A177-3AD203B41FA5}">
                      <a16:colId xmlns:a16="http://schemas.microsoft.com/office/drawing/2014/main" val="3069941734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1548401306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47696862"/>
                    </a:ext>
                  </a:extLst>
                </a:gridCol>
              </a:tblGrid>
              <a:tr h="734295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Strict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Relaxed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027615"/>
                  </a:ext>
                </a:extLst>
              </a:tr>
              <a:tr h="1017107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Text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Match in Title or Keyword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Match in Title</a:t>
                      </a:r>
                      <a:r>
                        <a:rPr lang="it-IT" sz="1600" baseline="0" dirty="0" smtClean="0"/>
                        <a:t> or Keyword or </a:t>
                      </a:r>
                      <a:r>
                        <a:rPr lang="it-IT" sz="1600" baseline="0" dirty="0" err="1" smtClean="0"/>
                        <a:t>Abstract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098000"/>
                  </a:ext>
                </a:extLst>
              </a:tr>
              <a:tr h="1017107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Spatial</a:t>
                      </a:r>
                      <a:r>
                        <a:rPr lang="it-IT" sz="1600" b="1" dirty="0" smtClean="0"/>
                        <a:t> </a:t>
                      </a:r>
                      <a:r>
                        <a:rPr lang="it-IT" sz="1600" b="1" dirty="0" err="1" smtClean="0"/>
                        <a:t>Resolution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&lt;= </a:t>
                      </a:r>
                      <a:r>
                        <a:rPr lang="it-IT" sz="1600" dirty="0" err="1" smtClean="0"/>
                        <a:t>Required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Spatial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Resolution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Any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093373"/>
                  </a:ext>
                </a:extLst>
              </a:tr>
              <a:tr h="1017107">
                <a:tc>
                  <a:txBody>
                    <a:bodyPr/>
                    <a:lstStyle/>
                    <a:p>
                      <a:r>
                        <a:rPr lang="it-IT" sz="1600" b="1" dirty="0" err="1" smtClean="0"/>
                        <a:t>Temporal</a:t>
                      </a:r>
                      <a:r>
                        <a:rPr lang="it-IT" sz="1600" b="1" dirty="0" smtClean="0"/>
                        <a:t> </a:t>
                      </a:r>
                      <a:r>
                        <a:rPr lang="it-IT" sz="1600" b="1" dirty="0" err="1" smtClean="0"/>
                        <a:t>Resolution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&lt;= </a:t>
                      </a:r>
                      <a:r>
                        <a:rPr lang="it-IT" sz="1600" dirty="0" err="1" smtClean="0"/>
                        <a:t>Required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Temporal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Resolution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Any</a:t>
                      </a:r>
                      <a:endParaRPr lang="it-IT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9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i="1" dirty="0" smtClean="0">
                <a:solidFill>
                  <a:schemeClr val="tx1"/>
                </a:solidFill>
              </a:rPr>
              <a:t>Text Match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829024"/>
              </p:ext>
            </p:extLst>
          </p:nvPr>
        </p:nvGraphicFramePr>
        <p:xfrm>
          <a:off x="0" y="1563624"/>
          <a:ext cx="9143999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9998" y="511578"/>
            <a:ext cx="8178554" cy="970450"/>
          </a:xfrm>
        </p:spPr>
        <p:txBody>
          <a:bodyPr>
            <a:noAutofit/>
          </a:bodyPr>
          <a:lstStyle/>
          <a:p>
            <a:r>
              <a:rPr lang="en-US" sz="3600" dirty="0"/>
              <a:t>Results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i="1" dirty="0">
                <a:solidFill>
                  <a:schemeClr val="tx1"/>
                </a:solidFill>
              </a:rPr>
              <a:t> Text </a:t>
            </a:r>
            <a:r>
              <a:rPr lang="en-US" sz="3200" i="1" dirty="0" smtClean="0">
                <a:solidFill>
                  <a:schemeClr val="tx1"/>
                </a:solidFill>
              </a:rPr>
              <a:t>Match + Desired </a:t>
            </a:r>
            <a:r>
              <a:rPr lang="en-US" sz="3200" i="1" dirty="0" smtClean="0">
                <a:solidFill>
                  <a:schemeClr val="tx1"/>
                </a:solidFill>
              </a:rPr>
              <a:t>Spatial Resolution</a:t>
            </a:r>
            <a:endParaRPr lang="en-US" sz="32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39211"/>
              </p:ext>
            </p:extLst>
          </p:nvPr>
        </p:nvGraphicFramePr>
        <p:xfrm>
          <a:off x="0" y="1572768"/>
          <a:ext cx="9144000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4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itazion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zion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A070D110-06B4-430C-900B-1E8AA51978AA}" vid="{38FA7884-6B7C-4A8F-875F-F240393AEE65}"/>
    </a:ext>
  </a:extLst>
</a:theme>
</file>

<file path=ppt/theme/themeOverride1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Testo scorrevol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  <a:fontScheme name="Citazione">
    <a:maj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Citazione">
    <a:fillStyleLst>
      <a:solidFill>
        <a:schemeClr val="phClr"/>
      </a:solidFill>
      <a:gradFill rotWithShape="1">
        <a:gsLst>
          <a:gs pos="0">
            <a:schemeClr val="phClr">
              <a:tint val="80000"/>
              <a:lumMod val="105000"/>
            </a:schemeClr>
          </a:gs>
          <a:gs pos="100000">
            <a:schemeClr val="phClr">
              <a:tint val="9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8000"/>
              <a:lumMod val="102000"/>
            </a:schemeClr>
            <a:schemeClr val="phClr">
              <a:shade val="98000"/>
              <a:lumMod val="98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63500" dist="25400" dir="13500000">
            <a:srgbClr val="000000">
              <a:alpha val="75000"/>
            </a:srgbClr>
          </a:inn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</a:schemeClr>
          </a:gs>
          <a:gs pos="100000">
            <a:schemeClr val="phClr">
              <a:tint val="84000"/>
              <a:shade val="84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84000"/>
              <a:shade val="90000"/>
              <a:satMod val="120000"/>
              <a:lumMod val="90000"/>
            </a:schemeClr>
          </a:gs>
          <a:gs pos="100000">
            <a:schemeClr val="phClr"/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5394</TotalTime>
  <Words>926</Words>
  <Application>Microsoft Office PowerPoint</Application>
  <PresentationFormat>Presentazione su schermo (4:3)</PresentationFormat>
  <Paragraphs>270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Century Gothic</vt:lpstr>
      <vt:lpstr>Trebuchet MS</vt:lpstr>
      <vt:lpstr>Wingdings</vt:lpstr>
      <vt:lpstr>Wingdings 2</vt:lpstr>
      <vt:lpstr>Tema1</vt:lpstr>
      <vt:lpstr>Summary of Bottom-Up Thread 2</vt:lpstr>
      <vt:lpstr>Objectives</vt:lpstr>
      <vt:lpstr>The Process</vt:lpstr>
      <vt:lpstr>User Needs</vt:lpstr>
      <vt:lpstr>GEOSS Resources</vt:lpstr>
      <vt:lpstr>Possible Gaps</vt:lpstr>
      <vt:lpstr>Matching User Needs</vt:lpstr>
      <vt:lpstr>Results Text Match</vt:lpstr>
      <vt:lpstr>Results  Text Match + Desired Spatial Resolution</vt:lpstr>
      <vt:lpstr>Results  Text Match + Desired Spatial Resolution</vt:lpstr>
      <vt:lpstr>Results Text Match + Desired Spatial + Temporal Resolution</vt:lpstr>
      <vt:lpstr>Trends</vt:lpstr>
      <vt:lpstr>Relaxing Constraints</vt:lpstr>
      <vt:lpstr>Presentazione standard di PowerPoint</vt:lpstr>
      <vt:lpstr>Conclusions</vt:lpstr>
      <vt:lpstr>Presentazione standard di PowerPoint</vt:lpstr>
      <vt:lpstr>Presentazione standard di PowerPoint</vt:lpstr>
      <vt:lpstr>Trends (Text -&gt; Sp. Res. -&gt; Sp. + Temp. Res.)</vt:lpstr>
      <vt:lpstr>Trends (Text -&gt; Temp. Res. -&gt; Sp. + Temp. Res.)</vt:lpstr>
      <vt:lpstr>Trends (with relaxed text constraint)</vt:lpstr>
      <vt:lpstr>Trends (with relaxed text constraint)</vt:lpstr>
      <vt:lpstr>Trends (with relaxed text and spatio-temporal constraints)</vt:lpstr>
      <vt:lpstr>Trends (with relaxed text and spatio-temporal constraints)</vt:lpstr>
      <vt:lpstr>Results Text Match</vt:lpstr>
      <vt:lpstr>Match Parameter Name in  Text Match  Desired Spatial Resolution</vt:lpstr>
      <vt:lpstr>Match Parameter Name in  Text Match  Desired Temporal Resolution</vt:lpstr>
      <vt:lpstr>Match Parameter Name in  Text Match  Desired Spatial AND Temporal Resolution</vt:lpstr>
      <vt:lpstr>Trends</vt:lpstr>
      <vt:lpstr>Trends</vt:lpstr>
      <vt:lpstr>Trends (with relaxed text constraint)</vt:lpstr>
      <vt:lpstr>Trends (with relaxed text and spatio-temporal constraints)</vt:lpstr>
      <vt:lpstr>Trends</vt:lpstr>
      <vt:lpstr>Trends</vt:lpstr>
      <vt:lpstr>Possible Gaps</vt:lpstr>
      <vt:lpstr>Possible Gaps</vt:lpstr>
      <vt:lpstr>Rationale and Objectives [source: DoW]</vt:lpstr>
      <vt:lpstr>The Process</vt:lpstr>
      <vt:lpstr>1. Access GEOSS Metadata Content</vt:lpstr>
      <vt:lpstr>2. Extract/Infer Extra Semantics*</vt:lpstr>
      <vt:lpstr>Enricher types and  GEO DAB actions</vt:lpstr>
      <vt:lpstr>Enrichers combinations</vt:lpstr>
      <vt:lpstr>3. Generate an enriched GEOSS Metadata Content</vt:lpstr>
      <vt:lpstr>WP4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Santoro</dc:creator>
  <cp:lastModifiedBy>Mattia Santoro</cp:lastModifiedBy>
  <cp:revision>336</cp:revision>
  <dcterms:created xsi:type="dcterms:W3CDTF">2015-09-02T13:14:38Z</dcterms:created>
  <dcterms:modified xsi:type="dcterms:W3CDTF">2016-10-11T07:09:07Z</dcterms:modified>
</cp:coreProperties>
</file>