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5" r:id="rId18"/>
    <p:sldId id="273"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43"/>
  </p:normalViewPr>
  <p:slideViewPr>
    <p:cSldViewPr snapToGrid="0" snapToObjects="1">
      <p:cViewPr>
        <p:scale>
          <a:sx n="44" d="100"/>
          <a:sy n="44" d="100"/>
        </p:scale>
        <p:origin x="904" y="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1143000" y="685800"/>
            <a:ext cx="4572000" cy="3429000"/>
          </a:xfrm>
          <a:prstGeom prst="rect">
            <a:avLst/>
          </a:prstGeom>
        </p:spPr>
        <p:txBody>
          <a:bodyPr/>
          <a:lstStyle/>
          <a:p>
            <a:endParaRPr/>
          </a:p>
        </p:txBody>
      </p:sp>
      <p:sp>
        <p:nvSpPr>
          <p:cNvPr id="138" name="Shape 1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Shape 117"/>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4" name="Shape 124"/>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 name="Shape 131"/>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79" y="1104900"/>
            <a:ext cx="9525002"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2387600" y="8953500"/>
            <a:ext cx="19621500" cy="685800"/>
          </a:xfrm>
          <a:prstGeom prst="rect">
            <a:avLst/>
          </a:prstGeom>
        </p:spPr>
        <p:txBody>
          <a:bodyPr anchor="t"/>
          <a:lstStyle>
            <a:lvl1pPr marL="0" indent="0" algn="ctr">
              <a:spcBef>
                <a:spcPts val="0"/>
              </a:spcBef>
              <a:buSzTx/>
              <a:buNone/>
              <a:defRPr sz="3800"/>
            </a:lvl1pPr>
            <a:lvl2pPr marL="1099038" indent="-464038" algn="ctr">
              <a:spcBef>
                <a:spcPts val="0"/>
              </a:spcBef>
              <a:defRPr sz="3800"/>
            </a:lvl2pPr>
            <a:lvl3pPr marL="1734038" indent="-464038" algn="ctr">
              <a:spcBef>
                <a:spcPts val="0"/>
              </a:spcBef>
              <a:defRPr sz="3800"/>
            </a:lvl3pPr>
            <a:lvl4pPr marL="2369038" indent="-464038" algn="ctr">
              <a:spcBef>
                <a:spcPts val="0"/>
              </a:spcBef>
              <a:defRPr sz="3800"/>
            </a:lvl4pPr>
            <a:lvl5pPr marL="3004038" indent="-464038" algn="ctr">
              <a:spcBef>
                <a:spcPts val="0"/>
              </a:spcBef>
              <a:defRPr sz="3800"/>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body" sz="quarter" idx="13"/>
          </p:nvPr>
        </p:nvSpPr>
        <p:spPr>
          <a:xfrm>
            <a:off x="2387600" y="6045200"/>
            <a:ext cx="19621500" cy="889000"/>
          </a:xfrm>
          <a:prstGeom prst="rect">
            <a:avLst/>
          </a:prstGeom>
        </p:spPr>
        <p:txBody>
          <a:bodyPr/>
          <a:lstStyle/>
          <a:p>
            <a:pPr marL="0" indent="0" algn="ctr">
              <a:spcBef>
                <a:spcPts val="0"/>
              </a:spcBef>
              <a:buSzTx/>
              <a:buNone/>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geoportal.org/"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 name="Shape 140"/>
          <p:cNvSpPr/>
          <p:nvPr/>
        </p:nvSpPr>
        <p:spPr>
          <a:xfrm>
            <a:off x="1828798" y="5217162"/>
            <a:ext cx="18288004" cy="1723541"/>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algn="l" defTabSz="1828800">
              <a:defRPr sz="10000">
                <a:solidFill>
                  <a:srgbClr val="132434"/>
                </a:solidFill>
                <a:latin typeface="Calibri"/>
                <a:ea typeface="Calibri"/>
                <a:cs typeface="Calibri"/>
                <a:sym typeface="Calibri"/>
              </a:defRPr>
            </a:pPr>
            <a:r>
              <a:rPr dirty="0"/>
              <a:t>EO for Impact</a:t>
            </a:r>
          </a:p>
        </p:txBody>
      </p:sp>
      <p:sp>
        <p:nvSpPr>
          <p:cNvPr id="141" name="Shape 141"/>
          <p:cNvSpPr/>
          <p:nvPr/>
        </p:nvSpPr>
        <p:spPr>
          <a:xfrm>
            <a:off x="2446635" y="9173880"/>
            <a:ext cx="18288004" cy="3416312"/>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algn="l" defTabSz="1828800">
              <a:defRPr sz="4200" b="1">
                <a:solidFill>
                  <a:srgbClr val="3E80C3"/>
                </a:solidFill>
                <a:latin typeface="Calibri"/>
                <a:ea typeface="Calibri"/>
                <a:cs typeface="Calibri"/>
                <a:sym typeface="Calibri"/>
              </a:defRPr>
            </a:pPr>
            <a:r>
              <a:rPr lang="fr-FR" dirty="0"/>
              <a:t>Technologies for </a:t>
            </a:r>
            <a:r>
              <a:rPr lang="fr-FR" dirty="0" err="1"/>
              <a:t>observing</a:t>
            </a:r>
            <a:r>
              <a:rPr lang="fr-FR" dirty="0"/>
              <a:t> and monitoring plastics</a:t>
            </a:r>
          </a:p>
          <a:p>
            <a:pPr algn="l" defTabSz="1828800">
              <a:defRPr sz="4200" b="1">
                <a:solidFill>
                  <a:srgbClr val="3E80C3"/>
                </a:solidFill>
                <a:latin typeface="Calibri"/>
                <a:ea typeface="Calibri"/>
                <a:cs typeface="Calibri"/>
                <a:sym typeface="Calibri"/>
              </a:defRPr>
            </a:pPr>
            <a:r>
              <a:rPr lang="fr-FR" dirty="0"/>
              <a:t>in the </a:t>
            </a:r>
            <a:r>
              <a:rPr lang="fr-FR" dirty="0" err="1"/>
              <a:t>oceans</a:t>
            </a:r>
            <a:endParaRPr lang="fr-FR" dirty="0"/>
          </a:p>
          <a:p>
            <a:pPr algn="l" defTabSz="1828800">
              <a:defRPr sz="4200" b="1">
                <a:solidFill>
                  <a:srgbClr val="3E80C3"/>
                </a:solidFill>
                <a:latin typeface="Calibri"/>
                <a:ea typeface="Calibri"/>
                <a:cs typeface="Calibri"/>
                <a:sym typeface="Calibri"/>
              </a:defRPr>
            </a:pPr>
            <a:endParaRPr dirty="0"/>
          </a:p>
          <a:p>
            <a:pPr algn="l" defTabSz="1828800">
              <a:defRPr sz="4200">
                <a:solidFill>
                  <a:srgbClr val="3E80C3"/>
                </a:solidFill>
                <a:latin typeface="Calibri"/>
                <a:ea typeface="Calibri"/>
                <a:cs typeface="Calibri"/>
                <a:sym typeface="Calibri"/>
              </a:defRPr>
            </a:pPr>
            <a:r>
              <a:rPr lang="fr-FR" dirty="0" err="1"/>
              <a:t>November</a:t>
            </a:r>
            <a:r>
              <a:rPr lang="fr-FR" dirty="0"/>
              <a:t> 26-27 2018</a:t>
            </a:r>
            <a:r>
              <a:rPr dirty="0"/>
              <a:t>/ </a:t>
            </a:r>
            <a:r>
              <a:rPr lang="fr-FR" dirty="0"/>
              <a:t>Brest, France</a:t>
            </a:r>
            <a:endParaRPr dirty="0"/>
          </a:p>
          <a:p>
            <a:pPr algn="l" defTabSz="1828800">
              <a:defRPr sz="4200">
                <a:solidFill>
                  <a:srgbClr val="3E80C3"/>
                </a:solidFill>
                <a:latin typeface="Calibri"/>
                <a:ea typeface="Calibri"/>
                <a:cs typeface="Calibri"/>
                <a:sym typeface="Calibri"/>
              </a:defRPr>
            </a:pPr>
            <a:endParaRPr dirty="0"/>
          </a:p>
        </p:txBody>
      </p:sp>
      <p:sp>
        <p:nvSpPr>
          <p:cNvPr id="142" name="Shape 142"/>
          <p:cNvSpPr/>
          <p:nvPr/>
        </p:nvSpPr>
        <p:spPr>
          <a:xfrm>
            <a:off x="10311109" y="-840564"/>
            <a:ext cx="14145124" cy="149367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blipFill>
            <a:blip r:embed="rId2"/>
            <a:stretch>
              <a:fillRect/>
            </a:stretch>
          </a:blipFill>
          <a:ln w="114300">
            <a:solidFill>
              <a:srgbClr val="FFFFFF"/>
            </a:solidFill>
            <a:miter lim="400000"/>
          </a:ln>
        </p:spPr>
        <p:txBody>
          <a:bodyPr lIns="50800" tIns="50800" rIns="50800" bIns="50800" anchor="ctr"/>
          <a:lstStyle/>
          <a:p>
            <a:pPr>
              <a:defRPr sz="3200"/>
            </a:pPr>
            <a:endParaRPr/>
          </a:p>
        </p:txBody>
      </p:sp>
      <p:sp>
        <p:nvSpPr>
          <p:cNvPr id="143" name="Shape 143"/>
          <p:cNvSpPr/>
          <p:nvPr/>
        </p:nvSpPr>
        <p:spPr>
          <a:xfrm>
            <a:off x="15554901" y="-100779"/>
            <a:ext cx="8267867" cy="86643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close/>
              </a:path>
            </a:pathLst>
          </a:custGeom>
          <a:blipFill>
            <a:blip r:embed="rId3"/>
            <a:stretch>
              <a:fillRect/>
            </a:stretch>
          </a:blipFill>
          <a:ln w="114300">
            <a:solidFill>
              <a:srgbClr val="FFFFFF"/>
            </a:solidFill>
            <a:miter lim="400000"/>
          </a:ln>
        </p:spPr>
        <p:txBody>
          <a:bodyPr lIns="50800" tIns="50800" rIns="50800" bIns="50800" anchor="ctr"/>
          <a:lstStyle/>
          <a:p>
            <a:pPr>
              <a:defRPr sz="3200"/>
            </a:pPr>
            <a:endParaRPr/>
          </a:p>
        </p:txBody>
      </p:sp>
      <p:pic>
        <p:nvPicPr>
          <p:cNvPr id="144" name="image5.png"/>
          <p:cNvPicPr>
            <a:picLocks noChangeAspect="1"/>
          </p:cNvPicPr>
          <p:nvPr/>
        </p:nvPicPr>
        <p:blipFill>
          <a:blip r:embed="rId4">
            <a:extLst/>
          </a:blip>
          <a:stretch>
            <a:fillRect/>
          </a:stretch>
        </p:blipFill>
        <p:spPr>
          <a:xfrm>
            <a:off x="1930811" y="2418072"/>
            <a:ext cx="3237782" cy="1040109"/>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image4.png"/>
          <p:cNvPicPr>
            <a:picLocks noChangeAspect="1"/>
          </p:cNvPicPr>
          <p:nvPr/>
        </p:nvPicPr>
        <p:blipFill>
          <a:blip r:embed="rId2">
            <a:extLst/>
          </a:blip>
          <a:srcRect t="4723" b="4723"/>
          <a:stretch>
            <a:fillRect/>
          </a:stretch>
        </p:blipFill>
        <p:spPr>
          <a:xfrm>
            <a:off x="1056679" y="3094621"/>
            <a:ext cx="22270649" cy="6585035"/>
          </a:xfrm>
          <a:prstGeom prst="rect">
            <a:avLst/>
          </a:prstGeom>
          <a:ln w="12700">
            <a:miter lim="400000"/>
          </a:ln>
        </p:spPr>
      </p:pic>
      <p:sp>
        <p:nvSpPr>
          <p:cNvPr id="191" name="Shape 191"/>
          <p:cNvSpPr/>
          <p:nvPr/>
        </p:nvSpPr>
        <p:spPr>
          <a:xfrm>
            <a:off x="1024981" y="9828851"/>
            <a:ext cx="22334038" cy="142747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algn="l" defTabSz="1828800">
              <a:defRPr sz="4000" b="1">
                <a:latin typeface="Calibri"/>
                <a:ea typeface="Calibri"/>
                <a:cs typeface="Calibri"/>
                <a:sym typeface="Calibri"/>
              </a:defRPr>
            </a:pPr>
            <a:r>
              <a:t>Urbanization</a:t>
            </a:r>
          </a:p>
          <a:p>
            <a:pPr algn="l" defTabSz="1828800">
              <a:defRPr sz="4000">
                <a:latin typeface="Calibri"/>
                <a:ea typeface="Calibri"/>
                <a:cs typeface="Calibri"/>
                <a:sym typeface="Calibri"/>
              </a:defRPr>
            </a:pPr>
            <a:r>
              <a:t>Urban expansion in New Delhi, India, March 14, 1991 - March 2, 2016</a:t>
            </a:r>
          </a:p>
        </p:txBody>
      </p:sp>
      <p:sp>
        <p:nvSpPr>
          <p:cNvPr id="192" name="Shape 192"/>
          <p:cNvSpPr/>
          <p:nvPr/>
        </p:nvSpPr>
        <p:spPr>
          <a:xfrm>
            <a:off x="18618576" y="9840048"/>
            <a:ext cx="4712098"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1828800">
              <a:defRPr sz="2800">
                <a:latin typeface="Calibri"/>
                <a:ea typeface="Calibri"/>
                <a:cs typeface="Calibri"/>
                <a:sym typeface="Calibri"/>
              </a:defRPr>
            </a:lvl1pPr>
          </a:lstStyle>
          <a:p>
            <a:r>
              <a:t>Source: NASA Images of Change</a:t>
            </a:r>
          </a:p>
        </p:txBody>
      </p:sp>
      <p:sp>
        <p:nvSpPr>
          <p:cNvPr id="193" name="Shape 193"/>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Earth Observations for Temporal Monitoring</a:t>
            </a:r>
          </a:p>
        </p:txBody>
      </p:sp>
      <p:sp>
        <p:nvSpPr>
          <p:cNvPr id="194" name="Shape 194"/>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t>Time-series data for dynamic observations</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5.png"/>
          <p:cNvPicPr>
            <a:picLocks noChangeAspect="1"/>
          </p:cNvPicPr>
          <p:nvPr/>
        </p:nvPicPr>
        <p:blipFill>
          <a:blip r:embed="rId2">
            <a:extLst/>
          </a:blip>
          <a:srcRect t="3996" b="3995"/>
          <a:stretch>
            <a:fillRect/>
          </a:stretch>
        </p:blipFill>
        <p:spPr>
          <a:xfrm>
            <a:off x="1056679" y="3094622"/>
            <a:ext cx="22270649" cy="6585034"/>
          </a:xfrm>
          <a:prstGeom prst="rect">
            <a:avLst/>
          </a:prstGeom>
          <a:ln w="12700">
            <a:miter lim="400000"/>
          </a:ln>
        </p:spPr>
      </p:pic>
      <p:sp>
        <p:nvSpPr>
          <p:cNvPr id="197" name="Shape 197"/>
          <p:cNvSpPr/>
          <p:nvPr/>
        </p:nvSpPr>
        <p:spPr>
          <a:xfrm>
            <a:off x="1024981" y="9828851"/>
            <a:ext cx="22334038" cy="135127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algn="l" defTabSz="1828800">
              <a:defRPr sz="3800" b="1">
                <a:latin typeface="Calibri"/>
                <a:ea typeface="Calibri"/>
                <a:cs typeface="Calibri"/>
                <a:sym typeface="Calibri"/>
              </a:defRPr>
            </a:pPr>
            <a:r>
              <a:t>Climate impact monitoring</a:t>
            </a:r>
          </a:p>
          <a:p>
            <a:pPr algn="l" defTabSz="1828800">
              <a:defRPr sz="3800">
                <a:latin typeface="Calibri"/>
                <a:ea typeface="Calibri"/>
                <a:cs typeface="Calibri"/>
                <a:sym typeface="Calibri"/>
              </a:defRPr>
            </a:pPr>
            <a:r>
              <a:t>Older, thicker Arctic sea ice declines, September 1984 - September 2016</a:t>
            </a:r>
          </a:p>
        </p:txBody>
      </p:sp>
      <p:sp>
        <p:nvSpPr>
          <p:cNvPr id="198" name="Shape 198"/>
          <p:cNvSpPr/>
          <p:nvPr/>
        </p:nvSpPr>
        <p:spPr>
          <a:xfrm>
            <a:off x="18618576" y="9840048"/>
            <a:ext cx="4712098"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1828800">
              <a:defRPr sz="2800">
                <a:latin typeface="Calibri"/>
                <a:ea typeface="Calibri"/>
                <a:cs typeface="Calibri"/>
                <a:sym typeface="Calibri"/>
              </a:defRPr>
            </a:lvl1pPr>
          </a:lstStyle>
          <a:p>
            <a:r>
              <a:t>Source: NASA Images of Change</a:t>
            </a:r>
          </a:p>
        </p:txBody>
      </p:sp>
      <p:sp>
        <p:nvSpPr>
          <p:cNvPr id="199" name="Shape 199"/>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Earth Observations for Temporal Monitoring</a:t>
            </a:r>
          </a:p>
        </p:txBody>
      </p:sp>
      <p:sp>
        <p:nvSpPr>
          <p:cNvPr id="200" name="Shape 200"/>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t>Time-series data for dynamic observations</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image6.png"/>
          <p:cNvPicPr>
            <a:picLocks noChangeAspect="1"/>
          </p:cNvPicPr>
          <p:nvPr/>
        </p:nvPicPr>
        <p:blipFill>
          <a:blip r:embed="rId2">
            <a:extLst/>
          </a:blip>
          <a:srcRect l="2513" r="2513"/>
          <a:stretch>
            <a:fillRect/>
          </a:stretch>
        </p:blipFill>
        <p:spPr>
          <a:xfrm>
            <a:off x="1056678" y="3094621"/>
            <a:ext cx="22270650" cy="6585035"/>
          </a:xfrm>
          <a:prstGeom prst="rect">
            <a:avLst/>
          </a:prstGeom>
          <a:ln w="12700">
            <a:miter lim="400000"/>
          </a:ln>
        </p:spPr>
      </p:pic>
      <p:sp>
        <p:nvSpPr>
          <p:cNvPr id="203" name="Shape 203"/>
          <p:cNvSpPr/>
          <p:nvPr/>
        </p:nvSpPr>
        <p:spPr>
          <a:xfrm>
            <a:off x="1024980" y="9828851"/>
            <a:ext cx="22334038" cy="135127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algn="l" defTabSz="1828800">
              <a:defRPr sz="3800" b="1">
                <a:latin typeface="Calibri"/>
                <a:ea typeface="Calibri"/>
                <a:cs typeface="Calibri"/>
                <a:sym typeface="Calibri"/>
              </a:defRPr>
            </a:pPr>
            <a:r>
              <a:t>Flood monitoring</a:t>
            </a:r>
          </a:p>
          <a:p>
            <a:pPr algn="l" defTabSz="1828800">
              <a:defRPr sz="3800">
                <a:latin typeface="Calibri"/>
                <a:ea typeface="Calibri"/>
                <a:cs typeface="Calibri"/>
                <a:sym typeface="Calibri"/>
              </a:defRPr>
            </a:pPr>
            <a:r>
              <a:t>Storms swell Ceder River, Iowa, July 8 2016 - September 26, 2016 </a:t>
            </a:r>
          </a:p>
        </p:txBody>
      </p:sp>
      <p:sp>
        <p:nvSpPr>
          <p:cNvPr id="204" name="Shape 204"/>
          <p:cNvSpPr/>
          <p:nvPr/>
        </p:nvSpPr>
        <p:spPr>
          <a:xfrm>
            <a:off x="18618576" y="9840048"/>
            <a:ext cx="4712098"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1828800">
              <a:defRPr sz="2800">
                <a:latin typeface="Calibri"/>
                <a:ea typeface="Calibri"/>
                <a:cs typeface="Calibri"/>
                <a:sym typeface="Calibri"/>
              </a:defRPr>
            </a:lvl1pPr>
          </a:lstStyle>
          <a:p>
            <a:r>
              <a:t>Source: NASA Images of Change</a:t>
            </a:r>
          </a:p>
        </p:txBody>
      </p:sp>
      <p:sp>
        <p:nvSpPr>
          <p:cNvPr id="205" name="Shape 205"/>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Earth Observations for Temporal Monitoring</a:t>
            </a:r>
          </a:p>
        </p:txBody>
      </p:sp>
      <p:sp>
        <p:nvSpPr>
          <p:cNvPr id="206" name="Shape 206"/>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t>Time-series data for dynamic observations</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image7.png"/>
          <p:cNvPicPr>
            <a:picLocks noChangeAspect="1"/>
          </p:cNvPicPr>
          <p:nvPr/>
        </p:nvPicPr>
        <p:blipFill>
          <a:blip r:embed="rId2">
            <a:extLst/>
          </a:blip>
          <a:srcRect t="3723" b="3724"/>
          <a:stretch>
            <a:fillRect/>
          </a:stretch>
        </p:blipFill>
        <p:spPr>
          <a:xfrm>
            <a:off x="1056679" y="3094621"/>
            <a:ext cx="22270649" cy="6585035"/>
          </a:xfrm>
          <a:prstGeom prst="rect">
            <a:avLst/>
          </a:prstGeom>
          <a:ln w="12700">
            <a:miter lim="400000"/>
          </a:ln>
        </p:spPr>
      </p:pic>
      <p:sp>
        <p:nvSpPr>
          <p:cNvPr id="209" name="Shape 209"/>
          <p:cNvSpPr/>
          <p:nvPr/>
        </p:nvSpPr>
        <p:spPr>
          <a:xfrm>
            <a:off x="1024981" y="9828851"/>
            <a:ext cx="22334038" cy="135127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algn="l" defTabSz="1828800">
              <a:defRPr sz="3800" b="1">
                <a:latin typeface="Calibri"/>
                <a:ea typeface="Calibri"/>
                <a:cs typeface="Calibri"/>
                <a:sym typeface="Calibri"/>
              </a:defRPr>
            </a:pPr>
            <a:r>
              <a:t>Drought and water resources management</a:t>
            </a:r>
          </a:p>
          <a:p>
            <a:pPr algn="l" defTabSz="1828800">
              <a:defRPr sz="3800">
                <a:latin typeface="Calibri"/>
                <a:ea typeface="Calibri"/>
                <a:cs typeface="Calibri"/>
                <a:sym typeface="Calibri"/>
              </a:defRPr>
            </a:pPr>
            <a:r>
              <a:t>Drying Lake Poopó, Bolivia, April 12, 2013 - January 15, 2016</a:t>
            </a:r>
          </a:p>
        </p:txBody>
      </p:sp>
      <p:sp>
        <p:nvSpPr>
          <p:cNvPr id="210" name="Shape 210"/>
          <p:cNvSpPr/>
          <p:nvPr/>
        </p:nvSpPr>
        <p:spPr>
          <a:xfrm>
            <a:off x="18618576" y="9840048"/>
            <a:ext cx="4712098"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1828800">
              <a:defRPr sz="2800">
                <a:latin typeface="Calibri"/>
                <a:ea typeface="Calibri"/>
                <a:cs typeface="Calibri"/>
                <a:sym typeface="Calibri"/>
              </a:defRPr>
            </a:lvl1pPr>
          </a:lstStyle>
          <a:p>
            <a:r>
              <a:t>Source: NASA Images of Change</a:t>
            </a:r>
          </a:p>
        </p:txBody>
      </p:sp>
      <p:sp>
        <p:nvSpPr>
          <p:cNvPr id="211" name="Shape 211"/>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Earth Observations for Temporal Monitoring</a:t>
            </a:r>
          </a:p>
        </p:txBody>
      </p:sp>
      <p:sp>
        <p:nvSpPr>
          <p:cNvPr id="212" name="Shape 212"/>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t>Time-series data for dynamic observations</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8.png"/>
          <p:cNvPicPr>
            <a:picLocks noChangeAspect="1"/>
          </p:cNvPicPr>
          <p:nvPr/>
        </p:nvPicPr>
        <p:blipFill>
          <a:blip r:embed="rId2">
            <a:extLst/>
          </a:blip>
          <a:srcRect t="8462" b="8462"/>
          <a:stretch>
            <a:fillRect/>
          </a:stretch>
        </p:blipFill>
        <p:spPr>
          <a:xfrm>
            <a:off x="1056679" y="3094621"/>
            <a:ext cx="22270649" cy="6585035"/>
          </a:xfrm>
          <a:prstGeom prst="rect">
            <a:avLst/>
          </a:prstGeom>
          <a:ln w="12700">
            <a:miter lim="400000"/>
          </a:ln>
        </p:spPr>
      </p:pic>
      <p:sp>
        <p:nvSpPr>
          <p:cNvPr id="215" name="Shape 215"/>
          <p:cNvSpPr/>
          <p:nvPr/>
        </p:nvSpPr>
        <p:spPr>
          <a:xfrm>
            <a:off x="1024981" y="9828851"/>
            <a:ext cx="22334038" cy="135127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algn="l" defTabSz="1828800">
              <a:defRPr sz="3800" b="1">
                <a:latin typeface="Calibri"/>
                <a:ea typeface="Calibri"/>
                <a:cs typeface="Calibri"/>
                <a:sym typeface="Calibri"/>
              </a:defRPr>
            </a:pPr>
            <a:r>
              <a:t>Wildfire monitoring</a:t>
            </a:r>
          </a:p>
          <a:p>
            <a:pPr algn="l" defTabSz="1828800">
              <a:defRPr sz="3800">
                <a:latin typeface="Calibri"/>
                <a:ea typeface="Calibri"/>
                <a:cs typeface="Calibri"/>
                <a:sym typeface="Calibri"/>
              </a:defRPr>
            </a:pPr>
            <a:r>
              <a:t>Wildfires near Fort McMurray in Alberta, Canada, April 17, 2016 - May 3, 2016 </a:t>
            </a:r>
          </a:p>
        </p:txBody>
      </p:sp>
      <p:sp>
        <p:nvSpPr>
          <p:cNvPr id="216" name="Shape 216"/>
          <p:cNvSpPr/>
          <p:nvPr/>
        </p:nvSpPr>
        <p:spPr>
          <a:xfrm>
            <a:off x="18618576" y="9840048"/>
            <a:ext cx="4712098"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1828800">
              <a:defRPr sz="2800">
                <a:latin typeface="Calibri"/>
                <a:ea typeface="Calibri"/>
                <a:cs typeface="Calibri"/>
                <a:sym typeface="Calibri"/>
              </a:defRPr>
            </a:lvl1pPr>
          </a:lstStyle>
          <a:p>
            <a:r>
              <a:t>Source: NASA Images of Change</a:t>
            </a:r>
          </a:p>
        </p:txBody>
      </p:sp>
      <p:sp>
        <p:nvSpPr>
          <p:cNvPr id="217" name="Shape 217"/>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Earth Observations for Temporal Monitoring</a:t>
            </a:r>
          </a:p>
        </p:txBody>
      </p:sp>
      <p:sp>
        <p:nvSpPr>
          <p:cNvPr id="218" name="Shape 218"/>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t>Time-series data for dynamic observations</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9.png"/>
          <p:cNvPicPr>
            <a:picLocks noChangeAspect="1"/>
          </p:cNvPicPr>
          <p:nvPr/>
        </p:nvPicPr>
        <p:blipFill>
          <a:blip r:embed="rId2">
            <a:extLst/>
          </a:blip>
          <a:srcRect t="7055" b="7054"/>
          <a:stretch>
            <a:fillRect/>
          </a:stretch>
        </p:blipFill>
        <p:spPr>
          <a:xfrm>
            <a:off x="1056679" y="3094622"/>
            <a:ext cx="22270649" cy="6585034"/>
          </a:xfrm>
          <a:prstGeom prst="rect">
            <a:avLst/>
          </a:prstGeom>
          <a:ln w="12700">
            <a:miter lim="400000"/>
          </a:ln>
        </p:spPr>
      </p:pic>
      <p:sp>
        <p:nvSpPr>
          <p:cNvPr id="221" name="Shape 221"/>
          <p:cNvSpPr/>
          <p:nvPr/>
        </p:nvSpPr>
        <p:spPr>
          <a:xfrm>
            <a:off x="1024981" y="9828851"/>
            <a:ext cx="22334038" cy="135127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algn="l" defTabSz="1828800">
              <a:defRPr sz="3800" b="1">
                <a:latin typeface="Calibri"/>
                <a:ea typeface="Calibri"/>
                <a:cs typeface="Calibri"/>
                <a:sym typeface="Calibri"/>
              </a:defRPr>
            </a:pPr>
            <a:r>
              <a:t>Water, ecosystem and infrastructure resource management</a:t>
            </a:r>
          </a:p>
          <a:p>
            <a:pPr algn="l" defTabSz="1828800">
              <a:defRPr sz="3800">
                <a:latin typeface="Calibri"/>
                <a:ea typeface="Calibri"/>
                <a:cs typeface="Calibri"/>
                <a:sym typeface="Calibri"/>
              </a:defRPr>
            </a:pPr>
            <a:r>
              <a:t>Balbina Dam impact, Brazil, 1985 - 2007</a:t>
            </a:r>
          </a:p>
        </p:txBody>
      </p:sp>
      <p:sp>
        <p:nvSpPr>
          <p:cNvPr id="222" name="Shape 222"/>
          <p:cNvSpPr/>
          <p:nvPr/>
        </p:nvSpPr>
        <p:spPr>
          <a:xfrm>
            <a:off x="18618576" y="9840048"/>
            <a:ext cx="4712098"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1828800">
              <a:defRPr sz="2800">
                <a:latin typeface="Calibri"/>
                <a:ea typeface="Calibri"/>
                <a:cs typeface="Calibri"/>
                <a:sym typeface="Calibri"/>
              </a:defRPr>
            </a:lvl1pPr>
          </a:lstStyle>
          <a:p>
            <a:r>
              <a:t>Source: NASA Images of Change</a:t>
            </a:r>
          </a:p>
        </p:txBody>
      </p:sp>
      <p:sp>
        <p:nvSpPr>
          <p:cNvPr id="223" name="Shape 223"/>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Earth Observations for Temporal Monitoring</a:t>
            </a:r>
          </a:p>
        </p:txBody>
      </p:sp>
      <p:sp>
        <p:nvSpPr>
          <p:cNvPr id="224" name="Shape 224"/>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t>Time-series data for dynamic observations</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p:nvPr/>
        </p:nvSpPr>
        <p:spPr>
          <a:xfrm>
            <a:off x="1024981" y="9828851"/>
            <a:ext cx="22334038" cy="135127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algn="l" defTabSz="1828800">
              <a:defRPr sz="3800" b="1">
                <a:latin typeface="Calibri"/>
                <a:ea typeface="Calibri"/>
                <a:cs typeface="Calibri"/>
                <a:sym typeface="Calibri"/>
              </a:defRPr>
            </a:pPr>
            <a:r>
              <a:t>Deforestation in Amazonia</a:t>
            </a:r>
          </a:p>
          <a:p>
            <a:pPr algn="l" defTabSz="1828800">
              <a:defRPr sz="3800">
                <a:latin typeface="Calibri"/>
                <a:ea typeface="Calibri"/>
                <a:cs typeface="Calibri"/>
                <a:sym typeface="Calibri"/>
              </a:defRPr>
            </a:pPr>
            <a:r>
              <a:t>Rondonia, Brazil, 1975 - 2012</a:t>
            </a:r>
          </a:p>
        </p:txBody>
      </p:sp>
      <p:sp>
        <p:nvSpPr>
          <p:cNvPr id="227" name="Shape 227"/>
          <p:cNvSpPr/>
          <p:nvPr/>
        </p:nvSpPr>
        <p:spPr>
          <a:xfrm>
            <a:off x="18618576" y="9840048"/>
            <a:ext cx="4712098"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1828800">
              <a:defRPr sz="2800">
                <a:latin typeface="Calibri"/>
                <a:ea typeface="Calibri"/>
                <a:cs typeface="Calibri"/>
                <a:sym typeface="Calibri"/>
              </a:defRPr>
            </a:lvl1pPr>
          </a:lstStyle>
          <a:p>
            <a:r>
              <a:t>Source: NASA Images of Change</a:t>
            </a:r>
          </a:p>
        </p:txBody>
      </p:sp>
      <p:pic>
        <p:nvPicPr>
          <p:cNvPr id="228" name="image10-small.jpg"/>
          <p:cNvPicPr>
            <a:picLocks noChangeAspect="1"/>
          </p:cNvPicPr>
          <p:nvPr/>
        </p:nvPicPr>
        <p:blipFill>
          <a:blip r:embed="rId2">
            <a:extLst/>
          </a:blip>
          <a:srcRect t="5" b="40510"/>
          <a:stretch>
            <a:fillRect/>
          </a:stretch>
        </p:blipFill>
        <p:spPr>
          <a:xfrm>
            <a:off x="1056679" y="3007277"/>
            <a:ext cx="22270650" cy="6623999"/>
          </a:xfrm>
          <a:prstGeom prst="rect">
            <a:avLst/>
          </a:prstGeom>
          <a:ln w="12700">
            <a:miter lim="400000"/>
          </a:ln>
        </p:spPr>
      </p:pic>
      <p:sp>
        <p:nvSpPr>
          <p:cNvPr id="229" name="Shape 229"/>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Earth Observations for Temporal Monitoring</a:t>
            </a:r>
          </a:p>
        </p:txBody>
      </p:sp>
      <p:sp>
        <p:nvSpPr>
          <p:cNvPr id="230" name="Shape 230"/>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t>Time-series data for dynamic observations</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p:nvPr/>
        </p:nvSpPr>
        <p:spPr>
          <a:xfrm>
            <a:off x="1253275" y="9846359"/>
            <a:ext cx="8244685" cy="1938984"/>
          </a:xfrm>
          <a:prstGeom prst="rect">
            <a:avLst/>
          </a:prstGeom>
          <a:ln w="12700">
            <a:miter lim="400000"/>
          </a:ln>
          <a:extLst>
            <a:ext uri="{C572A759-6A51-4108-AA02-DFA0A04FC94B}">
              <ma14:wrappingTextBoxFlag xmlns:ma14="http://schemas.microsoft.com/office/mac/drawingml/2011/main" xmlns="" val="1"/>
            </a:ext>
          </a:extLst>
        </p:spPr>
        <p:txBody>
          <a:bodyPr wrap="square" lIns="91436" tIns="91436" rIns="91436" bIns="91436">
            <a:spAutoFit/>
          </a:bodyPr>
          <a:lstStyle/>
          <a:p>
            <a:pPr algn="l" defTabSz="1828800">
              <a:defRPr sz="3800" b="1">
                <a:latin typeface="Calibri"/>
                <a:ea typeface="Calibri"/>
                <a:cs typeface="Calibri"/>
                <a:sym typeface="Calibri"/>
              </a:defRPr>
            </a:pPr>
            <a:r>
              <a:rPr lang="fr-FR" dirty="0"/>
              <a:t>A plastic world</a:t>
            </a:r>
            <a:endParaRPr dirty="0"/>
          </a:p>
          <a:p>
            <a:pPr algn="l" defTabSz="1828800">
              <a:defRPr sz="3800">
                <a:latin typeface="Calibri"/>
                <a:ea typeface="Calibri"/>
                <a:cs typeface="Calibri"/>
                <a:sym typeface="Calibri"/>
              </a:defRPr>
            </a:pPr>
            <a:r>
              <a:rPr lang="fr-FR" sz="3800" dirty="0" err="1">
                <a:sym typeface="Calibri"/>
              </a:rPr>
              <a:t>Scavengers</a:t>
            </a:r>
            <a:r>
              <a:rPr lang="fr-FR" sz="3800" dirty="0">
                <a:sym typeface="Calibri"/>
              </a:rPr>
              <a:t> </a:t>
            </a:r>
            <a:r>
              <a:rPr lang="fr-FR" sz="3800" dirty="0" err="1">
                <a:sym typeface="Calibri"/>
              </a:rPr>
              <a:t>seen</a:t>
            </a:r>
            <a:r>
              <a:rPr lang="fr-FR" sz="3800" dirty="0">
                <a:sym typeface="Calibri"/>
              </a:rPr>
              <a:t> </a:t>
            </a:r>
            <a:r>
              <a:rPr lang="fr-FR" sz="3800" dirty="0" err="1">
                <a:sym typeface="Calibri"/>
              </a:rPr>
              <a:t>collecting</a:t>
            </a:r>
            <a:r>
              <a:rPr lang="fr-FR" sz="3800" dirty="0">
                <a:sym typeface="Calibri"/>
              </a:rPr>
              <a:t> </a:t>
            </a:r>
            <a:r>
              <a:rPr lang="fr-FR" sz="3800" dirty="0" err="1">
                <a:sym typeface="Calibri"/>
              </a:rPr>
              <a:t>garbage</a:t>
            </a:r>
            <a:r>
              <a:rPr lang="fr-FR" sz="3800" dirty="0">
                <a:sym typeface="Calibri"/>
              </a:rPr>
              <a:t> at a </a:t>
            </a:r>
            <a:r>
              <a:rPr lang="fr-FR" sz="3800" dirty="0" err="1">
                <a:sym typeface="Calibri"/>
              </a:rPr>
              <a:t>landfill</a:t>
            </a:r>
            <a:r>
              <a:rPr lang="fr-FR" sz="3800" dirty="0">
                <a:sym typeface="Calibri"/>
              </a:rPr>
              <a:t> for </a:t>
            </a:r>
            <a:r>
              <a:rPr lang="fr-FR" sz="3800" dirty="0" err="1">
                <a:sym typeface="Calibri"/>
              </a:rPr>
              <a:t>recycling</a:t>
            </a:r>
            <a:r>
              <a:rPr lang="fr-FR" sz="3800" dirty="0">
                <a:sym typeface="Calibri"/>
              </a:rPr>
              <a:t> in Aceh, </a:t>
            </a:r>
            <a:r>
              <a:rPr lang="fr-FR" sz="3800" dirty="0" err="1">
                <a:sym typeface="Calibri"/>
              </a:rPr>
              <a:t>Indonesia</a:t>
            </a:r>
            <a:endParaRPr lang="fr-FR" sz="3800" dirty="0">
              <a:sym typeface="Calibri"/>
            </a:endParaRPr>
          </a:p>
        </p:txBody>
      </p:sp>
      <p:sp>
        <p:nvSpPr>
          <p:cNvPr id="227" name="Shape 227"/>
          <p:cNvSpPr/>
          <p:nvPr/>
        </p:nvSpPr>
        <p:spPr>
          <a:xfrm>
            <a:off x="14397251" y="12086158"/>
            <a:ext cx="3308598"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1828800">
              <a:defRPr sz="2800">
                <a:latin typeface="Calibri"/>
                <a:ea typeface="Calibri"/>
                <a:cs typeface="Calibri"/>
                <a:sym typeface="Calibri"/>
              </a:defRPr>
            </a:lvl1pPr>
          </a:lstStyle>
          <a:p>
            <a:r>
              <a:rPr lang="fr-FR" dirty="0"/>
              <a:t>Jordi Chias/NPL/WWF</a:t>
            </a:r>
            <a:endParaRPr dirty="0"/>
          </a:p>
        </p:txBody>
      </p:sp>
      <p:sp>
        <p:nvSpPr>
          <p:cNvPr id="229" name="Shape 229"/>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rPr dirty="0"/>
              <a:t>Earth Observations for </a:t>
            </a:r>
            <a:r>
              <a:rPr lang="fr-FR" dirty="0"/>
              <a:t>Plastic</a:t>
            </a:r>
            <a:r>
              <a:rPr dirty="0"/>
              <a:t> Monitoring</a:t>
            </a:r>
          </a:p>
        </p:txBody>
      </p:sp>
      <p:sp>
        <p:nvSpPr>
          <p:cNvPr id="230" name="Shape 230"/>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rPr lang="fr-FR" dirty="0"/>
              <a:t>Monitoring of marine </a:t>
            </a:r>
            <a:r>
              <a:rPr lang="fr-FR" dirty="0" err="1"/>
              <a:t>debris</a:t>
            </a:r>
            <a:endParaRPr dirty="0"/>
          </a:p>
        </p:txBody>
      </p:sp>
      <p:pic>
        <p:nvPicPr>
          <p:cNvPr id="1026" name="Picture 2" descr="https://i.guim.co.uk/img/media/3de5a051e213dacf617166954a8c0b8c2dd78ef1/0_50_3000_1800/master/3000.jpg?width=1140&amp;quality=85&amp;auto=format&amp;fit=max&amp;s=0f045fea24849bda645edf16d582cdbe">
            <a:extLst>
              <a:ext uri="{FF2B5EF4-FFF2-40B4-BE49-F238E27FC236}">
                <a16:creationId xmlns:a16="http://schemas.microsoft.com/office/drawing/2014/main" id="{2A99021D-3806-5149-87D7-96FA64F8F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578" y="2914956"/>
            <a:ext cx="9972533" cy="59835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guim.co.uk/img/media/4e717c6910ab8f5c102a63464709ba45e4512d4b/0_0_1000_667/master/1000.jpg?width=700&amp;quality=85&amp;auto=format&amp;fit=max&amp;s=fcaca1b8357ee6e3bfcc533c7a4e29cd">
            <a:extLst>
              <a:ext uri="{FF2B5EF4-FFF2-40B4-BE49-F238E27FC236}">
                <a16:creationId xmlns:a16="http://schemas.microsoft.com/office/drawing/2014/main" id="{2457E733-06EF-1844-899A-FA26A4562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2110" y="2914955"/>
            <a:ext cx="9004121" cy="6007035"/>
          </a:xfrm>
          <a:prstGeom prst="rect">
            <a:avLst/>
          </a:prstGeom>
          <a:noFill/>
          <a:extLst>
            <a:ext uri="{909E8E84-426E-40DD-AFC4-6F175D3DCCD1}">
              <a14:hiddenFill xmlns:a14="http://schemas.microsoft.com/office/drawing/2010/main">
                <a:solidFill>
                  <a:srgbClr val="FFFFFF"/>
                </a:solidFill>
              </a14:hiddenFill>
            </a:ext>
          </a:extLst>
        </p:spPr>
      </p:pic>
      <p:sp>
        <p:nvSpPr>
          <p:cNvPr id="9" name="Shape 227">
            <a:extLst>
              <a:ext uri="{FF2B5EF4-FFF2-40B4-BE49-F238E27FC236}">
                <a16:creationId xmlns:a16="http://schemas.microsoft.com/office/drawing/2014/main" id="{AE614668-C797-CB40-8C98-91D4448A672B}"/>
              </a:ext>
            </a:extLst>
          </p:cNvPr>
          <p:cNvSpPr/>
          <p:nvPr/>
        </p:nvSpPr>
        <p:spPr>
          <a:xfrm>
            <a:off x="1288729" y="12086158"/>
            <a:ext cx="5810886" cy="5334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1828800">
              <a:defRPr sz="2800">
                <a:latin typeface="Calibri"/>
                <a:ea typeface="Calibri"/>
                <a:cs typeface="Calibri"/>
                <a:sym typeface="Calibri"/>
              </a:defRPr>
            </a:lvl1pPr>
          </a:lstStyle>
          <a:p>
            <a:r>
              <a:rPr dirty="0"/>
              <a:t>Source: </a:t>
            </a:r>
            <a:r>
              <a:rPr lang="fr-FR" dirty="0" err="1"/>
              <a:t>Fachrul</a:t>
            </a:r>
            <a:r>
              <a:rPr lang="fr-FR" dirty="0"/>
              <a:t> Reza / </a:t>
            </a:r>
            <a:r>
              <a:rPr lang="fr-FR" dirty="0" err="1"/>
              <a:t>Barcroft</a:t>
            </a:r>
            <a:r>
              <a:rPr lang="fr-FR" dirty="0"/>
              <a:t> Images </a:t>
            </a:r>
            <a:endParaRPr dirty="0"/>
          </a:p>
        </p:txBody>
      </p:sp>
      <p:sp>
        <p:nvSpPr>
          <p:cNvPr id="10" name="Shape 226">
            <a:extLst>
              <a:ext uri="{FF2B5EF4-FFF2-40B4-BE49-F238E27FC236}">
                <a16:creationId xmlns:a16="http://schemas.microsoft.com/office/drawing/2014/main" id="{88FEFBCD-B008-F246-8C64-115950DB6658}"/>
              </a:ext>
            </a:extLst>
          </p:cNvPr>
          <p:cNvSpPr/>
          <p:nvPr/>
        </p:nvSpPr>
        <p:spPr>
          <a:xfrm>
            <a:off x="12054768" y="9846359"/>
            <a:ext cx="8244685" cy="1938984"/>
          </a:xfrm>
          <a:prstGeom prst="rect">
            <a:avLst/>
          </a:prstGeom>
          <a:ln w="12700">
            <a:miter lim="400000"/>
          </a:ln>
          <a:extLst>
            <a:ext uri="{C572A759-6A51-4108-AA02-DFA0A04FC94B}">
              <ma14:wrappingTextBoxFlag xmlns:ma14="http://schemas.microsoft.com/office/mac/drawingml/2011/main" xmlns="" val="1"/>
            </a:ext>
          </a:extLst>
        </p:spPr>
        <p:txBody>
          <a:bodyPr wrap="square" lIns="91436" tIns="91436" rIns="91436" bIns="91436">
            <a:spAutoFit/>
          </a:bodyPr>
          <a:lstStyle/>
          <a:p>
            <a:pPr algn="l" defTabSz="1828800">
              <a:defRPr sz="3800" b="1">
                <a:latin typeface="Calibri"/>
                <a:ea typeface="Calibri"/>
                <a:cs typeface="Calibri"/>
                <a:sym typeface="Calibri"/>
              </a:defRPr>
            </a:pPr>
            <a:r>
              <a:rPr lang="fr-FR" dirty="0"/>
              <a:t>A plastic world</a:t>
            </a:r>
            <a:endParaRPr dirty="0"/>
          </a:p>
          <a:p>
            <a:pPr algn="l"/>
            <a:r>
              <a:rPr lang="fr-FR" sz="3800" dirty="0">
                <a:latin typeface="Calibri" panose="020F0502020204030204" pitchFamily="34" charset="0"/>
                <a:cs typeface="Calibri" panose="020F0502020204030204" pitchFamily="34" charset="0"/>
              </a:rPr>
              <a:t>A </a:t>
            </a:r>
            <a:r>
              <a:rPr lang="fr-FR" sz="3800" dirty="0" err="1">
                <a:latin typeface="Calibri" panose="020F0502020204030204" pitchFamily="34" charset="0"/>
                <a:cs typeface="Calibri" panose="020F0502020204030204" pitchFamily="34" charset="0"/>
              </a:rPr>
              <a:t>loggerhead</a:t>
            </a:r>
            <a:r>
              <a:rPr lang="fr-FR" sz="3800" dirty="0">
                <a:latin typeface="Calibri" panose="020F0502020204030204" pitchFamily="34" charset="0"/>
                <a:cs typeface="Calibri" panose="020F0502020204030204" pitchFamily="34" charset="0"/>
              </a:rPr>
              <a:t> </a:t>
            </a:r>
            <a:r>
              <a:rPr lang="fr-FR" sz="3800" dirty="0" err="1">
                <a:latin typeface="Calibri" panose="020F0502020204030204" pitchFamily="34" charset="0"/>
                <a:cs typeface="Calibri" panose="020F0502020204030204" pitchFamily="34" charset="0"/>
              </a:rPr>
              <a:t>turtle</a:t>
            </a:r>
            <a:r>
              <a:rPr lang="fr-FR" sz="3800" dirty="0">
                <a:latin typeface="Calibri" panose="020F0502020204030204" pitchFamily="34" charset="0"/>
                <a:cs typeface="Calibri" panose="020F0502020204030204" pitchFamily="34" charset="0"/>
              </a:rPr>
              <a:t> </a:t>
            </a:r>
            <a:r>
              <a:rPr lang="fr-FR" sz="3800" dirty="0" err="1">
                <a:latin typeface="Calibri" panose="020F0502020204030204" pitchFamily="34" charset="0"/>
                <a:cs typeface="Calibri" panose="020F0502020204030204" pitchFamily="34" charset="0"/>
              </a:rPr>
              <a:t>trapped</a:t>
            </a:r>
            <a:r>
              <a:rPr lang="fr-FR" sz="3800" dirty="0">
                <a:latin typeface="Calibri" panose="020F0502020204030204" pitchFamily="34" charset="0"/>
                <a:cs typeface="Calibri" panose="020F0502020204030204" pitchFamily="34" charset="0"/>
              </a:rPr>
              <a:t> in a </a:t>
            </a:r>
            <a:r>
              <a:rPr lang="fr-FR" sz="3800" dirty="0" err="1">
                <a:latin typeface="Calibri" panose="020F0502020204030204" pitchFamily="34" charset="0"/>
                <a:cs typeface="Calibri" panose="020F0502020204030204" pitchFamily="34" charset="0"/>
              </a:rPr>
              <a:t>drifting</a:t>
            </a:r>
            <a:r>
              <a:rPr lang="fr-FR" sz="3800" dirty="0">
                <a:latin typeface="Calibri" panose="020F0502020204030204" pitchFamily="34" charset="0"/>
                <a:cs typeface="Calibri" panose="020F0502020204030204" pitchFamily="34" charset="0"/>
              </a:rPr>
              <a:t> </a:t>
            </a:r>
            <a:r>
              <a:rPr lang="fr-FR" sz="3800" dirty="0" err="1">
                <a:latin typeface="Calibri" panose="020F0502020204030204" pitchFamily="34" charset="0"/>
                <a:cs typeface="Calibri" panose="020F0502020204030204" pitchFamily="34" charset="0"/>
              </a:rPr>
              <a:t>abandoned</a:t>
            </a:r>
            <a:r>
              <a:rPr lang="fr-FR" sz="3800" dirty="0">
                <a:latin typeface="Calibri" panose="020F0502020204030204" pitchFamily="34" charset="0"/>
                <a:cs typeface="Calibri" panose="020F0502020204030204" pitchFamily="34" charset="0"/>
              </a:rPr>
              <a:t> net, </a:t>
            </a:r>
            <a:r>
              <a:rPr lang="fr-FR" sz="3800" dirty="0" err="1">
                <a:latin typeface="Calibri" panose="020F0502020204030204" pitchFamily="34" charset="0"/>
                <a:cs typeface="Calibri" panose="020F0502020204030204" pitchFamily="34" charset="0"/>
              </a:rPr>
              <a:t>Mediterranean</a:t>
            </a:r>
            <a:r>
              <a:rPr lang="fr-FR" sz="3800" dirty="0">
                <a:latin typeface="Calibri" panose="020F0502020204030204" pitchFamily="34" charset="0"/>
                <a:cs typeface="Calibri" panose="020F0502020204030204" pitchFamily="34" charset="0"/>
              </a:rPr>
              <a:t> </a:t>
            </a:r>
            <a:r>
              <a:rPr lang="fr-FR" sz="3800" dirty="0" err="1">
                <a:latin typeface="Calibri" panose="020F0502020204030204" pitchFamily="34" charset="0"/>
                <a:cs typeface="Calibri" panose="020F0502020204030204" pitchFamily="34" charset="0"/>
              </a:rPr>
              <a:t>Sea</a:t>
            </a:r>
            <a:endParaRPr lang="fr-FR" sz="3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498283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guim.co.uk/img/media/6306e80bdd30685373495488578815d8e079de0f/0_0_1334_1000/master/1334.jpg?width=700&amp;quality=85&amp;auto=format&amp;fit=max&amp;s=9a294f8f5cb6daba4303096b53a917b2">
            <a:extLst>
              <a:ext uri="{FF2B5EF4-FFF2-40B4-BE49-F238E27FC236}">
                <a16:creationId xmlns:a16="http://schemas.microsoft.com/office/drawing/2014/main" id="{9315AD35-229B-4545-831E-4BB6726AB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0116" y="0"/>
            <a:ext cx="16636180" cy="12477135"/>
          </a:xfrm>
          <a:prstGeom prst="rect">
            <a:avLst/>
          </a:prstGeom>
          <a:noFill/>
          <a:extLst>
            <a:ext uri="{909E8E84-426E-40DD-AFC4-6F175D3DCCD1}">
              <a14:hiddenFill xmlns:a14="http://schemas.microsoft.com/office/drawing/2010/main">
                <a:solidFill>
                  <a:srgbClr val="FFFFFF"/>
                </a:solidFill>
              </a14:hiddenFill>
            </a:ext>
          </a:extLst>
        </p:spPr>
      </p:pic>
      <p:sp>
        <p:nvSpPr>
          <p:cNvPr id="238" name="Shape 238"/>
          <p:cNvSpPr/>
          <p:nvPr/>
        </p:nvSpPr>
        <p:spPr>
          <a:xfrm>
            <a:off x="5508980" y="4239366"/>
            <a:ext cx="13366040" cy="3577210"/>
          </a:xfrm>
          <a:prstGeom prst="rect">
            <a:avLst/>
          </a:prstGeom>
          <a:solidFill>
            <a:srgbClr val="000000">
              <a:alpha val="63111"/>
            </a:srgbClr>
          </a:solidFill>
          <a:ln w="12700">
            <a:miter lim="400000"/>
          </a:ln>
          <a:effectLst>
            <a:outerShdw blurRad="38100" dist="25400" dir="5400000" rotWithShape="0">
              <a:srgbClr val="000000">
                <a:alpha val="76931"/>
              </a:srgbClr>
            </a:outerShdw>
          </a:effectLst>
        </p:spPr>
        <p:txBody>
          <a:bodyPr lIns="50800" tIns="50800" rIns="50800" bIns="50800" anchor="ctr"/>
          <a:lstStyle/>
          <a:p>
            <a:pPr>
              <a:defRPr sz="3200">
                <a:solidFill>
                  <a:srgbClr val="FFFFFF"/>
                </a:solidFill>
              </a:defRPr>
            </a:pPr>
            <a:endParaRPr/>
          </a:p>
        </p:txBody>
      </p:sp>
      <p:sp>
        <p:nvSpPr>
          <p:cNvPr id="239" name="Shape 239"/>
          <p:cNvSpPr/>
          <p:nvPr/>
        </p:nvSpPr>
        <p:spPr>
          <a:xfrm>
            <a:off x="5964806" y="4660184"/>
            <a:ext cx="12454388" cy="324703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defTabSz="1828800">
              <a:defRPr sz="5300">
                <a:solidFill>
                  <a:srgbClr val="FFFFFF"/>
                </a:solidFill>
                <a:latin typeface="Calibri"/>
                <a:ea typeface="Calibri"/>
                <a:cs typeface="Calibri"/>
                <a:sym typeface="Calibri"/>
              </a:defRPr>
            </a:lvl1pPr>
          </a:lstStyle>
          <a:p>
            <a:r>
              <a:rPr lang="fr-FR" dirty="0"/>
              <a:t>This </a:t>
            </a:r>
            <a:r>
              <a:rPr lang="fr-FR" dirty="0" err="1"/>
              <a:t>whale’s</a:t>
            </a:r>
            <a:r>
              <a:rPr lang="fr-FR" dirty="0"/>
              <a:t> </a:t>
            </a:r>
            <a:r>
              <a:rPr lang="fr-FR" dirty="0" err="1"/>
              <a:t>tasty</a:t>
            </a:r>
            <a:r>
              <a:rPr lang="fr-FR" dirty="0"/>
              <a:t> plastic </a:t>
            </a:r>
            <a:r>
              <a:rPr lang="fr-FR" dirty="0" err="1"/>
              <a:t>feast</a:t>
            </a:r>
            <a:r>
              <a:rPr lang="fr-FR" dirty="0"/>
              <a:t> </a:t>
            </a:r>
            <a:r>
              <a:rPr lang="fr-FR" dirty="0" err="1"/>
              <a:t>ended</a:t>
            </a:r>
            <a:r>
              <a:rPr lang="fr-FR" dirty="0"/>
              <a:t> in </a:t>
            </a:r>
            <a:r>
              <a:rPr lang="fr-FR" dirty="0" err="1"/>
              <a:t>disaster</a:t>
            </a:r>
            <a:r>
              <a:rPr lang="fr-FR" dirty="0"/>
              <a:t> </a:t>
            </a:r>
            <a:r>
              <a:rPr lang="fr-FR" dirty="0" err="1"/>
              <a:t>when</a:t>
            </a:r>
            <a:r>
              <a:rPr lang="fr-FR" dirty="0"/>
              <a:t> </a:t>
            </a:r>
            <a:r>
              <a:rPr lang="fr-FR" dirty="0" err="1"/>
              <a:t>it</a:t>
            </a:r>
            <a:r>
              <a:rPr lang="fr-FR" dirty="0"/>
              <a:t> </a:t>
            </a:r>
            <a:r>
              <a:rPr lang="fr-FR" dirty="0" err="1"/>
              <a:t>swallowed</a:t>
            </a:r>
            <a:r>
              <a:rPr lang="fr-FR" dirty="0"/>
              <a:t> up to 80 plastic </a:t>
            </a:r>
            <a:r>
              <a:rPr lang="fr-FR" dirty="0" err="1"/>
              <a:t>bags</a:t>
            </a:r>
            <a:r>
              <a:rPr lang="fr-FR" dirty="0"/>
              <a:t> and </a:t>
            </a:r>
            <a:r>
              <a:rPr lang="fr-FR" dirty="0" err="1"/>
              <a:t>died</a:t>
            </a:r>
            <a:r>
              <a:rPr lang="fr-FR" dirty="0"/>
              <a:t>.</a:t>
            </a:r>
          </a:p>
          <a:p>
            <a:r>
              <a:rPr lang="fr-FR" sz="4000" dirty="0" err="1"/>
              <a:t>Department</a:t>
            </a:r>
            <a:r>
              <a:rPr lang="fr-FR" sz="4000" dirty="0"/>
              <a:t> of Marine and </a:t>
            </a:r>
            <a:r>
              <a:rPr lang="fr-FR" sz="4000" dirty="0" err="1"/>
              <a:t>Coastal</a:t>
            </a:r>
            <a:r>
              <a:rPr lang="fr-FR" sz="4000" dirty="0"/>
              <a:t> </a:t>
            </a:r>
            <a:r>
              <a:rPr lang="fr-FR" sz="4000" dirty="0" err="1"/>
              <a:t>Resources</a:t>
            </a:r>
            <a:r>
              <a:rPr lang="fr-FR" sz="4000" dirty="0"/>
              <a:t>/Reuters</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Earth observations</a:t>
            </a:r>
          </a:p>
        </p:txBody>
      </p:sp>
      <p:sp>
        <p:nvSpPr>
          <p:cNvPr id="147" name="Shape 147"/>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t>In, on and around the Earth</a:t>
            </a:r>
          </a:p>
        </p:txBody>
      </p:sp>
      <p:sp>
        <p:nvSpPr>
          <p:cNvPr id="148" name="Shape 148"/>
          <p:cNvSpPr/>
          <p:nvPr/>
        </p:nvSpPr>
        <p:spPr>
          <a:xfrm>
            <a:off x="1692182" y="4291974"/>
            <a:ext cx="7200807"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b="1">
                <a:solidFill>
                  <a:srgbClr val="A7A7A7"/>
                </a:solidFill>
                <a:latin typeface="Calibri"/>
                <a:ea typeface="Calibri"/>
                <a:cs typeface="Calibri"/>
                <a:sym typeface="Calibri"/>
              </a:defRPr>
            </a:lvl1pPr>
          </a:lstStyle>
          <a:p>
            <a:r>
              <a:t>What is Earth observation?</a:t>
            </a:r>
          </a:p>
        </p:txBody>
      </p:sp>
      <p:sp>
        <p:nvSpPr>
          <p:cNvPr id="149" name="Shape 149"/>
          <p:cNvSpPr/>
          <p:nvPr/>
        </p:nvSpPr>
        <p:spPr>
          <a:xfrm>
            <a:off x="1665646" y="4917857"/>
            <a:ext cx="7253879" cy="25196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3800">
                <a:latin typeface="Calibri"/>
                <a:ea typeface="Calibri"/>
                <a:cs typeface="Calibri"/>
                <a:sym typeface="Calibri"/>
              </a:defRPr>
            </a:lvl1pPr>
          </a:lstStyle>
          <a:p>
            <a:r>
              <a:t>Earth observation is the gathering of information about physical, chemical and biological systems in, on and around the Earth. </a:t>
            </a:r>
          </a:p>
        </p:txBody>
      </p:sp>
      <p:pic>
        <p:nvPicPr>
          <p:cNvPr id="150" name="image6.jpeg"/>
          <p:cNvPicPr>
            <a:picLocks noChangeAspect="1"/>
          </p:cNvPicPr>
          <p:nvPr/>
        </p:nvPicPr>
        <p:blipFill>
          <a:blip r:embed="rId2">
            <a:extLst/>
          </a:blip>
          <a:srcRect l="6827" t="2021" r="21440" b="4995"/>
          <a:stretch>
            <a:fillRect/>
          </a:stretch>
        </p:blipFill>
        <p:spPr>
          <a:xfrm>
            <a:off x="10146625" y="724828"/>
            <a:ext cx="13119468" cy="11347772"/>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Group on Earth Observations</a:t>
            </a:r>
          </a:p>
        </p:txBody>
      </p:sp>
      <p:sp>
        <p:nvSpPr>
          <p:cNvPr id="153" name="Shape 153"/>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t>Intergovernmental partnership</a:t>
            </a:r>
          </a:p>
        </p:txBody>
      </p:sp>
      <p:sp>
        <p:nvSpPr>
          <p:cNvPr id="154" name="Shape 154"/>
          <p:cNvSpPr/>
          <p:nvPr/>
        </p:nvSpPr>
        <p:spPr>
          <a:xfrm>
            <a:off x="1692182" y="4291974"/>
            <a:ext cx="7200807"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b="1">
                <a:solidFill>
                  <a:srgbClr val="A7A7A7"/>
                </a:solidFill>
                <a:latin typeface="Calibri"/>
                <a:ea typeface="Calibri"/>
                <a:cs typeface="Calibri"/>
                <a:sym typeface="Calibri"/>
              </a:defRPr>
            </a:lvl1pPr>
          </a:lstStyle>
          <a:p>
            <a:r>
              <a:t>What is GEO?</a:t>
            </a:r>
          </a:p>
        </p:txBody>
      </p:sp>
      <p:sp>
        <p:nvSpPr>
          <p:cNvPr id="155" name="Shape 155"/>
          <p:cNvSpPr/>
          <p:nvPr/>
        </p:nvSpPr>
        <p:spPr>
          <a:xfrm>
            <a:off x="1665646" y="4917857"/>
            <a:ext cx="7253879" cy="25196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algn="l" defTabSz="1828800">
              <a:defRPr sz="3800">
                <a:latin typeface="Calibri"/>
                <a:ea typeface="Calibri"/>
                <a:cs typeface="Calibri"/>
                <a:sym typeface="Calibri"/>
              </a:defRPr>
            </a:pPr>
            <a:r>
              <a:t>GEO works to improve the availability, access, understanding and use of Earth observations for the benefit of society.</a:t>
            </a:r>
          </a:p>
        </p:txBody>
      </p:sp>
      <p:pic>
        <p:nvPicPr>
          <p:cNvPr id="156" name="image7-small.jpg"/>
          <p:cNvPicPr>
            <a:picLocks noChangeAspect="1"/>
          </p:cNvPicPr>
          <p:nvPr/>
        </p:nvPicPr>
        <p:blipFill>
          <a:blip r:embed="rId2">
            <a:extLst/>
          </a:blip>
          <a:srcRect t="35859" b="6468"/>
          <a:stretch>
            <a:fillRect/>
          </a:stretch>
        </p:blipFill>
        <p:spPr>
          <a:xfrm>
            <a:off x="10146627" y="724829"/>
            <a:ext cx="13119465" cy="11347772"/>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Group on Earth Observations</a:t>
            </a:r>
          </a:p>
        </p:txBody>
      </p:sp>
      <p:sp>
        <p:nvSpPr>
          <p:cNvPr id="159" name="Shape 159"/>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t>Research, policy and decision making</a:t>
            </a:r>
          </a:p>
        </p:txBody>
      </p:sp>
      <p:sp>
        <p:nvSpPr>
          <p:cNvPr id="160" name="Shape 160"/>
          <p:cNvSpPr/>
          <p:nvPr/>
        </p:nvSpPr>
        <p:spPr>
          <a:xfrm>
            <a:off x="1692182" y="4291974"/>
            <a:ext cx="7200807"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b="1">
                <a:solidFill>
                  <a:srgbClr val="A7A7A7"/>
                </a:solidFill>
                <a:latin typeface="Calibri"/>
                <a:ea typeface="Calibri"/>
                <a:cs typeface="Calibri"/>
                <a:sym typeface="Calibri"/>
              </a:defRPr>
            </a:lvl1pPr>
          </a:lstStyle>
          <a:p>
            <a:r>
              <a:t>What does GEO do?</a:t>
            </a:r>
          </a:p>
        </p:txBody>
      </p:sp>
      <p:sp>
        <p:nvSpPr>
          <p:cNvPr id="161" name="Shape 161"/>
          <p:cNvSpPr/>
          <p:nvPr/>
        </p:nvSpPr>
        <p:spPr>
          <a:xfrm>
            <a:off x="1665646" y="4917857"/>
            <a:ext cx="7253879" cy="36880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3800">
                <a:latin typeface="Calibri"/>
                <a:ea typeface="Calibri"/>
                <a:cs typeface="Calibri"/>
                <a:sym typeface="Calibri"/>
              </a:defRPr>
            </a:lvl1pPr>
          </a:lstStyle>
          <a:p>
            <a:r>
              <a:t>GEO’s member governments and participating organizations work together to develop and implement Earth observations projects and initiatives that address global environmental challenges.</a:t>
            </a:r>
          </a:p>
        </p:txBody>
      </p:sp>
      <p:pic>
        <p:nvPicPr>
          <p:cNvPr id="162" name="image8-small.jpg"/>
          <p:cNvPicPr>
            <a:picLocks noChangeAspect="1"/>
          </p:cNvPicPr>
          <p:nvPr/>
        </p:nvPicPr>
        <p:blipFill>
          <a:blip r:embed="rId2">
            <a:extLst/>
          </a:blip>
          <a:srcRect l="18217" r="18216"/>
          <a:stretch>
            <a:fillRect/>
          </a:stretch>
        </p:blipFill>
        <p:spPr>
          <a:xfrm>
            <a:off x="10146627" y="724829"/>
            <a:ext cx="13119465" cy="11347771"/>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Group on Earth Observations</a:t>
            </a:r>
          </a:p>
        </p:txBody>
      </p:sp>
      <p:sp>
        <p:nvSpPr>
          <p:cNvPr id="165" name="Shape 165"/>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t>Open Earth observations data and information </a:t>
            </a:r>
          </a:p>
        </p:txBody>
      </p:sp>
      <p:sp>
        <p:nvSpPr>
          <p:cNvPr id="166" name="Shape 166"/>
          <p:cNvSpPr/>
          <p:nvPr/>
        </p:nvSpPr>
        <p:spPr>
          <a:xfrm>
            <a:off x="1692182" y="4291974"/>
            <a:ext cx="7200807"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b="1">
                <a:solidFill>
                  <a:srgbClr val="A7A7A7"/>
                </a:solidFill>
                <a:latin typeface="Calibri"/>
                <a:ea typeface="Calibri"/>
                <a:cs typeface="Calibri"/>
                <a:sym typeface="Calibri"/>
              </a:defRPr>
            </a:lvl1pPr>
          </a:lstStyle>
          <a:p>
            <a:r>
              <a:t>What does GEO have to offer?</a:t>
            </a:r>
          </a:p>
        </p:txBody>
      </p:sp>
      <p:sp>
        <p:nvSpPr>
          <p:cNvPr id="167" name="Shape 167"/>
          <p:cNvSpPr/>
          <p:nvPr/>
        </p:nvSpPr>
        <p:spPr>
          <a:xfrm>
            <a:off x="1665646" y="4917857"/>
            <a:ext cx="7253879" cy="54406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algn="l" defTabSz="1828800">
              <a:defRPr sz="3800">
                <a:latin typeface="Calibri"/>
                <a:ea typeface="Calibri"/>
                <a:cs typeface="Calibri"/>
                <a:sym typeface="Calibri"/>
              </a:defRPr>
            </a:pPr>
            <a:r>
              <a:t>In addition to 70+ Work Programme activities, the GEO community is building the Global Earth Observation System of Systems (GEOSS), and has already made over 400 million open data and information resources available via </a:t>
            </a:r>
            <a:r>
              <a:rPr b="1" u="sng">
                <a:solidFill>
                  <a:srgbClr val="0000FF"/>
                </a:solidFill>
                <a:uFill>
                  <a:solidFill>
                    <a:srgbClr val="0000FF"/>
                  </a:solidFill>
                </a:uFill>
                <a:hlinkClick r:id="rId2"/>
              </a:rPr>
              <a:t>www.geoportal.org</a:t>
            </a:r>
          </a:p>
        </p:txBody>
      </p:sp>
      <p:pic>
        <p:nvPicPr>
          <p:cNvPr id="168" name="image9-small.jpg"/>
          <p:cNvPicPr>
            <a:picLocks noChangeAspect="1"/>
          </p:cNvPicPr>
          <p:nvPr/>
        </p:nvPicPr>
        <p:blipFill>
          <a:blip r:embed="rId3">
            <a:extLst/>
          </a:blip>
          <a:srcRect l="11457" r="11457"/>
          <a:stretch>
            <a:fillRect/>
          </a:stretch>
        </p:blipFill>
        <p:spPr>
          <a:xfrm>
            <a:off x="10146627" y="724829"/>
            <a:ext cx="13119464" cy="11347771"/>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10.jpeg"/>
          <p:cNvPicPr>
            <a:picLocks noChangeAspect="1"/>
          </p:cNvPicPr>
          <p:nvPr/>
        </p:nvPicPr>
        <p:blipFill>
          <a:blip r:embed="rId2">
            <a:extLst/>
          </a:blip>
          <a:stretch>
            <a:fillRect/>
          </a:stretch>
        </p:blipFill>
        <p:spPr>
          <a:xfrm>
            <a:off x="13800644" y="1510028"/>
            <a:ext cx="5407186" cy="3604792"/>
          </a:xfrm>
          <a:prstGeom prst="rect">
            <a:avLst/>
          </a:prstGeom>
          <a:ln w="12700">
            <a:miter lim="400000"/>
          </a:ln>
        </p:spPr>
      </p:pic>
      <p:pic>
        <p:nvPicPr>
          <p:cNvPr id="171" name="image11.png"/>
          <p:cNvPicPr>
            <a:picLocks noChangeAspect="1"/>
          </p:cNvPicPr>
          <p:nvPr/>
        </p:nvPicPr>
        <p:blipFill>
          <a:blip r:embed="rId3">
            <a:extLst/>
          </a:blip>
          <a:stretch>
            <a:fillRect/>
          </a:stretch>
        </p:blipFill>
        <p:spPr>
          <a:xfrm>
            <a:off x="14350750" y="5643574"/>
            <a:ext cx="4306974" cy="2428853"/>
          </a:xfrm>
          <a:prstGeom prst="rect">
            <a:avLst/>
          </a:prstGeom>
          <a:ln w="12700">
            <a:miter lim="400000"/>
          </a:ln>
        </p:spPr>
      </p:pic>
      <p:pic>
        <p:nvPicPr>
          <p:cNvPr id="172" name="image12.jpeg"/>
          <p:cNvPicPr>
            <a:picLocks noChangeAspect="1"/>
          </p:cNvPicPr>
          <p:nvPr/>
        </p:nvPicPr>
        <p:blipFill>
          <a:blip r:embed="rId4">
            <a:extLst/>
          </a:blip>
          <a:stretch>
            <a:fillRect/>
          </a:stretch>
        </p:blipFill>
        <p:spPr>
          <a:xfrm>
            <a:off x="13327609" y="8981009"/>
            <a:ext cx="6175458" cy="2634864"/>
          </a:xfrm>
          <a:prstGeom prst="rect">
            <a:avLst/>
          </a:prstGeom>
          <a:ln w="12700">
            <a:miter lim="400000"/>
          </a:ln>
        </p:spPr>
      </p:pic>
      <p:sp>
        <p:nvSpPr>
          <p:cNvPr id="173" name="Shape 173"/>
          <p:cNvSpPr/>
          <p:nvPr/>
        </p:nvSpPr>
        <p:spPr>
          <a:xfrm>
            <a:off x="544471" y="1101387"/>
            <a:ext cx="17161378" cy="83057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Group on Earth Observations</a:t>
            </a:r>
          </a:p>
        </p:txBody>
      </p:sp>
      <p:sp>
        <p:nvSpPr>
          <p:cNvPr id="174" name="Shape 174"/>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algn="l" defTabSz="1828800">
              <a:defRPr sz="2800">
                <a:solidFill>
                  <a:srgbClr val="31859C"/>
                </a:solidFill>
                <a:latin typeface="Calibri"/>
                <a:ea typeface="Calibri"/>
                <a:cs typeface="Calibri"/>
                <a:sym typeface="Calibri"/>
              </a:defRPr>
            </a:pPr>
            <a:r>
              <a:t>Our focus areas</a:t>
            </a:r>
          </a:p>
        </p:txBody>
      </p:sp>
      <p:sp>
        <p:nvSpPr>
          <p:cNvPr id="175" name="Shape 175"/>
          <p:cNvSpPr/>
          <p:nvPr/>
        </p:nvSpPr>
        <p:spPr>
          <a:xfrm>
            <a:off x="1665645" y="4917857"/>
            <a:ext cx="10729863" cy="42722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algn="l" defTabSz="1828800">
              <a:defRPr sz="3800">
                <a:latin typeface="Calibri"/>
                <a:ea typeface="Calibri"/>
                <a:cs typeface="Calibri"/>
                <a:sym typeface="Calibri"/>
              </a:defRPr>
            </a:pPr>
            <a:r>
              <a:t>GEO’s </a:t>
            </a:r>
            <a:r>
              <a:rPr b="1"/>
              <a:t>global engagement priorities</a:t>
            </a:r>
            <a:r>
              <a:t> include supporting the UN 2030 Agenda for Sustainable Development, the Paris Agreement on Climate and the Sendai Framework for Disaster Risk Reduction. In particular, the intersection, overlap and shared monitoring and reporting requirements to achieve the respective goals and objectives.  </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7814120" y="1155779"/>
            <a:ext cx="8755762" cy="1143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821529">
              <a:defRPr sz="6000" cap="all" spc="959">
                <a:solidFill>
                  <a:srgbClr val="FFFFFF"/>
                </a:solidFill>
                <a:latin typeface="Avenir Medium"/>
                <a:ea typeface="Avenir Medium"/>
                <a:cs typeface="Avenir Medium"/>
                <a:sym typeface="Avenir Medium"/>
              </a:defRPr>
            </a:lvl1pPr>
          </a:lstStyle>
          <a:p>
            <a:r>
              <a:t>GEO in Numbers </a:t>
            </a:r>
          </a:p>
        </p:txBody>
      </p:sp>
      <p:sp>
        <p:nvSpPr>
          <p:cNvPr id="178" name="Shape 178"/>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GEO in Numbers</a:t>
            </a:r>
          </a:p>
        </p:txBody>
      </p:sp>
      <p:pic>
        <p:nvPicPr>
          <p:cNvPr id="179" name="pasted-image.pdf"/>
          <p:cNvPicPr>
            <a:picLocks noChangeAspect="1"/>
          </p:cNvPicPr>
          <p:nvPr/>
        </p:nvPicPr>
        <p:blipFill>
          <a:blip r:embed="rId2">
            <a:extLst/>
          </a:blip>
          <a:stretch>
            <a:fillRect/>
          </a:stretch>
        </p:blipFill>
        <p:spPr>
          <a:xfrm>
            <a:off x="7223824" y="1108385"/>
            <a:ext cx="16098567" cy="11882753"/>
          </a:xfrm>
          <a:prstGeom prst="rect">
            <a:avLst/>
          </a:prstGeom>
          <a:ln w="12700">
            <a:miter lim="400000"/>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3.png"/>
          <p:cNvPicPr>
            <a:picLocks noChangeAspect="1"/>
          </p:cNvPicPr>
          <p:nvPr/>
        </p:nvPicPr>
        <p:blipFill>
          <a:blip r:embed="rId2">
            <a:extLst/>
          </a:blip>
          <a:stretch>
            <a:fillRect/>
          </a:stretch>
        </p:blipFill>
        <p:spPr>
          <a:xfrm>
            <a:off x="4031603" y="747357"/>
            <a:ext cx="15957306" cy="11071942"/>
          </a:xfrm>
          <a:prstGeom prst="rect">
            <a:avLst/>
          </a:prstGeom>
          <a:ln w="12700">
            <a:miter lim="400000"/>
          </a:ln>
        </p:spPr>
      </p:pic>
      <p:sp>
        <p:nvSpPr>
          <p:cNvPr id="182" name="Shape 182"/>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Group on Earth Observations</a:t>
            </a:r>
          </a:p>
        </p:txBody>
      </p:sp>
      <p:sp>
        <p:nvSpPr>
          <p:cNvPr id="183" name="Shape 183"/>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t>105 Member Countries</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8.jpeg"/>
          <p:cNvPicPr>
            <a:picLocks noChangeAspect="1"/>
          </p:cNvPicPr>
          <p:nvPr/>
        </p:nvPicPr>
        <p:blipFill>
          <a:blip r:embed="rId2">
            <a:extLst/>
          </a:blip>
          <a:srcRect b="49487"/>
          <a:stretch>
            <a:fillRect/>
          </a:stretch>
        </p:blipFill>
        <p:spPr>
          <a:xfrm>
            <a:off x="224037" y="3735232"/>
            <a:ext cx="11883622" cy="6105538"/>
          </a:xfrm>
          <a:prstGeom prst="rect">
            <a:avLst/>
          </a:prstGeom>
          <a:ln w="12700">
            <a:miter lim="400000"/>
          </a:ln>
        </p:spPr>
      </p:pic>
      <p:pic>
        <p:nvPicPr>
          <p:cNvPr id="186" name="image8.jpeg"/>
          <p:cNvPicPr>
            <a:picLocks noChangeAspect="1"/>
          </p:cNvPicPr>
          <p:nvPr/>
        </p:nvPicPr>
        <p:blipFill>
          <a:blip r:embed="rId2">
            <a:extLst/>
          </a:blip>
          <a:srcRect t="49952"/>
          <a:stretch>
            <a:fillRect/>
          </a:stretch>
        </p:blipFill>
        <p:spPr>
          <a:xfrm>
            <a:off x="12244920" y="3758648"/>
            <a:ext cx="11901997" cy="6058725"/>
          </a:xfrm>
          <a:prstGeom prst="rect">
            <a:avLst/>
          </a:prstGeom>
          <a:ln w="12700">
            <a:miter lim="400000"/>
          </a:ln>
        </p:spPr>
      </p:pic>
      <p:sp>
        <p:nvSpPr>
          <p:cNvPr id="187" name="Shape 187"/>
          <p:cNvSpPr/>
          <p:nvPr/>
        </p:nvSpPr>
        <p:spPr>
          <a:xfrm>
            <a:off x="544471" y="1101387"/>
            <a:ext cx="17161378" cy="8305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4200" b="1">
                <a:solidFill>
                  <a:srgbClr val="1D324B"/>
                </a:solidFill>
                <a:latin typeface="Calibri"/>
                <a:ea typeface="Calibri"/>
                <a:cs typeface="Calibri"/>
                <a:sym typeface="Calibri"/>
              </a:defRPr>
            </a:lvl1pPr>
          </a:lstStyle>
          <a:p>
            <a:r>
              <a:t>Group on Earth Observations</a:t>
            </a:r>
          </a:p>
        </p:txBody>
      </p:sp>
      <p:sp>
        <p:nvSpPr>
          <p:cNvPr id="188" name="Shape 188"/>
          <p:cNvSpPr/>
          <p:nvPr/>
        </p:nvSpPr>
        <p:spPr>
          <a:xfrm>
            <a:off x="593770" y="1800861"/>
            <a:ext cx="7200804" cy="62737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l" defTabSz="1828800">
              <a:defRPr sz="2800">
                <a:solidFill>
                  <a:srgbClr val="31859C"/>
                </a:solidFill>
                <a:latin typeface="Calibri"/>
                <a:ea typeface="Calibri"/>
                <a:cs typeface="Calibri"/>
                <a:sym typeface="Calibri"/>
              </a:defRPr>
            </a:lvl1pPr>
          </a:lstStyle>
          <a:p>
            <a:r>
              <a:t>127 Participating Organizations</a:t>
            </a:r>
          </a:p>
        </p:txBody>
      </p:sp>
    </p:spTree>
  </p:cSld>
  <p:clrMapOvr>
    <a:masterClrMapping/>
  </p:clrMapOvr>
  <p:transition spd="slow"/>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124</TotalTime>
  <Words>569</Words>
  <Application>Microsoft Macintosh PowerPoint</Application>
  <PresentationFormat>Personnalisé</PresentationFormat>
  <Paragraphs>75</Paragraphs>
  <Slides>18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18</vt:i4>
      </vt:variant>
    </vt:vector>
  </HeadingPairs>
  <TitlesOfParts>
    <vt:vector size="24" baseType="lpstr">
      <vt:lpstr>Arial</vt:lpstr>
      <vt:lpstr>Avenir Medium</vt:lpstr>
      <vt:lpstr>Calibri</vt:lpstr>
      <vt:lpstr>Helvetica Light</vt:lpstr>
      <vt:lpstr>Helvetica Neue</vt:lpstr>
      <vt:lpstr>White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René GARELLO</cp:lastModifiedBy>
  <cp:revision>3</cp:revision>
  <dcterms:modified xsi:type="dcterms:W3CDTF">2018-11-23T16:58:06Z</dcterms:modified>
</cp:coreProperties>
</file>