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4"/>
  </p:notesMasterIdLst>
  <p:handoutMasterIdLst>
    <p:handoutMasterId r:id="rId25"/>
  </p:handoutMasterIdLst>
  <p:sldIdLst>
    <p:sldId id="356" r:id="rId2"/>
    <p:sldId id="531" r:id="rId3"/>
    <p:sldId id="559" r:id="rId4"/>
    <p:sldId id="546" r:id="rId5"/>
    <p:sldId id="589" r:id="rId6"/>
    <p:sldId id="607" r:id="rId7"/>
    <p:sldId id="610" r:id="rId8"/>
    <p:sldId id="603" r:id="rId9"/>
    <p:sldId id="591" r:id="rId10"/>
    <p:sldId id="590" r:id="rId11"/>
    <p:sldId id="593" r:id="rId12"/>
    <p:sldId id="595" r:id="rId13"/>
    <p:sldId id="596" r:id="rId14"/>
    <p:sldId id="601" r:id="rId15"/>
    <p:sldId id="599" r:id="rId16"/>
    <p:sldId id="606" r:id="rId17"/>
    <p:sldId id="605" r:id="rId18"/>
    <p:sldId id="612" r:id="rId19"/>
    <p:sldId id="613" r:id="rId20"/>
    <p:sldId id="562" r:id="rId21"/>
    <p:sldId id="608" r:id="rId22"/>
    <p:sldId id="557" r:id="rId23"/>
  </p:sldIdLst>
  <p:sldSz cx="9144000" cy="6858000" type="screen4x3"/>
  <p:notesSz cx="9926638" cy="6797675"/>
  <p:custDataLst>
    <p:tags r:id="rId2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9087" autoAdjust="0"/>
  </p:normalViewPr>
  <p:slideViewPr>
    <p:cSldViewPr snapToGrid="0">
      <p:cViewPr varScale="1">
        <p:scale>
          <a:sx n="44" d="100"/>
          <a:sy n="4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095" y="0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5664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095" y="6455664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095" y="0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3988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587" y="3228591"/>
            <a:ext cx="7943466" cy="30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5664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095" y="6455664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8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E958-B35C-4F2F-9049-6A21985D3C28}" type="datetimeFigureOut">
              <a:rPr lang="de-DE"/>
              <a:pPr>
                <a:defRPr/>
              </a:pPr>
              <a:t>30.08.2012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8D90-DDEE-4BF5-90D1-B5F4E84EEF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30.08.2012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274638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4CF275-357B-456D-8A25-20913D0B7C9D}" type="datetimeFigureOut">
              <a:rPr lang="de-DE"/>
              <a:pPr>
                <a:defRPr/>
              </a:pPr>
              <a:t>30.08.2012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91EC189-E421-428E-BBE5-B40085AF26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4100" name="Title 6"/>
          <p:cNvSpPr>
            <a:spLocks noGrp="1"/>
          </p:cNvSpPr>
          <p:nvPr>
            <p:ph type="ctrTitle"/>
          </p:nvPr>
        </p:nvSpPr>
        <p:spPr>
          <a:xfrm>
            <a:off x="2471738" y="2136928"/>
            <a:ext cx="6672262" cy="1743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Capacity Development for Water and Food Security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0" dirty="0" smtClean="0">
                <a:latin typeface="Arial" pitchFamily="34" charset="0"/>
                <a:cs typeface="Arial" pitchFamily="34" charset="0"/>
              </a:rPr>
            </a:br>
            <a:endParaRPr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Subtitle 7"/>
          <p:cNvSpPr>
            <a:spLocks noGrp="1"/>
          </p:cNvSpPr>
          <p:nvPr>
            <p:ph type="subTitle" idx="1"/>
          </p:nvPr>
        </p:nvSpPr>
        <p:spPr>
          <a:xfrm>
            <a:off x="2471738" y="4926056"/>
            <a:ext cx="6138862" cy="1752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Dr. Jens </a:t>
            </a:r>
            <a:r>
              <a:rPr lang="en-US" sz="24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Liebe</a:t>
            </a:r>
            <a:r>
              <a:rPr lang="en-US" sz="24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UN-Water Decade </a:t>
            </a:r>
            <a:r>
              <a:rPr lang="en-US" sz="1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on Capacity Development (UNW-DPC)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GEOSS S+T Stakeholder Workshop</a:t>
            </a:r>
            <a:r>
              <a:rPr lang="de-DE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30 August 2012  </a:t>
            </a:r>
            <a:r>
              <a:rPr lang="de-DE"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∙   </a:t>
            </a:r>
            <a:r>
              <a:rPr sz="1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Bonn, Germany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1738" y="37419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Breakout Session B4: </a:t>
            </a:r>
            <a:br>
              <a:rPr lang="en-US" sz="20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Food and Water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Water, Energy and Food Security Nexus</a:t>
            </a:r>
            <a:endParaRPr 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85875" y="1600200"/>
            <a:ext cx="7400925" cy="4525963"/>
          </a:xfrm>
        </p:spPr>
        <p:txBody>
          <a:bodyPr/>
          <a:lstStyle/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In many regions and sectors,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resources are not used in an efficient and sustainable way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and t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here is a </a:t>
            </a:r>
            <a:r>
              <a:rPr sz="2400" b="1" dirty="0" smtClean="0">
                <a:latin typeface="Arial" pitchFamily="34" charset="0"/>
                <a:cs typeface="Arial" pitchFamily="34" charset="0"/>
              </a:rPr>
              <a:t>large potential to increase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overall </a:t>
            </a:r>
            <a:r>
              <a:rPr sz="2400" b="1" dirty="0" smtClean="0">
                <a:latin typeface="Arial" pitchFamily="34" charset="0"/>
                <a:cs typeface="Arial" pitchFamily="34" charset="0"/>
              </a:rPr>
              <a:t>resource use efficiency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 and benefits in production and consumption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The Nexus perspective considers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sz="2400" b="1" dirty="0" smtClean="0">
                <a:latin typeface="Arial" pitchFamily="34" charset="0"/>
                <a:cs typeface="Arial" pitchFamily="34" charset="0"/>
              </a:rPr>
              <a:t>inter-dependencies across the water, energy and food sectors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and policies such as climate and biodiversity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sz="2400" dirty="0" smtClean="0">
                <a:latin typeface="Arial" pitchFamily="34" charset="0"/>
                <a:cs typeface="Arial" pitchFamily="34" charset="0"/>
              </a:rPr>
              <a:t>The Nexus approach aims to increase efficiency, reduce trade-offs, build synergies and </a:t>
            </a:r>
            <a:r>
              <a:rPr sz="2400" b="1" dirty="0" smtClean="0">
                <a:latin typeface="Arial" pitchFamily="34" charset="0"/>
                <a:cs typeface="Arial" pitchFamily="34" charset="0"/>
              </a:rPr>
              <a:t>improve governance across sectors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3200" dirty="0" smtClean="0">
                <a:latin typeface="Arial" pitchFamily="34" charset="0"/>
                <a:cs typeface="Arial" pitchFamily="34" charset="0"/>
              </a:rPr>
              <a:t>In the Nexus context, Capacity Development is crucial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285875" y="1600200"/>
            <a:ext cx="7400925" cy="4525963"/>
          </a:xfrm>
        </p:spPr>
        <p:txBody>
          <a:bodyPr/>
          <a:lstStyle/>
          <a:p>
            <a:pPr marL="514350" indent="-514350">
              <a:buFont typeface="Arial" pitchFamily="34" charset="0"/>
              <a:buNone/>
            </a:pP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sz="2000" dirty="0" smtClean="0">
                <a:latin typeface="Arial" pitchFamily="34" charset="0"/>
                <a:cs typeface="Arial" pitchFamily="34" charset="0"/>
              </a:rPr>
              <a:t>to identify interconnections between sectors and actors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...to promote learning and knowledge sharing across sectors and regions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sz="2000" dirty="0" smtClean="0">
                <a:latin typeface="Arial" pitchFamily="34" charset="0"/>
                <a:cs typeface="Arial" pitchFamily="34" charset="0"/>
              </a:rPr>
              <a:t>to narrow the gap between the availability of solutions and skills and means to use them (e.g. technology)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sz="2000" dirty="0" smtClean="0">
                <a:latin typeface="Arial" pitchFamily="34" charset="0"/>
                <a:cs typeface="Arial" pitchFamily="34" charset="0"/>
              </a:rPr>
              <a:t>to support decision-makers to develop appropriate policies, strategies and investments, to explore and exploit synergies, and to identify and mitigate trade-offs</a:t>
            </a:r>
          </a:p>
          <a:p>
            <a:pPr marL="514350" indent="-514350">
              <a:buFont typeface="Wingdings" pitchFamily="2" charset="2"/>
              <a:buChar char="Ø"/>
            </a:pPr>
            <a:endParaRPr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Narrow" pitchFamily="34" charset="0"/>
              </a:rPr>
              <a:t>Dimensions of Capacity Development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foodsec.org/uploads/pics/cd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049" y="1655529"/>
            <a:ext cx="6542889" cy="4901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09425" y="6488668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FAO</a:t>
            </a:r>
            <a:endParaRPr lang="en-US" dirty="0"/>
          </a:p>
        </p:txBody>
      </p:sp>
      <p:pic>
        <p:nvPicPr>
          <p:cNvPr id="5124" name="Picture 4" descr="http://www.fao.org/uploads/pics/Three_dimensions_LM1_4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001" y="1853387"/>
            <a:ext cx="3438525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Example 1: Water Scenarios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can we meet the global water demand?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 a global scale, data base of stocks and flows are rather poor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At the same time, nations thin out their measuring and monitoring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programmes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Gap can be closed, and significant advances can be made by Earth Observation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 Narrow" pitchFamily="34" charset="0"/>
              </a:rPr>
              <a:t>Example 1: Water Scenarios</a:t>
            </a:r>
            <a:endParaRPr lang="en-US" sz="4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12290" name="Picture 2" descr="Projected Freshwater Supply Shortfall in 2030. 2030 Water Resources Group,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4" y="1863724"/>
            <a:ext cx="8150225" cy="42177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Some key aspects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Scenarios are important for decision makers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underlying physical data is largely poor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“You can’t manage [well] what you can’t measure [well]”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Yet: Decisions have to be made today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Challenges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Spatial and temporal distribution of water (ideally stocks and flows)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Monitoring of water quality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Keeping data up-to date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Climate change models need to improve to lead to better adaption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National strategies require political decisions on water allocation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Fostering cross-disciplinary decision making (acknowledging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nexus)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Narrow" pitchFamily="34" charset="0"/>
              </a:rPr>
              <a:t>Example 2: Drought Management</a:t>
            </a:r>
            <a:endParaRPr lang="en-US" sz="40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Currently: push to move away from crisis-driven approach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 promote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integrated risk-based national drought policies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4383" y="6550223"/>
            <a:ext cx="208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 Source: CIMMYT</a:t>
            </a:r>
            <a:endParaRPr lang="en-US" sz="1400" dirty="0"/>
          </a:p>
        </p:txBody>
      </p:sp>
      <p:pic>
        <p:nvPicPr>
          <p:cNvPr id="10244" name="Picture 4" descr="http://farm2.staticflickr.com/1126/5100433773_0033e25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462" y="3498574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Narrow" pitchFamily="34" charset="0"/>
              </a:rPr>
              <a:t>Drought Management</a:t>
            </a:r>
            <a:endParaRPr lang="en-US" sz="40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advances in RS of the water cycle components (P, ET, soil moisture, storage)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Several drought monitoring products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 in many nations: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Lack of capacity to utilize such drought products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Skills of individuals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drought management policy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Challenges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037516"/>
            <a:ext cx="7400948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Define and Implement NDMP with elements of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Drought monitoring and Early warning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Vulnerability Assessment and Impacts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Emergency Relief and Response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Risk based management requires sound underpinning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4296" y="3604586"/>
            <a:ext cx="276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Sivakumar</a:t>
            </a:r>
            <a:r>
              <a:rPr lang="en-US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et al. 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74" descr="umbrella-for powerpoint_cropped_J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346075"/>
            <a:ext cx="82486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606550" y="6107113"/>
            <a:ext cx="2741613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UN-Water Members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689600" y="6107113"/>
            <a:ext cx="2527300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UN-Water Partners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903687" y="2111375"/>
            <a:ext cx="2284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UNW-DPC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227138" y="2111375"/>
            <a:ext cx="180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WWAP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4698335" y="2111375"/>
            <a:ext cx="25241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UNW-DPAC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66259" y="2111375"/>
            <a:ext cx="25241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JMP</a:t>
            </a:r>
            <a:endParaRPr lang="en-A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Conclusion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Mismatch between availability of solutions and skills and means to use and benefit from them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Capacity Development is essential to assist nations in managing their resources and achieving water and food security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Overcoming silos for improved management essential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EO can play an important role in providing data and developing tools: Underpin sound resource management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 Narrow" pitchFamily="34" charset="0"/>
              </a:rPr>
              <a:t>Concrete steps/Current planning</a:t>
            </a:r>
            <a:endParaRPr lang="en-US" sz="4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9" y="1600200"/>
            <a:ext cx="7938052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Formation of a TF on Water and Food Security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“National Drought Management Policy” Initiative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Many other capacity development initiatives, e.g.: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Drinking water loss reduction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Aquacrop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Training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Safe Use of Wastewater in Agriculture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Climate- smart agriculture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algn="ctr"/>
            <a:r>
              <a:rPr dirty="0" smtClean="0">
                <a:latin typeface="Arial Narrow" pitchFamily="34" charset="0"/>
              </a:rPr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8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3200" dirty="0" smtClean="0">
                <a:latin typeface="Arial Narrow" pitchFamily="34" charset="0"/>
              </a:rPr>
              <a:t>UNW-DPC’s Mission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8501"/>
          <a:stretch>
            <a:fillRect/>
          </a:stretch>
        </p:blipFill>
        <p:spPr bwMode="auto">
          <a:xfrm>
            <a:off x="5022574" y="4446068"/>
            <a:ext cx="3514656" cy="24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hteck 10"/>
          <p:cNvSpPr>
            <a:spLocks noChangeArrowheads="1"/>
          </p:cNvSpPr>
          <p:nvPr/>
        </p:nvSpPr>
        <p:spPr bwMode="auto">
          <a:xfrm>
            <a:off x="1042988" y="1773238"/>
            <a:ext cx="77057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336699"/>
                </a:solidFill>
              </a:rPr>
              <a:t>“to </a:t>
            </a:r>
            <a:r>
              <a:rPr lang="en-US" sz="2800" b="1" i="1" dirty="0">
                <a:solidFill>
                  <a:srgbClr val="336699"/>
                </a:solidFill>
              </a:rPr>
              <a:t>enhance the coherence, </a:t>
            </a:r>
            <a:br>
              <a:rPr lang="en-US" sz="2800" b="1" i="1" dirty="0">
                <a:solidFill>
                  <a:srgbClr val="336699"/>
                </a:solidFill>
              </a:rPr>
            </a:br>
            <a:r>
              <a:rPr lang="en-US" sz="2800" b="1" i="1" dirty="0">
                <a:solidFill>
                  <a:srgbClr val="336699"/>
                </a:solidFill>
              </a:rPr>
              <a:t>	credibility and </a:t>
            </a:r>
            <a:br>
              <a:rPr lang="en-US" sz="2800" b="1" i="1" dirty="0">
                <a:solidFill>
                  <a:srgbClr val="336699"/>
                </a:solidFill>
              </a:rPr>
            </a:br>
            <a:r>
              <a:rPr lang="en-US" sz="2800" b="1" i="1" dirty="0">
                <a:solidFill>
                  <a:srgbClr val="336699"/>
                </a:solidFill>
              </a:rPr>
              <a:t>		integrated effectiveness </a:t>
            </a:r>
          </a:p>
          <a:p>
            <a:r>
              <a:rPr lang="en-US" sz="2800" b="1" i="1" dirty="0">
                <a:solidFill>
                  <a:srgbClr val="336699"/>
                </a:solidFill>
              </a:rPr>
              <a:t>			of UN-Water </a:t>
            </a:r>
          </a:p>
          <a:p>
            <a:endParaRPr lang="en-US" sz="2000" i="1" dirty="0">
              <a:solidFill>
                <a:srgbClr val="336699"/>
              </a:solidFill>
            </a:endParaRPr>
          </a:p>
          <a:p>
            <a:r>
              <a:rPr lang="en-US" sz="2400" b="1" i="1" dirty="0">
                <a:solidFill>
                  <a:srgbClr val="336699"/>
                </a:solidFill>
              </a:rPr>
              <a:t>by strengthening its capacity development </a:t>
            </a:r>
            <a:r>
              <a:rPr lang="en-US" sz="2400" b="1" i="1" dirty="0" err="1">
                <a:solidFill>
                  <a:srgbClr val="336699"/>
                </a:solidFill>
              </a:rPr>
              <a:t>programmes</a:t>
            </a:r>
            <a:r>
              <a:rPr lang="en-US" sz="2000" i="1" dirty="0">
                <a:solidFill>
                  <a:srgbClr val="336699"/>
                </a:solidFill>
              </a:rPr>
              <a:t>, particularly in developing countries and economies in transition.”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2406650"/>
            <a:ext cx="78184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3600" dirty="0" smtClean="0">
                <a:latin typeface="Arial Narrow" pitchFamily="34" charset="0"/>
              </a:rPr>
              <a:t>UNW-DPC Areas of Activity</a:t>
            </a:r>
          </a:p>
        </p:txBody>
      </p:sp>
      <p:sp>
        <p:nvSpPr>
          <p:cNvPr id="16387" name="Rechteck 4"/>
          <p:cNvSpPr>
            <a:spLocks noChangeArrowheads="1"/>
          </p:cNvSpPr>
          <p:nvPr/>
        </p:nvSpPr>
        <p:spPr bwMode="auto">
          <a:xfrm>
            <a:off x="971550" y="1773238"/>
            <a:ext cx="777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6699"/>
                </a:solidFill>
              </a:rPr>
              <a:t>all areas of priority to UN-Water: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Global Water and Food 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85875" y="1600200"/>
            <a:ext cx="7400925" cy="4525963"/>
          </a:xfrm>
        </p:spPr>
        <p:txBody>
          <a:bodyPr/>
          <a:lstStyle/>
          <a:p>
            <a:endParaRPr sz="24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sz="2000" dirty="0" smtClean="0">
                <a:latin typeface="Arial" pitchFamily="34" charset="0"/>
                <a:cs typeface="Arial" pitchFamily="34" charset="0"/>
              </a:rPr>
              <a:t>About 1 billion people have no secure food supply and only limited access to clean water, sanitation or modern sources of energy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sz="2000" dirty="0" smtClean="0">
                <a:latin typeface="Arial" pitchFamily="34" charset="0"/>
                <a:cs typeface="Arial" pitchFamily="34" charset="0"/>
              </a:rPr>
              <a:t>Population growth, urbanization, industrial expansion and climate change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2025 ~ 3 billion people water stressed)</a:t>
            </a:r>
            <a:endParaRPr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sz="2000" dirty="0" smtClean="0">
                <a:latin typeface="Arial" pitchFamily="34" charset="0"/>
                <a:cs typeface="Arial" pitchFamily="34" charset="0"/>
              </a:rPr>
              <a:t>Urgent need for action to enhance sustainable development and to achieve water, energy and food security for the world’s population</a:t>
            </a:r>
          </a:p>
          <a:p>
            <a:endParaRPr dirty="0" smtClean="0"/>
          </a:p>
          <a:p>
            <a:endParaRPr dirty="0" smtClean="0"/>
          </a:p>
          <a:p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477" y="1896025"/>
            <a:ext cx="7944361" cy="440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0624" y="6386253"/>
            <a:ext cx="499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WWDR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 Narrow" pitchFamily="34" charset="0"/>
              </a:rPr>
              <a:t>Frequency of </a:t>
            </a:r>
            <a:r>
              <a:rPr lang="en-US" sz="4400" dirty="0" err="1" smtClean="0">
                <a:latin typeface="Arial Narrow" pitchFamily="34" charset="0"/>
              </a:rPr>
              <a:t>hydromet</a:t>
            </a:r>
            <a:r>
              <a:rPr lang="en-US" sz="4400" dirty="0" smtClean="0">
                <a:latin typeface="Arial Narrow" pitchFamily="34" charset="0"/>
              </a:rPr>
              <a:t>. events 1970-2007</a:t>
            </a:r>
            <a:endParaRPr lang="en-US" sz="4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296" t="9249" r="8934"/>
          <a:stretch>
            <a:fillRect/>
          </a:stretch>
        </p:blipFill>
        <p:spPr bwMode="auto">
          <a:xfrm>
            <a:off x="914401" y="1656525"/>
            <a:ext cx="8163339" cy="412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0624" y="6386253"/>
            <a:ext cx="499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WWDR 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9809" y="5758863"/>
            <a:ext cx="7149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 frequency, duration and intensity of extreme weather events are expected to rise with climate change, increasing the need for risk management.”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nep.org/dewa/vitalwater/jpg/0221-waterstress-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52" y="1531230"/>
            <a:ext cx="8305799" cy="5419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Water, Energy and Food Security Nexus</a:t>
            </a:r>
            <a:endParaRPr lang="en-US" sz="3200" dirty="0" smtClean="0"/>
          </a:p>
        </p:txBody>
      </p:sp>
      <p:pic>
        <p:nvPicPr>
          <p:cNvPr id="15363" name="Content Placeholder 3" descr="nexus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58938"/>
            <a:ext cx="7400925" cy="4408487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332538" y="6581775"/>
            <a:ext cx="281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Bonn Nexus Conference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UNW-DPC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690</Words>
  <Application>Microsoft Office PowerPoint</Application>
  <PresentationFormat>Bildschirmpräsentation (4:3)</PresentationFormat>
  <Paragraphs>124</Paragraphs>
  <Slides>22</Slides>
  <Notes>0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UNW-DPC Design Master</vt:lpstr>
      <vt:lpstr>Capacity Development for Water and Food Security   </vt:lpstr>
      <vt:lpstr>PowerPoint-Präsentation</vt:lpstr>
      <vt:lpstr>UNW-DPC’s Mission</vt:lpstr>
      <vt:lpstr>UNW-DPC Areas of Activity</vt:lpstr>
      <vt:lpstr>Global Water and Food Challenges</vt:lpstr>
      <vt:lpstr>Urbanization</vt:lpstr>
      <vt:lpstr>Frequency of hydromet. events 1970-2007</vt:lpstr>
      <vt:lpstr>Freshwater Scarcity</vt:lpstr>
      <vt:lpstr>The Water, Energy and Food Security Nexus</vt:lpstr>
      <vt:lpstr>The Water, Energy and Food Security Nexus</vt:lpstr>
      <vt:lpstr>In the Nexus context, Capacity Development is crucial</vt:lpstr>
      <vt:lpstr>Dimensions of Capacity Development</vt:lpstr>
      <vt:lpstr>Example 1: Water Scenarios</vt:lpstr>
      <vt:lpstr>Example 1: Water Scenarios</vt:lpstr>
      <vt:lpstr>Some key aspects</vt:lpstr>
      <vt:lpstr>Challenges</vt:lpstr>
      <vt:lpstr>Example 2: Drought Management</vt:lpstr>
      <vt:lpstr>Drought Management</vt:lpstr>
      <vt:lpstr>Challenges</vt:lpstr>
      <vt:lpstr>Conclusion</vt:lpstr>
      <vt:lpstr>Concrete steps/Current planning</vt:lpstr>
      <vt:lpstr>Thank you!</vt:lpstr>
    </vt:vector>
  </TitlesOfParts>
  <Company>UNW-DPC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Geoz</cp:lastModifiedBy>
  <cp:revision>736</cp:revision>
  <dcterms:created xsi:type="dcterms:W3CDTF">2009-05-15T08:24:22Z</dcterms:created>
  <dcterms:modified xsi:type="dcterms:W3CDTF">2012-08-30T09:10:33Z</dcterms:modified>
</cp:coreProperties>
</file>