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s/slide22.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Default Extension="wmf" ContentType="image/x-wmf"/>
  <Override PartName="/ppt/notesSlides/notesSlide7.xml" ContentType="application/vnd.openxmlformats-officedocument.presentationml.notesSlide+xml"/>
  <Override PartName="/ppt/slides/slide25.xml" ContentType="application/vnd.openxmlformats-officedocument.presentationml.slide+xml"/>
  <Override PartName="/ppt/notesSlides/notesSlide4.xml" ContentType="application/vnd.openxmlformats-officedocument.presentationml.notesSlide+xml"/>
  <Override PartName="/ppt/slides/slide13.xml" ContentType="application/vnd.openxmlformats-officedocument.presentationml.slide+xml"/>
  <Override PartName="/ppt/slides/slide14.xml" ContentType="application/vnd.openxmlformats-officedocument.presentationml.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Override PartName="/ppt/commentAuthors.xml" ContentType="application/vnd.openxmlformats-officedocument.presentationml.commentAuthors+xml"/>
  <Override PartName="/ppt/slides/slide3.xml" ContentType="application/vnd.openxmlformats-officedocument.presentationml.slide+xml"/>
  <Override PartName="/ppt/slides/slide4.xml" ContentType="application/vnd.openxmlformats-officedocument.presentationml.slide+xml"/>
  <Default Extension="png" ContentType="image/png"/>
  <Override PartName="/ppt/slideLayouts/slideLayout11.xml" ContentType="application/vnd.openxmlformats-officedocument.presentationml.slideLayout+xml"/>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3" Type="http://schemas.openxmlformats.org/officeDocument/2006/relationships/extended-properties" Target="docProps/app.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r:id="rId1"/>
  </p:sldMasterIdLst>
  <p:notesMasterIdLst>
    <p:notesMasterId r:id="rId28"/>
  </p:notesMasterIdLst>
  <p:sldIdLst>
    <p:sldId id="312" r:id="rId2"/>
    <p:sldId id="313" r:id="rId3"/>
    <p:sldId id="345" r:id="rId4"/>
    <p:sldId id="328" r:id="rId5"/>
    <p:sldId id="329" r:id="rId6"/>
    <p:sldId id="258" r:id="rId7"/>
    <p:sldId id="333" r:id="rId8"/>
    <p:sldId id="334" r:id="rId9"/>
    <p:sldId id="331" r:id="rId10"/>
    <p:sldId id="330" r:id="rId11"/>
    <p:sldId id="332" r:id="rId12"/>
    <p:sldId id="336" r:id="rId13"/>
    <p:sldId id="337" r:id="rId14"/>
    <p:sldId id="335" r:id="rId15"/>
    <p:sldId id="339" r:id="rId16"/>
    <p:sldId id="348" r:id="rId17"/>
    <p:sldId id="340" r:id="rId18"/>
    <p:sldId id="341" r:id="rId19"/>
    <p:sldId id="342" r:id="rId20"/>
    <p:sldId id="350" r:id="rId21"/>
    <p:sldId id="349" r:id="rId22"/>
    <p:sldId id="343" r:id="rId23"/>
    <p:sldId id="344" r:id="rId24"/>
    <p:sldId id="338" r:id="rId25"/>
    <p:sldId id="347" r:id="rId26"/>
    <p:sldId id="346"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ChampagneCa" initials="C" lastIdx="1"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showPr showNarration="1">
    <p:present/>
    <p:sldAll/>
    <p:penClr>
      <a:prstClr val="red"/>
    </p:penClr>
    <p:extLst>
      <p:ext uri="{EC167BDD-8182-4AB7-AECC-EB403E3ABB37}">
        <p14:laserClr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a:srgbClr val="FF0000"/>
        </p14:laserClr>
      </p:ext>
      <p:ext uri="{2FDB2607-1784-4EEB-B798-7EB5836EED8A}">
        <p14:showMediaCtrls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
      </p:ext>
    </p:extLst>
  </p:showPr>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snapVertSplitter="1" vertBarState="minimized">
    <p:restoredLeft sz="34545" autoAdjust="0"/>
    <p:restoredTop sz="86437" autoAdjust="0"/>
  </p:normalViewPr>
  <p:slideViewPr>
    <p:cSldViewPr>
      <p:cViewPr>
        <p:scale>
          <a:sx n="75" d="100"/>
          <a:sy n="75" d="100"/>
        </p:scale>
        <p:origin x="-1960" y="-392"/>
      </p:cViewPr>
      <p:guideLst>
        <p:guide orient="horz" pos="2160"/>
        <p:guide pos="2880"/>
      </p:guideLst>
    </p:cSldViewPr>
  </p:slideViewPr>
  <p:outlineViewPr>
    <p:cViewPr>
      <p:scale>
        <a:sx n="33" d="100"/>
        <a:sy n="33" d="100"/>
      </p:scale>
      <p:origin x="328" y="170832"/>
    </p:cViewPr>
  </p:outlineViewPr>
  <p:notesTextViewPr>
    <p:cViewPr>
      <p:scale>
        <a:sx n="1" d="1"/>
        <a:sy n="1" d="1"/>
      </p:scale>
      <p:origin x="0" y="0"/>
    </p:cViewPr>
  </p:notesTextViewPr>
  <p:sorterViewPr>
    <p:cViewPr>
      <p:scale>
        <a:sx n="100" d="100"/>
        <a:sy n="100" d="100"/>
      </p:scale>
      <p:origin x="0" y="1024"/>
    </p:cViewPr>
  </p:sorterViewPr>
  <p:gridSpacing cx="73736200" cy="73736200"/>
</p:viewPr>
</file>

<file path=ppt/_rels/presentation.xml.rels><?xml version="1.0" encoding="UTF-8" standalone="yes"?>
<Relationships xmlns="http://schemas.openxmlformats.org/package/2006/relationships"><Relationship Id="rId31" Type="http://schemas.openxmlformats.org/officeDocument/2006/relationships/presProps" Target="presProps.xml"/><Relationship Id="rId34" Type="http://schemas.openxmlformats.org/officeDocument/2006/relationships/tableStyles" Target="tableStyles.xml"/><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notesMaster" Target="notesMasters/notesMaster1.xml"/><Relationship Id="rId26" Type="http://schemas.openxmlformats.org/officeDocument/2006/relationships/slide" Target="slides/slide25.xml"/><Relationship Id="rId30" Type="http://schemas.openxmlformats.org/officeDocument/2006/relationships/commentAuthors" Target="commentAuthors.xml"/><Relationship Id="rId11" Type="http://schemas.openxmlformats.org/officeDocument/2006/relationships/slide" Target="slides/slide10.xml"/><Relationship Id="rId29" Type="http://schemas.openxmlformats.org/officeDocument/2006/relationships/printerSettings" Target="printerSettings/printerSettings1.bin"/><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nb-NO"/>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19186478-B2DB-4C4E-97A7-02F6194A0604}" type="datetimeFigureOut">
              <a:rPr lang="en-US"/>
              <a:pPr/>
              <a:t>8/25/12</a:t>
            </a:fld>
            <a:endParaRPr lang="nb-N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nb-NO"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b-NO" noProof="0" smtClean="0"/>
              <a:t>Click to edit Master text styles</a:t>
            </a:r>
          </a:p>
          <a:p>
            <a:pPr lvl="1"/>
            <a:r>
              <a:rPr lang="nb-NO" noProof="0" smtClean="0"/>
              <a:t>Second level</a:t>
            </a:r>
          </a:p>
          <a:p>
            <a:pPr lvl="2"/>
            <a:r>
              <a:rPr lang="nb-NO" noProof="0" smtClean="0"/>
              <a:t>Third level</a:t>
            </a:r>
          </a:p>
          <a:p>
            <a:pPr lvl="3"/>
            <a:r>
              <a:rPr lang="nb-NO" noProof="0" smtClean="0"/>
              <a:t>Fourth level</a:t>
            </a:r>
          </a:p>
          <a:p>
            <a:pPr lvl="4"/>
            <a:r>
              <a:rPr lang="nb-NO" noProof="0" smtClean="0"/>
              <a:t>Fifth level</a:t>
            </a:r>
            <a:endParaRPr lang="nb-NO"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nb-NO"/>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405AADD-70D9-4EDD-9E12-5309C99AAF0D}" type="slidenum">
              <a:rPr lang="nb-NO"/>
              <a:pPr/>
              <a:t>‹#›</a:t>
            </a:fld>
            <a:endParaRPr lang="nb-NO"/>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07319751"/>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405AADD-70D9-4EDD-9E12-5309C99AAF0D}" type="slidenum">
              <a:rPr lang="nb-NO" smtClean="0"/>
              <a:pPr/>
              <a:t>3</a:t>
            </a:fld>
            <a:endParaRPr lang="nb-NO"/>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405AADD-70D9-4EDD-9E12-5309C99AAF0D}" type="slidenum">
              <a:rPr lang="nb-NO" smtClean="0"/>
              <a:pPr/>
              <a:t>4</a:t>
            </a:fld>
            <a:endParaRPr lang="nb-NO"/>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405AADD-70D9-4EDD-9E12-5309C99AAF0D}" type="slidenum">
              <a:rPr lang="nb-NO" smtClean="0"/>
              <a:pPr/>
              <a:t>5</a:t>
            </a:fld>
            <a:endParaRPr lang="nb-NO"/>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405AADD-70D9-4EDD-9E12-5309C99AAF0D}" type="slidenum">
              <a:rPr lang="nb-NO" smtClean="0"/>
              <a:pPr/>
              <a:t>6</a:t>
            </a:fld>
            <a:endParaRPr lang="nb-NO"/>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405AADD-70D9-4EDD-9E12-5309C99AAF0D}" type="slidenum">
              <a:rPr lang="nb-NO" smtClean="0"/>
              <a:pPr/>
              <a:t>15</a:t>
            </a:fld>
            <a:endParaRPr lang="nb-NO"/>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405AADD-70D9-4EDD-9E12-5309C99AAF0D}" type="slidenum">
              <a:rPr lang="nb-NO" smtClean="0"/>
              <a:pPr/>
              <a:t>18</a:t>
            </a:fld>
            <a:endParaRPr lang="nb-NO"/>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405AADD-70D9-4EDD-9E12-5309C99AAF0D}" type="slidenum">
              <a:rPr lang="nb-NO" smtClean="0"/>
              <a:pPr/>
              <a:t>24</a:t>
            </a:fld>
            <a:endParaRPr lang="nb-NO"/>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pic>
        <p:nvPicPr>
          <p:cNvPr id="4" name="Picture 6" descr="GEO_logo_full"/>
          <p:cNvPicPr>
            <a:picLocks noChangeAspect="1" noChangeArrowheads="1"/>
          </p:cNvPicPr>
          <p:nvPr userDrawn="1"/>
        </p:nvPicPr>
        <p:blipFill>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07950" y="115888"/>
            <a:ext cx="5402263" cy="10858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5" name="Date Placeholder 3"/>
          <p:cNvSpPr>
            <a:spLocks noGrp="1"/>
          </p:cNvSpPr>
          <p:nvPr>
            <p:ph type="dt" sz="half" idx="10"/>
          </p:nvPr>
        </p:nvSpPr>
        <p:spPr/>
        <p:txBody>
          <a:bodyPr/>
          <a:lstStyle>
            <a:lvl1pPr>
              <a:defRPr/>
            </a:lvl1pPr>
          </a:lstStyle>
          <a:p>
            <a:fld id="{D783D93B-9A4F-4143-B660-2E85A8CA791F}" type="datetimeFigureOut">
              <a:rPr lang="en-CA"/>
              <a:pPr/>
              <a:t>8/25/12</a:t>
            </a:fld>
            <a:endParaRPr lang="en-CA"/>
          </a:p>
        </p:txBody>
      </p:sp>
      <p:sp>
        <p:nvSpPr>
          <p:cNvPr id="6" name="Footer Placeholder 4"/>
          <p:cNvSpPr>
            <a:spLocks noGrp="1"/>
          </p:cNvSpPr>
          <p:nvPr>
            <p:ph type="ftr" sz="quarter" idx="11"/>
          </p:nvPr>
        </p:nvSpPr>
        <p:spPr/>
        <p:txBody>
          <a:bodyPr/>
          <a:lstStyle>
            <a:lvl1pPr>
              <a:defRPr/>
            </a:lvl1pPr>
          </a:lstStyle>
          <a:p>
            <a:endParaRPr lang="en-CA"/>
          </a:p>
        </p:txBody>
      </p:sp>
      <p:sp>
        <p:nvSpPr>
          <p:cNvPr id="7" name="Slide Number Placeholder 5"/>
          <p:cNvSpPr>
            <a:spLocks noGrp="1"/>
          </p:cNvSpPr>
          <p:nvPr>
            <p:ph type="sldNum" sz="quarter" idx="12"/>
          </p:nvPr>
        </p:nvSpPr>
        <p:spPr/>
        <p:txBody>
          <a:bodyPr/>
          <a:lstStyle>
            <a:lvl1pPr>
              <a:defRPr/>
            </a:lvl1pPr>
          </a:lstStyle>
          <a:p>
            <a:fld id="{F4370F41-CDF6-4314-9BA6-C3CFE454AE3D}" type="slidenum">
              <a:rPr lang="en-CA"/>
              <a:pPr/>
              <a:t>‹#›</a:t>
            </a:fld>
            <a:endParaRPr lang="en-CA"/>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5436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fld id="{298CEA88-38C4-409E-8EFF-4554A04AE010}" type="datetimeFigureOut">
              <a:rPr lang="en-CA"/>
              <a:pPr/>
              <a:t>8/25/12</a:t>
            </a:fld>
            <a:endParaRPr lang="en-CA"/>
          </a:p>
        </p:txBody>
      </p:sp>
      <p:sp>
        <p:nvSpPr>
          <p:cNvPr id="5" name="Footer Placeholder 4"/>
          <p:cNvSpPr>
            <a:spLocks noGrp="1"/>
          </p:cNvSpPr>
          <p:nvPr>
            <p:ph type="ftr" sz="quarter" idx="11"/>
          </p:nvPr>
        </p:nvSpPr>
        <p:spPr/>
        <p:txBody>
          <a:bodyPr/>
          <a:lstStyle>
            <a:lvl1pPr>
              <a:defRPr/>
            </a:lvl1pPr>
          </a:lstStyle>
          <a:p>
            <a:endParaRPr lang="en-CA"/>
          </a:p>
        </p:txBody>
      </p:sp>
      <p:sp>
        <p:nvSpPr>
          <p:cNvPr id="6" name="Slide Number Placeholder 5"/>
          <p:cNvSpPr>
            <a:spLocks noGrp="1"/>
          </p:cNvSpPr>
          <p:nvPr>
            <p:ph type="sldNum" sz="quarter" idx="12"/>
          </p:nvPr>
        </p:nvSpPr>
        <p:spPr/>
        <p:txBody>
          <a:bodyPr/>
          <a:lstStyle>
            <a:lvl1pPr>
              <a:defRPr/>
            </a:lvl1pPr>
          </a:lstStyle>
          <a:p>
            <a:fld id="{BA215C50-85FA-47D4-B032-734ECCC8B836}" type="slidenum">
              <a:rPr lang="en-CA"/>
              <a:pPr/>
              <a:t>‹#›</a:t>
            </a:fld>
            <a:endParaRPr lang="en-CA"/>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85122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fld id="{069B442E-5B98-49C4-8A26-C3B794CC8D19}" type="datetimeFigureOut">
              <a:rPr lang="en-CA"/>
              <a:pPr/>
              <a:t>8/25/12</a:t>
            </a:fld>
            <a:endParaRPr lang="en-CA"/>
          </a:p>
        </p:txBody>
      </p:sp>
      <p:sp>
        <p:nvSpPr>
          <p:cNvPr id="5" name="Footer Placeholder 4"/>
          <p:cNvSpPr>
            <a:spLocks noGrp="1"/>
          </p:cNvSpPr>
          <p:nvPr>
            <p:ph type="ftr" sz="quarter" idx="11"/>
          </p:nvPr>
        </p:nvSpPr>
        <p:spPr/>
        <p:txBody>
          <a:bodyPr/>
          <a:lstStyle>
            <a:lvl1pPr>
              <a:defRPr/>
            </a:lvl1pPr>
          </a:lstStyle>
          <a:p>
            <a:endParaRPr lang="en-CA"/>
          </a:p>
        </p:txBody>
      </p:sp>
      <p:sp>
        <p:nvSpPr>
          <p:cNvPr id="6" name="Slide Number Placeholder 5"/>
          <p:cNvSpPr>
            <a:spLocks noGrp="1"/>
          </p:cNvSpPr>
          <p:nvPr>
            <p:ph type="sldNum" sz="quarter" idx="12"/>
          </p:nvPr>
        </p:nvSpPr>
        <p:spPr/>
        <p:txBody>
          <a:bodyPr/>
          <a:lstStyle>
            <a:lvl1pPr>
              <a:defRPr/>
            </a:lvl1pPr>
          </a:lstStyle>
          <a:p>
            <a:fld id="{C13901FD-F7A7-42F2-B42B-0A7798B1BAC5}" type="slidenum">
              <a:rPr lang="en-CA"/>
              <a:pPr/>
              <a:t>‹#›</a:t>
            </a:fld>
            <a:endParaRPr lang="en-CA"/>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66928057"/>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fld id="{E9FBD841-79B1-473C-A198-149D8A7F7AAA}" type="datetimeFigureOut">
              <a:rPr lang="en-CA"/>
              <a:pPr/>
              <a:t>8/25/12</a:t>
            </a:fld>
            <a:endParaRPr lang="en-CA"/>
          </a:p>
        </p:txBody>
      </p:sp>
      <p:sp>
        <p:nvSpPr>
          <p:cNvPr id="5" name="Footer Placeholder 4"/>
          <p:cNvSpPr>
            <a:spLocks noGrp="1"/>
          </p:cNvSpPr>
          <p:nvPr>
            <p:ph type="ftr" sz="quarter" idx="11"/>
          </p:nvPr>
        </p:nvSpPr>
        <p:spPr/>
        <p:txBody>
          <a:bodyPr/>
          <a:lstStyle>
            <a:lvl1pPr>
              <a:defRPr/>
            </a:lvl1pPr>
          </a:lstStyle>
          <a:p>
            <a:endParaRPr lang="en-CA"/>
          </a:p>
        </p:txBody>
      </p:sp>
      <p:sp>
        <p:nvSpPr>
          <p:cNvPr id="6" name="Slide Number Placeholder 5"/>
          <p:cNvSpPr>
            <a:spLocks noGrp="1"/>
          </p:cNvSpPr>
          <p:nvPr>
            <p:ph type="sldNum" sz="quarter" idx="12"/>
          </p:nvPr>
        </p:nvSpPr>
        <p:spPr/>
        <p:txBody>
          <a:bodyPr/>
          <a:lstStyle>
            <a:lvl1pPr>
              <a:defRPr/>
            </a:lvl1pPr>
          </a:lstStyle>
          <a:p>
            <a:fld id="{ADE0E985-BD79-43BA-ACF4-EDA730EC11A5}" type="slidenum">
              <a:rPr lang="en-CA"/>
              <a:pPr/>
              <a:t>‹#›</a:t>
            </a:fld>
            <a:endParaRPr lang="en-CA"/>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00855826"/>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CD113C2E-CAA7-4BF8-8C89-324C3E850FDF}" type="datetimeFigureOut">
              <a:rPr lang="en-CA"/>
              <a:pPr/>
              <a:t>8/25/12</a:t>
            </a:fld>
            <a:endParaRPr lang="en-CA"/>
          </a:p>
        </p:txBody>
      </p:sp>
      <p:sp>
        <p:nvSpPr>
          <p:cNvPr id="5" name="Footer Placeholder 4"/>
          <p:cNvSpPr>
            <a:spLocks noGrp="1"/>
          </p:cNvSpPr>
          <p:nvPr>
            <p:ph type="ftr" sz="quarter" idx="11"/>
          </p:nvPr>
        </p:nvSpPr>
        <p:spPr/>
        <p:txBody>
          <a:bodyPr/>
          <a:lstStyle>
            <a:lvl1pPr>
              <a:defRPr/>
            </a:lvl1pPr>
          </a:lstStyle>
          <a:p>
            <a:endParaRPr lang="en-CA"/>
          </a:p>
        </p:txBody>
      </p:sp>
      <p:sp>
        <p:nvSpPr>
          <p:cNvPr id="6" name="Slide Number Placeholder 5"/>
          <p:cNvSpPr>
            <a:spLocks noGrp="1"/>
          </p:cNvSpPr>
          <p:nvPr>
            <p:ph type="sldNum" sz="quarter" idx="12"/>
          </p:nvPr>
        </p:nvSpPr>
        <p:spPr/>
        <p:txBody>
          <a:bodyPr/>
          <a:lstStyle>
            <a:lvl1pPr>
              <a:defRPr/>
            </a:lvl1pPr>
          </a:lstStyle>
          <a:p>
            <a:fld id="{75E214E4-51C0-4D8E-9956-A318CEBD7EA4}" type="slidenum">
              <a:rPr lang="en-CA"/>
              <a:pPr/>
              <a:t>‹#›</a:t>
            </a:fld>
            <a:endParaRPr lang="en-CA"/>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11253116"/>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fld id="{0F20E7D5-7A51-4842-B540-05ADE8DA15C8}" type="datetimeFigureOut">
              <a:rPr lang="en-CA"/>
              <a:pPr/>
              <a:t>8/25/12</a:t>
            </a:fld>
            <a:endParaRPr lang="en-CA"/>
          </a:p>
        </p:txBody>
      </p:sp>
      <p:sp>
        <p:nvSpPr>
          <p:cNvPr id="6" name="Footer Placeholder 4"/>
          <p:cNvSpPr>
            <a:spLocks noGrp="1"/>
          </p:cNvSpPr>
          <p:nvPr>
            <p:ph type="ftr" sz="quarter" idx="11"/>
          </p:nvPr>
        </p:nvSpPr>
        <p:spPr/>
        <p:txBody>
          <a:bodyPr/>
          <a:lstStyle>
            <a:lvl1pPr>
              <a:defRPr/>
            </a:lvl1pPr>
          </a:lstStyle>
          <a:p>
            <a:endParaRPr lang="en-CA"/>
          </a:p>
        </p:txBody>
      </p:sp>
      <p:sp>
        <p:nvSpPr>
          <p:cNvPr id="7" name="Slide Number Placeholder 5"/>
          <p:cNvSpPr>
            <a:spLocks noGrp="1"/>
          </p:cNvSpPr>
          <p:nvPr>
            <p:ph type="sldNum" sz="quarter" idx="12"/>
          </p:nvPr>
        </p:nvSpPr>
        <p:spPr/>
        <p:txBody>
          <a:bodyPr/>
          <a:lstStyle>
            <a:lvl1pPr>
              <a:defRPr/>
            </a:lvl1pPr>
          </a:lstStyle>
          <a:p>
            <a:fld id="{590275BC-70A6-4E4D-94E6-B0D0E7077022}" type="slidenum">
              <a:rPr lang="en-CA"/>
              <a:pPr/>
              <a:t>‹#›</a:t>
            </a:fld>
            <a:endParaRPr lang="en-CA"/>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9075442"/>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fld id="{72952849-C63F-41B5-B390-CB0BFD6BD6A1}" type="datetimeFigureOut">
              <a:rPr lang="en-CA"/>
              <a:pPr/>
              <a:t>8/25/12</a:t>
            </a:fld>
            <a:endParaRPr lang="en-CA"/>
          </a:p>
        </p:txBody>
      </p:sp>
      <p:sp>
        <p:nvSpPr>
          <p:cNvPr id="8" name="Footer Placeholder 4"/>
          <p:cNvSpPr>
            <a:spLocks noGrp="1"/>
          </p:cNvSpPr>
          <p:nvPr>
            <p:ph type="ftr" sz="quarter" idx="11"/>
          </p:nvPr>
        </p:nvSpPr>
        <p:spPr/>
        <p:txBody>
          <a:bodyPr/>
          <a:lstStyle>
            <a:lvl1pPr>
              <a:defRPr/>
            </a:lvl1pPr>
          </a:lstStyle>
          <a:p>
            <a:endParaRPr lang="en-CA"/>
          </a:p>
        </p:txBody>
      </p:sp>
      <p:sp>
        <p:nvSpPr>
          <p:cNvPr id="9" name="Slide Number Placeholder 5"/>
          <p:cNvSpPr>
            <a:spLocks noGrp="1"/>
          </p:cNvSpPr>
          <p:nvPr>
            <p:ph type="sldNum" sz="quarter" idx="12"/>
          </p:nvPr>
        </p:nvSpPr>
        <p:spPr/>
        <p:txBody>
          <a:bodyPr/>
          <a:lstStyle>
            <a:lvl1pPr>
              <a:defRPr/>
            </a:lvl1pPr>
          </a:lstStyle>
          <a:p>
            <a:fld id="{F777F0AF-91F0-4D52-BDAF-C3822B824C22}" type="slidenum">
              <a:rPr lang="en-CA"/>
              <a:pPr/>
              <a:t>‹#›</a:t>
            </a:fld>
            <a:endParaRPr lang="en-CA"/>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19713125"/>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fld id="{FD567724-01E3-4786-976A-ED86BCE4DD5D}" type="datetimeFigureOut">
              <a:rPr lang="en-CA"/>
              <a:pPr/>
              <a:t>8/25/12</a:t>
            </a:fld>
            <a:endParaRPr lang="en-CA"/>
          </a:p>
        </p:txBody>
      </p:sp>
      <p:sp>
        <p:nvSpPr>
          <p:cNvPr id="4" name="Footer Placeholder 4"/>
          <p:cNvSpPr>
            <a:spLocks noGrp="1"/>
          </p:cNvSpPr>
          <p:nvPr>
            <p:ph type="ftr" sz="quarter" idx="11"/>
          </p:nvPr>
        </p:nvSpPr>
        <p:spPr/>
        <p:txBody>
          <a:bodyPr/>
          <a:lstStyle>
            <a:lvl1pPr>
              <a:defRPr/>
            </a:lvl1pPr>
          </a:lstStyle>
          <a:p>
            <a:endParaRPr lang="en-CA"/>
          </a:p>
        </p:txBody>
      </p:sp>
      <p:sp>
        <p:nvSpPr>
          <p:cNvPr id="5" name="Slide Number Placeholder 5"/>
          <p:cNvSpPr>
            <a:spLocks noGrp="1"/>
          </p:cNvSpPr>
          <p:nvPr>
            <p:ph type="sldNum" sz="quarter" idx="12"/>
          </p:nvPr>
        </p:nvSpPr>
        <p:spPr/>
        <p:txBody>
          <a:bodyPr/>
          <a:lstStyle>
            <a:lvl1pPr>
              <a:defRPr/>
            </a:lvl1pPr>
          </a:lstStyle>
          <a:p>
            <a:fld id="{7259EC79-4484-41C9-877C-EEB3E52A36D5}" type="slidenum">
              <a:rPr lang="en-CA"/>
              <a:pPr/>
              <a:t>‹#›</a:t>
            </a:fld>
            <a:endParaRPr lang="en-CA"/>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95662683"/>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FE3AD3F-9FBE-4A7C-B2AE-5C850B5D274F}" type="datetimeFigureOut">
              <a:rPr lang="en-CA"/>
              <a:pPr/>
              <a:t>8/25/12</a:t>
            </a:fld>
            <a:endParaRPr lang="en-CA"/>
          </a:p>
        </p:txBody>
      </p:sp>
      <p:sp>
        <p:nvSpPr>
          <p:cNvPr id="3" name="Footer Placeholder 4"/>
          <p:cNvSpPr>
            <a:spLocks noGrp="1"/>
          </p:cNvSpPr>
          <p:nvPr>
            <p:ph type="ftr" sz="quarter" idx="11"/>
          </p:nvPr>
        </p:nvSpPr>
        <p:spPr/>
        <p:txBody>
          <a:bodyPr/>
          <a:lstStyle>
            <a:lvl1pPr>
              <a:defRPr/>
            </a:lvl1pPr>
          </a:lstStyle>
          <a:p>
            <a:endParaRPr lang="en-CA"/>
          </a:p>
        </p:txBody>
      </p:sp>
      <p:sp>
        <p:nvSpPr>
          <p:cNvPr id="4" name="Slide Number Placeholder 5"/>
          <p:cNvSpPr>
            <a:spLocks noGrp="1"/>
          </p:cNvSpPr>
          <p:nvPr>
            <p:ph type="sldNum" sz="quarter" idx="12"/>
          </p:nvPr>
        </p:nvSpPr>
        <p:spPr/>
        <p:txBody>
          <a:bodyPr/>
          <a:lstStyle>
            <a:lvl1pPr>
              <a:defRPr/>
            </a:lvl1pPr>
          </a:lstStyle>
          <a:p>
            <a:fld id="{A5867ACB-9752-4769-A8F0-23E69A20864E}" type="slidenum">
              <a:rPr lang="en-CA"/>
              <a:pPr/>
              <a:t>‹#›</a:t>
            </a:fld>
            <a:endParaRPr lang="en-CA"/>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4113970"/>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03E99B50-9F65-47FC-8E32-3503F63D1ACB}" type="datetimeFigureOut">
              <a:rPr lang="en-CA"/>
              <a:pPr/>
              <a:t>8/25/12</a:t>
            </a:fld>
            <a:endParaRPr lang="en-CA"/>
          </a:p>
        </p:txBody>
      </p:sp>
      <p:sp>
        <p:nvSpPr>
          <p:cNvPr id="6" name="Footer Placeholder 4"/>
          <p:cNvSpPr>
            <a:spLocks noGrp="1"/>
          </p:cNvSpPr>
          <p:nvPr>
            <p:ph type="ftr" sz="quarter" idx="11"/>
          </p:nvPr>
        </p:nvSpPr>
        <p:spPr/>
        <p:txBody>
          <a:bodyPr/>
          <a:lstStyle>
            <a:lvl1pPr>
              <a:defRPr/>
            </a:lvl1pPr>
          </a:lstStyle>
          <a:p>
            <a:endParaRPr lang="en-CA"/>
          </a:p>
        </p:txBody>
      </p:sp>
      <p:sp>
        <p:nvSpPr>
          <p:cNvPr id="7" name="Slide Number Placeholder 5"/>
          <p:cNvSpPr>
            <a:spLocks noGrp="1"/>
          </p:cNvSpPr>
          <p:nvPr>
            <p:ph type="sldNum" sz="quarter" idx="12"/>
          </p:nvPr>
        </p:nvSpPr>
        <p:spPr/>
        <p:txBody>
          <a:bodyPr/>
          <a:lstStyle>
            <a:lvl1pPr>
              <a:defRPr/>
            </a:lvl1pPr>
          </a:lstStyle>
          <a:p>
            <a:fld id="{A4A4DFFF-0E8F-4A0F-9E9E-D5683CED218E}" type="slidenum">
              <a:rPr lang="en-CA"/>
              <a:pPr/>
              <a:t>‹#›</a:t>
            </a:fld>
            <a:endParaRPr lang="en-CA"/>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88878894"/>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A2FBAB82-249C-4028-B718-C64B91C2B07B}" type="datetimeFigureOut">
              <a:rPr lang="en-CA"/>
              <a:pPr/>
              <a:t>8/25/12</a:t>
            </a:fld>
            <a:endParaRPr lang="en-CA"/>
          </a:p>
        </p:txBody>
      </p:sp>
      <p:sp>
        <p:nvSpPr>
          <p:cNvPr id="6" name="Footer Placeholder 4"/>
          <p:cNvSpPr>
            <a:spLocks noGrp="1"/>
          </p:cNvSpPr>
          <p:nvPr>
            <p:ph type="ftr" sz="quarter" idx="11"/>
          </p:nvPr>
        </p:nvSpPr>
        <p:spPr/>
        <p:txBody>
          <a:bodyPr/>
          <a:lstStyle>
            <a:lvl1pPr>
              <a:defRPr/>
            </a:lvl1pPr>
          </a:lstStyle>
          <a:p>
            <a:endParaRPr lang="en-CA"/>
          </a:p>
        </p:txBody>
      </p:sp>
      <p:sp>
        <p:nvSpPr>
          <p:cNvPr id="7" name="Slide Number Placeholder 5"/>
          <p:cNvSpPr>
            <a:spLocks noGrp="1"/>
          </p:cNvSpPr>
          <p:nvPr>
            <p:ph type="sldNum" sz="quarter" idx="12"/>
          </p:nvPr>
        </p:nvSpPr>
        <p:spPr/>
        <p:txBody>
          <a:bodyPr/>
          <a:lstStyle>
            <a:lvl1pPr>
              <a:defRPr/>
            </a:lvl1pPr>
          </a:lstStyle>
          <a:p>
            <a:fld id="{DB4C8DDC-6436-4D43-BD30-7179DC313AB7}" type="slidenum">
              <a:rPr lang="en-CA"/>
              <a:pPr/>
              <a:t>‹#›</a:t>
            </a:fld>
            <a:endParaRPr lang="en-CA"/>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83233035"/>
      </p:ext>
    </p:extLst>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image" Target="../media/image1.png"/><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8313" y="620713"/>
            <a:ext cx="8229600" cy="11430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1027" name="Text Placeholder 2"/>
          <p:cNvSpPr>
            <a:spLocks noGrp="1"/>
          </p:cNvSpPr>
          <p:nvPr>
            <p:ph type="body" idx="1"/>
          </p:nvPr>
        </p:nvSpPr>
        <p:spPr bwMode="auto">
          <a:xfrm>
            <a:off x="457200" y="1916113"/>
            <a:ext cx="8229600" cy="42100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07" charset="0"/>
              </a:defRPr>
            </a:lvl1pPr>
          </a:lstStyle>
          <a:p>
            <a:fld id="{C6ACB364-4565-489A-8401-333BC24E89B7}" type="datetimeFigureOut">
              <a:rPr lang="en-CA"/>
              <a:pPr/>
              <a:t>8/25/12</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07" charset="0"/>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07" charset="0"/>
              </a:defRPr>
            </a:lvl1pPr>
          </a:lstStyle>
          <a:p>
            <a:fld id="{88BBCF73-2373-4787-B54B-6F853B7EACDE}" type="slidenum">
              <a:rPr lang="en-CA"/>
              <a:pPr/>
              <a:t>‹#›</a:t>
            </a:fld>
            <a:endParaRPr lang="en-CA"/>
          </a:p>
        </p:txBody>
      </p:sp>
      <p:pic>
        <p:nvPicPr>
          <p:cNvPr id="1031" name="Picture 6" descr="GEO_logo_full"/>
          <p:cNvPicPr>
            <a:picLocks noChangeAspect="1" noChangeArrowheads="1"/>
          </p:cNvPicPr>
          <p:nvPr userDrawn="1"/>
        </p:nvPicPr>
        <p:blipFill>
          <a:blip r:embed="rId1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07950" y="38100"/>
            <a:ext cx="2663825" cy="4381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7"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7"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7"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7"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3" Type="http://schemas.openxmlformats.org/officeDocument/2006/relationships/image" Target="../media/image8.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3" Type="http://schemas.openxmlformats.org/officeDocument/2006/relationships/image" Target="../media/image8.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4"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image" Target="../media/image7.png"/><Relationship Id="rId3" Type="http://schemas.openxmlformats.org/officeDocument/2006/relationships/image" Target="../media/image8.wmf"/><Relationship Id="rId5"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4" Type="http://schemas.openxmlformats.org/officeDocument/2006/relationships/image" Target="../media/image5.wmf"/><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3" name="Title 1"/>
          <p:cNvSpPr>
            <a:spLocks noGrp="1"/>
          </p:cNvSpPr>
          <p:nvPr>
            <p:ph type="ctrTitle"/>
          </p:nvPr>
        </p:nvSpPr>
        <p:spPr>
          <a:xfrm>
            <a:off x="323528" y="1844824"/>
            <a:ext cx="8134350" cy="2664296"/>
          </a:xfrm>
        </p:spPr>
        <p:txBody>
          <a:bodyPr/>
          <a:lstStyle/>
          <a:p>
            <a:pPr indent="-457200"/>
            <a:r>
              <a:rPr lang="en-CA" sz="4000" b="1" dirty="0" smtClean="0">
                <a:solidFill>
                  <a:srgbClr val="00B0F0"/>
                </a:solidFill>
              </a:rPr>
              <a:t>The Role of GEOSS Strategic Targets as Metric for the Success of GEOSS</a:t>
            </a:r>
            <a:r>
              <a:rPr lang="en-CA" dirty="0" smtClean="0"/>
              <a:t/>
            </a:r>
            <a:br>
              <a:rPr lang="en-CA" dirty="0" smtClean="0"/>
            </a:br>
            <a:r>
              <a:rPr lang="en-CA" sz="2800" dirty="0" smtClean="0"/>
              <a:t>and</a:t>
            </a:r>
            <a:br>
              <a:rPr lang="en-CA" sz="2800" dirty="0" smtClean="0"/>
            </a:br>
            <a:r>
              <a:rPr lang="en-CA" sz="2800" dirty="0" smtClean="0"/>
              <a:t>The challenges to meet targets with a bottom-up approach</a:t>
            </a:r>
            <a:br>
              <a:rPr lang="en-CA" sz="2800" dirty="0" smtClean="0"/>
            </a:br>
            <a:endParaRPr lang="en-CA" sz="2800" b="1" dirty="0" smtClean="0"/>
          </a:p>
        </p:txBody>
      </p:sp>
      <p:sp>
        <p:nvSpPr>
          <p:cNvPr id="3" name="Subtitle 2"/>
          <p:cNvSpPr>
            <a:spLocks noGrp="1"/>
          </p:cNvSpPr>
          <p:nvPr>
            <p:ph type="subTitle" idx="1"/>
          </p:nvPr>
        </p:nvSpPr>
        <p:spPr>
          <a:xfrm>
            <a:off x="1331913" y="4581525"/>
            <a:ext cx="6400800" cy="1752600"/>
          </a:xfrm>
        </p:spPr>
        <p:txBody>
          <a:bodyPr>
            <a:normAutofit fontScale="62500" lnSpcReduction="20000"/>
          </a:bodyPr>
          <a:lstStyle/>
          <a:p>
            <a:r>
              <a:rPr lang="en-CA" dirty="0" smtClean="0">
                <a:solidFill>
                  <a:srgbClr val="898989"/>
                </a:solidFill>
              </a:rPr>
              <a:t>2</a:t>
            </a:r>
            <a:r>
              <a:rPr lang="en-CA" baseline="30000" dirty="0" smtClean="0">
                <a:solidFill>
                  <a:srgbClr val="898989"/>
                </a:solidFill>
              </a:rPr>
              <a:t>nd</a:t>
            </a:r>
            <a:r>
              <a:rPr lang="en-CA" dirty="0" smtClean="0">
                <a:solidFill>
                  <a:srgbClr val="898989"/>
                </a:solidFill>
              </a:rPr>
              <a:t> GEOSS </a:t>
            </a:r>
            <a:r>
              <a:rPr lang="en-CA" dirty="0" err="1" smtClean="0">
                <a:solidFill>
                  <a:srgbClr val="898989"/>
                </a:solidFill>
              </a:rPr>
              <a:t>Science&amp;Technology</a:t>
            </a:r>
            <a:r>
              <a:rPr lang="en-CA" dirty="0" smtClean="0">
                <a:solidFill>
                  <a:srgbClr val="898989"/>
                </a:solidFill>
              </a:rPr>
              <a:t> </a:t>
            </a:r>
            <a:r>
              <a:rPr lang="en-CA" dirty="0" err="1" smtClean="0">
                <a:solidFill>
                  <a:srgbClr val="898989"/>
                </a:solidFill>
              </a:rPr>
              <a:t>Workshp</a:t>
            </a:r>
            <a:endParaRPr lang="en-CA" dirty="0" smtClean="0">
              <a:solidFill>
                <a:srgbClr val="898989"/>
              </a:solidFill>
            </a:endParaRPr>
          </a:p>
          <a:p>
            <a:r>
              <a:rPr lang="en-CA" dirty="0" smtClean="0">
                <a:solidFill>
                  <a:srgbClr val="898989"/>
                </a:solidFill>
              </a:rPr>
              <a:t>Bonn, Germany</a:t>
            </a:r>
          </a:p>
          <a:p>
            <a:r>
              <a:rPr lang="en-CA" dirty="0" smtClean="0">
                <a:solidFill>
                  <a:srgbClr val="898989"/>
                </a:solidFill>
              </a:rPr>
              <a:t>August 29, </a:t>
            </a:r>
            <a:r>
              <a:rPr lang="en-CA" dirty="0">
                <a:solidFill>
                  <a:srgbClr val="898989"/>
                </a:solidFill>
              </a:rPr>
              <a:t>2012</a:t>
            </a:r>
            <a:endParaRPr lang="en-CA" dirty="0" smtClean="0">
              <a:solidFill>
                <a:srgbClr val="898989"/>
              </a:solidFill>
            </a:endParaRPr>
          </a:p>
          <a:p>
            <a:r>
              <a:rPr lang="en-CA" sz="2600" i="1" dirty="0" smtClean="0">
                <a:solidFill>
                  <a:srgbClr val="898989"/>
                </a:solidFill>
              </a:rPr>
              <a:t>Lars Ingolf Eide, </a:t>
            </a:r>
          </a:p>
          <a:p>
            <a:r>
              <a:rPr lang="en-CA" sz="2600" i="1" dirty="0" smtClean="0">
                <a:solidFill>
                  <a:srgbClr val="898989"/>
                </a:solidFill>
              </a:rPr>
              <a:t>Co-Chair</a:t>
            </a:r>
          </a:p>
          <a:p>
            <a:r>
              <a:rPr lang="en-CA" sz="2600" i="1" dirty="0" smtClean="0">
                <a:solidFill>
                  <a:srgbClr val="898989"/>
                </a:solidFill>
              </a:rPr>
              <a:t>Third </a:t>
            </a:r>
            <a:r>
              <a:rPr lang="en-CA" sz="2600" i="1" dirty="0">
                <a:solidFill>
                  <a:srgbClr val="898989"/>
                </a:solidFill>
              </a:rPr>
              <a:t>Evaluation Team</a:t>
            </a:r>
            <a:endParaRPr lang="en-CA" sz="2600" i="1" dirty="0" smtClean="0">
              <a:solidFill>
                <a:srgbClr val="898989"/>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377505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Difficulty in finding Performance indicators, Example: Energy</a:t>
            </a:r>
            <a:br>
              <a:rPr lang="en-GB" sz="3600" dirty="0" smtClean="0"/>
            </a:br>
            <a:r>
              <a:rPr lang="en-GB" sz="1400" dirty="0" smtClean="0"/>
              <a:t>(Text in red is </a:t>
            </a:r>
            <a:r>
              <a:rPr lang="en-GB" sz="1400" dirty="0" err="1" smtClean="0"/>
              <a:t>presenter´s</a:t>
            </a:r>
            <a:r>
              <a:rPr lang="en-GB" sz="1400" dirty="0" smtClean="0"/>
              <a:t> comments)</a:t>
            </a:r>
            <a:endParaRPr lang="en-GB" sz="1400" dirty="0"/>
          </a:p>
        </p:txBody>
      </p:sp>
      <p:graphicFrame>
        <p:nvGraphicFramePr>
          <p:cNvPr id="7" name="Table 6"/>
          <p:cNvGraphicFramePr>
            <a:graphicFrameLocks noGrp="1"/>
          </p:cNvGraphicFramePr>
          <p:nvPr/>
        </p:nvGraphicFramePr>
        <p:xfrm>
          <a:off x="304800" y="1957324"/>
          <a:ext cx="8534401" cy="4900676"/>
        </p:xfrm>
        <a:graphic>
          <a:graphicData uri="http://schemas.openxmlformats.org/drawingml/2006/table">
            <a:tbl>
              <a:tblPr firstRow="1" bandRow="1">
                <a:tableStyleId>{69CF1AB2-1976-4502-BF36-3FF5EA218861}</a:tableStyleId>
              </a:tblPr>
              <a:tblGrid>
                <a:gridCol w="1905001"/>
                <a:gridCol w="2047774"/>
                <a:gridCol w="2290813"/>
                <a:gridCol w="2290813"/>
              </a:tblGrid>
              <a:tr h="323088">
                <a:tc>
                  <a:txBody>
                    <a:bodyPr/>
                    <a:lstStyle/>
                    <a:p>
                      <a:pPr algn="ctr">
                        <a:spcBef>
                          <a:spcPts val="240"/>
                        </a:spcBef>
                        <a:spcAft>
                          <a:spcPts val="240"/>
                        </a:spcAft>
                      </a:pPr>
                      <a:r>
                        <a:rPr lang="en-US" sz="1400" b="1" dirty="0" smtClean="0">
                          <a:latin typeface="Times New Roman"/>
                          <a:ea typeface="SimSun"/>
                          <a:cs typeface="Arial"/>
                        </a:rPr>
                        <a:t>Outcome: </a:t>
                      </a:r>
                      <a:r>
                        <a:rPr lang="en-US" sz="1400" baseline="0" dirty="0" smtClean="0"/>
                        <a:t>Significant increase in use of Earth observations by all sectors for improved:</a:t>
                      </a:r>
                      <a:endParaRPr lang="en-US" sz="1400" b="1" dirty="0" smtClean="0">
                        <a:latin typeface="Times New Roman"/>
                        <a:ea typeface="SimSun"/>
                        <a:cs typeface="Arial"/>
                      </a:endParaRPr>
                    </a:p>
                    <a:p>
                      <a:pPr algn="ctr">
                        <a:spcBef>
                          <a:spcPts val="240"/>
                        </a:spcBef>
                        <a:spcAft>
                          <a:spcPts val="240"/>
                        </a:spcAft>
                      </a:pPr>
                      <a:endParaRPr lang="en-US" sz="1400" dirty="0">
                        <a:latin typeface="Times New Roman"/>
                        <a:ea typeface="SimSun"/>
                        <a:cs typeface="Times New Roman"/>
                      </a:endParaRPr>
                    </a:p>
                  </a:txBody>
                  <a:tcPr marL="68580" marR="68580" marT="0" marB="0"/>
                </a:tc>
                <a:tc>
                  <a:txBody>
                    <a:bodyPr/>
                    <a:lstStyle/>
                    <a:p>
                      <a:pPr algn="ctr">
                        <a:spcBef>
                          <a:spcPts val="240"/>
                        </a:spcBef>
                        <a:spcAft>
                          <a:spcPts val="240"/>
                        </a:spcAft>
                      </a:pPr>
                      <a:r>
                        <a:rPr lang="en-GB" sz="1400" b="1" dirty="0">
                          <a:latin typeface="Times New Roman"/>
                          <a:ea typeface="SimSun"/>
                          <a:cs typeface="Arial"/>
                        </a:rPr>
                        <a:t>Rating</a:t>
                      </a:r>
                      <a:endParaRPr lang="en-US" sz="1400" dirty="0">
                        <a:latin typeface="Times New Roman"/>
                        <a:ea typeface="SimSun"/>
                        <a:cs typeface="Times New Roman"/>
                      </a:endParaRPr>
                    </a:p>
                  </a:txBody>
                  <a:tcPr marL="68580" marR="68580" marT="0" marB="0"/>
                </a:tc>
                <a:tc>
                  <a:txBody>
                    <a:bodyPr/>
                    <a:lstStyle/>
                    <a:p>
                      <a:pPr marL="160020" indent="-152400" algn="ctr">
                        <a:spcBef>
                          <a:spcPts val="240"/>
                        </a:spcBef>
                        <a:spcAft>
                          <a:spcPts val="240"/>
                        </a:spcAft>
                      </a:pPr>
                      <a:r>
                        <a:rPr lang="en-GB" sz="1400" b="1" dirty="0">
                          <a:latin typeface="Times New Roman"/>
                          <a:ea typeface="SimSun"/>
                          <a:cs typeface="Arial"/>
                        </a:rPr>
                        <a:t>Possible indicators</a:t>
                      </a:r>
                      <a:endParaRPr lang="en-US" sz="1400" dirty="0">
                        <a:latin typeface="Times New Roman"/>
                        <a:ea typeface="SimSun"/>
                        <a:cs typeface="Times New Roman"/>
                      </a:endParaRPr>
                    </a:p>
                  </a:txBody>
                  <a:tcPr marL="68580" marR="68580" marT="0" marB="0"/>
                </a:tc>
                <a:tc>
                  <a:txBody>
                    <a:bodyPr/>
                    <a:lstStyle/>
                    <a:p>
                      <a:pPr algn="ctr">
                        <a:spcBef>
                          <a:spcPts val="240"/>
                        </a:spcBef>
                        <a:spcAft>
                          <a:spcPts val="240"/>
                        </a:spcAft>
                      </a:pPr>
                      <a:r>
                        <a:rPr lang="en-GB" sz="1400" b="1" dirty="0">
                          <a:latin typeface="Times New Roman"/>
                          <a:ea typeface="SimSun"/>
                          <a:cs typeface="Arial"/>
                        </a:rPr>
                        <a:t>Observations</a:t>
                      </a:r>
                      <a:endParaRPr lang="en-US" sz="1400" dirty="0">
                        <a:latin typeface="Times New Roman"/>
                        <a:ea typeface="SimSun"/>
                        <a:cs typeface="Times New Roman"/>
                      </a:endParaRPr>
                    </a:p>
                  </a:txBody>
                  <a:tcPr marL="68580" marR="68580" marT="0" marB="0"/>
                </a:tc>
              </a:tr>
              <a:tr h="928878">
                <a:tc>
                  <a:txBody>
                    <a:bodyPr/>
                    <a:lstStyle/>
                    <a:p>
                      <a:pPr>
                        <a:spcBef>
                          <a:spcPts val="240"/>
                        </a:spcBef>
                        <a:spcAft>
                          <a:spcPts val="240"/>
                        </a:spcAft>
                      </a:pPr>
                      <a:r>
                        <a:rPr lang="en-GB" sz="1400" dirty="0" smtClean="0">
                          <a:latin typeface="Times New Roman"/>
                          <a:ea typeface="Times New Roman"/>
                          <a:cs typeface="Arial"/>
                        </a:rPr>
                        <a:t>Environmental</a:t>
                      </a:r>
                      <a:r>
                        <a:rPr lang="en-GB" sz="1400" dirty="0">
                          <a:latin typeface="Times New Roman"/>
                          <a:ea typeface="Times New Roman"/>
                          <a:cs typeface="Arial"/>
                        </a:rPr>
                        <a:t>, economic and societal impact assessments of energy exploration, extraction, conversion, transportation and consumption</a:t>
                      </a:r>
                      <a:endParaRPr lang="en-US" sz="1400" dirty="0">
                        <a:latin typeface="Times New Roman"/>
                        <a:ea typeface="SimSun"/>
                        <a:cs typeface="Times New Roman"/>
                      </a:endParaRPr>
                    </a:p>
                  </a:txBody>
                  <a:tcPr marL="68580" marR="68580" marT="0" marB="0"/>
                </a:tc>
                <a:tc>
                  <a:txBody>
                    <a:bodyPr/>
                    <a:lstStyle/>
                    <a:p>
                      <a:pPr algn="ctr">
                        <a:spcBef>
                          <a:spcPts val="240"/>
                        </a:spcBef>
                        <a:spcAft>
                          <a:spcPts val="240"/>
                        </a:spcAft>
                      </a:pPr>
                      <a:r>
                        <a:rPr lang="en-GB" sz="1400" dirty="0">
                          <a:latin typeface="Times New Roman"/>
                          <a:ea typeface="SimSun"/>
                          <a:cs typeface="Arial"/>
                        </a:rPr>
                        <a:t>Not measurable but examples may be identified</a:t>
                      </a:r>
                      <a:endParaRPr lang="en-US" sz="1400" dirty="0">
                        <a:latin typeface="Times New Roman"/>
                        <a:ea typeface="SimSun"/>
                        <a:cs typeface="Times New Roman"/>
                      </a:endParaRPr>
                    </a:p>
                  </a:txBody>
                  <a:tcPr marL="68580" marR="68580" marT="0" marB="0">
                    <a:solidFill>
                      <a:srgbClr val="FF6600"/>
                    </a:solidFill>
                  </a:tcPr>
                </a:tc>
                <a:tc>
                  <a:txBody>
                    <a:bodyPr/>
                    <a:lstStyle/>
                    <a:p>
                      <a:pPr>
                        <a:spcBef>
                          <a:spcPts val="240"/>
                        </a:spcBef>
                        <a:spcAft>
                          <a:spcPts val="240"/>
                        </a:spcAft>
                      </a:pPr>
                      <a:r>
                        <a:rPr lang="en-GB" sz="1400" dirty="0">
                          <a:solidFill>
                            <a:srgbClr val="FF0000"/>
                          </a:solidFill>
                          <a:latin typeface="Times New Roman"/>
                          <a:ea typeface="SimSun"/>
                          <a:cs typeface="Arial"/>
                        </a:rPr>
                        <a:t>One could do one or more test cases with and without GEOSS data. </a:t>
                      </a:r>
                      <a:r>
                        <a:rPr lang="en-GB" sz="1400" dirty="0" err="1">
                          <a:solidFill>
                            <a:srgbClr val="FF0000"/>
                          </a:solidFill>
                          <a:latin typeface="Times New Roman"/>
                          <a:ea typeface="SimSun"/>
                          <a:cs typeface="Arial"/>
                        </a:rPr>
                        <a:t>Perhps</a:t>
                      </a:r>
                      <a:r>
                        <a:rPr lang="en-GB" sz="1400" dirty="0">
                          <a:solidFill>
                            <a:srgbClr val="FF0000"/>
                          </a:solidFill>
                          <a:latin typeface="Times New Roman"/>
                          <a:ea typeface="SimSun"/>
                          <a:cs typeface="Arial"/>
                        </a:rPr>
                        <a:t> something for ENERGEO, i.e. Task EN-07-02</a:t>
                      </a:r>
                      <a:endParaRPr lang="en-US" sz="1400" dirty="0">
                        <a:solidFill>
                          <a:srgbClr val="FF0000"/>
                        </a:solidFill>
                        <a:latin typeface="Times New Roman"/>
                        <a:ea typeface="SimSun"/>
                        <a:cs typeface="Times New Roman"/>
                      </a:endParaRPr>
                    </a:p>
                  </a:txBody>
                  <a:tcPr marL="68580" marR="68580" marT="0" marB="0"/>
                </a:tc>
                <a:tc>
                  <a:txBody>
                    <a:bodyPr/>
                    <a:lstStyle/>
                    <a:p>
                      <a:pPr>
                        <a:spcBef>
                          <a:spcPts val="240"/>
                        </a:spcBef>
                        <a:spcAft>
                          <a:spcPts val="240"/>
                        </a:spcAft>
                      </a:pPr>
                      <a:r>
                        <a:rPr lang="en-GB" sz="1400" dirty="0">
                          <a:solidFill>
                            <a:srgbClr val="FF0000"/>
                          </a:solidFill>
                          <a:latin typeface="Times New Roman"/>
                          <a:ea typeface="SimSun"/>
                          <a:cs typeface="Arial"/>
                        </a:rPr>
                        <a:t>Success here is closely linked to outcomes of other areas, as 2.1.4, 2.2.1, 2.5.3 and 2.5.4</a:t>
                      </a:r>
                      <a:endParaRPr lang="en-US" sz="1400" dirty="0">
                        <a:solidFill>
                          <a:srgbClr val="FF0000"/>
                        </a:solidFill>
                        <a:latin typeface="Times New Roman"/>
                        <a:ea typeface="SimSun"/>
                        <a:cs typeface="Times New Roman"/>
                      </a:endParaRPr>
                    </a:p>
                  </a:txBody>
                  <a:tcPr marL="68580" marR="68580" marT="0" marB="0"/>
                </a:tc>
              </a:tr>
              <a:tr h="928878">
                <a:tc>
                  <a:txBody>
                    <a:bodyPr/>
                    <a:lstStyle/>
                    <a:p>
                      <a:pPr>
                        <a:spcBef>
                          <a:spcPts val="240"/>
                        </a:spcBef>
                        <a:spcAft>
                          <a:spcPts val="240"/>
                        </a:spcAft>
                      </a:pPr>
                      <a:r>
                        <a:rPr lang="en-GB" sz="1400" dirty="0" smtClean="0">
                          <a:latin typeface="Times New Roman"/>
                          <a:ea typeface="Times New Roman"/>
                          <a:cs typeface="Arial"/>
                        </a:rPr>
                        <a:t>Prediction </a:t>
                      </a:r>
                      <a:r>
                        <a:rPr lang="en-GB" sz="1400" dirty="0">
                          <a:latin typeface="Times New Roman"/>
                          <a:ea typeface="Times New Roman"/>
                          <a:cs typeface="Arial"/>
                        </a:rPr>
                        <a:t>of potential hazards to the energy infrastructure</a:t>
                      </a:r>
                      <a:endParaRPr lang="en-US" sz="1400" dirty="0">
                        <a:latin typeface="Times New Roman"/>
                        <a:ea typeface="SimSun"/>
                        <a:cs typeface="Times New Roman"/>
                      </a:endParaRPr>
                    </a:p>
                  </a:txBody>
                  <a:tcPr marL="68580" marR="68580" marT="0" marB="0"/>
                </a:tc>
                <a:tc>
                  <a:txBody>
                    <a:bodyPr/>
                    <a:lstStyle/>
                    <a:p>
                      <a:pPr algn="ctr">
                        <a:spcBef>
                          <a:spcPts val="240"/>
                        </a:spcBef>
                        <a:spcAft>
                          <a:spcPts val="240"/>
                        </a:spcAft>
                      </a:pPr>
                      <a:r>
                        <a:rPr lang="en-GB" sz="1400" dirty="0">
                          <a:latin typeface="Times New Roman"/>
                          <a:ea typeface="SimSun"/>
                          <a:cs typeface="Arial"/>
                        </a:rPr>
                        <a:t>Not measurable but examples may be identified</a:t>
                      </a:r>
                      <a:endParaRPr lang="en-US" sz="1400" dirty="0">
                        <a:latin typeface="Times New Roman"/>
                        <a:ea typeface="SimSun"/>
                        <a:cs typeface="Times New Roman"/>
                      </a:endParaRPr>
                    </a:p>
                  </a:txBody>
                  <a:tcPr marL="68580" marR="68580" marT="0" marB="0">
                    <a:solidFill>
                      <a:srgbClr val="FF6600"/>
                    </a:solidFill>
                  </a:tcPr>
                </a:tc>
                <a:tc>
                  <a:txBody>
                    <a:bodyPr/>
                    <a:lstStyle/>
                    <a:p>
                      <a:pPr>
                        <a:spcBef>
                          <a:spcPts val="240"/>
                        </a:spcBef>
                        <a:spcAft>
                          <a:spcPts val="240"/>
                        </a:spcAft>
                      </a:pPr>
                      <a:r>
                        <a:rPr lang="en-GB" sz="1400" dirty="0">
                          <a:solidFill>
                            <a:srgbClr val="FF0000"/>
                          </a:solidFill>
                          <a:latin typeface="Times New Roman"/>
                          <a:ea typeface="SimSun"/>
                          <a:cs typeface="Arial"/>
                        </a:rPr>
                        <a:t>Try to track examples or increased use within national authorities and/or energy </a:t>
                      </a:r>
                      <a:r>
                        <a:rPr lang="en-GB" sz="1400" dirty="0" smtClean="0">
                          <a:solidFill>
                            <a:srgbClr val="FF0000"/>
                          </a:solidFill>
                          <a:latin typeface="Times New Roman"/>
                          <a:ea typeface="SimSun"/>
                          <a:cs typeface="Arial"/>
                        </a:rPr>
                        <a:t>providers</a:t>
                      </a:r>
                      <a:endParaRPr lang="en-US" sz="1400" dirty="0">
                        <a:solidFill>
                          <a:srgbClr val="FF0000"/>
                        </a:solidFill>
                        <a:latin typeface="Times New Roman"/>
                        <a:ea typeface="SimSun"/>
                        <a:cs typeface="Times New Roman"/>
                      </a:endParaRPr>
                    </a:p>
                  </a:txBody>
                  <a:tcPr marL="68580" marR="68580" marT="0" marB="0"/>
                </a:tc>
                <a:tc>
                  <a:txBody>
                    <a:bodyPr/>
                    <a:lstStyle/>
                    <a:p>
                      <a:pPr>
                        <a:spcBef>
                          <a:spcPts val="240"/>
                        </a:spcBef>
                        <a:spcAft>
                          <a:spcPts val="240"/>
                        </a:spcAft>
                      </a:pPr>
                      <a:r>
                        <a:rPr lang="en-GB" sz="1400" dirty="0">
                          <a:solidFill>
                            <a:srgbClr val="FF0000"/>
                          </a:solidFill>
                          <a:latin typeface="Times New Roman"/>
                          <a:ea typeface="SimSun"/>
                          <a:cs typeface="Arial"/>
                        </a:rPr>
                        <a:t>Success here is closely linked to outcomes of other areas, as 2.4.2, 2.9.2 and 2.9.3</a:t>
                      </a:r>
                      <a:endParaRPr lang="en-US" sz="1400" dirty="0">
                        <a:solidFill>
                          <a:srgbClr val="FF0000"/>
                        </a:solidFill>
                        <a:latin typeface="Times New Roman"/>
                        <a:ea typeface="SimSun"/>
                        <a:cs typeface="Times New Roman"/>
                      </a:endParaRPr>
                    </a:p>
                  </a:txBody>
                  <a:tcPr marL="68580" marR="68580" marT="0" marB="0"/>
                </a:tc>
              </a:tr>
              <a:tr h="928878">
                <a:tc>
                  <a:txBody>
                    <a:bodyPr/>
                    <a:lstStyle/>
                    <a:p>
                      <a:pPr>
                        <a:spcBef>
                          <a:spcPts val="240"/>
                        </a:spcBef>
                        <a:spcAft>
                          <a:spcPts val="240"/>
                        </a:spcAft>
                      </a:pPr>
                      <a:r>
                        <a:rPr lang="en-GB" sz="1400" dirty="0" smtClean="0">
                          <a:latin typeface="Times New Roman"/>
                          <a:ea typeface="Times New Roman"/>
                          <a:cs typeface="Arial"/>
                        </a:rPr>
                        <a:t>Prediction </a:t>
                      </a:r>
                      <a:r>
                        <a:rPr lang="en-GB" sz="1400" dirty="0">
                          <a:latin typeface="Times New Roman"/>
                          <a:ea typeface="Times New Roman"/>
                          <a:cs typeface="Arial"/>
                        </a:rPr>
                        <a:t>of the production of intermittent sources of energy</a:t>
                      </a:r>
                      <a:endParaRPr lang="en-US" sz="1400" dirty="0">
                        <a:latin typeface="Times New Roman"/>
                        <a:ea typeface="SimSun"/>
                        <a:cs typeface="Times New Roman"/>
                      </a:endParaRPr>
                    </a:p>
                  </a:txBody>
                  <a:tcPr marL="68580" marR="68580" marT="0" marB="0"/>
                </a:tc>
                <a:tc>
                  <a:txBody>
                    <a:bodyPr/>
                    <a:lstStyle/>
                    <a:p>
                      <a:pPr algn="ctr">
                        <a:spcBef>
                          <a:spcPts val="240"/>
                        </a:spcBef>
                        <a:spcAft>
                          <a:spcPts val="240"/>
                        </a:spcAft>
                      </a:pPr>
                      <a:r>
                        <a:rPr lang="en-GB" sz="1400" dirty="0">
                          <a:latin typeface="Times New Roman"/>
                          <a:ea typeface="SimSun"/>
                          <a:cs typeface="Arial"/>
                        </a:rPr>
                        <a:t>Not measurable but examples may be identified</a:t>
                      </a:r>
                      <a:endParaRPr lang="en-US" sz="1400" dirty="0">
                        <a:latin typeface="Times New Roman"/>
                        <a:ea typeface="SimSun"/>
                        <a:cs typeface="Times New Roman"/>
                      </a:endParaRPr>
                    </a:p>
                  </a:txBody>
                  <a:tcPr marL="68580" marR="68580" marT="0" marB="0">
                    <a:solidFill>
                      <a:srgbClr val="FF6600"/>
                    </a:solidFill>
                  </a:tcPr>
                </a:tc>
                <a:tc>
                  <a:txBody>
                    <a:bodyPr/>
                    <a:lstStyle/>
                    <a:p>
                      <a:pPr>
                        <a:spcBef>
                          <a:spcPts val="240"/>
                        </a:spcBef>
                        <a:spcAft>
                          <a:spcPts val="240"/>
                        </a:spcAft>
                      </a:pPr>
                      <a:r>
                        <a:rPr lang="en-GB" sz="1400" dirty="0">
                          <a:solidFill>
                            <a:srgbClr val="FF0000"/>
                          </a:solidFill>
                          <a:latin typeface="Times New Roman"/>
                          <a:ea typeface="SimSun"/>
                          <a:cs typeface="Arial"/>
                        </a:rPr>
                        <a:t>As 2.6.2</a:t>
                      </a:r>
                      <a:endParaRPr lang="en-US" sz="1400" dirty="0">
                        <a:solidFill>
                          <a:srgbClr val="FF0000"/>
                        </a:solidFill>
                        <a:latin typeface="Times New Roman"/>
                        <a:ea typeface="SimSun"/>
                        <a:cs typeface="Times New Roman"/>
                      </a:endParaRPr>
                    </a:p>
                  </a:txBody>
                  <a:tcPr marL="68580" marR="68580" marT="0" marB="0"/>
                </a:tc>
                <a:tc>
                  <a:txBody>
                    <a:bodyPr/>
                    <a:lstStyle/>
                    <a:p>
                      <a:pPr>
                        <a:spcBef>
                          <a:spcPts val="240"/>
                        </a:spcBef>
                        <a:spcAft>
                          <a:spcPts val="240"/>
                        </a:spcAft>
                      </a:pPr>
                      <a:r>
                        <a:rPr lang="en-GB" sz="1400" dirty="0">
                          <a:solidFill>
                            <a:srgbClr val="FF0000"/>
                          </a:solidFill>
                          <a:latin typeface="Times New Roman"/>
                          <a:ea typeface="SimSun"/>
                          <a:cs typeface="Arial"/>
                        </a:rPr>
                        <a:t>Success here is closely linked to outcomes of other areas, as 2.9.2 and 2.9.3</a:t>
                      </a:r>
                      <a:endParaRPr lang="en-US" sz="1400" dirty="0">
                        <a:solidFill>
                          <a:srgbClr val="FF0000"/>
                        </a:solidFill>
                        <a:latin typeface="Times New Roman"/>
                        <a:ea typeface="SimSun"/>
                        <a:cs typeface="Times New Roman"/>
                      </a:endParaRPr>
                    </a:p>
                  </a:txBody>
                  <a:tcPr marL="68580" marR="68580" marT="0" marB="0"/>
                </a:tc>
              </a:tr>
              <a:tr h="631444">
                <a:tc>
                  <a:txBody>
                    <a:bodyPr/>
                    <a:lstStyle/>
                    <a:p>
                      <a:pPr>
                        <a:spcBef>
                          <a:spcPts val="240"/>
                        </a:spcBef>
                        <a:spcAft>
                          <a:spcPts val="240"/>
                        </a:spcAft>
                      </a:pPr>
                      <a:r>
                        <a:rPr lang="en-GB" sz="1400" dirty="0" smtClean="0">
                          <a:latin typeface="Times New Roman"/>
                          <a:ea typeface="Times New Roman"/>
                          <a:cs typeface="Arial"/>
                        </a:rPr>
                        <a:t>Mapping </a:t>
                      </a:r>
                      <a:r>
                        <a:rPr lang="en-GB" sz="1400" dirty="0">
                          <a:latin typeface="Times New Roman"/>
                          <a:ea typeface="Times New Roman"/>
                          <a:cs typeface="Arial"/>
                        </a:rPr>
                        <a:t>of </a:t>
                      </a:r>
                      <a:r>
                        <a:rPr lang="en-GB" sz="1400" dirty="0" smtClean="0">
                          <a:latin typeface="Times New Roman"/>
                          <a:ea typeface="Times New Roman"/>
                          <a:cs typeface="Arial"/>
                        </a:rPr>
                        <a:t>renewable energy </a:t>
                      </a:r>
                      <a:r>
                        <a:rPr lang="en-GB" sz="1400" dirty="0">
                          <a:latin typeface="Times New Roman"/>
                          <a:ea typeface="Times New Roman"/>
                          <a:cs typeface="Arial"/>
                        </a:rPr>
                        <a:t>potential</a:t>
                      </a:r>
                      <a:endParaRPr lang="en-US" sz="1400" dirty="0">
                        <a:latin typeface="Times New Roman"/>
                        <a:ea typeface="SimSun"/>
                        <a:cs typeface="Times New Roman"/>
                      </a:endParaRPr>
                    </a:p>
                  </a:txBody>
                  <a:tcPr marL="68580" marR="68580" marT="0" marB="0"/>
                </a:tc>
                <a:tc>
                  <a:txBody>
                    <a:bodyPr/>
                    <a:lstStyle/>
                    <a:p>
                      <a:pPr algn="ctr">
                        <a:spcBef>
                          <a:spcPts val="240"/>
                        </a:spcBef>
                        <a:spcAft>
                          <a:spcPts val="240"/>
                        </a:spcAft>
                      </a:pPr>
                      <a:r>
                        <a:rPr lang="en-GB" sz="1400" dirty="0">
                          <a:latin typeface="Times New Roman"/>
                          <a:ea typeface="SimSun"/>
                          <a:cs typeface="Arial"/>
                        </a:rPr>
                        <a:t>Not measurable but examples may be identified</a:t>
                      </a:r>
                      <a:endParaRPr lang="en-US" sz="1400" dirty="0">
                        <a:latin typeface="Times New Roman"/>
                        <a:ea typeface="SimSun"/>
                        <a:cs typeface="Times New Roman"/>
                      </a:endParaRPr>
                    </a:p>
                  </a:txBody>
                  <a:tcPr marL="68580" marR="68580" marT="0" marB="0">
                    <a:solidFill>
                      <a:srgbClr val="FF6600"/>
                    </a:solidFill>
                  </a:tcPr>
                </a:tc>
                <a:tc>
                  <a:txBody>
                    <a:bodyPr/>
                    <a:lstStyle/>
                    <a:p>
                      <a:pPr>
                        <a:spcBef>
                          <a:spcPts val="240"/>
                        </a:spcBef>
                        <a:spcAft>
                          <a:spcPts val="240"/>
                        </a:spcAft>
                      </a:pPr>
                      <a:r>
                        <a:rPr lang="en-GB" sz="1400" dirty="0">
                          <a:solidFill>
                            <a:srgbClr val="FF0000"/>
                          </a:solidFill>
                          <a:latin typeface="Times New Roman"/>
                          <a:ea typeface="SimSun"/>
                          <a:cs typeface="Arial"/>
                        </a:rPr>
                        <a:t>As 2.6.2</a:t>
                      </a:r>
                      <a:endParaRPr lang="en-US" sz="1400" dirty="0">
                        <a:solidFill>
                          <a:srgbClr val="FF0000"/>
                        </a:solidFill>
                        <a:latin typeface="Times New Roman"/>
                        <a:ea typeface="SimSun"/>
                        <a:cs typeface="Times New Roman"/>
                      </a:endParaRPr>
                    </a:p>
                  </a:txBody>
                  <a:tcPr marL="68580" marR="68580" marT="0" marB="0"/>
                </a:tc>
                <a:tc>
                  <a:txBody>
                    <a:bodyPr/>
                    <a:lstStyle/>
                    <a:p>
                      <a:pPr>
                        <a:spcBef>
                          <a:spcPts val="240"/>
                        </a:spcBef>
                        <a:spcAft>
                          <a:spcPts val="240"/>
                        </a:spcAft>
                      </a:pPr>
                      <a:r>
                        <a:rPr lang="en-GB" sz="1400" dirty="0">
                          <a:solidFill>
                            <a:srgbClr val="FF0000"/>
                          </a:solidFill>
                          <a:latin typeface="Times New Roman"/>
                          <a:ea typeface="SimSun"/>
                          <a:cs typeface="Arial"/>
                        </a:rPr>
                        <a:t>Success here is closely linked to outcomes of other areas, as 2.1.1, 2.3.2, 2.3.4 and 2.9.3</a:t>
                      </a:r>
                      <a:endParaRPr lang="en-US" sz="1400" dirty="0">
                        <a:solidFill>
                          <a:srgbClr val="FF0000"/>
                        </a:solidFill>
                        <a:latin typeface="Times New Roman"/>
                        <a:ea typeface="SimSun"/>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620712"/>
            <a:ext cx="8229600" cy="1665287"/>
          </a:xfrm>
        </p:spPr>
        <p:txBody>
          <a:bodyPr/>
          <a:lstStyle/>
          <a:p>
            <a:r>
              <a:rPr lang="en-GB" sz="3600" dirty="0" smtClean="0"/>
              <a:t>Potential Measurability of GEOSS Outcomes </a:t>
            </a:r>
            <a:r>
              <a:rPr lang="en-GB" dirty="0" smtClean="0"/>
              <a:t/>
            </a:r>
            <a:br>
              <a:rPr lang="en-GB" dirty="0" smtClean="0"/>
            </a:br>
            <a:r>
              <a:rPr lang="en-GB" sz="2800" dirty="0" smtClean="0"/>
              <a:t>(M&amp;E WG preliminary analysis)</a:t>
            </a:r>
            <a:endParaRPr lang="en-GB" sz="2800" dirty="0"/>
          </a:p>
        </p:txBody>
      </p:sp>
      <p:graphicFrame>
        <p:nvGraphicFramePr>
          <p:cNvPr id="4" name="Table 3"/>
          <p:cNvGraphicFramePr>
            <a:graphicFrameLocks noGrp="1"/>
          </p:cNvGraphicFramePr>
          <p:nvPr/>
        </p:nvGraphicFramePr>
        <p:xfrm>
          <a:off x="1219200" y="2362200"/>
          <a:ext cx="7162800" cy="2357120"/>
        </p:xfrm>
        <a:graphic>
          <a:graphicData uri="http://schemas.openxmlformats.org/drawingml/2006/table">
            <a:tbl>
              <a:tblPr firstRow="1" bandRow="1">
                <a:tableStyleId>{5C22544A-7EE6-4342-B048-85BDC9FD1C3A}</a:tableStyleId>
              </a:tblPr>
              <a:tblGrid>
                <a:gridCol w="1981200"/>
                <a:gridCol w="1371600"/>
                <a:gridCol w="1600200"/>
                <a:gridCol w="1295400"/>
                <a:gridCol w="914400"/>
              </a:tblGrid>
              <a:tr h="370840">
                <a:tc>
                  <a:txBody>
                    <a:bodyPr/>
                    <a:lstStyle/>
                    <a:p>
                      <a:endParaRPr lang="en-GB" dirty="0"/>
                    </a:p>
                  </a:txBody>
                  <a:tcPr/>
                </a:tc>
                <a:tc>
                  <a:txBody>
                    <a:bodyPr/>
                    <a:lstStyle/>
                    <a:p>
                      <a:r>
                        <a:rPr lang="en-GB" dirty="0" smtClean="0"/>
                        <a:t>Likely measurable</a:t>
                      </a:r>
                      <a:endParaRPr lang="en-GB" dirty="0"/>
                    </a:p>
                  </a:txBody>
                  <a:tcPr/>
                </a:tc>
                <a:tc>
                  <a:txBody>
                    <a:bodyPr/>
                    <a:lstStyle/>
                    <a:p>
                      <a:r>
                        <a:rPr lang="en-GB" dirty="0" smtClean="0"/>
                        <a:t>Possibly measureable</a:t>
                      </a:r>
                      <a:endParaRPr lang="en-GB" dirty="0"/>
                    </a:p>
                  </a:txBody>
                  <a:tcPr/>
                </a:tc>
                <a:tc>
                  <a:txBody>
                    <a:bodyPr/>
                    <a:lstStyle/>
                    <a:p>
                      <a:r>
                        <a:rPr lang="en-GB" dirty="0" smtClean="0"/>
                        <a:t>Not measurable</a:t>
                      </a:r>
                      <a:endParaRPr lang="en-GB" dirty="0"/>
                    </a:p>
                  </a:txBody>
                  <a:tcPr/>
                </a:tc>
                <a:tc>
                  <a:txBody>
                    <a:bodyPr/>
                    <a:lstStyle/>
                    <a:p>
                      <a:r>
                        <a:rPr lang="en-GB" dirty="0" smtClean="0"/>
                        <a:t>Sum</a:t>
                      </a:r>
                      <a:endParaRPr lang="en-GB" dirty="0"/>
                    </a:p>
                  </a:txBody>
                  <a:tcPr/>
                </a:tc>
              </a:tr>
              <a:tr h="370840">
                <a:tc>
                  <a:txBody>
                    <a:bodyPr/>
                    <a:lstStyle/>
                    <a:p>
                      <a:r>
                        <a:rPr lang="en-GB" dirty="0" smtClean="0"/>
                        <a:t>GEOSS Building Blocks</a:t>
                      </a:r>
                      <a:endParaRPr lang="en-GB" dirty="0"/>
                    </a:p>
                  </a:txBody>
                  <a:tcPr/>
                </a:tc>
                <a:tc>
                  <a:txBody>
                    <a:bodyPr/>
                    <a:lstStyle/>
                    <a:p>
                      <a:r>
                        <a:rPr lang="en-GB" dirty="0" smtClean="0"/>
                        <a:t>6</a:t>
                      </a:r>
                      <a:endParaRPr lang="en-GB" dirty="0"/>
                    </a:p>
                  </a:txBody>
                  <a:tcPr/>
                </a:tc>
                <a:tc>
                  <a:txBody>
                    <a:bodyPr/>
                    <a:lstStyle/>
                    <a:p>
                      <a:r>
                        <a:rPr lang="en-GB" dirty="0" smtClean="0"/>
                        <a:t>8</a:t>
                      </a:r>
                      <a:endParaRPr lang="en-GB" dirty="0"/>
                    </a:p>
                  </a:txBody>
                  <a:tcPr/>
                </a:tc>
                <a:tc>
                  <a:txBody>
                    <a:bodyPr/>
                    <a:lstStyle/>
                    <a:p>
                      <a:r>
                        <a:rPr lang="en-GB" dirty="0" smtClean="0"/>
                        <a:t>5</a:t>
                      </a:r>
                      <a:endParaRPr lang="en-GB" dirty="0"/>
                    </a:p>
                  </a:txBody>
                  <a:tcPr/>
                </a:tc>
                <a:tc>
                  <a:txBody>
                    <a:bodyPr/>
                    <a:lstStyle/>
                    <a:p>
                      <a:r>
                        <a:rPr lang="en-GB" dirty="0" smtClean="0"/>
                        <a:t>19</a:t>
                      </a:r>
                      <a:endParaRPr lang="en-GB" dirty="0"/>
                    </a:p>
                  </a:txBody>
                  <a:tcPr/>
                </a:tc>
              </a:tr>
              <a:tr h="370840">
                <a:tc>
                  <a:txBody>
                    <a:bodyPr/>
                    <a:lstStyle/>
                    <a:p>
                      <a:r>
                        <a:rPr lang="en-GB" dirty="0" smtClean="0"/>
                        <a:t>GEOSS Societal Benefit</a:t>
                      </a:r>
                      <a:r>
                        <a:rPr lang="en-GB" baseline="0" dirty="0" smtClean="0"/>
                        <a:t> Areas (SBA)</a:t>
                      </a:r>
                      <a:endParaRPr lang="en-GB" dirty="0"/>
                    </a:p>
                  </a:txBody>
                  <a:tcPr/>
                </a:tc>
                <a:tc>
                  <a:txBody>
                    <a:bodyPr/>
                    <a:lstStyle/>
                    <a:p>
                      <a:r>
                        <a:rPr lang="en-GB" dirty="0" smtClean="0"/>
                        <a:t>3</a:t>
                      </a:r>
                      <a:endParaRPr lang="en-GB" dirty="0"/>
                    </a:p>
                  </a:txBody>
                  <a:tcPr/>
                </a:tc>
                <a:tc>
                  <a:txBody>
                    <a:bodyPr/>
                    <a:lstStyle/>
                    <a:p>
                      <a:r>
                        <a:rPr lang="en-GB" dirty="0" smtClean="0"/>
                        <a:t>25</a:t>
                      </a:r>
                      <a:endParaRPr lang="en-GB" dirty="0"/>
                    </a:p>
                  </a:txBody>
                  <a:tcPr/>
                </a:tc>
                <a:tc>
                  <a:txBody>
                    <a:bodyPr/>
                    <a:lstStyle/>
                    <a:p>
                      <a:r>
                        <a:rPr lang="en-GB" dirty="0" smtClean="0"/>
                        <a:t>13</a:t>
                      </a:r>
                      <a:endParaRPr lang="en-GB" dirty="0"/>
                    </a:p>
                  </a:txBody>
                  <a:tcPr/>
                </a:tc>
                <a:tc>
                  <a:txBody>
                    <a:bodyPr/>
                    <a:lstStyle/>
                    <a:p>
                      <a:r>
                        <a:rPr lang="en-GB" dirty="0" smtClean="0"/>
                        <a:t>41</a:t>
                      </a:r>
                      <a:endParaRPr lang="en-GB" dirty="0"/>
                    </a:p>
                  </a:txBody>
                  <a:tcPr/>
                </a:tc>
              </a:tr>
              <a:tr h="370840">
                <a:tc>
                  <a:txBody>
                    <a:bodyPr/>
                    <a:lstStyle/>
                    <a:p>
                      <a:r>
                        <a:rPr lang="en-GB" dirty="0" smtClean="0"/>
                        <a:t>Sum</a:t>
                      </a:r>
                      <a:endParaRPr lang="en-GB" dirty="0"/>
                    </a:p>
                  </a:txBody>
                  <a:tcPr/>
                </a:tc>
                <a:tc>
                  <a:txBody>
                    <a:bodyPr/>
                    <a:lstStyle/>
                    <a:p>
                      <a:r>
                        <a:rPr lang="en-GB" dirty="0" smtClean="0"/>
                        <a:t>9</a:t>
                      </a:r>
                      <a:endParaRPr lang="en-GB" dirty="0"/>
                    </a:p>
                  </a:txBody>
                  <a:tcPr/>
                </a:tc>
                <a:tc>
                  <a:txBody>
                    <a:bodyPr/>
                    <a:lstStyle/>
                    <a:p>
                      <a:r>
                        <a:rPr lang="en-GB" dirty="0" smtClean="0"/>
                        <a:t>33</a:t>
                      </a:r>
                      <a:endParaRPr lang="en-GB" dirty="0"/>
                    </a:p>
                  </a:txBody>
                  <a:tcPr/>
                </a:tc>
                <a:tc>
                  <a:txBody>
                    <a:bodyPr/>
                    <a:lstStyle/>
                    <a:p>
                      <a:r>
                        <a:rPr lang="en-GB" dirty="0" smtClean="0"/>
                        <a:t>18</a:t>
                      </a:r>
                      <a:endParaRPr lang="en-GB" dirty="0"/>
                    </a:p>
                  </a:txBody>
                  <a:tcPr/>
                </a:tc>
                <a:tc>
                  <a:txBody>
                    <a:bodyPr/>
                    <a:lstStyle/>
                    <a:p>
                      <a:r>
                        <a:rPr lang="en-GB" dirty="0" smtClean="0"/>
                        <a:t>60</a:t>
                      </a:r>
                      <a:endParaRPr lang="en-GB" dirty="0"/>
                    </a:p>
                  </a:txBody>
                  <a:tcPr/>
                </a:tc>
              </a:tr>
            </a:tbl>
          </a:graphicData>
        </a:graphic>
      </p:graphicFrame>
      <p:sp>
        <p:nvSpPr>
          <p:cNvPr id="5" name="TextBox 4"/>
          <p:cNvSpPr txBox="1"/>
          <p:nvPr/>
        </p:nvSpPr>
        <p:spPr>
          <a:xfrm>
            <a:off x="1066800" y="5486400"/>
            <a:ext cx="6753922" cy="646331"/>
          </a:xfrm>
          <a:prstGeom prst="rect">
            <a:avLst/>
          </a:prstGeom>
          <a:noFill/>
        </p:spPr>
        <p:txBody>
          <a:bodyPr wrap="none" rtlCol="0">
            <a:spAutoFit/>
          </a:bodyPr>
          <a:lstStyle/>
          <a:p>
            <a:r>
              <a:rPr lang="en-GB" dirty="0" smtClean="0"/>
              <a:t>Not measurable may also mean that examples may be identified </a:t>
            </a:r>
          </a:p>
          <a:p>
            <a:r>
              <a:rPr lang="en-GB" dirty="0" smtClean="0"/>
              <a:t>or that outcomes may be determinable but not measurable </a:t>
            </a:r>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Example of answers from ABE Evaluation</a:t>
            </a:r>
            <a:endParaRPr lang="en-GB" dirty="0"/>
          </a:p>
        </p:txBody>
      </p:sp>
      <p:sp>
        <p:nvSpPr>
          <p:cNvPr id="4" name="Content Placeholder 3"/>
          <p:cNvSpPr>
            <a:spLocks noGrp="1"/>
          </p:cNvSpPr>
          <p:nvPr>
            <p:ph idx="1"/>
          </p:nvPr>
        </p:nvSpPr>
        <p:spPr>
          <a:xfrm>
            <a:off x="381000" y="2057400"/>
            <a:ext cx="5410200" cy="4210050"/>
          </a:xfrm>
        </p:spPr>
        <p:txBody>
          <a:bodyPr/>
          <a:lstStyle/>
          <a:p>
            <a:r>
              <a:rPr lang="en-US" sz="2800" dirty="0" smtClean="0"/>
              <a:t>Which of the AG/BI/EC Targets and Outcomes to you think will be achieved by 2015? </a:t>
            </a:r>
          </a:p>
          <a:p>
            <a:pPr lvl="1"/>
            <a:r>
              <a:rPr lang="en-AU" sz="2400" i="1" dirty="0" smtClean="0"/>
              <a:t>Outcomes are rather vague or more like vision statements and ambitions. </a:t>
            </a:r>
          </a:p>
          <a:p>
            <a:pPr lvl="1"/>
            <a:r>
              <a:rPr lang="en-AU" sz="2400" i="1" dirty="0" smtClean="0">
                <a:solidFill>
                  <a:srgbClr val="FF0000"/>
                </a:solidFill>
              </a:rPr>
              <a:t>Most outcomes are  likely to be reached simply because others are already doing or have done this. </a:t>
            </a:r>
          </a:p>
        </p:txBody>
      </p:sp>
      <p:grpSp>
        <p:nvGrpSpPr>
          <p:cNvPr id="5" name="Group 4"/>
          <p:cNvGrpSpPr/>
          <p:nvPr/>
        </p:nvGrpSpPr>
        <p:grpSpPr>
          <a:xfrm>
            <a:off x="6019800" y="2133600"/>
            <a:ext cx="2773424" cy="1752600"/>
            <a:chOff x="6127358" y="1371600"/>
            <a:chExt cx="2773424" cy="1752600"/>
          </a:xfrm>
        </p:grpSpPr>
        <p:pic>
          <p:nvPicPr>
            <p:cNvPr id="6" name="Picture 8" descr="100.Steps.Cover.png"/>
            <p:cNvPicPr>
              <a:picLocks noChangeAspect="1"/>
            </p:cNvPicPr>
            <p:nvPr/>
          </p:nvPicPr>
          <p:blipFill>
            <a:blip r:embed="rId2"/>
            <a:srcRect l="5353" t="22141" r="11786" b="23610"/>
            <a:stretch>
              <a:fillRect/>
            </a:stretch>
          </p:blipFill>
          <p:spPr bwMode="auto">
            <a:xfrm>
              <a:off x="7010400" y="1371600"/>
              <a:ext cx="1890382" cy="1752600"/>
            </a:xfrm>
            <a:prstGeom prst="rect">
              <a:avLst/>
            </a:prstGeom>
            <a:noFill/>
            <a:ln w="9525">
              <a:noFill/>
              <a:miter lim="800000"/>
              <a:headEnd/>
              <a:tailEnd/>
            </a:ln>
          </p:spPr>
        </p:pic>
        <p:pic>
          <p:nvPicPr>
            <p:cNvPr id="7" name="Picture 4" descr="C:\Documents and Settings\jadamec\Local Settings\Temporary Internet Files\Content.IE5\8GSQV1IR\MC900078753[1].wmf"/>
            <p:cNvPicPr>
              <a:picLocks noChangeAspect="1" noChangeArrowheads="1"/>
            </p:cNvPicPr>
            <p:nvPr/>
          </p:nvPicPr>
          <p:blipFill>
            <a:blip r:embed="rId3"/>
            <a:srcRect/>
            <a:stretch>
              <a:fillRect/>
            </a:stretch>
          </p:blipFill>
          <p:spPr bwMode="auto">
            <a:xfrm>
              <a:off x="6127358" y="1447800"/>
              <a:ext cx="1290145" cy="1371600"/>
            </a:xfrm>
            <a:prstGeom prst="rect">
              <a:avLst/>
            </a:prstGeom>
            <a:noFill/>
            <a:ln w="9525">
              <a:noFill/>
              <a:miter lim="800000"/>
              <a:headEnd/>
              <a:tailEnd/>
            </a:ln>
          </p:spPr>
        </p:pic>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GB" dirty="0" smtClean="0"/>
              <a:t>Example of answers from ABE Evaluation </a:t>
            </a:r>
            <a:r>
              <a:rPr lang="en-GB" sz="2800" dirty="0" smtClean="0"/>
              <a:t>(</a:t>
            </a:r>
            <a:r>
              <a:rPr lang="en-GB" sz="2800" dirty="0" err="1" smtClean="0"/>
              <a:t>cont´d</a:t>
            </a:r>
            <a:r>
              <a:rPr lang="en-GB" sz="2800" dirty="0" smtClean="0"/>
              <a:t>)</a:t>
            </a:r>
            <a:endParaRPr lang="en-GB" sz="2800" dirty="0"/>
          </a:p>
        </p:txBody>
      </p:sp>
      <p:sp>
        <p:nvSpPr>
          <p:cNvPr id="3" name="Content Placeholder 2"/>
          <p:cNvSpPr>
            <a:spLocks noGrp="1"/>
          </p:cNvSpPr>
          <p:nvPr>
            <p:ph idx="1"/>
          </p:nvPr>
        </p:nvSpPr>
        <p:spPr>
          <a:xfrm>
            <a:off x="457200" y="1676400"/>
            <a:ext cx="6553200" cy="4210050"/>
          </a:xfrm>
        </p:spPr>
        <p:txBody>
          <a:bodyPr/>
          <a:lstStyle/>
          <a:p>
            <a:r>
              <a:rPr lang="en-US" sz="2800" dirty="0" smtClean="0"/>
              <a:t>To what extent do you feel the Outcomes of </a:t>
            </a:r>
            <a:r>
              <a:rPr lang="en-US" sz="2800" i="1" dirty="0" smtClean="0"/>
              <a:t>AG/BI/EC</a:t>
            </a:r>
            <a:r>
              <a:rPr lang="en-US" sz="2800" dirty="0" smtClean="0"/>
              <a:t> are aligned with stakeholder priorities?</a:t>
            </a:r>
          </a:p>
          <a:p>
            <a:pPr lvl="1"/>
            <a:r>
              <a:rPr lang="en-US" sz="2400" i="1" dirty="0" smtClean="0"/>
              <a:t>Who are the stakeholders and what are their priorities? As a very big initiative, it is very difficult to establish what the focus is and the measurable outcomes to be achieved in the near future. </a:t>
            </a:r>
          </a:p>
          <a:p>
            <a:pPr lvl="1"/>
            <a:r>
              <a:rPr lang="en-US" sz="2400" i="1" dirty="0" smtClean="0"/>
              <a:t>We have no clear understanding of who the stakeholders are. That’s one of the problems with GEOSS. It is quite unclear who the owner is, who requested the program, and who participates under which mandate. </a:t>
            </a:r>
            <a:endParaRPr lang="en-US" sz="2400" dirty="0" smtClean="0"/>
          </a:p>
          <a:p>
            <a:pPr lvl="1"/>
            <a:endParaRPr lang="en-GB" sz="2400" dirty="0"/>
          </a:p>
        </p:txBody>
      </p:sp>
      <p:grpSp>
        <p:nvGrpSpPr>
          <p:cNvPr id="4" name="Group 3"/>
          <p:cNvGrpSpPr/>
          <p:nvPr/>
        </p:nvGrpSpPr>
        <p:grpSpPr>
          <a:xfrm>
            <a:off x="7056376" y="2133600"/>
            <a:ext cx="2087624" cy="1371600"/>
            <a:chOff x="6127358" y="1371600"/>
            <a:chExt cx="2773424" cy="1752600"/>
          </a:xfrm>
        </p:grpSpPr>
        <p:pic>
          <p:nvPicPr>
            <p:cNvPr id="5" name="Picture 8" descr="100.Steps.Cover.png"/>
            <p:cNvPicPr>
              <a:picLocks noChangeAspect="1"/>
            </p:cNvPicPr>
            <p:nvPr/>
          </p:nvPicPr>
          <p:blipFill>
            <a:blip r:embed="rId2"/>
            <a:srcRect l="5353" t="22141" r="11786" b="23610"/>
            <a:stretch>
              <a:fillRect/>
            </a:stretch>
          </p:blipFill>
          <p:spPr bwMode="auto">
            <a:xfrm>
              <a:off x="7010400" y="1371600"/>
              <a:ext cx="1890382" cy="1752600"/>
            </a:xfrm>
            <a:prstGeom prst="rect">
              <a:avLst/>
            </a:prstGeom>
            <a:noFill/>
            <a:ln w="9525">
              <a:noFill/>
              <a:miter lim="800000"/>
              <a:headEnd/>
              <a:tailEnd/>
            </a:ln>
          </p:spPr>
        </p:pic>
        <p:pic>
          <p:nvPicPr>
            <p:cNvPr id="6" name="Picture 4" descr="C:\Documents and Settings\jadamec\Local Settings\Temporary Internet Files\Content.IE5\8GSQV1IR\MC900078753[1].wmf"/>
            <p:cNvPicPr>
              <a:picLocks noChangeAspect="1" noChangeArrowheads="1"/>
            </p:cNvPicPr>
            <p:nvPr/>
          </p:nvPicPr>
          <p:blipFill>
            <a:blip r:embed="rId3"/>
            <a:srcRect/>
            <a:stretch>
              <a:fillRect/>
            </a:stretch>
          </p:blipFill>
          <p:spPr bwMode="auto">
            <a:xfrm>
              <a:off x="6127358" y="1447800"/>
              <a:ext cx="1290145" cy="1371600"/>
            </a:xfrm>
            <a:prstGeom prst="rect">
              <a:avLst/>
            </a:prstGeom>
            <a:noFill/>
            <a:ln w="9525">
              <a:noFill/>
              <a:miter lim="800000"/>
              <a:headEnd/>
              <a:tailEnd/>
            </a:ln>
          </p:spPr>
        </p:pic>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229600" cy="1143000"/>
          </a:xfrm>
        </p:spPr>
        <p:txBody>
          <a:bodyPr/>
          <a:lstStyle/>
          <a:p>
            <a:r>
              <a:rPr lang="en-GB" dirty="0" smtClean="0"/>
              <a:t>Example from ADM Evaluation</a:t>
            </a:r>
            <a:endParaRPr lang="en-GB" dirty="0"/>
          </a:p>
        </p:txBody>
      </p:sp>
      <p:grpSp>
        <p:nvGrpSpPr>
          <p:cNvPr id="4" name="Group 3"/>
          <p:cNvGrpSpPr/>
          <p:nvPr/>
        </p:nvGrpSpPr>
        <p:grpSpPr>
          <a:xfrm>
            <a:off x="7162800" y="1600200"/>
            <a:ext cx="1981200" cy="1295400"/>
            <a:chOff x="6127358" y="1371600"/>
            <a:chExt cx="2773424" cy="1752600"/>
          </a:xfrm>
        </p:grpSpPr>
        <p:pic>
          <p:nvPicPr>
            <p:cNvPr id="5" name="Picture 8" descr="100.Steps.Cover.png"/>
            <p:cNvPicPr>
              <a:picLocks noChangeAspect="1"/>
            </p:cNvPicPr>
            <p:nvPr/>
          </p:nvPicPr>
          <p:blipFill>
            <a:blip r:embed="rId2"/>
            <a:srcRect l="5353" t="22141" r="11786" b="23610"/>
            <a:stretch>
              <a:fillRect/>
            </a:stretch>
          </p:blipFill>
          <p:spPr bwMode="auto">
            <a:xfrm>
              <a:off x="7010400" y="1371600"/>
              <a:ext cx="1890382" cy="1752600"/>
            </a:xfrm>
            <a:prstGeom prst="rect">
              <a:avLst/>
            </a:prstGeom>
            <a:noFill/>
            <a:ln w="9525">
              <a:noFill/>
              <a:miter lim="800000"/>
              <a:headEnd/>
              <a:tailEnd/>
            </a:ln>
          </p:spPr>
        </p:pic>
        <p:pic>
          <p:nvPicPr>
            <p:cNvPr id="6" name="Picture 4" descr="C:\Documents and Settings\jadamec\Local Settings\Temporary Internet Files\Content.IE5\8GSQV1IR\MC900078753[1].wmf"/>
            <p:cNvPicPr>
              <a:picLocks noChangeAspect="1" noChangeArrowheads="1"/>
            </p:cNvPicPr>
            <p:nvPr/>
          </p:nvPicPr>
          <p:blipFill>
            <a:blip r:embed="rId3"/>
            <a:srcRect/>
            <a:stretch>
              <a:fillRect/>
            </a:stretch>
          </p:blipFill>
          <p:spPr bwMode="auto">
            <a:xfrm>
              <a:off x="6127358" y="1447800"/>
              <a:ext cx="1290145" cy="1371600"/>
            </a:xfrm>
            <a:prstGeom prst="rect">
              <a:avLst/>
            </a:prstGeom>
            <a:noFill/>
            <a:ln w="9525">
              <a:noFill/>
              <a:miter lim="800000"/>
              <a:headEnd/>
              <a:tailEnd/>
            </a:ln>
          </p:spPr>
        </p:pic>
      </p:grpSp>
      <p:pic>
        <p:nvPicPr>
          <p:cNvPr id="7" name="Picture 6"/>
          <p:cNvPicPr>
            <a:picLocks noChangeAspect="1"/>
          </p:cNvPicPr>
          <p:nvPr/>
        </p:nvPicPr>
        <p:blipFill>
          <a:blip r:embed="rId4"/>
          <a:stretch>
            <a:fillRect/>
          </a:stretch>
        </p:blipFill>
        <p:spPr>
          <a:xfrm>
            <a:off x="685800" y="4282820"/>
            <a:ext cx="6928796" cy="2575180"/>
          </a:xfrm>
          <a:prstGeom prst="rect">
            <a:avLst/>
          </a:prstGeom>
        </p:spPr>
      </p:pic>
      <p:pic>
        <p:nvPicPr>
          <p:cNvPr id="8" name="Picture 7"/>
          <p:cNvPicPr>
            <a:picLocks noChangeAspect="1"/>
          </p:cNvPicPr>
          <p:nvPr/>
        </p:nvPicPr>
        <p:blipFill>
          <a:blip r:embed="rId5"/>
          <a:stretch>
            <a:fillRect/>
          </a:stretch>
        </p:blipFill>
        <p:spPr>
          <a:xfrm>
            <a:off x="685800" y="1905000"/>
            <a:ext cx="6661150" cy="232056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Impacts of insufficiently defined targets</a:t>
            </a:r>
            <a:endParaRPr lang="en-GB" sz="3600" dirty="0"/>
          </a:p>
        </p:txBody>
      </p:sp>
      <p:sp>
        <p:nvSpPr>
          <p:cNvPr id="33" name="Content Placeholder 32"/>
          <p:cNvSpPr>
            <a:spLocks noGrp="1"/>
          </p:cNvSpPr>
          <p:nvPr>
            <p:ph idx="1"/>
          </p:nvPr>
        </p:nvSpPr>
        <p:spPr>
          <a:xfrm>
            <a:off x="457200" y="1916113"/>
            <a:ext cx="3962400" cy="4210050"/>
          </a:xfrm>
        </p:spPr>
        <p:txBody>
          <a:bodyPr/>
          <a:lstStyle/>
          <a:p>
            <a:r>
              <a:rPr lang="en-GB" dirty="0" smtClean="0"/>
              <a:t>Gaps and needs become unclear and difficult to identify</a:t>
            </a:r>
          </a:p>
          <a:p>
            <a:r>
              <a:rPr lang="en-GB" dirty="0" smtClean="0"/>
              <a:t>Proper monitoring and evaluation difficult to perform</a:t>
            </a:r>
            <a:endParaRPr lang="en-GB" dirty="0"/>
          </a:p>
        </p:txBody>
      </p:sp>
      <p:sp>
        <p:nvSpPr>
          <p:cNvPr id="31" name="TextBox 30"/>
          <p:cNvSpPr txBox="1"/>
          <p:nvPr/>
        </p:nvSpPr>
        <p:spPr>
          <a:xfrm>
            <a:off x="6019800" y="5181600"/>
            <a:ext cx="2570160" cy="276999"/>
          </a:xfrm>
          <a:prstGeom prst="rect">
            <a:avLst/>
          </a:prstGeom>
          <a:noFill/>
        </p:spPr>
        <p:txBody>
          <a:bodyPr wrap="none" rtlCol="0">
            <a:spAutoFit/>
          </a:bodyPr>
          <a:lstStyle/>
          <a:p>
            <a:r>
              <a:rPr lang="en-GB" sz="1200" b="1" dirty="0" smtClean="0"/>
              <a:t>From Midterm Evaluation Report</a:t>
            </a:r>
            <a:endParaRPr lang="en-GB" sz="1200" b="1" dirty="0"/>
          </a:p>
        </p:txBody>
      </p:sp>
      <p:pic>
        <p:nvPicPr>
          <p:cNvPr id="32" name="Picture 31"/>
          <p:cNvPicPr>
            <a:picLocks noChangeAspect="1"/>
          </p:cNvPicPr>
          <p:nvPr/>
        </p:nvPicPr>
        <p:blipFill>
          <a:blip r:embed="rId3"/>
          <a:stretch>
            <a:fillRect/>
          </a:stretch>
        </p:blipFill>
        <p:spPr>
          <a:xfrm>
            <a:off x="4800600" y="2735122"/>
            <a:ext cx="3787986" cy="2427427"/>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Requirements to indicators </a:t>
            </a:r>
            <a:br>
              <a:rPr lang="en-GB" dirty="0" smtClean="0"/>
            </a:br>
            <a:r>
              <a:rPr lang="en-GB" sz="2800" dirty="0" smtClean="0"/>
              <a:t>(Memo from M&amp;E WG 22 December 2010)</a:t>
            </a:r>
            <a:r>
              <a:rPr lang="en-GB" dirty="0" smtClean="0"/>
              <a:t/>
            </a:r>
            <a:br>
              <a:rPr lang="en-GB" dirty="0" smtClean="0"/>
            </a:br>
            <a:endParaRPr lang="en-GB" dirty="0"/>
          </a:p>
        </p:txBody>
      </p:sp>
      <p:sp>
        <p:nvSpPr>
          <p:cNvPr id="3" name="Content Placeholder 2"/>
          <p:cNvSpPr>
            <a:spLocks noGrp="1"/>
          </p:cNvSpPr>
          <p:nvPr>
            <p:ph idx="1"/>
          </p:nvPr>
        </p:nvSpPr>
        <p:spPr/>
        <p:txBody>
          <a:bodyPr/>
          <a:lstStyle/>
          <a:p>
            <a:r>
              <a:rPr lang="en-GB" sz="2400" dirty="0" smtClean="0"/>
              <a:t>Relevance to GEO</a:t>
            </a:r>
          </a:p>
          <a:p>
            <a:r>
              <a:rPr lang="en-GB" sz="2400" dirty="0" smtClean="0"/>
              <a:t>Clear definitions</a:t>
            </a:r>
          </a:p>
          <a:p>
            <a:r>
              <a:rPr lang="en-GB" sz="2400" dirty="0" smtClean="0"/>
              <a:t>Verifiability</a:t>
            </a:r>
          </a:p>
          <a:p>
            <a:r>
              <a:rPr lang="en-GB" sz="2400" dirty="0" smtClean="0"/>
              <a:t>Cost-effectiveness</a:t>
            </a:r>
          </a:p>
          <a:p>
            <a:r>
              <a:rPr lang="en-GB" sz="2400" dirty="0" smtClean="0"/>
              <a:t>Quantitative metrics that supplement qualitative reporting</a:t>
            </a:r>
          </a:p>
          <a:p>
            <a:r>
              <a:rPr lang="en-GB" sz="2400" dirty="0" smtClean="0"/>
              <a:t>Data to produce indicators must be easily available, preferably as multiple data points</a:t>
            </a:r>
          </a:p>
          <a:p>
            <a:r>
              <a:rPr lang="en-GB" sz="2400" dirty="0" smtClean="0"/>
              <a:t>Indicators kept to a reasonable number</a:t>
            </a:r>
          </a:p>
          <a:p>
            <a:r>
              <a:rPr lang="en-GB" sz="2400" dirty="0" smtClean="0"/>
              <a:t>Need not address all aspects of GEOSS    </a:t>
            </a:r>
            <a:endParaRPr lang="en-GB" sz="2400" dirty="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CA" dirty="0" smtClean="0"/>
              <a:t>Challenges to meet targets with a bottom-up approach</a:t>
            </a:r>
            <a:endParaRPr lang="en-GB" dirty="0"/>
          </a:p>
        </p:txBody>
      </p:sp>
      <p:sp>
        <p:nvSpPr>
          <p:cNvPr id="4" name="Subtitle 3"/>
          <p:cNvSpPr>
            <a:spLocks noGrp="1"/>
          </p:cNvSpPr>
          <p:nvPr>
            <p:ph type="subTitle" idx="1"/>
          </p:nvPr>
        </p:nvSpPr>
        <p:spPr/>
        <p:txBody>
          <a:bodyPr/>
          <a:lstStyle/>
          <a:p>
            <a:endParaRPr lang="en-GB" dirty="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Definitions</a:t>
            </a:r>
            <a:br>
              <a:rPr lang="en-GB" dirty="0" smtClean="0"/>
            </a:br>
            <a:r>
              <a:rPr lang="en-GB" sz="2800" dirty="0" smtClean="0"/>
              <a:t>(inspired by </a:t>
            </a:r>
            <a:r>
              <a:rPr lang="en-GB" sz="2800" dirty="0" err="1" smtClean="0"/>
              <a:t>Wikipedia</a:t>
            </a:r>
            <a:r>
              <a:rPr lang="en-GB" sz="2800" dirty="0" smtClean="0"/>
              <a:t>)</a:t>
            </a:r>
            <a:endParaRPr lang="en-GB" sz="2800" dirty="0"/>
          </a:p>
        </p:txBody>
      </p:sp>
      <p:sp>
        <p:nvSpPr>
          <p:cNvPr id="3" name="Content Placeholder 2"/>
          <p:cNvSpPr>
            <a:spLocks noGrp="1"/>
          </p:cNvSpPr>
          <p:nvPr>
            <p:ph idx="1"/>
          </p:nvPr>
        </p:nvSpPr>
        <p:spPr/>
        <p:txBody>
          <a:bodyPr/>
          <a:lstStyle/>
          <a:p>
            <a:r>
              <a:rPr lang="en-US" sz="2400" dirty="0" smtClean="0"/>
              <a:t>Bottom-up approach is the piecing together of systems to give rise to grander systems, thus making the original systems sub-systems of the emergent system </a:t>
            </a:r>
          </a:p>
          <a:p>
            <a:pPr lvl="1"/>
            <a:r>
              <a:rPr lang="en-US" sz="2000" dirty="0" smtClean="0"/>
              <a:t>In a bottom-up approach the individual base elements of the system are first specified in great detail. These elements are then linked together to form larger subsystems, which then in turn are linked, sometimes in many levels, until a complete top-level system is formed.</a:t>
            </a:r>
          </a:p>
          <a:p>
            <a:r>
              <a:rPr lang="en-US" sz="2400" dirty="0" smtClean="0"/>
              <a:t>Top-down approach formulates an overview of </a:t>
            </a:r>
            <a:r>
              <a:rPr lang="en-US" sz="2400" smtClean="0"/>
              <a:t>the system, </a:t>
            </a:r>
            <a:r>
              <a:rPr lang="en-US" sz="2400" dirty="0" smtClean="0"/>
              <a:t>specifying but not detailing any first-level subsystems. </a:t>
            </a:r>
            <a:endParaRPr lang="en-GB" sz="2400" dirty="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From contributors bottom-up requires</a:t>
            </a:r>
            <a:endParaRPr lang="en-GB" dirty="0"/>
          </a:p>
        </p:txBody>
      </p:sp>
      <p:sp>
        <p:nvSpPr>
          <p:cNvPr id="3" name="Content Placeholder 2"/>
          <p:cNvSpPr>
            <a:spLocks noGrp="1"/>
          </p:cNvSpPr>
          <p:nvPr>
            <p:ph idx="1"/>
          </p:nvPr>
        </p:nvSpPr>
        <p:spPr>
          <a:xfrm>
            <a:off x="457200" y="1916112"/>
            <a:ext cx="8229600" cy="4941887"/>
          </a:xfrm>
        </p:spPr>
        <p:txBody>
          <a:bodyPr/>
          <a:lstStyle/>
          <a:p>
            <a:r>
              <a:rPr lang="en-GB" sz="2800" dirty="0" smtClean="0"/>
              <a:t>Common perception and understanding of common targets</a:t>
            </a:r>
          </a:p>
          <a:p>
            <a:r>
              <a:rPr lang="en-GB" sz="2800" dirty="0" smtClean="0"/>
              <a:t>Will and ability to work towards common goals</a:t>
            </a:r>
          </a:p>
          <a:p>
            <a:r>
              <a:rPr lang="en-GB" sz="2800" dirty="0" smtClean="0"/>
              <a:t>Common understanding of what is needed (gap analysis)</a:t>
            </a:r>
          </a:p>
          <a:p>
            <a:r>
              <a:rPr lang="en-GB" sz="2800" dirty="0" smtClean="0"/>
              <a:t>A set of </a:t>
            </a:r>
            <a:r>
              <a:rPr lang="en-GB" sz="2800" smtClean="0"/>
              <a:t>targets</a:t>
            </a:r>
            <a:r>
              <a:rPr lang="en-GB" sz="2800" smtClean="0"/>
              <a:t> and </a:t>
            </a:r>
            <a:r>
              <a:rPr lang="en-GB" sz="2800" dirty="0" smtClean="0"/>
              <a:t>performance indicators for </a:t>
            </a:r>
            <a:r>
              <a:rPr lang="en-GB" sz="2800" smtClean="0"/>
              <a:t>own </a:t>
            </a:r>
            <a:r>
              <a:rPr lang="en-GB" sz="2800" smtClean="0"/>
              <a:t>activity (must tie into overall targets)   </a:t>
            </a:r>
            <a:endParaRPr lang="en-GB" sz="2800" dirty="0" smtClean="0"/>
          </a:p>
          <a:p>
            <a:r>
              <a:rPr lang="en-GB" sz="2800" dirty="0" smtClean="0"/>
              <a:t>Willingness to report in a larger context in light of common targets  </a:t>
            </a:r>
            <a:endParaRPr lang="en-GB" sz="2800"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r>
              <a:rPr lang="en-CA" dirty="0" smtClean="0"/>
              <a:t>Contents</a:t>
            </a:r>
          </a:p>
        </p:txBody>
      </p:sp>
      <p:sp>
        <p:nvSpPr>
          <p:cNvPr id="3" name="Content Placeholder 2"/>
          <p:cNvSpPr>
            <a:spLocks noGrp="1"/>
          </p:cNvSpPr>
          <p:nvPr>
            <p:ph idx="1"/>
          </p:nvPr>
        </p:nvSpPr>
        <p:spPr>
          <a:xfrm>
            <a:off x="457200" y="1773238"/>
            <a:ext cx="8218488" cy="4352925"/>
          </a:xfrm>
        </p:spPr>
        <p:txBody>
          <a:bodyPr>
            <a:normAutofit/>
          </a:bodyPr>
          <a:lstStyle/>
          <a:p>
            <a:pPr>
              <a:lnSpc>
                <a:spcPct val="90000"/>
              </a:lnSpc>
            </a:pPr>
            <a:r>
              <a:rPr lang="en-CA" sz="3000" dirty="0" smtClean="0"/>
              <a:t>Review of the Targets structure</a:t>
            </a:r>
          </a:p>
          <a:p>
            <a:pPr lvl="1">
              <a:lnSpc>
                <a:spcPct val="90000"/>
              </a:lnSpc>
            </a:pPr>
            <a:r>
              <a:rPr lang="en-CA" sz="2600" dirty="0" smtClean="0"/>
              <a:t>Role in logic model, targets vs. output, outcome and impact</a:t>
            </a:r>
          </a:p>
          <a:p>
            <a:pPr>
              <a:lnSpc>
                <a:spcPct val="90000"/>
              </a:lnSpc>
            </a:pPr>
            <a:r>
              <a:rPr lang="en-CA" sz="3000" dirty="0" smtClean="0"/>
              <a:t>Review of how the targets work – </a:t>
            </a:r>
            <a:r>
              <a:rPr lang="en-CA" sz="3000" dirty="0" err="1" smtClean="0"/>
              <a:t>learnings</a:t>
            </a:r>
            <a:r>
              <a:rPr lang="en-CA" sz="3000" dirty="0" smtClean="0"/>
              <a:t> from the evaluations</a:t>
            </a:r>
          </a:p>
          <a:p>
            <a:pPr>
              <a:lnSpc>
                <a:spcPct val="90000"/>
              </a:lnSpc>
            </a:pPr>
            <a:r>
              <a:rPr lang="en-CA" sz="3000" dirty="0" smtClean="0"/>
              <a:t>Challenges to meet targets with a bottom-up approach</a:t>
            </a:r>
          </a:p>
          <a:p>
            <a:pPr>
              <a:lnSpc>
                <a:spcPct val="90000"/>
              </a:lnSpc>
            </a:pPr>
            <a:r>
              <a:rPr lang="en-CA" sz="3000" dirty="0" smtClean="0"/>
              <a:t>Summing-up &amp; conclusions</a:t>
            </a:r>
          </a:p>
          <a:p>
            <a:pPr>
              <a:lnSpc>
                <a:spcPct val="90000"/>
              </a:lnSpc>
            </a:pPr>
            <a:endParaRPr lang="en-CA" sz="3000" dirty="0" smtClean="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713389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and …</a:t>
            </a:r>
            <a:endParaRPr lang="en-GB" dirty="0"/>
          </a:p>
        </p:txBody>
      </p:sp>
      <p:sp>
        <p:nvSpPr>
          <p:cNvPr id="3" name="Content Placeholder 2"/>
          <p:cNvSpPr>
            <a:spLocks noGrp="1"/>
          </p:cNvSpPr>
          <p:nvPr>
            <p:ph idx="1"/>
          </p:nvPr>
        </p:nvSpPr>
        <p:spPr>
          <a:xfrm>
            <a:off x="0" y="1524000"/>
            <a:ext cx="5257800" cy="4941887"/>
          </a:xfrm>
        </p:spPr>
        <p:txBody>
          <a:bodyPr/>
          <a:lstStyle/>
          <a:p>
            <a:r>
              <a:rPr lang="en-GB" sz="2800" dirty="0" smtClean="0"/>
              <a:t>Will and ability to work for added value beyond own organization (benefit beyond co-operation)</a:t>
            </a:r>
          </a:p>
          <a:p>
            <a:r>
              <a:rPr lang="en-GB" sz="2800" dirty="0" smtClean="0"/>
              <a:t>From 3</a:t>
            </a:r>
            <a:r>
              <a:rPr lang="en-GB" sz="2800" baseline="30000" dirty="0" smtClean="0"/>
              <a:t>rd</a:t>
            </a:r>
            <a:r>
              <a:rPr lang="en-GB" sz="2800" dirty="0" smtClean="0"/>
              <a:t> evaluation:</a:t>
            </a:r>
          </a:p>
          <a:p>
            <a:pPr lvl="1"/>
            <a:r>
              <a:rPr lang="en-GB" sz="2000" dirty="0" smtClean="0"/>
              <a:t>Key informants expressed the view that GEO and GEOSS are adding value to the work within the involved organizations and members, mainly through collaborative initiatives and less likely to add value through contributing to increased use of Earth Observations and institutional capacity building.</a:t>
            </a:r>
            <a:endParaRPr lang="en-US" sz="2000" dirty="0" smtClean="0"/>
          </a:p>
          <a:p>
            <a:endParaRPr lang="en-GB" dirty="0"/>
          </a:p>
        </p:txBody>
      </p:sp>
      <p:pic>
        <p:nvPicPr>
          <p:cNvPr id="4" name="Picture 3"/>
          <p:cNvPicPr>
            <a:picLocks noChangeAspect="1"/>
          </p:cNvPicPr>
          <p:nvPr/>
        </p:nvPicPr>
        <p:blipFill>
          <a:blip r:embed="rId2"/>
          <a:stretch>
            <a:fillRect/>
          </a:stretch>
        </p:blipFill>
        <p:spPr>
          <a:xfrm>
            <a:off x="5126122" y="2895600"/>
            <a:ext cx="4017878" cy="259954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…and…</a:t>
            </a:r>
            <a:endParaRPr lang="en-GB" dirty="0"/>
          </a:p>
        </p:txBody>
      </p:sp>
      <p:sp>
        <p:nvSpPr>
          <p:cNvPr id="3" name="Content Placeholder 2"/>
          <p:cNvSpPr>
            <a:spLocks noGrp="1"/>
          </p:cNvSpPr>
          <p:nvPr>
            <p:ph idx="1"/>
          </p:nvPr>
        </p:nvSpPr>
        <p:spPr>
          <a:xfrm>
            <a:off x="457200" y="1916113"/>
            <a:ext cx="4724400" cy="4210050"/>
          </a:xfrm>
        </p:spPr>
        <p:txBody>
          <a:bodyPr/>
          <a:lstStyle/>
          <a:p>
            <a:r>
              <a:rPr lang="en-GB" sz="2800" dirty="0" smtClean="0"/>
              <a:t>Willingness to learn across initiatives</a:t>
            </a:r>
          </a:p>
          <a:p>
            <a:pPr lvl="1"/>
            <a:r>
              <a:rPr lang="en-GB" dirty="0" smtClean="0"/>
              <a:t>Cooperation between components, cross-cutting as well as </a:t>
            </a:r>
            <a:r>
              <a:rPr lang="en-GB" dirty="0" err="1" smtClean="0"/>
              <a:t>SBAs</a:t>
            </a:r>
            <a:r>
              <a:rPr lang="en-GB" dirty="0" smtClean="0"/>
              <a:t>  </a:t>
            </a:r>
          </a:p>
          <a:p>
            <a:r>
              <a:rPr lang="en-GB" sz="2800" dirty="0" smtClean="0"/>
              <a:t>Acknowledgement of work of others (no co-opting)</a:t>
            </a:r>
          </a:p>
          <a:p>
            <a:endParaRPr lang="en-GB" dirty="0"/>
          </a:p>
        </p:txBody>
      </p:sp>
      <p:pic>
        <p:nvPicPr>
          <p:cNvPr id="4" name="Picture 3"/>
          <p:cNvPicPr>
            <a:picLocks noChangeAspect="1"/>
          </p:cNvPicPr>
          <p:nvPr/>
        </p:nvPicPr>
        <p:blipFill>
          <a:blip r:embed="rId2"/>
          <a:srcRect/>
          <a:stretch>
            <a:fillRect/>
          </a:stretch>
        </p:blipFill>
        <p:spPr bwMode="auto">
          <a:xfrm>
            <a:off x="5943600" y="1676401"/>
            <a:ext cx="3200400" cy="32438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Bottom-up also requires</a:t>
            </a:r>
            <a:endParaRPr lang="en-GB" dirty="0"/>
          </a:p>
        </p:txBody>
      </p:sp>
      <p:sp>
        <p:nvSpPr>
          <p:cNvPr id="3" name="Content Placeholder 2"/>
          <p:cNvSpPr>
            <a:spLocks noGrp="1"/>
          </p:cNvSpPr>
          <p:nvPr>
            <p:ph idx="1"/>
          </p:nvPr>
        </p:nvSpPr>
        <p:spPr>
          <a:xfrm>
            <a:off x="457200" y="1916112"/>
            <a:ext cx="8229600" cy="4941887"/>
          </a:xfrm>
        </p:spPr>
        <p:txBody>
          <a:bodyPr/>
          <a:lstStyle/>
          <a:p>
            <a:r>
              <a:rPr lang="en-GB" dirty="0" smtClean="0"/>
              <a:t>Coordination of base element activities</a:t>
            </a:r>
          </a:p>
          <a:p>
            <a:pPr lvl="1"/>
            <a:r>
              <a:rPr lang="en-GB" dirty="0" smtClean="0"/>
              <a:t>Understanding of what is needed (Gap analysis is critical to ensure that Targets and Outcomes can be achieved)</a:t>
            </a:r>
          </a:p>
          <a:p>
            <a:pPr lvl="1"/>
            <a:r>
              <a:rPr lang="en-GB" dirty="0" smtClean="0"/>
              <a:t>Clear targets and performance indicators</a:t>
            </a:r>
          </a:p>
          <a:p>
            <a:pPr lvl="1"/>
            <a:r>
              <a:rPr lang="en-GB" dirty="0" smtClean="0"/>
              <a:t>Ability to set requirements</a:t>
            </a:r>
          </a:p>
          <a:p>
            <a:pPr lvl="1"/>
            <a:r>
              <a:rPr lang="en-GB" dirty="0" smtClean="0"/>
              <a:t>Ability to prioritize</a:t>
            </a:r>
          </a:p>
          <a:p>
            <a:pPr lvl="1"/>
            <a:r>
              <a:rPr lang="en-GB" dirty="0" smtClean="0"/>
              <a:t>Common progress reporting towards targets, not only of activities</a:t>
            </a:r>
          </a:p>
          <a:p>
            <a:pPr lvl="1"/>
            <a:r>
              <a:rPr lang="en-GB" dirty="0" smtClean="0"/>
              <a:t>Ability to leverage funding for necessary activities </a:t>
            </a:r>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…and…</a:t>
            </a:r>
            <a:endParaRPr lang="en-GB" dirty="0"/>
          </a:p>
        </p:txBody>
      </p:sp>
      <p:sp>
        <p:nvSpPr>
          <p:cNvPr id="3" name="Content Placeholder 2"/>
          <p:cNvSpPr>
            <a:spLocks noGrp="1"/>
          </p:cNvSpPr>
          <p:nvPr>
            <p:ph idx="1"/>
          </p:nvPr>
        </p:nvSpPr>
        <p:spPr/>
        <p:txBody>
          <a:bodyPr/>
          <a:lstStyle/>
          <a:p>
            <a:r>
              <a:rPr lang="en-GB" sz="2800" dirty="0" smtClean="0"/>
              <a:t>Engagement of and communication to users (</a:t>
            </a:r>
            <a:r>
              <a:rPr lang="en-CA" sz="2800" dirty="0" smtClean="0"/>
              <a:t>Activities must not primarily focus on establishing collaboration and developing data products, but also involve users.)</a:t>
            </a:r>
            <a:endParaRPr lang="en-GB" sz="2800" dirty="0" smtClean="0"/>
          </a:p>
          <a:p>
            <a:r>
              <a:rPr lang="en-GB" sz="2800" dirty="0" smtClean="0"/>
              <a:t>Some assurance that activity has potential to achieve target (e.g. feasibility study and secured resources)</a:t>
            </a:r>
          </a:p>
          <a:p>
            <a:r>
              <a:rPr lang="en-GB" sz="2800" dirty="0" smtClean="0"/>
              <a:t>Milestones and/or Decision Gates</a:t>
            </a:r>
          </a:p>
          <a:p>
            <a:endParaRPr lang="en-GB" dirty="0" smtClean="0"/>
          </a:p>
          <a:p>
            <a:endParaRPr lang="en-GB" dirty="0" smtClean="0"/>
          </a:p>
          <a:p>
            <a:endParaRPr lang="en-GB" dirty="0" smtClean="0"/>
          </a:p>
          <a:p>
            <a:endParaRPr lang="en-GB" dirty="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81000"/>
            <a:ext cx="8229600" cy="1143000"/>
          </a:xfrm>
        </p:spPr>
        <p:txBody>
          <a:bodyPr/>
          <a:lstStyle/>
          <a:p>
            <a:r>
              <a:rPr lang="en-GB" dirty="0" smtClean="0"/>
              <a:t>Summary</a:t>
            </a:r>
            <a:endParaRPr lang="en-GB" dirty="0"/>
          </a:p>
        </p:txBody>
      </p:sp>
      <p:sp>
        <p:nvSpPr>
          <p:cNvPr id="5" name="Content Placeholder 4"/>
          <p:cNvSpPr>
            <a:spLocks noGrp="1"/>
          </p:cNvSpPr>
          <p:nvPr>
            <p:ph idx="1"/>
          </p:nvPr>
        </p:nvSpPr>
        <p:spPr>
          <a:xfrm>
            <a:off x="381000" y="1371600"/>
            <a:ext cx="8382000" cy="5486400"/>
          </a:xfrm>
        </p:spPr>
        <p:txBody>
          <a:bodyPr/>
          <a:lstStyle/>
          <a:p>
            <a:r>
              <a:rPr lang="en-US" sz="2800" dirty="0" smtClean="0"/>
              <a:t>Targets have a role for success but </a:t>
            </a:r>
          </a:p>
          <a:p>
            <a:r>
              <a:rPr lang="en-US" sz="2800" dirty="0" smtClean="0"/>
              <a:t>Present formulation and/or presentation  of the GEOSS Strategic Targets may not be sufficient to demonstrate success  </a:t>
            </a:r>
          </a:p>
          <a:p>
            <a:pPr lvl="1"/>
            <a:r>
              <a:rPr lang="en-AU" sz="2400" dirty="0" smtClean="0"/>
              <a:t>Targets and outcomes appear insufficient, they are perceived as vague and lacking objective criteria. </a:t>
            </a:r>
          </a:p>
          <a:p>
            <a:pPr lvl="1"/>
            <a:r>
              <a:rPr lang="en-AU" sz="2400" dirty="0" smtClean="0"/>
              <a:t>Vagueness around ownership of Targets and Outcome encumbers their use as metric.  </a:t>
            </a:r>
            <a:endParaRPr lang="en-GB" sz="2400" dirty="0" smtClean="0"/>
          </a:p>
          <a:p>
            <a:pPr lvl="1"/>
            <a:r>
              <a:rPr lang="en-US" sz="2400" dirty="0" smtClean="0"/>
              <a:t>This leads to lack of clear understanding of how to demonstrate achievement of outcomes.</a:t>
            </a:r>
          </a:p>
          <a:p>
            <a:pPr lvl="1"/>
            <a:r>
              <a:rPr lang="en-US" sz="2400" dirty="0" smtClean="0"/>
              <a:t>A bottom-up approach requires clear targets and a common understanding of how they work and how to achieve them.</a:t>
            </a:r>
            <a:endParaRPr lang="en-US" sz="2000" dirty="0" smtClean="0"/>
          </a:p>
          <a:p>
            <a:pPr>
              <a:buNone/>
            </a:pPr>
            <a:endParaRPr lang="en-GB" sz="2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a:t>
            </a:r>
            <a:br>
              <a:rPr lang="en-US" dirty="0" smtClean="0"/>
            </a:br>
            <a:endParaRPr lang="en-GB" dirty="0"/>
          </a:p>
        </p:txBody>
      </p:sp>
      <p:sp>
        <p:nvSpPr>
          <p:cNvPr id="3" name="Content Placeholder 2"/>
          <p:cNvSpPr>
            <a:spLocks noGrp="1"/>
          </p:cNvSpPr>
          <p:nvPr>
            <p:ph idx="1"/>
          </p:nvPr>
        </p:nvSpPr>
        <p:spPr/>
        <p:txBody>
          <a:bodyPr/>
          <a:lstStyle/>
          <a:p>
            <a:r>
              <a:rPr lang="en-US" sz="2400" dirty="0" smtClean="0"/>
              <a:t>The targets and outcomes should be revisited with an aim to establish more measurable and potentially achievable ones in a post 2015 GEO plan, e.g. using the three tiers.</a:t>
            </a:r>
          </a:p>
          <a:p>
            <a:pPr lvl="1"/>
            <a:r>
              <a:rPr lang="en-US" sz="2000" dirty="0" smtClean="0"/>
              <a:t>Added value better emphasized?</a:t>
            </a:r>
          </a:p>
          <a:p>
            <a:r>
              <a:rPr lang="en-US" sz="2400" dirty="0" smtClean="0"/>
              <a:t>Align targets</a:t>
            </a:r>
            <a:r>
              <a:rPr lang="en-US" sz="2400" smtClean="0"/>
              <a:t>/outcomes </a:t>
            </a:r>
            <a:r>
              <a:rPr lang="en-US" sz="2400" dirty="0" smtClean="0"/>
              <a:t>and Work Plan</a:t>
            </a:r>
          </a:p>
          <a:p>
            <a:pPr marL="342900" lvl="1" indent="-342900">
              <a:buFont typeface="Arial" charset="0"/>
              <a:buChar char="•"/>
            </a:pPr>
            <a:r>
              <a:rPr lang="en-US" sz="2400" dirty="0" smtClean="0"/>
              <a:t>Procedures or guidelines for gap identification should be developed and implemented that allow task leads to identify gaps and outline potential solutions. </a:t>
            </a:r>
          </a:p>
          <a:p>
            <a:pPr marL="342900" lvl="1" indent="-342900">
              <a:buFont typeface="Arial" charset="0"/>
              <a:buChar char="•"/>
            </a:pPr>
            <a:r>
              <a:rPr lang="en-GB" sz="2400" dirty="0" smtClean="0"/>
              <a:t>A reporting structure should be established that explicitly links activities and progress to GEO Targets and Outcomes and contains quantitative measure of progress.</a:t>
            </a:r>
          </a:p>
          <a:p>
            <a:endParaRPr lang="en-US" dirty="0" smtClean="0"/>
          </a:p>
          <a:p>
            <a:endParaRPr lang="en-GB" dirty="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457200" y="2590800"/>
            <a:ext cx="8629887" cy="830997"/>
          </a:xfrm>
          <a:prstGeom prst="rect">
            <a:avLst/>
          </a:prstGeom>
          <a:noFill/>
        </p:spPr>
        <p:txBody>
          <a:bodyPr wrap="none" rtlCol="0">
            <a:spAutoFit/>
          </a:bodyPr>
          <a:lstStyle/>
          <a:p>
            <a:r>
              <a:rPr lang="en-GB" sz="4800" dirty="0" smtClean="0">
                <a:latin typeface="Comic Sans MS"/>
                <a:cs typeface="Comic Sans MS"/>
              </a:rPr>
              <a:t>Thank you for your attention!</a:t>
            </a:r>
            <a:endParaRPr lang="en-GB" sz="4800" dirty="0">
              <a:latin typeface="Comic Sans MS"/>
              <a:cs typeface="Comic Sans M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SUCCESS of GEOSS?</a:t>
            </a:r>
            <a:endParaRPr lang="en-GB" dirty="0"/>
          </a:p>
        </p:txBody>
      </p:sp>
      <p:sp>
        <p:nvSpPr>
          <p:cNvPr id="3" name="Content Placeholder 2"/>
          <p:cNvSpPr>
            <a:spLocks noGrp="1"/>
          </p:cNvSpPr>
          <p:nvPr>
            <p:ph idx="1"/>
          </p:nvPr>
        </p:nvSpPr>
        <p:spPr>
          <a:xfrm>
            <a:off x="533400" y="1676400"/>
            <a:ext cx="8229600" cy="5181600"/>
          </a:xfrm>
        </p:spPr>
        <p:txBody>
          <a:bodyPr/>
          <a:lstStyle/>
          <a:p>
            <a:r>
              <a:rPr lang="en-GB" sz="2800" dirty="0" smtClean="0"/>
              <a:t>A definition of success for GEOSS </a:t>
            </a:r>
            <a:r>
              <a:rPr lang="en-GB" sz="2800" i="1" dirty="0" smtClean="0"/>
              <a:t>could</a:t>
            </a:r>
            <a:r>
              <a:rPr lang="en-GB" sz="2800" dirty="0" smtClean="0"/>
              <a:t> be</a:t>
            </a:r>
          </a:p>
          <a:p>
            <a:pPr lvl="1"/>
            <a:r>
              <a:rPr lang="en-GB" sz="2400" dirty="0" smtClean="0"/>
              <a:t>Achievement of a set of targets for which the users feel ownership </a:t>
            </a:r>
            <a:br>
              <a:rPr lang="en-GB" sz="2400" dirty="0" smtClean="0"/>
            </a:br>
            <a:endParaRPr lang="en-GB" sz="2400" dirty="0" smtClean="0"/>
          </a:p>
          <a:p>
            <a:r>
              <a:rPr lang="en-GB" sz="2800" dirty="0" smtClean="0"/>
              <a:t>Success will require</a:t>
            </a:r>
          </a:p>
          <a:p>
            <a:pPr lvl="1"/>
            <a:r>
              <a:rPr lang="en-GB" sz="2400" dirty="0" smtClean="0"/>
              <a:t>Clear targets</a:t>
            </a:r>
          </a:p>
          <a:p>
            <a:pPr lvl="1"/>
            <a:r>
              <a:rPr lang="en-GB" sz="2400" dirty="0" smtClean="0"/>
              <a:t>Common understanding of targets </a:t>
            </a:r>
          </a:p>
          <a:p>
            <a:pPr lvl="1"/>
            <a:r>
              <a:rPr lang="en-GB" sz="2400" dirty="0" smtClean="0"/>
              <a:t>Strong organizations with will and ability to reach targets</a:t>
            </a:r>
          </a:p>
          <a:p>
            <a:pPr lvl="1"/>
            <a:r>
              <a:rPr lang="en-GB" sz="2400" dirty="0" smtClean="0"/>
              <a:t>Users must be involved in setting targets</a:t>
            </a:r>
          </a:p>
          <a:p>
            <a:pPr lvl="1"/>
            <a:r>
              <a:rPr lang="en-GB" sz="2400" dirty="0" smtClean="0"/>
              <a:t>Users involved in evaluation of achievements  </a:t>
            </a:r>
            <a:endParaRPr lang="en-GB" sz="2400"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The role of targets in a generic logic model</a:t>
            </a:r>
            <a:endParaRPr lang="en-GB" sz="3600" dirty="0"/>
          </a:p>
        </p:txBody>
      </p:sp>
      <p:sp>
        <p:nvSpPr>
          <p:cNvPr id="33" name="Content Placeholder 32"/>
          <p:cNvSpPr>
            <a:spLocks noGrp="1"/>
          </p:cNvSpPr>
          <p:nvPr>
            <p:ph idx="1"/>
          </p:nvPr>
        </p:nvSpPr>
        <p:spPr>
          <a:xfrm>
            <a:off x="457200" y="1916113"/>
            <a:ext cx="2895600" cy="4210050"/>
          </a:xfrm>
        </p:spPr>
        <p:txBody>
          <a:bodyPr/>
          <a:lstStyle/>
          <a:p>
            <a:r>
              <a:rPr lang="en-GB" dirty="0" smtClean="0"/>
              <a:t>Help identify needs</a:t>
            </a:r>
          </a:p>
          <a:p>
            <a:r>
              <a:rPr lang="en-GB" dirty="0" smtClean="0"/>
              <a:t>Enable proper monitoring and evaluation</a:t>
            </a:r>
            <a:endParaRPr lang="en-GB" dirty="0"/>
          </a:p>
        </p:txBody>
      </p:sp>
      <p:sp>
        <p:nvSpPr>
          <p:cNvPr id="31" name="TextBox 30"/>
          <p:cNvSpPr txBox="1"/>
          <p:nvPr/>
        </p:nvSpPr>
        <p:spPr>
          <a:xfrm>
            <a:off x="5867400" y="5181600"/>
            <a:ext cx="2570160" cy="276999"/>
          </a:xfrm>
          <a:prstGeom prst="rect">
            <a:avLst/>
          </a:prstGeom>
          <a:noFill/>
        </p:spPr>
        <p:txBody>
          <a:bodyPr wrap="none" rtlCol="0">
            <a:spAutoFit/>
          </a:bodyPr>
          <a:lstStyle/>
          <a:p>
            <a:r>
              <a:rPr lang="en-GB" sz="1200" b="1" dirty="0" smtClean="0"/>
              <a:t>From Midterm Evaluation Report</a:t>
            </a:r>
            <a:endParaRPr lang="en-GB" sz="1200" b="1" dirty="0"/>
          </a:p>
        </p:txBody>
      </p:sp>
      <p:pic>
        <p:nvPicPr>
          <p:cNvPr id="32" name="Picture 31"/>
          <p:cNvPicPr>
            <a:picLocks noChangeAspect="1"/>
          </p:cNvPicPr>
          <p:nvPr/>
        </p:nvPicPr>
        <p:blipFill>
          <a:blip r:embed="rId3"/>
          <a:stretch>
            <a:fillRect/>
          </a:stretch>
        </p:blipFill>
        <p:spPr>
          <a:xfrm>
            <a:off x="3505200" y="1905000"/>
            <a:ext cx="5083386" cy="3257549"/>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GEOSS </a:t>
            </a:r>
            <a:r>
              <a:rPr lang="en-GB" smtClean="0"/>
              <a:t>logic model</a:t>
            </a:r>
            <a:endParaRPr lang="en-GB" dirty="0"/>
          </a:p>
        </p:txBody>
      </p:sp>
      <p:grpSp>
        <p:nvGrpSpPr>
          <p:cNvPr id="54274" name="Group 2"/>
          <p:cNvGrpSpPr>
            <a:grpSpLocks noChangeAspect="1"/>
          </p:cNvGrpSpPr>
          <p:nvPr/>
        </p:nvGrpSpPr>
        <p:grpSpPr bwMode="auto">
          <a:xfrm>
            <a:off x="838200" y="1905000"/>
            <a:ext cx="7414388" cy="4300537"/>
            <a:chOff x="2308" y="5061"/>
            <a:chExt cx="8505" cy="4933"/>
          </a:xfrm>
        </p:grpSpPr>
        <p:sp>
          <p:nvSpPr>
            <p:cNvPr id="54275" name="AutoShape 3"/>
            <p:cNvSpPr>
              <a:spLocks noChangeAspect="1" noChangeArrowheads="1" noTextEdit="1"/>
            </p:cNvSpPr>
            <p:nvPr/>
          </p:nvSpPr>
          <p:spPr bwMode="auto">
            <a:xfrm>
              <a:off x="2308" y="5061"/>
              <a:ext cx="8505" cy="4933"/>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4276" name="Rectangle 4"/>
            <p:cNvSpPr>
              <a:spLocks noChangeArrowheads="1"/>
            </p:cNvSpPr>
            <p:nvPr/>
          </p:nvSpPr>
          <p:spPr bwMode="auto">
            <a:xfrm>
              <a:off x="8517" y="6760"/>
              <a:ext cx="1447" cy="519"/>
            </a:xfrm>
            <a:prstGeom prst="rect">
              <a:avLst/>
            </a:prstGeom>
            <a:solidFill>
              <a:srgbClr val="A9D75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4277" name="Rectangle 5"/>
            <p:cNvSpPr>
              <a:spLocks noChangeArrowheads="1"/>
            </p:cNvSpPr>
            <p:nvPr/>
          </p:nvSpPr>
          <p:spPr bwMode="auto">
            <a:xfrm>
              <a:off x="5537" y="6752"/>
              <a:ext cx="1108" cy="519"/>
            </a:xfrm>
            <a:prstGeom prst="rect">
              <a:avLst/>
            </a:prstGeom>
            <a:solidFill>
              <a:srgbClr val="FFFF9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4278" name="Rectangle 6"/>
            <p:cNvSpPr>
              <a:spLocks noChangeArrowheads="1"/>
            </p:cNvSpPr>
            <p:nvPr/>
          </p:nvSpPr>
          <p:spPr bwMode="auto">
            <a:xfrm>
              <a:off x="2904" y="6756"/>
              <a:ext cx="850" cy="519"/>
            </a:xfrm>
            <a:prstGeom prst="rect">
              <a:avLst/>
            </a:prstGeom>
            <a:solidFill>
              <a:srgbClr val="FFCC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4279" name="Rectangle 7"/>
            <p:cNvSpPr>
              <a:spLocks noChangeArrowheads="1"/>
            </p:cNvSpPr>
            <p:nvPr/>
          </p:nvSpPr>
          <p:spPr bwMode="auto">
            <a:xfrm>
              <a:off x="4095" y="6760"/>
              <a:ext cx="1189" cy="511"/>
            </a:xfrm>
            <a:prstGeom prst="rect">
              <a:avLst/>
            </a:prstGeom>
            <a:solidFill>
              <a:srgbClr val="FFCC9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4280" name="Rectangle 8"/>
            <p:cNvSpPr>
              <a:spLocks noChangeArrowheads="1"/>
            </p:cNvSpPr>
            <p:nvPr/>
          </p:nvSpPr>
          <p:spPr bwMode="auto">
            <a:xfrm>
              <a:off x="4264" y="6846"/>
              <a:ext cx="982" cy="19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a:ln>
                    <a:noFill/>
                  </a:ln>
                  <a:solidFill>
                    <a:srgbClr val="000000"/>
                  </a:solidFill>
                  <a:effectLst/>
                  <a:latin typeface="Cambria" pitchFamily="-107" charset="0"/>
                  <a:ea typeface="Times New Roman" pitchFamily="-107" charset="0"/>
                </a:rPr>
                <a:t>Activities</a:t>
              </a:r>
              <a:endParaRPr kumimoji="0" lang="en-US" sz="1200" b="0" i="0" u="none" strike="noStrike" cap="none" normalizeH="0" baseline="0">
                <a:ln>
                  <a:noFill/>
                </a:ln>
                <a:solidFill>
                  <a:srgbClr val="000000"/>
                </a:solidFill>
                <a:effectLst/>
                <a:latin typeface="Arial" pitchFamily="-107" charset="0"/>
                <a:ea typeface="Times New Roman" pitchFamily="-107" charset="0"/>
              </a:endParaRPr>
            </a:p>
          </p:txBody>
        </p:sp>
        <p:sp>
          <p:nvSpPr>
            <p:cNvPr id="54281" name="Rectangle 9"/>
            <p:cNvSpPr>
              <a:spLocks noChangeArrowheads="1"/>
            </p:cNvSpPr>
            <p:nvPr/>
          </p:nvSpPr>
          <p:spPr bwMode="auto">
            <a:xfrm>
              <a:off x="2989" y="6846"/>
              <a:ext cx="626" cy="25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a:ln>
                    <a:noFill/>
                  </a:ln>
                  <a:solidFill>
                    <a:srgbClr val="000000"/>
                  </a:solidFill>
                  <a:effectLst/>
                  <a:latin typeface="Cambria" pitchFamily="-107" charset="0"/>
                  <a:ea typeface="Times New Roman" pitchFamily="-107" charset="0"/>
                </a:rPr>
                <a:t>Inputs</a:t>
              </a:r>
              <a:endParaRPr kumimoji="0" lang="en-US" sz="1200" b="0" i="0" u="none" strike="noStrike" cap="none" normalizeH="0" baseline="0">
                <a:ln>
                  <a:noFill/>
                </a:ln>
                <a:solidFill>
                  <a:srgbClr val="000000"/>
                </a:solidFill>
                <a:effectLst/>
                <a:latin typeface="Arial" pitchFamily="-107" charset="0"/>
                <a:ea typeface="Times New Roman" pitchFamily="-107" charset="0"/>
              </a:endParaRPr>
            </a:p>
          </p:txBody>
        </p:sp>
        <p:sp>
          <p:nvSpPr>
            <p:cNvPr id="54282" name="Rectangle 10"/>
            <p:cNvSpPr>
              <a:spLocks noChangeArrowheads="1"/>
            </p:cNvSpPr>
            <p:nvPr/>
          </p:nvSpPr>
          <p:spPr bwMode="auto">
            <a:xfrm>
              <a:off x="5709" y="6846"/>
              <a:ext cx="801" cy="25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a:ln>
                    <a:noFill/>
                  </a:ln>
                  <a:solidFill>
                    <a:srgbClr val="000000"/>
                  </a:solidFill>
                  <a:effectLst/>
                  <a:latin typeface="Cambria" pitchFamily="-107" charset="0"/>
                  <a:ea typeface="Times New Roman" pitchFamily="-107" charset="0"/>
                </a:rPr>
                <a:t>Outputs</a:t>
              </a:r>
              <a:endParaRPr kumimoji="0" lang="en-US" sz="1200" b="0" i="0" u="none" strike="noStrike" cap="none" normalizeH="0" baseline="0">
                <a:ln>
                  <a:noFill/>
                </a:ln>
                <a:solidFill>
                  <a:srgbClr val="000000"/>
                </a:solidFill>
                <a:effectLst/>
                <a:latin typeface="Arial" pitchFamily="-107" charset="0"/>
                <a:ea typeface="Times New Roman" pitchFamily="-107" charset="0"/>
              </a:endParaRPr>
            </a:p>
          </p:txBody>
        </p:sp>
        <p:sp>
          <p:nvSpPr>
            <p:cNvPr id="54283" name="Rectangle 11"/>
            <p:cNvSpPr>
              <a:spLocks noChangeArrowheads="1"/>
            </p:cNvSpPr>
            <p:nvPr/>
          </p:nvSpPr>
          <p:spPr bwMode="auto">
            <a:xfrm>
              <a:off x="8687" y="6846"/>
              <a:ext cx="1023" cy="25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a:ln>
                    <a:noFill/>
                  </a:ln>
                  <a:solidFill>
                    <a:srgbClr val="000000"/>
                  </a:solidFill>
                  <a:effectLst/>
                  <a:latin typeface="Cambria" pitchFamily="-107" charset="0"/>
                  <a:ea typeface="Times New Roman" pitchFamily="-107" charset="0"/>
                </a:rPr>
                <a:t>Outcomes</a:t>
              </a:r>
              <a:endParaRPr kumimoji="0" lang="en-US" sz="1200" b="0" i="0" u="none" strike="noStrike" cap="none" normalizeH="0" baseline="0">
                <a:ln>
                  <a:noFill/>
                </a:ln>
                <a:solidFill>
                  <a:srgbClr val="000000"/>
                </a:solidFill>
                <a:effectLst/>
                <a:latin typeface="Arial" pitchFamily="-107" charset="0"/>
                <a:ea typeface="Times New Roman" pitchFamily="-107" charset="0"/>
              </a:endParaRPr>
            </a:p>
          </p:txBody>
        </p:sp>
        <p:sp>
          <p:nvSpPr>
            <p:cNvPr id="54284" name="Text Box 12"/>
            <p:cNvSpPr txBox="1">
              <a:spLocks noChangeArrowheads="1"/>
            </p:cNvSpPr>
            <p:nvPr/>
          </p:nvSpPr>
          <p:spPr bwMode="auto">
            <a:xfrm>
              <a:off x="2734" y="7356"/>
              <a:ext cx="1445" cy="1187"/>
            </a:xfrm>
            <a:prstGeom prst="rect">
              <a:avLst/>
            </a:prstGeom>
            <a:noFill/>
            <a:ln w="9525">
              <a:noFill/>
              <a:miter lim="800000"/>
              <a:headEnd/>
              <a:tailEnd/>
            </a:ln>
          </p:spPr>
          <p:txBody>
            <a:bodyPr vert="horz" wrap="square" lIns="77724" tIns="38862" rIns="77724" bIns="38862"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a:ln>
                    <a:noFill/>
                  </a:ln>
                  <a:solidFill>
                    <a:srgbClr val="000000"/>
                  </a:solidFill>
                  <a:effectLst/>
                  <a:latin typeface="Cambria" pitchFamily="-107" charset="0"/>
                  <a:ea typeface="Times New Roman" pitchFamily="-107" charset="0"/>
                </a:rPr>
                <a:t>Contributions from Members and Participating Organizations</a:t>
              </a:r>
            </a:p>
          </p:txBody>
        </p:sp>
        <p:sp>
          <p:nvSpPr>
            <p:cNvPr id="54285" name="AutoShape 13"/>
            <p:cNvSpPr>
              <a:spLocks noChangeArrowheads="1"/>
            </p:cNvSpPr>
            <p:nvPr/>
          </p:nvSpPr>
          <p:spPr bwMode="auto">
            <a:xfrm>
              <a:off x="3756" y="6846"/>
              <a:ext cx="339" cy="341"/>
            </a:xfrm>
            <a:prstGeom prst="rightArrow">
              <a:avLst>
                <a:gd name="adj1" fmla="val 50000"/>
                <a:gd name="adj2" fmla="val 25000"/>
              </a:avLst>
            </a:prstGeom>
            <a:solidFill>
              <a:srgbClr val="DDDDDD"/>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endParaRPr lang="en-GB"/>
            </a:p>
          </p:txBody>
        </p:sp>
        <p:sp>
          <p:nvSpPr>
            <p:cNvPr id="54286" name="AutoShape 14"/>
            <p:cNvSpPr>
              <a:spLocks noChangeArrowheads="1"/>
            </p:cNvSpPr>
            <p:nvPr/>
          </p:nvSpPr>
          <p:spPr bwMode="auto">
            <a:xfrm>
              <a:off x="5286" y="6846"/>
              <a:ext cx="254" cy="341"/>
            </a:xfrm>
            <a:prstGeom prst="rightArrow">
              <a:avLst>
                <a:gd name="adj1" fmla="val 50000"/>
                <a:gd name="adj2" fmla="val 25000"/>
              </a:avLst>
            </a:prstGeom>
            <a:solidFill>
              <a:srgbClr val="DDDDDD"/>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endParaRPr lang="en-GB"/>
            </a:p>
          </p:txBody>
        </p:sp>
        <p:pic>
          <p:nvPicPr>
            <p:cNvPr id="54287" name="Picture 15"/>
            <p:cNvPicPr>
              <a:picLocks noChangeAspect="1" noChangeArrowheads="1"/>
            </p:cNvPicPr>
            <p:nvPr/>
          </p:nvPicPr>
          <p:blipFill>
            <a:blip r:embed="rId3"/>
            <a:srcRect/>
            <a:stretch>
              <a:fillRect/>
            </a:stretch>
          </p:blipFill>
          <p:spPr bwMode="auto">
            <a:xfrm>
              <a:off x="6987" y="6675"/>
              <a:ext cx="1143" cy="1616"/>
            </a:xfrm>
            <a:prstGeom prst="rect">
              <a:avLst/>
            </a:prstGeom>
            <a:noFill/>
            <a:ln w="9525">
              <a:solidFill>
                <a:srgbClr val="000000"/>
              </a:solidFill>
              <a:miter lim="800000"/>
              <a:headEnd/>
              <a:tailEnd/>
            </a:ln>
          </p:spPr>
        </p:pic>
        <p:sp>
          <p:nvSpPr>
            <p:cNvPr id="54288" name="Text Box 16"/>
            <p:cNvSpPr txBox="1">
              <a:spLocks noChangeArrowheads="1"/>
            </p:cNvSpPr>
            <p:nvPr/>
          </p:nvSpPr>
          <p:spPr bwMode="auto">
            <a:xfrm>
              <a:off x="6902" y="8121"/>
              <a:ext cx="1361" cy="623"/>
            </a:xfrm>
            <a:prstGeom prst="rect">
              <a:avLst/>
            </a:prstGeom>
            <a:solidFill>
              <a:srgbClr val="FFFFFF"/>
            </a:solidFill>
            <a:ln w="9525">
              <a:solidFill>
                <a:srgbClr val="000000"/>
              </a:solidFill>
              <a:miter lim="800000"/>
              <a:headEnd/>
              <a:tailEnd/>
            </a:ln>
          </p:spPr>
          <p:txBody>
            <a:bodyPr vert="horz" wrap="square" lIns="77724" tIns="38862" rIns="77724" bIns="38862"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t-IT" sz="1200" b="1" i="0" u="none" strike="noStrike" cap="none" normalizeH="0" baseline="0">
                  <a:ln>
                    <a:noFill/>
                  </a:ln>
                  <a:solidFill>
                    <a:srgbClr val="000000"/>
                  </a:solidFill>
                  <a:effectLst/>
                  <a:latin typeface="Cambria" pitchFamily="-107" charset="0"/>
                  <a:ea typeface="Times New Roman" pitchFamily="-107" charset="0"/>
                </a:rPr>
                <a:t>GEOSS Roadmap</a:t>
              </a:r>
            </a:p>
          </p:txBody>
        </p:sp>
        <p:sp>
          <p:nvSpPr>
            <p:cNvPr id="54289" name="AutoShape 17"/>
            <p:cNvSpPr>
              <a:spLocks noChangeArrowheads="1"/>
            </p:cNvSpPr>
            <p:nvPr/>
          </p:nvSpPr>
          <p:spPr bwMode="auto">
            <a:xfrm>
              <a:off x="6645" y="6846"/>
              <a:ext cx="339" cy="255"/>
            </a:xfrm>
            <a:prstGeom prst="leftRightArrow">
              <a:avLst>
                <a:gd name="adj1" fmla="val 50000"/>
                <a:gd name="adj2" fmla="val 26588"/>
              </a:avLst>
            </a:prstGeom>
            <a:solidFill>
              <a:srgbClr val="BBE0E3"/>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endParaRPr lang="en-GB"/>
            </a:p>
          </p:txBody>
        </p:sp>
        <p:sp>
          <p:nvSpPr>
            <p:cNvPr id="54290" name="AutoShape 18"/>
            <p:cNvSpPr>
              <a:spLocks noChangeArrowheads="1"/>
            </p:cNvSpPr>
            <p:nvPr/>
          </p:nvSpPr>
          <p:spPr bwMode="auto">
            <a:xfrm>
              <a:off x="8093" y="6846"/>
              <a:ext cx="423" cy="255"/>
            </a:xfrm>
            <a:prstGeom prst="leftRightArrow">
              <a:avLst>
                <a:gd name="adj1" fmla="val 50000"/>
                <a:gd name="adj2" fmla="val 33176"/>
              </a:avLst>
            </a:prstGeom>
            <a:solidFill>
              <a:srgbClr val="BBE0E3"/>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endParaRPr lang="en-GB"/>
            </a:p>
          </p:txBody>
        </p:sp>
        <p:pic>
          <p:nvPicPr>
            <p:cNvPr id="54291" name="Picture 19"/>
            <p:cNvPicPr>
              <a:picLocks noChangeAspect="1" noChangeArrowheads="1"/>
            </p:cNvPicPr>
            <p:nvPr/>
          </p:nvPicPr>
          <p:blipFill>
            <a:blip r:embed="rId4"/>
            <a:srcRect/>
            <a:stretch>
              <a:fillRect/>
            </a:stretch>
          </p:blipFill>
          <p:spPr bwMode="auto">
            <a:xfrm>
              <a:off x="4944" y="7356"/>
              <a:ext cx="968" cy="1190"/>
            </a:xfrm>
            <a:prstGeom prst="rect">
              <a:avLst/>
            </a:prstGeom>
            <a:noFill/>
            <a:ln w="9525">
              <a:solidFill>
                <a:srgbClr val="000000"/>
              </a:solidFill>
              <a:miter lim="800000"/>
              <a:headEnd/>
              <a:tailEnd/>
            </a:ln>
            <a:effectLst/>
          </p:spPr>
        </p:pic>
        <p:sp>
          <p:nvSpPr>
            <p:cNvPr id="54292" name="Text Box 20"/>
            <p:cNvSpPr txBox="1">
              <a:spLocks noChangeArrowheads="1"/>
            </p:cNvSpPr>
            <p:nvPr/>
          </p:nvSpPr>
          <p:spPr bwMode="auto">
            <a:xfrm>
              <a:off x="4095" y="8205"/>
              <a:ext cx="1277" cy="371"/>
            </a:xfrm>
            <a:prstGeom prst="rect">
              <a:avLst/>
            </a:prstGeom>
            <a:solidFill>
              <a:srgbClr val="FFFFFF"/>
            </a:solidFill>
            <a:ln w="9525">
              <a:solidFill>
                <a:srgbClr val="000000"/>
              </a:solidFill>
              <a:miter lim="800000"/>
              <a:headEnd/>
              <a:tailEnd/>
            </a:ln>
          </p:spPr>
          <p:txBody>
            <a:bodyPr vert="horz" wrap="square" lIns="77724" tIns="38862" rIns="77724" bIns="38862"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t-IT" sz="1200" b="1" i="0" u="none" strike="noStrike" cap="none" normalizeH="0" baseline="0">
                  <a:ln>
                    <a:noFill/>
                  </a:ln>
                  <a:solidFill>
                    <a:srgbClr val="000000"/>
                  </a:solidFill>
                  <a:effectLst/>
                  <a:latin typeface="Cambria" pitchFamily="-107" charset="0"/>
                  <a:ea typeface="Times New Roman" pitchFamily="-107" charset="0"/>
                </a:rPr>
                <a:t>Workplan</a:t>
              </a:r>
            </a:p>
          </p:txBody>
        </p:sp>
        <p:sp>
          <p:nvSpPr>
            <p:cNvPr id="54293" name="Text Box 21"/>
            <p:cNvSpPr txBox="1">
              <a:spLocks noChangeArrowheads="1"/>
            </p:cNvSpPr>
            <p:nvPr/>
          </p:nvSpPr>
          <p:spPr bwMode="auto">
            <a:xfrm>
              <a:off x="2818" y="9227"/>
              <a:ext cx="3913" cy="372"/>
            </a:xfrm>
            <a:prstGeom prst="rect">
              <a:avLst/>
            </a:prstGeom>
            <a:solidFill>
              <a:srgbClr val="FFFFFF"/>
            </a:solidFill>
            <a:ln w="9525">
              <a:solidFill>
                <a:srgbClr val="000000"/>
              </a:solidFill>
              <a:miter lim="800000"/>
              <a:headEnd/>
              <a:tailEnd/>
            </a:ln>
          </p:spPr>
          <p:txBody>
            <a:bodyPr vert="horz" wrap="square" lIns="77724" tIns="38862" rIns="77724" bIns="38862"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1200" b="1" i="0" u="none" strike="noStrike" cap="none" normalizeH="0" baseline="0">
                  <a:ln>
                    <a:noFill/>
                  </a:ln>
                  <a:solidFill>
                    <a:srgbClr val="000000"/>
                  </a:solidFill>
                  <a:effectLst/>
                  <a:latin typeface="Cambria" pitchFamily="-107" charset="0"/>
                  <a:ea typeface="Times New Roman" pitchFamily="-107" charset="0"/>
                </a:rPr>
                <a:t>Task sheets</a:t>
              </a:r>
            </a:p>
          </p:txBody>
        </p:sp>
        <p:sp>
          <p:nvSpPr>
            <p:cNvPr id="54294" name="Text Box 22"/>
            <p:cNvSpPr txBox="1">
              <a:spLocks noChangeArrowheads="1"/>
            </p:cNvSpPr>
            <p:nvPr/>
          </p:nvSpPr>
          <p:spPr bwMode="auto">
            <a:xfrm>
              <a:off x="4944" y="8717"/>
              <a:ext cx="1787" cy="372"/>
            </a:xfrm>
            <a:prstGeom prst="rect">
              <a:avLst/>
            </a:prstGeom>
            <a:solidFill>
              <a:srgbClr val="FFFFFF"/>
            </a:solidFill>
            <a:ln w="9525">
              <a:solidFill>
                <a:srgbClr val="000000"/>
              </a:solidFill>
              <a:miter lim="800000"/>
              <a:headEnd/>
              <a:tailEnd/>
            </a:ln>
          </p:spPr>
          <p:txBody>
            <a:bodyPr vert="horz" wrap="square" lIns="77724" tIns="38862" rIns="77724" bIns="38862"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t-IT" sz="1200" b="1" i="0" u="none" strike="noStrike" cap="none" normalizeH="0" baseline="0">
                  <a:ln>
                    <a:noFill/>
                  </a:ln>
                  <a:solidFill>
                    <a:srgbClr val="000000"/>
                  </a:solidFill>
                  <a:effectLst/>
                  <a:latin typeface="Cambria" pitchFamily="-107" charset="0"/>
                  <a:ea typeface="Times New Roman" pitchFamily="-107" charset="0"/>
                </a:rPr>
                <a:t>Reporting</a:t>
              </a:r>
            </a:p>
          </p:txBody>
        </p:sp>
        <p:sp>
          <p:nvSpPr>
            <p:cNvPr id="54295" name="Oval 23"/>
            <p:cNvSpPr>
              <a:spLocks noChangeArrowheads="1"/>
            </p:cNvSpPr>
            <p:nvPr/>
          </p:nvSpPr>
          <p:spPr bwMode="auto">
            <a:xfrm>
              <a:off x="2308" y="6081"/>
              <a:ext cx="6295" cy="3658"/>
            </a:xfrm>
            <a:prstGeom prst="ellipse">
              <a:avLst/>
            </a:prstGeom>
            <a:noFill/>
            <a:ln w="38100">
              <a:solidFill>
                <a:srgbClr val="FF3300"/>
              </a:solidFill>
              <a:prstDash val="dash"/>
              <a:round/>
              <a:headEnd/>
              <a:tailEnd/>
            </a:ln>
          </p:spPr>
          <p:txBody>
            <a:bodyPr vert="horz" wrap="square" lIns="91440" tIns="45720" rIns="91440" bIns="45720" numCol="1" anchor="ctr" anchorCtr="0" compatLnSpc="1">
              <a:prstTxWarp prst="textNoShape">
                <a:avLst/>
              </a:prstTxWarp>
            </a:bodyPr>
            <a:lstStyle/>
            <a:p>
              <a:endParaRPr lang="en-GB"/>
            </a:p>
          </p:txBody>
        </p:sp>
        <p:sp>
          <p:nvSpPr>
            <p:cNvPr id="54296" name="Oval 24"/>
            <p:cNvSpPr>
              <a:spLocks noChangeArrowheads="1"/>
            </p:cNvSpPr>
            <p:nvPr/>
          </p:nvSpPr>
          <p:spPr bwMode="auto">
            <a:xfrm>
              <a:off x="2308" y="5741"/>
              <a:ext cx="8505" cy="4253"/>
            </a:xfrm>
            <a:prstGeom prst="ellipse">
              <a:avLst/>
            </a:prstGeom>
            <a:noFill/>
            <a:ln w="38100">
              <a:solidFill>
                <a:srgbClr val="3333FF"/>
              </a:solidFill>
              <a:prstDash val="dash"/>
              <a:round/>
              <a:headEnd/>
              <a:tailEnd/>
            </a:ln>
          </p:spPr>
          <p:txBody>
            <a:bodyPr vert="horz" wrap="square" lIns="91440" tIns="45720" rIns="91440" bIns="45720" numCol="1" anchor="ctr" anchorCtr="0" compatLnSpc="1">
              <a:prstTxWarp prst="textNoShape">
                <a:avLst/>
              </a:prstTxWarp>
            </a:bodyPr>
            <a:lstStyle/>
            <a:p>
              <a:endParaRPr lang="en-GB"/>
            </a:p>
          </p:txBody>
        </p:sp>
        <p:sp>
          <p:nvSpPr>
            <p:cNvPr id="54297" name="Text Box 25"/>
            <p:cNvSpPr txBox="1">
              <a:spLocks noChangeArrowheads="1"/>
            </p:cNvSpPr>
            <p:nvPr/>
          </p:nvSpPr>
          <p:spPr bwMode="auto">
            <a:xfrm>
              <a:off x="7071" y="8972"/>
              <a:ext cx="1445" cy="574"/>
            </a:xfrm>
            <a:prstGeom prst="rect">
              <a:avLst/>
            </a:prstGeom>
            <a:solidFill>
              <a:srgbClr val="FFFFFF"/>
            </a:solidFill>
            <a:ln w="28575">
              <a:solidFill>
                <a:srgbClr val="FF3300"/>
              </a:solidFill>
              <a:miter lim="800000"/>
              <a:headEnd/>
              <a:tailEnd/>
            </a:ln>
          </p:spPr>
          <p:txBody>
            <a:bodyPr vert="horz" wrap="square" lIns="77724" tIns="38862" rIns="77724" bIns="38862"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t-IT" sz="1000" b="0" i="0" u="none" strike="noStrike" cap="none" normalizeH="0" baseline="0">
                  <a:ln>
                    <a:noFill/>
                  </a:ln>
                  <a:solidFill>
                    <a:srgbClr val="000000"/>
                  </a:solidFill>
                  <a:effectLst/>
                  <a:latin typeface="Cambria" pitchFamily="-107" charset="0"/>
                  <a:ea typeface="Times New Roman" pitchFamily="-107" charset="0"/>
                </a:rPr>
                <a:t>Reporting and Monitoring</a:t>
              </a:r>
            </a:p>
          </p:txBody>
        </p:sp>
        <p:sp>
          <p:nvSpPr>
            <p:cNvPr id="54298" name="Text Box 26"/>
            <p:cNvSpPr txBox="1">
              <a:spLocks noChangeArrowheads="1"/>
            </p:cNvSpPr>
            <p:nvPr/>
          </p:nvSpPr>
          <p:spPr bwMode="auto">
            <a:xfrm>
              <a:off x="9368" y="8972"/>
              <a:ext cx="1106" cy="358"/>
            </a:xfrm>
            <a:prstGeom prst="rect">
              <a:avLst/>
            </a:prstGeom>
            <a:solidFill>
              <a:srgbClr val="FFFFFF"/>
            </a:solidFill>
            <a:ln w="28575">
              <a:solidFill>
                <a:srgbClr val="3333FF"/>
              </a:solidFill>
              <a:miter lim="800000"/>
              <a:headEnd/>
              <a:tailEnd/>
            </a:ln>
          </p:spPr>
          <p:txBody>
            <a:bodyPr vert="horz" wrap="square" lIns="77724" tIns="38862" rIns="77724" bIns="38862"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t-IT" sz="1000" b="0" i="0" u="none" strike="noStrike" cap="none" normalizeH="0" baseline="0">
                  <a:ln>
                    <a:noFill/>
                  </a:ln>
                  <a:solidFill>
                    <a:srgbClr val="000000"/>
                  </a:solidFill>
                  <a:effectLst/>
                  <a:latin typeface="Cambria" pitchFamily="-107" charset="0"/>
                  <a:ea typeface="Times New Roman" pitchFamily="-107" charset="0"/>
                </a:rPr>
                <a:t>Evaluation</a:t>
              </a:r>
            </a:p>
          </p:txBody>
        </p:sp>
        <p:sp>
          <p:nvSpPr>
            <p:cNvPr id="54299" name="AutoShape 27"/>
            <p:cNvSpPr>
              <a:spLocks noChangeArrowheads="1"/>
            </p:cNvSpPr>
            <p:nvPr/>
          </p:nvSpPr>
          <p:spPr bwMode="auto">
            <a:xfrm>
              <a:off x="8177" y="6165"/>
              <a:ext cx="1871" cy="340"/>
            </a:xfrm>
            <a:prstGeom prst="wedgeRoundRectCallout">
              <a:avLst>
                <a:gd name="adj1" fmla="val -3917"/>
                <a:gd name="adj2" fmla="val 124546"/>
                <a:gd name="adj3" fmla="val 16667"/>
              </a:avLst>
            </a:prstGeom>
            <a:solidFill>
              <a:srgbClr val="FFFFFF"/>
            </a:solidFill>
            <a:ln w="9525">
              <a:solidFill>
                <a:srgbClr val="000000"/>
              </a:solidFill>
              <a:miter lim="800000"/>
              <a:headEnd/>
              <a:tailEnd/>
            </a:ln>
          </p:spPr>
          <p:txBody>
            <a:bodyPr vert="horz" wrap="square" lIns="77724" tIns="38862" rIns="77724" bIns="38862"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CH" sz="1000" b="1" i="0" u="none" strike="noStrike" cap="none" normalizeH="0" baseline="0">
                  <a:ln>
                    <a:noFill/>
                  </a:ln>
                  <a:solidFill>
                    <a:srgbClr val="000000"/>
                  </a:solidFill>
                  <a:effectLst/>
                  <a:latin typeface="Cambria" pitchFamily="-107" charset="0"/>
                  <a:ea typeface="Times New Roman" pitchFamily="-107" charset="0"/>
                </a:rPr>
                <a:t>Targets</a:t>
              </a:r>
              <a:endParaRPr kumimoji="0" lang="en-US" sz="1000" b="1" i="0" u="none" strike="noStrike" cap="none" normalizeH="0" baseline="0">
                <a:ln>
                  <a:noFill/>
                </a:ln>
                <a:solidFill>
                  <a:srgbClr val="000000"/>
                </a:solidFill>
                <a:effectLst/>
                <a:latin typeface="Arial" pitchFamily="-107" charset="0"/>
                <a:ea typeface="Times New Roman" pitchFamily="-107" charset="0"/>
              </a:endParaRPr>
            </a:p>
          </p:txBody>
        </p:sp>
        <p:sp>
          <p:nvSpPr>
            <p:cNvPr id="54300" name="AutoShape 28"/>
            <p:cNvSpPr>
              <a:spLocks noChangeArrowheads="1"/>
            </p:cNvSpPr>
            <p:nvPr/>
          </p:nvSpPr>
          <p:spPr bwMode="auto">
            <a:xfrm>
              <a:off x="8942" y="7526"/>
              <a:ext cx="1446" cy="1023"/>
            </a:xfrm>
            <a:prstGeom prst="wedgeRoundRectCallout">
              <a:avLst>
                <a:gd name="adj1" fmla="val -40657"/>
                <a:gd name="adj2" fmla="val -73880"/>
                <a:gd name="adj3" fmla="val 16667"/>
              </a:avLst>
            </a:prstGeom>
            <a:solidFill>
              <a:srgbClr val="FFFFFF"/>
            </a:solidFill>
            <a:ln w="9525">
              <a:solidFill>
                <a:srgbClr val="000000"/>
              </a:solidFill>
              <a:miter lim="800000"/>
              <a:headEnd/>
              <a:tailEnd/>
            </a:ln>
          </p:spPr>
          <p:txBody>
            <a:bodyPr vert="horz" wrap="square" lIns="77724" tIns="38862" rIns="77724" bIns="38862"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t-IT" sz="1000" b="1" i="0" u="none" strike="noStrike" cap="none" normalizeH="0" baseline="0">
                  <a:ln>
                    <a:noFill/>
                  </a:ln>
                  <a:solidFill>
                    <a:srgbClr val="000000"/>
                  </a:solidFill>
                  <a:effectLst/>
                  <a:latin typeface="Cambria" pitchFamily="-107" charset="0"/>
                  <a:ea typeface="Times New Roman" pitchFamily="-107" charset="0"/>
                </a:rPr>
                <a:t>Outcome Performance Indicators</a:t>
              </a:r>
              <a:endParaRPr kumimoji="0" lang="en-US" sz="1000" b="1" i="0" u="none" strike="noStrike" cap="none" normalizeH="0" baseline="0">
                <a:ln>
                  <a:noFill/>
                </a:ln>
                <a:solidFill>
                  <a:srgbClr val="000000"/>
                </a:solidFill>
                <a:effectLst/>
                <a:latin typeface="Arial" pitchFamily="-107" charset="0"/>
                <a:ea typeface="Times New Roman" pitchFamily="-107" charset="0"/>
              </a:endParaRPr>
            </a:p>
          </p:txBody>
        </p:sp>
      </p:grpSp>
      <p:sp>
        <p:nvSpPr>
          <p:cNvPr id="32" name="TextBox 31"/>
          <p:cNvSpPr txBox="1"/>
          <p:nvPr/>
        </p:nvSpPr>
        <p:spPr>
          <a:xfrm>
            <a:off x="4724400" y="6172200"/>
            <a:ext cx="2480166" cy="307777"/>
          </a:xfrm>
          <a:prstGeom prst="rect">
            <a:avLst/>
          </a:prstGeom>
          <a:noFill/>
        </p:spPr>
        <p:txBody>
          <a:bodyPr wrap="none" rtlCol="0">
            <a:spAutoFit/>
          </a:bodyPr>
          <a:lstStyle/>
          <a:p>
            <a:r>
              <a:rPr lang="en-GB" sz="1400" b="1" dirty="0" smtClean="0"/>
              <a:t>From Document 11, GEO-V</a:t>
            </a:r>
            <a:endParaRPr lang="en-GB" sz="14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Title 1"/>
          <p:cNvSpPr>
            <a:spLocks noGrp="1"/>
          </p:cNvSpPr>
          <p:nvPr>
            <p:ph type="title"/>
          </p:nvPr>
        </p:nvSpPr>
        <p:spPr>
          <a:xfrm>
            <a:off x="381000" y="685800"/>
            <a:ext cx="8229600" cy="1143000"/>
          </a:xfrm>
        </p:spPr>
        <p:txBody>
          <a:bodyPr/>
          <a:lstStyle/>
          <a:p>
            <a:pPr eaLnBrk="1" hangingPunct="1"/>
            <a:r>
              <a:rPr lang="en-CA" dirty="0" smtClean="0"/>
              <a:t>GEOSS target structure</a:t>
            </a:r>
          </a:p>
        </p:txBody>
      </p:sp>
      <p:grpSp>
        <p:nvGrpSpPr>
          <p:cNvPr id="9" name="Group 8"/>
          <p:cNvGrpSpPr/>
          <p:nvPr/>
        </p:nvGrpSpPr>
        <p:grpSpPr>
          <a:xfrm>
            <a:off x="609600" y="2133600"/>
            <a:ext cx="6972331" cy="3770531"/>
            <a:chOff x="1295400" y="1905000"/>
            <a:chExt cx="6972331" cy="3770531"/>
          </a:xfrm>
        </p:grpSpPr>
        <p:sp>
          <p:nvSpPr>
            <p:cNvPr id="8" name="Rectangle 7"/>
            <p:cNvSpPr/>
            <p:nvPr/>
          </p:nvSpPr>
          <p:spPr>
            <a:xfrm>
              <a:off x="1295400" y="1905000"/>
              <a:ext cx="2956008" cy="369332"/>
            </a:xfrm>
            <a:prstGeom prst="rect">
              <a:avLst/>
            </a:prstGeom>
          </p:spPr>
          <p:txBody>
            <a:bodyPr wrap="none">
              <a:spAutoFit/>
            </a:bodyPr>
            <a:lstStyle/>
            <a:p>
              <a:r>
                <a:rPr lang="en-US" dirty="0" smtClean="0"/>
                <a:t>Before 2015, GEO aims to:</a:t>
              </a:r>
              <a:endParaRPr lang="en-GB" dirty="0"/>
            </a:p>
          </p:txBody>
        </p:sp>
        <p:sp>
          <p:nvSpPr>
            <p:cNvPr id="10" name="Rectangle 9"/>
            <p:cNvSpPr/>
            <p:nvPr/>
          </p:nvSpPr>
          <p:spPr>
            <a:xfrm>
              <a:off x="1295400" y="3429000"/>
              <a:ext cx="3516969" cy="369332"/>
            </a:xfrm>
            <a:prstGeom prst="rect">
              <a:avLst/>
            </a:prstGeom>
          </p:spPr>
          <p:txBody>
            <a:bodyPr wrap="none">
              <a:spAutoFit/>
            </a:bodyPr>
            <a:lstStyle/>
            <a:p>
              <a:r>
                <a:rPr lang="en-US" b="1" i="1" dirty="0" smtClean="0"/>
                <a:t>This will be achieved through:</a:t>
              </a:r>
              <a:endParaRPr lang="en-GB" dirty="0"/>
            </a:p>
          </p:txBody>
        </p:sp>
        <p:sp>
          <p:nvSpPr>
            <p:cNvPr id="11" name="TextBox 10"/>
            <p:cNvSpPr txBox="1"/>
            <p:nvPr/>
          </p:nvSpPr>
          <p:spPr>
            <a:xfrm>
              <a:off x="1295400" y="3962400"/>
              <a:ext cx="4724400" cy="646331"/>
            </a:xfrm>
            <a:prstGeom prst="rect">
              <a:avLst/>
            </a:prstGeom>
            <a:noFill/>
            <a:ln>
              <a:solidFill>
                <a:srgbClr val="000090"/>
              </a:solidFill>
            </a:ln>
          </p:spPr>
          <p:txBody>
            <a:bodyPr wrap="square" rtlCol="0">
              <a:spAutoFit/>
            </a:bodyPr>
            <a:lstStyle/>
            <a:p>
              <a:pPr>
                <a:buFont typeface="Arial"/>
                <a:buChar char="•"/>
              </a:pPr>
              <a:r>
                <a:rPr lang="en-GB" dirty="0" err="1" smtClean="0"/>
                <a:t>Mmmm</a:t>
              </a:r>
              <a:endParaRPr lang="en-GB" dirty="0" smtClean="0"/>
            </a:p>
            <a:p>
              <a:pPr>
                <a:buFont typeface="Arial"/>
                <a:buChar char="•"/>
              </a:pPr>
              <a:r>
                <a:rPr lang="en-GB" dirty="0" err="1" smtClean="0"/>
                <a:t>nnnnnn</a:t>
              </a:r>
              <a:endParaRPr lang="en-GB" dirty="0"/>
            </a:p>
          </p:txBody>
        </p:sp>
        <p:sp>
          <p:nvSpPr>
            <p:cNvPr id="12" name="Rectangle 11"/>
            <p:cNvSpPr/>
            <p:nvPr/>
          </p:nvSpPr>
          <p:spPr>
            <a:xfrm>
              <a:off x="1447800" y="4648200"/>
              <a:ext cx="3452849" cy="369332"/>
            </a:xfrm>
            <a:prstGeom prst="rect">
              <a:avLst/>
            </a:prstGeom>
          </p:spPr>
          <p:txBody>
            <a:bodyPr wrap="none">
              <a:spAutoFit/>
            </a:bodyPr>
            <a:lstStyle/>
            <a:p>
              <a:r>
                <a:rPr lang="en-US" b="1" i="1" dirty="0" smtClean="0"/>
                <a:t>This will be demonstrated by:</a:t>
              </a:r>
              <a:endParaRPr lang="en-GB" dirty="0"/>
            </a:p>
          </p:txBody>
        </p:sp>
        <p:sp>
          <p:nvSpPr>
            <p:cNvPr id="13" name="TextBox 12"/>
            <p:cNvSpPr txBox="1"/>
            <p:nvPr/>
          </p:nvSpPr>
          <p:spPr>
            <a:xfrm>
              <a:off x="1295400" y="5029200"/>
              <a:ext cx="4724400" cy="646331"/>
            </a:xfrm>
            <a:prstGeom prst="rect">
              <a:avLst/>
            </a:prstGeom>
            <a:noFill/>
            <a:ln>
              <a:solidFill>
                <a:srgbClr val="000090"/>
              </a:solidFill>
            </a:ln>
          </p:spPr>
          <p:txBody>
            <a:bodyPr wrap="square" rtlCol="0">
              <a:spAutoFit/>
            </a:bodyPr>
            <a:lstStyle/>
            <a:p>
              <a:pPr>
                <a:buFont typeface="Arial"/>
                <a:buChar char="•"/>
              </a:pPr>
              <a:r>
                <a:rPr lang="en-GB" dirty="0" err="1" smtClean="0"/>
                <a:t>Mmmm</a:t>
              </a:r>
              <a:endParaRPr lang="en-GB" dirty="0" smtClean="0"/>
            </a:p>
            <a:p>
              <a:pPr>
                <a:buFont typeface="Arial"/>
                <a:buChar char="•"/>
              </a:pPr>
              <a:r>
                <a:rPr lang="en-GB" dirty="0" err="1" smtClean="0"/>
                <a:t>nnnnnn</a:t>
              </a:r>
              <a:endParaRPr lang="en-GB" dirty="0"/>
            </a:p>
          </p:txBody>
        </p:sp>
        <p:sp>
          <p:nvSpPr>
            <p:cNvPr id="14" name="TextBox 13"/>
            <p:cNvSpPr txBox="1"/>
            <p:nvPr/>
          </p:nvSpPr>
          <p:spPr>
            <a:xfrm>
              <a:off x="1295400" y="2438400"/>
              <a:ext cx="6972331" cy="646331"/>
            </a:xfrm>
            <a:prstGeom prst="rect">
              <a:avLst/>
            </a:prstGeom>
            <a:noFill/>
            <a:ln>
              <a:solidFill>
                <a:srgbClr val="000090"/>
              </a:solidFill>
            </a:ln>
          </p:spPr>
          <p:txBody>
            <a:bodyPr wrap="none" rtlCol="0">
              <a:spAutoFit/>
            </a:bodyPr>
            <a:lstStyle/>
            <a:p>
              <a:r>
                <a:rPr lang="en-GB" dirty="0" smtClean="0"/>
                <a:t>Achieve/Improve/Enhance/Ensure/Provide/Establish/Enable/Close</a:t>
              </a:r>
            </a:p>
            <a:p>
              <a:r>
                <a:rPr lang="en-GB" dirty="0" smtClean="0"/>
                <a:t> critical gaps/Substantially expand/Produce comprehensive/</a:t>
              </a:r>
              <a:endParaRPr lang="en-GB" dirty="0"/>
            </a:p>
          </p:txBody>
        </p:sp>
      </p:grpSp>
      <p:pic>
        <p:nvPicPr>
          <p:cNvPr id="15" name="Picture 14"/>
          <p:cNvPicPr>
            <a:picLocks noChangeAspect="1"/>
          </p:cNvPicPr>
          <p:nvPr/>
        </p:nvPicPr>
        <p:blipFill>
          <a:blip r:embed="rId3"/>
          <a:stretch>
            <a:fillRect/>
          </a:stretch>
        </p:blipFill>
        <p:spPr>
          <a:xfrm>
            <a:off x="5599813" y="3886200"/>
            <a:ext cx="3544187" cy="24384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this structure?</a:t>
            </a:r>
            <a:endParaRPr lang="en-GB" dirty="0"/>
          </a:p>
        </p:txBody>
      </p:sp>
      <p:sp>
        <p:nvSpPr>
          <p:cNvPr id="3" name="Content Placeholder 2"/>
          <p:cNvSpPr>
            <a:spLocks noGrp="1"/>
          </p:cNvSpPr>
          <p:nvPr>
            <p:ph idx="1"/>
          </p:nvPr>
        </p:nvSpPr>
        <p:spPr>
          <a:xfrm>
            <a:off x="457200" y="1676400"/>
            <a:ext cx="8686800" cy="5181600"/>
          </a:xfrm>
        </p:spPr>
        <p:txBody>
          <a:bodyPr/>
          <a:lstStyle/>
          <a:p>
            <a:r>
              <a:rPr lang="en-US" dirty="0" smtClean="0"/>
              <a:t>M&amp;E WG saw that </a:t>
            </a:r>
          </a:p>
          <a:p>
            <a:pPr lvl="1"/>
            <a:r>
              <a:rPr lang="en-US" dirty="0" smtClean="0"/>
              <a:t>Strategic Targets are too broadly stated and too open to interpretation to be of much use in supporting monitoring and evaluation. </a:t>
            </a:r>
          </a:p>
          <a:p>
            <a:pPr lvl="1"/>
            <a:r>
              <a:rPr lang="en-US" dirty="0" smtClean="0"/>
              <a:t>The Strategic Targets are more like goals than targets </a:t>
            </a:r>
          </a:p>
          <a:p>
            <a:pPr lvl="2"/>
            <a:r>
              <a:rPr lang="en-US" dirty="0" smtClean="0"/>
              <a:t>As such, they require further specification to make them measurable.</a:t>
            </a:r>
          </a:p>
          <a:p>
            <a:r>
              <a:rPr lang="en-US" dirty="0" smtClean="0"/>
              <a:t>Note: Some targets need a “baseline” (enhance, improve, expand, close gaps). This does not exist. </a:t>
            </a: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Three tiers</a:t>
            </a:r>
            <a:endParaRPr lang="en-GB" dirty="0"/>
          </a:p>
        </p:txBody>
      </p:sp>
      <p:sp>
        <p:nvSpPr>
          <p:cNvPr id="3" name="Content Placeholder 2"/>
          <p:cNvSpPr>
            <a:spLocks noGrp="1"/>
          </p:cNvSpPr>
          <p:nvPr>
            <p:ph idx="1"/>
          </p:nvPr>
        </p:nvSpPr>
        <p:spPr>
          <a:xfrm>
            <a:off x="457200" y="1916113"/>
            <a:ext cx="8229600" cy="4941887"/>
          </a:xfrm>
        </p:spPr>
        <p:txBody>
          <a:bodyPr/>
          <a:lstStyle/>
          <a:p>
            <a:r>
              <a:rPr lang="en-US" sz="2400" dirty="0" smtClean="0"/>
              <a:t>The” outcomes" would be stated with sufficient detail to support measurement</a:t>
            </a:r>
          </a:p>
          <a:p>
            <a:r>
              <a:rPr lang="en-US" sz="2400" dirty="0" smtClean="0"/>
              <a:t>Indicators would be developed for many, if not all, of these outcomes</a:t>
            </a:r>
          </a:p>
          <a:p>
            <a:r>
              <a:rPr lang="en-US" sz="2400" dirty="0" smtClean="0"/>
              <a:t>Quantified and time-bound objectives (real "targets") would be established for each of these indicators.</a:t>
            </a:r>
            <a:br>
              <a:rPr lang="en-US" sz="2400" dirty="0" smtClean="0"/>
            </a:br>
            <a:endParaRPr lang="en-US" sz="2400" dirty="0" smtClean="0"/>
          </a:p>
          <a:p>
            <a:pPr>
              <a:spcAft>
                <a:spcPts val="0"/>
              </a:spcAft>
              <a:buNone/>
            </a:pPr>
            <a:r>
              <a:rPr lang="en-US" sz="2400" dirty="0" smtClean="0"/>
              <a:t>This approach would follow general good practices in monitoring</a:t>
            </a:r>
          </a:p>
          <a:p>
            <a:pPr>
              <a:spcAft>
                <a:spcPts val="0"/>
              </a:spcAft>
              <a:buNone/>
            </a:pPr>
            <a:r>
              <a:rPr lang="en-US" sz="2400" dirty="0" smtClean="0"/>
              <a:t>and evaluation. </a:t>
            </a:r>
          </a:p>
          <a:p>
            <a:pPr>
              <a:spcAft>
                <a:spcPts val="0"/>
              </a:spcAft>
              <a:buNone/>
            </a:pPr>
            <a:r>
              <a:rPr lang="en-US" sz="2400" dirty="0" smtClean="0"/>
              <a:t>The indicators developed would collectively enable GEO to track</a:t>
            </a:r>
          </a:p>
          <a:p>
            <a:pPr>
              <a:spcAft>
                <a:spcPts val="0"/>
              </a:spcAft>
              <a:buNone/>
            </a:pPr>
            <a:r>
              <a:rPr lang="en-US" sz="2400" dirty="0" smtClean="0"/>
              <a:t>progress toward the Strategic Targets.</a:t>
            </a:r>
            <a:br>
              <a:rPr lang="en-US" sz="2400" dirty="0" smtClean="0"/>
            </a:br>
            <a:endParaRPr lang="en-US" sz="2400" dirty="0" smtClean="0"/>
          </a:p>
          <a:p>
            <a:endParaRPr lang="en-GB" sz="2400" dirty="0"/>
          </a:p>
        </p:txBody>
      </p:sp>
      <p:sp>
        <p:nvSpPr>
          <p:cNvPr id="4" name="TextBox 3"/>
          <p:cNvSpPr txBox="1"/>
          <p:nvPr/>
        </p:nvSpPr>
        <p:spPr>
          <a:xfrm>
            <a:off x="1295400" y="5410200"/>
            <a:ext cx="184666" cy="369332"/>
          </a:xfrm>
          <a:prstGeom prst="rect">
            <a:avLst/>
          </a:prstGeom>
          <a:noFill/>
        </p:spPr>
        <p:txBody>
          <a:bodyPr wrap="none" rtlCol="0">
            <a:spAutoFit/>
          </a:bodyPr>
          <a:lstStyle/>
          <a:p>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GB" sz="3600" dirty="0" smtClean="0"/>
              <a:t>Difficulty in finding Performance indicators, Example: User Engagement</a:t>
            </a:r>
            <a:endParaRPr lang="en-GB" sz="3600" dirty="0"/>
          </a:p>
        </p:txBody>
      </p:sp>
      <p:graphicFrame>
        <p:nvGraphicFramePr>
          <p:cNvPr id="7" name="Table 6"/>
          <p:cNvGraphicFramePr>
            <a:graphicFrameLocks noGrp="1"/>
          </p:cNvGraphicFramePr>
          <p:nvPr/>
        </p:nvGraphicFramePr>
        <p:xfrm>
          <a:off x="304800" y="1676400"/>
          <a:ext cx="8534401" cy="4792725"/>
        </p:xfrm>
        <a:graphic>
          <a:graphicData uri="http://schemas.openxmlformats.org/drawingml/2006/table">
            <a:tbl>
              <a:tblPr firstRow="1" bandRow="1">
                <a:tableStyleId>{69CF1AB2-1976-4502-BF36-3FF5EA218861}</a:tableStyleId>
              </a:tblPr>
              <a:tblGrid>
                <a:gridCol w="1905001"/>
                <a:gridCol w="2047774"/>
                <a:gridCol w="2290813"/>
                <a:gridCol w="2290813"/>
              </a:tblGrid>
              <a:tr h="323088">
                <a:tc>
                  <a:txBody>
                    <a:bodyPr/>
                    <a:lstStyle/>
                    <a:p>
                      <a:pPr algn="ctr">
                        <a:spcBef>
                          <a:spcPts val="240"/>
                        </a:spcBef>
                        <a:spcAft>
                          <a:spcPts val="240"/>
                        </a:spcAft>
                      </a:pPr>
                      <a:r>
                        <a:rPr lang="en-US" sz="1400" b="1" dirty="0" smtClean="0">
                          <a:latin typeface="Times New Roman"/>
                          <a:ea typeface="SimSun"/>
                          <a:cs typeface="Arial"/>
                        </a:rPr>
                        <a:t>Outcome</a:t>
                      </a:r>
                      <a:r>
                        <a:rPr lang="en-US" sz="1400" baseline="0" dirty="0" smtClean="0"/>
                        <a:t>:</a:t>
                      </a:r>
                      <a:endParaRPr lang="en-US" sz="1400" b="1" dirty="0" smtClean="0">
                        <a:latin typeface="Times New Roman"/>
                        <a:ea typeface="SimSun"/>
                        <a:cs typeface="Arial"/>
                      </a:endParaRPr>
                    </a:p>
                    <a:p>
                      <a:pPr algn="ctr">
                        <a:spcBef>
                          <a:spcPts val="240"/>
                        </a:spcBef>
                        <a:spcAft>
                          <a:spcPts val="240"/>
                        </a:spcAft>
                      </a:pPr>
                      <a:endParaRPr lang="en-US" sz="1400" dirty="0">
                        <a:latin typeface="Times New Roman"/>
                        <a:ea typeface="SimSun"/>
                        <a:cs typeface="Times New Roman"/>
                      </a:endParaRPr>
                    </a:p>
                  </a:txBody>
                  <a:tcPr marL="68580" marR="68580" marT="0" marB="0"/>
                </a:tc>
                <a:tc>
                  <a:txBody>
                    <a:bodyPr/>
                    <a:lstStyle/>
                    <a:p>
                      <a:pPr algn="ctr">
                        <a:spcBef>
                          <a:spcPts val="240"/>
                        </a:spcBef>
                        <a:spcAft>
                          <a:spcPts val="240"/>
                        </a:spcAft>
                      </a:pPr>
                      <a:r>
                        <a:rPr lang="en-GB" sz="1400" b="1" dirty="0">
                          <a:latin typeface="Times New Roman"/>
                          <a:ea typeface="SimSun"/>
                          <a:cs typeface="Arial"/>
                        </a:rPr>
                        <a:t>Rating</a:t>
                      </a:r>
                      <a:endParaRPr lang="en-US" sz="1400" dirty="0">
                        <a:latin typeface="Times New Roman"/>
                        <a:ea typeface="SimSun"/>
                        <a:cs typeface="Times New Roman"/>
                      </a:endParaRPr>
                    </a:p>
                  </a:txBody>
                  <a:tcPr marL="68580" marR="68580" marT="0" marB="0"/>
                </a:tc>
                <a:tc>
                  <a:txBody>
                    <a:bodyPr/>
                    <a:lstStyle/>
                    <a:p>
                      <a:pPr marL="160020" indent="-152400" algn="ctr">
                        <a:spcBef>
                          <a:spcPts val="240"/>
                        </a:spcBef>
                        <a:spcAft>
                          <a:spcPts val="240"/>
                        </a:spcAft>
                      </a:pPr>
                      <a:r>
                        <a:rPr lang="en-GB" sz="1400" b="1" dirty="0">
                          <a:latin typeface="Times New Roman"/>
                          <a:ea typeface="SimSun"/>
                          <a:cs typeface="Arial"/>
                        </a:rPr>
                        <a:t>Possible indicators</a:t>
                      </a:r>
                      <a:endParaRPr lang="en-US" sz="1400" dirty="0">
                        <a:latin typeface="Times New Roman"/>
                        <a:ea typeface="SimSun"/>
                        <a:cs typeface="Times New Roman"/>
                      </a:endParaRPr>
                    </a:p>
                  </a:txBody>
                  <a:tcPr marL="68580" marR="68580" marT="0" marB="0"/>
                </a:tc>
                <a:tc>
                  <a:txBody>
                    <a:bodyPr/>
                    <a:lstStyle/>
                    <a:p>
                      <a:pPr algn="ctr">
                        <a:spcBef>
                          <a:spcPts val="240"/>
                        </a:spcBef>
                        <a:spcAft>
                          <a:spcPts val="240"/>
                        </a:spcAft>
                      </a:pPr>
                      <a:r>
                        <a:rPr lang="en-GB" sz="1400" b="1" dirty="0">
                          <a:latin typeface="Times New Roman"/>
                          <a:ea typeface="SimSun"/>
                          <a:cs typeface="Arial"/>
                        </a:rPr>
                        <a:t>Observations</a:t>
                      </a:r>
                      <a:endParaRPr lang="en-US" sz="1400" dirty="0">
                        <a:latin typeface="Times New Roman"/>
                        <a:ea typeface="SimSun"/>
                        <a:cs typeface="Times New Roman"/>
                      </a:endParaRPr>
                    </a:p>
                  </a:txBody>
                  <a:tcPr marL="68580" marR="68580" marT="0" marB="0"/>
                </a:tc>
              </a:tr>
              <a:tr h="928878">
                <a:tc>
                  <a:txBody>
                    <a:bodyPr/>
                    <a:lstStyle/>
                    <a:p>
                      <a:pPr>
                        <a:spcBef>
                          <a:spcPts val="240"/>
                        </a:spcBef>
                        <a:spcAft>
                          <a:spcPts val="240"/>
                        </a:spcAft>
                      </a:pPr>
                      <a:r>
                        <a:rPr lang="en-GB" sz="1100" dirty="0">
                          <a:latin typeface="Times New Roman"/>
                          <a:ea typeface="Times New Roman"/>
                          <a:cs typeface="Arial"/>
                        </a:rPr>
                        <a:t>Establishment of an agreed core set of essential environmental, geophysical, geological, and socio-economic variables needed to provide data, metadata and products in support of all GEOSS Societal Benefit Areas</a:t>
                      </a:r>
                      <a:endParaRPr lang="en-US" sz="1100" dirty="0">
                        <a:latin typeface="Times New Roman"/>
                        <a:ea typeface="SimSun"/>
                        <a:cs typeface="Times New Roman"/>
                      </a:endParaRPr>
                    </a:p>
                  </a:txBody>
                  <a:tcPr marL="68580" marR="68580" marT="0" marB="0"/>
                </a:tc>
                <a:tc>
                  <a:txBody>
                    <a:bodyPr/>
                    <a:lstStyle/>
                    <a:p>
                      <a:pPr algn="ctr">
                        <a:spcBef>
                          <a:spcPts val="240"/>
                        </a:spcBef>
                        <a:spcAft>
                          <a:spcPts val="240"/>
                        </a:spcAft>
                      </a:pPr>
                      <a:r>
                        <a:rPr lang="en-GB" sz="1100" dirty="0">
                          <a:solidFill>
                            <a:schemeClr val="bg1"/>
                          </a:solidFill>
                          <a:latin typeface="Times New Roman"/>
                          <a:ea typeface="SimSun"/>
                          <a:cs typeface="Arial"/>
                        </a:rPr>
                        <a:t>Likely measurable</a:t>
                      </a:r>
                      <a:endParaRPr lang="en-US" sz="1100" dirty="0">
                        <a:solidFill>
                          <a:schemeClr val="bg1"/>
                        </a:solidFill>
                        <a:latin typeface="Times New Roman"/>
                        <a:ea typeface="SimSun"/>
                        <a:cs typeface="Times New Roman"/>
                      </a:endParaRPr>
                    </a:p>
                  </a:txBody>
                  <a:tcPr marL="68580" marR="68580" marT="0" marB="0">
                    <a:solidFill>
                      <a:srgbClr val="008000"/>
                    </a:solidFill>
                  </a:tcPr>
                </a:tc>
                <a:tc>
                  <a:txBody>
                    <a:bodyPr/>
                    <a:lstStyle/>
                    <a:p>
                      <a:pPr marL="342900" lvl="0" indent="-342900" fontAlgn="base">
                        <a:spcBef>
                          <a:spcPts val="240"/>
                        </a:spcBef>
                        <a:spcAft>
                          <a:spcPts val="240"/>
                        </a:spcAft>
                        <a:buFont typeface="Symbol"/>
                        <a:buChar char=""/>
                        <a:tabLst>
                          <a:tab pos="160020" algn="l"/>
                        </a:tabLst>
                      </a:pPr>
                      <a:r>
                        <a:rPr lang="en-GB" sz="1100" u="none" strike="noStrike" dirty="0">
                          <a:effectLst/>
                          <a:latin typeface="Times New Roman"/>
                          <a:ea typeface="SimSun"/>
                          <a:cs typeface="Arial"/>
                        </a:rPr>
                        <a:t>Number of </a:t>
                      </a:r>
                      <a:r>
                        <a:rPr lang="en-GB" sz="1100" u="none" strike="noStrike" dirty="0" err="1">
                          <a:effectLst/>
                          <a:latin typeface="Times New Roman"/>
                          <a:ea typeface="SimSun"/>
                          <a:cs typeface="Arial"/>
                        </a:rPr>
                        <a:t>SBAs</a:t>
                      </a:r>
                      <a:r>
                        <a:rPr lang="en-GB" sz="1100" u="none" strike="noStrike" dirty="0">
                          <a:effectLst/>
                          <a:latin typeface="Times New Roman"/>
                          <a:ea typeface="SimSun"/>
                          <a:cs typeface="Arial"/>
                        </a:rPr>
                        <a:t> for which critical earth observation priorities have been identified and agreed to by user communities.</a:t>
                      </a:r>
                      <a:endParaRPr lang="en-US" sz="1100" u="none" strike="noStrike" dirty="0">
                        <a:effectLst/>
                        <a:latin typeface="Times New Roman"/>
                        <a:ea typeface="SimSun"/>
                        <a:cs typeface="Times New Roman"/>
                      </a:endParaRPr>
                    </a:p>
                  </a:txBody>
                  <a:tcPr marL="68580" marR="68580" marT="0" marB="0"/>
                </a:tc>
                <a:tc>
                  <a:txBody>
                    <a:bodyPr/>
                    <a:lstStyle/>
                    <a:p>
                      <a:pPr marL="342900" lvl="0" indent="-342900" fontAlgn="base">
                        <a:spcBef>
                          <a:spcPts val="240"/>
                        </a:spcBef>
                        <a:spcAft>
                          <a:spcPts val="240"/>
                        </a:spcAft>
                        <a:buFont typeface="Symbol"/>
                        <a:buChar char=""/>
                        <a:tabLst>
                          <a:tab pos="160020" algn="l"/>
                        </a:tabLst>
                      </a:pPr>
                      <a:r>
                        <a:rPr lang="en-GB" sz="1100" u="none" strike="noStrike">
                          <a:effectLst/>
                          <a:latin typeface="Times New Roman"/>
                          <a:ea typeface="SimSun"/>
                          <a:cs typeface="Arial"/>
                        </a:rPr>
                        <a:t>More elaboration needed between UIC and M&amp;E. M&amp;E should make sure if the said core data sets, if they refer to task US-09-01a, is what exactly the M&amp;E wants. (This study so far is based on *publicly available documented* observation needs and there are certain limitations to this approach)</a:t>
                      </a:r>
                      <a:endParaRPr lang="en-US" sz="1100" u="none" strike="noStrike">
                        <a:effectLst/>
                        <a:latin typeface="Times New Roman"/>
                        <a:ea typeface="SimSun"/>
                        <a:cs typeface="Times New Roman"/>
                      </a:endParaRPr>
                    </a:p>
                  </a:txBody>
                  <a:tcPr marL="68580" marR="68580" marT="0" marB="0"/>
                </a:tc>
              </a:tr>
              <a:tr h="928878">
                <a:tc>
                  <a:txBody>
                    <a:bodyPr/>
                    <a:lstStyle/>
                    <a:p>
                      <a:pPr>
                        <a:spcBef>
                          <a:spcPts val="240"/>
                        </a:spcBef>
                        <a:spcAft>
                          <a:spcPts val="240"/>
                        </a:spcAft>
                      </a:pPr>
                      <a:r>
                        <a:rPr lang="en-GB" sz="1100">
                          <a:latin typeface="Times New Roman"/>
                          <a:ea typeface="Times New Roman"/>
                          <a:cs typeface="Arial"/>
                        </a:rPr>
                        <a:t>Involvement of users in: reviewing and assessing requirements for Earth observation data, products and services; creating appropriate mechanisms for coordinating user requirements; utilizing data/information delivery systems; and capturing user feedback on an ongoing basis across Societal Benefit Areas</a:t>
                      </a:r>
                      <a:endParaRPr lang="en-US" sz="1100">
                        <a:latin typeface="Times New Roman"/>
                        <a:ea typeface="SimSun"/>
                        <a:cs typeface="Times New Roman"/>
                      </a:endParaRPr>
                    </a:p>
                  </a:txBody>
                  <a:tcPr marL="68580" marR="68580" marT="0" marB="0"/>
                </a:tc>
                <a:tc>
                  <a:txBody>
                    <a:bodyPr/>
                    <a:lstStyle/>
                    <a:p>
                      <a:pPr algn="ctr">
                        <a:spcBef>
                          <a:spcPts val="240"/>
                        </a:spcBef>
                        <a:spcAft>
                          <a:spcPts val="240"/>
                        </a:spcAft>
                      </a:pPr>
                      <a:r>
                        <a:rPr lang="en-GB" sz="1100" dirty="0">
                          <a:solidFill>
                            <a:srgbClr val="FFFFFF"/>
                          </a:solidFill>
                          <a:latin typeface="Times New Roman"/>
                          <a:ea typeface="SimSun"/>
                          <a:cs typeface="Arial"/>
                        </a:rPr>
                        <a:t>Likely measurable</a:t>
                      </a:r>
                      <a:endParaRPr lang="en-US" sz="1100" dirty="0">
                        <a:solidFill>
                          <a:srgbClr val="FFFFFF"/>
                        </a:solidFill>
                        <a:latin typeface="Times New Roman"/>
                        <a:ea typeface="SimSun"/>
                        <a:cs typeface="Times New Roman"/>
                      </a:endParaRPr>
                    </a:p>
                  </a:txBody>
                  <a:tcPr marL="68580" marR="68580" marT="0" marB="0">
                    <a:solidFill>
                      <a:srgbClr val="008000"/>
                    </a:solidFill>
                  </a:tcPr>
                </a:tc>
                <a:tc>
                  <a:txBody>
                    <a:bodyPr/>
                    <a:lstStyle/>
                    <a:p>
                      <a:pPr marL="342900" lvl="0" indent="-342900" fontAlgn="base">
                        <a:spcBef>
                          <a:spcPts val="240"/>
                        </a:spcBef>
                        <a:spcAft>
                          <a:spcPts val="240"/>
                        </a:spcAft>
                        <a:buFont typeface="Symbol"/>
                        <a:buChar char=""/>
                        <a:tabLst>
                          <a:tab pos="160020" algn="l"/>
                        </a:tabLst>
                      </a:pPr>
                      <a:r>
                        <a:rPr lang="en-GB" sz="1100" u="none" strike="noStrike" dirty="0">
                          <a:effectLst/>
                          <a:latin typeface="Times New Roman"/>
                          <a:ea typeface="SimSun"/>
                          <a:cs typeface="Arial"/>
                        </a:rPr>
                        <a:t>Number of active communities of practice</a:t>
                      </a:r>
                      <a:endParaRPr lang="en-US" sz="1100" u="none" strike="noStrike" dirty="0">
                        <a:effectLst/>
                        <a:latin typeface="Times New Roman"/>
                        <a:ea typeface="SimSun"/>
                        <a:cs typeface="Times New Roman"/>
                      </a:endParaRPr>
                    </a:p>
                    <a:p>
                      <a:pPr marL="342900" lvl="0" indent="-342900" fontAlgn="base">
                        <a:spcBef>
                          <a:spcPts val="240"/>
                        </a:spcBef>
                        <a:spcAft>
                          <a:spcPts val="240"/>
                        </a:spcAft>
                        <a:buFont typeface="Symbol"/>
                        <a:buChar char=""/>
                        <a:tabLst>
                          <a:tab pos="160020" algn="l"/>
                        </a:tabLst>
                      </a:pPr>
                      <a:r>
                        <a:rPr lang="en-GB" sz="1100" u="none" strike="noStrike" dirty="0">
                          <a:effectLst/>
                          <a:latin typeface="Times New Roman"/>
                          <a:ea typeface="SimSun"/>
                          <a:cs typeface="Arial"/>
                        </a:rPr>
                        <a:t>Number of individual participants in GEO communities of practice</a:t>
                      </a:r>
                      <a:endParaRPr lang="en-US" sz="1100" u="none" strike="noStrike" dirty="0">
                        <a:effectLst/>
                        <a:latin typeface="Times New Roman"/>
                        <a:ea typeface="SimSun"/>
                        <a:cs typeface="Times New Roman"/>
                      </a:endParaRPr>
                    </a:p>
                    <a:p>
                      <a:pPr marL="342900" lvl="0" indent="-342900" fontAlgn="base">
                        <a:spcBef>
                          <a:spcPts val="240"/>
                        </a:spcBef>
                        <a:spcAft>
                          <a:spcPts val="240"/>
                        </a:spcAft>
                        <a:buFont typeface="Symbol"/>
                        <a:buChar char=""/>
                        <a:tabLst>
                          <a:tab pos="160020" algn="l"/>
                        </a:tabLst>
                      </a:pPr>
                      <a:r>
                        <a:rPr lang="en-GB" sz="1100" u="none" strike="noStrike" dirty="0">
                          <a:effectLst/>
                          <a:latin typeface="Times New Roman"/>
                          <a:ea typeface="SimSun"/>
                          <a:cs typeface="Arial"/>
                        </a:rPr>
                        <a:t>Number of user institutions participating in GEO tasks</a:t>
                      </a:r>
                      <a:endParaRPr lang="en-US" sz="1100" u="none" strike="noStrike" dirty="0">
                        <a:effectLst/>
                        <a:latin typeface="Times New Roman"/>
                        <a:ea typeface="SimSun"/>
                        <a:cs typeface="Times New Roman"/>
                      </a:endParaRPr>
                    </a:p>
                    <a:p>
                      <a:pPr marL="342900" lvl="0" indent="-342900" fontAlgn="base">
                        <a:spcBef>
                          <a:spcPts val="240"/>
                        </a:spcBef>
                        <a:spcAft>
                          <a:spcPts val="240"/>
                        </a:spcAft>
                        <a:buFont typeface="Symbol"/>
                        <a:buChar char=""/>
                        <a:tabLst>
                          <a:tab pos="160020" algn="l"/>
                        </a:tabLst>
                      </a:pPr>
                      <a:r>
                        <a:rPr lang="en-GB" sz="1100" u="none" strike="noStrike" dirty="0">
                          <a:effectLst/>
                          <a:latin typeface="Times New Roman"/>
                          <a:ea typeface="SimSun"/>
                          <a:cs typeface="Arial"/>
                        </a:rPr>
                        <a:t>Number of inputs to User Requirements Registry</a:t>
                      </a:r>
                      <a:endParaRPr lang="en-US" sz="1100" u="none" strike="noStrike" dirty="0">
                        <a:effectLst/>
                        <a:latin typeface="Times New Roman"/>
                        <a:ea typeface="SimSun"/>
                        <a:cs typeface="Times New Roman"/>
                      </a:endParaRPr>
                    </a:p>
                  </a:txBody>
                  <a:tcPr marL="68580" marR="68580" marT="0" marB="0"/>
                </a:tc>
                <a:tc>
                  <a:txBody>
                    <a:bodyPr/>
                    <a:lstStyle/>
                    <a:p>
                      <a:pPr marL="342900" lvl="0" indent="-342900" fontAlgn="base">
                        <a:spcBef>
                          <a:spcPts val="240"/>
                        </a:spcBef>
                        <a:spcAft>
                          <a:spcPts val="240"/>
                        </a:spcAft>
                        <a:buFont typeface="Symbol"/>
                        <a:buChar char=""/>
                        <a:tabLst>
                          <a:tab pos="160020" algn="l"/>
                        </a:tabLst>
                      </a:pPr>
                      <a:r>
                        <a:rPr lang="en-GB" sz="1100" u="none" strike="noStrike" dirty="0">
                          <a:effectLst/>
                          <a:latin typeface="Times New Roman"/>
                          <a:ea typeface="SimSun"/>
                          <a:cs typeface="Arial"/>
                        </a:rPr>
                        <a:t>Definition of 'user institutions' will have to be clarified</a:t>
                      </a:r>
                      <a:endParaRPr lang="en-US" sz="1100" u="none" strike="noStrike" dirty="0">
                        <a:effectLst/>
                        <a:latin typeface="Times New Roman"/>
                        <a:ea typeface="SimSun"/>
                        <a:cs typeface="Times New Roman"/>
                      </a:endParaRPr>
                    </a:p>
                  </a:txBody>
                  <a:tcPr marL="68580" marR="68580" marT="0" marB="0"/>
                </a:tc>
              </a:tr>
              <a:tr h="928878">
                <a:tc>
                  <a:txBody>
                    <a:bodyPr/>
                    <a:lstStyle/>
                    <a:p>
                      <a:pPr>
                        <a:spcBef>
                          <a:spcPts val="240"/>
                        </a:spcBef>
                        <a:spcAft>
                          <a:spcPts val="240"/>
                        </a:spcAft>
                      </a:pPr>
                      <a:r>
                        <a:rPr lang="en-GB" sz="1100">
                          <a:latin typeface="Times New Roman"/>
                          <a:ea typeface="Times New Roman"/>
                          <a:cs typeface="Arial"/>
                        </a:rPr>
                        <a:t>Increased use of geo-spatial data in all Societal Benefit Areas and in particular in developing countries</a:t>
                      </a:r>
                      <a:endParaRPr lang="en-US" sz="1100">
                        <a:latin typeface="Times New Roman"/>
                        <a:ea typeface="SimSun"/>
                        <a:cs typeface="Times New Roman"/>
                      </a:endParaRPr>
                    </a:p>
                  </a:txBody>
                  <a:tcPr marL="68580" marR="68580" marT="0" marB="0"/>
                </a:tc>
                <a:tc>
                  <a:txBody>
                    <a:bodyPr/>
                    <a:lstStyle/>
                    <a:p>
                      <a:pPr algn="ctr">
                        <a:spcBef>
                          <a:spcPts val="240"/>
                        </a:spcBef>
                        <a:spcAft>
                          <a:spcPts val="240"/>
                        </a:spcAft>
                      </a:pPr>
                      <a:r>
                        <a:rPr lang="en-GB" sz="1100" dirty="0">
                          <a:latin typeface="Times New Roman"/>
                          <a:ea typeface="SimSun"/>
                          <a:cs typeface="Arial"/>
                        </a:rPr>
                        <a:t>Possibly measurable</a:t>
                      </a:r>
                      <a:endParaRPr lang="en-US" sz="1100" dirty="0">
                        <a:latin typeface="Times New Roman"/>
                        <a:ea typeface="SimSun"/>
                        <a:cs typeface="Times New Roman"/>
                      </a:endParaRPr>
                    </a:p>
                  </a:txBody>
                  <a:tcPr marL="68580" marR="68580" marT="0" marB="0">
                    <a:solidFill>
                      <a:srgbClr val="FFFF00"/>
                    </a:solidFill>
                  </a:tcPr>
                </a:tc>
                <a:tc>
                  <a:txBody>
                    <a:bodyPr/>
                    <a:lstStyle/>
                    <a:p>
                      <a:pPr>
                        <a:spcBef>
                          <a:spcPts val="240"/>
                        </a:spcBef>
                        <a:spcAft>
                          <a:spcPts val="240"/>
                        </a:spcAft>
                      </a:pPr>
                      <a:endParaRPr lang="en-GB" sz="1100">
                        <a:latin typeface="Times New Roman"/>
                        <a:ea typeface="SimSun"/>
                        <a:cs typeface="Arial"/>
                      </a:endParaRPr>
                    </a:p>
                  </a:txBody>
                  <a:tcPr marL="68580" marR="68580" marT="0" marB="0"/>
                </a:tc>
                <a:tc>
                  <a:txBody>
                    <a:bodyPr/>
                    <a:lstStyle/>
                    <a:p>
                      <a:pPr marL="342900" lvl="0" indent="-342900" fontAlgn="base">
                        <a:spcBef>
                          <a:spcPts val="240"/>
                        </a:spcBef>
                        <a:spcAft>
                          <a:spcPts val="240"/>
                        </a:spcAft>
                        <a:buFont typeface="Symbol"/>
                        <a:buChar char=""/>
                        <a:tabLst>
                          <a:tab pos="160020" algn="l"/>
                        </a:tabLst>
                      </a:pPr>
                      <a:r>
                        <a:rPr lang="en-GB" sz="1100" u="none" strike="noStrike" dirty="0">
                          <a:effectLst/>
                          <a:latin typeface="Times New Roman"/>
                          <a:ea typeface="SimSun"/>
                          <a:cs typeface="Arial"/>
                        </a:rPr>
                        <a:t>Focus on adoption of GIS by developing countries.</a:t>
                      </a:r>
                      <a:endParaRPr lang="en-US" sz="1100" u="none" strike="noStrike" dirty="0">
                        <a:effectLst/>
                        <a:latin typeface="Times New Roman"/>
                        <a:ea typeface="SimSun"/>
                        <a:cs typeface="Times New Roman"/>
                      </a:endParaRPr>
                    </a:p>
                  </a:txBody>
                  <a:tcPr marL="68580" marR="68580" marT="0" marB="0"/>
                </a:tc>
              </a:tr>
            </a:tbl>
          </a:graphicData>
        </a:graphic>
      </p:graphicFrame>
      <p:sp>
        <p:nvSpPr>
          <p:cNvPr id="4" name="TextBox 3"/>
          <p:cNvSpPr txBox="1"/>
          <p:nvPr/>
        </p:nvSpPr>
        <p:spPr>
          <a:xfrm>
            <a:off x="2667000" y="6581001"/>
            <a:ext cx="2998312" cy="276999"/>
          </a:xfrm>
          <a:prstGeom prst="rect">
            <a:avLst/>
          </a:prstGeom>
          <a:noFill/>
        </p:spPr>
        <p:txBody>
          <a:bodyPr wrap="none" rtlCol="0">
            <a:spAutoFit/>
          </a:bodyPr>
          <a:lstStyle/>
          <a:p>
            <a:r>
              <a:rPr lang="en-GB" sz="1200" dirty="0" smtClean="0"/>
              <a:t>Memo from M&amp;E WG 22 December 2010</a:t>
            </a:r>
            <a:endParaRPr lang="en-GB" sz="1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Concourse.thmx</Template>
  <TotalTime>1681</TotalTime>
  <Words>1817</Words>
  <Application>Microsoft Office PowerPoint</Application>
  <PresentationFormat>On-screen Show (4:3)</PresentationFormat>
  <Paragraphs>204</Paragraphs>
  <Slides>26</Slides>
  <Notes>7</Notes>
  <HiddenSlides>0</HiddenSlides>
  <MMClips>0</MMClips>
  <ScaleCrop>false</ScaleCrop>
  <HeadingPairs>
    <vt:vector size="4" baseType="variant">
      <vt:variant>
        <vt:lpstr>Design Template</vt:lpstr>
      </vt:variant>
      <vt:variant>
        <vt:i4>1</vt:i4>
      </vt:variant>
      <vt:variant>
        <vt:lpstr>Slide Titles</vt:lpstr>
      </vt:variant>
      <vt:variant>
        <vt:i4>26</vt:i4>
      </vt:variant>
    </vt:vector>
  </HeadingPairs>
  <TitlesOfParts>
    <vt:vector size="27" baseType="lpstr">
      <vt:lpstr>Office Theme</vt:lpstr>
      <vt:lpstr>The Role of GEOSS Strategic Targets as Metric for the Success of GEOSS and The challenges to meet targets with a bottom-up approach </vt:lpstr>
      <vt:lpstr>Contents</vt:lpstr>
      <vt:lpstr>What is SUCCESS of GEOSS?</vt:lpstr>
      <vt:lpstr>The role of targets in a generic logic model</vt:lpstr>
      <vt:lpstr>GEOSS logic model</vt:lpstr>
      <vt:lpstr>GEOSS target structure</vt:lpstr>
      <vt:lpstr>Why this structure?</vt:lpstr>
      <vt:lpstr>Three tiers</vt:lpstr>
      <vt:lpstr>Difficulty in finding Performance indicators, Example: User Engagement</vt:lpstr>
      <vt:lpstr>Difficulty in finding Performance indicators, Example: Energy (Text in red is presenter´s comments)</vt:lpstr>
      <vt:lpstr>Potential Measurability of GEOSS Outcomes  (M&amp;E WG preliminary analysis)</vt:lpstr>
      <vt:lpstr>Example of answers from ABE Evaluation</vt:lpstr>
      <vt:lpstr>Example of answers from ABE Evaluation (cont´d)</vt:lpstr>
      <vt:lpstr>Example from ADM Evaluation</vt:lpstr>
      <vt:lpstr>Impacts of insufficiently defined targets</vt:lpstr>
      <vt:lpstr>Requirements to indicators  (Memo from M&amp;E WG 22 December 2010) </vt:lpstr>
      <vt:lpstr>Challenges to meet targets with a bottom-up approach</vt:lpstr>
      <vt:lpstr>Definitions (inspired by Wikipedia)</vt:lpstr>
      <vt:lpstr>From contributors bottom-up requires</vt:lpstr>
      <vt:lpstr>… and …</vt:lpstr>
      <vt:lpstr>…and…</vt:lpstr>
      <vt:lpstr>Bottom-up also requires</vt:lpstr>
      <vt:lpstr>…and…</vt:lpstr>
      <vt:lpstr>Summary</vt:lpstr>
      <vt:lpstr>Recommendation </vt:lpstr>
      <vt:lpstr>Slide 26</vt:lpstr>
    </vt:vector>
  </TitlesOfParts>
  <Company>AAFC-AAC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GEOSS Evaluation of Agriculture, Biodiversity and SBAs Overview of Final Report</dc:title>
  <dc:creator>AAFCAdmin</dc:creator>
  <cp:lastModifiedBy>Lars Ingolf Eide</cp:lastModifiedBy>
  <cp:revision>214</cp:revision>
  <cp:lastPrinted>2012-08-25T08:16:04Z</cp:lastPrinted>
  <dcterms:created xsi:type="dcterms:W3CDTF">2012-08-25T08:36:31Z</dcterms:created>
  <dcterms:modified xsi:type="dcterms:W3CDTF">2012-08-25T08:37:02Z</dcterms:modified>
</cp:coreProperties>
</file>