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1" r:id="rId1"/>
  </p:sldMasterIdLst>
  <p:notesMasterIdLst>
    <p:notesMasterId r:id="rId10"/>
  </p:notesMasterIdLst>
  <p:sldIdLst>
    <p:sldId id="256" r:id="rId2"/>
    <p:sldId id="307" r:id="rId3"/>
    <p:sldId id="309" r:id="rId4"/>
    <p:sldId id="340" r:id="rId5"/>
    <p:sldId id="374" r:id="rId6"/>
    <p:sldId id="364" r:id="rId7"/>
    <p:sldId id="358" r:id="rId8"/>
    <p:sldId id="376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86" autoAdjust="0"/>
    <p:restoredTop sz="94625" autoAdjust="0"/>
  </p:normalViewPr>
  <p:slideViewPr>
    <p:cSldViewPr>
      <p:cViewPr>
        <p:scale>
          <a:sx n="75" d="100"/>
          <a:sy n="75" d="100"/>
        </p:scale>
        <p:origin x="-101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038E5-FD2B-4349-A9D2-2EA9A2FE9F9C}" type="datetimeFigureOut">
              <a:rPr lang="en-US" smtClean="0"/>
              <a:pPr/>
              <a:t>8/29/2012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1EE3B-1F0B-4668-ABD7-EF436F57DE65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5757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02F91F-262A-47E6-BF12-AF9E0094146D}" type="slidenum">
              <a:rPr lang="en-US" sz="1100" b="1" smtClean="0">
                <a:solidFill>
                  <a:srgbClr val="000000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z="1100" b="1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02F91F-262A-47E6-BF12-AF9E0094146D}" type="slidenum">
              <a:rPr lang="en-US" sz="1100" b="1" smtClean="0">
                <a:solidFill>
                  <a:srgbClr val="000000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z="1100" b="1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02F91F-262A-47E6-BF12-AF9E0094146D}" type="slidenum">
              <a:rPr lang="en-US" sz="1100" b="1" smtClean="0">
                <a:solidFill>
                  <a:srgbClr val="000000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z="1100" b="1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725D67E-C578-4072-B319-722C3702C579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8/29/2012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E0A49-5C87-4D10-9FF2-536B7F81345B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725D67E-C578-4072-B319-722C3702C579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8/29/2012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E0A49-5C87-4D10-9FF2-536B7F81345B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725D67E-C578-4072-B319-722C3702C579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8/29/2012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E0A49-5C87-4D10-9FF2-536B7F81345B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CasellaDiTesto 6"/>
          <p:cNvSpPr txBox="1"/>
          <p:nvPr userDrawn="1"/>
        </p:nvSpPr>
        <p:spPr>
          <a:xfrm>
            <a:off x="7253766" y="6504639"/>
            <a:ext cx="19267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stefano.nativi@cnr.it</a:t>
            </a:r>
            <a:endParaRPr lang="en-US" sz="1600" dirty="0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9147"/>
            <a:ext cx="474702" cy="400383"/>
          </a:xfrm>
          <a:prstGeom prst="rect">
            <a:avLst/>
          </a:prstGeom>
        </p:spPr>
      </p:pic>
      <p:pic>
        <p:nvPicPr>
          <p:cNvPr id="9" name="Picture 2" descr="http://t2.gstatic.com/images?q=tbn:ANd9GcQOng6VwMReHRG2q9ZP3iYUMDxYAwzsdooJSaY2x4aHi8bAxOI91w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207" y1="39080" x2="57241" y2="40230"/>
                        <a14:foregroundMark x1="31379" y1="40230" x2="31724" y2="80460"/>
                        <a14:foregroundMark x1="31724" y1="60920" x2="58276" y2="59195"/>
                        <a14:foregroundMark x1="45862" y1="60345" x2="57241" y2="46552"/>
                        <a14:foregroundMark x1="45517" y1="60920" x2="48276" y2="81034"/>
                        <a14:foregroundMark x1="44828" y1="60920" x2="31724" y2="81609"/>
                        <a14:foregroundMark x1="31379" y1="41954" x2="11034" y2="73563"/>
                        <a14:foregroundMark x1="7241" y1="39080" x2="10690" y2="73563"/>
                        <a14:foregroundMark x1="7931" y1="58621" x2="43793" y2="45977"/>
                        <a14:foregroundMark x1="31034" y1="41379" x2="52414" y2="729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42525"/>
            <a:ext cx="723056" cy="4338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climate.colorado.edu/images/jpl_logo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235" y1="29500" x2="25130" y2="65833"/>
                        <a14:foregroundMark x1="74453" y1="30833" x2="74140" y2="66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89146"/>
            <a:ext cx="641271" cy="4012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725D67E-C578-4072-B319-722C3702C579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8/29/2012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E0A49-5C87-4D10-9FF2-536B7F81345B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725D67E-C578-4072-B319-722C3702C579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8/29/2012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E0A49-5C87-4D10-9FF2-536B7F81345B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725D67E-C578-4072-B319-722C3702C579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8/29/2012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E0A49-5C87-4D10-9FF2-536B7F81345B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725D67E-C578-4072-B319-722C3702C579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8/29/2012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E0A49-5C87-4D10-9FF2-536B7F81345B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725D67E-C578-4072-B319-722C3702C579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8/29/2012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E0A49-5C87-4D10-9FF2-536B7F81345B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725D67E-C578-4072-B319-722C3702C579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8/29/2012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10E0A49-5C87-4D10-9FF2-536B7F81345B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725D67E-C578-4072-B319-722C3702C579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8/29/2012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E0A49-5C87-4D10-9FF2-536B7F81345B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 defTabSz="457200"/>
            <a:fld id="{40164DB1-43D2-334C-B2F7-64A7CE0127F5}" type="slidenum">
              <a:rPr lang="en-US" smtClean="0">
                <a:cs typeface="Arial" charset="0"/>
              </a:rPr>
              <a:pPr defTabSz="457200"/>
              <a:t>‹N›</a:t>
            </a:fld>
            <a:endParaRPr lang="en-US">
              <a:cs typeface="Arial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9147"/>
            <a:ext cx="474702" cy="400383"/>
          </a:xfrm>
          <a:prstGeom prst="rect">
            <a:avLst/>
          </a:prstGeom>
        </p:spPr>
      </p:pic>
      <p:pic>
        <p:nvPicPr>
          <p:cNvPr id="10" name="Picture 2" descr="http://t2.gstatic.com/images?q=tbn:ANd9GcQOng6VwMReHRG2q9ZP3iYUMDxYAwzsdooJSaY2x4aHi8bAxOI91w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BEBA8EAE-BF5A-486C-A8C5-ECC9F3942E4B}">
                <a14:imgProps xmlns=""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6207" y1="39080" x2="57241" y2="40230"/>
                        <a14:foregroundMark x1="31379" y1="40230" x2="31724" y2="80460"/>
                        <a14:foregroundMark x1="31724" y1="60920" x2="58276" y2="59195"/>
                        <a14:foregroundMark x1="45862" y1="60345" x2="57241" y2="46552"/>
                        <a14:foregroundMark x1="45517" y1="60920" x2="48276" y2="81034"/>
                        <a14:foregroundMark x1="44828" y1="60920" x2="31724" y2="81609"/>
                        <a14:foregroundMark x1="31379" y1="41954" x2="11034" y2="73563"/>
                        <a14:foregroundMark x1="7241" y1="39080" x2="10690" y2="73563"/>
                        <a14:foregroundMark x1="7931" y1="58621" x2="43793" y2="45977"/>
                        <a14:foregroundMark x1="31034" y1="41379" x2="52414" y2="729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42525"/>
            <a:ext cx="723056" cy="4338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climate.colorado.edu/images/jpl_logo.jp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=""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5235" y1="29500" x2="25130" y2="65833"/>
                        <a14:foregroundMark x1="74453" y1="30833" x2="74140" y2="66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89146"/>
            <a:ext cx="641271" cy="4012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3.png"/><Relationship Id="rId18" Type="http://schemas.openxmlformats.org/officeDocument/2006/relationships/image" Target="../media/image17.png"/><Relationship Id="rId26" Type="http://schemas.microsoft.com/office/2007/relationships/hdphoto" Target="../media/hdphoto9.wdp"/><Relationship Id="rId3" Type="http://schemas.openxmlformats.org/officeDocument/2006/relationships/image" Target="../media/image7.png"/><Relationship Id="rId21" Type="http://schemas.openxmlformats.org/officeDocument/2006/relationships/image" Target="../media/image19.png"/><Relationship Id="rId7" Type="http://schemas.microsoft.com/office/2007/relationships/hdphoto" Target="../media/hdphoto4.wdp"/><Relationship Id="rId12" Type="http://schemas.microsoft.com/office/2007/relationships/hdphoto" Target="../media/hdphoto6.wdp"/><Relationship Id="rId17" Type="http://schemas.openxmlformats.org/officeDocument/2006/relationships/image" Target="../media/image16.png"/><Relationship Id="rId25" Type="http://schemas.openxmlformats.org/officeDocument/2006/relationships/image" Target="../media/image23.png"/><Relationship Id="rId2" Type="http://schemas.openxmlformats.org/officeDocument/2006/relationships/image" Target="../media/image6.png"/><Relationship Id="rId16" Type="http://schemas.openxmlformats.org/officeDocument/2006/relationships/image" Target="../media/image15.jpeg"/><Relationship Id="rId20" Type="http://schemas.openxmlformats.org/officeDocument/2006/relationships/image" Target="../media/image18.jpeg"/><Relationship Id="rId29" Type="http://schemas.microsoft.com/office/2007/relationships/hdphoto" Target="../media/hdphoto10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24" Type="http://schemas.openxmlformats.org/officeDocument/2006/relationships/image" Target="../media/image22.png"/><Relationship Id="rId5" Type="http://schemas.microsoft.com/office/2007/relationships/hdphoto" Target="../media/hdphoto3.wdp"/><Relationship Id="rId15" Type="http://schemas.openxmlformats.org/officeDocument/2006/relationships/image" Target="../media/image14.png"/><Relationship Id="rId23" Type="http://schemas.openxmlformats.org/officeDocument/2006/relationships/image" Target="../media/image21.png"/><Relationship Id="rId28" Type="http://schemas.openxmlformats.org/officeDocument/2006/relationships/image" Target="../media/image25.png"/><Relationship Id="rId10" Type="http://schemas.microsoft.com/office/2007/relationships/hdphoto" Target="../media/hdphoto5.wdp"/><Relationship Id="rId19" Type="http://schemas.microsoft.com/office/2007/relationships/hdphoto" Target="../media/hdphoto8.wdp"/><Relationship Id="rId31" Type="http://schemas.microsoft.com/office/2007/relationships/hdphoto" Target="../media/hdphoto11.wdp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14" Type="http://schemas.microsoft.com/office/2007/relationships/hdphoto" Target="../media/hdphoto7.wdp"/><Relationship Id="rId22" Type="http://schemas.openxmlformats.org/officeDocument/2006/relationships/image" Target="../media/image20.wmf"/><Relationship Id="rId27" Type="http://schemas.openxmlformats.org/officeDocument/2006/relationships/image" Target="../media/image24.gif"/><Relationship Id="rId30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microsoft.com/office/2007/relationships/hdphoto" Target="../media/hdphoto12.wdp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microsoft.com/office/2007/relationships/hdphoto" Target="../media/hdphoto13.wdp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7.png"/><Relationship Id="rId3" Type="http://schemas.microsoft.com/office/2007/relationships/hdphoto" Target="../media/hdphoto14.wdp"/><Relationship Id="rId7" Type="http://schemas.microsoft.com/office/2007/relationships/hdphoto" Target="../media/hdphoto16.wdp"/><Relationship Id="rId12" Type="http://schemas.openxmlformats.org/officeDocument/2006/relationships/image" Target="../media/image43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2.png"/><Relationship Id="rId5" Type="http://schemas.microsoft.com/office/2007/relationships/hdphoto" Target="../media/hdphoto15.wdp"/><Relationship Id="rId10" Type="http://schemas.openxmlformats.org/officeDocument/2006/relationships/image" Target="../media/image41.jpeg"/><Relationship Id="rId4" Type="http://schemas.openxmlformats.org/officeDocument/2006/relationships/image" Target="../media/image37.pn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dirty="0"/>
              <a:t>Model Web approach: a push-pull component for the science-policy interface?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Stefano nativi, </a:t>
            </a:r>
            <a:r>
              <a:rPr lang="en-US" b="1" u="sng" dirty="0" err="1" smtClean="0"/>
              <a:t>paolo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mazzetti</a:t>
            </a:r>
            <a:r>
              <a:rPr lang="en-US" dirty="0" smtClean="0"/>
              <a:t>, </a:t>
            </a:r>
            <a:r>
              <a:rPr lang="en-US" dirty="0" err="1" smtClean="0"/>
              <a:t>gary</a:t>
            </a:r>
            <a:r>
              <a:rPr lang="en-US" dirty="0" smtClean="0"/>
              <a:t> </a:t>
            </a:r>
            <a:r>
              <a:rPr lang="en-US" dirty="0" err="1" smtClean="0"/>
              <a:t>geller</a:t>
            </a:r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717032"/>
            <a:ext cx="768367" cy="64807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88640"/>
            <a:ext cx="2376264" cy="354621"/>
          </a:xfrm>
          <a:prstGeom prst="rect">
            <a:avLst/>
          </a:prstGeom>
        </p:spPr>
      </p:pic>
      <p:sp>
        <p:nvSpPr>
          <p:cNvPr id="7" name="Sottotitolo 2"/>
          <p:cNvSpPr txBox="1">
            <a:spLocks/>
          </p:cNvSpPr>
          <p:nvPr/>
        </p:nvSpPr>
        <p:spPr>
          <a:xfrm rot="19140000">
            <a:off x="1488454" y="2783697"/>
            <a:ext cx="6511131" cy="329259"/>
          </a:xfrm>
          <a:prstGeom prst="rect">
            <a:avLst/>
          </a:prstGeom>
        </p:spPr>
        <p:txBody>
          <a:bodyPr vert="horz" lIns="91440" tIns="9144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i="1" dirty="0" smtClean="0">
                <a:solidFill>
                  <a:srgbClr val="002060"/>
                </a:solidFill>
              </a:rPr>
              <a:t>CNR-IIA ESSI-lab, NASA JPL</a:t>
            </a:r>
            <a:endParaRPr lang="it-IT" i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://t2.gstatic.com/images?q=tbn:ANd9GcQOng6VwMReHRG2q9ZP3iYUMDxYAwzsdooJSaY2x4aHi8bAxOI91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207" y1="39080" x2="57241" y2="40230"/>
                        <a14:foregroundMark x1="31379" y1="40230" x2="31724" y2="80460"/>
                        <a14:foregroundMark x1="31724" y1="60920" x2="58276" y2="59195"/>
                        <a14:foregroundMark x1="45862" y1="60345" x2="57241" y2="46552"/>
                        <a14:foregroundMark x1="45517" y1="60920" x2="48276" y2="81034"/>
                        <a14:foregroundMark x1="44828" y1="60920" x2="31724" y2="81609"/>
                        <a14:foregroundMark x1="31379" y1="41954" x2="11034" y2="73563"/>
                        <a14:foregroundMark x1="7241" y1="39080" x2="10690" y2="73563"/>
                        <a14:foregroundMark x1="7931" y1="58621" x2="43793" y2="45977"/>
                        <a14:foregroundMark x1="31034" y1="41379" x2="52414" y2="729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4600415"/>
            <a:ext cx="1080118" cy="6480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limate.colorado.edu/images/jpl_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5235" y1="29500" x2="25130" y2="65833"/>
                        <a14:foregroundMark x1="74453" y1="30833" x2="74140" y2="66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98" y="4725144"/>
            <a:ext cx="858207" cy="5369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7253766" y="6504639"/>
            <a:ext cx="19267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stefano.nativi@cnr.it</a:t>
            </a:r>
            <a:endParaRPr lang="en-US" sz="1600" dirty="0"/>
          </a:p>
        </p:txBody>
      </p:sp>
      <p:sp>
        <p:nvSpPr>
          <p:cNvPr id="9" name="CasellaDiTesto 8"/>
          <p:cNvSpPr txBox="1"/>
          <p:nvPr/>
        </p:nvSpPr>
        <p:spPr>
          <a:xfrm rot="2976196">
            <a:off x="2653627" y="6149655"/>
            <a:ext cx="1433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August 2012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7" name="Gruppo 16"/>
          <p:cNvGrpSpPr/>
          <p:nvPr/>
        </p:nvGrpSpPr>
        <p:grpSpPr>
          <a:xfrm>
            <a:off x="491687" y="404664"/>
            <a:ext cx="1435100" cy="1416050"/>
            <a:chOff x="772468" y="1268760"/>
            <a:chExt cx="1435100" cy="1416050"/>
          </a:xfrm>
        </p:grpSpPr>
        <p:pic>
          <p:nvPicPr>
            <p:cNvPr id="18" name="Immagine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468" y="1268760"/>
              <a:ext cx="1435100" cy="1416050"/>
            </a:xfrm>
            <a:prstGeom prst="rect">
              <a:avLst/>
            </a:prstGeom>
          </p:spPr>
        </p:pic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="" xmlns:a14="http://schemas.microsoft.com/office/drawing/2010/main">
                    <a14:imgLayer r:embed="rId10">
                      <a14:imgEffect>
                        <a14:backgroundRemoval t="503" b="100000" l="0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3267" y="2098892"/>
              <a:ext cx="520461" cy="409374"/>
            </a:xfrm>
            <a:prstGeom prst="rect">
              <a:avLst/>
            </a:prstGeom>
          </p:spPr>
        </p:pic>
        <p:pic>
          <p:nvPicPr>
            <p:cNvPr id="20" name="Immagine 19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="" xmlns:a14="http://schemas.microsoft.com/office/drawing/2010/main">
                    <a14:imgLayer r:embed="rId12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648" y="1340768"/>
              <a:ext cx="366157" cy="320388"/>
            </a:xfrm>
            <a:prstGeom prst="rect">
              <a:avLst/>
            </a:prstGeom>
          </p:spPr>
        </p:pic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="" xmlns:a14="http://schemas.microsoft.com/office/drawing/2010/main">
                    <a14:imgLayer r:embed="rId14">
                      <a14:imgEffect>
                        <a14:backgroundRemoval t="0" b="100000" l="0" r="100000">
                          <a14:foregroundMark x1="31111" y1="28889" x2="32444" y2="68444"/>
                          <a14:foregroundMark x1="32889" y1="28000" x2="48444" y2="64444"/>
                          <a14:foregroundMark x1="64889" y1="28444" x2="54222" y2="57778"/>
                          <a14:foregroundMark x1="68000" y1="28889" x2="68444" y2="67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484" y="1789608"/>
              <a:ext cx="374354" cy="374354"/>
            </a:xfrm>
            <a:prstGeom prst="rect">
              <a:avLst/>
            </a:prstGeom>
          </p:spPr>
        </p:pic>
      </p:grpSp>
      <p:pic>
        <p:nvPicPr>
          <p:cNvPr id="22" name="Immagine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6140389"/>
            <a:ext cx="369715" cy="369715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019" y="6140389"/>
            <a:ext cx="332358" cy="332358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867" y="4967072"/>
            <a:ext cx="1189257" cy="291264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="" xmlns:a14="http://schemas.microsoft.com/office/drawing/2010/main">
                  <a14:imgLayer r:embed="rId19">
                    <a14:imgEffect>
                      <a14:backgroundRemoval t="0" b="85714" l="0" r="100000">
                        <a14:foregroundMark x1="25561" y1="62946" x2="25561" y2="62946"/>
                        <a14:backgroundMark x1="0" y1="63393" x2="0" y2="63393"/>
                        <a14:backgroundMark x1="25112" y1="63393" x2="25112" y2="63393"/>
                        <a14:backgroundMark x1="26009" y1="85714" x2="26009" y2="85714"/>
                        <a14:backgroundMark x1="75785" y1="86161" x2="75785" y2="86161"/>
                        <a14:backgroundMark x1="75336" y1="62946" x2="75336" y2="62946"/>
                        <a14:backgroundMark x1="99552" y1="64286" x2="99552" y2="64286"/>
                        <a14:backgroundMark x1="98655" y1="99107" x2="98655" y2="99107"/>
                        <a14:backgroundMark x1="897" y1="99107" x2="897" y2="99107"/>
                        <a14:backgroundMark x1="26457" y1="82589" x2="26457" y2="825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352" y="4212012"/>
            <a:ext cx="562887" cy="565411"/>
          </a:xfrm>
          <a:prstGeom prst="rect">
            <a:avLst/>
          </a:prstGeom>
        </p:spPr>
      </p:pic>
      <p:pic>
        <p:nvPicPr>
          <p:cNvPr id="27" name="Immagine 2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190" y="4212012"/>
            <a:ext cx="468368" cy="388403"/>
          </a:xfrm>
          <a:prstGeom prst="rect">
            <a:avLst/>
          </a:prstGeom>
        </p:spPr>
      </p:pic>
      <p:pic>
        <p:nvPicPr>
          <p:cNvPr id="28" name="Immagine 2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496" y="6001937"/>
            <a:ext cx="504056" cy="486352"/>
          </a:xfrm>
          <a:prstGeom prst="rect">
            <a:avLst/>
          </a:prstGeom>
        </p:spPr>
      </p:pic>
      <p:pic>
        <p:nvPicPr>
          <p:cNvPr id="30" name="Immagine 2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350" y="6048446"/>
            <a:ext cx="990708" cy="335740"/>
          </a:xfrm>
          <a:prstGeom prst="rect">
            <a:avLst/>
          </a:prstGeom>
        </p:spPr>
      </p:pic>
      <p:pic>
        <p:nvPicPr>
          <p:cNvPr id="31" name="Immagine 3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629747"/>
            <a:ext cx="719181" cy="146772"/>
          </a:xfrm>
          <a:prstGeom prst="rect">
            <a:avLst/>
          </a:prstGeom>
        </p:spPr>
      </p:pic>
      <p:pic>
        <p:nvPicPr>
          <p:cNvPr id="32" name="Immagine 3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111" y="6004873"/>
            <a:ext cx="851260" cy="48828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="" xmlns:a14="http://schemas.microsoft.com/office/drawing/2010/main">
                  <a14:imgLayer r:embed="rId26">
                    <a14:imgEffect>
                      <a14:backgroundRemoval t="0" b="100000" l="0" r="100000">
                        <a14:foregroundMark x1="7943" y1="67302" x2="8350" y2="75613"/>
                        <a14:foregroundMark x1="22403" y1="70845" x2="22301" y2="77384"/>
                        <a14:foregroundMark x1="27597" y1="70845" x2="27495" y2="77793"/>
                        <a14:foregroundMark x1="39409" y1="71935" x2="39409" y2="76294"/>
                        <a14:foregroundMark x1="51527" y1="72207" x2="51324" y2="77112"/>
                        <a14:foregroundMark x1="56823" y1="67439" x2="56823" y2="76294"/>
                        <a14:foregroundMark x1="71996" y1="68392" x2="73218" y2="72752"/>
                        <a14:foregroundMark x1="77393" y1="70708" x2="82485" y2="72752"/>
                        <a14:foregroundMark x1="88289" y1="71798" x2="91955" y2="72888"/>
                        <a14:foregroundMark x1="34114" y1="57493" x2="34114" y2="57493"/>
                        <a14:foregroundMark x1="43483" y1="57766" x2="43483" y2="57766"/>
                        <a14:foregroundMark x1="50305" y1="52589" x2="50305" y2="52589"/>
                        <a14:foregroundMark x1="55295" y1="30790" x2="55295" y2="30790"/>
                        <a14:foregroundMark x1="48065" y1="11989" x2="48065" y2="11989"/>
                        <a14:foregroundMark x1="38900" y1="8447" x2="38900" y2="8447"/>
                        <a14:foregroundMark x1="30346" y1="11717" x2="30346" y2="11717"/>
                        <a14:foregroundMark x1="23829" y1="18392" x2="23829" y2="18392"/>
                        <a14:foregroundMark x1="20265" y1="28747" x2="20265" y2="28747"/>
                        <a14:foregroundMark x1="20978" y1="40736" x2="20978" y2="40736"/>
                        <a14:foregroundMark x1="25458" y1="51499" x2="25458" y2="51499"/>
                        <a14:foregroundMark x1="42566" y1="58719" x2="42566" y2="58719"/>
                        <a14:foregroundMark x1="54073" y1="41417" x2="54073" y2="41417"/>
                        <a14:foregroundMark x1="54481" y1="17166" x2="54481" y2="17166"/>
                        <a14:foregroundMark x1="51935" y1="17847" x2="51935" y2="17847"/>
                        <a14:foregroundMark x1="9470" y1="88556" x2="9470" y2="88556"/>
                        <a14:foregroundMark x1="9980" y1="89918" x2="9980" y2="89918"/>
                        <a14:foregroundMark x1="8758" y1="85967" x2="8758" y2="85967"/>
                        <a14:foregroundMark x1="8147" y1="88692" x2="8147" y2="88692"/>
                        <a14:foregroundMark x1="7739" y1="90054" x2="7739" y2="90054"/>
                        <a14:foregroundMark x1="9063" y1="86921" x2="9063" y2="86921"/>
                        <a14:foregroundMark x1="12525" y1="87738" x2="12525" y2="87738"/>
                        <a14:foregroundMark x1="13849" y1="90191" x2="13849" y2="90191"/>
                        <a14:foregroundMark x1="16802" y1="90463" x2="16802" y2="90463"/>
                        <a14:foregroundMark x1="15173" y1="87466" x2="15173" y2="87466"/>
                        <a14:foregroundMark x1="17617" y1="88283" x2="17617" y2="88283"/>
                        <a14:foregroundMark x1="15886" y1="90054" x2="15886" y2="90054"/>
                        <a14:foregroundMark x1="19043" y1="88147" x2="19043" y2="88147"/>
                        <a14:foregroundMark x1="20367" y1="89237" x2="20367" y2="89237"/>
                        <a14:foregroundMark x1="20978" y1="90054" x2="20978" y2="90054"/>
                        <a14:foregroundMark x1="19959" y1="88283" x2="19959" y2="88283"/>
                        <a14:foregroundMark x1="24745" y1="89510" x2="24745" y2="89510"/>
                        <a14:foregroundMark x1="22403" y1="86785" x2="22403" y2="86785"/>
                        <a14:foregroundMark x1="24542" y1="86785" x2="24542" y2="86785"/>
                        <a14:foregroundMark x1="22912" y1="90191" x2="22912" y2="90191"/>
                        <a14:foregroundMark x1="24949" y1="87057" x2="24949" y2="87057"/>
                        <a14:foregroundMark x1="23218" y1="85695" x2="23218" y2="85695"/>
                        <a14:foregroundMark x1="26375" y1="88283" x2="26375" y2="88283"/>
                        <a14:foregroundMark x1="29226" y1="88828" x2="29226" y2="88828"/>
                        <a14:foregroundMark x1="30855" y1="90463" x2="30855" y2="90463"/>
                        <a14:foregroundMark x1="32790" y1="88828" x2="32790" y2="88828"/>
                        <a14:foregroundMark x1="33707" y1="86921" x2="33707" y2="86921"/>
                        <a14:foregroundMark x1="33401" y1="85695" x2="33401" y2="85695"/>
                        <a14:foregroundMark x1="37576" y1="88965" x2="37576" y2="88965"/>
                        <a14:foregroundMark x1="38391" y1="87875" x2="38391" y2="87875"/>
                        <a14:foregroundMark x1="36253" y1="86785" x2="36253" y2="86785"/>
                        <a14:foregroundMark x1="36965" y1="88011" x2="36965" y2="88011"/>
                        <a14:foregroundMark x1="42261" y1="88828" x2="42261" y2="88828"/>
                        <a14:foregroundMark x1="43279" y1="90463" x2="43279" y2="90463"/>
                        <a14:foregroundMark x1="40733" y1="90191" x2="40733" y2="90191"/>
                        <a14:foregroundMark x1="44501" y1="88692" x2="44501" y2="88692"/>
                        <a14:foregroundMark x1="47658" y1="88420" x2="47658" y2="88420"/>
                        <a14:foregroundMark x1="49185" y1="87057" x2="49185" y2="87057"/>
                        <a14:foregroundMark x1="51731" y1="88147" x2="51731" y2="88147"/>
                        <a14:foregroundMark x1="52037" y1="89510" x2="52037" y2="89510"/>
                        <a14:foregroundMark x1="56314" y1="89101" x2="56314" y2="89101"/>
                        <a14:foregroundMark x1="53564" y1="88692" x2="53564" y2="88692"/>
                        <a14:foregroundMark x1="55193" y1="85695" x2="55193" y2="85695"/>
                        <a14:foregroundMark x1="55092" y1="90327" x2="55092" y2="90327"/>
                        <a14:foregroundMark x1="58248" y1="88965" x2="58248" y2="88965"/>
                        <a14:foregroundMark x1="59980" y1="90327" x2="59980" y2="90327"/>
                        <a14:foregroundMark x1="57536" y1="89918" x2="57536" y2="89918"/>
                        <a14:foregroundMark x1="61202" y1="90054" x2="61202" y2="90054"/>
                        <a14:foregroundMark x1="63136" y1="85831" x2="63136" y2="85831"/>
                        <a14:foregroundMark x1="63238" y1="90463" x2="63238" y2="90463"/>
                        <a14:foregroundMark x1="61303" y1="86240" x2="61303" y2="86240"/>
                        <a14:foregroundMark x1="66293" y1="87875" x2="66293" y2="87875"/>
                        <a14:foregroundMark x1="64358" y1="87875" x2="64358" y2="87875"/>
                        <a14:foregroundMark x1="70163" y1="88965" x2="70163" y2="88965"/>
                        <a14:foregroundMark x1="71996" y1="88147" x2="71996" y2="88147"/>
                        <a14:foregroundMark x1="73727" y1="85695" x2="73727" y2="85695"/>
                        <a14:foregroundMark x1="74033" y1="90327" x2="74033" y2="90327"/>
                        <a14:foregroundMark x1="77800" y1="89918" x2="77800" y2="89918"/>
                        <a14:foregroundMark x1="79226" y1="85831" x2="79226" y2="85831"/>
                        <a14:foregroundMark x1="79430" y1="90327" x2="79430" y2="90327"/>
                        <a14:foregroundMark x1="81365" y1="88692" x2="81365" y2="88692"/>
                        <a14:foregroundMark x1="82790" y1="90599" x2="82790" y2="90599"/>
                        <a14:foregroundMark x1="85031" y1="90463" x2="85031" y2="90463"/>
                        <a14:foregroundMark x1="88493" y1="88011" x2="88493" y2="88011"/>
                        <a14:foregroundMark x1="89308" y1="85831" x2="89308" y2="85831"/>
                        <a14:foregroundMark x1="89511" y1="90054" x2="89511" y2="90054"/>
                        <a14:foregroundMark x1="87984" y1="86921" x2="87984" y2="86921"/>
                        <a14:foregroundMark x1="87984" y1="90054" x2="87984" y2="90054"/>
                        <a14:foregroundMark x1="92057" y1="90327" x2="92057" y2="90327"/>
                        <a14:foregroundMark x1="24847" y1="50817" x2="24847" y2="50817"/>
                        <a14:foregroundMark x1="32892" y1="58038" x2="32892" y2="58038"/>
                        <a14:foregroundMark x1="42566" y1="57357" x2="42566" y2="57357"/>
                        <a14:foregroundMark x1="47352" y1="9809" x2="47352" y2="9809"/>
                        <a14:backgroundMark x1="54786" y1="88011" x2="54786" y2="88011"/>
                        <a14:backgroundMark x1="1935" y1="82834" x2="94196" y2="835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7595"/>
          <a:stretch/>
        </p:blipFill>
        <p:spPr>
          <a:xfrm>
            <a:off x="8055882" y="4786744"/>
            <a:ext cx="765644" cy="471592"/>
          </a:xfrm>
          <a:prstGeom prst="rect">
            <a:avLst/>
          </a:prstGeom>
        </p:spPr>
      </p:pic>
      <p:pic>
        <p:nvPicPr>
          <p:cNvPr id="2048" name="Immagine 2047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876" y="5517231"/>
            <a:ext cx="383285" cy="371787"/>
          </a:xfrm>
          <a:prstGeom prst="rect">
            <a:avLst/>
          </a:prstGeom>
        </p:spPr>
      </p:pic>
      <p:pic>
        <p:nvPicPr>
          <p:cNvPr id="2051" name="Immagine 2050"/>
          <p:cNvPicPr>
            <a:picLocks noChangeAspect="1"/>
          </p:cNvPicPr>
          <p:nvPr/>
        </p:nvPicPr>
        <p:blipFill>
          <a:blip r:embed="rId28" cstate="print">
            <a:extLst>
              <a:ext uri="{BEBA8EAE-BF5A-486C-A8C5-ECC9F3942E4B}">
                <a14:imgProps xmlns="" xmlns:a14="http://schemas.microsoft.com/office/drawing/2010/main">
                  <a14:imgLayer r:embed="rId2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823" y="5512585"/>
            <a:ext cx="487177" cy="489352"/>
          </a:xfrm>
          <a:prstGeom prst="rect">
            <a:avLst/>
          </a:prstGeom>
        </p:spPr>
      </p:pic>
      <p:pic>
        <p:nvPicPr>
          <p:cNvPr id="2056" name="Immagine 2055"/>
          <p:cNvPicPr>
            <a:picLocks noChangeAspect="1"/>
          </p:cNvPicPr>
          <p:nvPr/>
        </p:nvPicPr>
        <p:blipFill rotWithShape="1">
          <a:blip r:embed="rId30" cstate="print">
            <a:extLst>
              <a:ext uri="{BEBA8EAE-BF5A-486C-A8C5-ECC9F3942E4B}">
                <a14:imgProps xmlns="" xmlns:a14="http://schemas.microsoft.com/office/drawing/2010/main">
                  <a14:imgLayer r:embed="rId31">
                    <a14:imgEffect>
                      <a14:backgroundRemoval t="0" b="99500" l="149" r="49256">
                        <a14:foregroundMark x1="11607" y1="63500" x2="15030" y2="63500"/>
                        <a14:foregroundMark x1="17411" y1="64000" x2="21280" y2="64000"/>
                        <a14:foregroundMark x1="16815" y1="68000" x2="21131" y2="68000"/>
                        <a14:foregroundMark x1="23065" y1="64500" x2="26637" y2="64000"/>
                        <a14:foregroundMark x1="29018" y1="72000" x2="32143" y2="72000"/>
                        <a14:foregroundMark x1="34970" y1="72000" x2="37798" y2="71500"/>
                        <a14:foregroundMark x1="40476" y1="71500" x2="43304" y2="71500"/>
                        <a14:foregroundMark x1="19792" y1="38500" x2="19792" y2="38500"/>
                        <a14:foregroundMark x1="19494" y1="38500" x2="19494" y2="38500"/>
                        <a14:foregroundMark x1="19940" y1="35000" x2="19940" y2="35000"/>
                        <a14:foregroundMark x1="18750" y1="30500" x2="18750" y2="30500"/>
                        <a14:foregroundMark x1="17708" y1="31500" x2="17708" y2="31500"/>
                        <a14:foregroundMark x1="17113" y1="34500" x2="17113" y2="34500"/>
                        <a14:foregroundMark x1="16964" y1="38000" x2="16964" y2="38000"/>
                        <a14:foregroundMark x1="18750" y1="40500" x2="18750" y2="40500"/>
                        <a14:foregroundMark x1="12649" y1="67500" x2="14881" y2="67500"/>
                        <a14:foregroundMark x1="34970" y1="52500" x2="34970" y2="52500"/>
                        <a14:foregroundMark x1="35417" y1="51500" x2="35417" y2="51500"/>
                        <a14:foregroundMark x1="35863" y1="50500" x2="35863" y2="50500"/>
                        <a14:foregroundMark x1="36310" y1="49000" x2="36310" y2="49000"/>
                        <a14:foregroundMark x1="36756" y1="43000" x2="36756" y2="43000"/>
                        <a14:foregroundMark x1="36756" y1="46500" x2="36756" y2="46500"/>
                        <a14:foregroundMark x1="35863" y1="37000" x2="35863" y2="37000"/>
                        <a14:backgroundMark x1="17600" y1="58389" x2="17600" y2="58389"/>
                        <a14:backgroundMark x1="21800" y1="59732" x2="21800" y2="59732"/>
                        <a14:backgroundMark x1="24200" y1="59732" x2="24200" y2="59732"/>
                        <a14:backgroundMark x1="24200" y1="59060" x2="26600" y2="59060"/>
                        <a14:backgroundMark x1="33600" y1="61074" x2="41000" y2="58389"/>
                        <a14:backgroundMark x1="30200" y1="61745" x2="30200" y2="61745"/>
                        <a14:backgroundMark x1="19200" y1="44966" x2="19200" y2="44966"/>
                        <a14:backgroundMark x1="19000" y1="45638" x2="20600" y2="51007"/>
                        <a14:backgroundMark x1="21000" y1="32886" x2="21000" y2="32886"/>
                        <a14:backgroundMark x1="35200" y1="46980" x2="35600" y2="42953"/>
                        <a14:backgroundMark x1="35000" y1="37584" x2="35000" y2="37584"/>
                        <a14:backgroundMark x1="24800" y1="68456" x2="24800" y2="68456"/>
                        <a14:backgroundMark x1="35800" y1="68456" x2="35800" y2="68456"/>
                        <a14:backgroundMark x1="29400" y1="63087" x2="29400" y2="630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682"/>
          <a:stretch/>
        </p:blipFill>
        <p:spPr>
          <a:xfrm>
            <a:off x="7920198" y="5272408"/>
            <a:ext cx="1024739" cy="6183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69870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5042154"/>
            <a:ext cx="9144000" cy="1371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4130040" cy="54864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What if…</a:t>
            </a:r>
          </a:p>
        </p:txBody>
      </p:sp>
      <p:sp>
        <p:nvSpPr>
          <p:cNvPr id="38915" name="Text Box 4"/>
          <p:cNvSpPr txBox="1">
            <a:spLocks noChangeArrowheads="1"/>
          </p:cNvSpPr>
          <p:nvPr/>
        </p:nvSpPr>
        <p:spPr bwMode="auto">
          <a:xfrm>
            <a:off x="381000" y="2606675"/>
            <a:ext cx="1803400" cy="660400"/>
          </a:xfrm>
          <a:prstGeom prst="rect">
            <a:avLst/>
          </a:prstGeom>
          <a:noFill/>
          <a:ln w="19050" algn="ctr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tIns="137160" bIns="9144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00"/>
                </a:solidFill>
              </a:rPr>
              <a:t>Global Climate</a:t>
            </a:r>
          </a:p>
          <a:p>
            <a:pPr eaLnBrk="1" hangingPunct="1"/>
            <a:r>
              <a:rPr lang="en-US" b="1">
                <a:solidFill>
                  <a:srgbClr val="000000"/>
                </a:solidFill>
              </a:rPr>
              <a:t>Model</a:t>
            </a:r>
          </a:p>
        </p:txBody>
      </p:sp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2878138" y="2562225"/>
            <a:ext cx="1922462" cy="704850"/>
          </a:xfrm>
          <a:prstGeom prst="rect">
            <a:avLst/>
          </a:prstGeom>
          <a:noFill/>
          <a:ln w="19050" algn="ctr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tIns="137160" bIns="9144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00"/>
                </a:solidFill>
              </a:rPr>
              <a:t>Regional</a:t>
            </a:r>
          </a:p>
          <a:p>
            <a:pPr eaLnBrk="1" hangingPunct="1"/>
            <a:r>
              <a:rPr lang="en-US" b="1">
                <a:solidFill>
                  <a:srgbClr val="000000"/>
                </a:solidFill>
              </a:rPr>
              <a:t>Climate Model</a:t>
            </a:r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7340600" y="4260850"/>
            <a:ext cx="1422400" cy="660400"/>
          </a:xfrm>
          <a:prstGeom prst="rect">
            <a:avLst/>
          </a:prstGeom>
          <a:noFill/>
          <a:ln w="19050" algn="ctr">
            <a:solidFill>
              <a:srgbClr val="0070C0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tIns="137160" bIns="91440" anchor="ctr" anchorCtr="1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Infection</a:t>
            </a:r>
          </a:p>
          <a:p>
            <a:pPr>
              <a:defRPr/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Rate Model</a:t>
            </a:r>
          </a:p>
        </p:txBody>
      </p:sp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2895600" y="5543550"/>
            <a:ext cx="3175000" cy="660400"/>
          </a:xfrm>
          <a:prstGeom prst="rect">
            <a:avLst/>
          </a:prstGeom>
          <a:noFill/>
          <a:ln w="19050" algn="ctr">
            <a:solidFill>
              <a:srgbClr val="0070C0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tIns="137160" bIns="91440" anchor="ctr" anchorCtr="1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Human Population Density </a:t>
            </a:r>
          </a:p>
          <a:p>
            <a:pPr>
              <a:defRPr/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and Distribution Model</a:t>
            </a:r>
          </a:p>
        </p:txBody>
      </p:sp>
      <p:sp>
        <p:nvSpPr>
          <p:cNvPr id="38923" name="Text Box 8"/>
          <p:cNvSpPr txBox="1">
            <a:spLocks noChangeArrowheads="1"/>
          </p:cNvSpPr>
          <p:nvPr/>
        </p:nvSpPr>
        <p:spPr bwMode="auto">
          <a:xfrm>
            <a:off x="4724400" y="4184650"/>
            <a:ext cx="1600200" cy="768350"/>
          </a:xfrm>
          <a:prstGeom prst="rect">
            <a:avLst/>
          </a:prstGeom>
          <a:noFill/>
          <a:ln w="19050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137160" bIns="9144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b="1">
                <a:solidFill>
                  <a:srgbClr val="000000"/>
                </a:solidFill>
              </a:rPr>
              <a:t>Vector Niche</a:t>
            </a:r>
          </a:p>
          <a:p>
            <a:pPr eaLnBrk="1" hangingPunct="1">
              <a:lnSpc>
                <a:spcPct val="80000"/>
              </a:lnSpc>
            </a:pPr>
            <a:r>
              <a:rPr lang="en-US" b="1">
                <a:solidFill>
                  <a:srgbClr val="000000"/>
                </a:solidFill>
              </a:rPr>
              <a:t>Model</a:t>
            </a:r>
          </a:p>
        </p:txBody>
      </p:sp>
      <p:sp>
        <p:nvSpPr>
          <p:cNvPr id="38924" name="Line 11"/>
          <p:cNvSpPr>
            <a:spLocks noChangeShapeType="1"/>
          </p:cNvSpPr>
          <p:nvPr/>
        </p:nvSpPr>
        <p:spPr bwMode="auto">
          <a:xfrm>
            <a:off x="4121150" y="3346450"/>
            <a:ext cx="533400" cy="6858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925" name="Line 12"/>
          <p:cNvSpPr>
            <a:spLocks noChangeShapeType="1"/>
          </p:cNvSpPr>
          <p:nvPr/>
        </p:nvSpPr>
        <p:spPr bwMode="auto">
          <a:xfrm flipV="1">
            <a:off x="6172200" y="4953000"/>
            <a:ext cx="1066800" cy="5651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926" name="Line 16"/>
          <p:cNvSpPr>
            <a:spLocks noChangeShapeType="1"/>
          </p:cNvSpPr>
          <p:nvPr/>
        </p:nvSpPr>
        <p:spPr bwMode="auto">
          <a:xfrm flipH="1" flipV="1">
            <a:off x="1295400" y="3352800"/>
            <a:ext cx="0" cy="7937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927" name="Line 17"/>
          <p:cNvSpPr>
            <a:spLocks noChangeShapeType="1"/>
          </p:cNvSpPr>
          <p:nvPr/>
        </p:nvSpPr>
        <p:spPr bwMode="auto">
          <a:xfrm flipV="1">
            <a:off x="6400800" y="456565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928" name="Line 18"/>
          <p:cNvSpPr>
            <a:spLocks noChangeShapeType="1"/>
          </p:cNvSpPr>
          <p:nvPr/>
        </p:nvSpPr>
        <p:spPr bwMode="auto">
          <a:xfrm>
            <a:off x="5562600" y="35814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929" name="Line 20"/>
          <p:cNvSpPr>
            <a:spLocks noChangeShapeType="1"/>
          </p:cNvSpPr>
          <p:nvPr/>
        </p:nvSpPr>
        <p:spPr bwMode="auto">
          <a:xfrm flipH="1">
            <a:off x="8123238" y="4953000"/>
            <a:ext cx="46037" cy="6858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930" name="Line 21"/>
          <p:cNvSpPr>
            <a:spLocks noChangeShapeType="1"/>
          </p:cNvSpPr>
          <p:nvPr/>
        </p:nvSpPr>
        <p:spPr bwMode="auto">
          <a:xfrm flipV="1">
            <a:off x="3352800" y="4572000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931" name="Text Box 24"/>
          <p:cNvSpPr txBox="1">
            <a:spLocks noChangeArrowheads="1"/>
          </p:cNvSpPr>
          <p:nvPr/>
        </p:nvSpPr>
        <p:spPr bwMode="auto">
          <a:xfrm>
            <a:off x="6858000" y="5715000"/>
            <a:ext cx="2133600" cy="508000"/>
          </a:xfrm>
          <a:prstGeom prst="rect">
            <a:avLst/>
          </a:prstGeom>
          <a:noFill/>
          <a:ln w="28575" algn="ctr">
            <a:solidFill>
              <a:srgbClr val="C0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137160" bIns="91440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00"/>
                </a:solidFill>
              </a:rPr>
              <a:t>Infection Rates</a:t>
            </a:r>
          </a:p>
        </p:txBody>
      </p:sp>
      <p:sp>
        <p:nvSpPr>
          <p:cNvPr id="38932" name="Text Box 31"/>
          <p:cNvSpPr txBox="1">
            <a:spLocks noChangeArrowheads="1"/>
          </p:cNvSpPr>
          <p:nvPr/>
        </p:nvSpPr>
        <p:spPr bwMode="auto">
          <a:xfrm>
            <a:off x="4953000" y="188640"/>
            <a:ext cx="3698875" cy="784225"/>
          </a:xfrm>
          <a:prstGeom prst="rect">
            <a:avLst/>
          </a:prstGeom>
          <a:noFill/>
          <a:ln w="38100" algn="ctr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tIns="137160" bIns="91440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C00000"/>
                </a:solidFill>
              </a:rPr>
              <a:t>How will CC affect infection rate</a:t>
            </a:r>
          </a:p>
          <a:p>
            <a:pPr eaLnBrk="1" hangingPunct="1"/>
            <a:r>
              <a:rPr lang="en-US" b="1">
                <a:solidFill>
                  <a:srgbClr val="C00000"/>
                </a:solidFill>
              </a:rPr>
              <a:t>of dengue fever in Vietnam?</a:t>
            </a:r>
          </a:p>
        </p:txBody>
      </p:sp>
      <p:sp>
        <p:nvSpPr>
          <p:cNvPr id="38934" name="Text Box 34"/>
          <p:cNvSpPr txBox="1">
            <a:spLocks noChangeArrowheads="1"/>
          </p:cNvSpPr>
          <p:nvPr/>
        </p:nvSpPr>
        <p:spPr bwMode="auto">
          <a:xfrm>
            <a:off x="990600" y="4191000"/>
            <a:ext cx="2247900" cy="660400"/>
          </a:xfrm>
          <a:prstGeom prst="rect">
            <a:avLst/>
          </a:prstGeom>
          <a:noFill/>
          <a:ln w="19050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tIns="137160" bIns="9144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00"/>
                </a:solidFill>
              </a:rPr>
              <a:t>Deforestation/</a:t>
            </a:r>
          </a:p>
          <a:p>
            <a:pPr eaLnBrk="1" hangingPunct="1"/>
            <a:r>
              <a:rPr lang="en-US" b="1">
                <a:solidFill>
                  <a:srgbClr val="000000"/>
                </a:solidFill>
              </a:rPr>
              <a:t>Disturbance Model</a:t>
            </a:r>
          </a:p>
        </p:txBody>
      </p:sp>
      <p:sp>
        <p:nvSpPr>
          <p:cNvPr id="38935" name="Line 37"/>
          <p:cNvSpPr>
            <a:spLocks noChangeShapeType="1"/>
          </p:cNvSpPr>
          <p:nvPr/>
        </p:nvSpPr>
        <p:spPr bwMode="auto">
          <a:xfrm flipV="1">
            <a:off x="2286000" y="288925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936" name="Text Box 38"/>
          <p:cNvSpPr txBox="1">
            <a:spLocks noChangeArrowheads="1"/>
          </p:cNvSpPr>
          <p:nvPr/>
        </p:nvSpPr>
        <p:spPr bwMode="auto">
          <a:xfrm>
            <a:off x="5032375" y="2482850"/>
            <a:ext cx="2286000" cy="1062038"/>
          </a:xfrm>
          <a:prstGeom prst="rect">
            <a:avLst/>
          </a:prstGeom>
          <a:noFill/>
          <a:ln w="19050" algn="ctr">
            <a:solidFill>
              <a:srgbClr val="00B05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137160" bIns="91440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00"/>
                </a:solidFill>
              </a:rPr>
              <a:t>Observational Data</a:t>
            </a:r>
          </a:p>
          <a:p>
            <a:pPr eaLnBrk="1" hangingPunct="1"/>
            <a:r>
              <a:rPr lang="en-US" b="1">
                <a:solidFill>
                  <a:srgbClr val="000000"/>
                </a:solidFill>
              </a:rPr>
              <a:t>(environment &amp;</a:t>
            </a:r>
          </a:p>
          <a:p>
            <a:pPr eaLnBrk="1" hangingPunct="1"/>
            <a:r>
              <a:rPr lang="en-US" b="1">
                <a:solidFill>
                  <a:srgbClr val="000000"/>
                </a:solidFill>
              </a:rPr>
              <a:t>vector distribution)</a:t>
            </a:r>
          </a:p>
        </p:txBody>
      </p:sp>
      <p:sp>
        <p:nvSpPr>
          <p:cNvPr id="38937" name="Line 40"/>
          <p:cNvSpPr>
            <a:spLocks noChangeShapeType="1"/>
          </p:cNvSpPr>
          <p:nvPr/>
        </p:nvSpPr>
        <p:spPr bwMode="auto">
          <a:xfrm>
            <a:off x="1289050" y="1909574"/>
            <a:ext cx="6350" cy="691644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square" tIns="137160" bIns="91440" anchor="ctr" anchorCtr="1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938" name="Line 41"/>
          <p:cNvSpPr>
            <a:spLocks noChangeShapeType="1"/>
          </p:cNvSpPr>
          <p:nvPr/>
        </p:nvSpPr>
        <p:spPr bwMode="auto">
          <a:xfrm flipH="1" flipV="1">
            <a:off x="3048000" y="4953000"/>
            <a:ext cx="0" cy="4889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939" name="Line 42"/>
          <p:cNvSpPr>
            <a:spLocks noChangeShapeType="1"/>
          </p:cNvSpPr>
          <p:nvPr/>
        </p:nvSpPr>
        <p:spPr bwMode="auto">
          <a:xfrm flipV="1">
            <a:off x="3222625" y="3341688"/>
            <a:ext cx="304800" cy="6858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Rettangolo con singolo angolo ritagliato 1"/>
          <p:cNvSpPr/>
          <p:nvPr/>
        </p:nvSpPr>
        <p:spPr>
          <a:xfrm>
            <a:off x="901700" y="3600669"/>
            <a:ext cx="787400" cy="360040"/>
          </a:xfrm>
          <a:prstGeom prst="snip1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Data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Rettangolo con singolo angolo ritagliato 24"/>
          <p:cNvSpPr/>
          <p:nvPr/>
        </p:nvSpPr>
        <p:spPr>
          <a:xfrm>
            <a:off x="3994150" y="3504568"/>
            <a:ext cx="787400" cy="360040"/>
          </a:xfrm>
          <a:prstGeom prst="snip1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Data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Rettangolo con singolo angolo ritagliato 25"/>
          <p:cNvSpPr/>
          <p:nvPr/>
        </p:nvSpPr>
        <p:spPr>
          <a:xfrm>
            <a:off x="6400800" y="5081910"/>
            <a:ext cx="787400" cy="360040"/>
          </a:xfrm>
          <a:prstGeom prst="snip1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Data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ettangolo con singolo angolo ritagliato 26"/>
          <p:cNvSpPr/>
          <p:nvPr/>
        </p:nvSpPr>
        <p:spPr>
          <a:xfrm>
            <a:off x="5283200" y="3684588"/>
            <a:ext cx="787400" cy="360040"/>
          </a:xfrm>
          <a:prstGeom prst="snip1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Data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933" name="Text Box 33"/>
          <p:cNvSpPr txBox="1">
            <a:spLocks noChangeArrowheads="1"/>
          </p:cNvSpPr>
          <p:nvPr/>
        </p:nvSpPr>
        <p:spPr bwMode="auto">
          <a:xfrm>
            <a:off x="228600" y="1124744"/>
            <a:ext cx="3009900" cy="784830"/>
          </a:xfrm>
          <a:prstGeom prst="rect">
            <a:avLst/>
          </a:prstGeom>
          <a:noFill/>
          <a:ln w="19050" algn="ctr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137160" bIns="9144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000000"/>
                </a:solidFill>
              </a:rPr>
              <a:t>Socioeconomic</a:t>
            </a:r>
          </a:p>
          <a:p>
            <a:pPr eaLnBrk="1" hangingPunct="1"/>
            <a:r>
              <a:rPr lang="en-US" b="1" dirty="0">
                <a:solidFill>
                  <a:srgbClr val="000000"/>
                </a:solidFill>
              </a:rPr>
              <a:t>Fossil Fuel </a:t>
            </a:r>
            <a:r>
              <a:rPr lang="en-US" b="1" dirty="0" smtClean="0">
                <a:solidFill>
                  <a:srgbClr val="000000"/>
                </a:solidFill>
              </a:rPr>
              <a:t>Use Model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8" name="Rettangolo con singolo angolo ritagliato 27"/>
          <p:cNvSpPr/>
          <p:nvPr/>
        </p:nvSpPr>
        <p:spPr>
          <a:xfrm>
            <a:off x="889000" y="2043001"/>
            <a:ext cx="787400" cy="360040"/>
          </a:xfrm>
          <a:prstGeom prst="snip1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Data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796565" y="-99392"/>
            <a:ext cx="279491" cy="584775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?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8412614" y="692696"/>
            <a:ext cx="279491" cy="584775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?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9838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/>
          <p:cNvSpPr/>
          <p:nvPr/>
        </p:nvSpPr>
        <p:spPr>
          <a:xfrm>
            <a:off x="0" y="5042154"/>
            <a:ext cx="9144000" cy="1518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4130040" cy="54864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Elements …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3347864" y="1268760"/>
            <a:ext cx="5760640" cy="3969364"/>
            <a:chOff x="2853747" y="3088838"/>
            <a:chExt cx="5184576" cy="3148143"/>
          </a:xfrm>
          <a:scene3d>
            <a:camera prst="perspectiveContrastingLeftFacing"/>
            <a:lightRig rig="threePt" dir="t"/>
          </a:scene3d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4572" y="3202220"/>
              <a:ext cx="5103812" cy="30148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Rettangolo arrotondato 31"/>
            <p:cNvSpPr/>
            <p:nvPr/>
          </p:nvSpPr>
          <p:spPr>
            <a:xfrm>
              <a:off x="2853747" y="3088838"/>
              <a:ext cx="5184576" cy="3148143"/>
            </a:xfrm>
            <a:prstGeom prst="roundRect">
              <a:avLst>
                <a:gd name="adj" fmla="val 6581"/>
              </a:avLst>
            </a:prstGeom>
            <a:solidFill>
              <a:schemeClr val="accent4">
                <a:lumMod val="75000"/>
                <a:alpha val="5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 smtClean="0">
                  <a:solidFill>
                    <a:prstClr val="white"/>
                  </a:solidFill>
                </a:rPr>
                <a:t>Business Process</a:t>
              </a:r>
              <a:endParaRPr lang="en-US" sz="7200" dirty="0">
                <a:solidFill>
                  <a:prstClr val="white"/>
                </a:solidFill>
              </a:endParaRPr>
            </a:p>
          </p:txBody>
        </p:sp>
      </p:grpSp>
      <p:sp>
        <p:nvSpPr>
          <p:cNvPr id="33" name="Rettangolo con singolo angolo ritagliato 32"/>
          <p:cNvSpPr/>
          <p:nvPr/>
        </p:nvSpPr>
        <p:spPr>
          <a:xfrm>
            <a:off x="954101" y="1556792"/>
            <a:ext cx="1378744" cy="702233"/>
          </a:xfrm>
          <a:prstGeom prst="snip1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white"/>
                </a:solidFill>
              </a:rPr>
              <a:t>Data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448123" y="2712674"/>
            <a:ext cx="2390700" cy="723275"/>
          </a:xfrm>
          <a:prstGeom prst="rect">
            <a:avLst/>
          </a:prstGeom>
          <a:noFill/>
          <a:ln w="19050" algn="ctr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137160" bIns="9144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rgbClr val="000000"/>
                </a:solidFill>
              </a:rPr>
              <a:t>Model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35" name="Line 21"/>
          <p:cNvSpPr>
            <a:spLocks noChangeShapeType="1"/>
          </p:cNvSpPr>
          <p:nvPr/>
        </p:nvSpPr>
        <p:spPr bwMode="auto">
          <a:xfrm flipV="1">
            <a:off x="995773" y="4437112"/>
            <a:ext cx="12954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23528" y="3752433"/>
            <a:ext cx="26398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Link/Interface</a:t>
            </a:r>
            <a:endParaRPr lang="en-US" sz="3200" dirty="0"/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4953000" y="188640"/>
            <a:ext cx="3698875" cy="784225"/>
          </a:xfrm>
          <a:prstGeom prst="rect">
            <a:avLst/>
          </a:prstGeom>
          <a:noFill/>
          <a:ln w="38100" algn="ctr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tIns="137160" bIns="91440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C00000"/>
                </a:solidFill>
              </a:rPr>
              <a:t>How will CC affect infection rate</a:t>
            </a:r>
          </a:p>
          <a:p>
            <a:pPr eaLnBrk="1" hangingPunct="1"/>
            <a:r>
              <a:rPr lang="en-US" b="1">
                <a:solidFill>
                  <a:srgbClr val="C00000"/>
                </a:solidFill>
              </a:rPr>
              <a:t>of dengue fever in Vietnam?</a:t>
            </a:r>
          </a:p>
        </p:txBody>
      </p:sp>
      <p:sp>
        <p:nvSpPr>
          <p:cNvPr id="41" name="CasellaDiTesto 40"/>
          <p:cNvSpPr txBox="1"/>
          <p:nvPr/>
        </p:nvSpPr>
        <p:spPr>
          <a:xfrm>
            <a:off x="4796565" y="-99392"/>
            <a:ext cx="279491" cy="584775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?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8412614" y="692696"/>
            <a:ext cx="279491" cy="584775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?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8" name="Parentesi graffa aperta 7"/>
          <p:cNvSpPr/>
          <p:nvPr/>
        </p:nvSpPr>
        <p:spPr>
          <a:xfrm>
            <a:off x="3203848" y="1340768"/>
            <a:ext cx="743881" cy="3413354"/>
          </a:xfrm>
          <a:prstGeom prst="leftBrace">
            <a:avLst>
              <a:gd name="adj1" fmla="val 67122"/>
              <a:gd name="adj2" fmla="val 49418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86927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5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ttangolo arrotondato 28"/>
          <p:cNvSpPr/>
          <p:nvPr/>
        </p:nvSpPr>
        <p:spPr>
          <a:xfrm>
            <a:off x="3501258" y="1844824"/>
            <a:ext cx="4887166" cy="3024336"/>
          </a:xfrm>
          <a:prstGeom prst="roundRect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General Use Case</a:t>
            </a:r>
            <a:endParaRPr lang="en-US" sz="4000" dirty="0"/>
          </a:p>
        </p:txBody>
      </p:sp>
      <p:sp>
        <p:nvSpPr>
          <p:cNvPr id="16" name="Figura a mano libera 15"/>
          <p:cNvSpPr/>
          <p:nvPr/>
        </p:nvSpPr>
        <p:spPr>
          <a:xfrm>
            <a:off x="1771190" y="2297307"/>
            <a:ext cx="1216636" cy="716650"/>
          </a:xfrm>
          <a:custGeom>
            <a:avLst/>
            <a:gdLst>
              <a:gd name="connsiteX0" fmla="*/ 0 w 1216636"/>
              <a:gd name="connsiteY0" fmla="*/ 71665 h 716650"/>
              <a:gd name="connsiteX1" fmla="*/ 71665 w 1216636"/>
              <a:gd name="connsiteY1" fmla="*/ 0 h 716650"/>
              <a:gd name="connsiteX2" fmla="*/ 1144971 w 1216636"/>
              <a:gd name="connsiteY2" fmla="*/ 0 h 716650"/>
              <a:gd name="connsiteX3" fmla="*/ 1216636 w 1216636"/>
              <a:gd name="connsiteY3" fmla="*/ 71665 h 716650"/>
              <a:gd name="connsiteX4" fmla="*/ 1216636 w 1216636"/>
              <a:gd name="connsiteY4" fmla="*/ 644985 h 716650"/>
              <a:gd name="connsiteX5" fmla="*/ 1144971 w 1216636"/>
              <a:gd name="connsiteY5" fmla="*/ 716650 h 716650"/>
              <a:gd name="connsiteX6" fmla="*/ 71665 w 1216636"/>
              <a:gd name="connsiteY6" fmla="*/ 716650 h 716650"/>
              <a:gd name="connsiteX7" fmla="*/ 0 w 1216636"/>
              <a:gd name="connsiteY7" fmla="*/ 644985 h 716650"/>
              <a:gd name="connsiteX8" fmla="*/ 0 w 1216636"/>
              <a:gd name="connsiteY8" fmla="*/ 71665 h 71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6636" h="716650">
                <a:moveTo>
                  <a:pt x="0" y="71665"/>
                </a:moveTo>
                <a:cubicBezTo>
                  <a:pt x="0" y="32086"/>
                  <a:pt x="32086" y="0"/>
                  <a:pt x="71665" y="0"/>
                </a:cubicBezTo>
                <a:lnTo>
                  <a:pt x="1144971" y="0"/>
                </a:lnTo>
                <a:cubicBezTo>
                  <a:pt x="1184550" y="0"/>
                  <a:pt x="1216636" y="32086"/>
                  <a:pt x="1216636" y="71665"/>
                </a:cubicBezTo>
                <a:lnTo>
                  <a:pt x="1216636" y="644985"/>
                </a:lnTo>
                <a:cubicBezTo>
                  <a:pt x="1216636" y="684564"/>
                  <a:pt x="1184550" y="716650"/>
                  <a:pt x="1144971" y="716650"/>
                </a:cubicBezTo>
                <a:lnTo>
                  <a:pt x="71665" y="716650"/>
                </a:lnTo>
                <a:cubicBezTo>
                  <a:pt x="32086" y="716650"/>
                  <a:pt x="0" y="684564"/>
                  <a:pt x="0" y="644985"/>
                </a:cubicBezTo>
                <a:lnTo>
                  <a:pt x="0" y="71665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0" tIns="142240" rIns="142240" bIns="315083" numCol="1" spcCol="1270" anchor="t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smtClean="0"/>
              <a:t>A</a:t>
            </a:r>
            <a:endParaRPr lang="en-US" sz="2000" kern="1200" dirty="0"/>
          </a:p>
        </p:txBody>
      </p:sp>
      <p:sp>
        <p:nvSpPr>
          <p:cNvPr id="17" name="Figura a mano libera 16"/>
          <p:cNvSpPr/>
          <p:nvPr/>
        </p:nvSpPr>
        <p:spPr>
          <a:xfrm>
            <a:off x="1937874" y="2826638"/>
            <a:ext cx="1481996" cy="1250428"/>
          </a:xfrm>
          <a:custGeom>
            <a:avLst/>
            <a:gdLst>
              <a:gd name="connsiteX0" fmla="*/ 0 w 1481996"/>
              <a:gd name="connsiteY0" fmla="*/ 125043 h 1250428"/>
              <a:gd name="connsiteX1" fmla="*/ 125043 w 1481996"/>
              <a:gd name="connsiteY1" fmla="*/ 0 h 1250428"/>
              <a:gd name="connsiteX2" fmla="*/ 1356953 w 1481996"/>
              <a:gd name="connsiteY2" fmla="*/ 0 h 1250428"/>
              <a:gd name="connsiteX3" fmla="*/ 1481996 w 1481996"/>
              <a:gd name="connsiteY3" fmla="*/ 125043 h 1250428"/>
              <a:gd name="connsiteX4" fmla="*/ 1481996 w 1481996"/>
              <a:gd name="connsiteY4" fmla="*/ 1125385 h 1250428"/>
              <a:gd name="connsiteX5" fmla="*/ 1356953 w 1481996"/>
              <a:gd name="connsiteY5" fmla="*/ 1250428 h 1250428"/>
              <a:gd name="connsiteX6" fmla="*/ 125043 w 1481996"/>
              <a:gd name="connsiteY6" fmla="*/ 1250428 h 1250428"/>
              <a:gd name="connsiteX7" fmla="*/ 0 w 1481996"/>
              <a:gd name="connsiteY7" fmla="*/ 1125385 h 1250428"/>
              <a:gd name="connsiteX8" fmla="*/ 0 w 1481996"/>
              <a:gd name="connsiteY8" fmla="*/ 125043 h 1250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1996" h="1250428">
                <a:moveTo>
                  <a:pt x="0" y="125043"/>
                </a:moveTo>
                <a:cubicBezTo>
                  <a:pt x="0" y="55984"/>
                  <a:pt x="55984" y="0"/>
                  <a:pt x="125043" y="0"/>
                </a:cubicBezTo>
                <a:lnTo>
                  <a:pt x="1356953" y="0"/>
                </a:lnTo>
                <a:cubicBezTo>
                  <a:pt x="1426012" y="0"/>
                  <a:pt x="1481996" y="55984"/>
                  <a:pt x="1481996" y="125043"/>
                </a:cubicBezTo>
                <a:lnTo>
                  <a:pt x="1481996" y="1125385"/>
                </a:lnTo>
                <a:cubicBezTo>
                  <a:pt x="1481996" y="1194444"/>
                  <a:pt x="1426012" y="1250428"/>
                  <a:pt x="1356953" y="1250428"/>
                </a:cubicBezTo>
                <a:lnTo>
                  <a:pt x="125043" y="1250428"/>
                </a:lnTo>
                <a:cubicBezTo>
                  <a:pt x="55984" y="1250428"/>
                  <a:pt x="0" y="1194444"/>
                  <a:pt x="0" y="1125385"/>
                </a:cubicBezTo>
                <a:lnTo>
                  <a:pt x="0" y="125043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0416" tIns="150416" rIns="150416" bIns="150416" numCol="1" spcCol="1270" anchor="t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kern="1200" smtClean="0"/>
              <a:t>Create or Edit an abstract BP </a:t>
            </a:r>
            <a:endParaRPr lang="en-US" sz="1600" kern="1200" dirty="0"/>
          </a:p>
        </p:txBody>
      </p:sp>
      <p:sp>
        <p:nvSpPr>
          <p:cNvPr id="18" name="Figura a mano libera 17"/>
          <p:cNvSpPr/>
          <p:nvPr/>
        </p:nvSpPr>
        <p:spPr>
          <a:xfrm rot="47330">
            <a:off x="3151703" y="2397761"/>
            <a:ext cx="347486" cy="302907"/>
          </a:xfrm>
          <a:custGeom>
            <a:avLst/>
            <a:gdLst>
              <a:gd name="connsiteX0" fmla="*/ 0 w 347486"/>
              <a:gd name="connsiteY0" fmla="*/ 60581 h 302907"/>
              <a:gd name="connsiteX1" fmla="*/ 196033 w 347486"/>
              <a:gd name="connsiteY1" fmla="*/ 60581 h 302907"/>
              <a:gd name="connsiteX2" fmla="*/ 196033 w 347486"/>
              <a:gd name="connsiteY2" fmla="*/ 0 h 302907"/>
              <a:gd name="connsiteX3" fmla="*/ 347486 w 347486"/>
              <a:gd name="connsiteY3" fmla="*/ 151454 h 302907"/>
              <a:gd name="connsiteX4" fmla="*/ 196033 w 347486"/>
              <a:gd name="connsiteY4" fmla="*/ 302907 h 302907"/>
              <a:gd name="connsiteX5" fmla="*/ 196033 w 347486"/>
              <a:gd name="connsiteY5" fmla="*/ 242326 h 302907"/>
              <a:gd name="connsiteX6" fmla="*/ 0 w 347486"/>
              <a:gd name="connsiteY6" fmla="*/ 242326 h 302907"/>
              <a:gd name="connsiteX7" fmla="*/ 0 w 347486"/>
              <a:gd name="connsiteY7" fmla="*/ 60581 h 302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486" h="302907">
                <a:moveTo>
                  <a:pt x="0" y="60581"/>
                </a:moveTo>
                <a:lnTo>
                  <a:pt x="196033" y="60581"/>
                </a:lnTo>
                <a:lnTo>
                  <a:pt x="196033" y="0"/>
                </a:lnTo>
                <a:lnTo>
                  <a:pt x="347486" y="151454"/>
                </a:lnTo>
                <a:lnTo>
                  <a:pt x="196033" y="302907"/>
                </a:lnTo>
                <a:lnTo>
                  <a:pt x="196033" y="242326"/>
                </a:lnTo>
                <a:lnTo>
                  <a:pt x="0" y="242326"/>
                </a:lnTo>
                <a:lnTo>
                  <a:pt x="0" y="60581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60580" rIns="90872" bIns="60581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300" kern="1200"/>
          </a:p>
        </p:txBody>
      </p:sp>
      <p:sp>
        <p:nvSpPr>
          <p:cNvPr id="19" name="Figura a mano libera 18"/>
          <p:cNvSpPr/>
          <p:nvPr/>
        </p:nvSpPr>
        <p:spPr>
          <a:xfrm>
            <a:off x="3643399" y="2323085"/>
            <a:ext cx="1216636" cy="716650"/>
          </a:xfrm>
          <a:custGeom>
            <a:avLst/>
            <a:gdLst>
              <a:gd name="connsiteX0" fmla="*/ 0 w 1216636"/>
              <a:gd name="connsiteY0" fmla="*/ 71665 h 716650"/>
              <a:gd name="connsiteX1" fmla="*/ 71665 w 1216636"/>
              <a:gd name="connsiteY1" fmla="*/ 0 h 716650"/>
              <a:gd name="connsiteX2" fmla="*/ 1144971 w 1216636"/>
              <a:gd name="connsiteY2" fmla="*/ 0 h 716650"/>
              <a:gd name="connsiteX3" fmla="*/ 1216636 w 1216636"/>
              <a:gd name="connsiteY3" fmla="*/ 71665 h 716650"/>
              <a:gd name="connsiteX4" fmla="*/ 1216636 w 1216636"/>
              <a:gd name="connsiteY4" fmla="*/ 644985 h 716650"/>
              <a:gd name="connsiteX5" fmla="*/ 1144971 w 1216636"/>
              <a:gd name="connsiteY5" fmla="*/ 716650 h 716650"/>
              <a:gd name="connsiteX6" fmla="*/ 71665 w 1216636"/>
              <a:gd name="connsiteY6" fmla="*/ 716650 h 716650"/>
              <a:gd name="connsiteX7" fmla="*/ 0 w 1216636"/>
              <a:gd name="connsiteY7" fmla="*/ 644985 h 716650"/>
              <a:gd name="connsiteX8" fmla="*/ 0 w 1216636"/>
              <a:gd name="connsiteY8" fmla="*/ 71665 h 71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6636" h="716650">
                <a:moveTo>
                  <a:pt x="0" y="71665"/>
                </a:moveTo>
                <a:cubicBezTo>
                  <a:pt x="0" y="32086"/>
                  <a:pt x="32086" y="0"/>
                  <a:pt x="71665" y="0"/>
                </a:cubicBezTo>
                <a:lnTo>
                  <a:pt x="1144971" y="0"/>
                </a:lnTo>
                <a:cubicBezTo>
                  <a:pt x="1184550" y="0"/>
                  <a:pt x="1216636" y="32086"/>
                  <a:pt x="1216636" y="71665"/>
                </a:cubicBezTo>
                <a:lnTo>
                  <a:pt x="1216636" y="644985"/>
                </a:lnTo>
                <a:cubicBezTo>
                  <a:pt x="1216636" y="684564"/>
                  <a:pt x="1184550" y="716650"/>
                  <a:pt x="1144971" y="716650"/>
                </a:cubicBezTo>
                <a:lnTo>
                  <a:pt x="71665" y="716650"/>
                </a:lnTo>
                <a:cubicBezTo>
                  <a:pt x="32086" y="716650"/>
                  <a:pt x="0" y="684564"/>
                  <a:pt x="0" y="644985"/>
                </a:cubicBezTo>
                <a:lnTo>
                  <a:pt x="0" y="71665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3494510"/>
              <a:satOff val="-663"/>
              <a:lumOff val="-3333"/>
              <a:alphaOff val="0"/>
            </a:schemeClr>
          </a:fillRef>
          <a:effectRef idx="2">
            <a:schemeClr val="accent2">
              <a:hueOff val="3494510"/>
              <a:satOff val="-663"/>
              <a:lumOff val="-333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0" tIns="142240" rIns="142240" bIns="315083" numCol="1" spcCol="1270" anchor="t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/>
              <a:t>B</a:t>
            </a:r>
            <a:endParaRPr lang="en-US" sz="2000" kern="1200" dirty="0"/>
          </a:p>
        </p:txBody>
      </p:sp>
      <p:sp>
        <p:nvSpPr>
          <p:cNvPr id="20" name="Figura a mano libera 19"/>
          <p:cNvSpPr/>
          <p:nvPr/>
        </p:nvSpPr>
        <p:spPr>
          <a:xfrm>
            <a:off x="3791579" y="2852438"/>
            <a:ext cx="1572514" cy="1250428"/>
          </a:xfrm>
          <a:custGeom>
            <a:avLst/>
            <a:gdLst>
              <a:gd name="connsiteX0" fmla="*/ 0 w 1572514"/>
              <a:gd name="connsiteY0" fmla="*/ 125043 h 1250428"/>
              <a:gd name="connsiteX1" fmla="*/ 125043 w 1572514"/>
              <a:gd name="connsiteY1" fmla="*/ 0 h 1250428"/>
              <a:gd name="connsiteX2" fmla="*/ 1447471 w 1572514"/>
              <a:gd name="connsiteY2" fmla="*/ 0 h 1250428"/>
              <a:gd name="connsiteX3" fmla="*/ 1572514 w 1572514"/>
              <a:gd name="connsiteY3" fmla="*/ 125043 h 1250428"/>
              <a:gd name="connsiteX4" fmla="*/ 1572514 w 1572514"/>
              <a:gd name="connsiteY4" fmla="*/ 1125385 h 1250428"/>
              <a:gd name="connsiteX5" fmla="*/ 1447471 w 1572514"/>
              <a:gd name="connsiteY5" fmla="*/ 1250428 h 1250428"/>
              <a:gd name="connsiteX6" fmla="*/ 125043 w 1572514"/>
              <a:gd name="connsiteY6" fmla="*/ 1250428 h 1250428"/>
              <a:gd name="connsiteX7" fmla="*/ 0 w 1572514"/>
              <a:gd name="connsiteY7" fmla="*/ 1125385 h 1250428"/>
              <a:gd name="connsiteX8" fmla="*/ 0 w 1572514"/>
              <a:gd name="connsiteY8" fmla="*/ 125043 h 1250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2514" h="1250428">
                <a:moveTo>
                  <a:pt x="0" y="125043"/>
                </a:moveTo>
                <a:cubicBezTo>
                  <a:pt x="0" y="55984"/>
                  <a:pt x="55984" y="0"/>
                  <a:pt x="125043" y="0"/>
                </a:cubicBezTo>
                <a:lnTo>
                  <a:pt x="1447471" y="0"/>
                </a:lnTo>
                <a:cubicBezTo>
                  <a:pt x="1516530" y="0"/>
                  <a:pt x="1572514" y="55984"/>
                  <a:pt x="1572514" y="125043"/>
                </a:cubicBezTo>
                <a:lnTo>
                  <a:pt x="1572514" y="1125385"/>
                </a:lnTo>
                <a:cubicBezTo>
                  <a:pt x="1572514" y="1194444"/>
                  <a:pt x="1516530" y="1250428"/>
                  <a:pt x="1447471" y="1250428"/>
                </a:cubicBezTo>
                <a:lnTo>
                  <a:pt x="125043" y="1250428"/>
                </a:lnTo>
                <a:cubicBezTo>
                  <a:pt x="55984" y="1250428"/>
                  <a:pt x="0" y="1194444"/>
                  <a:pt x="0" y="1125385"/>
                </a:cubicBezTo>
                <a:lnTo>
                  <a:pt x="0" y="125043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2">
              <a:hueOff val="3494510"/>
              <a:satOff val="-663"/>
              <a:lumOff val="-3333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0416" tIns="150416" rIns="150416" bIns="150416" numCol="1" spcCol="1270" anchor="t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kern="1200" dirty="0" smtClean="0"/>
              <a:t>Compile the abstract BP</a:t>
            </a:r>
            <a:endParaRPr lang="en-US" sz="1600" kern="1200" dirty="0"/>
          </a:p>
        </p:txBody>
      </p:sp>
      <p:sp>
        <p:nvSpPr>
          <p:cNvPr id="21" name="Figura a mano libera 20"/>
          <p:cNvSpPr/>
          <p:nvPr/>
        </p:nvSpPr>
        <p:spPr>
          <a:xfrm>
            <a:off x="5041929" y="2410515"/>
            <a:ext cx="385613" cy="302907"/>
          </a:xfrm>
          <a:custGeom>
            <a:avLst/>
            <a:gdLst>
              <a:gd name="connsiteX0" fmla="*/ 0 w 385613"/>
              <a:gd name="connsiteY0" fmla="*/ 60581 h 302907"/>
              <a:gd name="connsiteX1" fmla="*/ 234160 w 385613"/>
              <a:gd name="connsiteY1" fmla="*/ 60581 h 302907"/>
              <a:gd name="connsiteX2" fmla="*/ 234160 w 385613"/>
              <a:gd name="connsiteY2" fmla="*/ 0 h 302907"/>
              <a:gd name="connsiteX3" fmla="*/ 385613 w 385613"/>
              <a:gd name="connsiteY3" fmla="*/ 151454 h 302907"/>
              <a:gd name="connsiteX4" fmla="*/ 234160 w 385613"/>
              <a:gd name="connsiteY4" fmla="*/ 302907 h 302907"/>
              <a:gd name="connsiteX5" fmla="*/ 234160 w 385613"/>
              <a:gd name="connsiteY5" fmla="*/ 242326 h 302907"/>
              <a:gd name="connsiteX6" fmla="*/ 0 w 385613"/>
              <a:gd name="connsiteY6" fmla="*/ 242326 h 302907"/>
              <a:gd name="connsiteX7" fmla="*/ 0 w 385613"/>
              <a:gd name="connsiteY7" fmla="*/ 60581 h 302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613" h="302907">
                <a:moveTo>
                  <a:pt x="0" y="60581"/>
                </a:moveTo>
                <a:lnTo>
                  <a:pt x="234160" y="60581"/>
                </a:lnTo>
                <a:lnTo>
                  <a:pt x="234160" y="0"/>
                </a:lnTo>
                <a:lnTo>
                  <a:pt x="385613" y="151454"/>
                </a:lnTo>
                <a:lnTo>
                  <a:pt x="234160" y="302907"/>
                </a:lnTo>
                <a:lnTo>
                  <a:pt x="234160" y="242326"/>
                </a:lnTo>
                <a:lnTo>
                  <a:pt x="0" y="242326"/>
                </a:lnTo>
                <a:lnTo>
                  <a:pt x="0" y="60581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5241764"/>
              <a:satOff val="-994"/>
              <a:lumOff val="-5000"/>
              <a:alphaOff val="0"/>
            </a:schemeClr>
          </a:fillRef>
          <a:effectRef idx="2">
            <a:schemeClr val="accent2">
              <a:hueOff val="5241764"/>
              <a:satOff val="-994"/>
              <a:lumOff val="-5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0581" rIns="90872" bIns="60581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300" kern="1200"/>
          </a:p>
        </p:txBody>
      </p:sp>
      <p:sp>
        <p:nvSpPr>
          <p:cNvPr id="22" name="Figura a mano libera 21"/>
          <p:cNvSpPr/>
          <p:nvPr/>
        </p:nvSpPr>
        <p:spPr>
          <a:xfrm>
            <a:off x="5587609" y="2323085"/>
            <a:ext cx="1216636" cy="716650"/>
          </a:xfrm>
          <a:custGeom>
            <a:avLst/>
            <a:gdLst>
              <a:gd name="connsiteX0" fmla="*/ 0 w 1216636"/>
              <a:gd name="connsiteY0" fmla="*/ 71665 h 716650"/>
              <a:gd name="connsiteX1" fmla="*/ 71665 w 1216636"/>
              <a:gd name="connsiteY1" fmla="*/ 0 h 716650"/>
              <a:gd name="connsiteX2" fmla="*/ 1144971 w 1216636"/>
              <a:gd name="connsiteY2" fmla="*/ 0 h 716650"/>
              <a:gd name="connsiteX3" fmla="*/ 1216636 w 1216636"/>
              <a:gd name="connsiteY3" fmla="*/ 71665 h 716650"/>
              <a:gd name="connsiteX4" fmla="*/ 1216636 w 1216636"/>
              <a:gd name="connsiteY4" fmla="*/ 644985 h 716650"/>
              <a:gd name="connsiteX5" fmla="*/ 1144971 w 1216636"/>
              <a:gd name="connsiteY5" fmla="*/ 716650 h 716650"/>
              <a:gd name="connsiteX6" fmla="*/ 71665 w 1216636"/>
              <a:gd name="connsiteY6" fmla="*/ 716650 h 716650"/>
              <a:gd name="connsiteX7" fmla="*/ 0 w 1216636"/>
              <a:gd name="connsiteY7" fmla="*/ 644985 h 716650"/>
              <a:gd name="connsiteX8" fmla="*/ 0 w 1216636"/>
              <a:gd name="connsiteY8" fmla="*/ 71665 h 71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6636" h="716650">
                <a:moveTo>
                  <a:pt x="0" y="71665"/>
                </a:moveTo>
                <a:cubicBezTo>
                  <a:pt x="0" y="32086"/>
                  <a:pt x="32086" y="0"/>
                  <a:pt x="71665" y="0"/>
                </a:cubicBezTo>
                <a:lnTo>
                  <a:pt x="1144971" y="0"/>
                </a:lnTo>
                <a:cubicBezTo>
                  <a:pt x="1184550" y="0"/>
                  <a:pt x="1216636" y="32086"/>
                  <a:pt x="1216636" y="71665"/>
                </a:cubicBezTo>
                <a:lnTo>
                  <a:pt x="1216636" y="644985"/>
                </a:lnTo>
                <a:cubicBezTo>
                  <a:pt x="1216636" y="684564"/>
                  <a:pt x="1184550" y="716650"/>
                  <a:pt x="1144971" y="716650"/>
                </a:cubicBezTo>
                <a:lnTo>
                  <a:pt x="71665" y="716650"/>
                </a:lnTo>
                <a:cubicBezTo>
                  <a:pt x="32086" y="716650"/>
                  <a:pt x="0" y="684564"/>
                  <a:pt x="0" y="644985"/>
                </a:cubicBezTo>
                <a:lnTo>
                  <a:pt x="0" y="71665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6989019"/>
              <a:satOff val="-1325"/>
              <a:lumOff val="-6666"/>
              <a:alphaOff val="0"/>
            </a:schemeClr>
          </a:fillRef>
          <a:effectRef idx="2">
            <a:schemeClr val="accent2">
              <a:hueOff val="6989019"/>
              <a:satOff val="-1325"/>
              <a:lumOff val="-666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0" tIns="142240" rIns="142240" bIns="315083" numCol="1" spcCol="1270" anchor="t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/>
              <a:t>C</a:t>
            </a:r>
            <a:endParaRPr lang="en-US" sz="2000" kern="1200" dirty="0"/>
          </a:p>
        </p:txBody>
      </p:sp>
      <p:sp>
        <p:nvSpPr>
          <p:cNvPr id="23" name="Figura a mano libera 22"/>
          <p:cNvSpPr/>
          <p:nvPr/>
        </p:nvSpPr>
        <p:spPr>
          <a:xfrm>
            <a:off x="5717685" y="2852938"/>
            <a:ext cx="1518617" cy="1250428"/>
          </a:xfrm>
          <a:custGeom>
            <a:avLst/>
            <a:gdLst>
              <a:gd name="connsiteX0" fmla="*/ 0 w 1518617"/>
              <a:gd name="connsiteY0" fmla="*/ 125043 h 1250428"/>
              <a:gd name="connsiteX1" fmla="*/ 125043 w 1518617"/>
              <a:gd name="connsiteY1" fmla="*/ 0 h 1250428"/>
              <a:gd name="connsiteX2" fmla="*/ 1393574 w 1518617"/>
              <a:gd name="connsiteY2" fmla="*/ 0 h 1250428"/>
              <a:gd name="connsiteX3" fmla="*/ 1518617 w 1518617"/>
              <a:gd name="connsiteY3" fmla="*/ 125043 h 1250428"/>
              <a:gd name="connsiteX4" fmla="*/ 1518617 w 1518617"/>
              <a:gd name="connsiteY4" fmla="*/ 1125385 h 1250428"/>
              <a:gd name="connsiteX5" fmla="*/ 1393574 w 1518617"/>
              <a:gd name="connsiteY5" fmla="*/ 1250428 h 1250428"/>
              <a:gd name="connsiteX6" fmla="*/ 125043 w 1518617"/>
              <a:gd name="connsiteY6" fmla="*/ 1250428 h 1250428"/>
              <a:gd name="connsiteX7" fmla="*/ 0 w 1518617"/>
              <a:gd name="connsiteY7" fmla="*/ 1125385 h 1250428"/>
              <a:gd name="connsiteX8" fmla="*/ 0 w 1518617"/>
              <a:gd name="connsiteY8" fmla="*/ 125043 h 1250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8617" h="1250428">
                <a:moveTo>
                  <a:pt x="0" y="125043"/>
                </a:moveTo>
                <a:cubicBezTo>
                  <a:pt x="0" y="55984"/>
                  <a:pt x="55984" y="0"/>
                  <a:pt x="125043" y="0"/>
                </a:cubicBezTo>
                <a:lnTo>
                  <a:pt x="1393574" y="0"/>
                </a:lnTo>
                <a:cubicBezTo>
                  <a:pt x="1462633" y="0"/>
                  <a:pt x="1518617" y="55984"/>
                  <a:pt x="1518617" y="125043"/>
                </a:cubicBezTo>
                <a:lnTo>
                  <a:pt x="1518617" y="1125385"/>
                </a:lnTo>
                <a:cubicBezTo>
                  <a:pt x="1518617" y="1194444"/>
                  <a:pt x="1462633" y="1250428"/>
                  <a:pt x="1393574" y="1250428"/>
                </a:cubicBezTo>
                <a:lnTo>
                  <a:pt x="125043" y="1250428"/>
                </a:lnTo>
                <a:cubicBezTo>
                  <a:pt x="55984" y="1250428"/>
                  <a:pt x="0" y="1194444"/>
                  <a:pt x="0" y="1125385"/>
                </a:cubicBezTo>
                <a:lnTo>
                  <a:pt x="0" y="125043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2">
              <a:hueOff val="6989019"/>
              <a:satOff val="-1325"/>
              <a:lumOff val="-6666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0416" tIns="150416" rIns="150416" bIns="150416" numCol="1" spcCol="1270" anchor="t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kern="1200" smtClean="0"/>
              <a:t>Execute the BP</a:t>
            </a:r>
            <a:endParaRPr lang="en-US" sz="1600" kern="1200"/>
          </a:p>
        </p:txBody>
      </p:sp>
      <p:sp>
        <p:nvSpPr>
          <p:cNvPr id="24" name="Figura a mano libera 23"/>
          <p:cNvSpPr/>
          <p:nvPr/>
        </p:nvSpPr>
        <p:spPr>
          <a:xfrm>
            <a:off x="6963719" y="2410515"/>
            <a:ext cx="338084" cy="302907"/>
          </a:xfrm>
          <a:custGeom>
            <a:avLst/>
            <a:gdLst>
              <a:gd name="connsiteX0" fmla="*/ 0 w 338084"/>
              <a:gd name="connsiteY0" fmla="*/ 60581 h 302907"/>
              <a:gd name="connsiteX1" fmla="*/ 186631 w 338084"/>
              <a:gd name="connsiteY1" fmla="*/ 60581 h 302907"/>
              <a:gd name="connsiteX2" fmla="*/ 186631 w 338084"/>
              <a:gd name="connsiteY2" fmla="*/ 0 h 302907"/>
              <a:gd name="connsiteX3" fmla="*/ 338084 w 338084"/>
              <a:gd name="connsiteY3" fmla="*/ 151454 h 302907"/>
              <a:gd name="connsiteX4" fmla="*/ 186631 w 338084"/>
              <a:gd name="connsiteY4" fmla="*/ 302907 h 302907"/>
              <a:gd name="connsiteX5" fmla="*/ 186631 w 338084"/>
              <a:gd name="connsiteY5" fmla="*/ 242326 h 302907"/>
              <a:gd name="connsiteX6" fmla="*/ 0 w 338084"/>
              <a:gd name="connsiteY6" fmla="*/ 242326 h 302907"/>
              <a:gd name="connsiteX7" fmla="*/ 0 w 338084"/>
              <a:gd name="connsiteY7" fmla="*/ 60581 h 302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8084" h="302907">
                <a:moveTo>
                  <a:pt x="0" y="60581"/>
                </a:moveTo>
                <a:lnTo>
                  <a:pt x="186631" y="60581"/>
                </a:lnTo>
                <a:lnTo>
                  <a:pt x="186631" y="0"/>
                </a:lnTo>
                <a:lnTo>
                  <a:pt x="338084" y="151454"/>
                </a:lnTo>
                <a:lnTo>
                  <a:pt x="186631" y="302907"/>
                </a:lnTo>
                <a:lnTo>
                  <a:pt x="186631" y="242326"/>
                </a:lnTo>
                <a:lnTo>
                  <a:pt x="0" y="242326"/>
                </a:lnTo>
                <a:lnTo>
                  <a:pt x="0" y="60581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10483529"/>
              <a:satOff val="-1988"/>
              <a:lumOff val="-9999"/>
              <a:alphaOff val="0"/>
            </a:schemeClr>
          </a:fillRef>
          <a:effectRef idx="2">
            <a:schemeClr val="accent2">
              <a:hueOff val="10483529"/>
              <a:satOff val="-1988"/>
              <a:lumOff val="-999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0581" rIns="90872" bIns="60581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300" kern="1200"/>
          </a:p>
        </p:txBody>
      </p:sp>
      <p:sp>
        <p:nvSpPr>
          <p:cNvPr id="25" name="Figura a mano libera 24"/>
          <p:cNvSpPr/>
          <p:nvPr/>
        </p:nvSpPr>
        <p:spPr>
          <a:xfrm>
            <a:off x="7442141" y="2323085"/>
            <a:ext cx="1216636" cy="716650"/>
          </a:xfrm>
          <a:custGeom>
            <a:avLst/>
            <a:gdLst>
              <a:gd name="connsiteX0" fmla="*/ 0 w 1216636"/>
              <a:gd name="connsiteY0" fmla="*/ 71665 h 716650"/>
              <a:gd name="connsiteX1" fmla="*/ 71665 w 1216636"/>
              <a:gd name="connsiteY1" fmla="*/ 0 h 716650"/>
              <a:gd name="connsiteX2" fmla="*/ 1144971 w 1216636"/>
              <a:gd name="connsiteY2" fmla="*/ 0 h 716650"/>
              <a:gd name="connsiteX3" fmla="*/ 1216636 w 1216636"/>
              <a:gd name="connsiteY3" fmla="*/ 71665 h 716650"/>
              <a:gd name="connsiteX4" fmla="*/ 1216636 w 1216636"/>
              <a:gd name="connsiteY4" fmla="*/ 644985 h 716650"/>
              <a:gd name="connsiteX5" fmla="*/ 1144971 w 1216636"/>
              <a:gd name="connsiteY5" fmla="*/ 716650 h 716650"/>
              <a:gd name="connsiteX6" fmla="*/ 71665 w 1216636"/>
              <a:gd name="connsiteY6" fmla="*/ 716650 h 716650"/>
              <a:gd name="connsiteX7" fmla="*/ 0 w 1216636"/>
              <a:gd name="connsiteY7" fmla="*/ 644985 h 716650"/>
              <a:gd name="connsiteX8" fmla="*/ 0 w 1216636"/>
              <a:gd name="connsiteY8" fmla="*/ 71665 h 71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6636" h="716650">
                <a:moveTo>
                  <a:pt x="0" y="71665"/>
                </a:moveTo>
                <a:cubicBezTo>
                  <a:pt x="0" y="32086"/>
                  <a:pt x="32086" y="0"/>
                  <a:pt x="71665" y="0"/>
                </a:cubicBezTo>
                <a:lnTo>
                  <a:pt x="1144971" y="0"/>
                </a:lnTo>
                <a:cubicBezTo>
                  <a:pt x="1184550" y="0"/>
                  <a:pt x="1216636" y="32086"/>
                  <a:pt x="1216636" y="71665"/>
                </a:cubicBezTo>
                <a:lnTo>
                  <a:pt x="1216636" y="644985"/>
                </a:lnTo>
                <a:cubicBezTo>
                  <a:pt x="1216636" y="684564"/>
                  <a:pt x="1184550" y="716650"/>
                  <a:pt x="1144971" y="716650"/>
                </a:cubicBezTo>
                <a:lnTo>
                  <a:pt x="71665" y="716650"/>
                </a:lnTo>
                <a:cubicBezTo>
                  <a:pt x="32086" y="716650"/>
                  <a:pt x="0" y="684564"/>
                  <a:pt x="0" y="644985"/>
                </a:cubicBezTo>
                <a:lnTo>
                  <a:pt x="0" y="71665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10483529"/>
              <a:satOff val="-1988"/>
              <a:lumOff val="-9999"/>
              <a:alphaOff val="0"/>
            </a:schemeClr>
          </a:fillRef>
          <a:effectRef idx="2">
            <a:schemeClr val="accent2">
              <a:hueOff val="10483529"/>
              <a:satOff val="-1988"/>
              <a:lumOff val="-999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0" tIns="142240" rIns="142240" bIns="315083" numCol="1" spcCol="1270" anchor="t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/>
              <a:t>D</a:t>
            </a:r>
            <a:endParaRPr lang="en-US" sz="2000" kern="1200" dirty="0"/>
          </a:p>
        </p:txBody>
      </p:sp>
      <p:sp>
        <p:nvSpPr>
          <p:cNvPr id="26" name="Figura a mano libera 25"/>
          <p:cNvSpPr/>
          <p:nvPr/>
        </p:nvSpPr>
        <p:spPr>
          <a:xfrm>
            <a:off x="7564558" y="2852438"/>
            <a:ext cx="1470183" cy="1250428"/>
          </a:xfrm>
          <a:custGeom>
            <a:avLst/>
            <a:gdLst>
              <a:gd name="connsiteX0" fmla="*/ 0 w 1470183"/>
              <a:gd name="connsiteY0" fmla="*/ 125043 h 1250428"/>
              <a:gd name="connsiteX1" fmla="*/ 125043 w 1470183"/>
              <a:gd name="connsiteY1" fmla="*/ 0 h 1250428"/>
              <a:gd name="connsiteX2" fmla="*/ 1345140 w 1470183"/>
              <a:gd name="connsiteY2" fmla="*/ 0 h 1250428"/>
              <a:gd name="connsiteX3" fmla="*/ 1470183 w 1470183"/>
              <a:gd name="connsiteY3" fmla="*/ 125043 h 1250428"/>
              <a:gd name="connsiteX4" fmla="*/ 1470183 w 1470183"/>
              <a:gd name="connsiteY4" fmla="*/ 1125385 h 1250428"/>
              <a:gd name="connsiteX5" fmla="*/ 1345140 w 1470183"/>
              <a:gd name="connsiteY5" fmla="*/ 1250428 h 1250428"/>
              <a:gd name="connsiteX6" fmla="*/ 125043 w 1470183"/>
              <a:gd name="connsiteY6" fmla="*/ 1250428 h 1250428"/>
              <a:gd name="connsiteX7" fmla="*/ 0 w 1470183"/>
              <a:gd name="connsiteY7" fmla="*/ 1125385 h 1250428"/>
              <a:gd name="connsiteX8" fmla="*/ 0 w 1470183"/>
              <a:gd name="connsiteY8" fmla="*/ 125043 h 1250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0183" h="1250428">
                <a:moveTo>
                  <a:pt x="0" y="125043"/>
                </a:moveTo>
                <a:cubicBezTo>
                  <a:pt x="0" y="55984"/>
                  <a:pt x="55984" y="0"/>
                  <a:pt x="125043" y="0"/>
                </a:cubicBezTo>
                <a:lnTo>
                  <a:pt x="1345140" y="0"/>
                </a:lnTo>
                <a:cubicBezTo>
                  <a:pt x="1414199" y="0"/>
                  <a:pt x="1470183" y="55984"/>
                  <a:pt x="1470183" y="125043"/>
                </a:cubicBezTo>
                <a:lnTo>
                  <a:pt x="1470183" y="1125385"/>
                </a:lnTo>
                <a:cubicBezTo>
                  <a:pt x="1470183" y="1194444"/>
                  <a:pt x="1414199" y="1250428"/>
                  <a:pt x="1345140" y="1250428"/>
                </a:cubicBezTo>
                <a:lnTo>
                  <a:pt x="125043" y="1250428"/>
                </a:lnTo>
                <a:cubicBezTo>
                  <a:pt x="55984" y="1250428"/>
                  <a:pt x="0" y="1194444"/>
                  <a:pt x="0" y="1125385"/>
                </a:cubicBezTo>
                <a:lnTo>
                  <a:pt x="0" y="125043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2">
              <a:hueOff val="10483529"/>
              <a:satOff val="-1988"/>
              <a:lumOff val="-9999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0416" tIns="150416" rIns="150416" bIns="150416" numCol="1" spcCol="1270" anchor="t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kern="1200" smtClean="0"/>
              <a:t>Return the output to the User</a:t>
            </a:r>
            <a:endParaRPr lang="en-US" sz="1600" kern="1200" dirty="0"/>
          </a:p>
        </p:txBody>
      </p:sp>
      <p:pic>
        <p:nvPicPr>
          <p:cNvPr id="5" name="Immagine 4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2132856"/>
            <a:ext cx="1007533" cy="1141234"/>
          </a:xfrm>
          <a:prstGeom prst="rect">
            <a:avLst/>
          </a:prstGeom>
          <a:effectLst>
            <a:softEdge rad="63500"/>
          </a:effectLst>
          <a:scene3d>
            <a:camera prst="perspectiveAbove"/>
            <a:lightRig rig="threePt" dir="t"/>
          </a:scene3d>
        </p:spPr>
      </p:pic>
      <p:sp>
        <p:nvSpPr>
          <p:cNvPr id="6" name="Freccia a destra 5"/>
          <p:cNvSpPr/>
          <p:nvPr/>
        </p:nvSpPr>
        <p:spPr>
          <a:xfrm>
            <a:off x="1134576" y="2564904"/>
            <a:ext cx="394128" cy="2663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47334" y="3212976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USER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8" name="Segnaposto contenuto 2"/>
          <p:cNvSpPr>
            <a:spLocks noGrp="1"/>
          </p:cNvSpPr>
          <p:nvPr>
            <p:ph idx="1"/>
          </p:nvPr>
        </p:nvSpPr>
        <p:spPr>
          <a:xfrm>
            <a:off x="516079" y="1196752"/>
            <a:ext cx="8229600" cy="74868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Define and  run a Business Process to answer to “What if..”</a:t>
            </a:r>
            <a:endParaRPr lang="en-US" sz="2000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785113"/>
            <a:ext cx="576159" cy="576159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4139952" y="3908991"/>
            <a:ext cx="93993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BP</a:t>
            </a:r>
          </a:p>
          <a:p>
            <a:r>
              <a:rPr lang="en-US" i="1" dirty="0" smtClean="0">
                <a:solidFill>
                  <a:srgbClr val="C00000"/>
                </a:solidFill>
              </a:rPr>
              <a:t>Brokers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982343" y="3920003"/>
            <a:ext cx="117852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WF engine</a:t>
            </a:r>
            <a:endParaRPr lang="en-US" i="1" dirty="0">
              <a:solidFill>
                <a:srgbClr val="C00000"/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852" y="3861048"/>
            <a:ext cx="514548" cy="514548"/>
          </a:xfrm>
          <a:prstGeom prst="rect">
            <a:avLst/>
          </a:prstGeom>
        </p:spPr>
      </p:pic>
      <p:sp>
        <p:nvSpPr>
          <p:cNvPr id="28" name="CasellaDiTesto 27"/>
          <p:cNvSpPr txBox="1"/>
          <p:nvPr/>
        </p:nvSpPr>
        <p:spPr>
          <a:xfrm>
            <a:off x="2169365" y="3939954"/>
            <a:ext cx="107176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BP editor</a:t>
            </a:r>
            <a:endParaRPr lang="en-US" i="1" dirty="0">
              <a:solidFill>
                <a:srgbClr val="C00000"/>
              </a:solidFill>
            </a:endParaRPr>
          </a:p>
        </p:txBody>
      </p:sp>
      <p:pic>
        <p:nvPicPr>
          <p:cNvPr id="27" name="Immagin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809777"/>
            <a:ext cx="617089" cy="617089"/>
          </a:xfrm>
          <a:prstGeom prst="rect">
            <a:avLst/>
          </a:prstGeom>
        </p:spPr>
      </p:pic>
      <p:sp>
        <p:nvSpPr>
          <p:cNvPr id="30" name="CasellaDiTesto 29"/>
          <p:cNvSpPr txBox="1"/>
          <p:nvPr/>
        </p:nvSpPr>
        <p:spPr>
          <a:xfrm>
            <a:off x="5181801" y="4643844"/>
            <a:ext cx="131747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B050"/>
                </a:solidFill>
              </a:rPr>
              <a:t>Middleware</a:t>
            </a:r>
            <a:endParaRPr lang="en-US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612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13" grpId="0" animBg="1"/>
      <p:bldP spid="14" grpId="0" animBg="1"/>
      <p:bldP spid="28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ttangolo 37"/>
          <p:cNvSpPr/>
          <p:nvPr/>
        </p:nvSpPr>
        <p:spPr>
          <a:xfrm>
            <a:off x="0" y="5042154"/>
            <a:ext cx="9144000" cy="1518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4130040" cy="54864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Elements …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3347864" y="1268760"/>
            <a:ext cx="5760640" cy="3969364"/>
            <a:chOff x="2853747" y="3088838"/>
            <a:chExt cx="5184576" cy="3148143"/>
          </a:xfrm>
          <a:scene3d>
            <a:camera prst="perspectiveContrastingLeftFacing"/>
            <a:lightRig rig="threePt" dir="t"/>
          </a:scene3d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4572" y="3202220"/>
              <a:ext cx="5103812" cy="30148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Rettangolo arrotondato 31"/>
            <p:cNvSpPr/>
            <p:nvPr/>
          </p:nvSpPr>
          <p:spPr>
            <a:xfrm>
              <a:off x="2853747" y="3088838"/>
              <a:ext cx="5184576" cy="3148143"/>
            </a:xfrm>
            <a:prstGeom prst="roundRect">
              <a:avLst>
                <a:gd name="adj" fmla="val 6581"/>
              </a:avLst>
            </a:prstGeom>
            <a:solidFill>
              <a:schemeClr val="accent4">
                <a:lumMod val="75000"/>
                <a:alpha val="5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 smtClean="0">
                  <a:solidFill>
                    <a:prstClr val="white"/>
                  </a:solidFill>
                </a:rPr>
                <a:t>Business Process</a:t>
              </a:r>
              <a:endParaRPr lang="en-US" sz="7200" dirty="0">
                <a:solidFill>
                  <a:prstClr val="white"/>
                </a:solidFill>
              </a:endParaRPr>
            </a:p>
          </p:txBody>
        </p:sp>
      </p:grpSp>
      <p:sp>
        <p:nvSpPr>
          <p:cNvPr id="33" name="Rettangolo con singolo angolo ritagliato 32"/>
          <p:cNvSpPr/>
          <p:nvPr/>
        </p:nvSpPr>
        <p:spPr>
          <a:xfrm>
            <a:off x="954101" y="1556792"/>
            <a:ext cx="1378744" cy="702233"/>
          </a:xfrm>
          <a:prstGeom prst="snip1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white"/>
                </a:solidFill>
              </a:rPr>
              <a:t>Data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448123" y="2712674"/>
            <a:ext cx="2390700" cy="723275"/>
          </a:xfrm>
          <a:prstGeom prst="rect">
            <a:avLst/>
          </a:prstGeom>
          <a:noFill/>
          <a:ln w="19050" algn="ctr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137160" bIns="9144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rgbClr val="000000"/>
                </a:solidFill>
              </a:rPr>
              <a:t>Model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35" name="Line 21"/>
          <p:cNvSpPr>
            <a:spLocks noChangeShapeType="1"/>
          </p:cNvSpPr>
          <p:nvPr/>
        </p:nvSpPr>
        <p:spPr bwMode="auto">
          <a:xfrm flipV="1">
            <a:off x="995773" y="4437112"/>
            <a:ext cx="12954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23528" y="3752433"/>
            <a:ext cx="26398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Link/Interface</a:t>
            </a:r>
            <a:endParaRPr lang="en-US" sz="32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1333" y1="83111" x2="88000" y2="71111"/>
                        <a14:foregroundMark x1="88000" y1="71111" x2="84000" y2="85778"/>
                        <a14:foregroundMark x1="84000" y1="88000" x2="18222" y2="96000"/>
                        <a14:foregroundMark x1="18222" y1="96000" x2="17333" y2="88444"/>
                        <a14:foregroundMark x1="16889" y1="88444" x2="23111" y2="81778"/>
                        <a14:foregroundMark x1="56444" y1="14667" x2="75556" y2="12889"/>
                        <a14:foregroundMark x1="75556" y1="12889" x2="76444" y2="28000"/>
                        <a14:foregroundMark x1="76444" y1="28000" x2="59111" y2="30667"/>
                        <a14:foregroundMark x1="59111" y1="30667" x2="57333" y2="1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769" y="5393094"/>
            <a:ext cx="1204258" cy="1204258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sp>
        <p:nvSpPr>
          <p:cNvPr id="39" name="CasellaDiTesto 38"/>
          <p:cNvSpPr txBox="1"/>
          <p:nvPr/>
        </p:nvSpPr>
        <p:spPr>
          <a:xfrm>
            <a:off x="3252055" y="6084585"/>
            <a:ext cx="2544081" cy="584775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Vocabularies</a:t>
            </a:r>
            <a:endParaRPr lang="en-US" sz="3200" dirty="0"/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4953000" y="188640"/>
            <a:ext cx="3698875" cy="784225"/>
          </a:xfrm>
          <a:prstGeom prst="rect">
            <a:avLst/>
          </a:prstGeom>
          <a:noFill/>
          <a:ln w="38100" algn="ctr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tIns="137160" bIns="91440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C00000"/>
                </a:solidFill>
              </a:rPr>
              <a:t>How will CC affect infection rate</a:t>
            </a:r>
          </a:p>
          <a:p>
            <a:pPr eaLnBrk="1" hangingPunct="1"/>
            <a:r>
              <a:rPr lang="en-US" b="1">
                <a:solidFill>
                  <a:srgbClr val="C00000"/>
                </a:solidFill>
              </a:rPr>
              <a:t>of dengue fever in Vietnam?</a:t>
            </a:r>
          </a:p>
        </p:txBody>
      </p:sp>
      <p:sp>
        <p:nvSpPr>
          <p:cNvPr id="41" name="CasellaDiTesto 40"/>
          <p:cNvSpPr txBox="1"/>
          <p:nvPr/>
        </p:nvSpPr>
        <p:spPr>
          <a:xfrm>
            <a:off x="4796565" y="-99392"/>
            <a:ext cx="279491" cy="584775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?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8412614" y="692696"/>
            <a:ext cx="279491" cy="584775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?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277" y="5676422"/>
            <a:ext cx="1440160" cy="1064946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sp>
        <p:nvSpPr>
          <p:cNvPr id="44" name="CasellaDiTesto 43"/>
          <p:cNvSpPr txBox="1"/>
          <p:nvPr/>
        </p:nvSpPr>
        <p:spPr>
          <a:xfrm>
            <a:off x="6115015" y="6156593"/>
            <a:ext cx="3100604" cy="584775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Knowledge Base</a:t>
            </a:r>
            <a:endParaRPr lang="en-US" sz="3200" dirty="0"/>
          </a:p>
        </p:txBody>
      </p:sp>
      <p:sp>
        <p:nvSpPr>
          <p:cNvPr id="8" name="Parentesi graffa aperta 7"/>
          <p:cNvSpPr/>
          <p:nvPr/>
        </p:nvSpPr>
        <p:spPr>
          <a:xfrm>
            <a:off x="3203848" y="1340768"/>
            <a:ext cx="743881" cy="3413354"/>
          </a:xfrm>
          <a:prstGeom prst="leftBrace">
            <a:avLst>
              <a:gd name="adj1" fmla="val 67122"/>
              <a:gd name="adj2" fmla="val 49418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46" name="Parentesi graffa aperta 45"/>
          <p:cNvSpPr/>
          <p:nvPr/>
        </p:nvSpPr>
        <p:spPr>
          <a:xfrm rot="5878340">
            <a:off x="5077732" y="3709557"/>
            <a:ext cx="743881" cy="3413354"/>
          </a:xfrm>
          <a:prstGeom prst="leftBrace">
            <a:avLst>
              <a:gd name="adj1" fmla="val 67122"/>
              <a:gd name="adj2" fmla="val 49418"/>
            </a:avLst>
          </a:prstGeom>
          <a:ln w="76200"/>
          <a:scene3d>
            <a:camera prst="perspectiveHeroicExtremeLeftFacing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01175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4" grpId="0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37" y="2242623"/>
            <a:ext cx="9144000" cy="370665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520940" cy="548640"/>
          </a:xfrm>
        </p:spPr>
        <p:txBody>
          <a:bodyPr/>
          <a:lstStyle/>
          <a:p>
            <a:r>
              <a:rPr lang="en-US" sz="3600" dirty="0" smtClean="0"/>
              <a:t>Knowledge bases</a:t>
            </a:r>
            <a:endParaRPr lang="en-US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980728"/>
            <a:ext cx="7804348" cy="357984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URR is a knowledge base</a:t>
            </a:r>
          </a:p>
          <a:p>
            <a:pPr marL="685800" lvl="2" indent="-457200"/>
            <a:r>
              <a:rPr lang="en-US" sz="2800" dirty="0" smtClean="0"/>
              <a:t>Application = BP   (with User’s feedbacks)</a:t>
            </a:r>
          </a:p>
          <a:p>
            <a:pPr marL="685800" lvl="2" indent="-457200"/>
            <a:r>
              <a:rPr lang="en-US" sz="2800" dirty="0" smtClean="0"/>
              <a:t>Lexicon = Vocabulary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461965"/>
            <a:ext cx="2214562" cy="5349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7143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5013176"/>
            <a:ext cx="9144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96" name="Rettangolo arrotondato 7195"/>
          <p:cNvSpPr/>
          <p:nvPr/>
        </p:nvSpPr>
        <p:spPr>
          <a:xfrm>
            <a:off x="1332792" y="2924944"/>
            <a:ext cx="6479568" cy="2448272"/>
          </a:xfrm>
          <a:prstGeom prst="roundRect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520940" cy="548640"/>
          </a:xfrm>
        </p:spPr>
        <p:txBody>
          <a:bodyPr/>
          <a:lstStyle/>
          <a:p>
            <a:pPr algn="ctr"/>
            <a:r>
              <a:rPr lang="en-US" sz="4000" dirty="0" err="1" smtClean="0"/>
              <a:t>UncertWeb</a:t>
            </a:r>
            <a:r>
              <a:rPr lang="en-US" sz="4000" dirty="0" smtClean="0"/>
              <a:t> </a:t>
            </a:r>
            <a:r>
              <a:rPr lang="en-US" sz="4000" dirty="0" err="1" smtClean="0"/>
              <a:t>Bp</a:t>
            </a:r>
            <a:r>
              <a:rPr lang="en-US" sz="4000" dirty="0" smtClean="0"/>
              <a:t> Broker</a:t>
            </a:r>
            <a:endParaRPr lang="en-US" sz="4000" dirty="0"/>
          </a:p>
        </p:txBody>
      </p:sp>
      <p:grpSp>
        <p:nvGrpSpPr>
          <p:cNvPr id="18" name="Gruppo 17"/>
          <p:cNvGrpSpPr/>
          <p:nvPr/>
        </p:nvGrpSpPr>
        <p:grpSpPr>
          <a:xfrm>
            <a:off x="2584651" y="1687039"/>
            <a:ext cx="1828800" cy="854075"/>
            <a:chOff x="971600" y="1196752"/>
            <a:chExt cx="1828800" cy="854075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artisticPastelsSmooth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1196752"/>
              <a:ext cx="1828800" cy="854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CasellaDiTesto 11"/>
            <p:cNvSpPr txBox="1"/>
            <p:nvPr/>
          </p:nvSpPr>
          <p:spPr>
            <a:xfrm>
              <a:off x="1541327" y="1505901"/>
              <a:ext cx="1078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BP Editor</a:t>
              </a:r>
              <a:endParaRPr lang="en-US" dirty="0"/>
            </a:p>
          </p:txBody>
        </p:sp>
      </p:grpSp>
      <p:grpSp>
        <p:nvGrpSpPr>
          <p:cNvPr id="28" name="Gruppo 27"/>
          <p:cNvGrpSpPr/>
          <p:nvPr/>
        </p:nvGrpSpPr>
        <p:grpSpPr>
          <a:xfrm>
            <a:off x="2591822" y="3179689"/>
            <a:ext cx="1828800" cy="854075"/>
            <a:chOff x="3312377" y="3465948"/>
            <a:chExt cx="1828800" cy="854075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artisticPastelsSmooth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377" y="3465948"/>
              <a:ext cx="1828800" cy="854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CasellaDiTesto 14"/>
            <p:cNvSpPr txBox="1"/>
            <p:nvPr/>
          </p:nvSpPr>
          <p:spPr>
            <a:xfrm>
              <a:off x="3824354" y="3746222"/>
              <a:ext cx="11839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 Controller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</p:grpSp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49" y="2132206"/>
            <a:ext cx="663501" cy="663501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287318"/>
            <a:ext cx="633455" cy="633455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37657" y="2215426"/>
            <a:ext cx="1116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BP library</a:t>
            </a:r>
            <a:endParaRPr lang="en-US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5627813" y="3274442"/>
            <a:ext cx="1489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Component library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41" y="1280639"/>
            <a:ext cx="755555" cy="755555"/>
          </a:xfrm>
          <a:prstGeom prst="rect">
            <a:avLst/>
          </a:prstGeom>
        </p:spPr>
      </p:pic>
      <p:sp>
        <p:nvSpPr>
          <p:cNvPr id="21" name="CasellaDiTesto 20"/>
          <p:cNvSpPr txBox="1"/>
          <p:nvPr/>
        </p:nvSpPr>
        <p:spPr>
          <a:xfrm>
            <a:off x="492905" y="1502373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URR</a:t>
            </a:r>
            <a:endParaRPr lang="en-US" dirty="0"/>
          </a:p>
        </p:txBody>
      </p:sp>
      <p:grpSp>
        <p:nvGrpSpPr>
          <p:cNvPr id="27" name="Gruppo 26"/>
          <p:cNvGrpSpPr/>
          <p:nvPr/>
        </p:nvGrpSpPr>
        <p:grpSpPr>
          <a:xfrm>
            <a:off x="2591822" y="4428274"/>
            <a:ext cx="1851816" cy="854075"/>
            <a:chOff x="1115616" y="3688516"/>
            <a:chExt cx="1851816" cy="854075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artisticPastelsSmooth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3688516"/>
              <a:ext cx="1828800" cy="854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CasellaDiTesto 24"/>
            <p:cNvSpPr txBox="1"/>
            <p:nvPr/>
          </p:nvSpPr>
          <p:spPr>
            <a:xfrm>
              <a:off x="1504531" y="3968790"/>
              <a:ext cx="14629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Preprocessor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2" name="Gruppo 21"/>
          <p:cNvGrpSpPr/>
          <p:nvPr/>
        </p:nvGrpSpPr>
        <p:grpSpPr>
          <a:xfrm>
            <a:off x="197123" y="3153196"/>
            <a:ext cx="1828800" cy="923330"/>
            <a:chOff x="218100" y="2579088"/>
            <a:chExt cx="1828800" cy="923330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artisticPastelsSmooth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100" y="2606001"/>
              <a:ext cx="1828800" cy="854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CasellaDiTesto 25"/>
            <p:cNvSpPr txBox="1"/>
            <p:nvPr/>
          </p:nvSpPr>
          <p:spPr>
            <a:xfrm>
              <a:off x="746039" y="2579088"/>
              <a:ext cx="121546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3"/>
                  </a:solidFill>
                </a:rPr>
                <a:t>Resources</a:t>
              </a:r>
            </a:p>
            <a:p>
              <a:r>
                <a:rPr lang="en-US" dirty="0" smtClean="0">
                  <a:solidFill>
                    <a:schemeClr val="accent3"/>
                  </a:solidFill>
                </a:rPr>
                <a:t>Brokering</a:t>
              </a:r>
            </a:p>
            <a:p>
              <a:r>
                <a:rPr lang="en-US" dirty="0" smtClean="0">
                  <a:solidFill>
                    <a:schemeClr val="accent3"/>
                  </a:solidFill>
                </a:rPr>
                <a:t>framework</a:t>
              </a:r>
              <a:endParaRPr lang="en-US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30" name="Gruppo 29"/>
          <p:cNvGrpSpPr/>
          <p:nvPr/>
        </p:nvGrpSpPr>
        <p:grpSpPr>
          <a:xfrm>
            <a:off x="7001026" y="4447133"/>
            <a:ext cx="1828800" cy="854075"/>
            <a:chOff x="971600" y="1196752"/>
            <a:chExt cx="1828800" cy="854075"/>
          </a:xfrm>
        </p:grpSpPr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artisticPastelsSmooth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1196752"/>
              <a:ext cx="1828800" cy="854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CasellaDiTesto 31"/>
            <p:cNvSpPr txBox="1"/>
            <p:nvPr/>
          </p:nvSpPr>
          <p:spPr>
            <a:xfrm>
              <a:off x="1541327" y="1505901"/>
              <a:ext cx="12057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WF engine</a:t>
              </a:r>
              <a:endParaRPr lang="en-US" dirty="0"/>
            </a:p>
          </p:txBody>
        </p:sp>
      </p:grpSp>
      <p:cxnSp>
        <p:nvCxnSpPr>
          <p:cNvPr id="7168" name="Connettore 2 7167"/>
          <p:cNvCxnSpPr>
            <a:stCxn id="7170" idx="2"/>
            <a:endCxn id="14" idx="0"/>
          </p:cNvCxnSpPr>
          <p:nvPr/>
        </p:nvCxnSpPr>
        <p:spPr>
          <a:xfrm>
            <a:off x="3499051" y="2541114"/>
            <a:ext cx="7171" cy="6385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/>
          <p:cNvCxnSpPr>
            <a:stCxn id="14" idx="1"/>
            <a:endCxn id="23" idx="3"/>
          </p:cNvCxnSpPr>
          <p:nvPr/>
        </p:nvCxnSpPr>
        <p:spPr>
          <a:xfrm flipH="1">
            <a:off x="2025923" y="3606727"/>
            <a:ext cx="565899" cy="420"/>
          </a:xfrm>
          <a:prstGeom prst="straightConnector1">
            <a:avLst/>
          </a:prstGeom>
          <a:ln w="28575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>
            <a:stCxn id="14" idx="2"/>
            <a:endCxn id="24" idx="0"/>
          </p:cNvCxnSpPr>
          <p:nvPr/>
        </p:nvCxnSpPr>
        <p:spPr>
          <a:xfrm>
            <a:off x="3506222" y="4033764"/>
            <a:ext cx="0" cy="394510"/>
          </a:xfrm>
          <a:prstGeom prst="straightConnector1">
            <a:avLst/>
          </a:prstGeom>
          <a:ln w="28575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2 44"/>
          <p:cNvCxnSpPr>
            <a:stCxn id="14" idx="3"/>
            <a:endCxn id="16" idx="1"/>
          </p:cNvCxnSpPr>
          <p:nvPr/>
        </p:nvCxnSpPr>
        <p:spPr>
          <a:xfrm flipV="1">
            <a:off x="4420622" y="3604046"/>
            <a:ext cx="583426" cy="268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2 47"/>
          <p:cNvCxnSpPr>
            <a:endCxn id="31" idx="1"/>
          </p:cNvCxnSpPr>
          <p:nvPr/>
        </p:nvCxnSpPr>
        <p:spPr>
          <a:xfrm>
            <a:off x="4443638" y="3920773"/>
            <a:ext cx="2557388" cy="953398"/>
          </a:xfrm>
          <a:prstGeom prst="bentConnector3">
            <a:avLst>
              <a:gd name="adj1" fmla="val 11234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2 50"/>
          <p:cNvCxnSpPr>
            <a:stCxn id="7170" idx="1"/>
            <a:endCxn id="20" idx="3"/>
          </p:cNvCxnSpPr>
          <p:nvPr/>
        </p:nvCxnSpPr>
        <p:spPr>
          <a:xfrm flipH="1" flipV="1">
            <a:off x="1835696" y="1658417"/>
            <a:ext cx="748955" cy="4556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2 53"/>
          <p:cNvCxnSpPr>
            <a:stCxn id="7170" idx="1"/>
            <a:endCxn id="13" idx="3"/>
          </p:cNvCxnSpPr>
          <p:nvPr/>
        </p:nvCxnSpPr>
        <p:spPr>
          <a:xfrm flipH="1">
            <a:off x="1815650" y="2114077"/>
            <a:ext cx="769001" cy="3498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Immagin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895" y="1855707"/>
            <a:ext cx="2576931" cy="866619"/>
          </a:xfrm>
          <a:prstGeom prst="rect">
            <a:avLst/>
          </a:prstGeom>
        </p:spPr>
      </p:pic>
      <p:pic>
        <p:nvPicPr>
          <p:cNvPr id="33" name="Immagine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318" y="1280639"/>
            <a:ext cx="867491" cy="377778"/>
          </a:xfrm>
          <a:prstGeom prst="rect">
            <a:avLst/>
          </a:prstGeom>
        </p:spPr>
      </p:pic>
      <p:pic>
        <p:nvPicPr>
          <p:cNvPr id="35" name="Immagin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332" y="3899094"/>
            <a:ext cx="999943" cy="499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23" y="4085561"/>
            <a:ext cx="998421" cy="746273"/>
          </a:xfrm>
          <a:prstGeom prst="rect">
            <a:avLst/>
          </a:prstGeom>
        </p:spPr>
      </p:pic>
      <p:sp>
        <p:nvSpPr>
          <p:cNvPr id="37" name="TextBox 7"/>
          <p:cNvSpPr txBox="1"/>
          <p:nvPr/>
        </p:nvSpPr>
        <p:spPr>
          <a:xfrm>
            <a:off x="6364267" y="2946898"/>
            <a:ext cx="1232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BP Broker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01"/>
            <a:ext cx="1241587" cy="299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Immagine 39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6667" b="-1528"/>
          <a:stretch>
            <a:fillRect/>
          </a:stretch>
        </p:blipFill>
        <p:spPr>
          <a:xfrm>
            <a:off x="179512" y="2996952"/>
            <a:ext cx="792088" cy="360040"/>
          </a:xfrm>
          <a:prstGeom prst="rect">
            <a:avLst/>
          </a:prstGeom>
        </p:spPr>
      </p:pic>
      <p:pic>
        <p:nvPicPr>
          <p:cNvPr id="41" name="Immagine 40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6667" b="-1528"/>
          <a:stretch>
            <a:fillRect/>
          </a:stretch>
        </p:blipFill>
        <p:spPr>
          <a:xfrm>
            <a:off x="1403648" y="1268760"/>
            <a:ext cx="792088" cy="3600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4221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ConclusioNs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it-IT" sz="1800" dirty="0" smtClean="0"/>
              <a:t>The Model Web </a:t>
            </a:r>
            <a:r>
              <a:rPr lang="it-IT" sz="1800" dirty="0" err="1" smtClean="0"/>
              <a:t>aims</a:t>
            </a:r>
            <a:r>
              <a:rPr lang="it-IT" sz="1800" dirty="0" smtClean="0"/>
              <a:t> to </a:t>
            </a:r>
            <a:r>
              <a:rPr lang="it-IT" sz="1800" dirty="0" err="1" smtClean="0"/>
              <a:t>support</a:t>
            </a:r>
            <a:r>
              <a:rPr lang="it-IT" sz="1800" dirty="0" smtClean="0"/>
              <a:t> the science of </a:t>
            </a:r>
            <a:r>
              <a:rPr lang="it-IT" sz="1800" dirty="0" err="1" smtClean="0"/>
              <a:t>tomorrow</a:t>
            </a:r>
            <a:r>
              <a:rPr lang="it-IT" sz="1800" dirty="0" smtClean="0"/>
              <a:t> building an </a:t>
            </a:r>
            <a:r>
              <a:rPr lang="it-IT" sz="1800" dirty="0" err="1" smtClean="0"/>
              <a:t>ecosystem</a:t>
            </a:r>
            <a:r>
              <a:rPr lang="it-IT" sz="1800" dirty="0" smtClean="0"/>
              <a:t> </a:t>
            </a:r>
            <a:r>
              <a:rPr lang="it-IT" sz="1800" dirty="0" err="1" smtClean="0"/>
              <a:t>of</a:t>
            </a:r>
            <a:r>
              <a:rPr lang="it-IT" sz="1800" dirty="0" smtClean="0"/>
              <a:t> </a:t>
            </a:r>
            <a:r>
              <a:rPr lang="it-IT" sz="1800" dirty="0" err="1" smtClean="0"/>
              <a:t>interacting</a:t>
            </a:r>
            <a:r>
              <a:rPr lang="it-IT" sz="1800" dirty="0" smtClean="0"/>
              <a:t> </a:t>
            </a:r>
            <a:r>
              <a:rPr lang="it-IT" sz="1800" dirty="0" err="1" smtClean="0"/>
              <a:t>models</a:t>
            </a:r>
            <a:r>
              <a:rPr lang="it-IT" sz="1800" dirty="0" smtClean="0"/>
              <a:t> and </a:t>
            </a:r>
            <a:r>
              <a:rPr lang="it-IT" sz="1800" dirty="0" err="1" smtClean="0"/>
              <a:t>facing</a:t>
            </a:r>
            <a:r>
              <a:rPr lang="it-IT" sz="1800" dirty="0" smtClean="0"/>
              <a:t> the </a:t>
            </a:r>
            <a:r>
              <a:rPr lang="it-IT" sz="1800" dirty="0" err="1" smtClean="0"/>
              <a:t>related</a:t>
            </a:r>
            <a:r>
              <a:rPr lang="it-IT" sz="1800" dirty="0" smtClean="0"/>
              <a:t> </a:t>
            </a:r>
            <a:r>
              <a:rPr lang="it-IT" sz="1800" dirty="0" err="1" smtClean="0"/>
              <a:t>challenges</a:t>
            </a:r>
            <a:r>
              <a:rPr lang="it-IT" sz="1800" dirty="0" smtClean="0"/>
              <a:t> (i.e. </a:t>
            </a:r>
            <a:r>
              <a:rPr lang="it-IT" sz="1800" dirty="0" err="1" smtClean="0"/>
              <a:t>multidisciplinarity</a:t>
            </a:r>
            <a:r>
              <a:rPr lang="it-IT" sz="1800" dirty="0" smtClean="0"/>
              <a:t>, </a:t>
            </a:r>
            <a:r>
              <a:rPr lang="it-IT" sz="1800" dirty="0" err="1" smtClean="0"/>
              <a:t>scalability</a:t>
            </a:r>
            <a:r>
              <a:rPr lang="it-IT" sz="1800" dirty="0" smtClean="0"/>
              <a:t>, etc.). </a:t>
            </a:r>
          </a:p>
          <a:p>
            <a:pPr>
              <a:buFont typeface="Arial" pitchFamily="34" charset="0"/>
              <a:buChar char="•"/>
            </a:pPr>
            <a:r>
              <a:rPr lang="it-IT" sz="1800" dirty="0" smtClean="0"/>
              <a:t>In the Model Web  </a:t>
            </a:r>
            <a:r>
              <a:rPr lang="it-IT" sz="1800" dirty="0" err="1" smtClean="0"/>
              <a:t>users</a:t>
            </a:r>
            <a:r>
              <a:rPr lang="it-IT" sz="1800" dirty="0" smtClean="0"/>
              <a:t> focus on high-</a:t>
            </a:r>
            <a:r>
              <a:rPr lang="it-IT" sz="1800" dirty="0" err="1" smtClean="0"/>
              <a:t>level</a:t>
            </a:r>
            <a:r>
              <a:rPr lang="it-IT" sz="1800" dirty="0" smtClean="0"/>
              <a:t> </a:t>
            </a:r>
            <a:r>
              <a:rPr lang="it-IT" sz="1800" dirty="0" err="1" smtClean="0"/>
              <a:t>representations</a:t>
            </a:r>
            <a:r>
              <a:rPr lang="it-IT" sz="1800" dirty="0" smtClean="0"/>
              <a:t> (i.e. </a:t>
            </a:r>
            <a:r>
              <a:rPr lang="it-IT" sz="1800" dirty="0" err="1" smtClean="0"/>
              <a:t>abstract</a:t>
            </a:r>
            <a:r>
              <a:rPr lang="it-IT" sz="1800" dirty="0" smtClean="0"/>
              <a:t> Business </a:t>
            </a:r>
            <a:r>
              <a:rPr lang="it-IT" sz="1800" dirty="0" err="1" smtClean="0"/>
              <a:t>Processes</a:t>
            </a:r>
            <a:r>
              <a:rPr lang="it-IT" sz="1800" dirty="0" smtClean="0"/>
              <a:t>); </a:t>
            </a:r>
            <a:r>
              <a:rPr lang="it-IT" sz="1800" dirty="0" err="1" smtClean="0"/>
              <a:t>lower</a:t>
            </a:r>
            <a:r>
              <a:rPr lang="it-IT" sz="1800" dirty="0" smtClean="0"/>
              <a:t> </a:t>
            </a:r>
            <a:r>
              <a:rPr lang="it-IT" sz="1800" dirty="0" err="1" smtClean="0"/>
              <a:t>level</a:t>
            </a:r>
            <a:r>
              <a:rPr lang="it-IT" sz="1800" dirty="0" smtClean="0"/>
              <a:t> </a:t>
            </a:r>
            <a:r>
              <a:rPr lang="it-IT" sz="1800" dirty="0" err="1" smtClean="0"/>
              <a:t>details</a:t>
            </a:r>
            <a:r>
              <a:rPr lang="it-IT" sz="1800" dirty="0" smtClean="0"/>
              <a:t> are in </a:t>
            </a:r>
            <a:r>
              <a:rPr lang="it-IT" sz="1800" dirty="0" err="1" smtClean="0"/>
              <a:t>charge</a:t>
            </a:r>
            <a:r>
              <a:rPr lang="it-IT" sz="1800" dirty="0" smtClean="0"/>
              <a:t> of the </a:t>
            </a:r>
            <a:r>
              <a:rPr lang="it-IT" sz="1800" dirty="0" err="1" smtClean="0"/>
              <a:t>middleware</a:t>
            </a:r>
            <a:r>
              <a:rPr lang="it-IT" sz="18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it-IT" sz="1800" dirty="0" smtClean="0"/>
              <a:t>Building </a:t>
            </a:r>
            <a:r>
              <a:rPr lang="it-IT" sz="1800" dirty="0" err="1" smtClean="0"/>
              <a:t>meaningful</a:t>
            </a:r>
            <a:r>
              <a:rPr lang="it-IT" sz="1800" dirty="0" smtClean="0"/>
              <a:t> </a:t>
            </a:r>
            <a:r>
              <a:rPr lang="it-IT" sz="1800" dirty="0" err="1" smtClean="0"/>
              <a:t>multidisciplinary</a:t>
            </a:r>
            <a:r>
              <a:rPr lang="it-IT" sz="1800" dirty="0" smtClean="0"/>
              <a:t>  </a:t>
            </a:r>
            <a:r>
              <a:rPr lang="it-IT" sz="1800" dirty="0" err="1" smtClean="0"/>
              <a:t>BPs</a:t>
            </a:r>
            <a:r>
              <a:rPr lang="it-IT" sz="1800" dirty="0" smtClean="0"/>
              <a:t> </a:t>
            </a:r>
            <a:r>
              <a:rPr lang="it-IT" sz="1800" dirty="0" err="1" smtClean="0"/>
              <a:t>requires</a:t>
            </a:r>
            <a:r>
              <a:rPr lang="it-IT" sz="1800" dirty="0" smtClean="0"/>
              <a:t> </a:t>
            </a:r>
            <a:r>
              <a:rPr lang="it-IT" sz="1800" dirty="0" err="1" smtClean="0"/>
              <a:t>knowledge</a:t>
            </a:r>
            <a:r>
              <a:rPr lang="it-IT" sz="1800" dirty="0" smtClean="0"/>
              <a:t> </a:t>
            </a:r>
            <a:r>
              <a:rPr lang="it-IT" sz="1800" dirty="0" err="1" smtClean="0"/>
              <a:t>bases</a:t>
            </a:r>
            <a:r>
              <a:rPr lang="it-IT" sz="1800" dirty="0"/>
              <a:t> </a:t>
            </a:r>
            <a:r>
              <a:rPr lang="it-IT" sz="1800" dirty="0" err="1" smtClean="0"/>
              <a:t>supporting</a:t>
            </a:r>
            <a:r>
              <a:rPr lang="it-IT" sz="1800" dirty="0" smtClean="0"/>
              <a:t> the </a:t>
            </a:r>
            <a:r>
              <a:rPr lang="it-IT" sz="1800" dirty="0" err="1" smtClean="0"/>
              <a:t>interaction</a:t>
            </a:r>
            <a:r>
              <a:rPr lang="it-IT" sz="1800" dirty="0" smtClean="0"/>
              <a:t> with  and </a:t>
            </a:r>
            <a:r>
              <a:rPr lang="it-IT" sz="1800" dirty="0" err="1" smtClean="0"/>
              <a:t>between</a:t>
            </a:r>
            <a:r>
              <a:rPr lang="it-IT" sz="1800" dirty="0" smtClean="0"/>
              <a:t> Science and Policy </a:t>
            </a:r>
            <a:r>
              <a:rPr lang="it-IT" sz="1800" dirty="0" err="1" smtClean="0"/>
              <a:t>components</a:t>
            </a:r>
            <a:endParaRPr lang="it-IT" sz="1800" dirty="0" smtClean="0"/>
          </a:p>
          <a:p>
            <a:pPr>
              <a:buFont typeface="Arial" pitchFamily="34" charset="0"/>
              <a:buChar char="•"/>
            </a:pPr>
            <a:r>
              <a:rPr lang="it-IT" sz="1800" dirty="0" smtClean="0"/>
              <a:t>The GEO URR can </a:t>
            </a:r>
            <a:r>
              <a:rPr lang="it-IT" sz="1800" dirty="0" err="1" smtClean="0"/>
              <a:t>provide</a:t>
            </a:r>
            <a:r>
              <a:rPr lang="it-IT" sz="1800" dirty="0" smtClean="0"/>
              <a:t> the </a:t>
            </a:r>
            <a:r>
              <a:rPr lang="it-IT" sz="1800" dirty="0" err="1" smtClean="0"/>
              <a:t>knowledge</a:t>
            </a:r>
            <a:r>
              <a:rPr lang="it-IT" sz="1800" dirty="0" smtClean="0"/>
              <a:t> (</a:t>
            </a:r>
            <a:r>
              <a:rPr lang="it-IT" sz="1800" dirty="0" err="1" smtClean="0"/>
              <a:t>applications</a:t>
            </a:r>
            <a:r>
              <a:rPr lang="it-IT" sz="1800" dirty="0" smtClean="0"/>
              <a:t>/</a:t>
            </a:r>
            <a:r>
              <a:rPr lang="it-IT" sz="1800" dirty="0" err="1" smtClean="0"/>
              <a:t>BPs</a:t>
            </a:r>
            <a:r>
              <a:rPr lang="it-IT" sz="1800" dirty="0" smtClean="0"/>
              <a:t>, </a:t>
            </a:r>
            <a:r>
              <a:rPr lang="it-IT" sz="1800" dirty="0" err="1" smtClean="0"/>
              <a:t>lexicon</a:t>
            </a:r>
            <a:r>
              <a:rPr lang="it-IT" sz="1800" dirty="0" smtClean="0"/>
              <a:t>/</a:t>
            </a:r>
            <a:r>
              <a:rPr lang="it-IT" sz="1800" dirty="0" err="1" smtClean="0"/>
              <a:t>vocabularies</a:t>
            </a:r>
            <a:r>
              <a:rPr lang="it-IT" sz="1800" dirty="0" smtClean="0"/>
              <a:t>) </a:t>
            </a:r>
            <a:r>
              <a:rPr lang="it-IT" sz="1800" dirty="0" err="1" smtClean="0"/>
              <a:t>required</a:t>
            </a:r>
            <a:r>
              <a:rPr lang="it-IT" sz="1800" dirty="0" smtClean="0"/>
              <a:t> to </a:t>
            </a:r>
            <a:r>
              <a:rPr lang="it-IT" sz="1800" dirty="0" err="1" smtClean="0"/>
              <a:t>implement</a:t>
            </a:r>
            <a:r>
              <a:rPr lang="it-IT" sz="1800" dirty="0" smtClean="0"/>
              <a:t> the GEO Model Web vision.</a:t>
            </a:r>
            <a:endParaRPr lang="it-IT" sz="1800" dirty="0"/>
          </a:p>
        </p:txBody>
      </p:sp>
    </p:spTree>
    <p:extLst>
      <p:ext uri="{BB962C8B-B14F-4D97-AF65-F5344CB8AC3E}">
        <p14:creationId xmlns="" xmlns:p14="http://schemas.microsoft.com/office/powerpoint/2010/main" val="328385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oli">
  <a:themeElements>
    <a:clrScheme name="Angoli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ol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ol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10437</TotalTime>
  <Words>316</Words>
  <Application>Microsoft Office PowerPoint</Application>
  <PresentationFormat>Presentazione su schermo (4:3)</PresentationFormat>
  <Paragraphs>93</Paragraphs>
  <Slides>8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Angoli</vt:lpstr>
      <vt:lpstr>The Model Web approach: a push-pull component for the science-policy interface?</vt:lpstr>
      <vt:lpstr>What if…</vt:lpstr>
      <vt:lpstr>Elements …</vt:lpstr>
      <vt:lpstr>General Use Case</vt:lpstr>
      <vt:lpstr>Elements …</vt:lpstr>
      <vt:lpstr>Knowledge bases</vt:lpstr>
      <vt:lpstr>UncertWeb Bp Broker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GEO Model Web</dc:title>
  <dc:creator>nativi</dc:creator>
  <cp:lastModifiedBy>Mazzetti</cp:lastModifiedBy>
  <cp:revision>248</cp:revision>
  <dcterms:created xsi:type="dcterms:W3CDTF">2012-07-01T20:59:58Z</dcterms:created>
  <dcterms:modified xsi:type="dcterms:W3CDTF">2012-08-29T21:08:36Z</dcterms:modified>
</cp:coreProperties>
</file>