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 id="2147483686" r:id="rId2"/>
    <p:sldMasterId id="2147483741" r:id="rId3"/>
    <p:sldMasterId id="2147483743" r:id="rId4"/>
  </p:sldMasterIdLst>
  <p:notesMasterIdLst>
    <p:notesMasterId r:id="rId29"/>
  </p:notesMasterIdLst>
  <p:handoutMasterIdLst>
    <p:handoutMasterId r:id="rId30"/>
  </p:handoutMasterIdLst>
  <p:sldIdLst>
    <p:sldId id="350" r:id="rId5"/>
    <p:sldId id="408" r:id="rId6"/>
    <p:sldId id="422" r:id="rId7"/>
    <p:sldId id="435" r:id="rId8"/>
    <p:sldId id="433" r:id="rId9"/>
    <p:sldId id="434" r:id="rId10"/>
    <p:sldId id="436" r:id="rId11"/>
    <p:sldId id="437" r:id="rId12"/>
    <p:sldId id="438" r:id="rId13"/>
    <p:sldId id="439" r:id="rId14"/>
    <p:sldId id="466" r:id="rId15"/>
    <p:sldId id="465" r:id="rId16"/>
    <p:sldId id="468" r:id="rId17"/>
    <p:sldId id="416" r:id="rId18"/>
    <p:sldId id="425" r:id="rId19"/>
    <p:sldId id="460" r:id="rId20"/>
    <p:sldId id="461" r:id="rId21"/>
    <p:sldId id="444" r:id="rId22"/>
    <p:sldId id="456" r:id="rId23"/>
    <p:sldId id="464" r:id="rId24"/>
    <p:sldId id="463" r:id="rId25"/>
    <p:sldId id="449" r:id="rId26"/>
    <p:sldId id="448" r:id="rId27"/>
    <p:sldId id="467" r:id="rId28"/>
  </p:sldIdLst>
  <p:sldSz cx="9144000" cy="6858000" type="screen4x3"/>
  <p:notesSz cx="7010400" cy="9296400"/>
  <p:defaultTextStyle>
    <a:defPPr>
      <a:defRPr lang="en-US"/>
    </a:defPPr>
    <a:lvl1pPr algn="l" defTabSz="457200" rtl="0" fontAlgn="base">
      <a:spcBef>
        <a:spcPct val="0"/>
      </a:spcBef>
      <a:spcAft>
        <a:spcPct val="0"/>
      </a:spcAft>
      <a:defRPr sz="2400" kern="1200">
        <a:solidFill>
          <a:schemeClr val="tx1"/>
        </a:solidFill>
        <a:latin typeface="Arial" pitchFamily="-106" charset="0"/>
        <a:ea typeface="ＭＳ Ｐゴシック" pitchFamily="34" charset="-128"/>
        <a:cs typeface="ＭＳ Ｐゴシック" pitchFamily="34" charset="-128"/>
      </a:defRPr>
    </a:lvl1pPr>
    <a:lvl2pPr marL="457200" algn="l" defTabSz="457200" rtl="0" fontAlgn="base">
      <a:spcBef>
        <a:spcPct val="0"/>
      </a:spcBef>
      <a:spcAft>
        <a:spcPct val="0"/>
      </a:spcAft>
      <a:defRPr sz="2400" kern="1200">
        <a:solidFill>
          <a:schemeClr val="tx1"/>
        </a:solidFill>
        <a:latin typeface="Arial" pitchFamily="-106" charset="0"/>
        <a:ea typeface="ＭＳ Ｐゴシック" pitchFamily="34" charset="-128"/>
        <a:cs typeface="ＭＳ Ｐゴシック" pitchFamily="34" charset="-128"/>
      </a:defRPr>
    </a:lvl2pPr>
    <a:lvl3pPr marL="914400" algn="l" defTabSz="457200" rtl="0" fontAlgn="base">
      <a:spcBef>
        <a:spcPct val="0"/>
      </a:spcBef>
      <a:spcAft>
        <a:spcPct val="0"/>
      </a:spcAft>
      <a:defRPr sz="2400" kern="1200">
        <a:solidFill>
          <a:schemeClr val="tx1"/>
        </a:solidFill>
        <a:latin typeface="Arial" pitchFamily="-106" charset="0"/>
        <a:ea typeface="ＭＳ Ｐゴシック" pitchFamily="34" charset="-128"/>
        <a:cs typeface="ＭＳ Ｐゴシック" pitchFamily="34" charset="-128"/>
      </a:defRPr>
    </a:lvl3pPr>
    <a:lvl4pPr marL="1371600" algn="l" defTabSz="457200" rtl="0" fontAlgn="base">
      <a:spcBef>
        <a:spcPct val="0"/>
      </a:spcBef>
      <a:spcAft>
        <a:spcPct val="0"/>
      </a:spcAft>
      <a:defRPr sz="2400" kern="1200">
        <a:solidFill>
          <a:schemeClr val="tx1"/>
        </a:solidFill>
        <a:latin typeface="Arial" pitchFamily="-106" charset="0"/>
        <a:ea typeface="ＭＳ Ｐゴシック" pitchFamily="34" charset="-128"/>
        <a:cs typeface="ＭＳ Ｐゴシック" pitchFamily="34" charset="-128"/>
      </a:defRPr>
    </a:lvl4pPr>
    <a:lvl5pPr marL="1828800" algn="l" defTabSz="457200" rtl="0" fontAlgn="base">
      <a:spcBef>
        <a:spcPct val="0"/>
      </a:spcBef>
      <a:spcAft>
        <a:spcPct val="0"/>
      </a:spcAft>
      <a:defRPr sz="2400" kern="1200">
        <a:solidFill>
          <a:schemeClr val="tx1"/>
        </a:solidFill>
        <a:latin typeface="Arial" pitchFamily="-106" charset="0"/>
        <a:ea typeface="ＭＳ Ｐゴシック" pitchFamily="34" charset="-128"/>
        <a:cs typeface="ＭＳ Ｐゴシック" pitchFamily="34" charset="-128"/>
      </a:defRPr>
    </a:lvl5pPr>
    <a:lvl6pPr marL="2286000" algn="l" defTabSz="457200" rtl="0" eaLnBrk="1" latinLnBrk="0" hangingPunct="1">
      <a:defRPr sz="2400" kern="1200">
        <a:solidFill>
          <a:schemeClr val="tx1"/>
        </a:solidFill>
        <a:latin typeface="Arial" pitchFamily="-106" charset="0"/>
        <a:ea typeface="ＭＳ Ｐゴシック" pitchFamily="34" charset="-128"/>
        <a:cs typeface="ＭＳ Ｐゴシック" pitchFamily="34" charset="-128"/>
      </a:defRPr>
    </a:lvl6pPr>
    <a:lvl7pPr marL="2743200" algn="l" defTabSz="457200" rtl="0" eaLnBrk="1" latinLnBrk="0" hangingPunct="1">
      <a:defRPr sz="2400" kern="1200">
        <a:solidFill>
          <a:schemeClr val="tx1"/>
        </a:solidFill>
        <a:latin typeface="Arial" pitchFamily="-106" charset="0"/>
        <a:ea typeface="ＭＳ Ｐゴシック" pitchFamily="34" charset="-128"/>
        <a:cs typeface="ＭＳ Ｐゴシック" pitchFamily="34" charset="-128"/>
      </a:defRPr>
    </a:lvl7pPr>
    <a:lvl8pPr marL="3200400" algn="l" defTabSz="457200" rtl="0" eaLnBrk="1" latinLnBrk="0" hangingPunct="1">
      <a:defRPr sz="2400" kern="1200">
        <a:solidFill>
          <a:schemeClr val="tx1"/>
        </a:solidFill>
        <a:latin typeface="Arial" pitchFamily="-106" charset="0"/>
        <a:ea typeface="ＭＳ Ｐゴシック" pitchFamily="34" charset="-128"/>
        <a:cs typeface="ＭＳ Ｐゴシック" pitchFamily="34" charset="-128"/>
      </a:defRPr>
    </a:lvl8pPr>
    <a:lvl9pPr marL="3657600" algn="l" defTabSz="457200" rtl="0" eaLnBrk="1" latinLnBrk="0" hangingPunct="1">
      <a:defRPr sz="2400" kern="1200">
        <a:solidFill>
          <a:schemeClr val="tx1"/>
        </a:solidFill>
        <a:latin typeface="Arial" pitchFamily="-106" charset="0"/>
        <a:ea typeface="ＭＳ Ｐゴシック" pitchFamily="34" charset="-128"/>
        <a:cs typeface="ＭＳ Ｐゴシック" pitchFamily="34"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clrMru>
    <a:srgbClr val="000000"/>
    <a:srgbClr val="F0F4DA"/>
    <a:srgbClr val="F6FED0"/>
    <a:srgbClr val="C6D9F1"/>
    <a:srgbClr val="B00F13"/>
    <a:srgbClr val="E76AE3"/>
    <a:srgbClr val="DA00D7"/>
    <a:srgbClr val="FF005E"/>
    <a:srgbClr val="1D2B0F"/>
    <a:srgbClr val="2C3F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63" autoAdjust="0"/>
    <p:restoredTop sz="84946" autoAdjust="0"/>
  </p:normalViewPr>
  <p:slideViewPr>
    <p:cSldViewPr snapToGrid="0" showGuides="1">
      <p:cViewPr varScale="1">
        <p:scale>
          <a:sx n="83" d="100"/>
          <a:sy n="83" d="100"/>
        </p:scale>
        <p:origin x="-2208" y="-104"/>
      </p:cViewPr>
      <p:guideLst>
        <p:guide orient="horz" pos="2147"/>
        <p:guide orient="horz" pos="611"/>
        <p:guide pos="5541"/>
        <p:guide pos="1794"/>
        <p:guide pos="2796"/>
        <p:guide pos="472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12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CFA8D8EB-A302-FE41-AABB-F92714F7ED38}" type="datetimeFigureOut">
              <a:rPr lang="en-US" smtClean="0"/>
              <a:pPr/>
              <a:t>8/29/12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AE4CB79-C9B3-EA43-A4AB-64A065508702}" type="slidenum">
              <a:rPr lang="en-US" smtClean="0"/>
              <a:pPr/>
              <a:t>‹#›</a:t>
            </a:fld>
            <a:endParaRPr lang="en-US"/>
          </a:p>
        </p:txBody>
      </p:sp>
    </p:spTree>
    <p:extLst>
      <p:ext uri="{BB962C8B-B14F-4D97-AF65-F5344CB8AC3E}">
        <p14:creationId xmlns:p14="http://schemas.microsoft.com/office/powerpoint/2010/main" val="2825608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wrap="square" lIns="93177" tIns="46589" rIns="93177" bIns="46589" numCol="1" anchor="t" anchorCtr="0" compatLnSpc="1">
            <a:prstTxWarp prst="textNoShape">
              <a:avLst/>
            </a:prstTxWarp>
          </a:bodyPr>
          <a:lstStyle>
            <a:lvl1pPr>
              <a:defRPr sz="1200">
                <a:ea typeface="ＭＳ Ｐゴシック" pitchFamily="-112" charset="-128"/>
                <a:cs typeface="ＭＳ Ｐゴシック" pitchFamily="-112" charset="-128"/>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ea typeface="ＭＳ Ｐゴシック" pitchFamily="-112" charset="-128"/>
                <a:cs typeface="ＭＳ Ｐゴシック" pitchFamily="-112" charset="-128"/>
              </a:defRPr>
            </a:lvl1pPr>
          </a:lstStyle>
          <a:p>
            <a:pPr>
              <a:defRPr/>
            </a:pPr>
            <a:fld id="{5CA1CF12-94F9-FC4F-90FD-F8406658273F}" type="datetime1">
              <a:rPr lang="en-US"/>
              <a:pPr>
                <a:defRPr/>
              </a:pPr>
              <a:t>8/29/12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wrap="square" lIns="93177" tIns="46589" rIns="93177" bIns="46589" numCol="1" anchor="t" anchorCtr="0" compatLnSpc="1">
            <a:prstTxWarp prst="textNoShape">
              <a:avLst/>
            </a:prstTxWarp>
            <a:normAutofit/>
          </a:bodyPr>
          <a:lstStyle/>
          <a:p>
            <a:pPr lvl="0"/>
            <a:r>
              <a:rPr lang="sv-SE" noProof="0"/>
              <a:t>Click to edit Master text styles</a:t>
            </a:r>
          </a:p>
          <a:p>
            <a:pPr lvl="1"/>
            <a:r>
              <a:rPr lang="sv-SE" noProof="0"/>
              <a:t>Second level</a:t>
            </a:r>
          </a:p>
          <a:p>
            <a:pPr lvl="2"/>
            <a:r>
              <a:rPr lang="sv-SE" noProof="0"/>
              <a:t>Third level</a:t>
            </a:r>
          </a:p>
          <a:p>
            <a:pPr lvl="3"/>
            <a:r>
              <a:rPr lang="sv-SE" noProof="0"/>
              <a:t>Fourth level</a:t>
            </a:r>
          </a:p>
          <a:p>
            <a:pPr lvl="4"/>
            <a:r>
              <a:rPr lang="sv-SE" noProof="0"/>
              <a:t>Fifth level</a:t>
            </a:r>
            <a:endParaRPr lang="en-US" noProof="0"/>
          </a:p>
        </p:txBody>
      </p:sp>
      <p:sp>
        <p:nvSpPr>
          <p:cNvPr id="6" name="Footer Placeholder 5"/>
          <p:cNvSpPr>
            <a:spLocks noGrp="1"/>
          </p:cNvSpPr>
          <p:nvPr>
            <p:ph type="ftr" sz="quarter" idx="4"/>
          </p:nvPr>
        </p:nvSpPr>
        <p:spPr>
          <a:xfrm>
            <a:off x="0" y="8829967"/>
            <a:ext cx="3037840" cy="464820"/>
          </a:xfrm>
          <a:prstGeom prst="rect">
            <a:avLst/>
          </a:prstGeom>
        </p:spPr>
        <p:txBody>
          <a:bodyPr vert="horz" wrap="square" lIns="93177" tIns="46589" rIns="93177" bIns="46589" numCol="1" anchor="b" anchorCtr="0" compatLnSpc="1">
            <a:prstTxWarp prst="textNoShape">
              <a:avLst/>
            </a:prstTxWarp>
          </a:bodyPr>
          <a:lstStyle>
            <a:lvl1pPr>
              <a:defRPr sz="1200">
                <a:ea typeface="ＭＳ Ｐゴシック" pitchFamily="-112" charset="-128"/>
                <a:cs typeface="ＭＳ Ｐゴシック" pitchFamily="-112" charset="-128"/>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ea typeface="ＭＳ Ｐゴシック" pitchFamily="-112" charset="-128"/>
                <a:cs typeface="ＭＳ Ｐゴシック" pitchFamily="-112" charset="-128"/>
              </a:defRPr>
            </a:lvl1pPr>
          </a:lstStyle>
          <a:p>
            <a:pPr>
              <a:defRPr/>
            </a:pPr>
            <a:fld id="{08F17ABB-1F1C-A94E-B062-1F80C461F599}" type="slidenum">
              <a:rPr lang="en-US"/>
              <a:pPr>
                <a:defRPr/>
              </a:pPr>
              <a:t>‹#›</a:t>
            </a:fld>
            <a:endParaRPr lang="en-US"/>
          </a:p>
        </p:txBody>
      </p:sp>
    </p:spTree>
    <p:extLst>
      <p:ext uri="{BB962C8B-B14F-4D97-AF65-F5344CB8AC3E}">
        <p14:creationId xmlns:p14="http://schemas.microsoft.com/office/powerpoint/2010/main" val="217029997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pitchFamily="-112"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pitchFamily="-106" charset="-128"/>
        <a:cs typeface="ヒラギノ角ゴ Pro W3" pitchFamily="-106" charset="-128"/>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pitchFamily="-10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8F17ABB-1F1C-A94E-B062-1F80C461F599}"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dirty="0" smtClean="0">
                <a:ea typeface="ＭＳ Ｐゴシック" pitchFamily="34" charset="-128"/>
              </a:rPr>
              <a:t> We are looking at the Earth system as a whole. </a:t>
            </a:r>
          </a:p>
          <a:p>
            <a:pPr eaLnBrk="1" hangingPunct="1">
              <a:spcBef>
                <a:spcPct val="0"/>
              </a:spcBef>
            </a:pPr>
            <a:r>
              <a:rPr lang="en-US" dirty="0" smtClean="0">
                <a:ea typeface="ＭＳ Ｐゴシック" pitchFamily="34" charset="-128"/>
              </a:rPr>
              <a:t>Two overall integrating projects  look at past global changes and another at current and future changes.  </a:t>
            </a:r>
          </a:p>
          <a:p>
            <a:pPr eaLnBrk="1" hangingPunct="1">
              <a:spcBef>
                <a:spcPct val="0"/>
              </a:spcBef>
            </a:pPr>
            <a:endParaRPr lang="en-US" dirty="0" smtClean="0">
              <a:ea typeface="ＭＳ Ｐゴシック" pitchFamily="34" charset="-128"/>
            </a:endParaRPr>
          </a:p>
          <a:p>
            <a:pPr eaLnBrk="1" hangingPunct="1">
              <a:spcBef>
                <a:spcPct val="0"/>
              </a:spcBef>
            </a:pPr>
            <a:endParaRPr lang="en-US" dirty="0" smtClean="0">
              <a:ea typeface="ＭＳ Ｐゴシック" pitchFamily="34" charset="-128"/>
            </a:endParaRPr>
          </a:p>
          <a:p>
            <a:pPr eaLnBrk="1" hangingPunct="1">
              <a:spcBef>
                <a:spcPct val="0"/>
              </a:spcBef>
            </a:pPr>
            <a:endParaRPr lang="en-US" dirty="0" smtClean="0">
              <a:latin typeface="Times"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a:defRPr/>
            </a:pPr>
            <a:fld id="{08F17ABB-1F1C-A94E-B062-1F80C461F599}"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dirty="0" smtClean="0">
                <a:ea typeface="ＭＳ Ｐゴシック" pitchFamily="34" charset="-128"/>
              </a:rPr>
              <a:t> And of course, each core project has an </a:t>
            </a:r>
            <a:r>
              <a:rPr lang="en-US" baseline="0" dirty="0" smtClean="0">
                <a:ea typeface="ＭＳ Ｐゴシック" pitchFamily="34" charset="-128"/>
              </a:rPr>
              <a:t>acronym – shown here. </a:t>
            </a:r>
          </a:p>
          <a:p>
            <a:pPr eaLnBrk="1" hangingPunct="1">
              <a:spcBef>
                <a:spcPct val="0"/>
              </a:spcBef>
            </a:pPr>
            <a:r>
              <a:rPr lang="en-US" baseline="0" dirty="0" smtClean="0">
                <a:ea typeface="ＭＳ Ｐゴシック" pitchFamily="34" charset="-128"/>
              </a:rPr>
              <a:t>The message here is that we take an integrated approach to </a:t>
            </a:r>
            <a:r>
              <a:rPr lang="en-US" baseline="0" dirty="0" err="1" smtClean="0">
                <a:ea typeface="ＭＳ Ｐゴシック" pitchFamily="34" charset="-128"/>
              </a:rPr>
              <a:t>studyng</a:t>
            </a:r>
            <a:r>
              <a:rPr lang="en-US" baseline="0" dirty="0" smtClean="0">
                <a:ea typeface="ＭＳ Ｐゴシック" pitchFamily="34" charset="-128"/>
              </a:rPr>
              <a:t> the major systems of the Earth system</a:t>
            </a:r>
          </a:p>
          <a:p>
            <a:pPr eaLnBrk="1" hangingPunct="1">
              <a:spcBef>
                <a:spcPct val="0"/>
              </a:spcBef>
            </a:pPr>
            <a:r>
              <a:rPr lang="en-US" baseline="0" dirty="0" smtClean="0">
                <a:ea typeface="ＭＳ Ｐゴシック" pitchFamily="34" charset="-128"/>
              </a:rPr>
              <a:t>And very importantly, people are key components of each system  </a:t>
            </a:r>
            <a:endParaRPr lang="en-US" dirty="0" smtClean="0">
              <a:ea typeface="ＭＳ Ｐゴシック" pitchFamily="34" charset="-128"/>
            </a:endParaRPr>
          </a:p>
          <a:p>
            <a:pPr eaLnBrk="1" hangingPunct="1">
              <a:spcBef>
                <a:spcPct val="0"/>
              </a:spcBef>
            </a:pPr>
            <a:endParaRPr lang="en-US" dirty="0" smtClean="0">
              <a:latin typeface="Times"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a:defRPr/>
            </a:pPr>
            <a:fld id="{08F17ABB-1F1C-A94E-B062-1F80C461F599}"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972560" y="8831580"/>
            <a:ext cx="3037840" cy="464820"/>
          </a:xfrm>
          <a:prstGeom prst="rect">
            <a:avLst/>
          </a:prstGeom>
          <a:noFill/>
          <a:ln w="9525">
            <a:noFill/>
            <a:miter lim="800000"/>
            <a:headEnd/>
            <a:tailEnd/>
          </a:ln>
        </p:spPr>
        <p:txBody>
          <a:bodyPr lIns="93177" tIns="46589" rIns="93177" bIns="46589" anchor="b"/>
          <a:lstStyle/>
          <a:p>
            <a:pPr algn="r"/>
            <a:fld id="{5D9B0CB2-5B39-43AE-9993-46772FE85B9F}" type="slidenum">
              <a:rPr lang="sv-SE" sz="1200">
                <a:latin typeface="Calibri" pitchFamily="-111" charset="0"/>
              </a:rPr>
              <a:pPr algn="r"/>
              <a:t>12</a:t>
            </a:fld>
            <a:endParaRPr lang="sv-SE" sz="1200" dirty="0">
              <a:latin typeface="Calibri" pitchFamily="-111" charset="0"/>
            </a:endParaRPr>
          </a:p>
        </p:txBody>
      </p:sp>
      <p:sp>
        <p:nvSpPr>
          <p:cNvPr id="2867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8676"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a:spcBef>
                <a:spcPct val="0"/>
              </a:spcBef>
            </a:pPr>
            <a:endParaRPr lang="en-GB" dirty="0" smtClean="0">
              <a:latin typeface="Times" pitchFamily="-111"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defRPr sz="2400">
                <a:solidFill>
                  <a:schemeClr val="tx1"/>
                </a:solidFill>
                <a:latin typeface="Times New Roman" charset="0"/>
                <a:ea typeface="ＭＳ Ｐゴシック" charset="0"/>
              </a:defRPr>
            </a:lvl1pPr>
            <a:lvl2pPr marL="742950" indent="-285750" defTabSz="928688" eaLnBrk="0" hangingPunct="0">
              <a:defRPr sz="2400">
                <a:solidFill>
                  <a:schemeClr val="tx1"/>
                </a:solidFill>
                <a:latin typeface="Times New Roman" charset="0"/>
                <a:ea typeface="ＭＳ Ｐゴシック" charset="0"/>
              </a:defRPr>
            </a:lvl2pPr>
            <a:lvl3pPr marL="1143000" indent="-228600" defTabSz="928688" eaLnBrk="0" hangingPunct="0">
              <a:defRPr sz="2400">
                <a:solidFill>
                  <a:schemeClr val="tx1"/>
                </a:solidFill>
                <a:latin typeface="Times New Roman" charset="0"/>
                <a:ea typeface="ＭＳ Ｐゴシック" charset="0"/>
              </a:defRPr>
            </a:lvl3pPr>
            <a:lvl4pPr marL="1600200" indent="-228600" defTabSz="928688" eaLnBrk="0" hangingPunct="0">
              <a:defRPr sz="2400">
                <a:solidFill>
                  <a:schemeClr val="tx1"/>
                </a:solidFill>
                <a:latin typeface="Times New Roman" charset="0"/>
                <a:ea typeface="ＭＳ Ｐゴシック" charset="0"/>
              </a:defRPr>
            </a:lvl4pPr>
            <a:lvl5pPr marL="2057400" indent="-228600" defTabSz="928688" eaLnBrk="0" hangingPunct="0">
              <a:defRPr sz="2400">
                <a:solidFill>
                  <a:schemeClr val="tx1"/>
                </a:solidFill>
                <a:latin typeface="Times New Roman" charset="0"/>
                <a:ea typeface="ＭＳ Ｐゴシック" charset="0"/>
              </a:defRPr>
            </a:lvl5pPr>
            <a:lvl6pPr marL="2514600" indent="-228600" defTabSz="9286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286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286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28688"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B9AC103-B873-4341-91C4-4017BDD82378}" type="slidenum">
              <a:rPr lang="en-US" sz="1200"/>
              <a:pPr eaLnBrk="1" hangingPunct="1"/>
              <a:t>13</a:t>
            </a:fld>
            <a:endParaRPr lang="en-US" sz="1200"/>
          </a:p>
        </p:txBody>
      </p:sp>
      <p:sp>
        <p:nvSpPr>
          <p:cNvPr id="80899" name="Rectangle 2"/>
          <p:cNvSpPr>
            <a:spLocks noGrp="1" noRot="1" noChangeAspect="1" noChangeArrowheads="1" noTextEdit="1"/>
          </p:cNvSpPr>
          <p:nvPr>
            <p:ph type="sldImg"/>
          </p:nvPr>
        </p:nvSpPr>
        <p:spPr>
          <a:xfrm>
            <a:off x="1181100" y="696913"/>
            <a:ext cx="4648200" cy="3486150"/>
          </a:xfrm>
          <a:ln/>
        </p:spPr>
      </p:sp>
      <p:sp>
        <p:nvSpPr>
          <p:cNvPr id="80900" name="Rectangle 3"/>
          <p:cNvSpPr>
            <a:spLocks noGrp="1" noChangeArrowheads="1"/>
          </p:cNvSpPr>
          <p:nvPr>
            <p:ph type="body" idx="1"/>
          </p:nvPr>
        </p:nvSpPr>
        <p:spPr>
          <a:xfrm>
            <a:off x="700088" y="4414838"/>
            <a:ext cx="5610225"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sv-SE" dirty="0" smtClean="0"/>
              <a:t>Long-term space based observations, combined with in situ data and modeling are</a:t>
            </a:r>
            <a:r>
              <a:rPr lang="sv-SE" baseline="0" dirty="0" smtClean="0"/>
              <a:t> critical to illucidate trends, globally and regionally.  </a:t>
            </a:r>
            <a:endParaRPr lang="sv-SE" dirty="0" smtClean="0"/>
          </a:p>
          <a:p>
            <a:endParaRPr lang="sv-SE"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pitchFamily="-112" charset="-128"/>
                <a:cs typeface="ＭＳ Ｐゴシック" pitchFamily="-112" charset="-128"/>
              </a:rPr>
              <a:t>Between 2000 and 2009 </a:t>
            </a:r>
            <a:r>
              <a:rPr lang="en-US" sz="1200" b="1" kern="1200" dirty="0" smtClean="0">
                <a:solidFill>
                  <a:schemeClr val="tx1"/>
                </a:solidFill>
                <a:latin typeface="+mn-lt"/>
                <a:ea typeface="ＭＳ Ｐゴシック" pitchFamily="-112" charset="-128"/>
                <a:cs typeface="ＭＳ Ｐゴシック" pitchFamily="-112" charset="-128"/>
              </a:rPr>
              <a:t>global</a:t>
            </a:r>
            <a:r>
              <a:rPr lang="en-US" sz="1200" kern="1200" dirty="0" smtClean="0">
                <a:solidFill>
                  <a:schemeClr val="tx1"/>
                </a:solidFill>
                <a:latin typeface="+mn-lt"/>
                <a:ea typeface="ＭＳ Ｐゴシック" pitchFamily="-112" charset="-128"/>
                <a:cs typeface="ＭＳ Ｐゴシック" pitchFamily="-112" charset="-128"/>
              </a:rPr>
              <a:t> plant growth on land – net primary productivity (NPP) – fell slightly. However, most of the decrease was in the Southern Hemisphere (red areas in figure), including large parts of South America, Africa and Australia. Where</a:t>
            </a:r>
            <a:r>
              <a:rPr lang="en-US" sz="1200" kern="1200" baseline="0" dirty="0" smtClean="0">
                <a:solidFill>
                  <a:schemeClr val="tx1"/>
                </a:solidFill>
                <a:latin typeface="+mn-lt"/>
                <a:ea typeface="ＭＳ Ｐゴシック" pitchFamily="-112" charset="-128"/>
                <a:cs typeface="ＭＳ Ｐゴシック" pitchFamily="-112" charset="-128"/>
              </a:rPr>
              <a:t> s</a:t>
            </a:r>
            <a:r>
              <a:rPr lang="en-US" sz="1200" kern="1200" dirty="0" smtClean="0">
                <a:solidFill>
                  <a:schemeClr val="tx1"/>
                </a:solidFill>
                <a:latin typeface="+mn-lt"/>
                <a:ea typeface="ＭＳ Ｐゴシック" pitchFamily="-112" charset="-128"/>
                <a:cs typeface="ＭＳ Ｐゴシック" pitchFamily="-112" charset="-128"/>
              </a:rPr>
              <a:t>evere regional droughts have become more frequent.</a:t>
            </a:r>
            <a:r>
              <a:rPr lang="en-US" sz="1200" kern="1200" baseline="0" dirty="0" smtClean="0">
                <a:solidFill>
                  <a:schemeClr val="tx1"/>
                </a:solidFill>
                <a:latin typeface="+mn-lt"/>
                <a:ea typeface="ＭＳ Ｐゴシック" pitchFamily="-112" charset="-128"/>
                <a:cs typeface="ＭＳ Ｐゴシック" pitchFamily="-112" charset="-128"/>
              </a:rPr>
              <a:t>  Contrasts with large areas northern </a:t>
            </a:r>
            <a:r>
              <a:rPr lang="en-US" sz="1200" kern="1200" dirty="0" smtClean="0">
                <a:solidFill>
                  <a:schemeClr val="tx1"/>
                </a:solidFill>
                <a:latin typeface="+mn-lt"/>
                <a:ea typeface="ＭＳ Ｐゴシック" pitchFamily="-112" charset="-128"/>
                <a:cs typeface="ＭＳ Ｐゴシック" pitchFamily="-112" charset="-128"/>
              </a:rPr>
              <a:t>hemisphere which</a:t>
            </a:r>
            <a:r>
              <a:rPr lang="en-US" sz="1200" kern="1200" baseline="0" dirty="0" smtClean="0">
                <a:solidFill>
                  <a:schemeClr val="tx1"/>
                </a:solidFill>
                <a:latin typeface="+mn-lt"/>
                <a:ea typeface="ＭＳ Ｐゴシック" pitchFamily="-112" charset="-128"/>
                <a:cs typeface="ＭＳ Ｐゴシック" pitchFamily="-112" charset="-128"/>
              </a:rPr>
              <a:t> saw a </a:t>
            </a:r>
            <a:r>
              <a:rPr lang="en-US" sz="1200" kern="1200" dirty="0" smtClean="0">
                <a:solidFill>
                  <a:schemeClr val="tx1"/>
                </a:solidFill>
                <a:latin typeface="+mn-lt"/>
                <a:ea typeface="ＭＳ Ｐゴシック" pitchFamily="-112" charset="-128"/>
                <a:cs typeface="ＭＳ Ｐゴシック" pitchFamily="-112" charset="-128"/>
              </a:rPr>
              <a:t>rise in primary production….in part attributed to warming which lengthens the growing season in higher</a:t>
            </a:r>
            <a:r>
              <a:rPr lang="en-US" sz="1200" kern="1200" baseline="0" dirty="0" smtClean="0">
                <a:solidFill>
                  <a:schemeClr val="tx1"/>
                </a:solidFill>
                <a:latin typeface="+mn-lt"/>
                <a:ea typeface="ＭＳ Ｐゴシック" pitchFamily="-112" charset="-128"/>
                <a:cs typeface="ＭＳ Ｐゴシック" pitchFamily="-112" charset="-128"/>
              </a:rPr>
              <a:t> latitudes </a:t>
            </a:r>
            <a:r>
              <a:rPr lang="en-US" sz="1200" kern="1200" dirty="0" smtClean="0">
                <a:solidFill>
                  <a:schemeClr val="tx1"/>
                </a:solidFill>
                <a:latin typeface="+mn-lt"/>
                <a:ea typeface="ＭＳ Ｐゴシック" pitchFamily="-112" charset="-128"/>
                <a:cs typeface="ＭＳ Ｐゴシック" pitchFamily="-112" charset="-128"/>
              </a:rPr>
              <a:t>promoting plant growth,</a:t>
            </a:r>
            <a:r>
              <a:rPr lang="en-US" sz="1200" kern="1200" baseline="0" dirty="0" smtClean="0">
                <a:solidFill>
                  <a:schemeClr val="tx1"/>
                </a:solidFill>
                <a:latin typeface="+mn-lt"/>
                <a:ea typeface="ＭＳ Ｐゴシック" pitchFamily="-112" charset="-128"/>
                <a:cs typeface="ＭＳ Ｐゴシック" pitchFamily="-112" charset="-128"/>
              </a:rPr>
              <a:t> and n</a:t>
            </a:r>
            <a:r>
              <a:rPr lang="en-US" sz="1200" kern="1200" dirty="0" smtClean="0">
                <a:solidFill>
                  <a:schemeClr val="tx1"/>
                </a:solidFill>
                <a:latin typeface="+mn-lt"/>
                <a:ea typeface="ＭＳ Ｐゴシック" pitchFamily="-112" charset="-128"/>
                <a:cs typeface="ＭＳ Ｐゴシック" pitchFamily="-112" charset="-128"/>
              </a:rPr>
              <a:t>itrogen deposition and fertilizer use which also stimulated a rise in NPP in the northern hemisphere. The results of these</a:t>
            </a:r>
            <a:r>
              <a:rPr lang="en-US" sz="1200" kern="1200" baseline="0" dirty="0" smtClean="0">
                <a:solidFill>
                  <a:schemeClr val="tx1"/>
                </a:solidFill>
                <a:latin typeface="+mn-lt"/>
                <a:ea typeface="ＭＳ Ｐゴシック" pitchFamily="-112" charset="-128"/>
                <a:cs typeface="ＭＳ Ｐゴシック" pitchFamily="-112" charset="-128"/>
              </a:rPr>
              <a:t> trends have implications for changes in the terrestrial carbon sink, and for regional and global climate model development.</a:t>
            </a:r>
            <a:endParaRPr lang="en-US" sz="1200" kern="1200" dirty="0" smtClean="0">
              <a:solidFill>
                <a:schemeClr val="tx1"/>
              </a:solidFill>
              <a:latin typeface="+mn-lt"/>
              <a:ea typeface="ＭＳ Ｐゴシック" pitchFamily="-112" charset="-128"/>
              <a:cs typeface="ＭＳ Ｐゴシック" pitchFamily="-112"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ＭＳ Ｐゴシック" pitchFamily="-112" charset="-128"/>
              <a:cs typeface="ＭＳ Ｐゴシック" pitchFamily="-112"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ＭＳ Ｐゴシック" pitchFamily="-112" charset="-128"/>
              <a:cs typeface="ＭＳ Ｐゴシック" pitchFamily="-112" charset="-128"/>
            </a:endParaRPr>
          </a:p>
        </p:txBody>
      </p:sp>
      <p:sp>
        <p:nvSpPr>
          <p:cNvPr id="4" name="Slide Number Placeholder 3"/>
          <p:cNvSpPr>
            <a:spLocks noGrp="1"/>
          </p:cNvSpPr>
          <p:nvPr>
            <p:ph type="sldNum" sz="quarter" idx="10"/>
          </p:nvPr>
        </p:nvSpPr>
        <p:spPr/>
        <p:txBody>
          <a:bodyPr/>
          <a:lstStyle/>
          <a:p>
            <a:pPr>
              <a:defRPr/>
            </a:pPr>
            <a:fld id="{08F17ABB-1F1C-A94E-B062-1F80C461F599}"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sv-SE" sz="1200" b="0" dirty="0" smtClean="0"/>
          </a:p>
        </p:txBody>
      </p:sp>
      <p:sp>
        <p:nvSpPr>
          <p:cNvPr id="4" name="Slide Number Placeholder 3"/>
          <p:cNvSpPr>
            <a:spLocks noGrp="1"/>
          </p:cNvSpPr>
          <p:nvPr>
            <p:ph type="sldNum" sz="quarter" idx="10"/>
          </p:nvPr>
        </p:nvSpPr>
        <p:spPr/>
        <p:txBody>
          <a:bodyPr/>
          <a:lstStyle/>
          <a:p>
            <a:pPr>
              <a:defRPr/>
            </a:pPr>
            <a:fld id="{08F17ABB-1F1C-A94E-B062-1F80C461F599}"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E8A8E3-C775-C646-AA54-5A5E3A305634}" type="slidenum">
              <a:rPr lang="en-US" smtClean="0"/>
              <a:pPr/>
              <a:t>16</a:t>
            </a:fld>
            <a:endParaRPr lang="en-US"/>
          </a:p>
        </p:txBody>
      </p:sp>
    </p:spTree>
    <p:extLst>
      <p:ext uri="{BB962C8B-B14F-4D97-AF65-F5344CB8AC3E}">
        <p14:creationId xmlns:p14="http://schemas.microsoft.com/office/powerpoint/2010/main" val="2184688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mn-ea"/>
                <a:cs typeface="+mn-cs"/>
              </a:rPr>
              <a:t>GEIA through ECCAD--</a:t>
            </a:r>
            <a:r>
              <a:rPr lang="en-US" dirty="0" smtClean="0"/>
              <a:t>Emissions of atmospheric Compounds &amp; Compilation of Ancillary Data --</a:t>
            </a:r>
            <a:r>
              <a:rPr lang="en-US" dirty="0" smtClean="0">
                <a:ea typeface="+mn-ea"/>
                <a:cs typeface="+mn-cs"/>
              </a:rPr>
              <a:t> is creating online access to emission data sets and providing tools for quick analysis of these data sets.  CIERA is creating an online community of scientists and policy makers to enhance communication between these two communities and improve emission inventories across the board.  The figures here so surface </a:t>
            </a:r>
            <a:r>
              <a:rPr lang="en-US" dirty="0" err="1" smtClean="0">
                <a:ea typeface="+mn-ea"/>
                <a:cs typeface="+mn-cs"/>
              </a:rPr>
              <a:t>NOx</a:t>
            </a:r>
            <a:r>
              <a:rPr lang="en-US" dirty="0" smtClean="0">
                <a:ea typeface="+mn-ea"/>
                <a:cs typeface="+mn-cs"/>
              </a:rPr>
              <a:t> emissions comparison between two different data sets. </a:t>
            </a:r>
            <a:r>
              <a:rPr lang="en-US" dirty="0" smtClean="0">
                <a:ea typeface="+mn-ea"/>
                <a:cs typeface="+mn-cs"/>
              </a:rPr>
              <a:t>the </a:t>
            </a:r>
            <a:r>
              <a:rPr lang="en-US" dirty="0" smtClean="0">
                <a:ea typeface="+mn-ea"/>
                <a:cs typeface="+mn-cs"/>
              </a:rPr>
              <a:t>evolution of anthropogenic methane emissions – location Brazil (bottom right).</a:t>
            </a:r>
            <a:endParaRPr lang="en-US" dirty="0"/>
          </a:p>
        </p:txBody>
      </p:sp>
      <p:sp>
        <p:nvSpPr>
          <p:cNvPr id="4" name="Slide Number Placeholder 3"/>
          <p:cNvSpPr>
            <a:spLocks noGrp="1"/>
          </p:cNvSpPr>
          <p:nvPr>
            <p:ph type="sldNum" sz="quarter" idx="10"/>
          </p:nvPr>
        </p:nvSpPr>
        <p:spPr/>
        <p:txBody>
          <a:bodyPr/>
          <a:lstStyle/>
          <a:p>
            <a:fld id="{E2E8A8E3-C775-C646-AA54-5A5E3A305634}" type="slidenum">
              <a:rPr lang="en-US" smtClean="0"/>
              <a:pPr/>
              <a:t>17</a:t>
            </a:fld>
            <a:endParaRPr lang="en-US"/>
          </a:p>
        </p:txBody>
      </p:sp>
    </p:spTree>
    <p:extLst>
      <p:ext uri="{BB962C8B-B14F-4D97-AF65-F5344CB8AC3E}">
        <p14:creationId xmlns:p14="http://schemas.microsoft.com/office/powerpoint/2010/main" val="3149373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ＭＳ Ｐゴシック" pitchFamily="-112" charset="-128"/>
                <a:cs typeface="ＭＳ Ｐゴシック" pitchFamily="-112" charset="-128"/>
              </a:rPr>
              <a:t>This feeds into one</a:t>
            </a:r>
            <a:r>
              <a:rPr lang="en-GB" sz="1200" kern="1200" baseline="0" dirty="0" smtClean="0">
                <a:solidFill>
                  <a:schemeClr val="tx1"/>
                </a:solidFill>
                <a:latin typeface="+mn-lt"/>
                <a:ea typeface="ＭＳ Ｐゴシック" pitchFamily="-112" charset="-128"/>
                <a:cs typeface="ＭＳ Ｐゴシック" pitchFamily="-112" charset="-128"/>
              </a:rPr>
              <a:t> of our IGBP synthesis topics on </a:t>
            </a:r>
            <a:r>
              <a:rPr lang="en-GB" sz="1200" kern="1200" dirty="0" smtClean="0">
                <a:solidFill>
                  <a:schemeClr val="tx1"/>
                </a:solidFill>
                <a:latin typeface="+mn-lt"/>
                <a:ea typeface="ＭＳ Ｐゴシック" pitchFamily="-112" charset="-128"/>
                <a:cs typeface="ＭＳ Ｐゴシック" pitchFamily="-112" charset="-128"/>
              </a:rPr>
              <a:t>Air Pollution and Climate which</a:t>
            </a:r>
            <a:r>
              <a:rPr lang="en-GB" sz="1200" kern="1200" baseline="0" dirty="0" smtClean="0">
                <a:solidFill>
                  <a:schemeClr val="tx1"/>
                </a:solidFill>
                <a:latin typeface="+mn-lt"/>
                <a:ea typeface="ＭＳ Ｐゴシック" pitchFamily="-112" charset="-128"/>
                <a:cs typeface="ＭＳ Ｐゴシック" pitchFamily="-112" charset="-128"/>
              </a:rPr>
              <a:t> </a:t>
            </a:r>
            <a:r>
              <a:rPr lang="en-GB" sz="1200" kern="1200" dirty="0" smtClean="0">
                <a:solidFill>
                  <a:schemeClr val="tx1"/>
                </a:solidFill>
                <a:latin typeface="+mn-lt"/>
                <a:ea typeface="ＭＳ Ｐゴシック" pitchFamily="-112" charset="-128"/>
                <a:cs typeface="ＭＳ Ｐゴシック" pitchFamily="-112" charset="-128"/>
              </a:rPr>
              <a:t>aims to</a:t>
            </a:r>
            <a:endParaRPr lang="en-US" sz="1200" kern="1200" dirty="0" smtClean="0">
              <a:solidFill>
                <a:schemeClr val="tx1"/>
              </a:solidFill>
              <a:latin typeface="+mn-lt"/>
              <a:ea typeface="ＭＳ Ｐゴシック" pitchFamily="-112" charset="-128"/>
              <a:cs typeface="ＭＳ Ｐゴシック" pitchFamily="-112" charset="-128"/>
            </a:endParaRPr>
          </a:p>
          <a:p>
            <a:r>
              <a:rPr lang="en-GB" sz="1200" i="1" kern="1200" dirty="0" smtClean="0">
                <a:solidFill>
                  <a:schemeClr val="tx1"/>
                </a:solidFill>
                <a:latin typeface="+mn-lt"/>
                <a:ea typeface="ＭＳ Ｐゴシック" pitchFamily="-112" charset="-128"/>
                <a:cs typeface="ＭＳ Ｐゴシック" pitchFamily="-112" charset="-128"/>
              </a:rPr>
              <a:t>	engage a range of stakeholders (scientists, economists, policy makers, etc.)  to assess the status of knowledge with regard to current understanding about air pollution and climate and their interactions in particular with relation to current and proposed mitigation options and policy discussions.</a:t>
            </a:r>
            <a:endParaRPr lang="en-US" sz="1200" kern="1200" dirty="0" smtClean="0">
              <a:solidFill>
                <a:schemeClr val="tx1"/>
              </a:solidFill>
              <a:latin typeface="+mn-lt"/>
              <a:ea typeface="ＭＳ Ｐゴシック" pitchFamily="-112" charset="-128"/>
              <a:cs typeface="ＭＳ Ｐゴシック" pitchFamily="-112" charset="-128"/>
            </a:endParaRPr>
          </a:p>
          <a:p>
            <a:endParaRPr lang="sv-SE" dirty="0" smtClean="0"/>
          </a:p>
        </p:txBody>
      </p:sp>
      <p:sp>
        <p:nvSpPr>
          <p:cNvPr id="4" name="Slide Number Placeholder 3"/>
          <p:cNvSpPr>
            <a:spLocks noGrp="1"/>
          </p:cNvSpPr>
          <p:nvPr>
            <p:ph type="sldNum" sz="quarter" idx="10"/>
          </p:nvPr>
        </p:nvSpPr>
        <p:spPr/>
        <p:txBody>
          <a:bodyPr/>
          <a:lstStyle/>
          <a:p>
            <a:pPr>
              <a:defRPr/>
            </a:pPr>
            <a:fld id="{08F17ABB-1F1C-A94E-B062-1F80C461F599}"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ＭＳ Ｐゴシック" pitchFamily="-112" charset="-128"/>
                <a:cs typeface="ＭＳ Ｐゴシック" pitchFamily="-112" charset="-128"/>
              </a:rPr>
              <a:t>Fig. 2. AOD (550 nm) over Northern Europe retrieved from AATSR observations on 1, 2 and 3</a:t>
            </a:r>
          </a:p>
          <a:p>
            <a:r>
              <a:rPr lang="en-US" sz="1200" kern="1200" baseline="0" dirty="0" smtClean="0">
                <a:solidFill>
                  <a:schemeClr val="tx1"/>
                </a:solidFill>
                <a:latin typeface="+mn-lt"/>
                <a:ea typeface="ＭＳ Ｐゴシック" pitchFamily="-112" charset="-128"/>
                <a:cs typeface="ＭＳ Ｐゴシック" pitchFamily="-112" charset="-128"/>
              </a:rPr>
              <a:t>September 2005. The figure is a composite of three tracks, with the most western track on 1</a:t>
            </a:r>
          </a:p>
          <a:p>
            <a:r>
              <a:rPr lang="en-US" sz="1200" kern="1200" baseline="0" dirty="0" smtClean="0">
                <a:solidFill>
                  <a:schemeClr val="tx1"/>
                </a:solidFill>
                <a:latin typeface="+mn-lt"/>
                <a:ea typeface="ＭＳ Ｐゴシック" pitchFamily="-112" charset="-128"/>
                <a:cs typeface="ＭＳ Ｐゴシック" pitchFamily="-112" charset="-128"/>
              </a:rPr>
              <a:t>September, the middle one on 2 September and the most eastern one on 3 September. The</a:t>
            </a:r>
          </a:p>
          <a:p>
            <a:r>
              <a:rPr lang="en-US" sz="1200" kern="1200" baseline="0" dirty="0" smtClean="0">
                <a:solidFill>
                  <a:schemeClr val="tx1"/>
                </a:solidFill>
                <a:latin typeface="+mn-lt"/>
                <a:ea typeface="ＭＳ Ｐゴシック" pitchFamily="-112" charset="-128"/>
                <a:cs typeface="ＭＳ Ｐゴシック" pitchFamily="-112" charset="-128"/>
              </a:rPr>
              <a:t>AOD values are given on the </a:t>
            </a:r>
            <a:r>
              <a:rPr lang="en-US" sz="1200" kern="1200" baseline="0" dirty="0" err="1" smtClean="0">
                <a:solidFill>
                  <a:schemeClr val="tx1"/>
                </a:solidFill>
                <a:latin typeface="+mn-lt"/>
                <a:ea typeface="ＭＳ Ｐゴシック" pitchFamily="-112" charset="-128"/>
                <a:cs typeface="ＭＳ Ｐゴシック" pitchFamily="-112" charset="-128"/>
              </a:rPr>
              <a:t>colour</a:t>
            </a:r>
            <a:r>
              <a:rPr lang="en-US" sz="1200" kern="1200" baseline="0" dirty="0" smtClean="0">
                <a:solidFill>
                  <a:schemeClr val="tx1"/>
                </a:solidFill>
                <a:latin typeface="+mn-lt"/>
                <a:ea typeface="ＭＳ Ｐゴシック" pitchFamily="-112" charset="-128"/>
                <a:cs typeface="ＭＳ Ｐゴシック" pitchFamily="-112" charset="-128"/>
              </a:rPr>
              <a:t> scale on the </a:t>
            </a:r>
            <a:r>
              <a:rPr lang="en-US" sz="1200" kern="1200" baseline="0" dirty="0" err="1" smtClean="0">
                <a:solidFill>
                  <a:schemeClr val="tx1"/>
                </a:solidFill>
                <a:latin typeface="+mn-lt"/>
                <a:ea typeface="ＭＳ Ｐゴシック" pitchFamily="-112" charset="-128"/>
                <a:cs typeface="ＭＳ Ｐゴシック" pitchFamily="-112" charset="-128"/>
              </a:rPr>
              <a:t>rhs</a:t>
            </a:r>
            <a:r>
              <a:rPr lang="en-US" sz="1200" kern="1200" baseline="0" dirty="0" smtClean="0">
                <a:solidFill>
                  <a:schemeClr val="tx1"/>
                </a:solidFill>
                <a:latin typeface="+mn-lt"/>
                <a:ea typeface="ＭＳ Ｐゴシック" pitchFamily="-112" charset="-128"/>
                <a:cs typeface="ＭＳ Ｐゴシック" pitchFamily="-112" charset="-128"/>
              </a:rPr>
              <a:t> of the map. White areas indicate that no</a:t>
            </a:r>
          </a:p>
          <a:p>
            <a:r>
              <a:rPr lang="en-US" sz="1200" kern="1200" baseline="0" dirty="0" smtClean="0">
                <a:solidFill>
                  <a:schemeClr val="tx1"/>
                </a:solidFill>
                <a:latin typeface="+mn-lt"/>
                <a:ea typeface="ＭＳ Ｐゴシック" pitchFamily="-112" charset="-128"/>
                <a:cs typeface="ＭＳ Ｐゴシック" pitchFamily="-112" charset="-128"/>
              </a:rPr>
              <a:t>aerosol properties could be retrieved due to the presence of clouds or over the mountains near</a:t>
            </a:r>
          </a:p>
          <a:p>
            <a:r>
              <a:rPr lang="en-US" sz="1200" kern="1200" baseline="0" dirty="0" smtClean="0">
                <a:solidFill>
                  <a:schemeClr val="tx1"/>
                </a:solidFill>
                <a:latin typeface="+mn-lt"/>
                <a:ea typeface="ＭＳ Ｐゴシック" pitchFamily="-112" charset="-128"/>
                <a:cs typeface="ＭＳ Ｐゴシック" pitchFamily="-112" charset="-128"/>
              </a:rPr>
              <a:t>the Norwegian coast. North of 67 N the solar zenith angle was too small for aerosol retrieval.</a:t>
            </a:r>
          </a:p>
          <a:p>
            <a:r>
              <a:rPr lang="en-US" sz="1200" kern="1200" baseline="0" dirty="0" smtClean="0">
                <a:solidFill>
                  <a:schemeClr val="tx1"/>
                </a:solidFill>
                <a:latin typeface="+mn-lt"/>
                <a:ea typeface="ＭＳ Ｐゴシック" pitchFamily="-112" charset="-128"/>
                <a:cs typeface="ＭＳ Ｐゴシック" pitchFamily="-112" charset="-128"/>
              </a:rPr>
              <a:t>The red lines are the 96-hour back trajectories for air masses arriving in Helsinki, </a:t>
            </a:r>
            <a:r>
              <a:rPr lang="en-US" sz="1200" kern="1200" baseline="0" dirty="0" err="1" smtClean="0">
                <a:solidFill>
                  <a:schemeClr val="tx1"/>
                </a:solidFill>
                <a:latin typeface="+mn-lt"/>
                <a:ea typeface="ＭＳ Ｐゴシック" pitchFamily="-112" charset="-128"/>
                <a:cs typeface="ＭＳ Ｐゴシック" pitchFamily="-112" charset="-128"/>
              </a:rPr>
              <a:t>Hyyti</a:t>
            </a:r>
            <a:r>
              <a:rPr lang="en-US" sz="1200" kern="1200" baseline="0" dirty="0" smtClean="0">
                <a:solidFill>
                  <a:schemeClr val="tx1"/>
                </a:solidFill>
                <a:latin typeface="+mn-lt"/>
                <a:ea typeface="ＭＳ Ｐゴシック" pitchFamily="-112" charset="-128"/>
                <a:cs typeface="ＭＳ Ｐゴシック" pitchFamily="-112" charset="-128"/>
              </a:rPr>
              <a:t> ¨ al ¨a and</a:t>
            </a:r>
          </a:p>
          <a:p>
            <a:r>
              <a:rPr lang="sv-SE" sz="1200" kern="1200" baseline="0" dirty="0" smtClean="0">
                <a:solidFill>
                  <a:schemeClr val="tx1"/>
                </a:solidFill>
                <a:latin typeface="+mn-lt"/>
                <a:ea typeface="ＭＳ Ｐゴシック" pitchFamily="-112" charset="-128"/>
                <a:cs typeface="ＭＳ Ｐゴシック" pitchFamily="-112" charset="-128"/>
              </a:rPr>
              <a:t>V¨ arri ¨o on 2 September at 12:00 GMT.</a:t>
            </a:r>
            <a:endParaRPr lang="sv-SE" dirty="0"/>
          </a:p>
        </p:txBody>
      </p:sp>
      <p:sp>
        <p:nvSpPr>
          <p:cNvPr id="4" name="Slide Number Placeholder 3"/>
          <p:cNvSpPr>
            <a:spLocks noGrp="1"/>
          </p:cNvSpPr>
          <p:nvPr>
            <p:ph type="sldNum" sz="quarter" idx="10"/>
          </p:nvPr>
        </p:nvSpPr>
        <p:spPr/>
        <p:txBody>
          <a:bodyPr/>
          <a:lstStyle/>
          <a:p>
            <a:pPr>
              <a:defRPr/>
            </a:pPr>
            <a:fld id="{08F17ABB-1F1C-A94E-B062-1F80C461F599}"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3972561" y="8831580"/>
            <a:ext cx="3037840" cy="464820"/>
          </a:xfrm>
          <a:prstGeom prst="rect">
            <a:avLst/>
          </a:prstGeom>
          <a:noFill/>
          <a:ln w="9525">
            <a:noFill/>
            <a:miter lim="800000"/>
            <a:headEnd/>
            <a:tailEnd/>
          </a:ln>
        </p:spPr>
        <p:txBody>
          <a:bodyPr lIns="91435" tIns="45717" rIns="91435" bIns="45717" anchor="b">
            <a:prstTxWarp prst="textNoShape">
              <a:avLst/>
            </a:prstTxWarp>
          </a:bodyPr>
          <a:lstStyle/>
          <a:p>
            <a:pPr algn="r"/>
            <a:fld id="{447B37BB-C126-4F40-B67A-3FED58FBF6AB}" type="slidenum">
              <a:rPr lang="sv-SE" sz="1200">
                <a:latin typeface="Calibri" pitchFamily="34" charset="0"/>
              </a:rPr>
              <a:pPr algn="r"/>
              <a:t>2</a:t>
            </a:fld>
            <a:endParaRPr lang="sv-SE" sz="1200" dirty="0">
              <a:latin typeface="Calibri" pitchFamily="34" charset="0"/>
            </a:endParaRPr>
          </a:p>
        </p:txBody>
      </p:sp>
      <p:sp>
        <p:nvSpPr>
          <p:cNvPr id="1945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946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GB" dirty="0" smtClean="0">
              <a:latin typeface="Times" pitchFamily="-65" charset="0"/>
              <a:ea typeface="ＭＳ Ｐゴシック" pitchFamily="34" charset="-128"/>
              <a:cs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97989E-B6B2-4113-A9F8-B855DC7DCBF4}" type="slidenum">
              <a:rPr lang="en-US" smtClean="0"/>
              <a:pPr fontAlgn="base">
                <a:spcBef>
                  <a:spcPct val="0"/>
                </a:spcBef>
                <a:spcAft>
                  <a:spcPct val="0"/>
                </a:spcAft>
                <a:defRPr/>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8F17ABB-1F1C-A94E-B062-1F80C461F599}" type="slidenum">
              <a:rPr lang="en-US" smtClean="0"/>
              <a:pPr>
                <a:defRPr/>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8F17ABB-1F1C-A94E-B062-1F80C461F599}" type="slidenum">
              <a:rPr lang="en-US" smtClean="0"/>
              <a:pPr>
                <a:defRPr/>
              </a:pPr>
              <a:t>24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972560" y="8831580"/>
            <a:ext cx="3037840" cy="464820"/>
          </a:xfrm>
          <a:prstGeom prst="rect">
            <a:avLst/>
          </a:prstGeom>
          <a:noFill/>
          <a:ln w="9525">
            <a:noFill/>
            <a:miter lim="800000"/>
            <a:headEnd/>
            <a:tailEnd/>
          </a:ln>
        </p:spPr>
        <p:txBody>
          <a:bodyPr lIns="93177" tIns="46589" rIns="93177" bIns="46589" anchor="b"/>
          <a:lstStyle/>
          <a:p>
            <a:pPr algn="r"/>
            <a:fld id="{5D9B0CB2-5B39-43AE-9993-46772FE85B9F}" type="slidenum">
              <a:rPr lang="sv-SE" sz="1200">
                <a:latin typeface="Calibri" pitchFamily="-111" charset="0"/>
              </a:rPr>
              <a:pPr algn="r"/>
              <a:t>3</a:t>
            </a:fld>
            <a:endParaRPr lang="sv-SE" sz="1200" dirty="0">
              <a:latin typeface="Calibri" pitchFamily="-111" charset="0"/>
            </a:endParaRPr>
          </a:p>
        </p:txBody>
      </p:sp>
      <p:sp>
        <p:nvSpPr>
          <p:cNvPr id="2867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8676"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a:spcBef>
                <a:spcPct val="0"/>
              </a:spcBef>
            </a:pPr>
            <a:endParaRPr lang="en-GB" dirty="0" smtClean="0">
              <a:latin typeface="Times" pitchFamily="-111"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dirty="0" smtClean="0">
                <a:ea typeface="ＭＳ Ｐゴシック" pitchFamily="34" charset="-128"/>
              </a:rPr>
              <a:t>In the atmosphere</a:t>
            </a:r>
          </a:p>
        </p:txBody>
      </p:sp>
      <p:sp>
        <p:nvSpPr>
          <p:cNvPr id="4" name="Slide Number Placeholder 3"/>
          <p:cNvSpPr>
            <a:spLocks noGrp="1"/>
          </p:cNvSpPr>
          <p:nvPr>
            <p:ph type="sldNum" sz="quarter" idx="10"/>
          </p:nvPr>
        </p:nvSpPr>
        <p:spPr/>
        <p:txBody>
          <a:bodyPr/>
          <a:lstStyle/>
          <a:p>
            <a:pPr>
              <a:defRPr/>
            </a:pPr>
            <a:fld id="{08F17ABB-1F1C-A94E-B062-1F80C461F599}"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dirty="0" smtClean="0">
                <a:ea typeface="ＭＳ Ｐゴシック" pitchFamily="34" charset="-128"/>
              </a:rPr>
              <a:t> processes on</a:t>
            </a:r>
            <a:r>
              <a:rPr lang="en-US" baseline="0" dirty="0" smtClean="0">
                <a:ea typeface="ＭＳ Ｐゴシック" pitchFamily="34" charset="-128"/>
              </a:rPr>
              <a:t> land</a:t>
            </a: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08F17ABB-1F1C-A94E-B062-1F80C461F599}"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sv-SE" dirty="0" smtClean="0">
                <a:ea typeface="ＭＳ Ｐゴシック" pitchFamily="34" charset="-128"/>
              </a:rPr>
              <a:t>the</a:t>
            </a:r>
            <a:r>
              <a:rPr lang="sv-SE" baseline="0" dirty="0" smtClean="0">
                <a:ea typeface="ＭＳ Ｐゴシック" pitchFamily="34" charset="-128"/>
              </a:rPr>
              <a:t> oceans</a:t>
            </a:r>
            <a:endParaRPr lang="en-US" dirty="0" smtClean="0">
              <a:ea typeface="ＭＳ Ｐゴシック" pitchFamily="34" charset="-128"/>
            </a:endParaRPr>
          </a:p>
          <a:p>
            <a:pPr eaLnBrk="1" hangingPunct="1">
              <a:spcBef>
                <a:spcPct val="0"/>
              </a:spcBef>
            </a:pP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08F17ABB-1F1C-A94E-B062-1F80C461F599}"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dirty="0" smtClean="0">
                <a:ea typeface="ＭＳ Ｐゴシック" pitchFamily="34" charset="-128"/>
              </a:rPr>
              <a:t>We have a large focus on the links between these systems: land-atmosphere, </a:t>
            </a:r>
          </a:p>
        </p:txBody>
      </p:sp>
      <p:sp>
        <p:nvSpPr>
          <p:cNvPr id="4" name="Slide Number Placeholder 3"/>
          <p:cNvSpPr>
            <a:spLocks noGrp="1"/>
          </p:cNvSpPr>
          <p:nvPr>
            <p:ph type="sldNum" sz="quarter" idx="10"/>
          </p:nvPr>
        </p:nvSpPr>
        <p:spPr/>
        <p:txBody>
          <a:bodyPr/>
          <a:lstStyle/>
          <a:p>
            <a:pPr>
              <a:defRPr/>
            </a:pPr>
            <a:fld id="{08F17ABB-1F1C-A94E-B062-1F80C461F599}"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dirty="0" smtClean="0">
                <a:ea typeface="ＭＳ Ｐゴシック" pitchFamily="34" charset="-128"/>
              </a:rPr>
              <a:t>land-ocean</a:t>
            </a:r>
          </a:p>
          <a:p>
            <a:endParaRPr lang="en-US" dirty="0"/>
          </a:p>
        </p:txBody>
      </p:sp>
      <p:sp>
        <p:nvSpPr>
          <p:cNvPr id="4" name="Slide Number Placeholder 3"/>
          <p:cNvSpPr>
            <a:spLocks noGrp="1"/>
          </p:cNvSpPr>
          <p:nvPr>
            <p:ph type="sldNum" sz="quarter" idx="10"/>
          </p:nvPr>
        </p:nvSpPr>
        <p:spPr/>
        <p:txBody>
          <a:bodyPr/>
          <a:lstStyle/>
          <a:p>
            <a:pPr>
              <a:defRPr/>
            </a:pPr>
            <a:fld id="{08F17ABB-1F1C-A94E-B062-1F80C461F599}"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dirty="0" smtClean="0">
                <a:ea typeface="ＭＳ Ｐゴシック" pitchFamily="34" charset="-128"/>
              </a:rPr>
              <a:t>and ocean-atmosphere. </a:t>
            </a:r>
            <a:endParaRPr lang="en-US" dirty="0"/>
          </a:p>
        </p:txBody>
      </p:sp>
      <p:sp>
        <p:nvSpPr>
          <p:cNvPr id="4" name="Slide Number Placeholder 3"/>
          <p:cNvSpPr>
            <a:spLocks noGrp="1"/>
          </p:cNvSpPr>
          <p:nvPr>
            <p:ph type="sldNum" sz="quarter" idx="10"/>
          </p:nvPr>
        </p:nvSpPr>
        <p:spPr/>
        <p:txBody>
          <a:bodyPr/>
          <a:lstStyle/>
          <a:p>
            <a:pPr>
              <a:defRPr/>
            </a:pPr>
            <a:fld id="{08F17ABB-1F1C-A94E-B062-1F80C461F599}"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2.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 Id="rId3" Type="http://schemas.openxmlformats.org/officeDocument/2006/relationships/image" Target="../media/image2.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png"/><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3" name="Picture 6" descr="CCI background-bluer.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518745" y="54427"/>
            <a:ext cx="8049494" cy="480786"/>
          </a:xfrm>
        </p:spPr>
        <p:txBody>
          <a:bodyPr/>
          <a:lstStyle>
            <a:lvl1pPr algn="ctr">
              <a:defRPr sz="3200"/>
            </a:lvl1pPr>
          </a:lstStyle>
          <a:p>
            <a:r>
              <a:rPr lang="en-US" dirty="0" smtClean="0"/>
              <a:t>Click to edit Master title style</a:t>
            </a:r>
            <a:endParaRPr lang="en-US" dirty="0"/>
          </a:p>
        </p:txBody>
      </p:sp>
      <p:grpSp>
        <p:nvGrpSpPr>
          <p:cNvPr id="4" name="Group 31"/>
          <p:cNvGrpSpPr/>
          <p:nvPr userDrawn="1"/>
        </p:nvGrpSpPr>
        <p:grpSpPr>
          <a:xfrm>
            <a:off x="447100" y="6133912"/>
            <a:ext cx="1519534" cy="127898"/>
            <a:chOff x="0" y="6040337"/>
            <a:chExt cx="1519534" cy="114300"/>
          </a:xfrm>
        </p:grpSpPr>
        <p:sp>
          <p:nvSpPr>
            <p:cNvPr id="5" name="Rectangle 4"/>
            <p:cNvSpPr/>
            <p:nvPr userDrawn="1"/>
          </p:nvSpPr>
          <p:spPr>
            <a:xfrm>
              <a:off x="0" y="6040337"/>
              <a:ext cx="217714" cy="114300"/>
            </a:xfrm>
            <a:prstGeom prst="rect">
              <a:avLst/>
            </a:prstGeom>
            <a:solidFill>
              <a:srgbClr val="7FBE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6" name="Rectangle 5"/>
            <p:cNvSpPr/>
            <p:nvPr userDrawn="1"/>
          </p:nvSpPr>
          <p:spPr>
            <a:xfrm>
              <a:off x="217597" y="6040337"/>
              <a:ext cx="215830" cy="114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7" name="Rectangle 6"/>
            <p:cNvSpPr/>
            <p:nvPr userDrawn="1"/>
          </p:nvSpPr>
          <p:spPr>
            <a:xfrm>
              <a:off x="433310" y="6040337"/>
              <a:ext cx="217714" cy="114300"/>
            </a:xfrm>
            <a:prstGeom prst="rect">
              <a:avLst/>
            </a:prstGeom>
            <a:solidFill>
              <a:srgbClr val="C710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8" name="Rectangle 7"/>
            <p:cNvSpPr/>
            <p:nvPr userDrawn="1"/>
          </p:nvSpPr>
          <p:spPr>
            <a:xfrm>
              <a:off x="650907" y="6040337"/>
              <a:ext cx="215830" cy="114300"/>
            </a:xfrm>
            <a:prstGeom prst="rect">
              <a:avLst/>
            </a:prstGeom>
            <a:solidFill>
              <a:srgbClr val="1F6D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9" name="Rectangle 8"/>
            <p:cNvSpPr/>
            <p:nvPr userDrawn="1"/>
          </p:nvSpPr>
          <p:spPr>
            <a:xfrm>
              <a:off x="866620" y="6040337"/>
              <a:ext cx="217714" cy="1143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0" name="Rectangle 9"/>
            <p:cNvSpPr/>
            <p:nvPr userDrawn="1"/>
          </p:nvSpPr>
          <p:spPr>
            <a:xfrm>
              <a:off x="1084217" y="6040337"/>
              <a:ext cx="217717" cy="114300"/>
            </a:xfrm>
            <a:prstGeom prst="rect">
              <a:avLst/>
            </a:prstGeom>
            <a:solidFill>
              <a:srgbClr val="884C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1" name="Rectangle 10"/>
            <p:cNvSpPr/>
            <p:nvPr userDrawn="1"/>
          </p:nvSpPr>
          <p:spPr>
            <a:xfrm>
              <a:off x="1301817" y="6040337"/>
              <a:ext cx="217717" cy="114300"/>
            </a:xfrm>
            <a:prstGeom prst="rect">
              <a:avLst/>
            </a:prstGeom>
            <a:solidFill>
              <a:srgbClr val="AA4C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grpSp>
      <p:cxnSp>
        <p:nvCxnSpPr>
          <p:cNvPr id="12" name="Straight Connector 11"/>
          <p:cNvCxnSpPr/>
          <p:nvPr userDrawn="1"/>
        </p:nvCxnSpPr>
        <p:spPr>
          <a:xfrm>
            <a:off x="447099" y="6118782"/>
            <a:ext cx="8705782" cy="15130"/>
          </a:xfrm>
          <a:prstGeom prst="line">
            <a:avLst/>
          </a:prstGeom>
          <a:ln w="28575"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8_Title and Content">
    <p:bg>
      <p:bgPr>
        <a:solidFill>
          <a:schemeClr val="tx1"/>
        </a:solidFill>
        <a:effectLst/>
      </p:bgPr>
    </p:bg>
    <p:spTree>
      <p:nvGrpSpPr>
        <p:cNvPr id="1" name=""/>
        <p:cNvGrpSpPr/>
        <p:nvPr/>
      </p:nvGrpSpPr>
      <p:grpSpPr>
        <a:xfrm>
          <a:off x="0" y="0"/>
          <a:ext cx="0" cy="0"/>
          <a:chOff x="0" y="0"/>
          <a:chExt cx="0" cy="0"/>
        </a:xfrm>
      </p:grpSpPr>
      <p:sp>
        <p:nvSpPr>
          <p:cNvPr id="14" name="Title 1"/>
          <p:cNvSpPr>
            <a:spLocks noGrp="1"/>
          </p:cNvSpPr>
          <p:nvPr userDrawn="1">
            <p:ph type="title"/>
          </p:nvPr>
        </p:nvSpPr>
        <p:spPr>
          <a:xfrm>
            <a:off x="447099" y="310166"/>
            <a:ext cx="8229600" cy="742570"/>
          </a:xfrm>
        </p:spPr>
        <p:txBody>
          <a:bodyPr lIns="0" tIns="0" rIns="0" bIns="0"/>
          <a:lstStyle>
            <a:lvl1pPr>
              <a:defRPr sz="3400">
                <a:solidFill>
                  <a:srgbClr val="1F497D"/>
                </a:solidFil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7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rectangles only.jpg"/>
          <p:cNvPicPr>
            <a:picLocks noChangeAspect="1"/>
          </p:cNvPicPr>
          <p:nvPr userDrawn="1"/>
        </p:nvPicPr>
        <p:blipFill>
          <a:blip r:embed="rId2"/>
          <a:stretch>
            <a:fillRect/>
          </a:stretch>
        </p:blipFill>
        <p:spPr>
          <a:xfrm>
            <a:off x="448129" y="6134100"/>
            <a:ext cx="1837871" cy="173556"/>
          </a:xfrm>
          <a:prstGeom prst="rect">
            <a:avLst/>
          </a:prstGeom>
        </p:spPr>
      </p:pic>
      <p:cxnSp>
        <p:nvCxnSpPr>
          <p:cNvPr id="24" name="Straight Connector 23"/>
          <p:cNvCxnSpPr/>
          <p:nvPr userDrawn="1"/>
        </p:nvCxnSpPr>
        <p:spPr>
          <a:xfrm>
            <a:off x="447099" y="6118782"/>
            <a:ext cx="8705782" cy="15130"/>
          </a:xfrm>
          <a:prstGeom prst="line">
            <a:avLst/>
          </a:prstGeom>
          <a:ln w="285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userDrawn="1">
            <p:ph type="title"/>
          </p:nvPr>
        </p:nvSpPr>
        <p:spPr>
          <a:xfrm>
            <a:off x="447099" y="310166"/>
            <a:ext cx="8229600" cy="742570"/>
          </a:xfrm>
        </p:spPr>
        <p:txBody>
          <a:bodyPr lIns="0" tIns="0" rIns="0" bIns="0"/>
          <a:lstStyle>
            <a:lvl1pPr>
              <a:defRPr sz="3400">
                <a:solidFill>
                  <a:srgbClr val="1F497D"/>
                </a:solidFil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endParaRPr lang="en-US" altLang="zh-CN"/>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US" altLang="zh-CN"/>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255FD122-21AD-4795-8DE4-1F08ADD5DD28}" type="slidenum">
              <a:rPr lang="en-US" altLang="zh-CN"/>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9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rectangles only.jpg"/>
          <p:cNvPicPr>
            <a:picLocks noChangeAspect="1"/>
          </p:cNvPicPr>
          <p:nvPr userDrawn="1"/>
        </p:nvPicPr>
        <p:blipFill>
          <a:blip r:embed="rId2"/>
          <a:stretch>
            <a:fillRect/>
          </a:stretch>
        </p:blipFill>
        <p:spPr>
          <a:xfrm>
            <a:off x="448129" y="6134100"/>
            <a:ext cx="1837871" cy="173556"/>
          </a:xfrm>
          <a:prstGeom prst="rect">
            <a:avLst/>
          </a:prstGeom>
        </p:spPr>
      </p:pic>
      <p:cxnSp>
        <p:nvCxnSpPr>
          <p:cNvPr id="24" name="Straight Connector 23"/>
          <p:cNvCxnSpPr/>
          <p:nvPr userDrawn="1"/>
        </p:nvCxnSpPr>
        <p:spPr>
          <a:xfrm>
            <a:off x="447099" y="6118782"/>
            <a:ext cx="8705782" cy="15130"/>
          </a:xfrm>
          <a:prstGeom prst="line">
            <a:avLst/>
          </a:prstGeom>
          <a:ln w="285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0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rectangles only.jpg"/>
          <p:cNvPicPr>
            <a:picLocks noChangeAspect="1"/>
          </p:cNvPicPr>
          <p:nvPr userDrawn="1"/>
        </p:nvPicPr>
        <p:blipFill>
          <a:blip r:embed="rId2"/>
          <a:stretch>
            <a:fillRect/>
          </a:stretch>
        </p:blipFill>
        <p:spPr>
          <a:xfrm>
            <a:off x="448129" y="6134100"/>
            <a:ext cx="1837871" cy="173556"/>
          </a:xfrm>
          <a:prstGeom prst="rect">
            <a:avLst/>
          </a:prstGeom>
        </p:spPr>
      </p:pic>
      <p:cxnSp>
        <p:nvCxnSpPr>
          <p:cNvPr id="24" name="Straight Connector 23"/>
          <p:cNvCxnSpPr/>
          <p:nvPr userDrawn="1"/>
        </p:nvCxnSpPr>
        <p:spPr>
          <a:xfrm>
            <a:off x="447099" y="6118782"/>
            <a:ext cx="8705782" cy="15130"/>
          </a:xfrm>
          <a:prstGeom prst="line">
            <a:avLst/>
          </a:prstGeom>
          <a:ln w="285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userDrawn="1">
            <p:ph type="title"/>
          </p:nvPr>
        </p:nvSpPr>
        <p:spPr>
          <a:xfrm>
            <a:off x="447099" y="310166"/>
            <a:ext cx="8229600" cy="742570"/>
          </a:xfrm>
        </p:spPr>
        <p:txBody>
          <a:bodyPr lIns="0" tIns="0" rIns="0" bIns="0"/>
          <a:lstStyle>
            <a:lvl1pPr>
              <a:defRPr sz="3400">
                <a:solidFill>
                  <a:srgbClr val="1F497D"/>
                </a:solidFil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1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rectangles only.jpg"/>
          <p:cNvPicPr>
            <a:picLocks noChangeAspect="1"/>
          </p:cNvPicPr>
          <p:nvPr userDrawn="1"/>
        </p:nvPicPr>
        <p:blipFill>
          <a:blip r:embed="rId2"/>
          <a:stretch>
            <a:fillRect/>
          </a:stretch>
        </p:blipFill>
        <p:spPr>
          <a:xfrm>
            <a:off x="448129" y="6134100"/>
            <a:ext cx="1837871" cy="173556"/>
          </a:xfrm>
          <a:prstGeom prst="rect">
            <a:avLst/>
          </a:prstGeom>
        </p:spPr>
      </p:pic>
      <p:cxnSp>
        <p:nvCxnSpPr>
          <p:cNvPr id="24" name="Straight Connector 23"/>
          <p:cNvCxnSpPr/>
          <p:nvPr userDrawn="1"/>
        </p:nvCxnSpPr>
        <p:spPr>
          <a:xfrm>
            <a:off x="447099" y="6118782"/>
            <a:ext cx="8705782" cy="15130"/>
          </a:xfrm>
          <a:prstGeom prst="line">
            <a:avLst/>
          </a:prstGeom>
          <a:ln w="285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userDrawn="1">
            <p:ph type="title"/>
          </p:nvPr>
        </p:nvSpPr>
        <p:spPr>
          <a:xfrm>
            <a:off x="447099" y="310166"/>
            <a:ext cx="8229600" cy="742570"/>
          </a:xfrm>
        </p:spPr>
        <p:txBody>
          <a:bodyPr lIns="0" tIns="0" rIns="0" bIns="0"/>
          <a:lstStyle>
            <a:lvl1pPr>
              <a:defRPr sz="3400">
                <a:solidFill>
                  <a:srgbClr val="1F497D"/>
                </a:solidFil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2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rectangles only.jpg"/>
          <p:cNvPicPr>
            <a:picLocks noChangeAspect="1"/>
          </p:cNvPicPr>
          <p:nvPr userDrawn="1"/>
        </p:nvPicPr>
        <p:blipFill>
          <a:blip r:embed="rId2"/>
          <a:stretch>
            <a:fillRect/>
          </a:stretch>
        </p:blipFill>
        <p:spPr>
          <a:xfrm>
            <a:off x="448129" y="6134100"/>
            <a:ext cx="1837871" cy="173556"/>
          </a:xfrm>
          <a:prstGeom prst="rect">
            <a:avLst/>
          </a:prstGeom>
        </p:spPr>
      </p:pic>
      <p:cxnSp>
        <p:nvCxnSpPr>
          <p:cNvPr id="24" name="Straight Connector 23"/>
          <p:cNvCxnSpPr/>
          <p:nvPr userDrawn="1"/>
        </p:nvCxnSpPr>
        <p:spPr>
          <a:xfrm>
            <a:off x="447099" y="6118782"/>
            <a:ext cx="8705782" cy="15130"/>
          </a:xfrm>
          <a:prstGeom prst="line">
            <a:avLst/>
          </a:prstGeom>
          <a:ln w="285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userDrawn="1">
            <p:ph type="title"/>
          </p:nvPr>
        </p:nvSpPr>
        <p:spPr>
          <a:xfrm>
            <a:off x="447099" y="310166"/>
            <a:ext cx="8229600" cy="742570"/>
          </a:xfrm>
        </p:spPr>
        <p:txBody>
          <a:bodyPr lIns="0" tIns="0" rIns="0" bIns="0"/>
          <a:lstStyle>
            <a:lvl1pPr>
              <a:defRPr sz="3400">
                <a:solidFill>
                  <a:srgbClr val="1F497D"/>
                </a:solidFil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pic>
        <p:nvPicPr>
          <p:cNvPr id="3" name="Picture 3" descr="rectangles only.jpg"/>
          <p:cNvPicPr>
            <a:picLocks noChangeAspect="1"/>
          </p:cNvPicPr>
          <p:nvPr/>
        </p:nvPicPr>
        <p:blipFill>
          <a:blip r:embed="rId2"/>
          <a:srcRect/>
          <a:stretch>
            <a:fillRect/>
          </a:stretch>
        </p:blipFill>
        <p:spPr bwMode="auto">
          <a:xfrm>
            <a:off x="447675" y="6134100"/>
            <a:ext cx="1838325" cy="173038"/>
          </a:xfrm>
          <a:prstGeom prst="rect">
            <a:avLst/>
          </a:prstGeom>
          <a:noFill/>
          <a:ln w="9525">
            <a:noFill/>
            <a:miter lim="800000"/>
            <a:headEnd/>
            <a:tailEnd/>
          </a:ln>
        </p:spPr>
      </p:pic>
      <p:cxnSp>
        <p:nvCxnSpPr>
          <p:cNvPr id="4" name="Straight Connector 3"/>
          <p:cNvCxnSpPr/>
          <p:nvPr/>
        </p:nvCxnSpPr>
        <p:spPr>
          <a:xfrm>
            <a:off x="447675" y="6118225"/>
            <a:ext cx="8705850" cy="15875"/>
          </a:xfrm>
          <a:prstGeom prst="line">
            <a:avLst/>
          </a:prstGeom>
          <a:ln w="285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5" name="Picture 4" descr="rectangles only.jpg"/>
          <p:cNvPicPr>
            <a:picLocks noChangeAspect="1"/>
          </p:cNvPicPr>
          <p:nvPr userDrawn="1"/>
        </p:nvPicPr>
        <p:blipFill>
          <a:blip r:embed="rId3"/>
          <a:stretch>
            <a:fillRect/>
          </a:stretch>
        </p:blipFill>
        <p:spPr>
          <a:xfrm>
            <a:off x="448129" y="6134100"/>
            <a:ext cx="1837871" cy="173556"/>
          </a:xfrm>
          <a:prstGeom prst="rect">
            <a:avLst/>
          </a:prstGeom>
        </p:spPr>
      </p:pic>
      <p:cxnSp>
        <p:nvCxnSpPr>
          <p:cNvPr id="6" name="Straight Connector 5"/>
          <p:cNvCxnSpPr/>
          <p:nvPr userDrawn="1"/>
        </p:nvCxnSpPr>
        <p:spPr>
          <a:xfrm>
            <a:off x="447099" y="6118782"/>
            <a:ext cx="8705782" cy="15130"/>
          </a:xfrm>
          <a:prstGeom prst="line">
            <a:avLst/>
          </a:prstGeom>
          <a:ln w="285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447099" y="310166"/>
            <a:ext cx="8229600" cy="742570"/>
          </a:xfrm>
        </p:spPr>
        <p:txBody>
          <a:bodyPr lIns="0" tIns="0" rIns="0" bIns="0"/>
          <a:lstStyle>
            <a:lvl1pPr>
              <a:defRPr sz="3400">
                <a:solidFill>
                  <a:srgbClr val="1F497D"/>
                </a:solidFil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rectangles only.jpg"/>
          <p:cNvPicPr>
            <a:picLocks noChangeAspect="1"/>
          </p:cNvPicPr>
          <p:nvPr userDrawn="1"/>
        </p:nvPicPr>
        <p:blipFill>
          <a:blip r:embed="rId2"/>
          <a:stretch>
            <a:fillRect/>
          </a:stretch>
        </p:blipFill>
        <p:spPr>
          <a:xfrm>
            <a:off x="448129" y="6134100"/>
            <a:ext cx="1837871" cy="173556"/>
          </a:xfrm>
          <a:prstGeom prst="rect">
            <a:avLst/>
          </a:prstGeom>
        </p:spPr>
      </p:pic>
      <p:cxnSp>
        <p:nvCxnSpPr>
          <p:cNvPr id="24" name="Straight Connector 23"/>
          <p:cNvCxnSpPr/>
          <p:nvPr userDrawn="1"/>
        </p:nvCxnSpPr>
        <p:spPr>
          <a:xfrm>
            <a:off x="447099" y="6118782"/>
            <a:ext cx="8705782" cy="15130"/>
          </a:xfrm>
          <a:prstGeom prst="line">
            <a:avLst/>
          </a:prstGeom>
          <a:ln w="285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userDrawn="1">
            <p:ph type="title"/>
          </p:nvPr>
        </p:nvSpPr>
        <p:spPr>
          <a:xfrm>
            <a:off x="447099" y="310166"/>
            <a:ext cx="8229600" cy="742570"/>
          </a:xfrm>
        </p:spPr>
        <p:txBody>
          <a:bodyPr lIns="0" tIns="0" rIns="0" bIns="0"/>
          <a:lstStyle>
            <a:lvl1pPr>
              <a:defRPr sz="3400">
                <a:solidFill>
                  <a:srgbClr val="1F497D"/>
                </a:solidFil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5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rectangles only.jpg"/>
          <p:cNvPicPr>
            <a:picLocks noChangeAspect="1"/>
          </p:cNvPicPr>
          <p:nvPr userDrawn="1"/>
        </p:nvPicPr>
        <p:blipFill>
          <a:blip r:embed="rId2"/>
          <a:stretch>
            <a:fillRect/>
          </a:stretch>
        </p:blipFill>
        <p:spPr>
          <a:xfrm>
            <a:off x="448129" y="6134100"/>
            <a:ext cx="1837871" cy="173556"/>
          </a:xfrm>
          <a:prstGeom prst="rect">
            <a:avLst/>
          </a:prstGeom>
        </p:spPr>
      </p:pic>
      <p:cxnSp>
        <p:nvCxnSpPr>
          <p:cNvPr id="24" name="Straight Connector 23"/>
          <p:cNvCxnSpPr/>
          <p:nvPr userDrawn="1"/>
        </p:nvCxnSpPr>
        <p:spPr>
          <a:xfrm>
            <a:off x="447099" y="6118782"/>
            <a:ext cx="8705782" cy="15130"/>
          </a:xfrm>
          <a:prstGeom prst="line">
            <a:avLst/>
          </a:prstGeom>
          <a:ln w="285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userDrawn="1">
            <p:ph type="title"/>
          </p:nvPr>
        </p:nvSpPr>
        <p:spPr>
          <a:xfrm>
            <a:off x="447099" y="310166"/>
            <a:ext cx="8229600" cy="742570"/>
          </a:xfrm>
        </p:spPr>
        <p:txBody>
          <a:bodyPr lIns="0" tIns="0" rIns="0" bIns="0"/>
          <a:lstStyle>
            <a:lvl1pPr>
              <a:defRPr sz="3400">
                <a:solidFill>
                  <a:srgbClr val="1F497D"/>
                </a:solidFil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43392"/>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843205"/>
            <a:ext cx="7772400" cy="1500187"/>
          </a:xfrm>
        </p:spPr>
        <p:txBody>
          <a:bodyPr anchor="b"/>
          <a:lstStyle>
            <a:lvl1pPr marL="0" indent="0">
              <a:buNone/>
              <a:defRPr sz="2000">
                <a:solidFill>
                  <a:srgbClr val="5959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6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rectangles only.jpg"/>
          <p:cNvPicPr>
            <a:picLocks noChangeAspect="1"/>
          </p:cNvPicPr>
          <p:nvPr userDrawn="1"/>
        </p:nvPicPr>
        <p:blipFill>
          <a:blip r:embed="rId2"/>
          <a:stretch>
            <a:fillRect/>
          </a:stretch>
        </p:blipFill>
        <p:spPr>
          <a:xfrm>
            <a:off x="448129" y="6134100"/>
            <a:ext cx="1837871" cy="173556"/>
          </a:xfrm>
          <a:prstGeom prst="rect">
            <a:avLst/>
          </a:prstGeom>
        </p:spPr>
      </p:pic>
      <p:cxnSp>
        <p:nvCxnSpPr>
          <p:cNvPr id="24" name="Straight Connector 23"/>
          <p:cNvCxnSpPr/>
          <p:nvPr userDrawn="1"/>
        </p:nvCxnSpPr>
        <p:spPr>
          <a:xfrm>
            <a:off x="447099" y="6118782"/>
            <a:ext cx="8705782" cy="15130"/>
          </a:xfrm>
          <a:prstGeom prst="line">
            <a:avLst/>
          </a:prstGeom>
          <a:ln w="285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userDrawn="1">
            <p:ph type="title"/>
          </p:nvPr>
        </p:nvSpPr>
        <p:spPr>
          <a:xfrm>
            <a:off x="447099" y="310166"/>
            <a:ext cx="8229600" cy="742570"/>
          </a:xfrm>
        </p:spPr>
        <p:txBody>
          <a:bodyPr lIns="0" tIns="0" rIns="0" bIns="0"/>
          <a:lstStyle>
            <a:lvl1pPr>
              <a:defRPr sz="3400">
                <a:solidFill>
                  <a:srgbClr val="1F497D"/>
                </a:solidFil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7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rectangles only.jpg"/>
          <p:cNvPicPr>
            <a:picLocks noChangeAspect="1"/>
          </p:cNvPicPr>
          <p:nvPr userDrawn="1"/>
        </p:nvPicPr>
        <p:blipFill>
          <a:blip r:embed="rId2"/>
          <a:stretch>
            <a:fillRect/>
          </a:stretch>
        </p:blipFill>
        <p:spPr>
          <a:xfrm>
            <a:off x="448129" y="6134100"/>
            <a:ext cx="1837871" cy="173556"/>
          </a:xfrm>
          <a:prstGeom prst="rect">
            <a:avLst/>
          </a:prstGeom>
        </p:spPr>
      </p:pic>
      <p:cxnSp>
        <p:nvCxnSpPr>
          <p:cNvPr id="24" name="Straight Connector 23"/>
          <p:cNvCxnSpPr/>
          <p:nvPr userDrawn="1"/>
        </p:nvCxnSpPr>
        <p:spPr>
          <a:xfrm>
            <a:off x="447099" y="6118782"/>
            <a:ext cx="8705782" cy="15130"/>
          </a:xfrm>
          <a:prstGeom prst="line">
            <a:avLst/>
          </a:prstGeom>
          <a:ln w="285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userDrawn="1">
            <p:ph type="title"/>
          </p:nvPr>
        </p:nvSpPr>
        <p:spPr>
          <a:xfrm>
            <a:off x="447099" y="310166"/>
            <a:ext cx="8229600" cy="742570"/>
          </a:xfrm>
        </p:spPr>
        <p:txBody>
          <a:bodyPr lIns="0" tIns="0" rIns="0" bIns="0"/>
          <a:lstStyle>
            <a:lvl1pPr>
              <a:defRPr sz="3400">
                <a:solidFill>
                  <a:srgbClr val="1F497D"/>
                </a:solidFil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8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rectangles only.jpg"/>
          <p:cNvPicPr>
            <a:picLocks noChangeAspect="1"/>
          </p:cNvPicPr>
          <p:nvPr userDrawn="1"/>
        </p:nvPicPr>
        <p:blipFill>
          <a:blip r:embed="rId2"/>
          <a:stretch>
            <a:fillRect/>
          </a:stretch>
        </p:blipFill>
        <p:spPr>
          <a:xfrm>
            <a:off x="448129" y="6134100"/>
            <a:ext cx="1837871" cy="173556"/>
          </a:xfrm>
          <a:prstGeom prst="rect">
            <a:avLst/>
          </a:prstGeom>
        </p:spPr>
      </p:pic>
      <p:cxnSp>
        <p:nvCxnSpPr>
          <p:cNvPr id="24" name="Straight Connector 23"/>
          <p:cNvCxnSpPr/>
          <p:nvPr userDrawn="1"/>
        </p:nvCxnSpPr>
        <p:spPr>
          <a:xfrm>
            <a:off x="447099" y="6118782"/>
            <a:ext cx="8705782" cy="15130"/>
          </a:xfrm>
          <a:prstGeom prst="line">
            <a:avLst/>
          </a:prstGeom>
          <a:ln w="285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userDrawn="1">
            <p:ph type="title"/>
          </p:nvPr>
        </p:nvSpPr>
        <p:spPr>
          <a:xfrm>
            <a:off x="447099" y="310166"/>
            <a:ext cx="8229600" cy="742570"/>
          </a:xfrm>
        </p:spPr>
        <p:txBody>
          <a:bodyPr lIns="0" tIns="0" rIns="0" bIns="0"/>
          <a:lstStyle>
            <a:lvl1pPr>
              <a:defRPr sz="3400">
                <a:solidFill>
                  <a:srgbClr val="1F497D"/>
                </a:solidFil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Title and Content">
    <p:bg>
      <p:bgPr>
        <a:solidFill>
          <a:schemeClr val="tx1"/>
        </a:solidFill>
        <a:effectLst/>
      </p:bgPr>
    </p:bg>
    <p:spTree>
      <p:nvGrpSpPr>
        <p:cNvPr id="1" name=""/>
        <p:cNvGrpSpPr/>
        <p:nvPr/>
      </p:nvGrpSpPr>
      <p:grpSpPr>
        <a:xfrm>
          <a:off x="0" y="0"/>
          <a:ext cx="0" cy="0"/>
          <a:chOff x="0" y="0"/>
          <a:chExt cx="0" cy="0"/>
        </a:xfrm>
      </p:grpSpPr>
      <p:grpSp>
        <p:nvGrpSpPr>
          <p:cNvPr id="2" name="Group 13"/>
          <p:cNvGrpSpPr/>
          <p:nvPr userDrawn="1"/>
        </p:nvGrpSpPr>
        <p:grpSpPr>
          <a:xfrm>
            <a:off x="447099" y="6118782"/>
            <a:ext cx="8705782" cy="143028"/>
            <a:chOff x="447099" y="6118782"/>
            <a:chExt cx="8705782" cy="143028"/>
          </a:xfrm>
        </p:grpSpPr>
        <p:grpSp>
          <p:nvGrpSpPr>
            <p:cNvPr id="3" name="Group 31"/>
            <p:cNvGrpSpPr/>
            <p:nvPr userDrawn="1"/>
          </p:nvGrpSpPr>
          <p:grpSpPr>
            <a:xfrm>
              <a:off x="447100" y="6133912"/>
              <a:ext cx="1519534" cy="127898"/>
              <a:chOff x="0" y="6040337"/>
              <a:chExt cx="1519534" cy="114300"/>
            </a:xfrm>
          </p:grpSpPr>
          <p:sp>
            <p:nvSpPr>
              <p:cNvPr id="25" name="Rectangle 24"/>
              <p:cNvSpPr/>
              <p:nvPr userDrawn="1"/>
            </p:nvSpPr>
            <p:spPr>
              <a:xfrm>
                <a:off x="0" y="6040337"/>
                <a:ext cx="217714" cy="114300"/>
              </a:xfrm>
              <a:prstGeom prst="rect">
                <a:avLst/>
              </a:prstGeom>
              <a:solidFill>
                <a:srgbClr val="7FBE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userDrawn="1"/>
            </p:nvSpPr>
            <p:spPr>
              <a:xfrm>
                <a:off x="217597" y="6040337"/>
                <a:ext cx="215830" cy="114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userDrawn="1"/>
            </p:nvSpPr>
            <p:spPr>
              <a:xfrm>
                <a:off x="433310" y="6040337"/>
                <a:ext cx="217714" cy="114300"/>
              </a:xfrm>
              <a:prstGeom prst="rect">
                <a:avLst/>
              </a:prstGeom>
              <a:solidFill>
                <a:srgbClr val="C710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userDrawn="1"/>
            </p:nvSpPr>
            <p:spPr>
              <a:xfrm>
                <a:off x="650907" y="6040337"/>
                <a:ext cx="215830" cy="114300"/>
              </a:xfrm>
              <a:prstGeom prst="rect">
                <a:avLst/>
              </a:prstGeom>
              <a:solidFill>
                <a:srgbClr val="1F6D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userDrawn="1"/>
            </p:nvSpPr>
            <p:spPr>
              <a:xfrm>
                <a:off x="866620" y="6040337"/>
                <a:ext cx="217714" cy="1143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userDrawn="1"/>
            </p:nvSpPr>
            <p:spPr>
              <a:xfrm>
                <a:off x="1084217" y="6040337"/>
                <a:ext cx="217717" cy="114300"/>
              </a:xfrm>
              <a:prstGeom prst="rect">
                <a:avLst/>
              </a:prstGeom>
              <a:solidFill>
                <a:srgbClr val="884C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userDrawn="1"/>
            </p:nvSpPr>
            <p:spPr>
              <a:xfrm>
                <a:off x="1301817" y="6040337"/>
                <a:ext cx="217717" cy="114300"/>
              </a:xfrm>
              <a:prstGeom prst="rect">
                <a:avLst/>
              </a:prstGeom>
              <a:solidFill>
                <a:srgbClr val="AA4C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a:off x="447099" y="6118782"/>
              <a:ext cx="8705782" cy="15130"/>
            </a:xfrm>
            <a:prstGeom prst="line">
              <a:avLst/>
            </a:prstGeom>
            <a:ln w="285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2" name="Title 1"/>
          <p:cNvSpPr>
            <a:spLocks noGrp="1"/>
          </p:cNvSpPr>
          <p:nvPr userDrawn="1">
            <p:ph type="title"/>
          </p:nvPr>
        </p:nvSpPr>
        <p:spPr>
          <a:xfrm>
            <a:off x="447099" y="245119"/>
            <a:ext cx="8229600" cy="742570"/>
          </a:xfrm>
        </p:spPr>
        <p:txBody>
          <a:bodyPr lIns="0" tIns="0" rIns="0" bIns="0"/>
          <a:lstStyle>
            <a:lvl1pPr>
              <a:defRPr sz="3400">
                <a:solidFill>
                  <a:schemeClr val="bg1"/>
                </a:solidFil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en-US" dirty="0"/>
          </a:p>
        </p:txBody>
      </p:sp>
      <p:sp>
        <p:nvSpPr>
          <p:cNvPr id="23" name="Content Placeholder 2"/>
          <p:cNvSpPr>
            <a:spLocks noGrp="1"/>
          </p:cNvSpPr>
          <p:nvPr userDrawn="1">
            <p:ph idx="1"/>
          </p:nvPr>
        </p:nvSpPr>
        <p:spPr>
          <a:xfrm>
            <a:off x="447099" y="1349568"/>
            <a:ext cx="8229600" cy="4533466"/>
          </a:xfrm>
        </p:spPr>
        <p:txBody>
          <a:bodyPr lIns="0" tIns="0" rIns="0" bIns="0"/>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sv-SE" dirty="0" err="1" smtClean="0"/>
              <a:t>Click</a:t>
            </a:r>
            <a:r>
              <a:rPr lang="sv-SE" dirty="0" smtClean="0"/>
              <a:t> to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rectangles only.jpg"/>
          <p:cNvPicPr>
            <a:picLocks noChangeAspect="1"/>
          </p:cNvPicPr>
          <p:nvPr userDrawn="1"/>
        </p:nvPicPr>
        <p:blipFill>
          <a:blip r:embed="rId2"/>
          <a:stretch>
            <a:fillRect/>
          </a:stretch>
        </p:blipFill>
        <p:spPr>
          <a:xfrm>
            <a:off x="448129" y="6134100"/>
            <a:ext cx="1837871" cy="173556"/>
          </a:xfrm>
          <a:prstGeom prst="rect">
            <a:avLst/>
          </a:prstGeom>
        </p:spPr>
      </p:pic>
      <p:cxnSp>
        <p:nvCxnSpPr>
          <p:cNvPr id="24" name="Straight Connector 23"/>
          <p:cNvCxnSpPr/>
          <p:nvPr userDrawn="1"/>
        </p:nvCxnSpPr>
        <p:spPr>
          <a:xfrm>
            <a:off x="447099" y="6118782"/>
            <a:ext cx="8705782" cy="15130"/>
          </a:xfrm>
          <a:prstGeom prst="line">
            <a:avLst/>
          </a:prstGeom>
          <a:ln w="285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2" name="Title 1"/>
          <p:cNvSpPr>
            <a:spLocks noGrp="1"/>
          </p:cNvSpPr>
          <p:nvPr userDrawn="1">
            <p:ph type="title"/>
          </p:nvPr>
        </p:nvSpPr>
        <p:spPr>
          <a:xfrm>
            <a:off x="447099" y="310166"/>
            <a:ext cx="8229600" cy="742570"/>
          </a:xfrm>
        </p:spPr>
        <p:txBody>
          <a:bodyPr lIns="0" tIns="0" rIns="0" bIns="0"/>
          <a:lstStyle>
            <a:lvl1pPr>
              <a:defRPr sz="3400">
                <a:solidFill>
                  <a:schemeClr val="tx2"/>
                </a:solidFil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en-US" dirty="0"/>
          </a:p>
        </p:txBody>
      </p:sp>
      <p:sp>
        <p:nvSpPr>
          <p:cNvPr id="23" name="Content Placeholder 2"/>
          <p:cNvSpPr>
            <a:spLocks noGrp="1"/>
          </p:cNvSpPr>
          <p:nvPr userDrawn="1">
            <p:ph idx="1"/>
          </p:nvPr>
        </p:nvSpPr>
        <p:spPr>
          <a:xfrm>
            <a:off x="447099" y="1349568"/>
            <a:ext cx="8229600" cy="4533466"/>
          </a:xfrm>
        </p:spPr>
        <p:txBody>
          <a:bodyPr lIns="0" tIns="0" rIns="0" bIns="0"/>
          <a:lstStyle>
            <a:lvl1pPr>
              <a:defRPr sz="3000">
                <a:solidFill>
                  <a:schemeClr val="bg1"/>
                </a:solidFill>
              </a:defRPr>
            </a:lvl1pPr>
            <a:lvl2pPr>
              <a:defRPr sz="2600">
                <a:solidFill>
                  <a:schemeClr val="bg1"/>
                </a:solidFill>
              </a:defRPr>
            </a:lvl2pPr>
            <a:lvl3pPr>
              <a:defRPr sz="2400">
                <a:solidFill>
                  <a:schemeClr val="bg1"/>
                </a:solidFill>
              </a:defRPr>
            </a:lvl3pPr>
            <a:lvl4pPr>
              <a:defRPr sz="2200">
                <a:solidFill>
                  <a:schemeClr val="bg1"/>
                </a:solidFill>
              </a:defRPr>
            </a:lvl4pPr>
            <a:lvl5pPr>
              <a:defRPr sz="2000">
                <a:solidFill>
                  <a:schemeClr val="bg1"/>
                </a:solidFill>
              </a:defRPr>
            </a:lvl5pPr>
          </a:lstStyle>
          <a:p>
            <a:pPr lvl="0"/>
            <a:r>
              <a:rPr lang="sv-SE" dirty="0" err="1" smtClean="0"/>
              <a:t>Click</a:t>
            </a:r>
            <a:r>
              <a:rPr lang="sv-SE" dirty="0" smtClean="0"/>
              <a:t> to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5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rectangles only.jpg"/>
          <p:cNvPicPr>
            <a:picLocks noChangeAspect="1"/>
          </p:cNvPicPr>
          <p:nvPr userDrawn="1"/>
        </p:nvPicPr>
        <p:blipFill>
          <a:blip r:embed="rId2"/>
          <a:stretch>
            <a:fillRect/>
          </a:stretch>
        </p:blipFill>
        <p:spPr>
          <a:xfrm>
            <a:off x="448129" y="6134100"/>
            <a:ext cx="1837871" cy="173556"/>
          </a:xfrm>
          <a:prstGeom prst="rect">
            <a:avLst/>
          </a:prstGeom>
        </p:spPr>
      </p:pic>
      <p:cxnSp>
        <p:nvCxnSpPr>
          <p:cNvPr id="24" name="Straight Connector 23"/>
          <p:cNvCxnSpPr/>
          <p:nvPr userDrawn="1"/>
        </p:nvCxnSpPr>
        <p:spPr>
          <a:xfrm>
            <a:off x="447099" y="6118782"/>
            <a:ext cx="8705782" cy="15130"/>
          </a:xfrm>
          <a:prstGeom prst="line">
            <a:avLst/>
          </a:prstGeom>
          <a:ln w="285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userDrawn="1">
            <p:ph type="title"/>
          </p:nvPr>
        </p:nvSpPr>
        <p:spPr>
          <a:xfrm>
            <a:off x="447099" y="310166"/>
            <a:ext cx="8229600" cy="742570"/>
          </a:xfrm>
        </p:spPr>
        <p:txBody>
          <a:bodyPr lIns="0" tIns="0" rIns="0" bIns="0"/>
          <a:lstStyle>
            <a:lvl1pPr>
              <a:defRPr sz="3400">
                <a:solidFill>
                  <a:srgbClr val="1F497D"/>
                </a:solidFil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rectangles only.jpg"/>
          <p:cNvPicPr>
            <a:picLocks noChangeAspect="1"/>
          </p:cNvPicPr>
          <p:nvPr userDrawn="1"/>
        </p:nvPicPr>
        <p:blipFill>
          <a:blip r:embed="rId2"/>
          <a:stretch>
            <a:fillRect/>
          </a:stretch>
        </p:blipFill>
        <p:spPr>
          <a:xfrm>
            <a:off x="448129" y="6134100"/>
            <a:ext cx="1837871" cy="173556"/>
          </a:xfrm>
          <a:prstGeom prst="rect">
            <a:avLst/>
          </a:prstGeom>
        </p:spPr>
      </p:pic>
      <p:cxnSp>
        <p:nvCxnSpPr>
          <p:cNvPr id="24" name="Straight Connector 23"/>
          <p:cNvCxnSpPr/>
          <p:nvPr userDrawn="1"/>
        </p:nvCxnSpPr>
        <p:spPr>
          <a:xfrm>
            <a:off x="447099" y="6118782"/>
            <a:ext cx="8705782" cy="15130"/>
          </a:xfrm>
          <a:prstGeom prst="line">
            <a:avLst/>
          </a:prstGeom>
          <a:ln w="285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4413744"/>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tx1"/>
        </a:solidFill>
        <a:effectLst/>
      </p:bgPr>
    </p:bg>
    <p:spTree>
      <p:nvGrpSpPr>
        <p:cNvPr id="1" name=""/>
        <p:cNvGrpSpPr/>
        <p:nvPr/>
      </p:nvGrpSpPr>
      <p:grpSpPr>
        <a:xfrm>
          <a:off x="0" y="0"/>
          <a:ext cx="0" cy="0"/>
          <a:chOff x="0" y="0"/>
          <a:chExt cx="0" cy="0"/>
        </a:xfrm>
      </p:grpSpPr>
      <p:pic>
        <p:nvPicPr>
          <p:cNvPr id="2" name="Picture 1" descr="accelleration graphs backgrou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descr="rectangles only.jpg"/>
          <p:cNvPicPr>
            <a:picLocks noChangeAspect="1"/>
          </p:cNvPicPr>
          <p:nvPr userDrawn="1"/>
        </p:nvPicPr>
        <p:blipFill>
          <a:blip r:embed="rId3"/>
          <a:stretch>
            <a:fillRect/>
          </a:stretch>
        </p:blipFill>
        <p:spPr>
          <a:xfrm>
            <a:off x="448129" y="6134100"/>
            <a:ext cx="1837871" cy="173556"/>
          </a:xfrm>
          <a:prstGeom prst="rect">
            <a:avLst/>
          </a:prstGeom>
        </p:spPr>
      </p:pic>
      <p:cxnSp>
        <p:nvCxnSpPr>
          <p:cNvPr id="24" name="Straight Connector 23"/>
          <p:cNvCxnSpPr/>
          <p:nvPr userDrawn="1"/>
        </p:nvCxnSpPr>
        <p:spPr>
          <a:xfrm>
            <a:off x="447099" y="6118782"/>
            <a:ext cx="8705782" cy="15130"/>
          </a:xfrm>
          <a:prstGeom prst="line">
            <a:avLst/>
          </a:prstGeom>
          <a:ln w="285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userDrawn="1">
            <p:ph type="title"/>
          </p:nvPr>
        </p:nvSpPr>
        <p:spPr>
          <a:xfrm>
            <a:off x="447099" y="310166"/>
            <a:ext cx="8229600" cy="742570"/>
          </a:xfrm>
        </p:spPr>
        <p:txBody>
          <a:bodyPr lIns="0" tIns="0" rIns="0" bIns="0"/>
          <a:lstStyle>
            <a:lvl1pPr>
              <a:defRPr sz="3400">
                <a:solidFill>
                  <a:srgbClr val="1F497D"/>
                </a:solidFil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style</a:t>
            </a:r>
            <a:endParaRPr lang="en-US" dirty="0"/>
          </a:p>
        </p:txBody>
      </p:sp>
    </p:spTree>
    <p:extLst>
      <p:ext uri="{BB962C8B-B14F-4D97-AF65-F5344CB8AC3E}">
        <p14:creationId xmlns:p14="http://schemas.microsoft.com/office/powerpoint/2010/main" val="2248691602"/>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rectangles only.jpg"/>
          <p:cNvPicPr>
            <a:picLocks noChangeAspect="1"/>
          </p:cNvPicPr>
          <p:nvPr userDrawn="1"/>
        </p:nvPicPr>
        <p:blipFill>
          <a:blip r:embed="rId2"/>
          <a:stretch>
            <a:fillRect/>
          </a:stretch>
        </p:blipFill>
        <p:spPr>
          <a:xfrm>
            <a:off x="448129" y="6134100"/>
            <a:ext cx="1837871" cy="173556"/>
          </a:xfrm>
          <a:prstGeom prst="rect">
            <a:avLst/>
          </a:prstGeom>
        </p:spPr>
      </p:pic>
      <p:cxnSp>
        <p:nvCxnSpPr>
          <p:cNvPr id="24" name="Straight Connector 23"/>
          <p:cNvCxnSpPr/>
          <p:nvPr userDrawn="1"/>
        </p:nvCxnSpPr>
        <p:spPr>
          <a:xfrm>
            <a:off x="447099" y="6118782"/>
            <a:ext cx="8705782" cy="15130"/>
          </a:xfrm>
          <a:prstGeom prst="line">
            <a:avLst/>
          </a:prstGeom>
          <a:ln w="285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userDrawn="1">
            <p:ph type="title"/>
          </p:nvPr>
        </p:nvSpPr>
        <p:spPr>
          <a:xfrm>
            <a:off x="447099" y="310166"/>
            <a:ext cx="8229600" cy="742570"/>
          </a:xfrm>
        </p:spPr>
        <p:txBody>
          <a:bodyPr lIns="0" tIns="0" rIns="0" bIns="0"/>
          <a:lstStyle>
            <a:lvl1pPr>
              <a:defRPr sz="3400">
                <a:solidFill>
                  <a:srgbClr val="1F497D"/>
                </a:solidFil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style</a:t>
            </a:r>
            <a:endParaRPr lang="en-US" dirty="0"/>
          </a:p>
        </p:txBody>
      </p:sp>
      <p:sp>
        <p:nvSpPr>
          <p:cNvPr id="7" name="TextBox 6"/>
          <p:cNvSpPr txBox="1"/>
          <p:nvPr userDrawn="1"/>
        </p:nvSpPr>
        <p:spPr>
          <a:xfrm>
            <a:off x="0" y="1448"/>
            <a:ext cx="9144000" cy="259200"/>
          </a:xfrm>
          <a:prstGeom prst="rect">
            <a:avLst/>
          </a:prstGeom>
          <a:solidFill>
            <a:schemeClr val="accent4">
              <a:lumMod val="75000"/>
            </a:schemeClr>
          </a:solidFill>
        </p:spPr>
        <p:txBody>
          <a:bodyPr wrap="none" tIns="0" bIns="46800" rtlCol="0" anchor="ctr" anchorCtr="0">
            <a:noAutofit/>
          </a:bodyPr>
          <a:lstStyle/>
          <a:p>
            <a:pPr algn="ctr"/>
            <a:r>
              <a:rPr lang="en-US" sz="1400" b="1" dirty="0" smtClean="0">
                <a:solidFill>
                  <a:schemeClr val="accent4">
                    <a:lumMod val="50000"/>
                  </a:schemeClr>
                </a:solidFill>
                <a:latin typeface="Verdana"/>
                <a:cs typeface="Verdana"/>
              </a:rPr>
              <a:t>Forecasting   </a:t>
            </a:r>
            <a:r>
              <a:rPr lang="en-US" sz="1400" b="1" dirty="0" smtClean="0">
                <a:solidFill>
                  <a:schemeClr val="accent4">
                    <a:lumMod val="50000"/>
                  </a:schemeClr>
                </a:solidFill>
                <a:latin typeface="Verdana"/>
                <a:ea typeface="Wingdings"/>
                <a:cs typeface="Verdana"/>
                <a:sym typeface="Wingdings"/>
              </a:rPr>
              <a:t></a:t>
            </a:r>
            <a:r>
              <a:rPr lang="en-US" sz="1400" b="1" dirty="0" smtClean="0">
                <a:solidFill>
                  <a:schemeClr val="accent4">
                    <a:lumMod val="50000"/>
                  </a:schemeClr>
                </a:solidFill>
                <a:latin typeface="Verdana"/>
                <a:cs typeface="Verdana"/>
              </a:rPr>
              <a:t>   Observing   </a:t>
            </a:r>
            <a:r>
              <a:rPr lang="en-US" sz="1400" b="1" dirty="0" smtClean="0">
                <a:solidFill>
                  <a:schemeClr val="accent4">
                    <a:lumMod val="50000"/>
                  </a:schemeClr>
                </a:solidFill>
                <a:latin typeface="Verdana"/>
                <a:ea typeface="Wingdings"/>
                <a:cs typeface="Verdana"/>
                <a:sym typeface="Wingdings"/>
              </a:rPr>
              <a:t></a:t>
            </a:r>
            <a:r>
              <a:rPr lang="en-US" sz="1400" b="1" dirty="0" smtClean="0">
                <a:solidFill>
                  <a:schemeClr val="accent4">
                    <a:lumMod val="50000"/>
                  </a:schemeClr>
                </a:solidFill>
                <a:latin typeface="Verdana"/>
                <a:cs typeface="Verdana"/>
              </a:rPr>
              <a:t>   Confining   </a:t>
            </a:r>
            <a:r>
              <a:rPr lang="en-US" sz="1400" b="1" dirty="0" smtClean="0">
                <a:solidFill>
                  <a:schemeClr val="accent4">
                    <a:lumMod val="50000"/>
                  </a:schemeClr>
                </a:solidFill>
                <a:latin typeface="Verdana"/>
                <a:ea typeface="Wingdings"/>
                <a:cs typeface="Verdana"/>
                <a:sym typeface="Wingdings"/>
              </a:rPr>
              <a:t></a:t>
            </a:r>
            <a:r>
              <a:rPr lang="en-US" sz="1400" b="1" dirty="0" smtClean="0">
                <a:solidFill>
                  <a:schemeClr val="accent4">
                    <a:lumMod val="50000"/>
                  </a:schemeClr>
                </a:solidFill>
                <a:latin typeface="Verdana"/>
                <a:cs typeface="Verdana"/>
              </a:rPr>
              <a:t>   Coastal   </a:t>
            </a:r>
            <a:r>
              <a:rPr lang="en-US" sz="1400" b="1" dirty="0" smtClean="0">
                <a:solidFill>
                  <a:schemeClr val="accent4">
                    <a:lumMod val="50000"/>
                  </a:schemeClr>
                </a:solidFill>
                <a:latin typeface="Verdana"/>
                <a:ea typeface="Wingdings"/>
                <a:cs typeface="Verdana"/>
                <a:sym typeface="Wingdings"/>
              </a:rPr>
              <a:t></a:t>
            </a:r>
            <a:r>
              <a:rPr lang="en-US" sz="1400" b="1" dirty="0" smtClean="0">
                <a:solidFill>
                  <a:schemeClr val="accent4">
                    <a:lumMod val="50000"/>
                  </a:schemeClr>
                </a:solidFill>
                <a:latin typeface="Verdana"/>
                <a:cs typeface="Verdana"/>
              </a:rPr>
              <a:t>   Water   </a:t>
            </a:r>
            <a:r>
              <a:rPr lang="en-US" sz="1400" b="1" dirty="0" smtClean="0">
                <a:solidFill>
                  <a:schemeClr val="accent4">
                    <a:lumMod val="50000"/>
                  </a:schemeClr>
                </a:solidFill>
                <a:latin typeface="Verdana"/>
                <a:ea typeface="Wingdings"/>
                <a:cs typeface="Verdana"/>
                <a:sym typeface="Wingdings"/>
              </a:rPr>
              <a:t></a:t>
            </a:r>
            <a:r>
              <a:rPr lang="en-US" sz="1400" b="1" dirty="0" smtClean="0">
                <a:solidFill>
                  <a:schemeClr val="accent4">
                    <a:lumMod val="50000"/>
                  </a:schemeClr>
                </a:solidFill>
                <a:latin typeface="Verdana"/>
                <a:cs typeface="Verdana"/>
              </a:rPr>
              <a:t>   </a:t>
            </a:r>
            <a:r>
              <a:rPr lang="en-US" sz="1400" b="1" baseline="0" dirty="0" smtClean="0">
                <a:solidFill>
                  <a:schemeClr val="accent4">
                    <a:lumMod val="50000"/>
                  </a:schemeClr>
                </a:solidFill>
                <a:latin typeface="Verdana"/>
                <a:cs typeface="Verdana"/>
              </a:rPr>
              <a:t>Science policy</a:t>
            </a:r>
            <a:endParaRPr lang="en-US" sz="1400" b="1" dirty="0">
              <a:solidFill>
                <a:schemeClr val="accent4">
                  <a:lumMod val="50000"/>
                </a:schemeClr>
              </a:solidFill>
              <a:latin typeface="Verdana"/>
              <a:cs typeface="Verdana"/>
            </a:endParaRPr>
          </a:p>
        </p:txBody>
      </p:sp>
    </p:spTree>
    <p:extLst>
      <p:ext uri="{BB962C8B-B14F-4D97-AF65-F5344CB8AC3E}">
        <p14:creationId xmlns:p14="http://schemas.microsoft.com/office/powerpoint/2010/main" val="3990421614"/>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rectangles only.jpg"/>
          <p:cNvPicPr>
            <a:picLocks noChangeAspect="1"/>
          </p:cNvPicPr>
          <p:nvPr userDrawn="1"/>
        </p:nvPicPr>
        <p:blipFill>
          <a:blip r:embed="rId2"/>
          <a:stretch>
            <a:fillRect/>
          </a:stretch>
        </p:blipFill>
        <p:spPr>
          <a:xfrm>
            <a:off x="448129" y="6134100"/>
            <a:ext cx="1837871" cy="173556"/>
          </a:xfrm>
          <a:prstGeom prst="rect">
            <a:avLst/>
          </a:prstGeom>
        </p:spPr>
      </p:pic>
      <p:cxnSp>
        <p:nvCxnSpPr>
          <p:cNvPr id="24" name="Straight Connector 23"/>
          <p:cNvCxnSpPr/>
          <p:nvPr userDrawn="1"/>
        </p:nvCxnSpPr>
        <p:spPr>
          <a:xfrm>
            <a:off x="447099" y="6118782"/>
            <a:ext cx="8705782" cy="15130"/>
          </a:xfrm>
          <a:prstGeom prst="line">
            <a:avLst/>
          </a:prstGeom>
          <a:ln w="285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2" name="Title 1"/>
          <p:cNvSpPr>
            <a:spLocks noGrp="1"/>
          </p:cNvSpPr>
          <p:nvPr userDrawn="1">
            <p:ph type="title"/>
          </p:nvPr>
        </p:nvSpPr>
        <p:spPr>
          <a:xfrm>
            <a:off x="447099" y="310166"/>
            <a:ext cx="8229600" cy="742570"/>
          </a:xfrm>
        </p:spPr>
        <p:txBody>
          <a:bodyPr lIns="0" tIns="0" rIns="0" bIns="0"/>
          <a:lstStyle>
            <a:lvl1pPr>
              <a:defRPr sz="3400">
                <a:solidFill>
                  <a:schemeClr val="tx2"/>
                </a:solidFil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en-US" dirty="0"/>
          </a:p>
        </p:txBody>
      </p:sp>
      <p:sp>
        <p:nvSpPr>
          <p:cNvPr id="23" name="Content Placeholder 2"/>
          <p:cNvSpPr>
            <a:spLocks noGrp="1"/>
          </p:cNvSpPr>
          <p:nvPr userDrawn="1">
            <p:ph idx="1"/>
          </p:nvPr>
        </p:nvSpPr>
        <p:spPr>
          <a:xfrm>
            <a:off x="447099" y="1349568"/>
            <a:ext cx="8229600" cy="4533466"/>
          </a:xfrm>
        </p:spPr>
        <p:txBody>
          <a:bodyPr lIns="0" tIns="0" rIns="0" bIns="0"/>
          <a:lstStyle>
            <a:lvl1pPr>
              <a:defRPr sz="3000">
                <a:solidFill>
                  <a:schemeClr val="bg1"/>
                </a:solidFill>
              </a:defRPr>
            </a:lvl1pPr>
            <a:lvl2pPr>
              <a:defRPr sz="2600">
                <a:solidFill>
                  <a:schemeClr val="bg1"/>
                </a:solidFill>
              </a:defRPr>
            </a:lvl2pPr>
            <a:lvl3pPr>
              <a:defRPr sz="2400">
                <a:solidFill>
                  <a:schemeClr val="bg1"/>
                </a:solidFill>
              </a:defRPr>
            </a:lvl3pPr>
            <a:lvl4pPr>
              <a:defRPr sz="2200">
                <a:solidFill>
                  <a:schemeClr val="bg1"/>
                </a:solidFill>
              </a:defRPr>
            </a:lvl4pPr>
            <a:lvl5pPr>
              <a:defRPr sz="2000">
                <a:solidFill>
                  <a:schemeClr val="bg1"/>
                </a:solidFill>
              </a:defRPr>
            </a:lvl5pPr>
          </a:lstStyle>
          <a:p>
            <a:pPr lvl="0"/>
            <a:r>
              <a:rPr lang="sv-SE" dirty="0" err="1" smtClean="0"/>
              <a:t>Click</a:t>
            </a:r>
            <a:r>
              <a:rPr lang="sv-SE" dirty="0" smtClean="0"/>
              <a:t> to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en-US" dirty="0"/>
          </a:p>
        </p:txBody>
      </p:sp>
      <p:sp>
        <p:nvSpPr>
          <p:cNvPr id="6" name="TextBox 5"/>
          <p:cNvSpPr txBox="1"/>
          <p:nvPr userDrawn="1"/>
        </p:nvSpPr>
        <p:spPr>
          <a:xfrm>
            <a:off x="440623" y="6289920"/>
            <a:ext cx="1836737" cy="259201"/>
          </a:xfrm>
          <a:prstGeom prst="rect">
            <a:avLst/>
          </a:prstGeom>
          <a:noFill/>
        </p:spPr>
        <p:txBody>
          <a:bodyPr wrap="none" lIns="0" tIns="0" rIns="0" bIns="0" rtlCol="0" anchor="ctr" anchorCtr="0">
            <a:noAutofit/>
          </a:bodyPr>
          <a:lstStyle/>
          <a:p>
            <a:pPr algn="l"/>
            <a:r>
              <a:rPr lang="en-US" sz="1700" b="1" dirty="0" smtClean="0">
                <a:solidFill>
                  <a:schemeClr val="accent3">
                    <a:lumMod val="75000"/>
                  </a:schemeClr>
                </a:solidFill>
                <a:latin typeface="Verdana"/>
                <a:cs typeface="Verdana"/>
              </a:rPr>
              <a:t>IGBP Synthesis</a:t>
            </a:r>
            <a:endParaRPr lang="en-US" sz="1700" b="1" dirty="0">
              <a:solidFill>
                <a:schemeClr val="accent3">
                  <a:lumMod val="75000"/>
                </a:schemeClr>
              </a:solidFill>
              <a:latin typeface="Verdana"/>
              <a:cs typeface="Verdana"/>
            </a:endParaRPr>
          </a:p>
        </p:txBody>
      </p:sp>
    </p:spTree>
    <p:extLst>
      <p:ext uri="{BB962C8B-B14F-4D97-AF65-F5344CB8AC3E}">
        <p14:creationId xmlns:p14="http://schemas.microsoft.com/office/powerpoint/2010/main" val="3794671786"/>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95412"/>
            <a:ext cx="7772400" cy="1470025"/>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151187"/>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tx1"/>
        </a:solidFill>
        <a:effectLst/>
      </p:bgPr>
    </p:bg>
    <p:spTree>
      <p:nvGrpSpPr>
        <p:cNvPr id="1" name=""/>
        <p:cNvGrpSpPr/>
        <p:nvPr/>
      </p:nvGrpSpPr>
      <p:grpSpPr>
        <a:xfrm>
          <a:off x="0" y="0"/>
          <a:ext cx="0" cy="0"/>
          <a:chOff x="0" y="0"/>
          <a:chExt cx="0" cy="0"/>
        </a:xfrm>
      </p:grpSpPr>
      <p:cxnSp>
        <p:nvCxnSpPr>
          <p:cNvPr id="24" name="Straight Connector 23"/>
          <p:cNvCxnSpPr/>
          <p:nvPr userDrawn="1"/>
        </p:nvCxnSpPr>
        <p:spPr>
          <a:xfrm>
            <a:off x="447099" y="6118782"/>
            <a:ext cx="8705782" cy="15130"/>
          </a:xfrm>
          <a:prstGeom prst="line">
            <a:avLst/>
          </a:prstGeom>
          <a:ln w="285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5" name="Picture 14" descr="rectangles only.jpg"/>
          <p:cNvPicPr>
            <a:picLocks noChangeAspect="1"/>
          </p:cNvPicPr>
          <p:nvPr userDrawn="1"/>
        </p:nvPicPr>
        <p:blipFill>
          <a:blip r:embed="rId2"/>
          <a:stretch>
            <a:fillRect/>
          </a:stretch>
        </p:blipFill>
        <p:spPr>
          <a:xfrm>
            <a:off x="448129" y="6134100"/>
            <a:ext cx="1837871" cy="173556"/>
          </a:xfrm>
          <a:prstGeom prst="rect">
            <a:avLst/>
          </a:prstGeom>
        </p:spPr>
      </p:pic>
      <p:sp>
        <p:nvSpPr>
          <p:cNvPr id="14" name="Title 1"/>
          <p:cNvSpPr>
            <a:spLocks noGrp="1"/>
          </p:cNvSpPr>
          <p:nvPr userDrawn="1">
            <p:ph type="title"/>
          </p:nvPr>
        </p:nvSpPr>
        <p:spPr>
          <a:xfrm>
            <a:off x="447099" y="310166"/>
            <a:ext cx="8229600" cy="742570"/>
          </a:xfrm>
        </p:spPr>
        <p:txBody>
          <a:bodyPr lIns="0" tIns="0" rIns="0" bIns="0"/>
          <a:lstStyle>
            <a:lvl1pPr>
              <a:defRPr sz="3400">
                <a:solidFill>
                  <a:srgbClr val="1F497D"/>
                </a:solidFil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style</a:t>
            </a:r>
            <a:endParaRPr lang="en-US" dirty="0"/>
          </a:p>
        </p:txBody>
      </p:sp>
      <p:sp>
        <p:nvSpPr>
          <p:cNvPr id="5" name="TextBox 4"/>
          <p:cNvSpPr txBox="1"/>
          <p:nvPr userDrawn="1"/>
        </p:nvSpPr>
        <p:spPr>
          <a:xfrm>
            <a:off x="440623" y="6289920"/>
            <a:ext cx="1836737" cy="259201"/>
          </a:xfrm>
          <a:prstGeom prst="rect">
            <a:avLst/>
          </a:prstGeom>
          <a:noFill/>
        </p:spPr>
        <p:txBody>
          <a:bodyPr wrap="none" lIns="0" tIns="0" rIns="0" bIns="0" rtlCol="0" anchor="ctr" anchorCtr="0">
            <a:noAutofit/>
          </a:bodyPr>
          <a:lstStyle/>
          <a:p>
            <a:pPr algn="l"/>
            <a:r>
              <a:rPr lang="en-US" sz="1700" b="1" dirty="0" smtClean="0">
                <a:solidFill>
                  <a:schemeClr val="accent3">
                    <a:lumMod val="75000"/>
                  </a:schemeClr>
                </a:solidFill>
                <a:latin typeface="Verdana"/>
                <a:cs typeface="Verdana"/>
              </a:rPr>
              <a:t>IGBP Synthesis</a:t>
            </a:r>
            <a:endParaRPr lang="en-US" sz="1700" b="1" dirty="0">
              <a:solidFill>
                <a:schemeClr val="accent3">
                  <a:lumMod val="75000"/>
                </a:schemeClr>
              </a:solidFill>
              <a:latin typeface="Verdana"/>
              <a:cs typeface="Verdana"/>
            </a:endParaRPr>
          </a:p>
        </p:txBody>
      </p:sp>
    </p:spTree>
    <p:extLst>
      <p:ext uri="{BB962C8B-B14F-4D97-AF65-F5344CB8AC3E}">
        <p14:creationId xmlns:p14="http://schemas.microsoft.com/office/powerpoint/2010/main" val="66068325"/>
      </p:ext>
    </p:extLst>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92861"/>
            <a:ext cx="7772400" cy="1116434"/>
          </a:xfrm>
        </p:spPr>
        <p:txBody>
          <a:bodyPr lIns="0" tIns="0" rIns="0" bIns="0" anchor="b" anchorCtr="0"/>
          <a:lstStyle>
            <a:lvl1pPr algn="ctr">
              <a:defRPr sz="4400">
                <a:solidFill>
                  <a:schemeClr val="bg1"/>
                </a:solidFil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en-US" dirty="0"/>
          </a:p>
        </p:txBody>
      </p:sp>
      <p:sp>
        <p:nvSpPr>
          <p:cNvPr id="3" name="Subtitle 2"/>
          <p:cNvSpPr>
            <a:spLocks noGrp="1"/>
          </p:cNvSpPr>
          <p:nvPr>
            <p:ph type="subTitle" idx="1"/>
          </p:nvPr>
        </p:nvSpPr>
        <p:spPr>
          <a:xfrm>
            <a:off x="1371600" y="2727318"/>
            <a:ext cx="6400800" cy="1752600"/>
          </a:xfrm>
        </p:spPr>
        <p:txBody>
          <a:bodyPr lIns="0" tIns="0" rIns="0" bIns="0"/>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err="1" smtClean="0"/>
              <a:t>Click</a:t>
            </a:r>
            <a:r>
              <a:rPr lang="sv-SE" dirty="0" smtClean="0"/>
              <a:t> to </a:t>
            </a:r>
            <a:r>
              <a:rPr lang="sv-SE" dirty="0" err="1" smtClean="0"/>
              <a:t>edit</a:t>
            </a:r>
            <a:r>
              <a:rPr lang="sv-SE" dirty="0" smtClean="0"/>
              <a:t> Master </a:t>
            </a:r>
            <a:r>
              <a:rPr lang="sv-SE" dirty="0" err="1" smtClean="0"/>
              <a:t>subtitle</a:t>
            </a:r>
            <a:r>
              <a:rPr lang="sv-SE" dirty="0" smtClean="0"/>
              <a:t> </a:t>
            </a:r>
            <a:r>
              <a:rPr lang="sv-SE" dirty="0" err="1" smtClean="0"/>
              <a:t>style</a:t>
            </a:r>
            <a:endParaRPr lang="en-US" dirty="0"/>
          </a:p>
        </p:txBody>
      </p:sp>
      <p:pic>
        <p:nvPicPr>
          <p:cNvPr id="12" name="Picture 11" descr="ICSU-white.png"/>
          <p:cNvPicPr>
            <a:picLocks noChangeAspect="1"/>
          </p:cNvPicPr>
          <p:nvPr userDrawn="1"/>
        </p:nvPicPr>
        <p:blipFill>
          <a:blip r:embed="rId2"/>
          <a:stretch>
            <a:fillRect/>
          </a:stretch>
        </p:blipFill>
        <p:spPr>
          <a:xfrm>
            <a:off x="6970651" y="6077604"/>
            <a:ext cx="1228206" cy="440108"/>
          </a:xfrm>
          <a:prstGeom prst="rect">
            <a:avLst/>
          </a:prstGeom>
        </p:spPr>
      </p:pic>
      <p:pic>
        <p:nvPicPr>
          <p:cNvPr id="26" name="Picture 25" descr="rectangles only.png"/>
          <p:cNvPicPr>
            <a:picLocks noChangeAspect="1"/>
          </p:cNvPicPr>
          <p:nvPr userDrawn="1"/>
        </p:nvPicPr>
        <p:blipFill>
          <a:blip r:embed="rId3"/>
          <a:srcRect l="729" t="8730" r="868" b="7778"/>
          <a:stretch>
            <a:fillRect/>
          </a:stretch>
        </p:blipFill>
        <p:spPr>
          <a:xfrm>
            <a:off x="0" y="6064462"/>
            <a:ext cx="4868116" cy="451362"/>
          </a:xfrm>
          <a:prstGeom prst="rect">
            <a:avLst/>
          </a:prstGeom>
          <a:noFill/>
          <a:ln>
            <a:noFill/>
          </a:ln>
        </p:spPr>
      </p:pic>
      <p:pic>
        <p:nvPicPr>
          <p:cNvPr id="10" name="Picture 9" descr="IGBP_newlogo-right-black.png"/>
          <p:cNvPicPr>
            <a:picLocks noChangeAspect="1"/>
          </p:cNvPicPr>
          <p:nvPr userDrawn="1"/>
        </p:nvPicPr>
        <p:blipFill>
          <a:blip r:embed="rId4"/>
          <a:stretch>
            <a:fillRect/>
          </a:stretch>
        </p:blipFill>
        <p:spPr>
          <a:xfrm>
            <a:off x="4933313" y="5977015"/>
            <a:ext cx="1784748" cy="625376"/>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B7F6558-EE5A-47E2-9BA6-7149B7A96556}" type="datetimeFigureOut">
              <a:rPr lang="en-GB" smtClean="0">
                <a:solidFill>
                  <a:prstClr val="black">
                    <a:tint val="75000"/>
                  </a:prstClr>
                </a:solidFill>
              </a:rPr>
              <a:pPr/>
              <a:t>8/29/12</a:t>
            </a:fld>
            <a:endParaRPr lang="en-GB">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D9AE6B1-EC08-41E1-9E91-75232A63CCA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7344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71688"/>
            <a:ext cx="3008313" cy="513843"/>
          </a:xfrm>
        </p:spPr>
        <p:txBody>
          <a:bodyPr anchor="b"/>
          <a:lstStyle>
            <a:lvl1pPr algn="l">
              <a:defRPr sz="2000" b="1"/>
            </a:lvl1pPr>
          </a:lstStyle>
          <a:p>
            <a:r>
              <a:rPr lang="sv-SE" smtClean="0"/>
              <a:t>Click to edit Master title style</a:t>
            </a:r>
            <a:endParaRPr lang="en-US"/>
          </a:p>
        </p:txBody>
      </p:sp>
      <p:sp>
        <p:nvSpPr>
          <p:cNvPr id="3" name="Content Placeholder 2"/>
          <p:cNvSpPr>
            <a:spLocks noGrp="1"/>
          </p:cNvSpPr>
          <p:nvPr>
            <p:ph idx="1"/>
          </p:nvPr>
        </p:nvSpPr>
        <p:spPr>
          <a:xfrm>
            <a:off x="3575050" y="1162752"/>
            <a:ext cx="5111750" cy="49634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457200" y="1744128"/>
            <a:ext cx="3008313" cy="43820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688975" y="6308725"/>
            <a:ext cx="2514600" cy="381000"/>
          </a:xfrm>
          <a:prstGeom prst="rect">
            <a:avLst/>
          </a:prstGeom>
          <a:ln/>
        </p:spPr>
        <p:txBody>
          <a:bodyPr/>
          <a:lstStyle>
            <a:lvl1pPr>
              <a:defRPr/>
            </a:lvl1pPr>
          </a:lstStyle>
          <a:p>
            <a:pPr>
              <a:defRPr/>
            </a:pPr>
            <a:r>
              <a:rPr lang="en-GB"/>
              <a:t>ESSP is a joint initiative of</a:t>
            </a:r>
          </a:p>
        </p:txBody>
      </p:sp>
    </p:spTree>
    <p:extLst>
      <p:ext uri="{BB962C8B-B14F-4D97-AF65-F5344CB8AC3E}">
        <p14:creationId xmlns:p14="http://schemas.microsoft.com/office/powerpoint/2010/main" val="1445243414"/>
      </p:ext>
    </p:extLst>
  </p:cSld>
  <p:clrMapOvr>
    <a:masterClrMapping/>
  </p:clrMapOvr>
  <p:transition xmlns:p14="http://schemas.microsoft.com/office/powerpoint/2010/main" spd="med">
    <p:zoom dir="in"/>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5795963" y="5859463"/>
            <a:ext cx="3348037" cy="998537"/>
          </a:xfrm>
          <a:prstGeom prst="rect">
            <a:avLst/>
          </a:prstGeom>
          <a:noFill/>
          <a:ln w="9525">
            <a:noFill/>
            <a:miter lim="800000"/>
            <a:headEnd/>
            <a:tailEnd/>
          </a:ln>
        </p:spPr>
      </p:pic>
      <p:sp>
        <p:nvSpPr>
          <p:cNvPr id="2" name="Titel 1"/>
          <p:cNvSpPr>
            <a:spLocks noGrp="1"/>
          </p:cNvSpPr>
          <p:nvPr>
            <p:ph type="ctrTitle"/>
          </p:nvPr>
        </p:nvSpPr>
        <p:spPr>
          <a:xfrm>
            <a:off x="685800" y="2130425"/>
            <a:ext cx="7772400" cy="1470025"/>
          </a:xfrm>
        </p:spPr>
        <p:txBody>
          <a:bodyPr/>
          <a:lstStyle/>
          <a:p>
            <a:r>
              <a:rPr lang="en-US" smtClean="0"/>
              <a:t>Click to edit Master title style</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dirty="0"/>
          </a:p>
        </p:txBody>
      </p:sp>
      <p:sp>
        <p:nvSpPr>
          <p:cNvPr id="5" name="Datumsplatzhalter 3"/>
          <p:cNvSpPr>
            <a:spLocks noGrp="1"/>
          </p:cNvSpPr>
          <p:nvPr>
            <p:ph type="dt" sz="half" idx="10"/>
          </p:nvPr>
        </p:nvSpPr>
        <p:spPr/>
        <p:txBody>
          <a:bodyPr/>
          <a:lstStyle>
            <a:lvl1pPr>
              <a:defRPr>
                <a:latin typeface="+mn-lt"/>
              </a:defRPr>
            </a:lvl1pPr>
          </a:lstStyle>
          <a:p>
            <a:pPr>
              <a:defRPr/>
            </a:pPr>
            <a:fld id="{CB468C7F-72CD-4798-8FB4-CEC6503D4A73}" type="datetimeFigureOut">
              <a:rPr lang="de-DE"/>
              <a:pPr>
                <a:defRPr/>
              </a:pPr>
              <a:t>8/29/12</a:t>
            </a:fld>
            <a:endParaRPr lang="de-DE"/>
          </a:p>
        </p:txBody>
      </p:sp>
      <p:sp>
        <p:nvSpPr>
          <p:cNvPr id="6" name="Fußzeilenplatzhalter 4"/>
          <p:cNvSpPr>
            <a:spLocks noGrp="1"/>
          </p:cNvSpPr>
          <p:nvPr>
            <p:ph type="ftr" sz="quarter" idx="11"/>
          </p:nvPr>
        </p:nvSpPr>
        <p:spPr/>
        <p:txBody>
          <a:bodyPr/>
          <a:lstStyle>
            <a:lvl1pPr>
              <a:defRPr>
                <a:latin typeface="+mn-lt"/>
              </a:defRPr>
            </a:lvl1pPr>
          </a:lstStyle>
          <a:p>
            <a:pPr>
              <a:defRPr/>
            </a:pPr>
            <a:endParaRPr lang="de-DE"/>
          </a:p>
        </p:txBody>
      </p:sp>
      <p:sp>
        <p:nvSpPr>
          <p:cNvPr id="7" name="Foliennummernplatzhalter 5"/>
          <p:cNvSpPr>
            <a:spLocks noGrp="1"/>
          </p:cNvSpPr>
          <p:nvPr>
            <p:ph type="sldNum" sz="quarter" idx="12"/>
          </p:nvPr>
        </p:nvSpPr>
        <p:spPr/>
        <p:txBody>
          <a:bodyPr/>
          <a:lstStyle>
            <a:lvl1pPr>
              <a:defRPr>
                <a:latin typeface="+mn-lt"/>
              </a:defRPr>
            </a:lvl1pPr>
          </a:lstStyle>
          <a:p>
            <a:pPr>
              <a:defRPr/>
            </a:pPr>
            <a:fld id="{D308CE34-9457-4C70-9570-851EA969526A}" type="slidenum">
              <a:rPr lang="de-DE"/>
              <a:pPr>
                <a:defRPr/>
              </a:pPr>
              <a:t>‹#›</a:t>
            </a:fld>
            <a:endParaRPr lang="de-D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0052" y="90175"/>
            <a:ext cx="8658228" cy="714380"/>
          </a:xfrm>
          <a:prstGeom prst="rect">
            <a:avLst/>
          </a:prstGeom>
        </p:spPr>
        <p:txBody>
          <a:bodyPr anchor="b" anchorCtr="0"/>
          <a:lstStyle>
            <a:lvl1pPr algn="l" defTabSz="914400" rtl="0" eaLnBrk="1" latinLnBrk="0" hangingPunct="1">
              <a:lnSpc>
                <a:spcPts val="2700"/>
              </a:lnSpc>
              <a:spcBef>
                <a:spcPct val="0"/>
              </a:spcBef>
              <a:buNone/>
              <a:defRPr lang="en-US" sz="2600" b="1" kern="1200">
                <a:solidFill>
                  <a:srgbClr val="05368B"/>
                </a:solidFill>
                <a:latin typeface="Arial" pitchFamily="34" charset="0"/>
                <a:ea typeface="+mj-ea"/>
                <a:cs typeface="Arial" pitchFamily="34" charset="0"/>
              </a:defRPr>
            </a:lvl1pPr>
          </a:lstStyle>
          <a:p>
            <a:r>
              <a:rPr lang="en-US" noProof="0" smtClean="0"/>
              <a:t>Click to edit Master title style</a:t>
            </a:r>
            <a:endParaRPr lang="en-GB" noProof="0" dirty="0"/>
          </a:p>
        </p:txBody>
      </p:sp>
      <p:sp>
        <p:nvSpPr>
          <p:cNvPr id="3" name="Content Placeholder 2"/>
          <p:cNvSpPr>
            <a:spLocks noGrp="1"/>
          </p:cNvSpPr>
          <p:nvPr>
            <p:ph idx="1"/>
          </p:nvPr>
        </p:nvSpPr>
        <p:spPr>
          <a:xfrm>
            <a:off x="200052" y="1142984"/>
            <a:ext cx="8658228" cy="4643469"/>
          </a:xfrm>
          <a:prstGeom prst="rect">
            <a:avLst/>
          </a:prstGeom>
        </p:spPr>
        <p:txBody>
          <a:bodyPr anchor="t" anchorCtr="0"/>
          <a:lstStyle>
            <a:lvl1pPr marL="268288" indent="-268288" algn="l" defTabSz="914400" rtl="0" eaLnBrk="1" latinLnBrk="0" hangingPunct="1">
              <a:spcBef>
                <a:spcPts val="1800"/>
              </a:spcBef>
              <a:buClr>
                <a:srgbClr val="06368B"/>
              </a:buClr>
              <a:buSzPct val="110000"/>
              <a:buFont typeface="Wingdings" pitchFamily="2" charset="2"/>
              <a:buChar char="§"/>
              <a:defRPr lang="en-US" sz="2400" kern="1200" smtClean="0">
                <a:solidFill>
                  <a:srgbClr val="05368B"/>
                </a:solidFill>
                <a:latin typeface="Arial" pitchFamily="34" charset="0"/>
                <a:ea typeface="+mn-ea"/>
                <a:cs typeface="Arial" pitchFamily="34" charset="0"/>
              </a:defRPr>
            </a:lvl1pPr>
            <a:lvl2pPr marL="471488" indent="-203200" algn="l" defTabSz="914400" rtl="0" eaLnBrk="1" latinLnBrk="0" hangingPunct="1">
              <a:spcBef>
                <a:spcPts val="300"/>
              </a:spcBef>
              <a:buFont typeface="Arial" pitchFamily="34" charset="0"/>
              <a:buChar char="•"/>
              <a:defRPr lang="en-US" sz="2200" kern="1200" smtClean="0">
                <a:solidFill>
                  <a:srgbClr val="05368B"/>
                </a:solidFill>
                <a:latin typeface="Arial" pitchFamily="34" charset="0"/>
                <a:ea typeface="+mn-ea"/>
                <a:cs typeface="Arial" pitchFamily="34" charset="0"/>
              </a:defRPr>
            </a:lvl2pPr>
            <a:lvl3pPr marL="757238" indent="-266700" algn="l" defTabSz="720725" rtl="0" eaLnBrk="1" latinLnBrk="0" hangingPunct="1">
              <a:spcBef>
                <a:spcPts val="0"/>
              </a:spcBef>
              <a:buClr>
                <a:srgbClr val="FF0000"/>
              </a:buClr>
              <a:buFont typeface="Arial" pitchFamily="34" charset="0"/>
              <a:buChar char="&gt;"/>
              <a:defRPr lang="en-US" sz="2000" kern="1200" smtClean="0">
                <a:solidFill>
                  <a:srgbClr val="05368B"/>
                </a:solidFill>
                <a:latin typeface="Arial" pitchFamily="34" charset="0"/>
                <a:ea typeface="+mn-ea"/>
                <a:cs typeface="Arial" pitchFamily="34" charset="0"/>
              </a:defRPr>
            </a:lvl3pPr>
            <a:lvl4pPr marL="1081088" indent="-265113" algn="l" defTabSz="914400" rtl="0" eaLnBrk="1" latinLnBrk="0" hangingPunct="1">
              <a:spcBef>
                <a:spcPts val="0"/>
              </a:spcBef>
              <a:buClr>
                <a:srgbClr val="06368B"/>
              </a:buClr>
              <a:buFont typeface="Arial" pitchFamily="34" charset="0"/>
              <a:buChar char="–"/>
              <a:defRPr lang="en-US" sz="2000" kern="1200" smtClean="0">
                <a:solidFill>
                  <a:srgbClr val="05368B"/>
                </a:solidFill>
                <a:latin typeface="Arial" pitchFamily="34" charset="0"/>
                <a:ea typeface="+mn-ea"/>
                <a:cs typeface="Arial" pitchFamily="34" charset="0"/>
              </a:defRPr>
            </a:lvl4pPr>
            <a:lvl5pPr marL="1357313" indent="-277813" algn="l" defTabSz="914400" rtl="0" eaLnBrk="1" latinLnBrk="0" hangingPunct="1">
              <a:spcBef>
                <a:spcPts val="0"/>
              </a:spcBef>
              <a:defRPr lang="en-US" sz="2000" kern="1200">
                <a:solidFill>
                  <a:srgbClr val="05368B"/>
                </a:solidFill>
                <a:latin typeface="Arial" pitchFamily="34" charset="0"/>
                <a:ea typeface="+mn-ea"/>
                <a:cs typeface="Arial" pitchFamily="34" charset="0"/>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5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rectangles only.jpg"/>
          <p:cNvPicPr>
            <a:picLocks noChangeAspect="1"/>
          </p:cNvPicPr>
          <p:nvPr userDrawn="1"/>
        </p:nvPicPr>
        <p:blipFill>
          <a:blip r:embed="rId2"/>
          <a:stretch>
            <a:fillRect/>
          </a:stretch>
        </p:blipFill>
        <p:spPr>
          <a:xfrm>
            <a:off x="448129" y="6134100"/>
            <a:ext cx="1837871" cy="173556"/>
          </a:xfrm>
          <a:prstGeom prst="rect">
            <a:avLst/>
          </a:prstGeom>
        </p:spPr>
      </p:pic>
      <p:cxnSp>
        <p:nvCxnSpPr>
          <p:cNvPr id="24" name="Straight Connector 23"/>
          <p:cNvCxnSpPr/>
          <p:nvPr userDrawn="1"/>
        </p:nvCxnSpPr>
        <p:spPr>
          <a:xfrm>
            <a:off x="447099" y="6118782"/>
            <a:ext cx="8705782" cy="15130"/>
          </a:xfrm>
          <a:prstGeom prst="line">
            <a:avLst/>
          </a:prstGeom>
          <a:ln w="285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userDrawn="1">
            <p:ph type="title"/>
          </p:nvPr>
        </p:nvSpPr>
        <p:spPr>
          <a:xfrm>
            <a:off x="447099" y="245119"/>
            <a:ext cx="8229600" cy="742570"/>
          </a:xfrm>
        </p:spPr>
        <p:txBody>
          <a:bodyPr lIns="0" tIns="0" rIns="0" bIns="0"/>
          <a:lstStyle>
            <a:lvl1pPr>
              <a:defRPr sz="3400">
                <a:solidFill>
                  <a:srgbClr val="1F497D"/>
                </a:solidFil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7099" y="381885"/>
            <a:ext cx="8229600" cy="742570"/>
          </a:xfrm>
        </p:spPr>
        <p:txBody>
          <a:bodyPr lIns="0" tIns="0" rIns="0" bIns="0"/>
          <a:lstStyle>
            <a:lvl1pPr>
              <a:defRPr sz="3400"/>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en-US" dirty="0"/>
          </a:p>
        </p:txBody>
      </p:sp>
      <p:sp>
        <p:nvSpPr>
          <p:cNvPr id="3" name="Content Placeholder 2"/>
          <p:cNvSpPr>
            <a:spLocks noGrp="1"/>
          </p:cNvSpPr>
          <p:nvPr>
            <p:ph idx="1"/>
          </p:nvPr>
        </p:nvSpPr>
        <p:spPr>
          <a:xfrm>
            <a:off x="447099" y="1486334"/>
            <a:ext cx="8229600" cy="4533466"/>
          </a:xfrm>
        </p:spPr>
        <p:txBody>
          <a:bodyPr lIns="0" tIns="0" rIns="0" bIns="0"/>
          <a:lstStyle>
            <a:lvl1pPr>
              <a:defRPr sz="2800"/>
            </a:lvl1pPr>
            <a:lvl2pPr>
              <a:defRPr sz="2800"/>
            </a:lvl2pPr>
            <a:lvl3pPr>
              <a:defRPr sz="2800"/>
            </a:lvl3pPr>
            <a:lvl4pPr>
              <a:defRPr sz="2800"/>
            </a:lvl4pPr>
            <a:lvl5pPr>
              <a:defRPr sz="2800"/>
            </a:lvl5pPr>
          </a:lstStyle>
          <a:p>
            <a:pPr lvl="0"/>
            <a:r>
              <a:rPr lang="sv-SE" dirty="0" err="1" smtClean="0"/>
              <a:t>Click</a:t>
            </a:r>
            <a:r>
              <a:rPr lang="sv-SE" dirty="0" smtClean="0"/>
              <a:t> to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en-US" dirty="0"/>
          </a:p>
        </p:txBody>
      </p:sp>
      <p:pic>
        <p:nvPicPr>
          <p:cNvPr id="22" name="Picture 21" descr="rectangles only.png"/>
          <p:cNvPicPr>
            <a:picLocks noChangeAspect="1"/>
          </p:cNvPicPr>
          <p:nvPr userDrawn="1"/>
        </p:nvPicPr>
        <p:blipFill>
          <a:blip r:embed="rId2"/>
          <a:srcRect l="729" t="8730" r="868" b="7778"/>
          <a:stretch>
            <a:fillRect/>
          </a:stretch>
        </p:blipFill>
        <p:spPr>
          <a:xfrm>
            <a:off x="0" y="6064462"/>
            <a:ext cx="4868116" cy="451362"/>
          </a:xfrm>
          <a:prstGeom prst="rect">
            <a:avLst/>
          </a:prstGeom>
          <a:noFill/>
          <a:ln>
            <a:noFill/>
          </a:ln>
        </p:spPr>
      </p:pic>
      <p:pic>
        <p:nvPicPr>
          <p:cNvPr id="24" name="Picture 23" descr="IGBP_newlogo-right-white.eps"/>
          <p:cNvPicPr>
            <a:picLocks noChangeAspect="1"/>
          </p:cNvPicPr>
          <p:nvPr userDrawn="1"/>
        </p:nvPicPr>
        <p:blipFill>
          <a:blip r:embed="rId3"/>
          <a:stretch>
            <a:fillRect/>
          </a:stretch>
        </p:blipFill>
        <p:spPr>
          <a:xfrm>
            <a:off x="5010211" y="6042342"/>
            <a:ext cx="1550162" cy="500888"/>
          </a:xfrm>
          <a:prstGeom prst="rect">
            <a:avLst/>
          </a:prstGeom>
        </p:spPr>
      </p:pic>
      <p:pic>
        <p:nvPicPr>
          <p:cNvPr id="9" name="Picture 8" descr="science for a sustainable planet.png"/>
          <p:cNvPicPr>
            <a:picLocks noChangeAspect="1"/>
          </p:cNvPicPr>
          <p:nvPr userDrawn="1"/>
        </p:nvPicPr>
        <p:blipFill>
          <a:blip r:embed="rId4"/>
          <a:stretch>
            <a:fillRect/>
          </a:stretch>
        </p:blipFill>
        <p:spPr>
          <a:xfrm>
            <a:off x="1770064" y="6264741"/>
            <a:ext cx="2985828" cy="396493"/>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rectangles only.jpg"/>
          <p:cNvPicPr>
            <a:picLocks noChangeAspect="1"/>
          </p:cNvPicPr>
          <p:nvPr userDrawn="1"/>
        </p:nvPicPr>
        <p:blipFill>
          <a:blip r:embed="rId2"/>
          <a:stretch>
            <a:fillRect/>
          </a:stretch>
        </p:blipFill>
        <p:spPr>
          <a:xfrm>
            <a:off x="448129" y="6134100"/>
            <a:ext cx="1837871" cy="173556"/>
          </a:xfrm>
          <a:prstGeom prst="rect">
            <a:avLst/>
          </a:prstGeom>
        </p:spPr>
      </p:pic>
      <p:cxnSp>
        <p:nvCxnSpPr>
          <p:cNvPr id="24" name="Straight Connector 23"/>
          <p:cNvCxnSpPr/>
          <p:nvPr userDrawn="1"/>
        </p:nvCxnSpPr>
        <p:spPr>
          <a:xfrm>
            <a:off x="447099" y="6118782"/>
            <a:ext cx="8705782" cy="15130"/>
          </a:xfrm>
          <a:prstGeom prst="line">
            <a:avLst/>
          </a:prstGeom>
          <a:ln w="285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2" name="Title 1"/>
          <p:cNvSpPr>
            <a:spLocks noGrp="1"/>
          </p:cNvSpPr>
          <p:nvPr userDrawn="1">
            <p:ph type="title"/>
          </p:nvPr>
        </p:nvSpPr>
        <p:spPr>
          <a:xfrm>
            <a:off x="447099" y="245119"/>
            <a:ext cx="8229600" cy="742570"/>
          </a:xfrm>
        </p:spPr>
        <p:txBody>
          <a:bodyPr lIns="0" tIns="0" rIns="0" bIns="0"/>
          <a:lstStyle>
            <a:lvl1pPr>
              <a:defRPr sz="3400">
                <a:solidFill>
                  <a:schemeClr val="tx2"/>
                </a:solidFil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en-US" dirty="0"/>
          </a:p>
        </p:txBody>
      </p:sp>
      <p:sp>
        <p:nvSpPr>
          <p:cNvPr id="23" name="Content Placeholder 2"/>
          <p:cNvSpPr>
            <a:spLocks noGrp="1"/>
          </p:cNvSpPr>
          <p:nvPr userDrawn="1">
            <p:ph idx="1"/>
          </p:nvPr>
        </p:nvSpPr>
        <p:spPr>
          <a:xfrm>
            <a:off x="447099" y="1349568"/>
            <a:ext cx="8229600" cy="4533466"/>
          </a:xfrm>
        </p:spPr>
        <p:txBody>
          <a:bodyPr lIns="0" tIns="0" rIns="0" bIns="0"/>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sv-SE" dirty="0" err="1" smtClean="0"/>
              <a:t>Click</a:t>
            </a:r>
            <a:r>
              <a:rPr lang="sv-SE" dirty="0" smtClean="0"/>
              <a:t> to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pic>
        <p:nvPicPr>
          <p:cNvPr id="12" name="Picture 11" descr="rectangles only.jpg"/>
          <p:cNvPicPr>
            <a:picLocks noChangeAspect="1"/>
          </p:cNvPicPr>
          <p:nvPr userDrawn="1"/>
        </p:nvPicPr>
        <p:blipFill>
          <a:blip r:embed="rId2"/>
          <a:stretch>
            <a:fillRect/>
          </a:stretch>
        </p:blipFill>
        <p:spPr>
          <a:xfrm>
            <a:off x="448129" y="6134100"/>
            <a:ext cx="1837871" cy="173556"/>
          </a:xfrm>
          <a:prstGeom prst="rect">
            <a:avLst/>
          </a:prstGeom>
        </p:spPr>
      </p:pic>
      <p:cxnSp>
        <p:nvCxnSpPr>
          <p:cNvPr id="24" name="Straight Connector 23"/>
          <p:cNvCxnSpPr/>
          <p:nvPr userDrawn="1"/>
        </p:nvCxnSpPr>
        <p:spPr>
          <a:xfrm>
            <a:off x="447099" y="6118782"/>
            <a:ext cx="8705782" cy="15130"/>
          </a:xfrm>
          <a:prstGeom prst="line">
            <a:avLst/>
          </a:prstGeom>
          <a:ln w="28575"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userDrawn="1">
            <p:ph type="title"/>
          </p:nvPr>
        </p:nvSpPr>
        <p:spPr>
          <a:xfrm>
            <a:off x="447099" y="245119"/>
            <a:ext cx="8229600" cy="742570"/>
          </a:xfrm>
        </p:spPr>
        <p:txBody>
          <a:bodyPr lIns="0" tIns="0" rIns="0" bIns="0"/>
          <a:lstStyle>
            <a:lvl1pPr>
              <a:defRPr sz="3400">
                <a:solidFill>
                  <a:schemeClr val="tx1"/>
                </a:solidFill>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25" Type="http://schemas.openxmlformats.org/officeDocument/2006/relationships/image" Target="../media/image1.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2.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35.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36.xml"/><Relationship Id="rId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386" name="Picture 6" descr="CCI background-bluer.jpg"/>
          <p:cNvPicPr>
            <a:picLocks noChangeAspect="1"/>
          </p:cNvPicPr>
          <p:nvPr/>
        </p:nvPicPr>
        <p:blipFill>
          <a:blip r:embed="rId25"/>
          <a:srcRect/>
          <a:stretch>
            <a:fillRect/>
          </a:stretch>
        </p:blipFill>
        <p:spPr bwMode="auto">
          <a:xfrm>
            <a:off x="0" y="0"/>
            <a:ext cx="9144000" cy="6858000"/>
          </a:xfrm>
          <a:prstGeom prst="rect">
            <a:avLst/>
          </a:prstGeom>
          <a:noFill/>
          <a:ln w="9525">
            <a:noFill/>
            <a:miter lim="800000"/>
            <a:headEnd/>
            <a:tailEnd/>
          </a:ln>
        </p:spPr>
      </p:pic>
      <p:sp>
        <p:nvSpPr>
          <p:cNvPr id="16387" name="Title Placeholder 1"/>
          <p:cNvSpPr>
            <a:spLocks noGrp="1"/>
          </p:cNvSpPr>
          <p:nvPr>
            <p:ph type="title"/>
          </p:nvPr>
        </p:nvSpPr>
        <p:spPr bwMode="auto">
          <a:xfrm>
            <a:off x="467544" y="647009"/>
            <a:ext cx="8219256" cy="770629"/>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a:t>
            </a:r>
            <a:r>
              <a:rPr lang="en-US" dirty="0" smtClean="0"/>
              <a:t>Master title </a:t>
            </a:r>
            <a:r>
              <a:rPr lang="en-US" dirty="0"/>
              <a:t>style</a:t>
            </a:r>
          </a:p>
        </p:txBody>
      </p:sp>
      <p:sp>
        <p:nvSpPr>
          <p:cNvPr id="1638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76" r:id="rId1"/>
    <p:sldLayoutId id="2147483681" r:id="rId2"/>
    <p:sldLayoutId id="2147483682" r:id="rId3"/>
    <p:sldLayoutId id="2147483728" r:id="rId4"/>
    <p:sldLayoutId id="2147483659" r:id="rId5"/>
    <p:sldLayoutId id="2147483660" r:id="rId6"/>
    <p:sldLayoutId id="2147483666" r:id="rId7"/>
    <p:sldLayoutId id="2147483668" r:id="rId8"/>
    <p:sldLayoutId id="2147483685" r:id="rId9"/>
    <p:sldLayoutId id="2147483695" r:id="rId10"/>
    <p:sldLayoutId id="2147483710" r:id="rId11"/>
    <p:sldLayoutId id="2147483732" r:id="rId12"/>
    <p:sldLayoutId id="2147483733" r:id="rId13"/>
    <p:sldLayoutId id="2147483705" r:id="rId14"/>
    <p:sldLayoutId id="2147483734" r:id="rId15"/>
    <p:sldLayoutId id="2147483735" r:id="rId16"/>
    <p:sldLayoutId id="2147483715" r:id="rId17"/>
    <p:sldLayoutId id="2147483716" r:id="rId18"/>
    <p:sldLayoutId id="2147483717" r:id="rId19"/>
    <p:sldLayoutId id="2147483718" r:id="rId20"/>
    <p:sldLayoutId id="2147483720" r:id="rId21"/>
    <p:sldLayoutId id="2147483721" r:id="rId22"/>
    <p:sldLayoutId id="2147483723" r:id="rId23"/>
  </p:sldLayoutIdLst>
  <p:txStyles>
    <p:titleStyle>
      <a:lvl1pPr algn="l" rtl="0" eaLnBrk="0" fontAlgn="base" hangingPunct="0">
        <a:spcBef>
          <a:spcPct val="0"/>
        </a:spcBef>
        <a:spcAft>
          <a:spcPct val="0"/>
        </a:spcAft>
        <a:defRPr sz="3600" kern="1200">
          <a:solidFill>
            <a:srgbClr val="000000"/>
          </a:solidFill>
          <a:latin typeface="Arial"/>
          <a:ea typeface="ヒラギノ角ゴ Pro W3" pitchFamily="-106" charset="-128"/>
          <a:cs typeface="Arial"/>
        </a:defRPr>
      </a:lvl1pPr>
      <a:lvl2pPr algn="ctr" rtl="0" eaLnBrk="0" fontAlgn="base" hangingPunct="0">
        <a:spcBef>
          <a:spcPct val="0"/>
        </a:spcBef>
        <a:spcAft>
          <a:spcPct val="0"/>
        </a:spcAft>
        <a:defRPr sz="3600">
          <a:solidFill>
            <a:schemeClr val="tx1"/>
          </a:solidFill>
          <a:latin typeface="Calibri" pitchFamily="34" charset="0"/>
          <a:ea typeface="ヒラギノ角ゴ Pro W3" pitchFamily="-106" charset="-128"/>
          <a:cs typeface="ヒラギノ角ゴ Pro W3" pitchFamily="-106" charset="-128"/>
        </a:defRPr>
      </a:lvl2pPr>
      <a:lvl3pPr algn="ctr" rtl="0" eaLnBrk="0" fontAlgn="base" hangingPunct="0">
        <a:spcBef>
          <a:spcPct val="0"/>
        </a:spcBef>
        <a:spcAft>
          <a:spcPct val="0"/>
        </a:spcAft>
        <a:defRPr sz="3600">
          <a:solidFill>
            <a:schemeClr val="tx1"/>
          </a:solidFill>
          <a:latin typeface="Calibri" pitchFamily="34" charset="0"/>
          <a:ea typeface="ヒラギノ角ゴ Pro W3" pitchFamily="-106" charset="-128"/>
          <a:cs typeface="ヒラギノ角ゴ Pro W3" pitchFamily="-106" charset="-128"/>
        </a:defRPr>
      </a:lvl3pPr>
      <a:lvl4pPr algn="ctr" rtl="0" eaLnBrk="0" fontAlgn="base" hangingPunct="0">
        <a:spcBef>
          <a:spcPct val="0"/>
        </a:spcBef>
        <a:spcAft>
          <a:spcPct val="0"/>
        </a:spcAft>
        <a:defRPr sz="3600">
          <a:solidFill>
            <a:schemeClr val="tx1"/>
          </a:solidFill>
          <a:latin typeface="Calibri" pitchFamily="34" charset="0"/>
          <a:ea typeface="ヒラギノ角ゴ Pro W3" pitchFamily="-106" charset="-128"/>
          <a:cs typeface="ヒラギノ角ゴ Pro W3" pitchFamily="-106" charset="-128"/>
        </a:defRPr>
      </a:lvl4pPr>
      <a:lvl5pPr algn="ctr" rtl="0" eaLnBrk="0" fontAlgn="base" hangingPunct="0">
        <a:spcBef>
          <a:spcPct val="0"/>
        </a:spcBef>
        <a:spcAft>
          <a:spcPct val="0"/>
        </a:spcAft>
        <a:defRPr sz="3600">
          <a:solidFill>
            <a:schemeClr val="tx1"/>
          </a:solidFill>
          <a:latin typeface="Calibri" pitchFamily="34" charset="0"/>
          <a:ea typeface="ヒラギノ角ゴ Pro W3" pitchFamily="-106" charset="-128"/>
          <a:cs typeface="ヒラギノ角ゴ Pro W3" pitchFamily="-106" charset="-128"/>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106" charset="0"/>
        <a:buChar char="•"/>
        <a:defRPr sz="3200" kern="1200">
          <a:solidFill>
            <a:srgbClr val="000000"/>
          </a:solidFill>
          <a:latin typeface="Arial"/>
          <a:ea typeface="ヒラギノ角ゴ Pro W3" pitchFamily="-106" charset="-128"/>
          <a:cs typeface="Arial"/>
        </a:defRPr>
      </a:lvl1pPr>
      <a:lvl2pPr marL="742950" indent="-285750" algn="l" rtl="0" eaLnBrk="0" fontAlgn="base" hangingPunct="0">
        <a:spcBef>
          <a:spcPct val="20000"/>
        </a:spcBef>
        <a:spcAft>
          <a:spcPct val="0"/>
        </a:spcAft>
        <a:buFont typeface="Arial" pitchFamily="-106" charset="0"/>
        <a:buChar char="–"/>
        <a:defRPr sz="2800" kern="1200">
          <a:solidFill>
            <a:srgbClr val="000000"/>
          </a:solidFill>
          <a:latin typeface="Arial"/>
          <a:ea typeface="ヒラギノ角ゴ Pro W3" pitchFamily="-106" charset="-128"/>
          <a:cs typeface="Arial"/>
        </a:defRPr>
      </a:lvl2pPr>
      <a:lvl3pPr marL="1143000" indent="-228600" algn="l" rtl="0" eaLnBrk="0" fontAlgn="base" hangingPunct="0">
        <a:spcBef>
          <a:spcPct val="20000"/>
        </a:spcBef>
        <a:spcAft>
          <a:spcPct val="0"/>
        </a:spcAft>
        <a:buFont typeface="Arial" pitchFamily="-106" charset="0"/>
        <a:buChar char="•"/>
        <a:defRPr sz="2400" kern="1200">
          <a:solidFill>
            <a:srgbClr val="000000"/>
          </a:solidFill>
          <a:latin typeface="Arial"/>
          <a:ea typeface="ヒラギノ角ゴ Pro W3" pitchFamily="-106" charset="-128"/>
          <a:cs typeface="Arial"/>
        </a:defRPr>
      </a:lvl3pPr>
      <a:lvl4pPr marL="1600200" indent="-228600" algn="l" rtl="0" eaLnBrk="0" fontAlgn="base" hangingPunct="0">
        <a:spcBef>
          <a:spcPct val="20000"/>
        </a:spcBef>
        <a:spcAft>
          <a:spcPct val="0"/>
        </a:spcAft>
        <a:buFont typeface="Arial" pitchFamily="-106" charset="0"/>
        <a:buChar char="–"/>
        <a:defRPr sz="2000" kern="1200">
          <a:solidFill>
            <a:srgbClr val="000000"/>
          </a:solidFill>
          <a:latin typeface="Arial"/>
          <a:ea typeface="ヒラギノ角ゴ Pro W3" pitchFamily="-106" charset="-128"/>
          <a:cs typeface="Arial"/>
        </a:defRPr>
      </a:lvl4pPr>
      <a:lvl5pPr marL="2057400" indent="-228600" algn="l" rtl="0" eaLnBrk="0" fontAlgn="base" hangingPunct="0">
        <a:spcBef>
          <a:spcPct val="20000"/>
        </a:spcBef>
        <a:spcAft>
          <a:spcPct val="0"/>
        </a:spcAft>
        <a:buFont typeface="Arial" pitchFamily="-106" charset="0"/>
        <a:buChar char="»"/>
        <a:defRPr sz="2000" kern="1200">
          <a:solidFill>
            <a:srgbClr val="000000"/>
          </a:solidFill>
          <a:latin typeface="Arial"/>
          <a:ea typeface="ヒラギノ角ゴ Pro W3" pitchFamily="-106" charset="-128"/>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901700"/>
            <a:ext cx="8229600" cy="6556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2320925"/>
            <a:ext cx="8229600" cy="3805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3689" r:id="rId1"/>
    <p:sldLayoutId id="2147483688" r:id="rId2"/>
    <p:sldLayoutId id="2147483737" r:id="rId3"/>
    <p:sldLayoutId id="2147483736" r:id="rId4"/>
    <p:sldLayoutId id="2147483729" r:id="rId5"/>
    <p:sldLayoutId id="2147483738" r:id="rId6"/>
    <p:sldLayoutId id="2147483731" r:id="rId7"/>
    <p:sldLayoutId id="2147483696" r:id="rId8"/>
    <p:sldLayoutId id="2147483697" r:id="rId9"/>
    <p:sldLayoutId id="2147483709" r:id="rId10"/>
    <p:sldLayoutId id="2147483745" r:id="rId11"/>
  </p:sldLayoutIdLst>
  <p:timing>
    <p:tnLst>
      <p:par>
        <p:cTn xmlns:p14="http://schemas.microsoft.com/office/powerpoint/2010/main" id="1" dur="indefinite" restart="never" nodeType="tmRoot"/>
      </p:par>
    </p:tnLst>
  </p:timing>
  <p:txStyles>
    <p:titleStyle>
      <a:lvl1pPr algn="ctr" defTabSz="457200" rtl="0" eaLnBrk="1" fontAlgn="base" hangingPunct="1">
        <a:spcBef>
          <a:spcPct val="0"/>
        </a:spcBef>
        <a:spcAft>
          <a:spcPct val="0"/>
        </a:spcAft>
        <a:defRPr sz="3400" kern="1200">
          <a:solidFill>
            <a:schemeClr val="tx2"/>
          </a:solidFill>
          <a:latin typeface="Arial"/>
          <a:ea typeface="ＭＳ Ｐゴシック" pitchFamily="-112" charset="-128"/>
          <a:cs typeface="Arial"/>
        </a:defRPr>
      </a:lvl1pPr>
      <a:lvl2pPr algn="ctr" defTabSz="457200" rtl="0" eaLnBrk="1" fontAlgn="base" hangingPunct="1">
        <a:spcBef>
          <a:spcPct val="0"/>
        </a:spcBef>
        <a:spcAft>
          <a:spcPct val="0"/>
        </a:spcAft>
        <a:defRPr sz="3400">
          <a:solidFill>
            <a:schemeClr val="tx2"/>
          </a:solidFill>
          <a:latin typeface="Arial" pitchFamily="-106" charset="0"/>
          <a:ea typeface="ＭＳ Ｐゴシック" pitchFamily="-112" charset="-128"/>
          <a:cs typeface="Arial" pitchFamily="34" charset="0"/>
        </a:defRPr>
      </a:lvl2pPr>
      <a:lvl3pPr algn="ctr" defTabSz="457200" rtl="0" eaLnBrk="1" fontAlgn="base" hangingPunct="1">
        <a:spcBef>
          <a:spcPct val="0"/>
        </a:spcBef>
        <a:spcAft>
          <a:spcPct val="0"/>
        </a:spcAft>
        <a:defRPr sz="3400">
          <a:solidFill>
            <a:schemeClr val="tx2"/>
          </a:solidFill>
          <a:latin typeface="Arial" pitchFamily="-106" charset="0"/>
          <a:ea typeface="ＭＳ Ｐゴシック" pitchFamily="-112" charset="-128"/>
          <a:cs typeface="Arial" pitchFamily="34" charset="0"/>
        </a:defRPr>
      </a:lvl3pPr>
      <a:lvl4pPr algn="ctr" defTabSz="457200" rtl="0" eaLnBrk="1" fontAlgn="base" hangingPunct="1">
        <a:spcBef>
          <a:spcPct val="0"/>
        </a:spcBef>
        <a:spcAft>
          <a:spcPct val="0"/>
        </a:spcAft>
        <a:defRPr sz="3400">
          <a:solidFill>
            <a:schemeClr val="tx2"/>
          </a:solidFill>
          <a:latin typeface="Arial" pitchFamily="-106" charset="0"/>
          <a:ea typeface="ＭＳ Ｐゴシック" pitchFamily="-112" charset="-128"/>
          <a:cs typeface="Arial" pitchFamily="34" charset="0"/>
        </a:defRPr>
      </a:lvl4pPr>
      <a:lvl5pPr algn="ctr" defTabSz="457200" rtl="0" eaLnBrk="1" fontAlgn="base" hangingPunct="1">
        <a:spcBef>
          <a:spcPct val="0"/>
        </a:spcBef>
        <a:spcAft>
          <a:spcPct val="0"/>
        </a:spcAft>
        <a:defRPr sz="3400">
          <a:solidFill>
            <a:schemeClr val="tx2"/>
          </a:solidFill>
          <a:latin typeface="Arial" pitchFamily="-106" charset="0"/>
          <a:ea typeface="ＭＳ Ｐゴシック" pitchFamily="-112" charset="-128"/>
          <a:cs typeface="Arial" pitchFamily="34" charset="0"/>
        </a:defRPr>
      </a:lvl5pPr>
      <a:lvl6pPr marL="457200" algn="ctr" defTabSz="457200" rtl="0" eaLnBrk="1" fontAlgn="base" hangingPunct="1">
        <a:spcBef>
          <a:spcPct val="0"/>
        </a:spcBef>
        <a:spcAft>
          <a:spcPct val="0"/>
        </a:spcAft>
        <a:defRPr sz="4400">
          <a:solidFill>
            <a:schemeClr val="bg1"/>
          </a:solidFill>
          <a:latin typeface="Calibri" pitchFamily="-112" charset="0"/>
          <a:ea typeface="ＭＳ Ｐゴシック" pitchFamily="-112" charset="-128"/>
          <a:cs typeface="ＭＳ Ｐゴシック" pitchFamily="-112" charset="-128"/>
        </a:defRPr>
      </a:lvl6pPr>
      <a:lvl7pPr marL="914400" algn="ctr" defTabSz="457200" rtl="0" eaLnBrk="1" fontAlgn="base" hangingPunct="1">
        <a:spcBef>
          <a:spcPct val="0"/>
        </a:spcBef>
        <a:spcAft>
          <a:spcPct val="0"/>
        </a:spcAft>
        <a:defRPr sz="4400">
          <a:solidFill>
            <a:schemeClr val="bg1"/>
          </a:solidFill>
          <a:latin typeface="Calibri" pitchFamily="-112" charset="0"/>
          <a:ea typeface="ＭＳ Ｐゴシック" pitchFamily="-112" charset="-128"/>
          <a:cs typeface="ＭＳ Ｐゴシック" pitchFamily="-112" charset="-128"/>
        </a:defRPr>
      </a:lvl7pPr>
      <a:lvl8pPr marL="1371600" algn="ctr" defTabSz="457200" rtl="0" eaLnBrk="1" fontAlgn="base" hangingPunct="1">
        <a:spcBef>
          <a:spcPct val="0"/>
        </a:spcBef>
        <a:spcAft>
          <a:spcPct val="0"/>
        </a:spcAft>
        <a:defRPr sz="4400">
          <a:solidFill>
            <a:schemeClr val="bg1"/>
          </a:solidFill>
          <a:latin typeface="Calibri" pitchFamily="-112" charset="0"/>
          <a:ea typeface="ＭＳ Ｐゴシック" pitchFamily="-112" charset="-128"/>
          <a:cs typeface="ＭＳ Ｐゴシック" pitchFamily="-112" charset="-128"/>
        </a:defRPr>
      </a:lvl8pPr>
      <a:lvl9pPr marL="1828800" algn="ctr" defTabSz="457200" rtl="0" eaLnBrk="1" fontAlgn="base" hangingPunct="1">
        <a:spcBef>
          <a:spcPct val="0"/>
        </a:spcBef>
        <a:spcAft>
          <a:spcPct val="0"/>
        </a:spcAft>
        <a:defRPr sz="4400">
          <a:solidFill>
            <a:schemeClr val="bg1"/>
          </a:solidFill>
          <a:latin typeface="Calibri" pitchFamily="-112" charset="0"/>
          <a:ea typeface="ＭＳ Ｐゴシック" pitchFamily="-112" charset="-128"/>
          <a:cs typeface="ＭＳ Ｐゴシック" pitchFamily="-112" charset="-128"/>
        </a:defRPr>
      </a:lvl9pPr>
    </p:titleStyle>
    <p:bodyStyle>
      <a:lvl1pPr marL="342900" indent="-342900" algn="l" defTabSz="457200" rtl="0" eaLnBrk="1" fontAlgn="base" hangingPunct="1">
        <a:spcBef>
          <a:spcPts val="120"/>
        </a:spcBef>
        <a:spcAft>
          <a:spcPct val="0"/>
        </a:spcAft>
        <a:buFont typeface="Arial" pitchFamily="34" charset="0"/>
        <a:buChar char="•"/>
        <a:defRPr sz="3000" kern="1200">
          <a:solidFill>
            <a:schemeClr val="bg1"/>
          </a:solidFill>
          <a:latin typeface="Arial"/>
          <a:ea typeface="ＭＳ Ｐゴシック" pitchFamily="-112" charset="-128"/>
          <a:cs typeface="Arial"/>
        </a:defRPr>
      </a:lvl1pPr>
      <a:lvl2pPr marL="742950" indent="-285750" algn="l" defTabSz="457200" rtl="0" eaLnBrk="1" fontAlgn="base" hangingPunct="1">
        <a:spcBef>
          <a:spcPts val="0"/>
        </a:spcBef>
        <a:spcAft>
          <a:spcPct val="0"/>
        </a:spcAft>
        <a:buFont typeface="Arial" pitchFamily="34" charset="0"/>
        <a:buChar char="–"/>
        <a:defRPr sz="2800" kern="1200">
          <a:solidFill>
            <a:schemeClr val="bg1"/>
          </a:solidFill>
          <a:latin typeface="Arial"/>
          <a:ea typeface="ＭＳ Ｐゴシック" pitchFamily="-112" charset="-128"/>
          <a:cs typeface="Arial"/>
        </a:defRPr>
      </a:lvl2pPr>
      <a:lvl3pPr marL="1143000" indent="-228600" algn="l" defTabSz="457200" rtl="0" eaLnBrk="1" fontAlgn="base" hangingPunct="1">
        <a:spcBef>
          <a:spcPct val="20000"/>
        </a:spcBef>
        <a:spcAft>
          <a:spcPct val="0"/>
        </a:spcAft>
        <a:buFont typeface="Arial" pitchFamily="34" charset="0"/>
        <a:buChar char="•"/>
        <a:defRPr sz="2600" kern="1200">
          <a:solidFill>
            <a:schemeClr val="bg1"/>
          </a:solidFill>
          <a:latin typeface="Arial"/>
          <a:ea typeface="ヒラギノ角ゴ Pro W3" pitchFamily="-106" charset="-128"/>
          <a:cs typeface="Arial"/>
        </a:defRPr>
      </a:lvl3pPr>
      <a:lvl4pPr marL="1600200" indent="-228600" algn="l" defTabSz="457200" rtl="0" eaLnBrk="1" fontAlgn="base" hangingPunct="1">
        <a:spcBef>
          <a:spcPct val="20000"/>
        </a:spcBef>
        <a:spcAft>
          <a:spcPct val="0"/>
        </a:spcAft>
        <a:buFont typeface="Arial" pitchFamily="34" charset="0"/>
        <a:buChar char="–"/>
        <a:defRPr sz="2400" kern="1200">
          <a:solidFill>
            <a:schemeClr val="bg1"/>
          </a:solidFill>
          <a:latin typeface="Arial"/>
          <a:ea typeface="ヒラギノ角ゴ Pro W3" pitchFamily="-106" charset="-128"/>
          <a:cs typeface="Arial"/>
        </a:defRPr>
      </a:lvl4pPr>
      <a:lvl5pPr marL="2057400" indent="-228600" algn="l" defTabSz="457200" rtl="0" eaLnBrk="1" fontAlgn="base" hangingPunct="1">
        <a:spcBef>
          <a:spcPct val="20000"/>
        </a:spcBef>
        <a:spcAft>
          <a:spcPct val="0"/>
        </a:spcAft>
        <a:buFont typeface="Arial" pitchFamily="34" charset="0"/>
        <a:buChar char="»"/>
        <a:defRPr sz="2200" kern="1200">
          <a:solidFill>
            <a:schemeClr val="bg1"/>
          </a:solidFill>
          <a:latin typeface="Arial"/>
          <a:ea typeface="ヒラギノ角ゴ Pro W3" pitchFamily="-106"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027"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defRPr>
            </a:lvl1pPr>
          </a:lstStyle>
          <a:p>
            <a:pPr>
              <a:defRPr/>
            </a:pPr>
            <a:fld id="{0F40C2DF-8D7D-44E8-9A8A-F3AE8415DFAD}" type="datetimeFigureOut">
              <a:rPr lang="de-DE"/>
              <a:pPr>
                <a:defRPr/>
              </a:pPr>
              <a:t>8/29/12</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defRPr>
            </a:lvl1pPr>
          </a:lstStyle>
          <a:p>
            <a:pPr>
              <a:defRPr/>
            </a:pPr>
            <a:fld id="{B0F177B7-DF48-44D2-85AF-5C87AB341915}" type="slidenum">
              <a:rPr lang="de-DE"/>
              <a:pPr>
                <a:defRPr/>
              </a:pPr>
              <a:t>‹#›</a:t>
            </a:fld>
            <a:endParaRPr lang="de-DE"/>
          </a:p>
        </p:txBody>
      </p:sp>
      <p:pic>
        <p:nvPicPr>
          <p:cNvPr id="1031" name="Picture 2"/>
          <p:cNvPicPr>
            <a:picLocks noChangeAspect="1" noChangeArrowheads="1"/>
          </p:cNvPicPr>
          <p:nvPr/>
        </p:nvPicPr>
        <p:blipFill>
          <a:blip r:embed="rId3"/>
          <a:srcRect/>
          <a:stretch>
            <a:fillRect/>
          </a:stretch>
        </p:blipFill>
        <p:spPr bwMode="auto">
          <a:xfrm>
            <a:off x="5795963" y="5859463"/>
            <a:ext cx="3348037" cy="998537"/>
          </a:xfrm>
          <a:prstGeom prst="rect">
            <a:avLst/>
          </a:prstGeom>
          <a:noFill/>
          <a:ln w="9525">
            <a:noFill/>
            <a:miter lim="800000"/>
            <a:headEnd/>
            <a:tailEnd/>
          </a:ln>
        </p:spPr>
      </p:pic>
      <p:pic>
        <p:nvPicPr>
          <p:cNvPr id="1032" name="Picture 2"/>
          <p:cNvPicPr>
            <a:picLocks noChangeAspect="1" noChangeArrowheads="1"/>
          </p:cNvPicPr>
          <p:nvPr/>
        </p:nvPicPr>
        <p:blipFill>
          <a:blip r:embed="rId4"/>
          <a:srcRect/>
          <a:stretch>
            <a:fillRect/>
          </a:stretch>
        </p:blipFill>
        <p:spPr bwMode="auto">
          <a:xfrm>
            <a:off x="-6350" y="0"/>
            <a:ext cx="9144000" cy="6858000"/>
          </a:xfrm>
          <a:prstGeom prst="rect">
            <a:avLst/>
          </a:prstGeom>
          <a:noFill/>
          <a:ln w="9525">
            <a:noFill/>
            <a:miter lim="800000"/>
            <a:headEnd/>
            <a:tailEnd/>
          </a:ln>
        </p:spPr>
      </p:pic>
      <p:pic>
        <p:nvPicPr>
          <p:cNvPr id="1033" name="Picture 2"/>
          <p:cNvPicPr>
            <a:picLocks noChangeAspect="1" noChangeArrowheads="1"/>
          </p:cNvPicPr>
          <p:nvPr/>
        </p:nvPicPr>
        <p:blipFill>
          <a:blip r:embed="rId5"/>
          <a:srcRect/>
          <a:stretch>
            <a:fillRect/>
          </a:stretch>
        </p:blipFill>
        <p:spPr bwMode="auto">
          <a:xfrm>
            <a:off x="5795963" y="5859463"/>
            <a:ext cx="3348037" cy="9985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2" r:id="rId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1" descr="ENG_log_ivm_FC.jpg"/>
          <p:cNvPicPr>
            <a:picLocks noChangeAspect="1"/>
          </p:cNvPicPr>
          <p:nvPr/>
        </p:nvPicPr>
        <p:blipFill>
          <a:blip r:embed="rId3"/>
          <a:srcRect/>
          <a:stretch>
            <a:fillRect/>
          </a:stretch>
        </p:blipFill>
        <p:spPr bwMode="auto">
          <a:xfrm>
            <a:off x="285750" y="6289675"/>
            <a:ext cx="2286000" cy="403225"/>
          </a:xfrm>
          <a:prstGeom prst="rect">
            <a:avLst/>
          </a:prstGeom>
          <a:noFill/>
          <a:ln w="9525">
            <a:noFill/>
            <a:miter lim="800000"/>
            <a:headEnd/>
            <a:tailEnd/>
          </a:ln>
        </p:spPr>
      </p:pic>
      <p:sp>
        <p:nvSpPr>
          <p:cNvPr id="14" name="Rectangle 13"/>
          <p:cNvSpPr/>
          <p:nvPr/>
        </p:nvSpPr>
        <p:spPr bwMode="gray">
          <a:xfrm>
            <a:off x="0" y="6715125"/>
            <a:ext cx="9144000" cy="142875"/>
          </a:xfrm>
          <a:prstGeom prst="rect">
            <a:avLst/>
          </a:prstGeom>
          <a:solidFill>
            <a:srgbClr val="0636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5" name="Straight Connector 24"/>
          <p:cNvCxnSpPr/>
          <p:nvPr/>
        </p:nvCxnSpPr>
        <p:spPr>
          <a:xfrm>
            <a:off x="0" y="6196013"/>
            <a:ext cx="9144000" cy="0"/>
          </a:xfrm>
          <a:prstGeom prst="line">
            <a:avLst/>
          </a:prstGeom>
          <a:ln>
            <a:solidFill>
              <a:srgbClr val="06368B"/>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494713" y="6469063"/>
            <a:ext cx="500062" cy="246062"/>
          </a:xfrm>
          <a:prstGeom prst="rect">
            <a:avLst/>
          </a:prstGeom>
          <a:noFill/>
        </p:spPr>
        <p:txBody>
          <a:bodyPr>
            <a:spAutoFit/>
          </a:bodyPr>
          <a:lstStyle/>
          <a:p>
            <a:pPr algn="r" eaLnBrk="1" fontAlgn="auto" hangingPunct="1">
              <a:spcBef>
                <a:spcPts val="0"/>
              </a:spcBef>
              <a:spcAft>
                <a:spcPts val="0"/>
              </a:spcAft>
              <a:defRPr/>
            </a:pPr>
            <a:fld id="{69265655-F38B-42E9-8C8B-3DE0272C1B84}" type="slidenum">
              <a:rPr lang="en-US" sz="1000">
                <a:solidFill>
                  <a:srgbClr val="06368B"/>
                </a:solidFill>
                <a:latin typeface="Arial" pitchFamily="34" charset="0"/>
                <a:cs typeface="Arial" pitchFamily="34" charset="0"/>
              </a:rPr>
              <a:pPr algn="r" eaLnBrk="1" fontAlgn="auto" hangingPunct="1">
                <a:spcBef>
                  <a:spcPts val="0"/>
                </a:spcBef>
                <a:spcAft>
                  <a:spcPts val="0"/>
                </a:spcAft>
                <a:defRPr/>
              </a:pPr>
              <a:t>‹#›</a:t>
            </a:fld>
            <a:endParaRPr lang="en-US" sz="1400" dirty="0">
              <a:solidFill>
                <a:srgbClr val="06368B"/>
              </a:solidFill>
              <a:latin typeface="Arial" pitchFamily="34" charset="0"/>
              <a:cs typeface="Arial" pitchFamily="34" charset="0"/>
            </a:endParaRPr>
          </a:p>
        </p:txBody>
      </p:sp>
      <p:pic>
        <p:nvPicPr>
          <p:cNvPr id="1030" name="Afbeelding 11" descr="foto_liggend1.jpg"/>
          <p:cNvPicPr>
            <a:picLocks/>
          </p:cNvPicPr>
          <p:nvPr/>
        </p:nvPicPr>
        <p:blipFill>
          <a:blip r:embed="rId4"/>
          <a:srcRect/>
          <a:stretch>
            <a:fillRect/>
          </a:stretch>
        </p:blipFill>
        <p:spPr bwMode="auto">
          <a:xfrm>
            <a:off x="0" y="812800"/>
            <a:ext cx="9144000" cy="107950"/>
          </a:xfrm>
          <a:prstGeom prst="rect">
            <a:avLst/>
          </a:prstGeom>
          <a:noFill/>
          <a:ln w="9525">
            <a:noFill/>
            <a:miter lim="800000"/>
            <a:headEnd/>
            <a:tailEnd/>
          </a:ln>
        </p:spPr>
      </p:pic>
      <p:sp>
        <p:nvSpPr>
          <p:cNvPr id="9" name="Rechthoek 13"/>
          <p:cNvSpPr/>
          <p:nvPr/>
        </p:nvSpPr>
        <p:spPr bwMode="gray">
          <a:xfrm>
            <a:off x="0" y="812800"/>
            <a:ext cx="9144000" cy="107950"/>
          </a:xfrm>
          <a:prstGeom prst="rect">
            <a:avLst/>
          </a:prstGeom>
          <a:solidFill>
            <a:srgbClr val="6DBD42">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nl-NL" dirty="0"/>
          </a:p>
        </p:txBody>
      </p:sp>
    </p:spTree>
  </p:cSld>
  <p:clrMap bg1="lt1" tx1="dk1" bg2="lt2" tx2="dk2" accent1="accent1" accent2="accent2" accent3="accent3" accent4="accent4" accent5="accent5" accent6="accent6" hlink="hlink" folHlink="folHlink"/>
  <p:sldLayoutIdLst>
    <p:sldLayoutId id="2147483744" r:id="rId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Arial" charset="0"/>
        </a:defRPr>
      </a:lvl6pPr>
      <a:lvl7pPr marL="914400" algn="ctr" rtl="0" eaLnBrk="1" fontAlgn="base" hangingPunct="1">
        <a:spcBef>
          <a:spcPct val="0"/>
        </a:spcBef>
        <a:spcAft>
          <a:spcPct val="0"/>
        </a:spcAft>
        <a:defRPr sz="4400">
          <a:solidFill>
            <a:schemeClr val="tx1"/>
          </a:solidFill>
          <a:latin typeface="Arial" charset="0"/>
        </a:defRPr>
      </a:lvl7pPr>
      <a:lvl8pPr marL="1371600" algn="ctr" rtl="0" eaLnBrk="1" fontAlgn="base" hangingPunct="1">
        <a:spcBef>
          <a:spcPct val="0"/>
        </a:spcBef>
        <a:spcAft>
          <a:spcPct val="0"/>
        </a:spcAft>
        <a:defRPr sz="4400">
          <a:solidFill>
            <a:schemeClr val="tx1"/>
          </a:solidFill>
          <a:latin typeface="Arial" charset="0"/>
        </a:defRPr>
      </a:lvl8pPr>
      <a:lvl9pPr marL="1828800" algn="ctr"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25.png"/><Relationship Id="rId5" Type="http://schemas.openxmlformats.org/officeDocument/2006/relationships/image" Target="../media/image21.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19.png"/><Relationship Id="rId10" Type="http://schemas.openxmlformats.org/officeDocument/2006/relationships/image" Target="../media/image24.png"/><Relationship Id="rId1" Type="http://schemas.openxmlformats.org/officeDocument/2006/relationships/slideLayout" Target="../slideLayouts/slideLayout2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39.png"/><Relationship Id="rId18" Type="http://schemas.openxmlformats.org/officeDocument/2006/relationships/image" Target="../media/image40.png"/><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25.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19.png"/><Relationship Id="rId9" Type="http://schemas.openxmlformats.org/officeDocument/2006/relationships/image" Target="../media/image24.png"/><Relationship Id="rId10"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7" Type="http://schemas.openxmlformats.org/officeDocument/2006/relationships/image" Target="../media/image45.jpeg"/><Relationship Id="rId8" Type="http://schemas.openxmlformats.org/officeDocument/2006/relationships/image" Target="../media/image46.png"/><Relationship Id="rId1" Type="http://schemas.openxmlformats.org/officeDocument/2006/relationships/slideLayout" Target="../slideLayouts/slideLayout2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 Id="rId3" Type="http://schemas.openxmlformats.org/officeDocument/2006/relationships/image" Target="../media/image4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png"/><Relationship Id="rId6" Type="http://schemas.openxmlformats.org/officeDocument/2006/relationships/image" Target="../media/image52.gif"/><Relationship Id="rId1" Type="http://schemas.openxmlformats.org/officeDocument/2006/relationships/slideLayout" Target="../slideLayouts/slideLayout2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1.png"/><Relationship Id="rId1" Type="http://schemas.openxmlformats.org/officeDocument/2006/relationships/slideLayout" Target="../slideLayouts/slideLayout2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jpeg"/><Relationship Id="rId5" Type="http://schemas.openxmlformats.org/officeDocument/2006/relationships/image" Target="../media/image59.png"/><Relationship Id="rId1" Type="http://schemas.openxmlformats.org/officeDocument/2006/relationships/slideLayout" Target="../slideLayouts/slideLayout2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36.png"/><Relationship Id="rId6" Type="http://schemas.openxmlformats.org/officeDocument/2006/relationships/image" Target="../media/image62.png"/><Relationship Id="rId1" Type="http://schemas.openxmlformats.org/officeDocument/2006/relationships/slideLayout" Target="../slideLayouts/slideLayout2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eg"/><Relationship Id="rId5" Type="http://schemas.openxmlformats.org/officeDocument/2006/relationships/image" Target="../media/image65.png"/><Relationship Id="rId6" Type="http://schemas.openxmlformats.org/officeDocument/2006/relationships/image" Target="../media/image66.jpeg"/><Relationship Id="rId7" Type="http://schemas.openxmlformats.org/officeDocument/2006/relationships/image" Target="../media/image67.jpeg"/><Relationship Id="rId1" Type="http://schemas.openxmlformats.org/officeDocument/2006/relationships/slideLayout" Target="../slideLayouts/slideLayout3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hyperlink" Target="http://www.landportal.info/landmatrix" TargetMode="External"/><Relationship Id="rId5" Type="http://schemas.openxmlformats.org/officeDocument/2006/relationships/image" Target="../media/image69.jpeg"/><Relationship Id="rId6" Type="http://schemas.openxmlformats.org/officeDocument/2006/relationships/image" Target="../media/image70.png"/><Relationship Id="rId1" Type="http://schemas.openxmlformats.org/officeDocument/2006/relationships/slideLayout" Target="../slideLayouts/slideLayout35.xml"/><Relationship Id="rId2"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39.png"/><Relationship Id="rId1" Type="http://schemas.openxmlformats.org/officeDocument/2006/relationships/slideLayout" Target="../slideLayouts/slideLayout24.xml"/><Relationship Id="rId2"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39.png"/><Relationship Id="rId1" Type="http://schemas.openxmlformats.org/officeDocument/2006/relationships/slideLayout" Target="../slideLayouts/slideLayout25.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 Type="http://schemas.openxmlformats.org/officeDocument/2006/relationships/slideLayout" Target="../slideLayouts/slideLayout2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3.png"/><Relationship Id="rId6" Type="http://schemas.openxmlformats.org/officeDocument/2006/relationships/image" Target="../media/image21.png"/><Relationship Id="rId7" Type="http://schemas.openxmlformats.org/officeDocument/2006/relationships/image" Target="../media/image20.png"/><Relationship Id="rId8" Type="http://schemas.openxmlformats.org/officeDocument/2006/relationships/image" Target="../media/image22.png"/><Relationship Id="rId9" Type="http://schemas.openxmlformats.org/officeDocument/2006/relationships/image" Target="../media/image24.png"/><Relationship Id="rId10" Type="http://schemas.openxmlformats.org/officeDocument/2006/relationships/image" Target="../media/image25.png"/><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19.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7.png"/><Relationship Id="rId1" Type="http://schemas.openxmlformats.org/officeDocument/2006/relationships/slideLayout" Target="../slideLayouts/slideLayout2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9.png"/><Relationship Id="rId5" Type="http://schemas.openxmlformats.org/officeDocument/2006/relationships/image" Target="../media/image21.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 Type="http://schemas.openxmlformats.org/officeDocument/2006/relationships/slideLayout" Target="../slideLayouts/slideLayout2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1.png"/><Relationship Id="rId8" Type="http://schemas.openxmlformats.org/officeDocument/2006/relationships/image" Target="../media/image19.png"/><Relationship Id="rId9" Type="http://schemas.openxmlformats.org/officeDocument/2006/relationships/image" Target="../media/image25.png"/><Relationship Id="rId10" Type="http://schemas.openxmlformats.org/officeDocument/2006/relationships/image" Target="../media/image20.png"/><Relationship Id="rId1" Type="http://schemas.openxmlformats.org/officeDocument/2006/relationships/slideLayout" Target="../slideLayouts/slideLayout2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0.png"/><Relationship Id="rId5" Type="http://schemas.openxmlformats.org/officeDocument/2006/relationships/image" Target="../media/image24.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19.png"/><Relationship Id="rId10" Type="http://schemas.openxmlformats.org/officeDocument/2006/relationships/image" Target="../media/image25.png"/><Relationship Id="rId1" Type="http://schemas.openxmlformats.org/officeDocument/2006/relationships/slideLayout" Target="../slideLayouts/slideLayout2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78757" y="958501"/>
            <a:ext cx="7772400" cy="1116434"/>
          </a:xfrm>
          <a:prstGeom prst="rect">
            <a:avLst/>
          </a:prstGeom>
        </p:spPr>
        <p:txBody>
          <a:bodyPr/>
          <a:lstStyle/>
          <a:p>
            <a:pPr lvl="0" algn="ctr" fontAlgn="auto">
              <a:spcAft>
                <a:spcPts val="0"/>
              </a:spcAft>
              <a:defRPr/>
            </a:pPr>
            <a:r>
              <a:rPr lang="en-US" sz="3200" b="1" dirty="0" smtClean="0">
                <a:solidFill>
                  <a:schemeClr val="bg1"/>
                </a:solidFill>
              </a:rPr>
              <a:t>International Geosphere-Biosphere </a:t>
            </a:r>
            <a:r>
              <a:rPr lang="en-US" sz="3200" b="1" dirty="0" err="1" smtClean="0">
                <a:solidFill>
                  <a:schemeClr val="bg1"/>
                </a:solidFill>
              </a:rPr>
              <a:t>Programme</a:t>
            </a:r>
            <a:r>
              <a:rPr lang="en-US" sz="3200" b="1" dirty="0" smtClean="0">
                <a:solidFill>
                  <a:schemeClr val="bg1"/>
                </a:solidFill>
              </a:rPr>
              <a:t> (IGBP)</a:t>
            </a:r>
          </a:p>
          <a:p>
            <a:pPr lvl="0" algn="ctr" fontAlgn="auto">
              <a:spcAft>
                <a:spcPts val="0"/>
              </a:spcAft>
              <a:defRPr/>
            </a:pPr>
            <a:endParaRPr lang="en-US" sz="3200" b="1" dirty="0" smtClean="0">
              <a:solidFill>
                <a:schemeClr val="bg1"/>
              </a:solidFill>
            </a:endParaRPr>
          </a:p>
          <a:p>
            <a:pPr lvl="0" algn="ctr" fontAlgn="auto">
              <a:spcAft>
                <a:spcPts val="0"/>
              </a:spcAft>
              <a:defRPr/>
            </a:pPr>
            <a:r>
              <a:rPr lang="en-US" sz="3600" b="1" dirty="0" smtClean="0">
                <a:solidFill>
                  <a:schemeClr val="tx2">
                    <a:lumMod val="60000"/>
                    <a:lumOff val="40000"/>
                  </a:schemeClr>
                </a:solidFill>
              </a:rPr>
              <a:t>Earth System Science for Global Sustainability: Observations</a:t>
            </a:r>
            <a:endParaRPr kumimoji="0" lang="en-US" sz="3600" b="1" i="0" u="none" strike="noStrike" kern="1200" cap="none" spc="0" normalizeH="0" baseline="0" noProof="0" dirty="0" smtClean="0">
              <a:ln>
                <a:noFill/>
              </a:ln>
              <a:solidFill>
                <a:schemeClr val="tx2">
                  <a:lumMod val="60000"/>
                  <a:lumOff val="40000"/>
                </a:schemeClr>
              </a:solidFill>
              <a:effectLst/>
              <a:uLnTx/>
              <a:uFillTx/>
              <a:latin typeface="Eurostile" pitchFamily="34" charset="0"/>
              <a:ea typeface="+mj-ea"/>
              <a:cs typeface="+mj-cs"/>
            </a:endParaRPr>
          </a:p>
        </p:txBody>
      </p:sp>
      <p:sp>
        <p:nvSpPr>
          <p:cNvPr id="5" name="Subtitle 9"/>
          <p:cNvSpPr txBox="1">
            <a:spLocks/>
          </p:cNvSpPr>
          <p:nvPr/>
        </p:nvSpPr>
        <p:spPr>
          <a:xfrm>
            <a:off x="1393553" y="4022298"/>
            <a:ext cx="6223000" cy="1752600"/>
          </a:xfrm>
          <a:prstGeom prst="rect">
            <a:avLst/>
          </a:prstGeom>
        </p:spPr>
        <p:txBody>
          <a:bodyPr/>
          <a:lstStyle/>
          <a:p>
            <a:pPr marL="342900" marR="0" lvl="0" indent="-342900" algn="ctr" defTabSz="4572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smtClean="0">
                <a:ln>
                  <a:noFill/>
                </a:ln>
                <a:solidFill>
                  <a:srgbClr val="558ED5"/>
                </a:solidFill>
                <a:effectLst/>
                <a:uLnTx/>
                <a:uFillTx/>
                <a:latin typeface="Arial"/>
                <a:ea typeface="+mn-ea"/>
                <a:cs typeface="Arial"/>
              </a:rPr>
              <a:t>Sybil P. Seitzinger</a:t>
            </a:r>
          </a:p>
          <a:p>
            <a:pPr marL="342900" marR="0" lvl="0" indent="-342900" algn="ctr" defTabSz="457200" rtl="0" eaLnBrk="1" fontAlgn="auto" latinLnBrk="0" hangingPunct="1">
              <a:lnSpc>
                <a:spcPct val="100000"/>
              </a:lnSpc>
              <a:spcBef>
                <a:spcPct val="20000"/>
              </a:spcBef>
              <a:spcAft>
                <a:spcPts val="0"/>
              </a:spcAft>
              <a:buClrTx/>
              <a:buSzTx/>
              <a:tabLst/>
              <a:defRPr/>
            </a:pPr>
            <a:r>
              <a:rPr lang="en-US" sz="2000" dirty="0" smtClean="0">
                <a:solidFill>
                  <a:srgbClr val="558ED5"/>
                </a:solidFill>
                <a:latin typeface="Arial"/>
                <a:ea typeface="+mn-ea"/>
                <a:cs typeface="Arial"/>
              </a:rPr>
              <a:t>Executive Director, IGBP</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sz="2000" b="0" i="0" u="none" strike="noStrike" kern="1200" cap="none" spc="0" normalizeH="0" baseline="0" noProof="0" dirty="0" smtClean="0">
                <a:ln>
                  <a:noFill/>
                </a:ln>
                <a:solidFill>
                  <a:srgbClr val="558ED5"/>
                </a:solidFill>
                <a:effectLst/>
                <a:uLnTx/>
                <a:uFillTx/>
                <a:latin typeface="Arial"/>
                <a:ea typeface="+mn-ea"/>
                <a:cs typeface="Arial"/>
              </a:rPr>
              <a:t>Stockholm,</a:t>
            </a:r>
            <a:r>
              <a:rPr kumimoji="0" lang="en-US" sz="2000" b="0" i="0" u="none" strike="noStrike" kern="1200" cap="none" spc="0" normalizeH="0" noProof="0" dirty="0" smtClean="0">
                <a:ln>
                  <a:noFill/>
                </a:ln>
                <a:solidFill>
                  <a:srgbClr val="558ED5"/>
                </a:solidFill>
                <a:effectLst/>
                <a:uLnTx/>
                <a:uFillTx/>
                <a:latin typeface="Arial"/>
                <a:ea typeface="+mn-ea"/>
                <a:cs typeface="Arial"/>
              </a:rPr>
              <a:t> Sweden</a:t>
            </a:r>
            <a:endParaRPr kumimoji="0" lang="en-US" sz="2000" b="0" i="0" u="none" strike="noStrike" kern="1200" cap="none" spc="0" normalizeH="0" baseline="0" noProof="0" dirty="0" smtClean="0">
              <a:ln>
                <a:noFill/>
              </a:ln>
              <a:solidFill>
                <a:srgbClr val="558ED5"/>
              </a:solidFill>
              <a:effectLst/>
              <a:uLnTx/>
              <a:uFillTx/>
              <a:latin typeface="Arial"/>
              <a:ea typeface="+mn-ea"/>
              <a:cs typeface="Arial"/>
            </a:endParaRPr>
          </a:p>
        </p:txBody>
      </p:sp>
      <p:pic>
        <p:nvPicPr>
          <p:cNvPr id="9" name="Picture 8" descr="ICSU.png"/>
          <p:cNvPicPr>
            <a:picLocks noChangeAspect="1"/>
          </p:cNvPicPr>
          <p:nvPr/>
        </p:nvPicPr>
        <p:blipFill>
          <a:blip r:embed="rId3"/>
          <a:stretch>
            <a:fillRect/>
          </a:stretch>
        </p:blipFill>
        <p:spPr>
          <a:xfrm>
            <a:off x="7795648" y="6099266"/>
            <a:ext cx="1132927" cy="405965"/>
          </a:xfrm>
          <a:prstGeom prst="rect">
            <a:avLst/>
          </a:prstGeom>
        </p:spPr>
      </p:pic>
      <p:sp>
        <p:nvSpPr>
          <p:cNvPr id="10" name="TextBox 9"/>
          <p:cNvSpPr txBox="1"/>
          <p:nvPr/>
        </p:nvSpPr>
        <p:spPr>
          <a:xfrm>
            <a:off x="225675" y="183420"/>
            <a:ext cx="3439211" cy="338554"/>
          </a:xfrm>
          <a:prstGeom prst="rect">
            <a:avLst/>
          </a:prstGeom>
          <a:noFill/>
        </p:spPr>
        <p:txBody>
          <a:bodyPr wrap="none" rtlCol="0">
            <a:spAutoFit/>
          </a:bodyPr>
          <a:lstStyle/>
          <a:p>
            <a:r>
              <a:rPr lang="sv-SE" sz="1600" dirty="0" smtClean="0">
                <a:solidFill>
                  <a:schemeClr val="bg1"/>
                </a:solidFill>
              </a:rPr>
              <a:t>GEOSS S&amp;T Workshop, Aug. 2012 </a:t>
            </a:r>
            <a:endParaRPr lang="sv-SE" sz="16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earth9-integration.png"/>
          <p:cNvPicPr>
            <a:picLocks noChangeAspect="1"/>
          </p:cNvPicPr>
          <p:nvPr/>
        </p:nvPicPr>
        <p:blipFill>
          <a:blip r:embed="rId3"/>
          <a:stretch>
            <a:fillRect/>
          </a:stretch>
        </p:blipFill>
        <p:spPr>
          <a:xfrm>
            <a:off x="3267760" y="612667"/>
            <a:ext cx="5714286" cy="5714286"/>
          </a:xfrm>
          <a:prstGeom prst="rect">
            <a:avLst/>
          </a:prstGeom>
        </p:spPr>
      </p:pic>
      <p:sp>
        <p:nvSpPr>
          <p:cNvPr id="4" name="Title 3"/>
          <p:cNvSpPr>
            <a:spLocks noGrp="1"/>
          </p:cNvSpPr>
          <p:nvPr>
            <p:ph type="title"/>
          </p:nvPr>
        </p:nvSpPr>
        <p:spPr/>
        <p:txBody>
          <a:bodyPr/>
          <a:lstStyle/>
          <a:p>
            <a:r>
              <a:rPr lang="en-US" dirty="0" smtClean="0"/>
              <a:t>Integrated Earth-System Approach</a:t>
            </a:r>
            <a:endParaRPr lang="en-US" dirty="0"/>
          </a:p>
        </p:txBody>
      </p:sp>
      <p:sp>
        <p:nvSpPr>
          <p:cNvPr id="11" name="TextBox 10"/>
          <p:cNvSpPr txBox="1"/>
          <p:nvPr/>
        </p:nvSpPr>
        <p:spPr>
          <a:xfrm>
            <a:off x="-721179" y="4877428"/>
            <a:ext cx="2358844" cy="646331"/>
          </a:xfrm>
          <a:prstGeom prst="rect">
            <a:avLst/>
          </a:prstGeom>
          <a:noFill/>
        </p:spPr>
        <p:txBody>
          <a:bodyPr wrap="square" rtlCol="0">
            <a:spAutoFit/>
          </a:bodyPr>
          <a:lstStyle/>
          <a:p>
            <a:pPr algn="r"/>
            <a:r>
              <a:rPr lang="sv-SE" sz="1800" dirty="0" smtClean="0">
                <a:solidFill>
                  <a:schemeClr val="bg1"/>
                </a:solidFill>
              </a:rPr>
              <a:t>Integration-</a:t>
            </a:r>
          </a:p>
          <a:p>
            <a:pPr algn="r"/>
            <a:r>
              <a:rPr lang="sv-SE" sz="1800" dirty="0" err="1" smtClean="0">
                <a:solidFill>
                  <a:schemeClr val="bg1"/>
                </a:solidFill>
              </a:rPr>
              <a:t>Synthesis</a:t>
            </a:r>
            <a:endParaRPr lang="en-US" sz="1800" dirty="0">
              <a:solidFill>
                <a:schemeClr val="bg1"/>
              </a:solidFill>
            </a:endParaRPr>
          </a:p>
        </p:txBody>
      </p:sp>
      <p:grpSp>
        <p:nvGrpSpPr>
          <p:cNvPr id="2" name="Group 2"/>
          <p:cNvGrpSpPr/>
          <p:nvPr/>
        </p:nvGrpSpPr>
        <p:grpSpPr>
          <a:xfrm>
            <a:off x="1637665" y="1370013"/>
            <a:ext cx="994410" cy="4091984"/>
            <a:chOff x="1637665" y="1370013"/>
            <a:chExt cx="994410" cy="4091984"/>
          </a:xfrm>
        </p:grpSpPr>
        <p:sp>
          <p:nvSpPr>
            <p:cNvPr id="14" name="Rectangle 13"/>
            <p:cNvSpPr/>
            <p:nvPr/>
          </p:nvSpPr>
          <p:spPr>
            <a:xfrm>
              <a:off x="1637665" y="1370013"/>
              <a:ext cx="994410" cy="4091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integration.png"/>
            <p:cNvPicPr>
              <a:picLocks noChangeAspect="1"/>
            </p:cNvPicPr>
            <p:nvPr/>
          </p:nvPicPr>
          <p:blipFill>
            <a:blip r:embed="rId4"/>
            <a:stretch>
              <a:fillRect/>
            </a:stretch>
          </p:blipFill>
          <p:spPr>
            <a:xfrm>
              <a:off x="1637665" y="4877428"/>
              <a:ext cx="994410" cy="584569"/>
            </a:xfrm>
            <a:prstGeom prst="rect">
              <a:avLst/>
            </a:prstGeom>
          </p:spPr>
        </p:pic>
        <p:pic>
          <p:nvPicPr>
            <p:cNvPr id="12" name="Picture 11" descr="air land.png"/>
            <p:cNvPicPr>
              <a:picLocks noChangeAspect="1"/>
            </p:cNvPicPr>
            <p:nvPr/>
          </p:nvPicPr>
          <p:blipFill>
            <a:blip r:embed="rId5">
              <a:lum bright="-42000"/>
            </a:blip>
            <a:stretch>
              <a:fillRect/>
            </a:stretch>
          </p:blipFill>
          <p:spPr>
            <a:xfrm>
              <a:off x="1637665" y="1954583"/>
              <a:ext cx="994410" cy="584569"/>
            </a:xfrm>
            <a:prstGeom prst="rect">
              <a:avLst/>
            </a:prstGeom>
          </p:spPr>
        </p:pic>
        <p:pic>
          <p:nvPicPr>
            <p:cNvPr id="13" name="Picture 12" descr="air.png"/>
            <p:cNvPicPr>
              <a:picLocks noChangeAspect="1"/>
            </p:cNvPicPr>
            <p:nvPr/>
          </p:nvPicPr>
          <p:blipFill>
            <a:blip r:embed="rId6">
              <a:lum bright="-31000"/>
            </a:blip>
            <a:stretch>
              <a:fillRect/>
            </a:stretch>
          </p:blipFill>
          <p:spPr>
            <a:xfrm>
              <a:off x="1637665" y="1370014"/>
              <a:ext cx="994410" cy="584569"/>
            </a:xfrm>
            <a:prstGeom prst="rect">
              <a:avLst/>
            </a:prstGeom>
          </p:spPr>
        </p:pic>
        <p:pic>
          <p:nvPicPr>
            <p:cNvPr id="21" name="Picture 20" descr="land ocean.png"/>
            <p:cNvPicPr>
              <a:picLocks noChangeAspect="1"/>
            </p:cNvPicPr>
            <p:nvPr/>
          </p:nvPicPr>
          <p:blipFill>
            <a:blip r:embed="rId7">
              <a:lum bright="-35000"/>
            </a:blip>
            <a:stretch>
              <a:fillRect/>
            </a:stretch>
          </p:blipFill>
          <p:spPr>
            <a:xfrm>
              <a:off x="1637665" y="3123721"/>
              <a:ext cx="994410" cy="584569"/>
            </a:xfrm>
            <a:prstGeom prst="rect">
              <a:avLst/>
            </a:prstGeom>
          </p:spPr>
        </p:pic>
        <p:pic>
          <p:nvPicPr>
            <p:cNvPr id="22" name="Picture 21" descr="land.png"/>
            <p:cNvPicPr>
              <a:picLocks noChangeAspect="1"/>
            </p:cNvPicPr>
            <p:nvPr/>
          </p:nvPicPr>
          <p:blipFill>
            <a:blip r:embed="rId8">
              <a:lum bright="-31000"/>
            </a:blip>
            <a:stretch>
              <a:fillRect/>
            </a:stretch>
          </p:blipFill>
          <p:spPr>
            <a:xfrm>
              <a:off x="1637665" y="2539152"/>
              <a:ext cx="994410" cy="584569"/>
            </a:xfrm>
            <a:prstGeom prst="rect">
              <a:avLst/>
            </a:prstGeom>
          </p:spPr>
        </p:pic>
        <p:pic>
          <p:nvPicPr>
            <p:cNvPr id="23" name="Picture 22" descr="ocean.png"/>
            <p:cNvPicPr>
              <a:picLocks noChangeAspect="1"/>
            </p:cNvPicPr>
            <p:nvPr/>
          </p:nvPicPr>
          <p:blipFill>
            <a:blip r:embed="rId9">
              <a:lum bright="-45000"/>
            </a:blip>
            <a:stretch>
              <a:fillRect/>
            </a:stretch>
          </p:blipFill>
          <p:spPr>
            <a:xfrm>
              <a:off x="1637665" y="3708290"/>
              <a:ext cx="994410" cy="584569"/>
            </a:xfrm>
            <a:prstGeom prst="rect">
              <a:avLst/>
            </a:prstGeom>
          </p:spPr>
        </p:pic>
        <p:pic>
          <p:nvPicPr>
            <p:cNvPr id="24" name="Picture 23" descr="oean-air.png"/>
            <p:cNvPicPr>
              <a:picLocks noChangeAspect="1"/>
            </p:cNvPicPr>
            <p:nvPr/>
          </p:nvPicPr>
          <p:blipFill>
            <a:blip r:embed="rId10">
              <a:lum bright="-18000"/>
            </a:blip>
            <a:stretch>
              <a:fillRect/>
            </a:stretch>
          </p:blipFill>
          <p:spPr>
            <a:xfrm>
              <a:off x="1637665" y="4292859"/>
              <a:ext cx="994410" cy="584569"/>
            </a:xfrm>
            <a:prstGeom prst="rect">
              <a:avLst/>
            </a:prstGeom>
          </p:spPr>
        </p:pic>
      </p:gr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37665" y="1366369"/>
            <a:ext cx="994677" cy="4095628"/>
            <a:chOff x="1637665" y="1366369"/>
            <a:chExt cx="994677" cy="4095628"/>
          </a:xfrm>
        </p:grpSpPr>
        <p:sp>
          <p:nvSpPr>
            <p:cNvPr id="22" name="Rectangle 21"/>
            <p:cNvSpPr/>
            <p:nvPr/>
          </p:nvSpPr>
          <p:spPr>
            <a:xfrm>
              <a:off x="1637665" y="1370013"/>
              <a:ext cx="994410" cy="4091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air land.png"/>
            <p:cNvPicPr>
              <a:picLocks noChangeAspect="1"/>
            </p:cNvPicPr>
            <p:nvPr/>
          </p:nvPicPr>
          <p:blipFill>
            <a:blip r:embed="rId3"/>
            <a:stretch>
              <a:fillRect/>
            </a:stretch>
          </p:blipFill>
          <p:spPr>
            <a:xfrm>
              <a:off x="1637932" y="1950938"/>
              <a:ext cx="994410" cy="584569"/>
            </a:xfrm>
            <a:prstGeom prst="rect">
              <a:avLst/>
            </a:prstGeom>
          </p:spPr>
        </p:pic>
        <p:pic>
          <p:nvPicPr>
            <p:cNvPr id="15" name="Picture 14" descr="air.png"/>
            <p:cNvPicPr>
              <a:picLocks noChangeAspect="1"/>
            </p:cNvPicPr>
            <p:nvPr/>
          </p:nvPicPr>
          <p:blipFill>
            <a:blip r:embed="rId4"/>
            <a:stretch>
              <a:fillRect/>
            </a:stretch>
          </p:blipFill>
          <p:spPr>
            <a:xfrm>
              <a:off x="1637932" y="1366369"/>
              <a:ext cx="994410" cy="584569"/>
            </a:xfrm>
            <a:prstGeom prst="rect">
              <a:avLst/>
            </a:prstGeom>
          </p:spPr>
        </p:pic>
        <p:pic>
          <p:nvPicPr>
            <p:cNvPr id="16" name="Picture 15" descr="integration.png"/>
            <p:cNvPicPr>
              <a:picLocks noChangeAspect="1"/>
            </p:cNvPicPr>
            <p:nvPr/>
          </p:nvPicPr>
          <p:blipFill>
            <a:blip r:embed="rId5"/>
            <a:stretch>
              <a:fillRect/>
            </a:stretch>
          </p:blipFill>
          <p:spPr>
            <a:xfrm>
              <a:off x="1637932" y="4873783"/>
              <a:ext cx="994410" cy="584569"/>
            </a:xfrm>
            <a:prstGeom prst="rect">
              <a:avLst/>
            </a:prstGeom>
          </p:spPr>
        </p:pic>
        <p:pic>
          <p:nvPicPr>
            <p:cNvPr id="17" name="Picture 16" descr="land ocean.png"/>
            <p:cNvPicPr>
              <a:picLocks noChangeAspect="1"/>
            </p:cNvPicPr>
            <p:nvPr/>
          </p:nvPicPr>
          <p:blipFill>
            <a:blip r:embed="rId6"/>
            <a:stretch>
              <a:fillRect/>
            </a:stretch>
          </p:blipFill>
          <p:spPr>
            <a:xfrm>
              <a:off x="1637932" y="3120076"/>
              <a:ext cx="994410" cy="584569"/>
            </a:xfrm>
            <a:prstGeom prst="rect">
              <a:avLst/>
            </a:prstGeom>
          </p:spPr>
        </p:pic>
        <p:pic>
          <p:nvPicPr>
            <p:cNvPr id="18" name="Picture 17" descr="land.png"/>
            <p:cNvPicPr>
              <a:picLocks noChangeAspect="1"/>
            </p:cNvPicPr>
            <p:nvPr/>
          </p:nvPicPr>
          <p:blipFill>
            <a:blip r:embed="rId7"/>
            <a:stretch>
              <a:fillRect/>
            </a:stretch>
          </p:blipFill>
          <p:spPr>
            <a:xfrm>
              <a:off x="1637932" y="2535507"/>
              <a:ext cx="994410" cy="584569"/>
            </a:xfrm>
            <a:prstGeom prst="rect">
              <a:avLst/>
            </a:prstGeom>
          </p:spPr>
        </p:pic>
        <p:pic>
          <p:nvPicPr>
            <p:cNvPr id="19" name="Picture 18" descr="ocean.png"/>
            <p:cNvPicPr>
              <a:picLocks noChangeAspect="1"/>
            </p:cNvPicPr>
            <p:nvPr/>
          </p:nvPicPr>
          <p:blipFill>
            <a:blip r:embed="rId8"/>
            <a:stretch>
              <a:fillRect/>
            </a:stretch>
          </p:blipFill>
          <p:spPr>
            <a:xfrm>
              <a:off x="1637932" y="3704645"/>
              <a:ext cx="994410" cy="584569"/>
            </a:xfrm>
            <a:prstGeom prst="rect">
              <a:avLst/>
            </a:prstGeom>
          </p:spPr>
        </p:pic>
        <p:pic>
          <p:nvPicPr>
            <p:cNvPr id="20" name="Picture 19" descr="oean-air.png"/>
            <p:cNvPicPr>
              <a:picLocks noChangeAspect="1"/>
            </p:cNvPicPr>
            <p:nvPr/>
          </p:nvPicPr>
          <p:blipFill>
            <a:blip r:embed="rId9"/>
            <a:stretch>
              <a:fillRect/>
            </a:stretch>
          </p:blipFill>
          <p:spPr>
            <a:xfrm>
              <a:off x="1637932" y="4289214"/>
              <a:ext cx="994410" cy="584569"/>
            </a:xfrm>
            <a:prstGeom prst="rect">
              <a:avLst/>
            </a:prstGeom>
          </p:spPr>
        </p:pic>
      </p:grpSp>
      <p:pic>
        <p:nvPicPr>
          <p:cNvPr id="28" name="Picture 27" descr="IMBER white.png"/>
          <p:cNvPicPr>
            <a:picLocks noChangeAspect="1"/>
          </p:cNvPicPr>
          <p:nvPr/>
        </p:nvPicPr>
        <p:blipFill>
          <a:blip r:embed="rId10"/>
          <a:srcRect b="21025"/>
          <a:stretch>
            <a:fillRect/>
          </a:stretch>
        </p:blipFill>
        <p:spPr>
          <a:xfrm>
            <a:off x="2504741" y="3727235"/>
            <a:ext cx="833409" cy="513747"/>
          </a:xfrm>
          <a:prstGeom prst="rect">
            <a:avLst/>
          </a:prstGeom>
        </p:spPr>
      </p:pic>
      <p:pic>
        <p:nvPicPr>
          <p:cNvPr id="30" name="Picture 29" descr="LOICZ.png"/>
          <p:cNvPicPr>
            <a:picLocks noChangeAspect="1"/>
          </p:cNvPicPr>
          <p:nvPr/>
        </p:nvPicPr>
        <p:blipFill>
          <a:blip r:embed="rId11"/>
          <a:stretch>
            <a:fillRect/>
          </a:stretch>
        </p:blipFill>
        <p:spPr>
          <a:xfrm>
            <a:off x="1179378" y="3128599"/>
            <a:ext cx="724778" cy="565730"/>
          </a:xfrm>
          <a:prstGeom prst="rect">
            <a:avLst/>
          </a:prstGeom>
        </p:spPr>
      </p:pic>
      <p:pic>
        <p:nvPicPr>
          <p:cNvPr id="31" name="Picture 30" descr="IGAC.png"/>
          <p:cNvPicPr>
            <a:picLocks noChangeAspect="1"/>
          </p:cNvPicPr>
          <p:nvPr/>
        </p:nvPicPr>
        <p:blipFill>
          <a:blip r:embed="rId12"/>
          <a:stretch>
            <a:fillRect/>
          </a:stretch>
        </p:blipFill>
        <p:spPr>
          <a:xfrm>
            <a:off x="2426235" y="1301506"/>
            <a:ext cx="657955" cy="657955"/>
          </a:xfrm>
          <a:prstGeom prst="rect">
            <a:avLst/>
          </a:prstGeom>
        </p:spPr>
      </p:pic>
      <p:pic>
        <p:nvPicPr>
          <p:cNvPr id="21" name="Picture 20" descr="earth1-full.png"/>
          <p:cNvPicPr>
            <a:picLocks noChangeAspect="1"/>
          </p:cNvPicPr>
          <p:nvPr/>
        </p:nvPicPr>
        <p:blipFill>
          <a:blip r:embed="rId13"/>
          <a:srcRect l="7989" t="8001" b="7989"/>
          <a:stretch>
            <a:fillRect/>
          </a:stretch>
        </p:blipFill>
        <p:spPr>
          <a:xfrm>
            <a:off x="3711708" y="1050636"/>
            <a:ext cx="5257800" cy="4800600"/>
          </a:xfrm>
          <a:prstGeom prst="rect">
            <a:avLst/>
          </a:prstGeom>
        </p:spPr>
      </p:pic>
      <p:pic>
        <p:nvPicPr>
          <p:cNvPr id="34" name="Picture 33" descr="ILEAPS.png"/>
          <p:cNvPicPr>
            <a:picLocks noChangeAspect="1"/>
          </p:cNvPicPr>
          <p:nvPr/>
        </p:nvPicPr>
        <p:blipFill>
          <a:blip r:embed="rId14"/>
          <a:stretch>
            <a:fillRect/>
          </a:stretch>
        </p:blipFill>
        <p:spPr>
          <a:xfrm>
            <a:off x="1106553" y="2002583"/>
            <a:ext cx="773584" cy="603825"/>
          </a:xfrm>
          <a:prstGeom prst="rect">
            <a:avLst/>
          </a:prstGeom>
        </p:spPr>
      </p:pic>
      <p:pic>
        <p:nvPicPr>
          <p:cNvPr id="36" name="Picture 35" descr="glp logo.png"/>
          <p:cNvPicPr>
            <a:picLocks noChangeAspect="1"/>
          </p:cNvPicPr>
          <p:nvPr/>
        </p:nvPicPr>
        <p:blipFill>
          <a:blip r:embed="rId15"/>
          <a:stretch>
            <a:fillRect/>
          </a:stretch>
        </p:blipFill>
        <p:spPr>
          <a:xfrm>
            <a:off x="2444596" y="2585884"/>
            <a:ext cx="822962" cy="539497"/>
          </a:xfrm>
          <a:prstGeom prst="rect">
            <a:avLst/>
          </a:prstGeom>
          <a:effectLst>
            <a:outerShdw dist="12700" dir="9240000">
              <a:schemeClr val="tx1"/>
            </a:outerShdw>
          </a:effectLst>
        </p:spPr>
      </p:pic>
      <p:pic>
        <p:nvPicPr>
          <p:cNvPr id="37" name="Picture 36" descr="SOLAS.png"/>
          <p:cNvPicPr>
            <a:picLocks noChangeAspect="1"/>
          </p:cNvPicPr>
          <p:nvPr/>
        </p:nvPicPr>
        <p:blipFill>
          <a:blip r:embed="rId16"/>
          <a:stretch>
            <a:fillRect/>
          </a:stretch>
        </p:blipFill>
        <p:spPr>
          <a:xfrm>
            <a:off x="925263" y="4394219"/>
            <a:ext cx="960000" cy="489143"/>
          </a:xfrm>
          <a:prstGeom prst="rect">
            <a:avLst/>
          </a:prstGeom>
          <a:effectLst>
            <a:outerShdw dist="12700" dir="720000">
              <a:schemeClr val="tx1">
                <a:alpha val="84000"/>
              </a:schemeClr>
            </a:outerShdw>
          </a:effectLst>
        </p:spPr>
      </p:pic>
      <p:pic>
        <p:nvPicPr>
          <p:cNvPr id="38" name="Picture 37" descr="PAGES.png"/>
          <p:cNvPicPr>
            <a:picLocks noChangeAspect="1"/>
          </p:cNvPicPr>
          <p:nvPr/>
        </p:nvPicPr>
        <p:blipFill>
          <a:blip r:embed="rId17"/>
          <a:stretch>
            <a:fillRect/>
          </a:stretch>
        </p:blipFill>
        <p:spPr>
          <a:xfrm>
            <a:off x="902024" y="5052634"/>
            <a:ext cx="872339" cy="426477"/>
          </a:xfrm>
          <a:prstGeom prst="rect">
            <a:avLst/>
          </a:prstGeom>
          <a:effectLst>
            <a:outerShdw blurRad="25400" dist="12700" dir="420000">
              <a:schemeClr val="tx1">
                <a:alpha val="92000"/>
              </a:schemeClr>
            </a:outerShdw>
          </a:effectLst>
        </p:spPr>
      </p:pic>
      <p:pic>
        <p:nvPicPr>
          <p:cNvPr id="39" name="Picture 38" descr="AIMES.png"/>
          <p:cNvPicPr>
            <a:picLocks noChangeAspect="1"/>
          </p:cNvPicPr>
          <p:nvPr/>
        </p:nvPicPr>
        <p:blipFill>
          <a:blip r:embed="rId18"/>
          <a:stretch>
            <a:fillRect/>
          </a:stretch>
        </p:blipFill>
        <p:spPr>
          <a:xfrm>
            <a:off x="2539308" y="4983791"/>
            <a:ext cx="773584" cy="603825"/>
          </a:xfrm>
          <a:prstGeom prst="rect">
            <a:avLst/>
          </a:prstGeom>
          <a:effectLst>
            <a:outerShdw blurRad="25400" dist="12700" dir="10500000">
              <a:schemeClr val="tx1"/>
            </a:outerShdw>
          </a:effectLst>
        </p:spPr>
      </p:pic>
      <p:sp>
        <p:nvSpPr>
          <p:cNvPr id="24" name="Title 23"/>
          <p:cNvSpPr>
            <a:spLocks noGrp="1"/>
          </p:cNvSpPr>
          <p:nvPr>
            <p:ph type="title"/>
          </p:nvPr>
        </p:nvSpPr>
        <p:spPr/>
        <p:txBody>
          <a:bodyPr/>
          <a:lstStyle/>
          <a:p>
            <a:pPr lvl="0"/>
            <a:r>
              <a:rPr lang="en-US" smtClean="0"/>
              <a:t>Integrated Earth-System Approach</a:t>
            </a:r>
            <a:br>
              <a:rPr lang="en-US" smtClean="0"/>
            </a:br>
            <a:endParaRPr lang="sv-SE"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lobe.png"/>
          <p:cNvPicPr>
            <a:picLocks noChangeAspect="1"/>
          </p:cNvPicPr>
          <p:nvPr/>
        </p:nvPicPr>
        <p:blipFill rotWithShape="1">
          <a:blip r:embed="rId3">
            <a:extLst>
              <a:ext uri="{28A0092B-C50C-407E-A947-70E740481C1C}">
                <a14:useLocalDpi xmlns:a14="http://schemas.microsoft.com/office/drawing/2010/main" val="0"/>
              </a:ext>
            </a:extLst>
          </a:blip>
          <a:srcRect t="-1165" b="41720"/>
          <a:stretch/>
        </p:blipFill>
        <p:spPr>
          <a:xfrm>
            <a:off x="1663759" y="2999722"/>
            <a:ext cx="5829300" cy="3136918"/>
          </a:xfrm>
          <a:prstGeom prst="rect">
            <a:avLst/>
          </a:prstGeom>
        </p:spPr>
      </p:pic>
      <p:sp>
        <p:nvSpPr>
          <p:cNvPr id="27651" name="Text Box 3"/>
          <p:cNvSpPr txBox="1">
            <a:spLocks noChangeArrowheads="1"/>
          </p:cNvSpPr>
          <p:nvPr/>
        </p:nvSpPr>
        <p:spPr bwMode="auto">
          <a:xfrm>
            <a:off x="327025" y="2616200"/>
            <a:ext cx="8410575" cy="600075"/>
          </a:xfrm>
          <a:prstGeom prst="rect">
            <a:avLst/>
          </a:prstGeom>
          <a:noFill/>
          <a:ln w="9525">
            <a:noFill/>
            <a:miter lim="800000"/>
            <a:headEnd/>
            <a:tailEnd/>
          </a:ln>
        </p:spPr>
        <p:txBody>
          <a:bodyPr>
            <a:spAutoFit/>
          </a:bodyPr>
          <a:lstStyle/>
          <a:p>
            <a:pPr marL="263525" indent="-263525" algn="ctr">
              <a:lnSpc>
                <a:spcPct val="90000"/>
              </a:lnSpc>
              <a:spcAft>
                <a:spcPts val="3000"/>
              </a:spcAft>
              <a:buFont typeface="Arial" charset="0"/>
              <a:buChar char="•"/>
              <a:tabLst>
                <a:tab pos="263525" algn="l"/>
              </a:tabLst>
            </a:pPr>
            <a:endParaRPr lang="en-GB" sz="3600">
              <a:solidFill>
                <a:srgbClr val="FFFFFF"/>
              </a:solidFill>
              <a:latin typeface="Calibri" pitchFamily="-111" charset="0"/>
              <a:cs typeface="Helvetica" pitchFamily="-111" charset="0"/>
            </a:endParaRPr>
          </a:p>
        </p:txBody>
      </p:sp>
      <p:sp>
        <p:nvSpPr>
          <p:cNvPr id="27653" name="Text Box 3"/>
          <p:cNvSpPr txBox="1">
            <a:spLocks noChangeArrowheads="1"/>
          </p:cNvSpPr>
          <p:nvPr/>
        </p:nvSpPr>
        <p:spPr bwMode="auto">
          <a:xfrm>
            <a:off x="355659" y="997849"/>
            <a:ext cx="8445500" cy="2554545"/>
          </a:xfrm>
          <a:prstGeom prst="rect">
            <a:avLst/>
          </a:prstGeom>
          <a:noFill/>
          <a:ln w="9525">
            <a:noFill/>
            <a:miter lim="800000"/>
            <a:headEnd/>
            <a:tailEnd/>
          </a:ln>
        </p:spPr>
        <p:txBody>
          <a:bodyPr>
            <a:spAutoFit/>
          </a:bodyPr>
          <a:lstStyle/>
          <a:p>
            <a:pPr marL="263525" indent="-263525" algn="ctr">
              <a:tabLst>
                <a:tab pos="263525" algn="l"/>
              </a:tabLst>
            </a:pPr>
            <a:r>
              <a:rPr lang="en-GB" sz="3200" dirty="0">
                <a:solidFill>
                  <a:schemeClr val="bg1"/>
                </a:solidFill>
                <a:latin typeface="Calibri" pitchFamily="-111" charset="0"/>
                <a:cs typeface="Helvetica" pitchFamily="-111" charset="0"/>
              </a:rPr>
              <a:t>Fundamentals of the Earth system</a:t>
            </a:r>
          </a:p>
          <a:p>
            <a:pPr marL="263525" indent="-263525" algn="ctr">
              <a:tabLst>
                <a:tab pos="263525" algn="l"/>
              </a:tabLst>
            </a:pPr>
            <a:r>
              <a:rPr lang="en-GB" sz="3200" dirty="0">
                <a:solidFill>
                  <a:schemeClr val="bg1"/>
                </a:solidFill>
                <a:latin typeface="Calibri" pitchFamily="-111" charset="0"/>
                <a:cs typeface="Helvetica" pitchFamily="-111" charset="0"/>
              </a:rPr>
              <a:t>Impacts of environmental disturbances</a:t>
            </a:r>
          </a:p>
          <a:p>
            <a:pPr marL="263525" indent="-263525" algn="ctr">
              <a:tabLst>
                <a:tab pos="263525" algn="l"/>
              </a:tabLst>
            </a:pPr>
            <a:r>
              <a:rPr lang="en-GB" sz="3200" dirty="0" smtClean="0">
                <a:solidFill>
                  <a:schemeClr val="bg1"/>
                </a:solidFill>
                <a:latin typeface="Calibri" pitchFamily="-111" charset="0"/>
                <a:cs typeface="Helvetica" pitchFamily="-111" charset="0"/>
              </a:rPr>
              <a:t>Bio-geophysical </a:t>
            </a:r>
            <a:r>
              <a:rPr lang="en-GB" sz="3200" dirty="0">
                <a:solidFill>
                  <a:schemeClr val="bg1"/>
                </a:solidFill>
                <a:latin typeface="Calibri" pitchFamily="-111" charset="0"/>
                <a:cs typeface="Helvetica" pitchFamily="-111" charset="0"/>
              </a:rPr>
              <a:t>and social diversity</a:t>
            </a:r>
          </a:p>
          <a:p>
            <a:pPr marL="263525" indent="-263525" algn="ctr">
              <a:tabLst>
                <a:tab pos="263525" algn="l"/>
              </a:tabLst>
            </a:pPr>
            <a:r>
              <a:rPr lang="en-GB" sz="3200" dirty="0">
                <a:solidFill>
                  <a:schemeClr val="bg1"/>
                </a:solidFill>
                <a:latin typeface="Calibri" pitchFamily="-111" charset="0"/>
                <a:cs typeface="Helvetica" pitchFamily="-111" charset="0"/>
              </a:rPr>
              <a:t>Resource management</a:t>
            </a:r>
          </a:p>
          <a:p>
            <a:pPr marL="263525" indent="-263525" algn="ctr">
              <a:tabLst>
                <a:tab pos="263525" algn="l"/>
              </a:tabLst>
            </a:pPr>
            <a:r>
              <a:rPr lang="en-GB" sz="3200" dirty="0">
                <a:solidFill>
                  <a:schemeClr val="bg1"/>
                </a:solidFill>
                <a:latin typeface="Calibri" pitchFamily="-111" charset="0"/>
                <a:cs typeface="Helvetica" pitchFamily="-111" charset="0"/>
              </a:rPr>
              <a:t>Mitigation and adaptation</a:t>
            </a:r>
          </a:p>
        </p:txBody>
      </p:sp>
      <p:sp>
        <p:nvSpPr>
          <p:cNvPr id="3" name="Title 2"/>
          <p:cNvSpPr>
            <a:spLocks noGrp="1"/>
          </p:cNvSpPr>
          <p:nvPr>
            <p:ph type="title"/>
          </p:nvPr>
        </p:nvSpPr>
        <p:spPr>
          <a:noFill/>
          <a:ln w="9525">
            <a:noFill/>
            <a:miter lim="800000"/>
            <a:headEnd/>
            <a:tailEnd/>
          </a:ln>
        </p:spPr>
        <p:txBody>
          <a:bodyPr vert="horz" wrap="square" lIns="0" tIns="0" rIns="0" bIns="0" numCol="1" anchor="t" anchorCtr="0" compatLnSpc="1">
            <a:prstTxWarp prst="textNoShape">
              <a:avLst/>
            </a:prstTxWarp>
          </a:bodyPr>
          <a:lstStyle/>
          <a:p>
            <a:r>
              <a:rPr lang="en-US" dirty="0">
                <a:solidFill>
                  <a:schemeClr val="tx2"/>
                </a:solidFill>
              </a:rPr>
              <a:t>IGBP Strategic Vision</a:t>
            </a:r>
          </a:p>
        </p:txBody>
      </p:sp>
    </p:spTree>
    <p:extLst>
      <p:ext uri="{BB962C8B-B14F-4D97-AF65-F5344CB8AC3E}">
        <p14:creationId xmlns:p14="http://schemas.microsoft.com/office/powerpoint/2010/main" val="9928269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2"/>
          <p:cNvSpPr txBox="1">
            <a:spLocks noChangeArrowheads="1"/>
          </p:cNvSpPr>
          <p:nvPr/>
        </p:nvSpPr>
        <p:spPr bwMode="auto">
          <a:xfrm>
            <a:off x="659670" y="287499"/>
            <a:ext cx="810101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AU" sz="3200" dirty="0">
                <a:solidFill>
                  <a:srgbClr val="252593"/>
                </a:solidFill>
                <a:latin typeface="Arial"/>
                <a:cs typeface="Arial"/>
              </a:rPr>
              <a:t>Fate of </a:t>
            </a:r>
            <a:r>
              <a:rPr lang="en-AU" sz="3200" dirty="0" smtClean="0">
                <a:solidFill>
                  <a:srgbClr val="252593"/>
                </a:solidFill>
                <a:latin typeface="Arial"/>
                <a:cs typeface="Arial"/>
              </a:rPr>
              <a:t>anthropogenic </a:t>
            </a:r>
            <a:r>
              <a:rPr lang="en-AU" sz="3200" dirty="0">
                <a:solidFill>
                  <a:srgbClr val="252593"/>
                </a:solidFill>
                <a:latin typeface="Arial"/>
                <a:cs typeface="Arial"/>
              </a:rPr>
              <a:t>CO</a:t>
            </a:r>
            <a:r>
              <a:rPr lang="en-AU" sz="3200" baseline="-25000" dirty="0">
                <a:solidFill>
                  <a:srgbClr val="252593"/>
                </a:solidFill>
                <a:latin typeface="Arial"/>
                <a:cs typeface="Arial"/>
              </a:rPr>
              <a:t>2</a:t>
            </a:r>
            <a:r>
              <a:rPr lang="en-AU" sz="3200" dirty="0">
                <a:solidFill>
                  <a:srgbClr val="252593"/>
                </a:solidFill>
                <a:latin typeface="Arial"/>
                <a:cs typeface="Arial"/>
              </a:rPr>
              <a:t> e</a:t>
            </a:r>
            <a:r>
              <a:rPr lang="en-AU" sz="3200" dirty="0" smtClean="0">
                <a:solidFill>
                  <a:srgbClr val="252593"/>
                </a:solidFill>
                <a:latin typeface="Arial"/>
                <a:cs typeface="Arial"/>
              </a:rPr>
              <a:t>missions</a:t>
            </a:r>
            <a:endParaRPr lang="en-AU" sz="2000" dirty="0">
              <a:solidFill>
                <a:srgbClr val="252593"/>
              </a:solidFill>
              <a:latin typeface="Arial"/>
              <a:cs typeface="Arial"/>
            </a:endParaRPr>
          </a:p>
        </p:txBody>
      </p:sp>
      <p:sp>
        <p:nvSpPr>
          <p:cNvPr id="26628" name="Text Box 3"/>
          <p:cNvSpPr txBox="1">
            <a:spLocks noChangeArrowheads="1"/>
          </p:cNvSpPr>
          <p:nvPr/>
        </p:nvSpPr>
        <p:spPr bwMode="auto">
          <a:xfrm>
            <a:off x="6547148" y="6269359"/>
            <a:ext cx="24364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AU" sz="1400" dirty="0" err="1">
                <a:solidFill>
                  <a:schemeClr val="bg1"/>
                </a:solidFill>
                <a:latin typeface="Comic Sans MS" charset="0"/>
              </a:rPr>
              <a:t>Canadell</a:t>
            </a:r>
            <a:r>
              <a:rPr lang="en-AU" sz="1400" dirty="0">
                <a:solidFill>
                  <a:schemeClr val="bg1"/>
                </a:solidFill>
                <a:latin typeface="Comic Sans MS" charset="0"/>
              </a:rPr>
              <a:t> et al. 2007, PNAS</a:t>
            </a:r>
            <a:endParaRPr lang="en-US" sz="1400" dirty="0">
              <a:solidFill>
                <a:schemeClr val="bg1"/>
              </a:solidFill>
              <a:latin typeface="Comic Sans MS" charset="0"/>
            </a:endParaRPr>
          </a:p>
        </p:txBody>
      </p:sp>
      <p:grpSp>
        <p:nvGrpSpPr>
          <p:cNvPr id="26629" name="Group 4"/>
          <p:cNvGrpSpPr>
            <a:grpSpLocks/>
          </p:cNvGrpSpPr>
          <p:nvPr/>
        </p:nvGrpSpPr>
        <p:grpSpPr bwMode="auto">
          <a:xfrm>
            <a:off x="179388" y="3288746"/>
            <a:ext cx="2798762" cy="2376487"/>
            <a:chOff x="273" y="2338"/>
            <a:chExt cx="1763" cy="1497"/>
          </a:xfrm>
        </p:grpSpPr>
        <p:pic>
          <p:nvPicPr>
            <p:cNvPr id="1096709" name="Picture 5" descr="Smoke"/>
            <p:cNvPicPr>
              <a:picLocks noChangeAspect="1" noChangeArrowheads="1"/>
            </p:cNvPicPr>
            <p:nvPr/>
          </p:nvPicPr>
          <p:blipFill>
            <a:blip r:embed="rId3"/>
            <a:srcRect/>
            <a:stretch>
              <a:fillRect/>
            </a:stretch>
          </p:blipFill>
          <p:spPr bwMode="auto">
            <a:xfrm>
              <a:off x="273" y="2660"/>
              <a:ext cx="1763" cy="1175"/>
            </a:xfrm>
            <a:prstGeom prst="rect">
              <a:avLst/>
            </a:prstGeom>
            <a:noFill/>
            <a:ln w="9525">
              <a:solidFill>
                <a:schemeClr val="tx1"/>
              </a:solidFill>
              <a:miter lim="800000"/>
              <a:headEnd/>
              <a:tailEnd/>
            </a:ln>
            <a:effectLst>
              <a:outerShdw dist="89803" dir="2700000" algn="ctr" rotWithShape="0">
                <a:srgbClr val="808080"/>
              </a:outerShdw>
            </a:effectLst>
          </p:spPr>
        </p:pic>
        <p:sp>
          <p:nvSpPr>
            <p:cNvPr id="26643" name="Text Box 6"/>
            <p:cNvSpPr txBox="1">
              <a:spLocks noChangeArrowheads="1"/>
            </p:cNvSpPr>
            <p:nvPr/>
          </p:nvSpPr>
          <p:spPr bwMode="auto">
            <a:xfrm>
              <a:off x="284" y="2338"/>
              <a:ext cx="11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200">
                <a:latin typeface="Comic Sans MS" charset="0"/>
              </a:endParaRPr>
            </a:p>
          </p:txBody>
        </p:sp>
      </p:grpSp>
      <p:sp>
        <p:nvSpPr>
          <p:cNvPr id="26630" name="Text Box 7"/>
          <p:cNvSpPr txBox="1">
            <a:spLocks noChangeArrowheads="1"/>
          </p:cNvSpPr>
          <p:nvPr/>
        </p:nvSpPr>
        <p:spPr bwMode="auto">
          <a:xfrm>
            <a:off x="1249363" y="3026808"/>
            <a:ext cx="5873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AU" sz="6600" dirty="0">
                <a:solidFill>
                  <a:srgbClr val="000000"/>
                </a:solidFill>
                <a:latin typeface="Comic Sans MS" charset="0"/>
              </a:rPr>
              <a:t>+</a:t>
            </a:r>
          </a:p>
        </p:txBody>
      </p:sp>
      <p:sp>
        <p:nvSpPr>
          <p:cNvPr id="26631" name="Text Box 9"/>
          <p:cNvSpPr txBox="1">
            <a:spLocks noChangeArrowheads="1"/>
          </p:cNvSpPr>
          <p:nvPr/>
        </p:nvSpPr>
        <p:spPr bwMode="auto">
          <a:xfrm>
            <a:off x="4597400" y="1478996"/>
            <a:ext cx="22066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AU" sz="2800" dirty="0">
                <a:solidFill>
                  <a:schemeClr val="bg1"/>
                </a:solidFill>
                <a:latin typeface="Comic Sans MS" charset="0"/>
              </a:rPr>
              <a:t>Atmosphere</a:t>
            </a:r>
          </a:p>
          <a:p>
            <a:pPr algn="r" eaLnBrk="1" hangingPunct="1"/>
            <a:r>
              <a:rPr lang="en-AU" sz="2800" dirty="0">
                <a:solidFill>
                  <a:schemeClr val="bg1"/>
                </a:solidFill>
                <a:latin typeface="Comic Sans MS" charset="0"/>
              </a:rPr>
              <a:t>45%</a:t>
            </a:r>
          </a:p>
        </p:txBody>
      </p:sp>
      <p:pic>
        <p:nvPicPr>
          <p:cNvPr id="1096714" name="Picture 10" descr="sky-10"/>
          <p:cNvPicPr>
            <a:picLocks noChangeAspect="1" noChangeArrowheads="1"/>
          </p:cNvPicPr>
          <p:nvPr/>
        </p:nvPicPr>
        <p:blipFill>
          <a:blip r:embed="rId4"/>
          <a:srcRect/>
          <a:stretch>
            <a:fillRect/>
          </a:stretch>
        </p:blipFill>
        <p:spPr bwMode="auto">
          <a:xfrm>
            <a:off x="6829425" y="1232933"/>
            <a:ext cx="2197100" cy="1479550"/>
          </a:xfrm>
          <a:prstGeom prst="rect">
            <a:avLst/>
          </a:prstGeom>
          <a:noFill/>
          <a:ln w="9525">
            <a:solidFill>
              <a:schemeClr val="tx1"/>
            </a:solidFill>
            <a:miter lim="800000"/>
            <a:headEnd/>
            <a:tailEnd/>
          </a:ln>
          <a:effectLst>
            <a:outerShdw dist="89803" dir="2700000" algn="ctr" rotWithShape="0">
              <a:srgbClr val="808080"/>
            </a:outerShdw>
          </a:effectLst>
        </p:spPr>
      </p:pic>
      <p:sp>
        <p:nvSpPr>
          <p:cNvPr id="26633" name="Line 11"/>
          <p:cNvSpPr>
            <a:spLocks noChangeShapeType="1"/>
          </p:cNvSpPr>
          <p:nvPr/>
        </p:nvSpPr>
        <p:spPr bwMode="auto">
          <a:xfrm flipV="1">
            <a:off x="3094038" y="2152096"/>
            <a:ext cx="1774825" cy="1420812"/>
          </a:xfrm>
          <a:prstGeom prst="line">
            <a:avLst/>
          </a:prstGeom>
          <a:noFill/>
          <a:ln w="57150">
            <a:solidFill>
              <a:srgbClr val="000000"/>
            </a:solidFill>
            <a:round/>
            <a:headEnd/>
            <a:tailEnd type="stealth" w="lg" len="me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6634" name="Text Box 13"/>
          <p:cNvSpPr txBox="1">
            <a:spLocks noChangeArrowheads="1"/>
          </p:cNvSpPr>
          <p:nvPr/>
        </p:nvSpPr>
        <p:spPr bwMode="auto">
          <a:xfrm>
            <a:off x="5835190" y="3103008"/>
            <a:ext cx="96883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AU" sz="2800">
                <a:solidFill>
                  <a:schemeClr val="bg1"/>
                </a:solidFill>
                <a:latin typeface="Comic Sans MS" charset="0"/>
              </a:rPr>
              <a:t>Land</a:t>
            </a:r>
          </a:p>
          <a:p>
            <a:pPr algn="r" eaLnBrk="1" hangingPunct="1"/>
            <a:r>
              <a:rPr lang="en-AU" sz="2800">
                <a:solidFill>
                  <a:schemeClr val="bg1"/>
                </a:solidFill>
                <a:latin typeface="Comic Sans MS" charset="0"/>
              </a:rPr>
              <a:t>30%</a:t>
            </a:r>
          </a:p>
        </p:txBody>
      </p:sp>
      <p:pic>
        <p:nvPicPr>
          <p:cNvPr id="1096718" name="Picture 14" descr="Tropical forest on hillsides. Puerto Rico"/>
          <p:cNvPicPr>
            <a:picLocks noChangeAspect="1" noChangeArrowheads="1"/>
          </p:cNvPicPr>
          <p:nvPr/>
        </p:nvPicPr>
        <p:blipFill>
          <a:blip r:embed="rId5"/>
          <a:srcRect l="2756" t="3688" r="2756" b="3688"/>
          <a:stretch>
            <a:fillRect/>
          </a:stretch>
        </p:blipFill>
        <p:spPr bwMode="auto">
          <a:xfrm>
            <a:off x="6824663" y="2841071"/>
            <a:ext cx="2206625" cy="1471612"/>
          </a:xfrm>
          <a:prstGeom prst="rect">
            <a:avLst/>
          </a:prstGeom>
          <a:noFill/>
          <a:ln w="9525">
            <a:solidFill>
              <a:schemeClr val="tx1"/>
            </a:solidFill>
            <a:miter lim="800000"/>
            <a:headEnd/>
            <a:tailEnd/>
          </a:ln>
          <a:effectLst>
            <a:outerShdw dist="89803" dir="2700000" algn="ctr" rotWithShape="0">
              <a:srgbClr val="808080"/>
            </a:outerShdw>
          </a:effectLst>
        </p:spPr>
      </p:pic>
      <p:sp>
        <p:nvSpPr>
          <p:cNvPr id="26636" name="Line 15"/>
          <p:cNvSpPr>
            <a:spLocks noChangeShapeType="1"/>
          </p:cNvSpPr>
          <p:nvPr/>
        </p:nvSpPr>
        <p:spPr bwMode="auto">
          <a:xfrm>
            <a:off x="3059113" y="3576083"/>
            <a:ext cx="2017712" cy="0"/>
          </a:xfrm>
          <a:prstGeom prst="line">
            <a:avLst/>
          </a:prstGeom>
          <a:noFill/>
          <a:ln w="57150">
            <a:solidFill>
              <a:schemeClr val="bg1"/>
            </a:solidFill>
            <a:round/>
            <a:headEnd/>
            <a:tailEnd type="stealth" w="lg" len="me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6637" name="Text Box 17"/>
          <p:cNvSpPr txBox="1">
            <a:spLocks noChangeArrowheads="1"/>
          </p:cNvSpPr>
          <p:nvPr/>
        </p:nvSpPr>
        <p:spPr bwMode="auto">
          <a:xfrm>
            <a:off x="5418223" y="4296808"/>
            <a:ext cx="140485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AU" sz="2800">
                <a:solidFill>
                  <a:schemeClr val="bg1"/>
                </a:solidFill>
                <a:latin typeface="Comic Sans MS" charset="0"/>
              </a:rPr>
              <a:t>Oceans</a:t>
            </a:r>
          </a:p>
          <a:p>
            <a:pPr algn="r" eaLnBrk="1" hangingPunct="1"/>
            <a:r>
              <a:rPr lang="en-AU" sz="2800">
                <a:solidFill>
                  <a:schemeClr val="bg1"/>
                </a:solidFill>
                <a:latin typeface="Comic Sans MS" charset="0"/>
              </a:rPr>
              <a:t>25%</a:t>
            </a:r>
          </a:p>
        </p:txBody>
      </p:sp>
      <p:pic>
        <p:nvPicPr>
          <p:cNvPr id="1096722" name="Picture 18" descr="u16098014"/>
          <p:cNvPicPr>
            <a:picLocks noChangeAspect="1" noChangeArrowheads="1"/>
          </p:cNvPicPr>
          <p:nvPr/>
        </p:nvPicPr>
        <p:blipFill>
          <a:blip r:embed="rId6"/>
          <a:srcRect b="5481"/>
          <a:stretch>
            <a:fillRect/>
          </a:stretch>
        </p:blipFill>
        <p:spPr bwMode="auto">
          <a:xfrm>
            <a:off x="6821488" y="4442858"/>
            <a:ext cx="2214562" cy="1473200"/>
          </a:xfrm>
          <a:prstGeom prst="rect">
            <a:avLst/>
          </a:prstGeom>
          <a:noFill/>
          <a:ln w="9525">
            <a:solidFill>
              <a:schemeClr val="tx1"/>
            </a:solidFill>
            <a:miter lim="800000"/>
            <a:headEnd/>
            <a:tailEnd/>
          </a:ln>
          <a:effectLst>
            <a:outerShdw dist="89803" dir="2700000" algn="ctr" rotWithShape="0">
              <a:srgbClr val="808080"/>
            </a:outerShdw>
          </a:effectLst>
        </p:spPr>
      </p:pic>
      <p:sp>
        <p:nvSpPr>
          <p:cNvPr id="26639" name="Line 19"/>
          <p:cNvSpPr>
            <a:spLocks noChangeShapeType="1"/>
          </p:cNvSpPr>
          <p:nvPr/>
        </p:nvSpPr>
        <p:spPr bwMode="auto">
          <a:xfrm>
            <a:off x="3059113" y="3555446"/>
            <a:ext cx="2449512" cy="1030287"/>
          </a:xfrm>
          <a:prstGeom prst="line">
            <a:avLst/>
          </a:prstGeom>
          <a:noFill/>
          <a:ln w="57150">
            <a:solidFill>
              <a:srgbClr val="000000"/>
            </a:solidFill>
            <a:round/>
            <a:headEnd/>
            <a:tailEnd type="stealth" w="lg" len="me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pic>
        <p:nvPicPr>
          <p:cNvPr id="1096724" name="Picture 20" descr="DEFORESTATION"/>
          <p:cNvPicPr>
            <a:picLocks noChangeAspect="1" noChangeArrowheads="1"/>
          </p:cNvPicPr>
          <p:nvPr/>
        </p:nvPicPr>
        <p:blipFill>
          <a:blip r:embed="rId7"/>
          <a:srcRect/>
          <a:stretch>
            <a:fillRect/>
          </a:stretch>
        </p:blipFill>
        <p:spPr bwMode="auto">
          <a:xfrm>
            <a:off x="179388" y="1351996"/>
            <a:ext cx="2759075" cy="1936750"/>
          </a:xfrm>
          <a:prstGeom prst="rect">
            <a:avLst/>
          </a:prstGeom>
          <a:noFill/>
          <a:ln w="9525">
            <a:solidFill>
              <a:schemeClr val="tx1"/>
            </a:solidFill>
            <a:miter lim="800000"/>
            <a:headEnd/>
            <a:tailEnd/>
          </a:ln>
          <a:effectLst>
            <a:outerShdw dist="89803" dir="2700000" algn="ctr" rotWithShape="0">
              <a:srgbClr val="808080"/>
            </a:outerShdw>
          </a:effectLst>
        </p:spPr>
      </p:pic>
      <p:sp>
        <p:nvSpPr>
          <p:cNvPr id="26641" name="Text Box 21"/>
          <p:cNvSpPr txBox="1">
            <a:spLocks noChangeArrowheads="1"/>
          </p:cNvSpPr>
          <p:nvPr/>
        </p:nvSpPr>
        <p:spPr bwMode="auto">
          <a:xfrm>
            <a:off x="3044731" y="5013594"/>
            <a:ext cx="36734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dirty="0">
                <a:solidFill>
                  <a:schemeClr val="accent3"/>
                </a:solidFill>
                <a:latin typeface="Arial"/>
                <a:cs typeface="Arial"/>
              </a:rPr>
              <a:t>This is a great service, now worth </a:t>
            </a:r>
            <a:r>
              <a:rPr lang="en-US" sz="2000" dirty="0" smtClean="0">
                <a:solidFill>
                  <a:schemeClr val="accent3"/>
                </a:solidFill>
                <a:latin typeface="Arial"/>
                <a:cs typeface="Arial"/>
              </a:rPr>
              <a:t>&gt;half </a:t>
            </a:r>
            <a:r>
              <a:rPr lang="en-US" sz="2000" dirty="0">
                <a:solidFill>
                  <a:schemeClr val="accent3"/>
                </a:solidFill>
                <a:latin typeface="Arial"/>
                <a:cs typeface="Arial"/>
              </a:rPr>
              <a:t>a trillion US$</a:t>
            </a:r>
          </a:p>
          <a:p>
            <a:pPr algn="ctr" eaLnBrk="1" hangingPunct="1"/>
            <a:r>
              <a:rPr lang="en-US" sz="1600" dirty="0">
                <a:solidFill>
                  <a:schemeClr val="accent3"/>
                </a:solidFill>
                <a:latin typeface="Arial"/>
                <a:cs typeface="Arial"/>
              </a:rPr>
              <a:t>(25€ per ton CO2-equivalents)</a:t>
            </a:r>
          </a:p>
        </p:txBody>
      </p:sp>
      <p:pic>
        <p:nvPicPr>
          <p:cNvPr id="2" name="Picture 1" descr="GCP.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5357" y="6241283"/>
            <a:ext cx="790100" cy="6167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sz="3200" dirty="0" smtClean="0"/>
              <a:t>Primary production trends</a:t>
            </a:r>
            <a:endParaRPr lang="sv-SE" sz="3200" dirty="0"/>
          </a:p>
        </p:txBody>
      </p:sp>
      <p:pic>
        <p:nvPicPr>
          <p:cNvPr id="8" name="Picture 4"/>
          <p:cNvPicPr>
            <a:picLocks noGrp="1" noChangeAspect="1" noChangeArrowheads="1"/>
          </p:cNvPicPr>
          <p:nvPr>
            <p:ph idx="4294967295"/>
          </p:nvPr>
        </p:nvPicPr>
        <p:blipFill rotWithShape="1">
          <a:blip r:embed="rId3"/>
          <a:srcRect t="-3072" b="-4580"/>
          <a:stretch/>
        </p:blipFill>
        <p:spPr bwMode="auto">
          <a:xfrm>
            <a:off x="3954991" y="2628905"/>
            <a:ext cx="5042251" cy="3248367"/>
          </a:xfrm>
          <a:prstGeom prst="rect">
            <a:avLst/>
          </a:prstGeom>
          <a:noFill/>
          <a:ln>
            <a:noFill/>
          </a:ln>
        </p:spPr>
      </p:pic>
      <p:sp>
        <p:nvSpPr>
          <p:cNvPr id="10" name="Rectangle 9"/>
          <p:cNvSpPr/>
          <p:nvPr/>
        </p:nvSpPr>
        <p:spPr>
          <a:xfrm>
            <a:off x="4213225" y="1920114"/>
            <a:ext cx="4572000" cy="830997"/>
          </a:xfrm>
          <a:prstGeom prst="rect">
            <a:avLst/>
          </a:prstGeom>
        </p:spPr>
        <p:txBody>
          <a:bodyPr>
            <a:spAutoFit/>
          </a:bodyPr>
          <a:lstStyle/>
          <a:p>
            <a:pPr algn="ctr"/>
            <a:r>
              <a:rPr lang="en-GB" b="1" dirty="0" smtClean="0">
                <a:solidFill>
                  <a:schemeClr val="bg1"/>
                </a:solidFill>
                <a:latin typeface="sans-serif" charset="0"/>
                <a:ea typeface="Lucida Sans Unicode" pitchFamily="32" charset="0"/>
                <a:cs typeface="Lucida Sans Unicode" pitchFamily="32" charset="0"/>
              </a:rPr>
              <a:t>Terrestrial NPP trends</a:t>
            </a:r>
          </a:p>
          <a:p>
            <a:pPr algn="ctr"/>
            <a:r>
              <a:rPr lang="en-GB" b="1" dirty="0" smtClean="0">
                <a:solidFill>
                  <a:schemeClr val="bg1"/>
                </a:solidFill>
                <a:latin typeface="sans-serif" charset="0"/>
                <a:ea typeface="Lucida Sans Unicode" pitchFamily="32" charset="0"/>
                <a:cs typeface="Lucida Sans Unicode" pitchFamily="32" charset="0"/>
              </a:rPr>
              <a:t>(2000 – 2009)</a:t>
            </a:r>
            <a:endParaRPr lang="sv-SE" dirty="0">
              <a:solidFill>
                <a:schemeClr val="bg1"/>
              </a:solidFill>
            </a:endParaRPr>
          </a:p>
        </p:txBody>
      </p:sp>
      <p:sp>
        <p:nvSpPr>
          <p:cNvPr id="11" name="Footer Placeholder 4"/>
          <p:cNvSpPr txBox="1">
            <a:spLocks/>
          </p:cNvSpPr>
          <p:nvPr/>
        </p:nvSpPr>
        <p:spPr>
          <a:xfrm>
            <a:off x="4395346" y="6119312"/>
            <a:ext cx="4748654" cy="738688"/>
          </a:xfrm>
          <a:prstGeom prst="rect">
            <a:avLst/>
          </a:prstGeom>
        </p:spPr>
        <p:txBody>
          <a:bodyPr lIns="108000" tIns="46800" rIns="324000"/>
          <a:lstStyle/>
          <a:p>
            <a:pPr lvl="0" algn="r">
              <a:defRPr/>
            </a:pPr>
            <a:r>
              <a:rPr lang="fr-FR" sz="1400" dirty="0">
                <a:solidFill>
                  <a:srgbClr val="000000"/>
                </a:solidFill>
              </a:rPr>
              <a:t>M.  Zhao et al.,  2010 Science</a:t>
            </a:r>
          </a:p>
          <a:p>
            <a:pPr lvl="0" algn="r">
              <a:defRPr/>
            </a:pPr>
            <a:endParaRPr lang="fr-FR" sz="1400" dirty="0">
              <a:solidFill>
                <a:srgbClr val="000000"/>
              </a:solidFill>
            </a:endParaRPr>
          </a:p>
        </p:txBody>
      </p:sp>
      <p:sp>
        <p:nvSpPr>
          <p:cNvPr id="5" name="Text Placeholder 4"/>
          <p:cNvSpPr>
            <a:spLocks noGrp="1"/>
          </p:cNvSpPr>
          <p:nvPr>
            <p:ph type="body" sz="half" idx="4294967295"/>
          </p:nvPr>
        </p:nvSpPr>
        <p:spPr>
          <a:xfrm>
            <a:off x="146874" y="1412776"/>
            <a:ext cx="4248472" cy="3240360"/>
          </a:xfrm>
          <a:noFill/>
        </p:spPr>
        <p:txBody>
          <a:bodyPr/>
          <a:lstStyle/>
          <a:p>
            <a:pPr>
              <a:spcBef>
                <a:spcPts val="2000"/>
              </a:spcBef>
              <a:buFont typeface="Arial" pitchFamily="34" charset="0"/>
              <a:buChar char="•"/>
            </a:pPr>
            <a:r>
              <a:rPr lang="sv-SE" sz="2800" dirty="0" smtClean="0"/>
              <a:t>Global NPP decrease</a:t>
            </a:r>
          </a:p>
          <a:p>
            <a:pPr>
              <a:spcBef>
                <a:spcPts val="2000"/>
              </a:spcBef>
              <a:buFont typeface="Arial" pitchFamily="34" charset="0"/>
              <a:buChar char="•"/>
            </a:pPr>
            <a:r>
              <a:rPr lang="sv-SE" sz="2800" dirty="0" smtClean="0"/>
              <a:t>S.Hemisphere decrease – drought</a:t>
            </a:r>
          </a:p>
          <a:p>
            <a:pPr>
              <a:spcBef>
                <a:spcPts val="2000"/>
              </a:spcBef>
              <a:buFont typeface="Arial" pitchFamily="34" charset="0"/>
              <a:buChar char="•"/>
            </a:pPr>
            <a:r>
              <a:rPr lang="sv-SE" sz="2800" dirty="0" err="1" smtClean="0"/>
              <a:t>Implications</a:t>
            </a:r>
            <a:r>
              <a:rPr lang="sv-SE" sz="2800" dirty="0" smtClean="0"/>
              <a:t> terrestrial          C sink	</a:t>
            </a:r>
          </a:p>
          <a:p>
            <a:pPr>
              <a:spcBef>
                <a:spcPts val="2000"/>
              </a:spcBef>
              <a:buFont typeface="Arial" pitchFamily="34" charset="0"/>
              <a:buChar char="•"/>
            </a:pPr>
            <a:r>
              <a:rPr lang="sv-SE" sz="2800" dirty="0" smtClean="0"/>
              <a:t>Space-based and       </a:t>
            </a:r>
            <a:r>
              <a:rPr lang="sv-SE" sz="2800" i="1" dirty="0" smtClean="0"/>
              <a:t>in situ</a:t>
            </a:r>
            <a:r>
              <a:rPr lang="sv-SE" sz="2800" dirty="0" smtClean="0"/>
              <a:t> observations</a:t>
            </a:r>
          </a:p>
          <a:p>
            <a:pPr>
              <a:spcBef>
                <a:spcPts val="2000"/>
              </a:spcBef>
              <a:buFont typeface="Arial" pitchFamily="34" charset="0"/>
              <a:buChar char="•"/>
            </a:pPr>
            <a:endParaRPr lang="sv-SE" sz="2800"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ity01.jpg"/>
          <p:cNvPicPr>
            <a:picLocks noChangeAspect="1"/>
          </p:cNvPicPr>
          <p:nvPr/>
        </p:nvPicPr>
        <p:blipFill rotWithShape="1">
          <a:blip r:embed="rId3">
            <a:extLst>
              <a:ext uri="{28A0092B-C50C-407E-A947-70E740481C1C}">
                <a14:useLocalDpi xmlns:a14="http://schemas.microsoft.com/office/drawing/2010/main" val="0"/>
              </a:ext>
            </a:extLst>
          </a:blip>
          <a:srcRect l="4889" t="24451" r="7569" b="6860"/>
          <a:stretch/>
        </p:blipFill>
        <p:spPr>
          <a:xfrm>
            <a:off x="3739474" y="3461524"/>
            <a:ext cx="5404526" cy="2654569"/>
          </a:xfrm>
          <a:prstGeom prst="rect">
            <a:avLst/>
          </a:prstGeom>
        </p:spPr>
      </p:pic>
      <p:sp>
        <p:nvSpPr>
          <p:cNvPr id="2" name="Title 1"/>
          <p:cNvSpPr>
            <a:spLocks noGrp="1"/>
          </p:cNvSpPr>
          <p:nvPr>
            <p:ph type="title"/>
          </p:nvPr>
        </p:nvSpPr>
        <p:spPr/>
        <p:txBody>
          <a:bodyPr/>
          <a:lstStyle/>
          <a:p>
            <a:r>
              <a:rPr lang="sv-SE" dirty="0" err="1" smtClean="0"/>
              <a:t>Sustainability</a:t>
            </a:r>
            <a:r>
              <a:rPr lang="sv-SE" dirty="0" smtClean="0"/>
              <a:t> in urbanizing planet</a:t>
            </a:r>
            <a:endParaRPr lang="sv-SE" dirty="0"/>
          </a:p>
        </p:txBody>
      </p:sp>
      <p:sp>
        <p:nvSpPr>
          <p:cNvPr id="3" name="Content Placeholder 2"/>
          <p:cNvSpPr>
            <a:spLocks noGrp="1"/>
          </p:cNvSpPr>
          <p:nvPr>
            <p:ph idx="1"/>
          </p:nvPr>
        </p:nvSpPr>
        <p:spPr>
          <a:xfrm>
            <a:off x="465386" y="1289558"/>
            <a:ext cx="7526064" cy="3536099"/>
          </a:xfrm>
          <a:solidFill>
            <a:schemeClr val="tx1">
              <a:alpha val="69000"/>
            </a:schemeClr>
          </a:solidFill>
        </p:spPr>
        <p:txBody>
          <a:bodyPr>
            <a:noAutofit/>
          </a:bodyPr>
          <a:lstStyle/>
          <a:p>
            <a:pPr>
              <a:buNone/>
            </a:pPr>
            <a:r>
              <a:rPr lang="sv-SE" sz="2800" b="1" dirty="0" err="1" smtClean="0"/>
              <a:t>Urbanization</a:t>
            </a:r>
            <a:r>
              <a:rPr lang="sv-SE" sz="2800" b="1" dirty="0" smtClean="0"/>
              <a:t> and </a:t>
            </a:r>
            <a:r>
              <a:rPr lang="sv-SE" sz="2800" b="1" dirty="0" err="1" smtClean="0"/>
              <a:t>Built</a:t>
            </a:r>
            <a:r>
              <a:rPr lang="sv-SE" sz="2800" b="1" dirty="0" smtClean="0"/>
              <a:t> Environments</a:t>
            </a:r>
          </a:p>
          <a:p>
            <a:r>
              <a:rPr lang="en-US" sz="2800" dirty="0" smtClean="0"/>
              <a:t>If 3.2 billion additional people by 2100</a:t>
            </a:r>
          </a:p>
          <a:p>
            <a:r>
              <a:rPr lang="en-US" sz="2800" dirty="0" smtClean="0"/>
              <a:t>Mostly in cities of 1 million</a:t>
            </a:r>
          </a:p>
          <a:p>
            <a:r>
              <a:rPr lang="en-US" sz="2800" dirty="0" smtClean="0"/>
              <a:t>Require 3200 cities of 1 million over 89 years</a:t>
            </a:r>
          </a:p>
          <a:p>
            <a:r>
              <a:rPr lang="sv-SE" sz="2800" dirty="0" smtClean="0"/>
              <a:t>89 </a:t>
            </a:r>
            <a:r>
              <a:rPr lang="sv-SE" sz="2800" dirty="0" err="1" smtClean="0"/>
              <a:t>years</a:t>
            </a:r>
            <a:r>
              <a:rPr lang="sv-SE" sz="2800" dirty="0" smtClean="0"/>
              <a:t> = 32485 </a:t>
            </a:r>
            <a:r>
              <a:rPr lang="sv-SE" sz="2800" dirty="0" err="1" smtClean="0"/>
              <a:t>days</a:t>
            </a:r>
            <a:endParaRPr lang="sv-SE" sz="2800" dirty="0" smtClean="0"/>
          </a:p>
          <a:p>
            <a:r>
              <a:rPr lang="en-US" sz="2800" dirty="0" smtClean="0"/>
              <a:t>3200 cities over 32485 days</a:t>
            </a:r>
          </a:p>
          <a:p>
            <a:r>
              <a:rPr lang="en-US" sz="2800" b="1" dirty="0" smtClean="0"/>
              <a:t>~ 1 new city of 1 million every 10 days</a:t>
            </a:r>
            <a:endParaRPr lang="sv-SE" sz="2800" dirty="0"/>
          </a:p>
        </p:txBody>
      </p:sp>
      <p:sp>
        <p:nvSpPr>
          <p:cNvPr id="4" name="TextBox 3"/>
          <p:cNvSpPr txBox="1"/>
          <p:nvPr/>
        </p:nvSpPr>
        <p:spPr>
          <a:xfrm>
            <a:off x="294051" y="5683624"/>
            <a:ext cx="1962910" cy="369332"/>
          </a:xfrm>
          <a:prstGeom prst="rect">
            <a:avLst/>
          </a:prstGeom>
          <a:noFill/>
        </p:spPr>
        <p:txBody>
          <a:bodyPr wrap="none" rtlCol="0">
            <a:spAutoFit/>
          </a:bodyPr>
          <a:lstStyle/>
          <a:p>
            <a:pPr algn="r"/>
            <a:r>
              <a:rPr lang="sv-SE" sz="1800" dirty="0" smtClean="0">
                <a:solidFill>
                  <a:schemeClr val="bg1"/>
                </a:solidFill>
              </a:rPr>
              <a:t>Karen Seto 2011 </a:t>
            </a:r>
            <a:endParaRPr lang="sv-SE" sz="18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8_fig09_v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549" y="1589058"/>
            <a:ext cx="4699000" cy="4368800"/>
          </a:xfrm>
          <a:prstGeom prst="rect">
            <a:avLst/>
          </a:prstGeom>
        </p:spPr>
      </p:pic>
      <p:pic>
        <p:nvPicPr>
          <p:cNvPr id="5" name="Picture 4" descr="ch05_fig14_v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557" y="2353352"/>
            <a:ext cx="3862832" cy="2930144"/>
          </a:xfrm>
          <a:prstGeom prst="rect">
            <a:avLst/>
          </a:prstGeom>
        </p:spPr>
      </p:pic>
      <p:pic>
        <p:nvPicPr>
          <p:cNvPr id="2" name="Picture 1" descr="IGAC_144dpi_wh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4981" y="6219525"/>
            <a:ext cx="537926" cy="541000"/>
          </a:xfrm>
          <a:prstGeom prst="rect">
            <a:avLst/>
          </a:prstGeom>
        </p:spPr>
      </p:pic>
      <p:pic>
        <p:nvPicPr>
          <p:cNvPr id="3" name="Picture 2" descr="WMO.gif"/>
          <p:cNvPicPr>
            <a:picLocks noChangeAspect="1"/>
          </p:cNvPicPr>
          <p:nvPr/>
        </p:nvPicPr>
        <p:blipFill rotWithShape="1">
          <a:blip r:embed="rId6">
            <a:extLst>
              <a:ext uri="{28A0092B-C50C-407E-A947-70E740481C1C}">
                <a14:useLocalDpi xmlns:a14="http://schemas.microsoft.com/office/drawing/2010/main" val="0"/>
              </a:ext>
            </a:extLst>
          </a:blip>
          <a:srcRect l="856" t="915" r="2286" b="2248"/>
          <a:stretch/>
        </p:blipFill>
        <p:spPr>
          <a:xfrm>
            <a:off x="7415872" y="6145715"/>
            <a:ext cx="590308" cy="684319"/>
          </a:xfrm>
          <a:prstGeom prst="rect">
            <a:avLst/>
          </a:prstGeom>
        </p:spPr>
      </p:pic>
      <p:sp>
        <p:nvSpPr>
          <p:cNvPr id="6" name="TextBox 5"/>
          <p:cNvSpPr txBox="1"/>
          <p:nvPr/>
        </p:nvSpPr>
        <p:spPr>
          <a:xfrm>
            <a:off x="2440428" y="206207"/>
            <a:ext cx="5718668" cy="1077218"/>
          </a:xfrm>
          <a:prstGeom prst="rect">
            <a:avLst/>
          </a:prstGeom>
          <a:noFill/>
        </p:spPr>
        <p:txBody>
          <a:bodyPr wrap="square" rtlCol="0">
            <a:spAutoFit/>
          </a:bodyPr>
          <a:lstStyle/>
          <a:p>
            <a:r>
              <a:rPr lang="en-US" sz="3200" b="1" dirty="0" smtClean="0">
                <a:latin typeface="Book Antiqua"/>
                <a:cs typeface="Book Antiqua"/>
              </a:rPr>
              <a:t>The Impacts of Megacities on Air Pollution and Climate</a:t>
            </a:r>
            <a:endParaRPr lang="en-US" sz="3200" b="1" dirty="0">
              <a:latin typeface="Book Antiqua"/>
              <a:cs typeface="Book Antiqua"/>
            </a:endParaRPr>
          </a:p>
        </p:txBody>
      </p:sp>
      <p:sp>
        <p:nvSpPr>
          <p:cNvPr id="8" name="Title 7"/>
          <p:cNvSpPr>
            <a:spLocks noGrp="1"/>
          </p:cNvSpPr>
          <p:nvPr>
            <p:ph type="title"/>
          </p:nvPr>
        </p:nvSpPr>
        <p:spPr/>
        <p:txBody>
          <a:bodyPr/>
          <a:lstStyle/>
          <a:p>
            <a:r>
              <a:rPr lang="en-US" dirty="0" smtClean="0"/>
              <a:t>Impacts of cities on air pollution and climate</a:t>
            </a:r>
            <a:endParaRPr lang="sv-SE" dirty="0"/>
          </a:p>
        </p:txBody>
      </p:sp>
      <p:sp>
        <p:nvSpPr>
          <p:cNvPr id="9" name="TextBox 8"/>
          <p:cNvSpPr txBox="1"/>
          <p:nvPr/>
        </p:nvSpPr>
        <p:spPr>
          <a:xfrm>
            <a:off x="595901" y="1931541"/>
            <a:ext cx="2416046" cy="369332"/>
          </a:xfrm>
          <a:prstGeom prst="rect">
            <a:avLst/>
          </a:prstGeom>
          <a:noFill/>
        </p:spPr>
        <p:txBody>
          <a:bodyPr wrap="none" rtlCol="0">
            <a:spAutoFit/>
          </a:bodyPr>
          <a:lstStyle/>
          <a:p>
            <a:r>
              <a:rPr lang="sv-SE" sz="1800" b="1" dirty="0" smtClean="0">
                <a:solidFill>
                  <a:schemeClr val="bg1"/>
                </a:solidFill>
              </a:rPr>
              <a:t>Ozone conc. vs time</a:t>
            </a:r>
            <a:endParaRPr lang="sv-SE" sz="1800" b="1" dirty="0">
              <a:solidFill>
                <a:schemeClr val="bg1"/>
              </a:solidFill>
            </a:endParaRPr>
          </a:p>
        </p:txBody>
      </p:sp>
    </p:spTree>
    <p:extLst>
      <p:ext uri="{BB962C8B-B14F-4D97-AF65-F5344CB8AC3E}">
        <p14:creationId xmlns:p14="http://schemas.microsoft.com/office/powerpoint/2010/main" val="77882892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IA_ScientificFeature_Granier_Figure1.PNG"/>
          <p:cNvPicPr>
            <a:picLocks noChangeAspect="1"/>
          </p:cNvPicPr>
          <p:nvPr/>
        </p:nvPicPr>
        <p:blipFill rotWithShape="1">
          <a:blip r:embed="rId3">
            <a:extLst>
              <a:ext uri="{28A0092B-C50C-407E-A947-70E740481C1C}">
                <a14:useLocalDpi xmlns:a14="http://schemas.microsoft.com/office/drawing/2010/main" val="0"/>
              </a:ext>
            </a:extLst>
          </a:blip>
          <a:srcRect t="4212" r="51798"/>
          <a:stretch/>
        </p:blipFill>
        <p:spPr>
          <a:xfrm>
            <a:off x="302689" y="1862509"/>
            <a:ext cx="4251654" cy="4256962"/>
          </a:xfrm>
          <a:prstGeom prst="rect">
            <a:avLst/>
          </a:prstGeom>
        </p:spPr>
      </p:pic>
      <p:pic>
        <p:nvPicPr>
          <p:cNvPr id="5" name="Picture 4" descr="geia_144dpi_wh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1717" y="6211467"/>
            <a:ext cx="1461142" cy="567337"/>
          </a:xfrm>
          <a:prstGeom prst="rect">
            <a:avLst/>
          </a:prstGeom>
        </p:spPr>
      </p:pic>
      <p:pic>
        <p:nvPicPr>
          <p:cNvPr id="6" name="Picture 5" descr="ECCAD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4433" y="6193673"/>
            <a:ext cx="918541" cy="562163"/>
          </a:xfrm>
          <a:prstGeom prst="rect">
            <a:avLst/>
          </a:prstGeom>
        </p:spPr>
      </p:pic>
      <p:sp>
        <p:nvSpPr>
          <p:cNvPr id="2" name="TextBox 1"/>
          <p:cNvSpPr txBox="1"/>
          <p:nvPr/>
        </p:nvSpPr>
        <p:spPr>
          <a:xfrm>
            <a:off x="2374899" y="70797"/>
            <a:ext cx="6769101" cy="1569660"/>
          </a:xfrm>
          <a:prstGeom prst="rect">
            <a:avLst/>
          </a:prstGeom>
          <a:noFill/>
        </p:spPr>
        <p:txBody>
          <a:bodyPr wrap="square" rtlCol="0">
            <a:spAutoFit/>
          </a:bodyPr>
          <a:lstStyle/>
          <a:p>
            <a:r>
              <a:rPr lang="en-US" sz="2400" dirty="0" smtClean="0">
                <a:latin typeface="Book Antiqua"/>
                <a:cs typeface="Book Antiqua"/>
              </a:rPr>
              <a:t>Quantifying </a:t>
            </a:r>
            <a:r>
              <a:rPr lang="en-US" sz="2400" dirty="0">
                <a:latin typeface="Book Antiqua"/>
                <a:cs typeface="Book Antiqua"/>
              </a:rPr>
              <a:t>anthropogenic </a:t>
            </a:r>
            <a:r>
              <a:rPr lang="en-US" sz="2400" dirty="0" smtClean="0">
                <a:latin typeface="Book Antiqua"/>
                <a:cs typeface="Book Antiqua"/>
              </a:rPr>
              <a:t>emissions and </a:t>
            </a:r>
            <a:r>
              <a:rPr lang="en-US" sz="2400" dirty="0">
                <a:latin typeface="Book Antiqua"/>
                <a:cs typeface="Book Antiqua"/>
              </a:rPr>
              <a:t>natural exchanges of trace </a:t>
            </a:r>
            <a:r>
              <a:rPr lang="en-US" sz="2400" dirty="0" smtClean="0">
                <a:latin typeface="Book Antiqua"/>
                <a:cs typeface="Book Antiqua"/>
              </a:rPr>
              <a:t>gases and </a:t>
            </a:r>
            <a:r>
              <a:rPr lang="en-US" sz="2400" dirty="0">
                <a:latin typeface="Book Antiqua"/>
                <a:cs typeface="Book Antiqua"/>
              </a:rPr>
              <a:t>aerosols, and </a:t>
            </a:r>
            <a:r>
              <a:rPr lang="en-US" sz="2400" dirty="0" smtClean="0">
                <a:latin typeface="Book Antiqua"/>
                <a:cs typeface="Book Antiqua"/>
              </a:rPr>
              <a:t>facilitating </a:t>
            </a:r>
            <a:r>
              <a:rPr lang="en-US" sz="2400" dirty="0">
                <a:latin typeface="Book Antiqua"/>
                <a:cs typeface="Book Antiqua"/>
              </a:rPr>
              <a:t>the </a:t>
            </a:r>
            <a:r>
              <a:rPr lang="en-US" sz="2400" dirty="0" smtClean="0">
                <a:latin typeface="Book Antiqua"/>
                <a:cs typeface="Book Antiqua"/>
              </a:rPr>
              <a:t>use of </a:t>
            </a:r>
            <a:r>
              <a:rPr lang="en-US" sz="2400" dirty="0">
                <a:latin typeface="Book Antiqua"/>
                <a:cs typeface="Book Antiqua"/>
              </a:rPr>
              <a:t>this information by the research</a:t>
            </a:r>
            <a:r>
              <a:rPr lang="en-US" sz="2400" dirty="0" smtClean="0">
                <a:latin typeface="Book Antiqua"/>
                <a:cs typeface="Book Antiqua"/>
              </a:rPr>
              <a:t>, assessment</a:t>
            </a:r>
            <a:r>
              <a:rPr lang="en-US" sz="2400" dirty="0">
                <a:latin typeface="Book Antiqua"/>
                <a:cs typeface="Book Antiqua"/>
              </a:rPr>
              <a:t>, and policy communities</a:t>
            </a:r>
          </a:p>
        </p:txBody>
      </p:sp>
      <p:pic>
        <p:nvPicPr>
          <p:cNvPr id="3" name="Picture 2" descr="GEIA_ScienceFeature_Frost_CIERA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3949" y="6329955"/>
            <a:ext cx="1773644" cy="348740"/>
          </a:xfrm>
          <a:prstGeom prst="rect">
            <a:avLst/>
          </a:prstGeom>
        </p:spPr>
      </p:pic>
      <p:sp>
        <p:nvSpPr>
          <p:cNvPr id="9" name="Title 8"/>
          <p:cNvSpPr>
            <a:spLocks noGrp="1"/>
          </p:cNvSpPr>
          <p:nvPr>
            <p:ph type="title"/>
          </p:nvPr>
        </p:nvSpPr>
        <p:spPr/>
        <p:txBody>
          <a:bodyPr/>
          <a:lstStyle/>
          <a:p>
            <a:r>
              <a:rPr lang="en-US" sz="2400" dirty="0" smtClean="0"/>
              <a:t>Quantifying anthropogenic and natural emissions of trace gases and aerosols, and facilitating use by research, assessment, and policy communities</a:t>
            </a:r>
            <a:endParaRPr lang="en-US" sz="2400" dirty="0"/>
          </a:p>
        </p:txBody>
      </p:sp>
      <p:pic>
        <p:nvPicPr>
          <p:cNvPr id="11" name="Picture 10" descr="IGAC_144dpi_whit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4981" y="6219525"/>
            <a:ext cx="537926" cy="541000"/>
          </a:xfrm>
          <a:prstGeom prst="rect">
            <a:avLst/>
          </a:prstGeom>
        </p:spPr>
      </p:pic>
      <p:pic>
        <p:nvPicPr>
          <p:cNvPr id="12" name="Picture 11" descr="GEIA_ScientificFeature_Granier_Figure1.PNG"/>
          <p:cNvPicPr>
            <a:picLocks noChangeAspect="1"/>
          </p:cNvPicPr>
          <p:nvPr/>
        </p:nvPicPr>
        <p:blipFill rotWithShape="1">
          <a:blip r:embed="rId3">
            <a:extLst>
              <a:ext uri="{28A0092B-C50C-407E-A947-70E740481C1C}">
                <a14:useLocalDpi xmlns:a14="http://schemas.microsoft.com/office/drawing/2010/main" val="0"/>
              </a:ext>
            </a:extLst>
          </a:blip>
          <a:srcRect l="49768" t="54996" r="4874"/>
          <a:stretch/>
        </p:blipFill>
        <p:spPr>
          <a:xfrm>
            <a:off x="4698216" y="2506978"/>
            <a:ext cx="4277167" cy="2138204"/>
          </a:xfrm>
          <a:prstGeom prst="rect">
            <a:avLst/>
          </a:prstGeom>
        </p:spPr>
      </p:pic>
      <p:sp>
        <p:nvSpPr>
          <p:cNvPr id="10" name="TextBox 9"/>
          <p:cNvSpPr txBox="1"/>
          <p:nvPr/>
        </p:nvSpPr>
        <p:spPr>
          <a:xfrm>
            <a:off x="328613" y="1557337"/>
            <a:ext cx="2595582" cy="369332"/>
          </a:xfrm>
          <a:prstGeom prst="rect">
            <a:avLst/>
          </a:prstGeom>
          <a:noFill/>
        </p:spPr>
        <p:txBody>
          <a:bodyPr wrap="none" rtlCol="0">
            <a:spAutoFit/>
          </a:bodyPr>
          <a:lstStyle/>
          <a:p>
            <a:r>
              <a:rPr lang="sv-SE" sz="1800" dirty="0" smtClean="0">
                <a:solidFill>
                  <a:schemeClr val="bg1"/>
                </a:solidFill>
              </a:rPr>
              <a:t>Surface NOx emissions</a:t>
            </a:r>
            <a:endParaRPr lang="sv-SE" sz="1800" dirty="0">
              <a:solidFill>
                <a:schemeClr val="bg1"/>
              </a:solidFill>
            </a:endParaRPr>
          </a:p>
        </p:txBody>
      </p:sp>
      <p:sp>
        <p:nvSpPr>
          <p:cNvPr id="13" name="TextBox 12"/>
          <p:cNvSpPr txBox="1"/>
          <p:nvPr/>
        </p:nvSpPr>
        <p:spPr>
          <a:xfrm>
            <a:off x="5681663" y="2066925"/>
            <a:ext cx="2544286" cy="369332"/>
          </a:xfrm>
          <a:prstGeom prst="rect">
            <a:avLst/>
          </a:prstGeom>
          <a:noFill/>
        </p:spPr>
        <p:txBody>
          <a:bodyPr wrap="none" rtlCol="0">
            <a:spAutoFit/>
          </a:bodyPr>
          <a:lstStyle/>
          <a:p>
            <a:r>
              <a:rPr lang="sv-SE" sz="1800" dirty="0" smtClean="0">
                <a:solidFill>
                  <a:schemeClr val="bg1"/>
                </a:solidFill>
              </a:rPr>
              <a:t>Anthro. CH4 emissions</a:t>
            </a:r>
            <a:endParaRPr lang="sv-SE" sz="1800" dirty="0">
              <a:solidFill>
                <a:schemeClr val="bg1"/>
              </a:solidFill>
            </a:endParaRPr>
          </a:p>
        </p:txBody>
      </p:sp>
    </p:spTree>
    <p:extLst>
      <p:ext uri="{BB962C8B-B14F-4D97-AF65-F5344CB8AC3E}">
        <p14:creationId xmlns:p14="http://schemas.microsoft.com/office/powerpoint/2010/main" val="376251152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41728" y="1499973"/>
            <a:ext cx="8326035" cy="4177834"/>
            <a:chOff x="976425" y="1833538"/>
            <a:chExt cx="7436416" cy="3357772"/>
          </a:xfrm>
        </p:grpSpPr>
        <p:pic>
          <p:nvPicPr>
            <p:cNvPr id="17" name="Picture 16" descr="BridgingTheDivide_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425" y="1993802"/>
              <a:ext cx="4013088" cy="3037244"/>
            </a:xfrm>
            <a:prstGeom prst="rect">
              <a:avLst/>
            </a:prstGeom>
          </p:spPr>
        </p:pic>
        <p:pic>
          <p:nvPicPr>
            <p:cNvPr id="18" name="Picture 17" descr="Policy DecisionSynergi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5674" y="1833538"/>
              <a:ext cx="3367167" cy="3357772"/>
            </a:xfrm>
            <a:prstGeom prst="rect">
              <a:avLst/>
            </a:prstGeom>
          </p:spPr>
        </p:pic>
      </p:grpSp>
      <p:sp>
        <p:nvSpPr>
          <p:cNvPr id="4" name="Title 3"/>
          <p:cNvSpPr>
            <a:spLocks noGrp="1"/>
          </p:cNvSpPr>
          <p:nvPr>
            <p:ph type="title"/>
          </p:nvPr>
        </p:nvSpPr>
        <p:spPr>
          <a:xfrm>
            <a:off x="474317" y="310166"/>
            <a:ext cx="8202381" cy="791398"/>
          </a:xfrm>
          <a:noFill/>
          <a:ln w="9525">
            <a:noFill/>
            <a:miter lim="800000"/>
            <a:headEnd/>
            <a:tailEnd/>
          </a:ln>
        </p:spPr>
        <p:txBody>
          <a:bodyPr vert="horz" wrap="square" lIns="0" tIns="0" rIns="0" bIns="0" numCol="1" anchor="t" anchorCtr="0" compatLnSpc="1">
            <a:prstTxWarp prst="textNoShape">
              <a:avLst/>
            </a:prstTxWarp>
          </a:bodyPr>
          <a:lstStyle/>
          <a:p>
            <a:r>
              <a:rPr lang="en-US" dirty="0" smtClean="0">
                <a:solidFill>
                  <a:srgbClr val="000000"/>
                </a:solidFill>
              </a:rPr>
              <a:t>Air </a:t>
            </a:r>
            <a:r>
              <a:rPr lang="en-US" dirty="0">
                <a:solidFill>
                  <a:srgbClr val="000000"/>
                </a:solidFill>
              </a:rPr>
              <a:t>Pollution &amp; Climate</a:t>
            </a:r>
            <a:r>
              <a:rPr lang="en-US" dirty="0" smtClean="0">
                <a:solidFill>
                  <a:srgbClr val="000000"/>
                </a:solidFill>
              </a:rPr>
              <a:t>:</a:t>
            </a:r>
            <a:br>
              <a:rPr lang="en-US" dirty="0" smtClean="0">
                <a:solidFill>
                  <a:srgbClr val="000000"/>
                </a:solidFill>
              </a:rPr>
            </a:br>
            <a:r>
              <a:rPr lang="en-GB" sz="2400" i="1" dirty="0" smtClean="0">
                <a:solidFill>
                  <a:srgbClr val="000000"/>
                </a:solidFill>
                <a:cs typeface="ＭＳ Ｐゴシック" pitchFamily="-112" charset="-128"/>
              </a:rPr>
              <a:t>mitigation </a:t>
            </a:r>
            <a:r>
              <a:rPr lang="en-GB" sz="2400" i="1" dirty="0">
                <a:solidFill>
                  <a:srgbClr val="000000"/>
                </a:solidFill>
                <a:cs typeface="ＭＳ Ｐゴシック" pitchFamily="-112" charset="-128"/>
              </a:rPr>
              <a:t>options and policy discussions</a:t>
            </a:r>
            <a:r>
              <a:rPr lang="en-US" sz="2400" dirty="0">
                <a:solidFill>
                  <a:srgbClr val="000000"/>
                </a:solidFill>
              </a:rPr>
              <a:t/>
            </a:r>
            <a:br>
              <a:rPr lang="en-US" sz="2400" dirty="0">
                <a:solidFill>
                  <a:srgbClr val="000000"/>
                </a:solidFill>
              </a:rPr>
            </a:br>
            <a:r>
              <a:rPr lang="en-US" dirty="0">
                <a:solidFill>
                  <a:srgbClr val="000000"/>
                </a:solidFill>
              </a:rPr>
              <a:t/>
            </a:r>
            <a:br>
              <a:rPr lang="en-US" dirty="0">
                <a:solidFill>
                  <a:srgbClr val="000000"/>
                </a:solidFill>
              </a:rPr>
            </a:br>
            <a:endParaRPr lang="en-US" dirty="0">
              <a:solidFill>
                <a:srgbClr val="000000"/>
              </a:solidFill>
            </a:endParaRPr>
          </a:p>
        </p:txBody>
      </p:sp>
      <p:pic>
        <p:nvPicPr>
          <p:cNvPr id="14" name="Picture 13" descr="IGAC_300dpi_T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4251" y="6175241"/>
            <a:ext cx="603512" cy="607929"/>
          </a:xfrm>
          <a:prstGeom prst="rect">
            <a:avLst/>
          </a:prstGeom>
        </p:spPr>
      </p:pic>
    </p:spTree>
    <p:extLst>
      <p:ext uri="{BB962C8B-B14F-4D97-AF65-F5344CB8AC3E}">
        <p14:creationId xmlns:p14="http://schemas.microsoft.com/office/powerpoint/2010/main" val="4830945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Aerosol sources – satellite and  </a:t>
            </a:r>
            <a:r>
              <a:rPr lang="en-US" i="1" dirty="0" smtClean="0"/>
              <a:t>in situ </a:t>
            </a:r>
            <a:r>
              <a:rPr lang="en-US" dirty="0" smtClean="0"/>
              <a:t>observations</a:t>
            </a:r>
            <a:endParaRPr lang="en-US" dirty="0"/>
          </a:p>
        </p:txBody>
      </p:sp>
      <p:pic>
        <p:nvPicPr>
          <p:cNvPr id="4" name="Picture 3"/>
          <p:cNvPicPr>
            <a:picLocks noChangeAspect="1" noChangeArrowheads="1"/>
          </p:cNvPicPr>
          <p:nvPr/>
        </p:nvPicPr>
        <p:blipFill rotWithShape="1">
          <a:blip r:embed="rId3"/>
          <a:srcRect l="10628" t="2165" r="6045" b="43267"/>
          <a:stretch/>
        </p:blipFill>
        <p:spPr bwMode="auto">
          <a:xfrm>
            <a:off x="4968046" y="1381798"/>
            <a:ext cx="4000757" cy="2414509"/>
          </a:xfrm>
          <a:prstGeom prst="rect">
            <a:avLst/>
          </a:prstGeom>
          <a:noFill/>
          <a:ln w="9525">
            <a:noFill/>
            <a:miter lim="800000"/>
            <a:headEnd/>
            <a:tailEnd/>
          </a:ln>
        </p:spPr>
      </p:pic>
      <p:pic>
        <p:nvPicPr>
          <p:cNvPr id="5" name="Picture 3"/>
          <p:cNvPicPr>
            <a:picLocks noChangeAspect="1" noChangeArrowheads="1"/>
          </p:cNvPicPr>
          <p:nvPr/>
        </p:nvPicPr>
        <p:blipFill rotWithShape="1">
          <a:blip r:embed="rId3"/>
          <a:srcRect l="8756" t="56298" r="48845" b="599"/>
          <a:stretch/>
        </p:blipFill>
        <p:spPr bwMode="auto">
          <a:xfrm>
            <a:off x="5800476" y="3815098"/>
            <a:ext cx="2405518" cy="2253659"/>
          </a:xfrm>
          <a:prstGeom prst="rect">
            <a:avLst/>
          </a:prstGeom>
          <a:noFill/>
          <a:ln w="9525">
            <a:noFill/>
            <a:miter lim="800000"/>
            <a:headEnd/>
            <a:tailEnd/>
          </a:ln>
        </p:spPr>
      </p:pic>
      <p:pic>
        <p:nvPicPr>
          <p:cNvPr id="3" name="Picture 2" descr="Leeuw-etal-bgd-2011-15-fig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330" y="1624408"/>
            <a:ext cx="4586159" cy="3233242"/>
          </a:xfrm>
          <a:prstGeom prst="rect">
            <a:avLst/>
          </a:prstGeom>
        </p:spPr>
      </p:pic>
      <p:sp>
        <p:nvSpPr>
          <p:cNvPr id="6" name="TextBox 5"/>
          <p:cNvSpPr txBox="1"/>
          <p:nvPr/>
        </p:nvSpPr>
        <p:spPr>
          <a:xfrm>
            <a:off x="1171575" y="5443538"/>
            <a:ext cx="3168431" cy="369332"/>
          </a:xfrm>
          <a:prstGeom prst="rect">
            <a:avLst/>
          </a:prstGeom>
          <a:noFill/>
        </p:spPr>
        <p:txBody>
          <a:bodyPr wrap="none" rtlCol="0">
            <a:spAutoFit/>
          </a:bodyPr>
          <a:lstStyle/>
          <a:p>
            <a:r>
              <a:rPr lang="sv-SE" sz="1800" dirty="0" smtClean="0">
                <a:solidFill>
                  <a:schemeClr val="bg1"/>
                </a:solidFill>
              </a:rPr>
              <a:t>AOD (550 nm – AATSR obs.)</a:t>
            </a:r>
            <a:endParaRPr lang="sv-SE" sz="1800" dirty="0">
              <a:solidFill>
                <a:schemeClr val="bg1"/>
              </a:solidFill>
            </a:endParaRPr>
          </a:p>
        </p:txBody>
      </p:sp>
      <p:pic>
        <p:nvPicPr>
          <p:cNvPr id="8" name="Picture 7" descr="ILEAPS.png"/>
          <p:cNvPicPr>
            <a:picLocks noChangeAspect="1"/>
          </p:cNvPicPr>
          <p:nvPr/>
        </p:nvPicPr>
        <p:blipFill>
          <a:blip r:embed="rId5"/>
          <a:stretch>
            <a:fillRect/>
          </a:stretch>
        </p:blipFill>
        <p:spPr>
          <a:xfrm>
            <a:off x="7983740" y="6186490"/>
            <a:ext cx="768783" cy="600078"/>
          </a:xfrm>
          <a:prstGeom prst="rect">
            <a:avLst/>
          </a:prstGeom>
        </p:spPr>
      </p:pic>
      <p:pic>
        <p:nvPicPr>
          <p:cNvPr id="9" name="Picture 2"/>
          <p:cNvPicPr>
            <a:picLocks noChangeAspect="1" noChangeArrowheads="1"/>
          </p:cNvPicPr>
          <p:nvPr/>
        </p:nvPicPr>
        <p:blipFill>
          <a:blip r:embed="rId6"/>
          <a:srcRect/>
          <a:stretch>
            <a:fillRect/>
          </a:stretch>
        </p:blipFill>
        <p:spPr bwMode="auto">
          <a:xfrm>
            <a:off x="6834116" y="6243632"/>
            <a:ext cx="1000195" cy="442912"/>
          </a:xfrm>
          <a:prstGeom prst="rect">
            <a:avLst/>
          </a:prstGeom>
          <a:noFill/>
          <a:ln w="9525">
            <a:noFill/>
            <a:miter lim="800000"/>
            <a:headEnd/>
            <a:tailEnd/>
          </a:ln>
        </p:spPr>
      </p:pic>
      <p:sp>
        <p:nvSpPr>
          <p:cNvPr id="2" name="TextBox 1"/>
          <p:cNvSpPr txBox="1"/>
          <p:nvPr/>
        </p:nvSpPr>
        <p:spPr>
          <a:xfrm>
            <a:off x="3993447" y="6226896"/>
            <a:ext cx="2576246" cy="338554"/>
          </a:xfrm>
          <a:prstGeom prst="rect">
            <a:avLst/>
          </a:prstGeom>
          <a:noFill/>
        </p:spPr>
        <p:txBody>
          <a:bodyPr wrap="none" rtlCol="0">
            <a:spAutoFit/>
          </a:bodyPr>
          <a:lstStyle/>
          <a:p>
            <a:r>
              <a:rPr lang="en-US" sz="1600" dirty="0">
                <a:solidFill>
                  <a:srgbClr val="000000"/>
                </a:solidFill>
              </a:rPr>
              <a:t>d</a:t>
            </a:r>
            <a:r>
              <a:rPr lang="en-US" sz="1600" dirty="0" smtClean="0">
                <a:solidFill>
                  <a:srgbClr val="000000"/>
                </a:solidFill>
              </a:rPr>
              <a:t>e </a:t>
            </a:r>
            <a:r>
              <a:rPr lang="en-US" sz="1600" dirty="0" err="1" smtClean="0">
                <a:solidFill>
                  <a:srgbClr val="000000"/>
                </a:solidFill>
              </a:rPr>
              <a:t>Leeuw</a:t>
            </a:r>
            <a:r>
              <a:rPr lang="en-US" sz="1600" dirty="0" smtClean="0">
                <a:solidFill>
                  <a:srgbClr val="000000"/>
                </a:solidFill>
              </a:rPr>
              <a:t> et al. 2011 BGD </a:t>
            </a:r>
            <a:endParaRPr lang="en-US" sz="16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iStock_000004440280 for PPT.jpg"/>
          <p:cNvPicPr>
            <a:picLocks noChangeAspect="1"/>
          </p:cNvPicPr>
          <p:nvPr/>
        </p:nvPicPr>
        <p:blipFill rotWithShape="1">
          <a:blip r:embed="rId3"/>
          <a:srcRect t="1668"/>
          <a:stretch/>
        </p:blipFill>
        <p:spPr bwMode="auto">
          <a:xfrm>
            <a:off x="-1" y="903462"/>
            <a:ext cx="9144001" cy="5954537"/>
          </a:xfrm>
          <a:prstGeom prst="rect">
            <a:avLst/>
          </a:prstGeom>
          <a:noFill/>
          <a:ln w="9525">
            <a:noFill/>
            <a:miter lim="800000"/>
            <a:headEnd/>
            <a:tailEnd/>
          </a:ln>
        </p:spPr>
      </p:pic>
      <p:sp>
        <p:nvSpPr>
          <p:cNvPr id="18435" name="Text Box 3"/>
          <p:cNvSpPr txBox="1">
            <a:spLocks noChangeArrowheads="1"/>
          </p:cNvSpPr>
          <p:nvPr/>
        </p:nvSpPr>
        <p:spPr bwMode="auto">
          <a:xfrm>
            <a:off x="34925" y="2428067"/>
            <a:ext cx="8921636" cy="600164"/>
          </a:xfrm>
          <a:prstGeom prst="rect">
            <a:avLst/>
          </a:prstGeom>
          <a:noFill/>
          <a:ln w="9525">
            <a:noFill/>
            <a:miter lim="800000"/>
            <a:headEnd/>
            <a:tailEnd/>
          </a:ln>
        </p:spPr>
        <p:txBody>
          <a:bodyPr wrap="square">
            <a:prstTxWarp prst="textNoShape">
              <a:avLst/>
            </a:prstTxWarp>
            <a:spAutoFit/>
          </a:bodyPr>
          <a:lstStyle/>
          <a:p>
            <a:pPr marL="263525" indent="-263525" algn="ctr">
              <a:lnSpc>
                <a:spcPct val="90000"/>
              </a:lnSpc>
              <a:spcAft>
                <a:spcPts val="3000"/>
              </a:spcAft>
              <a:buFont typeface="Arial" pitchFamily="-65" charset="0"/>
              <a:buChar char="•"/>
              <a:tabLst>
                <a:tab pos="263525" algn="l"/>
              </a:tabLst>
            </a:pPr>
            <a:endParaRPr lang="en-US" sz="3600">
              <a:solidFill>
                <a:srgbClr val="FFFFFF"/>
              </a:solidFill>
              <a:latin typeface="Calibri" pitchFamily="34" charset="0"/>
              <a:ea typeface="Helvetica" pitchFamily="-65" charset="0"/>
              <a:cs typeface="Helvetica" pitchFamily="-65" charset="0"/>
            </a:endParaRPr>
          </a:p>
        </p:txBody>
      </p:sp>
      <p:sp>
        <p:nvSpPr>
          <p:cNvPr id="8" name="Text Box 3"/>
          <p:cNvSpPr txBox="1">
            <a:spLocks noChangeArrowheads="1"/>
          </p:cNvSpPr>
          <p:nvPr/>
        </p:nvSpPr>
        <p:spPr bwMode="auto">
          <a:xfrm>
            <a:off x="0" y="1187858"/>
            <a:ext cx="9143999" cy="1635966"/>
          </a:xfrm>
          <a:prstGeom prst="rect">
            <a:avLst/>
          </a:prstGeom>
          <a:solidFill>
            <a:schemeClr val="tx1">
              <a:alpha val="77000"/>
            </a:schemeClr>
          </a:solidFill>
          <a:ln w="9525">
            <a:noFill/>
            <a:miter lim="800000"/>
            <a:headEnd/>
            <a:tailEnd/>
          </a:ln>
        </p:spPr>
        <p:txBody>
          <a:bodyPr wrap="square" lIns="216000" tIns="234000" rIns="216000" bIns="234000">
            <a:prstTxWarp prst="textNoShape">
              <a:avLst/>
            </a:prstTxWarp>
            <a:spAutoFit/>
          </a:bodyPr>
          <a:lstStyle/>
          <a:p>
            <a:pPr marL="263525" indent="-263525" algn="ctr">
              <a:lnSpc>
                <a:spcPct val="90000"/>
              </a:lnSpc>
              <a:tabLst>
                <a:tab pos="263525" algn="l"/>
              </a:tabLst>
            </a:pPr>
            <a:r>
              <a:rPr lang="en-GB" sz="2800" dirty="0">
                <a:solidFill>
                  <a:schemeClr val="tx2"/>
                </a:solidFill>
                <a:latin typeface="Calibri" pitchFamily="34" charset="0"/>
                <a:ea typeface="Helvetica" pitchFamily="-65" charset="0"/>
                <a:cs typeface="Helvetica" pitchFamily="-65" charset="0"/>
              </a:rPr>
              <a:t>To provide essential scientific </a:t>
            </a:r>
            <a:r>
              <a:rPr lang="en-GB" sz="2800" b="1" dirty="0">
                <a:solidFill>
                  <a:schemeClr val="tx2"/>
                </a:solidFill>
                <a:latin typeface="Calibri" pitchFamily="34" charset="0"/>
                <a:ea typeface="Helvetica" pitchFamily="-65" charset="0"/>
                <a:cs typeface="Helvetica" pitchFamily="-65" charset="0"/>
              </a:rPr>
              <a:t>leadership</a:t>
            </a:r>
            <a:r>
              <a:rPr lang="en-GB" sz="2800" dirty="0">
                <a:solidFill>
                  <a:schemeClr val="tx2"/>
                </a:solidFill>
                <a:latin typeface="Calibri" pitchFamily="34" charset="0"/>
                <a:ea typeface="Helvetica" pitchFamily="-65" charset="0"/>
                <a:cs typeface="Helvetica" pitchFamily="-65" charset="0"/>
              </a:rPr>
              <a:t> and knowledge of the </a:t>
            </a:r>
            <a:r>
              <a:rPr lang="en-GB" sz="2800" b="1" dirty="0">
                <a:solidFill>
                  <a:schemeClr val="tx2"/>
                </a:solidFill>
                <a:latin typeface="Calibri" pitchFamily="34" charset="0"/>
                <a:ea typeface="Helvetica" pitchFamily="-65" charset="0"/>
                <a:cs typeface="Helvetica" pitchFamily="-65" charset="0"/>
              </a:rPr>
              <a:t>Earth system </a:t>
            </a:r>
            <a:r>
              <a:rPr lang="en-GB" sz="2800" dirty="0">
                <a:solidFill>
                  <a:schemeClr val="tx2"/>
                </a:solidFill>
                <a:latin typeface="Calibri" pitchFamily="34" charset="0"/>
                <a:ea typeface="Helvetica" pitchFamily="-65" charset="0"/>
                <a:cs typeface="Helvetica" pitchFamily="-65" charset="0"/>
              </a:rPr>
              <a:t>to help guide society onto a </a:t>
            </a:r>
            <a:r>
              <a:rPr lang="en-GB" sz="2800" b="1" dirty="0">
                <a:solidFill>
                  <a:schemeClr val="tx2"/>
                </a:solidFill>
                <a:latin typeface="Calibri" pitchFamily="34" charset="0"/>
                <a:ea typeface="Helvetica" pitchFamily="-65" charset="0"/>
                <a:cs typeface="Helvetica" pitchFamily="-65" charset="0"/>
              </a:rPr>
              <a:t>sustainable</a:t>
            </a:r>
            <a:r>
              <a:rPr lang="en-GB" sz="2800" dirty="0">
                <a:solidFill>
                  <a:schemeClr val="tx2"/>
                </a:solidFill>
                <a:latin typeface="Calibri" pitchFamily="34" charset="0"/>
                <a:ea typeface="Helvetica" pitchFamily="-65" charset="0"/>
                <a:cs typeface="Helvetica" pitchFamily="-65" charset="0"/>
              </a:rPr>
              <a:t> pathway during rapid global change</a:t>
            </a:r>
          </a:p>
        </p:txBody>
      </p:sp>
      <p:sp>
        <p:nvSpPr>
          <p:cNvPr id="2" name="Title 1"/>
          <p:cNvSpPr>
            <a:spLocks noGrp="1"/>
          </p:cNvSpPr>
          <p:nvPr>
            <p:ph type="title"/>
          </p:nvPr>
        </p:nvSpPr>
        <p:spPr/>
        <p:txBody>
          <a:bodyPr/>
          <a:lstStyle/>
          <a:p>
            <a:r>
              <a:rPr lang="en-US" dirty="0"/>
              <a:t>IGBP Strategic Vision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p:cNvSpPr>
            <a:spLocks noGrp="1"/>
          </p:cNvSpPr>
          <p:nvPr>
            <p:ph type="title"/>
          </p:nvPr>
        </p:nvSpPr>
        <p:spPr bwMode="auto">
          <a:xfrm>
            <a:off x="34925" y="-26988"/>
            <a:ext cx="8943975" cy="714376"/>
          </a:xfrm>
          <a:noFill/>
          <a:ln>
            <a:miter lim="800000"/>
            <a:headEnd/>
            <a:tailEnd/>
          </a:ln>
        </p:spPr>
        <p:txBody>
          <a:bodyPr vert="horz" wrap="square" lIns="91440" tIns="45720" rIns="91440" bIns="45720" numCol="1" compatLnSpc="1">
            <a:prstTxWarp prst="textNoShape">
              <a:avLst/>
            </a:prstTxWarp>
          </a:bodyPr>
          <a:lstStyle/>
          <a:p>
            <a:r>
              <a:rPr lang="nl-NL" dirty="0" err="1" smtClean="0"/>
              <a:t>Observing</a:t>
            </a:r>
            <a:r>
              <a:rPr lang="nl-NL" dirty="0" smtClean="0"/>
              <a:t> land </a:t>
            </a:r>
            <a:r>
              <a:rPr lang="nl-NL" dirty="0" err="1" smtClean="0"/>
              <a:t>change</a:t>
            </a:r>
            <a:r>
              <a:rPr lang="nl-NL" dirty="0" smtClean="0"/>
              <a:t> in support of the </a:t>
            </a:r>
            <a:r>
              <a:rPr lang="nl-NL" dirty="0" err="1" smtClean="0"/>
              <a:t>MDG’s</a:t>
            </a:r>
            <a:endParaRPr dirty="0" smtClean="0"/>
          </a:p>
        </p:txBody>
      </p:sp>
      <p:pic>
        <p:nvPicPr>
          <p:cNvPr id="6" name="Picture 1"/>
          <p:cNvPicPr>
            <a:picLocks noChangeAspect="1" noChangeArrowheads="1"/>
          </p:cNvPicPr>
          <p:nvPr/>
        </p:nvPicPr>
        <p:blipFill>
          <a:blip r:embed="rId3" cstate="print"/>
          <a:srcRect/>
          <a:stretch>
            <a:fillRect/>
          </a:stretch>
        </p:blipFill>
        <p:spPr bwMode="auto">
          <a:xfrm>
            <a:off x="7596336" y="1196752"/>
            <a:ext cx="1427854" cy="936104"/>
          </a:xfrm>
          <a:prstGeom prst="rect">
            <a:avLst/>
          </a:prstGeom>
          <a:noFill/>
          <a:ln w="9525">
            <a:noFill/>
            <a:miter lim="800000"/>
            <a:headEnd/>
            <a:tailEnd/>
          </a:ln>
        </p:spPr>
      </p:pic>
      <p:pic>
        <p:nvPicPr>
          <p:cNvPr id="8" name="Picture 6" descr="D:\_00_ppts_new_lao\Graphic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614" b="2454"/>
          <a:stretch/>
        </p:blipFill>
        <p:spPr bwMode="auto">
          <a:xfrm>
            <a:off x="-1" y="2636912"/>
            <a:ext cx="9205735" cy="3510693"/>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2" descr="http://www.modelstoglobe.com/ESW/Images/Earth_Globe.png"/>
          <p:cNvPicPr>
            <a:picLocks noChangeAspect="1" noChangeArrowheads="1"/>
          </p:cNvPicPr>
          <p:nvPr/>
        </p:nvPicPr>
        <p:blipFill>
          <a:blip r:embed="rId5" cstate="print"/>
          <a:srcRect/>
          <a:stretch>
            <a:fillRect/>
          </a:stretch>
        </p:blipFill>
        <p:spPr bwMode="auto">
          <a:xfrm>
            <a:off x="4625975" y="1412603"/>
            <a:ext cx="2898353" cy="2932700"/>
          </a:xfrm>
          <a:prstGeom prst="rect">
            <a:avLst/>
          </a:prstGeom>
          <a:noFill/>
          <a:ln w="9525">
            <a:noFill/>
            <a:miter lim="800000"/>
            <a:headEnd/>
            <a:tailEnd/>
          </a:ln>
        </p:spPr>
      </p:pic>
      <p:pic>
        <p:nvPicPr>
          <p:cNvPr id="7" name="Picture 6" descr="workers2.jpg"/>
          <p:cNvPicPr>
            <a:picLocks noChangeAspect="1"/>
          </p:cNvPicPr>
          <p:nvPr/>
        </p:nvPicPr>
        <p:blipFill>
          <a:blip r:embed="rId6" cstate="print">
            <a:lum bright="20000"/>
          </a:blip>
          <a:srcRect l="34250" t="11730" r="23073" b="16086"/>
          <a:stretch>
            <a:fillRect/>
          </a:stretch>
        </p:blipFill>
        <p:spPr>
          <a:xfrm>
            <a:off x="4499992" y="836117"/>
            <a:ext cx="2151007" cy="1741291"/>
          </a:xfrm>
          <a:prstGeom prst="ellipse">
            <a:avLst/>
          </a:prstGeom>
        </p:spPr>
      </p:pic>
      <p:pic>
        <p:nvPicPr>
          <p:cNvPr id="18437" name="Picture 4" descr="http://simpsite.nl/userdata/15699/Home/vergrootglas.jpg"/>
          <p:cNvPicPr>
            <a:picLocks noChangeAspect="1" noChangeArrowheads="1"/>
          </p:cNvPicPr>
          <p:nvPr/>
        </p:nvPicPr>
        <p:blipFill>
          <a:blip r:embed="rId7" cstate="print">
            <a:clrChange>
              <a:clrFrom>
                <a:srgbClr val="F0F0F0"/>
              </a:clrFrom>
              <a:clrTo>
                <a:srgbClr val="F0F0F0">
                  <a:alpha val="0"/>
                </a:srgbClr>
              </a:clrTo>
            </a:clrChange>
          </a:blip>
          <a:srcRect/>
          <a:stretch>
            <a:fillRect/>
          </a:stretch>
        </p:blipFill>
        <p:spPr bwMode="auto">
          <a:xfrm>
            <a:off x="2867659" y="451352"/>
            <a:ext cx="4008597" cy="3625720"/>
          </a:xfrm>
          <a:prstGeom prst="rect">
            <a:avLst/>
          </a:prstGeom>
          <a:noFill/>
          <a:ln w="9525">
            <a:noFill/>
            <a:miter lim="800000"/>
            <a:headEnd/>
            <a:tailEnd/>
          </a:ln>
        </p:spPr>
      </p:pic>
      <p:sp>
        <p:nvSpPr>
          <p:cNvPr id="9" name="TextBox 8"/>
          <p:cNvSpPr txBox="1"/>
          <p:nvPr/>
        </p:nvSpPr>
        <p:spPr>
          <a:xfrm>
            <a:off x="1" y="980728"/>
            <a:ext cx="4283968" cy="1631216"/>
          </a:xfrm>
          <a:prstGeom prst="rect">
            <a:avLst/>
          </a:prstGeom>
        </p:spPr>
        <p:txBody>
          <a:bodyPr wrap="square" rtlCol="0">
            <a:spAutoFit/>
          </a:bodyPr>
          <a:lstStyle/>
          <a:p>
            <a:pPr marL="180975" indent="-180975">
              <a:spcBef>
                <a:spcPts val="600"/>
              </a:spcBef>
              <a:buClr>
                <a:srgbClr val="06368B"/>
              </a:buClr>
              <a:buSzPct val="110000"/>
            </a:pPr>
            <a:r>
              <a:rPr lang="nl-NL" dirty="0" err="1" smtClean="0">
                <a:solidFill>
                  <a:srgbClr val="05368B"/>
                </a:solidFill>
                <a:latin typeface="Arial" pitchFamily="34" charset="0"/>
                <a:cs typeface="Arial" pitchFamily="34" charset="0"/>
              </a:rPr>
              <a:t>Linking</a:t>
            </a:r>
            <a:r>
              <a:rPr lang="nl-NL" dirty="0" smtClean="0">
                <a:solidFill>
                  <a:srgbClr val="05368B"/>
                </a:solidFill>
                <a:latin typeface="Arial" pitchFamily="34" charset="0"/>
                <a:cs typeface="Arial" pitchFamily="34" charset="0"/>
              </a:rPr>
              <a:t> </a:t>
            </a:r>
            <a:r>
              <a:rPr lang="nl-NL" dirty="0" err="1" smtClean="0">
                <a:solidFill>
                  <a:srgbClr val="05368B"/>
                </a:solidFill>
                <a:latin typeface="Arial" pitchFamily="34" charset="0"/>
                <a:cs typeface="Arial" pitchFamily="34" charset="0"/>
              </a:rPr>
              <a:t>local</a:t>
            </a:r>
            <a:r>
              <a:rPr lang="nl-NL" dirty="0" smtClean="0">
                <a:solidFill>
                  <a:srgbClr val="05368B"/>
                </a:solidFill>
                <a:latin typeface="Arial" pitchFamily="34" charset="0"/>
                <a:cs typeface="Arial" pitchFamily="34" charset="0"/>
              </a:rPr>
              <a:t> and </a:t>
            </a:r>
            <a:r>
              <a:rPr lang="nl-NL" dirty="0" err="1" smtClean="0">
                <a:solidFill>
                  <a:srgbClr val="05368B"/>
                </a:solidFill>
                <a:latin typeface="Arial" pitchFamily="34" charset="0"/>
                <a:cs typeface="Arial" pitchFamily="34" charset="0"/>
              </a:rPr>
              <a:t>global</a:t>
            </a:r>
            <a:r>
              <a:rPr lang="nl-NL" dirty="0" smtClean="0">
                <a:solidFill>
                  <a:srgbClr val="05368B"/>
                </a:solidFill>
                <a:latin typeface="Arial" pitchFamily="34" charset="0"/>
                <a:cs typeface="Arial" pitchFamily="34" charset="0"/>
              </a:rPr>
              <a:t> </a:t>
            </a:r>
            <a:r>
              <a:rPr lang="nl-NL" dirty="0" err="1" smtClean="0">
                <a:solidFill>
                  <a:srgbClr val="05368B"/>
                </a:solidFill>
                <a:latin typeface="Arial" pitchFamily="34" charset="0"/>
                <a:cs typeface="Arial" pitchFamily="34" charset="0"/>
              </a:rPr>
              <a:t>observations</a:t>
            </a:r>
            <a:r>
              <a:rPr lang="nl-NL" dirty="0" smtClean="0">
                <a:solidFill>
                  <a:srgbClr val="05368B"/>
                </a:solidFill>
                <a:latin typeface="Arial" pitchFamily="34" charset="0"/>
                <a:cs typeface="Arial" pitchFamily="34" charset="0"/>
              </a:rPr>
              <a:t> of land </a:t>
            </a:r>
            <a:r>
              <a:rPr lang="nl-NL" dirty="0" err="1" smtClean="0">
                <a:solidFill>
                  <a:srgbClr val="05368B"/>
                </a:solidFill>
                <a:latin typeface="Arial" pitchFamily="34" charset="0"/>
                <a:cs typeface="Arial" pitchFamily="34" charset="0"/>
              </a:rPr>
              <a:t>use</a:t>
            </a:r>
            <a:r>
              <a:rPr lang="nl-NL" dirty="0" smtClean="0">
                <a:solidFill>
                  <a:srgbClr val="05368B"/>
                </a:solidFill>
                <a:latin typeface="Arial" pitchFamily="34" charset="0"/>
                <a:cs typeface="Arial" pitchFamily="34" charset="0"/>
              </a:rPr>
              <a:t> and </a:t>
            </a:r>
            <a:r>
              <a:rPr lang="nl-NL" dirty="0" err="1" smtClean="0">
                <a:solidFill>
                  <a:srgbClr val="05368B"/>
                </a:solidFill>
                <a:latin typeface="Arial" pitchFamily="34" charset="0"/>
                <a:cs typeface="Arial" pitchFamily="34" charset="0"/>
              </a:rPr>
              <a:t>ecosystem</a:t>
            </a:r>
            <a:r>
              <a:rPr lang="nl-NL" dirty="0" smtClean="0">
                <a:solidFill>
                  <a:srgbClr val="05368B"/>
                </a:solidFill>
                <a:latin typeface="Arial" pitchFamily="34" charset="0"/>
                <a:cs typeface="Arial" pitchFamily="34" charset="0"/>
              </a:rPr>
              <a:t> services</a:t>
            </a:r>
            <a:endParaRPr lang="nl-NL" dirty="0" smtClean="0">
              <a:solidFill>
                <a:srgbClr val="05368B"/>
              </a:solidFill>
              <a:latin typeface="Arial" pitchFamily="34" charset="0"/>
              <a:cs typeface="Arial" pitchFamily="34" charset="0"/>
              <a:sym typeface="Wingdings" pitchFamily="2" charset="2"/>
            </a:endParaRPr>
          </a:p>
          <a:p>
            <a:pPr marL="180975" indent="-180975">
              <a:spcBef>
                <a:spcPts val="600"/>
              </a:spcBef>
              <a:buClr>
                <a:srgbClr val="06368B"/>
              </a:buClr>
              <a:buSzPct val="110000"/>
            </a:pPr>
            <a:endParaRPr lang="nl-NL" dirty="0" smtClean="0">
              <a:solidFill>
                <a:srgbClr val="05368B"/>
              </a:solidFill>
              <a:latin typeface="Arial" pitchFamily="34" charset="0"/>
              <a:cs typeface="Arial" pitchFamily="34" charset="0"/>
              <a:sym typeface="Wingdings" pitchFamily="2" charset="2"/>
            </a:endParaRPr>
          </a:p>
          <a:p>
            <a:pPr marL="180975" indent="-180975">
              <a:spcBef>
                <a:spcPts val="600"/>
              </a:spcBef>
              <a:buClr>
                <a:srgbClr val="06368B"/>
              </a:buClr>
              <a:buSzPct val="110000"/>
            </a:pPr>
            <a:r>
              <a:rPr lang="nl-NL" dirty="0" err="1" smtClean="0">
                <a:solidFill>
                  <a:srgbClr val="05368B"/>
                </a:solidFill>
                <a:latin typeface="Arial" pitchFamily="34" charset="0"/>
                <a:cs typeface="Arial" pitchFamily="34" charset="0"/>
                <a:sym typeface="Wingdings" pitchFamily="2" charset="2"/>
              </a:rPr>
              <a:t>From</a:t>
            </a:r>
            <a:r>
              <a:rPr lang="nl-NL" dirty="0" smtClean="0">
                <a:solidFill>
                  <a:srgbClr val="05368B"/>
                </a:solidFill>
                <a:latin typeface="Arial" pitchFamily="34" charset="0"/>
                <a:cs typeface="Arial" pitchFamily="34" charset="0"/>
                <a:sym typeface="Wingdings" pitchFamily="2" charset="2"/>
              </a:rPr>
              <a:t> </a:t>
            </a:r>
            <a:r>
              <a:rPr lang="nl-NL" dirty="0" err="1" smtClean="0">
                <a:solidFill>
                  <a:srgbClr val="05368B"/>
                </a:solidFill>
                <a:latin typeface="Arial" pitchFamily="34" charset="0"/>
                <a:cs typeface="Arial" pitchFamily="34" charset="0"/>
                <a:sym typeface="Wingdings" pitchFamily="2" charset="2"/>
              </a:rPr>
              <a:t>large</a:t>
            </a:r>
            <a:r>
              <a:rPr lang="nl-NL" dirty="0" smtClean="0">
                <a:solidFill>
                  <a:srgbClr val="05368B"/>
                </a:solidFill>
                <a:latin typeface="Arial" pitchFamily="34" charset="0"/>
                <a:cs typeface="Arial" pitchFamily="34" charset="0"/>
                <a:sym typeface="Wingdings" pitchFamily="2" charset="2"/>
              </a:rPr>
              <a:t> </a:t>
            </a:r>
            <a:r>
              <a:rPr lang="nl-NL" dirty="0" err="1" smtClean="0">
                <a:solidFill>
                  <a:srgbClr val="05368B"/>
                </a:solidFill>
                <a:latin typeface="Arial" pitchFamily="34" charset="0"/>
                <a:cs typeface="Arial" pitchFamily="34" charset="0"/>
                <a:sym typeface="Wingdings" pitchFamily="2" charset="2"/>
              </a:rPr>
              <a:t>scale</a:t>
            </a:r>
            <a:r>
              <a:rPr lang="nl-NL" dirty="0" smtClean="0">
                <a:solidFill>
                  <a:srgbClr val="05368B"/>
                </a:solidFill>
                <a:latin typeface="Arial" pitchFamily="34" charset="0"/>
                <a:cs typeface="Arial" pitchFamily="34" charset="0"/>
                <a:sym typeface="Wingdings" pitchFamily="2" charset="2"/>
              </a:rPr>
              <a:t> land cover </a:t>
            </a:r>
            <a:r>
              <a:rPr lang="nl-NL" dirty="0" err="1" smtClean="0">
                <a:solidFill>
                  <a:srgbClr val="05368B"/>
                </a:solidFill>
                <a:latin typeface="Arial" pitchFamily="34" charset="0"/>
                <a:cs typeface="Arial" pitchFamily="34" charset="0"/>
                <a:sym typeface="Wingdings" pitchFamily="2" charset="2"/>
              </a:rPr>
              <a:t>changes</a:t>
            </a:r>
            <a:r>
              <a:rPr lang="nl-NL" dirty="0" smtClean="0">
                <a:solidFill>
                  <a:srgbClr val="05368B"/>
                </a:solidFill>
                <a:latin typeface="Arial" pitchFamily="34" charset="0"/>
                <a:cs typeface="Arial" pitchFamily="34" charset="0"/>
                <a:sym typeface="Wingdings" pitchFamily="2" charset="2"/>
              </a:rPr>
              <a:t> to </a:t>
            </a:r>
            <a:r>
              <a:rPr lang="nl-NL" dirty="0" err="1" smtClean="0">
                <a:solidFill>
                  <a:srgbClr val="05368B"/>
                </a:solidFill>
                <a:latin typeface="Arial" pitchFamily="34" charset="0"/>
                <a:cs typeface="Arial" pitchFamily="34" charset="0"/>
                <a:sym typeface="Wingdings" pitchFamily="2" charset="2"/>
              </a:rPr>
              <a:t>subtle</a:t>
            </a:r>
            <a:r>
              <a:rPr lang="nl-NL" dirty="0" smtClean="0">
                <a:solidFill>
                  <a:srgbClr val="05368B"/>
                </a:solidFill>
                <a:latin typeface="Arial" pitchFamily="34" charset="0"/>
                <a:cs typeface="Arial" pitchFamily="34" charset="0"/>
                <a:sym typeface="Wingdings" pitchFamily="2" charset="2"/>
              </a:rPr>
              <a:t> </a:t>
            </a:r>
            <a:r>
              <a:rPr lang="nl-NL" dirty="0" err="1" smtClean="0">
                <a:solidFill>
                  <a:srgbClr val="05368B"/>
                </a:solidFill>
                <a:latin typeface="Arial" pitchFamily="34" charset="0"/>
                <a:cs typeface="Arial" pitchFamily="34" charset="0"/>
                <a:sym typeface="Wingdings" pitchFamily="2" charset="2"/>
              </a:rPr>
              <a:t>modifications</a:t>
            </a:r>
            <a:r>
              <a:rPr lang="nl-NL" dirty="0" smtClean="0">
                <a:solidFill>
                  <a:srgbClr val="05368B"/>
                </a:solidFill>
                <a:latin typeface="Arial" pitchFamily="34" charset="0"/>
                <a:cs typeface="Arial" pitchFamily="34" charset="0"/>
                <a:sym typeface="Wingdings" pitchFamily="2" charset="2"/>
              </a:rPr>
              <a:t> of land </a:t>
            </a:r>
            <a:r>
              <a:rPr lang="nl-NL" dirty="0" err="1" smtClean="0">
                <a:solidFill>
                  <a:srgbClr val="05368B"/>
                </a:solidFill>
                <a:latin typeface="Arial" pitchFamily="34" charset="0"/>
                <a:cs typeface="Arial" pitchFamily="34" charset="0"/>
                <a:sym typeface="Wingdings" pitchFamily="2" charset="2"/>
              </a:rPr>
              <a:t>use</a:t>
            </a:r>
            <a:endParaRPr lang="en-US" dirty="0" err="1" smtClean="0">
              <a:solidFill>
                <a:srgbClr val="05368B"/>
              </a:solidFill>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107504" y="6381328"/>
            <a:ext cx="4889115" cy="53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396552" y="-243408"/>
            <a:ext cx="10081120" cy="1296143"/>
          </a:xfrm>
          <a:prstGeom prst="rect">
            <a:avLst/>
          </a:prstGeom>
          <a:ln>
            <a:noFill/>
          </a:ln>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100" b="1" dirty="0" smtClean="0">
                <a:solidFill>
                  <a:schemeClr val="bg1"/>
                </a:solidFill>
              </a:rPr>
              <a:t>Large-scale Land </a:t>
            </a:r>
            <a:r>
              <a:rPr lang="en-US" sz="3100" b="1" dirty="0">
                <a:solidFill>
                  <a:schemeClr val="bg1"/>
                </a:solidFill>
              </a:rPr>
              <a:t>A</a:t>
            </a:r>
            <a:r>
              <a:rPr lang="en-US" sz="3100" b="1" dirty="0" smtClean="0">
                <a:solidFill>
                  <a:schemeClr val="bg1"/>
                </a:solidFill>
              </a:rPr>
              <a:t>cquisitions (LSLAs) in the Global South</a:t>
            </a:r>
            <a:r>
              <a:rPr lang="en-US" sz="4900" dirty="0" smtClean="0">
                <a:solidFill>
                  <a:schemeClr val="bg1"/>
                </a:solidFill>
              </a:rPr>
              <a:t/>
            </a:r>
            <a:br>
              <a:rPr lang="en-US" sz="4900" dirty="0" smtClean="0">
                <a:solidFill>
                  <a:schemeClr val="bg1"/>
                </a:solidFill>
              </a:rPr>
            </a:br>
            <a:r>
              <a:rPr lang="en-US" sz="2700" dirty="0" smtClean="0">
                <a:solidFill>
                  <a:srgbClr val="FF9900"/>
                </a:solidFill>
              </a:rPr>
              <a:t>The Land Matrix Database on </a:t>
            </a:r>
            <a:r>
              <a:rPr lang="en-US" sz="2700" dirty="0" smtClean="0">
                <a:solidFill>
                  <a:srgbClr val="FF9900"/>
                </a:solidFill>
                <a:hlinkClick r:id="rId4"/>
              </a:rPr>
              <a:t>www.landportal.info/landmatrix</a:t>
            </a:r>
            <a:r>
              <a:rPr lang="en-US" sz="2700" dirty="0" smtClean="0">
                <a:solidFill>
                  <a:srgbClr val="FF9900"/>
                </a:solidFill>
              </a:rPr>
              <a:t> </a:t>
            </a:r>
            <a:endParaRPr lang="de-DE" sz="2700" dirty="0">
              <a:solidFill>
                <a:srgbClr val="FF9900"/>
              </a:solidFill>
            </a:endParaRPr>
          </a:p>
        </p:txBody>
      </p:sp>
      <p:pic>
        <p:nvPicPr>
          <p:cNvPr id="8"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7504" y="941675"/>
            <a:ext cx="5937571" cy="29424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le 8"/>
          <p:cNvGraphicFramePr>
            <a:graphicFrameLocks noGrp="1"/>
          </p:cNvGraphicFramePr>
          <p:nvPr>
            <p:extLst>
              <p:ext uri="{D42A27DB-BD31-4B8C-83A1-F6EECF244321}">
                <p14:modId xmlns:p14="http://schemas.microsoft.com/office/powerpoint/2010/main" val="4153248216"/>
              </p:ext>
            </p:extLst>
          </p:nvPr>
        </p:nvGraphicFramePr>
        <p:xfrm>
          <a:off x="1115616" y="4365104"/>
          <a:ext cx="3121083" cy="1515761"/>
        </p:xfrm>
        <a:graphic>
          <a:graphicData uri="http://schemas.openxmlformats.org/drawingml/2006/table">
            <a:tbl>
              <a:tblPr firstRow="1" bandRow="1">
                <a:effectLst>
                  <a:outerShdw blurRad="152400" dir="2700000" sx="101000" sy="101000" algn="tl" rotWithShape="0">
                    <a:prstClr val="black">
                      <a:alpha val="40000"/>
                    </a:prstClr>
                  </a:outerShdw>
                </a:effectLst>
                <a:tableStyleId>{5C22544A-7EE6-4342-B048-85BDC9FD1C3A}</a:tableStyleId>
              </a:tblPr>
              <a:tblGrid>
                <a:gridCol w="1896947"/>
                <a:gridCol w="1224136"/>
              </a:tblGrid>
              <a:tr h="268292">
                <a:tc>
                  <a:txBody>
                    <a:bodyPr/>
                    <a:lstStyle/>
                    <a:p>
                      <a:r>
                        <a:rPr lang="en-US" sz="1200" b="1" noProof="0" dirty="0" smtClean="0"/>
                        <a:t>Global Land Cover</a:t>
                      </a:r>
                      <a:endParaRPr lang="en-US" sz="1200" b="1" noProof="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noProof="0" dirty="0" smtClean="0"/>
                        <a:t>Share of deals</a:t>
                      </a:r>
                      <a:endParaRPr lang="en-US" sz="1200" noProof="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211091">
                <a:tc>
                  <a:txBody>
                    <a:bodyPr/>
                    <a:lstStyle/>
                    <a:p>
                      <a:pPr algn="l"/>
                      <a:r>
                        <a:rPr lang="en-US" sz="1200" b="1" noProof="0" dirty="0" smtClean="0">
                          <a:solidFill>
                            <a:schemeClr val="tx1"/>
                          </a:solidFill>
                        </a:rPr>
                        <a:t>Cropland mosaics</a:t>
                      </a:r>
                      <a:endParaRPr lang="en-US" sz="1200" b="1" noProof="0" dirty="0">
                        <a:solidFill>
                          <a:schemeClr val="tx1"/>
                        </a:solidFill>
                      </a:endParaRPr>
                    </a:p>
                  </a:txBody>
                  <a:tcPr anchor="ctr">
                    <a:lnT w="127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noProof="0" dirty="0" smtClean="0"/>
                        <a:t>43%</a:t>
                      </a:r>
                    </a:p>
                  </a:txBody>
                  <a:tcPr anchor="ctr">
                    <a:lnT w="12700" cap="flat" cmpd="sng" algn="ctr">
                      <a:solidFill>
                        <a:schemeClr val="bg1"/>
                      </a:solidFill>
                      <a:prstDash val="solid"/>
                      <a:round/>
                      <a:headEnd type="none" w="med" len="med"/>
                      <a:tailEnd type="none" w="med" len="med"/>
                    </a:lnT>
                  </a:tcPr>
                </a:tc>
              </a:tr>
              <a:tr h="163012">
                <a:tc>
                  <a:txBody>
                    <a:bodyPr/>
                    <a:lstStyle/>
                    <a:p>
                      <a:pPr algn="l"/>
                      <a:r>
                        <a:rPr lang="en-US" sz="1200" b="1" noProof="0" dirty="0" smtClean="0">
                          <a:solidFill>
                            <a:schemeClr val="tx1"/>
                          </a:solidFill>
                        </a:rPr>
                        <a:t>Forest land</a:t>
                      </a:r>
                      <a:endParaRPr lang="en-US" sz="1200" b="1" noProof="0"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noProof="0" dirty="0" smtClean="0"/>
                        <a:t>24%</a:t>
                      </a:r>
                    </a:p>
                  </a:txBody>
                  <a:tcPr anchor="ctr"/>
                </a:tc>
              </a:tr>
              <a:tr h="2852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noProof="0" dirty="0" smtClean="0">
                          <a:solidFill>
                            <a:schemeClr val="tx1"/>
                          </a:solidFill>
                        </a:rPr>
                        <a:t>Shrub-</a:t>
                      </a:r>
                      <a:r>
                        <a:rPr lang="en-US" sz="1200" b="1" baseline="0" noProof="0" dirty="0" smtClean="0">
                          <a:solidFill>
                            <a:schemeClr val="tx1"/>
                          </a:solidFill>
                        </a:rPr>
                        <a:t> and grassland</a:t>
                      </a:r>
                      <a:endParaRPr lang="en-US" sz="1200" b="1" noProof="0" dirty="0" smtClean="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noProof="0" dirty="0" smtClean="0"/>
                        <a:t>28%</a:t>
                      </a:r>
                    </a:p>
                  </a:txBody>
                  <a:tcPr anchor="ctr"/>
                </a:tc>
              </a:tr>
              <a:tr h="407530">
                <a:tc>
                  <a:txBody>
                    <a:bodyPr/>
                    <a:lstStyle/>
                    <a:p>
                      <a:pPr algn="l"/>
                      <a:r>
                        <a:rPr lang="en-US" sz="1200" b="1" noProof="0" dirty="0" smtClean="0">
                          <a:solidFill>
                            <a:schemeClr val="tx1"/>
                          </a:solidFill>
                        </a:rPr>
                        <a:t>Marginal and other land</a:t>
                      </a:r>
                      <a:endParaRPr lang="en-US" sz="1200" b="1" noProof="0"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noProof="0" dirty="0" smtClean="0"/>
                        <a:t>5%</a:t>
                      </a:r>
                    </a:p>
                  </a:txBody>
                  <a:tcPr anchor="ctr"/>
                </a:tc>
              </a:tr>
            </a:tbl>
          </a:graphicData>
        </a:graphic>
      </p:graphicFrame>
      <p:pic>
        <p:nvPicPr>
          <p:cNvPr id="7"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660232" y="1593979"/>
            <a:ext cx="2123917" cy="3003065"/>
          </a:xfrm>
          <a:prstGeom prst="rect">
            <a:avLst/>
          </a:prstGeom>
          <a:noFill/>
          <a:ln>
            <a:noFill/>
          </a:ln>
          <a:effectLst>
            <a:outerShdw blurRad="152400" dist="152400" dir="2640000" algn="ctr" rotWithShape="0">
              <a:schemeClr val="bg2">
                <a:alpha val="51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7504" y="3884132"/>
            <a:ext cx="5775940" cy="307777"/>
          </a:xfrm>
          <a:prstGeom prst="rect">
            <a:avLst/>
          </a:prstGeom>
          <a:noFill/>
        </p:spPr>
        <p:txBody>
          <a:bodyPr wrap="none" rtlCol="0">
            <a:spAutoFit/>
          </a:bodyPr>
          <a:lstStyle/>
          <a:p>
            <a:r>
              <a:rPr lang="en-US" sz="1400" i="1" dirty="0" smtClean="0"/>
              <a:t>Global Overviews and emerging patterns of concessions and investors</a:t>
            </a:r>
            <a:endParaRPr lang="en-GB" sz="1400" i="1" dirty="0"/>
          </a:p>
        </p:txBody>
      </p:sp>
      <p:sp>
        <p:nvSpPr>
          <p:cNvPr id="10" name="TextBox 9"/>
          <p:cNvSpPr txBox="1"/>
          <p:nvPr/>
        </p:nvSpPr>
        <p:spPr>
          <a:xfrm>
            <a:off x="1043608" y="5877272"/>
            <a:ext cx="3448380" cy="307777"/>
          </a:xfrm>
          <a:prstGeom prst="rect">
            <a:avLst/>
          </a:prstGeom>
          <a:noFill/>
        </p:spPr>
        <p:txBody>
          <a:bodyPr wrap="none" rtlCol="0">
            <a:spAutoFit/>
          </a:bodyPr>
          <a:lstStyle/>
          <a:p>
            <a:r>
              <a:rPr lang="en-US" sz="1400" i="1" dirty="0" smtClean="0"/>
              <a:t>Analysis of geo-referenced concessions</a:t>
            </a:r>
            <a:endParaRPr lang="en-GB" sz="1400" i="1" dirty="0"/>
          </a:p>
        </p:txBody>
      </p:sp>
      <p:sp>
        <p:nvSpPr>
          <p:cNvPr id="11" name="TextBox 10"/>
          <p:cNvSpPr txBox="1"/>
          <p:nvPr/>
        </p:nvSpPr>
        <p:spPr>
          <a:xfrm>
            <a:off x="6653336" y="4653136"/>
            <a:ext cx="1468672" cy="307777"/>
          </a:xfrm>
          <a:prstGeom prst="rect">
            <a:avLst/>
          </a:prstGeom>
          <a:noFill/>
        </p:spPr>
        <p:txBody>
          <a:bodyPr wrap="none" rtlCol="0">
            <a:spAutoFit/>
          </a:bodyPr>
          <a:lstStyle/>
          <a:p>
            <a:r>
              <a:rPr lang="en-US" sz="1400" i="1" dirty="0" smtClean="0"/>
              <a:t>Analytical report</a:t>
            </a:r>
            <a:endParaRPr lang="en-GB" sz="1400" i="1" dirty="0"/>
          </a:p>
        </p:txBody>
      </p:sp>
    </p:spTree>
    <p:extLst>
      <p:ext uri="{BB962C8B-B14F-4D97-AF65-F5344CB8AC3E}">
        <p14:creationId xmlns:p14="http://schemas.microsoft.com/office/powerpoint/2010/main" val="281461654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dirty="0" smtClean="0"/>
              <a:t>Integrating social and ecological changes</a:t>
            </a:r>
            <a:endParaRPr lang="sv-SE" dirty="0"/>
          </a:p>
        </p:txBody>
      </p:sp>
      <p:pic>
        <p:nvPicPr>
          <p:cNvPr id="6" name="Content Placeholder 5" descr="GEOSS Dearing 2.png"/>
          <p:cNvPicPr>
            <a:picLocks noGrp="1" noChangeAspect="1"/>
          </p:cNvPicPr>
          <p:nvPr>
            <p:ph idx="1"/>
          </p:nvPr>
        </p:nvPicPr>
        <p:blipFill rotWithShape="1">
          <a:blip r:embed="rId2"/>
          <a:srcRect r="2120"/>
          <a:stretch/>
        </p:blipFill>
        <p:spPr>
          <a:xfrm>
            <a:off x="1566933" y="1223321"/>
            <a:ext cx="6027146" cy="4659954"/>
          </a:xfrm>
        </p:spPr>
      </p:pic>
      <p:grpSp>
        <p:nvGrpSpPr>
          <p:cNvPr id="8" name="Group 7"/>
          <p:cNvGrpSpPr/>
          <p:nvPr/>
        </p:nvGrpSpPr>
        <p:grpSpPr>
          <a:xfrm>
            <a:off x="1708929" y="1477438"/>
            <a:ext cx="5669519" cy="4271526"/>
            <a:chOff x="1708929" y="1477438"/>
            <a:chExt cx="5669519" cy="4271526"/>
          </a:xfrm>
        </p:grpSpPr>
        <p:pic>
          <p:nvPicPr>
            <p:cNvPr id="2" name="Picture 1" descr="5 pic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8929" y="3981371"/>
              <a:ext cx="3837809" cy="17675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2"/>
            <p:cNvSpPr/>
            <p:nvPr/>
          </p:nvSpPr>
          <p:spPr>
            <a:xfrm rot="20162604">
              <a:off x="4122737" y="1477438"/>
              <a:ext cx="3255711" cy="1361004"/>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6738838" y="6200489"/>
            <a:ext cx="1946867" cy="276999"/>
          </a:xfrm>
          <a:prstGeom prst="rect">
            <a:avLst/>
          </a:prstGeom>
          <a:noFill/>
        </p:spPr>
        <p:txBody>
          <a:bodyPr wrap="none" rtlCol="0">
            <a:spAutoFit/>
          </a:bodyPr>
          <a:lstStyle/>
          <a:p>
            <a:pPr algn="r"/>
            <a:r>
              <a:rPr lang="en-US" sz="1200" dirty="0" smtClean="0">
                <a:solidFill>
                  <a:schemeClr val="bg1"/>
                </a:solidFill>
              </a:rPr>
              <a:t>Dearing </a:t>
            </a:r>
            <a:r>
              <a:rPr lang="en-US" sz="1200" i="1" dirty="0" smtClean="0">
                <a:solidFill>
                  <a:schemeClr val="bg1"/>
                </a:solidFill>
              </a:rPr>
              <a:t>et al. </a:t>
            </a:r>
            <a:r>
              <a:rPr lang="en-US" sz="1200" dirty="0" smtClean="0">
                <a:solidFill>
                  <a:schemeClr val="bg1"/>
                </a:solidFill>
              </a:rPr>
              <a:t>2012 </a:t>
            </a:r>
            <a:r>
              <a:rPr lang="en-US" sz="1200" dirty="0" err="1" smtClean="0">
                <a:solidFill>
                  <a:schemeClr val="bg1"/>
                </a:solidFill>
              </a:rPr>
              <a:t>PNAS</a:t>
            </a:r>
            <a:r>
              <a:rPr lang="en-US" sz="1200" dirty="0" smtClean="0">
                <a:solidFill>
                  <a:schemeClr val="bg1"/>
                </a:solidFill>
              </a:rPr>
              <a:t> </a:t>
            </a:r>
            <a:endParaRPr lang="en-US" sz="1200" dirty="0">
              <a:solidFill>
                <a:schemeClr val="bg1"/>
              </a:solidFill>
            </a:endParaRPr>
          </a:p>
        </p:txBody>
      </p:sp>
      <p:pic>
        <p:nvPicPr>
          <p:cNvPr id="5" name="Picture 4" descr="PAG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000" y="6223630"/>
            <a:ext cx="1169548" cy="57177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z="3200" dirty="0" err="1" smtClean="0"/>
              <a:t>Integrating</a:t>
            </a:r>
            <a:r>
              <a:rPr lang="sv-SE" sz="3200" dirty="0"/>
              <a:t> </a:t>
            </a:r>
            <a:r>
              <a:rPr lang="sv-SE" sz="3200" dirty="0" smtClean="0"/>
              <a:t>social and </a:t>
            </a:r>
            <a:r>
              <a:rPr lang="sv-SE" sz="3200" dirty="0" err="1" smtClean="0"/>
              <a:t>ecological</a:t>
            </a:r>
            <a:r>
              <a:rPr lang="sv-SE" sz="3200" dirty="0" smtClean="0"/>
              <a:t> </a:t>
            </a:r>
            <a:r>
              <a:rPr lang="sv-SE" sz="3200" dirty="0" err="1" smtClean="0"/>
              <a:t>changes</a:t>
            </a:r>
            <a:r>
              <a:rPr lang="sv-SE" sz="3200" dirty="0" smtClean="0"/>
              <a:t/>
            </a:r>
            <a:br>
              <a:rPr lang="sv-SE" sz="3200" dirty="0" smtClean="0"/>
            </a:br>
            <a:r>
              <a:rPr lang="sv-SE" sz="2400" dirty="0" err="1" smtClean="0"/>
              <a:t>Lower</a:t>
            </a:r>
            <a:r>
              <a:rPr lang="sv-SE" sz="2400" dirty="0" smtClean="0"/>
              <a:t> </a:t>
            </a:r>
            <a:r>
              <a:rPr lang="sv-SE" sz="2400" dirty="0" err="1" smtClean="0"/>
              <a:t>Yangtze</a:t>
            </a:r>
            <a:r>
              <a:rPr lang="sv-SE" sz="2400" dirty="0" smtClean="0"/>
              <a:t> </a:t>
            </a:r>
            <a:r>
              <a:rPr lang="sv-SE" sz="2400" dirty="0" err="1" smtClean="0"/>
              <a:t>basin</a:t>
            </a:r>
            <a:r>
              <a:rPr lang="sv-SE" sz="2400" dirty="0" smtClean="0"/>
              <a:t> – ES 1930-2006</a:t>
            </a:r>
            <a:endParaRPr lang="sv-SE" sz="2400" dirty="0"/>
          </a:p>
        </p:txBody>
      </p:sp>
      <p:pic>
        <p:nvPicPr>
          <p:cNvPr id="4" name="Content Placeholder 3" descr="GEOSS Dearing 3.png"/>
          <p:cNvPicPr>
            <a:picLocks noGrp="1" noChangeAspect="1"/>
          </p:cNvPicPr>
          <p:nvPr>
            <p:ph idx="4294967295"/>
          </p:nvPr>
        </p:nvPicPr>
        <p:blipFill rotWithShape="1">
          <a:blip r:embed="rId3"/>
          <a:srcRect l="52104" t="10175" r="-21" b="10467"/>
          <a:stretch/>
        </p:blipFill>
        <p:spPr>
          <a:xfrm>
            <a:off x="541419" y="1109562"/>
            <a:ext cx="8261685" cy="4911251"/>
          </a:xfrm>
        </p:spPr>
      </p:pic>
      <p:sp>
        <p:nvSpPr>
          <p:cNvPr id="3" name="TextBox 2"/>
          <p:cNvSpPr txBox="1"/>
          <p:nvPr/>
        </p:nvSpPr>
        <p:spPr>
          <a:xfrm>
            <a:off x="6738838" y="6157625"/>
            <a:ext cx="1946867" cy="276999"/>
          </a:xfrm>
          <a:prstGeom prst="rect">
            <a:avLst/>
          </a:prstGeom>
          <a:noFill/>
        </p:spPr>
        <p:txBody>
          <a:bodyPr wrap="none" rtlCol="0">
            <a:spAutoFit/>
          </a:bodyPr>
          <a:lstStyle/>
          <a:p>
            <a:pPr algn="r"/>
            <a:r>
              <a:rPr lang="en-US" sz="1200" dirty="0" smtClean="0">
                <a:solidFill>
                  <a:schemeClr val="bg1"/>
                </a:solidFill>
              </a:rPr>
              <a:t>Dearing </a:t>
            </a:r>
            <a:r>
              <a:rPr lang="en-US" sz="1200" i="1" dirty="0" smtClean="0">
                <a:solidFill>
                  <a:schemeClr val="bg1"/>
                </a:solidFill>
              </a:rPr>
              <a:t>et al. </a:t>
            </a:r>
            <a:r>
              <a:rPr lang="en-US" sz="1200" dirty="0" smtClean="0">
                <a:solidFill>
                  <a:schemeClr val="bg1"/>
                </a:solidFill>
              </a:rPr>
              <a:t>2012 </a:t>
            </a:r>
            <a:r>
              <a:rPr lang="en-US" sz="1200" dirty="0" err="1" smtClean="0">
                <a:solidFill>
                  <a:schemeClr val="bg1"/>
                </a:solidFill>
              </a:rPr>
              <a:t>PNAS</a:t>
            </a:r>
            <a:r>
              <a:rPr lang="en-US" sz="1200" dirty="0" smtClean="0">
                <a:solidFill>
                  <a:schemeClr val="bg1"/>
                </a:solidFill>
              </a:rPr>
              <a:t> </a:t>
            </a:r>
            <a:endParaRPr lang="en-US" sz="1200" dirty="0">
              <a:solidFill>
                <a:schemeClr val="bg1"/>
              </a:solidFill>
            </a:endParaRPr>
          </a:p>
        </p:txBody>
      </p:sp>
      <p:pic>
        <p:nvPicPr>
          <p:cNvPr id="5" name="Picture 4" descr="PAG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000" y="6223630"/>
            <a:ext cx="1169548" cy="571779"/>
          </a:xfrm>
          <a:prstGeom prst="rect">
            <a:avLst/>
          </a:prstGeom>
        </p:spPr>
      </p:pic>
      <p:sp>
        <p:nvSpPr>
          <p:cNvPr id="7" name="TextBox 6"/>
          <p:cNvSpPr txBox="1"/>
          <p:nvPr/>
        </p:nvSpPr>
        <p:spPr>
          <a:xfrm>
            <a:off x="4391262" y="1331057"/>
            <a:ext cx="1969259" cy="461665"/>
          </a:xfrm>
          <a:prstGeom prst="rect">
            <a:avLst/>
          </a:prstGeom>
          <a:noFill/>
        </p:spPr>
        <p:txBody>
          <a:bodyPr wrap="none" rtlCol="0">
            <a:spAutoFit/>
          </a:bodyPr>
          <a:lstStyle/>
          <a:p>
            <a:r>
              <a:rPr lang="en-US" dirty="0" smtClean="0">
                <a:solidFill>
                  <a:srgbClr val="000000"/>
                </a:solidFill>
              </a:rPr>
              <a:t>Water quality</a:t>
            </a:r>
            <a:endParaRPr lang="en-US" dirty="0">
              <a:solidFill>
                <a:srgbClr val="000000"/>
              </a:solidFill>
            </a:endParaRPr>
          </a:p>
        </p:txBody>
      </p:sp>
      <p:sp>
        <p:nvSpPr>
          <p:cNvPr id="8" name="TextBox 7"/>
          <p:cNvSpPr txBox="1"/>
          <p:nvPr/>
        </p:nvSpPr>
        <p:spPr>
          <a:xfrm>
            <a:off x="2998305" y="4573956"/>
            <a:ext cx="2545589" cy="461665"/>
          </a:xfrm>
          <a:prstGeom prst="rect">
            <a:avLst/>
          </a:prstGeom>
          <a:noFill/>
        </p:spPr>
        <p:txBody>
          <a:bodyPr wrap="none" rtlCol="0">
            <a:spAutoFit/>
          </a:bodyPr>
          <a:lstStyle/>
          <a:p>
            <a:r>
              <a:rPr lang="en-US" dirty="0" smtClean="0">
                <a:solidFill>
                  <a:srgbClr val="000000"/>
                </a:solidFill>
              </a:rPr>
              <a:t>Sediment quality</a:t>
            </a:r>
            <a:endParaRPr lang="en-US" dirty="0">
              <a:solidFill>
                <a:srgbClr val="000000"/>
              </a:solidFill>
            </a:endParaRPr>
          </a:p>
        </p:txBody>
      </p:sp>
      <p:sp>
        <p:nvSpPr>
          <p:cNvPr id="9" name="TextBox 8"/>
          <p:cNvSpPr txBox="1"/>
          <p:nvPr/>
        </p:nvSpPr>
        <p:spPr>
          <a:xfrm>
            <a:off x="2967703" y="1865945"/>
            <a:ext cx="1809660" cy="461665"/>
          </a:xfrm>
          <a:prstGeom prst="rect">
            <a:avLst/>
          </a:prstGeom>
          <a:noFill/>
        </p:spPr>
        <p:txBody>
          <a:bodyPr wrap="none" rtlCol="0">
            <a:spAutoFit/>
          </a:bodyPr>
          <a:lstStyle/>
          <a:p>
            <a:r>
              <a:rPr lang="en-US" dirty="0" smtClean="0">
                <a:solidFill>
                  <a:srgbClr val="000000"/>
                </a:solidFill>
              </a:rPr>
              <a:t>Soil stability</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78757" y="958501"/>
            <a:ext cx="7772400" cy="1116434"/>
          </a:xfrm>
          <a:prstGeom prst="rect">
            <a:avLst/>
          </a:prstGeom>
        </p:spPr>
        <p:txBody>
          <a:bodyPr/>
          <a:lstStyle/>
          <a:p>
            <a:pPr lvl="0" algn="ctr" fontAlgn="auto">
              <a:spcAft>
                <a:spcPts val="0"/>
              </a:spcAft>
              <a:defRPr/>
            </a:pPr>
            <a:r>
              <a:rPr lang="en-US" sz="3200" b="1" dirty="0" smtClean="0">
                <a:solidFill>
                  <a:schemeClr val="bg1"/>
                </a:solidFill>
              </a:rPr>
              <a:t>International Geosphere-Biosphere </a:t>
            </a:r>
            <a:r>
              <a:rPr lang="en-US" sz="3200" b="1" dirty="0" err="1" smtClean="0">
                <a:solidFill>
                  <a:schemeClr val="bg1"/>
                </a:solidFill>
              </a:rPr>
              <a:t>Programme</a:t>
            </a:r>
            <a:r>
              <a:rPr lang="en-US" sz="3200" b="1" dirty="0" smtClean="0">
                <a:solidFill>
                  <a:schemeClr val="bg1"/>
                </a:solidFill>
              </a:rPr>
              <a:t> (IGBP)</a:t>
            </a:r>
          </a:p>
          <a:p>
            <a:pPr lvl="0" algn="ctr" fontAlgn="auto">
              <a:spcAft>
                <a:spcPts val="0"/>
              </a:spcAft>
              <a:defRPr/>
            </a:pPr>
            <a:endParaRPr lang="en-US" sz="3200" b="1" dirty="0" smtClean="0">
              <a:solidFill>
                <a:schemeClr val="bg1"/>
              </a:solidFill>
            </a:endParaRPr>
          </a:p>
          <a:p>
            <a:pPr lvl="0" algn="ctr" fontAlgn="auto">
              <a:spcAft>
                <a:spcPts val="0"/>
              </a:spcAft>
              <a:defRPr/>
            </a:pPr>
            <a:r>
              <a:rPr lang="en-US" sz="3600" b="1" dirty="0" smtClean="0">
                <a:solidFill>
                  <a:schemeClr val="tx2">
                    <a:lumMod val="60000"/>
                    <a:lumOff val="40000"/>
                  </a:schemeClr>
                </a:solidFill>
              </a:rPr>
              <a:t>Earth System Science for Global Sustainability: Observations</a:t>
            </a:r>
            <a:endParaRPr kumimoji="0" lang="en-US" sz="3600" b="1" i="0" u="none" strike="noStrike" kern="1200" cap="none" spc="0" normalizeH="0" baseline="0" noProof="0" dirty="0" smtClean="0">
              <a:ln>
                <a:noFill/>
              </a:ln>
              <a:solidFill>
                <a:schemeClr val="tx2">
                  <a:lumMod val="60000"/>
                  <a:lumOff val="40000"/>
                </a:schemeClr>
              </a:solidFill>
              <a:effectLst/>
              <a:uLnTx/>
              <a:uFillTx/>
              <a:latin typeface="Eurostile" pitchFamily="34" charset="0"/>
              <a:ea typeface="+mj-ea"/>
              <a:cs typeface="+mj-cs"/>
            </a:endParaRPr>
          </a:p>
        </p:txBody>
      </p:sp>
      <p:sp>
        <p:nvSpPr>
          <p:cNvPr id="5" name="Subtitle 9"/>
          <p:cNvSpPr txBox="1">
            <a:spLocks/>
          </p:cNvSpPr>
          <p:nvPr/>
        </p:nvSpPr>
        <p:spPr>
          <a:xfrm>
            <a:off x="1393553" y="4022298"/>
            <a:ext cx="6223000" cy="1752600"/>
          </a:xfrm>
          <a:prstGeom prst="rect">
            <a:avLst/>
          </a:prstGeom>
        </p:spPr>
        <p:txBody>
          <a:bodyPr/>
          <a:lstStyle/>
          <a:p>
            <a:pPr marL="342900" marR="0" lvl="0" indent="-342900" algn="ctr" defTabSz="4572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smtClean="0">
                <a:ln>
                  <a:noFill/>
                </a:ln>
                <a:solidFill>
                  <a:srgbClr val="558ED5"/>
                </a:solidFill>
                <a:effectLst/>
                <a:uLnTx/>
                <a:uFillTx/>
                <a:latin typeface="Arial"/>
                <a:ea typeface="+mn-ea"/>
                <a:cs typeface="Arial"/>
              </a:rPr>
              <a:t>Sybil P. Seitzinger</a:t>
            </a:r>
          </a:p>
          <a:p>
            <a:pPr marL="342900" marR="0" lvl="0" indent="-342900" algn="ctr" defTabSz="457200" rtl="0" eaLnBrk="1" fontAlgn="auto" latinLnBrk="0" hangingPunct="1">
              <a:lnSpc>
                <a:spcPct val="100000"/>
              </a:lnSpc>
              <a:spcBef>
                <a:spcPct val="20000"/>
              </a:spcBef>
              <a:spcAft>
                <a:spcPts val="0"/>
              </a:spcAft>
              <a:buClrTx/>
              <a:buSzTx/>
              <a:tabLst/>
              <a:defRPr/>
            </a:pPr>
            <a:r>
              <a:rPr lang="en-US" sz="2000" dirty="0" smtClean="0">
                <a:solidFill>
                  <a:srgbClr val="558ED5"/>
                </a:solidFill>
                <a:latin typeface="Arial"/>
                <a:ea typeface="+mn-ea"/>
                <a:cs typeface="Arial"/>
              </a:rPr>
              <a:t>Executive Director, IGBP</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sz="2000" b="0" i="0" u="none" strike="noStrike" kern="1200" cap="none" spc="0" normalizeH="0" baseline="0" noProof="0" dirty="0" smtClean="0">
                <a:ln>
                  <a:noFill/>
                </a:ln>
                <a:solidFill>
                  <a:srgbClr val="558ED5"/>
                </a:solidFill>
                <a:effectLst/>
                <a:uLnTx/>
                <a:uFillTx/>
                <a:latin typeface="Arial"/>
                <a:ea typeface="+mn-ea"/>
                <a:cs typeface="Arial"/>
              </a:rPr>
              <a:t>Stockholm,</a:t>
            </a:r>
            <a:r>
              <a:rPr kumimoji="0" lang="en-US" sz="2000" b="0" i="0" u="none" strike="noStrike" kern="1200" cap="none" spc="0" normalizeH="0" noProof="0" dirty="0" smtClean="0">
                <a:ln>
                  <a:noFill/>
                </a:ln>
                <a:solidFill>
                  <a:srgbClr val="558ED5"/>
                </a:solidFill>
                <a:effectLst/>
                <a:uLnTx/>
                <a:uFillTx/>
                <a:latin typeface="Arial"/>
                <a:ea typeface="+mn-ea"/>
                <a:cs typeface="Arial"/>
              </a:rPr>
              <a:t> Sweden</a:t>
            </a:r>
          </a:p>
          <a:p>
            <a:pPr marL="342900" marR="0" lvl="0" indent="-342900" algn="ctr" defTabSz="457200" rtl="0" eaLnBrk="1" fontAlgn="auto" latinLnBrk="0" hangingPunct="1">
              <a:lnSpc>
                <a:spcPct val="100000"/>
              </a:lnSpc>
              <a:spcBef>
                <a:spcPct val="20000"/>
              </a:spcBef>
              <a:spcAft>
                <a:spcPts val="0"/>
              </a:spcAft>
              <a:buClrTx/>
              <a:buSzTx/>
              <a:tabLst/>
              <a:defRPr/>
            </a:pPr>
            <a:r>
              <a:rPr lang="en-US" sz="2000" baseline="0" dirty="0" smtClean="0">
                <a:solidFill>
                  <a:srgbClr val="558ED5"/>
                </a:solidFill>
                <a:latin typeface="Arial"/>
                <a:ea typeface="+mn-ea"/>
                <a:cs typeface="Arial"/>
              </a:rPr>
              <a:t>www.IGBP.net</a:t>
            </a:r>
            <a:endParaRPr kumimoji="0" lang="en-US" sz="2000" b="0" i="0" u="none" strike="noStrike" kern="1200" cap="none" spc="0" normalizeH="0" baseline="0" noProof="0" dirty="0" smtClean="0">
              <a:ln>
                <a:noFill/>
              </a:ln>
              <a:solidFill>
                <a:srgbClr val="558ED5"/>
              </a:solidFill>
              <a:effectLst/>
              <a:uLnTx/>
              <a:uFillTx/>
              <a:latin typeface="Arial"/>
              <a:ea typeface="+mn-ea"/>
              <a:cs typeface="Arial"/>
            </a:endParaRPr>
          </a:p>
        </p:txBody>
      </p:sp>
      <p:pic>
        <p:nvPicPr>
          <p:cNvPr id="9" name="Picture 8" descr="ICSU.png"/>
          <p:cNvPicPr>
            <a:picLocks noChangeAspect="1"/>
          </p:cNvPicPr>
          <p:nvPr/>
        </p:nvPicPr>
        <p:blipFill>
          <a:blip r:embed="rId3"/>
          <a:stretch>
            <a:fillRect/>
          </a:stretch>
        </p:blipFill>
        <p:spPr>
          <a:xfrm>
            <a:off x="7795648" y="6099266"/>
            <a:ext cx="1132927" cy="405965"/>
          </a:xfrm>
          <a:prstGeom prst="rect">
            <a:avLst/>
          </a:prstGeom>
        </p:spPr>
      </p:pic>
      <p:sp>
        <p:nvSpPr>
          <p:cNvPr id="10" name="TextBox 9"/>
          <p:cNvSpPr txBox="1"/>
          <p:nvPr/>
        </p:nvSpPr>
        <p:spPr>
          <a:xfrm>
            <a:off x="225675" y="183420"/>
            <a:ext cx="3439211" cy="338554"/>
          </a:xfrm>
          <a:prstGeom prst="rect">
            <a:avLst/>
          </a:prstGeom>
          <a:noFill/>
        </p:spPr>
        <p:txBody>
          <a:bodyPr wrap="none" rtlCol="0">
            <a:spAutoFit/>
          </a:bodyPr>
          <a:lstStyle/>
          <a:p>
            <a:r>
              <a:rPr lang="sv-SE" sz="1600" dirty="0" smtClean="0">
                <a:solidFill>
                  <a:schemeClr val="bg1"/>
                </a:solidFill>
              </a:rPr>
              <a:t>GEOSS S&amp;T Workshop, Aug. 2012 </a:t>
            </a:r>
            <a:endParaRPr lang="sv-SE" sz="16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lobe.png"/>
          <p:cNvPicPr>
            <a:picLocks noChangeAspect="1"/>
          </p:cNvPicPr>
          <p:nvPr/>
        </p:nvPicPr>
        <p:blipFill rotWithShape="1">
          <a:blip r:embed="rId3">
            <a:extLst>
              <a:ext uri="{28A0092B-C50C-407E-A947-70E740481C1C}">
                <a14:useLocalDpi xmlns:a14="http://schemas.microsoft.com/office/drawing/2010/main" val="0"/>
              </a:ext>
            </a:extLst>
          </a:blip>
          <a:srcRect t="-1165" b="41720"/>
          <a:stretch/>
        </p:blipFill>
        <p:spPr>
          <a:xfrm>
            <a:off x="1663759" y="2999722"/>
            <a:ext cx="5829300" cy="3136918"/>
          </a:xfrm>
          <a:prstGeom prst="rect">
            <a:avLst/>
          </a:prstGeom>
        </p:spPr>
      </p:pic>
      <p:sp>
        <p:nvSpPr>
          <p:cNvPr id="27651" name="Text Box 3"/>
          <p:cNvSpPr txBox="1">
            <a:spLocks noChangeArrowheads="1"/>
          </p:cNvSpPr>
          <p:nvPr/>
        </p:nvSpPr>
        <p:spPr bwMode="auto">
          <a:xfrm>
            <a:off x="327025" y="2616200"/>
            <a:ext cx="8410575" cy="600075"/>
          </a:xfrm>
          <a:prstGeom prst="rect">
            <a:avLst/>
          </a:prstGeom>
          <a:noFill/>
          <a:ln w="9525">
            <a:noFill/>
            <a:miter lim="800000"/>
            <a:headEnd/>
            <a:tailEnd/>
          </a:ln>
        </p:spPr>
        <p:txBody>
          <a:bodyPr>
            <a:spAutoFit/>
          </a:bodyPr>
          <a:lstStyle/>
          <a:p>
            <a:pPr marL="263525" indent="-263525" algn="ctr">
              <a:lnSpc>
                <a:spcPct val="90000"/>
              </a:lnSpc>
              <a:spcAft>
                <a:spcPts val="3000"/>
              </a:spcAft>
              <a:buFont typeface="Arial" charset="0"/>
              <a:buChar char="•"/>
              <a:tabLst>
                <a:tab pos="263525" algn="l"/>
              </a:tabLst>
            </a:pPr>
            <a:endParaRPr lang="en-GB" sz="3600">
              <a:solidFill>
                <a:srgbClr val="FFFFFF"/>
              </a:solidFill>
              <a:latin typeface="Calibri" pitchFamily="-111" charset="0"/>
              <a:cs typeface="Helvetica" pitchFamily="-111" charset="0"/>
            </a:endParaRPr>
          </a:p>
        </p:txBody>
      </p:sp>
      <p:sp>
        <p:nvSpPr>
          <p:cNvPr id="27653" name="Text Box 3"/>
          <p:cNvSpPr txBox="1">
            <a:spLocks noChangeArrowheads="1"/>
          </p:cNvSpPr>
          <p:nvPr/>
        </p:nvSpPr>
        <p:spPr bwMode="auto">
          <a:xfrm>
            <a:off x="355659" y="997849"/>
            <a:ext cx="8445500" cy="2554545"/>
          </a:xfrm>
          <a:prstGeom prst="rect">
            <a:avLst/>
          </a:prstGeom>
          <a:noFill/>
          <a:ln w="9525">
            <a:noFill/>
            <a:miter lim="800000"/>
            <a:headEnd/>
            <a:tailEnd/>
          </a:ln>
        </p:spPr>
        <p:txBody>
          <a:bodyPr>
            <a:spAutoFit/>
          </a:bodyPr>
          <a:lstStyle/>
          <a:p>
            <a:pPr marL="263525" indent="-263525" algn="ctr">
              <a:tabLst>
                <a:tab pos="263525" algn="l"/>
              </a:tabLst>
            </a:pPr>
            <a:r>
              <a:rPr lang="en-GB" sz="3200" dirty="0">
                <a:solidFill>
                  <a:schemeClr val="bg1"/>
                </a:solidFill>
                <a:latin typeface="Calibri" pitchFamily="-111" charset="0"/>
                <a:cs typeface="Helvetica" pitchFamily="-111" charset="0"/>
              </a:rPr>
              <a:t>Fundamentals of the Earth system</a:t>
            </a:r>
          </a:p>
          <a:p>
            <a:pPr marL="263525" indent="-263525" algn="ctr">
              <a:tabLst>
                <a:tab pos="263525" algn="l"/>
              </a:tabLst>
            </a:pPr>
            <a:r>
              <a:rPr lang="en-GB" sz="3200" dirty="0">
                <a:solidFill>
                  <a:schemeClr val="bg1"/>
                </a:solidFill>
                <a:latin typeface="Calibri" pitchFamily="-111" charset="0"/>
                <a:cs typeface="Helvetica" pitchFamily="-111" charset="0"/>
              </a:rPr>
              <a:t>Impacts of environmental disturbances</a:t>
            </a:r>
          </a:p>
          <a:p>
            <a:pPr marL="263525" indent="-263525" algn="ctr">
              <a:tabLst>
                <a:tab pos="263525" algn="l"/>
              </a:tabLst>
            </a:pPr>
            <a:r>
              <a:rPr lang="en-GB" sz="3200" dirty="0" smtClean="0">
                <a:solidFill>
                  <a:schemeClr val="bg1"/>
                </a:solidFill>
                <a:latin typeface="Calibri" pitchFamily="-111" charset="0"/>
                <a:cs typeface="Helvetica" pitchFamily="-111" charset="0"/>
              </a:rPr>
              <a:t>Bio-geophysical </a:t>
            </a:r>
            <a:r>
              <a:rPr lang="en-GB" sz="3200" dirty="0">
                <a:solidFill>
                  <a:schemeClr val="bg1"/>
                </a:solidFill>
                <a:latin typeface="Calibri" pitchFamily="-111" charset="0"/>
                <a:cs typeface="Helvetica" pitchFamily="-111" charset="0"/>
              </a:rPr>
              <a:t>and social diversity</a:t>
            </a:r>
          </a:p>
          <a:p>
            <a:pPr marL="263525" indent="-263525" algn="ctr">
              <a:tabLst>
                <a:tab pos="263525" algn="l"/>
              </a:tabLst>
            </a:pPr>
            <a:r>
              <a:rPr lang="en-GB" sz="3200" dirty="0">
                <a:solidFill>
                  <a:schemeClr val="bg1"/>
                </a:solidFill>
                <a:latin typeface="Calibri" pitchFamily="-111" charset="0"/>
                <a:cs typeface="Helvetica" pitchFamily="-111" charset="0"/>
              </a:rPr>
              <a:t>Resource management</a:t>
            </a:r>
          </a:p>
          <a:p>
            <a:pPr marL="263525" indent="-263525" algn="ctr">
              <a:tabLst>
                <a:tab pos="263525" algn="l"/>
              </a:tabLst>
            </a:pPr>
            <a:r>
              <a:rPr lang="en-GB" sz="3200" dirty="0">
                <a:solidFill>
                  <a:schemeClr val="bg1"/>
                </a:solidFill>
                <a:latin typeface="Calibri" pitchFamily="-111" charset="0"/>
                <a:cs typeface="Helvetica" pitchFamily="-111" charset="0"/>
              </a:rPr>
              <a:t>Mitigation and adaptation</a:t>
            </a:r>
          </a:p>
        </p:txBody>
      </p:sp>
      <p:sp>
        <p:nvSpPr>
          <p:cNvPr id="3" name="Title 2"/>
          <p:cNvSpPr>
            <a:spLocks noGrp="1"/>
          </p:cNvSpPr>
          <p:nvPr>
            <p:ph type="title"/>
          </p:nvPr>
        </p:nvSpPr>
        <p:spPr>
          <a:noFill/>
          <a:ln w="9525">
            <a:noFill/>
            <a:miter lim="800000"/>
            <a:headEnd/>
            <a:tailEnd/>
          </a:ln>
        </p:spPr>
        <p:txBody>
          <a:bodyPr vert="horz" wrap="square" lIns="0" tIns="0" rIns="0" bIns="0" numCol="1" anchor="t" anchorCtr="0" compatLnSpc="1">
            <a:prstTxWarp prst="textNoShape">
              <a:avLst/>
            </a:prstTxWarp>
          </a:bodyPr>
          <a:lstStyle/>
          <a:p>
            <a:r>
              <a:rPr lang="en-US" dirty="0">
                <a:solidFill>
                  <a:schemeClr val="tx2"/>
                </a:solidFill>
              </a:rPr>
              <a:t>IGBP Strategic Vision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arth5-atmosphere.png"/>
          <p:cNvPicPr>
            <a:picLocks noChangeAspect="1"/>
          </p:cNvPicPr>
          <p:nvPr/>
        </p:nvPicPr>
        <p:blipFill>
          <a:blip r:embed="rId3"/>
          <a:stretch>
            <a:fillRect/>
          </a:stretch>
        </p:blipFill>
        <p:spPr>
          <a:xfrm>
            <a:off x="3259236" y="606752"/>
            <a:ext cx="5714286" cy="5714286"/>
          </a:xfrm>
          <a:prstGeom prst="rect">
            <a:avLst/>
          </a:prstGeom>
        </p:spPr>
      </p:pic>
      <p:sp>
        <p:nvSpPr>
          <p:cNvPr id="2" name="Title 1"/>
          <p:cNvSpPr>
            <a:spLocks noGrp="1"/>
          </p:cNvSpPr>
          <p:nvPr>
            <p:ph type="title"/>
          </p:nvPr>
        </p:nvSpPr>
        <p:spPr/>
        <p:txBody>
          <a:bodyPr/>
          <a:lstStyle/>
          <a:p>
            <a:r>
              <a:rPr lang="en-US" dirty="0" smtClean="0"/>
              <a:t>Integrated Earth-System Approach</a:t>
            </a:r>
            <a:endParaRPr lang="en-US" dirty="0"/>
          </a:p>
        </p:txBody>
      </p:sp>
      <p:grpSp>
        <p:nvGrpSpPr>
          <p:cNvPr id="3" name="Group 2"/>
          <p:cNvGrpSpPr/>
          <p:nvPr/>
        </p:nvGrpSpPr>
        <p:grpSpPr>
          <a:xfrm>
            <a:off x="1637665" y="1370596"/>
            <a:ext cx="994410" cy="4091984"/>
            <a:chOff x="1637665" y="1370596"/>
            <a:chExt cx="994410" cy="4091984"/>
          </a:xfrm>
        </p:grpSpPr>
        <p:sp>
          <p:nvSpPr>
            <p:cNvPr id="12" name="Rectangle 11"/>
            <p:cNvSpPr/>
            <p:nvPr/>
          </p:nvSpPr>
          <p:spPr>
            <a:xfrm>
              <a:off x="1637665" y="1370596"/>
              <a:ext cx="994410" cy="4091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ocean.png"/>
            <p:cNvPicPr>
              <a:picLocks noChangeAspect="1"/>
            </p:cNvPicPr>
            <p:nvPr/>
          </p:nvPicPr>
          <p:blipFill>
            <a:blip r:embed="rId4">
              <a:lum bright="-45000"/>
            </a:blip>
            <a:stretch>
              <a:fillRect/>
            </a:stretch>
          </p:blipFill>
          <p:spPr>
            <a:xfrm>
              <a:off x="1637665" y="3708873"/>
              <a:ext cx="994410" cy="584569"/>
            </a:xfrm>
            <a:prstGeom prst="rect">
              <a:avLst/>
            </a:prstGeom>
          </p:spPr>
        </p:pic>
        <p:pic>
          <p:nvPicPr>
            <p:cNvPr id="19" name="Picture 18" descr="air.png"/>
            <p:cNvPicPr>
              <a:picLocks noChangeAspect="1"/>
            </p:cNvPicPr>
            <p:nvPr/>
          </p:nvPicPr>
          <p:blipFill>
            <a:blip r:embed="rId5"/>
            <a:stretch>
              <a:fillRect/>
            </a:stretch>
          </p:blipFill>
          <p:spPr>
            <a:xfrm>
              <a:off x="1637665" y="1370597"/>
              <a:ext cx="994410" cy="584569"/>
            </a:xfrm>
            <a:prstGeom prst="rect">
              <a:avLst/>
            </a:prstGeom>
          </p:spPr>
        </p:pic>
        <p:pic>
          <p:nvPicPr>
            <p:cNvPr id="21" name="Picture 20" descr="air land.png"/>
            <p:cNvPicPr>
              <a:picLocks noChangeAspect="1"/>
            </p:cNvPicPr>
            <p:nvPr/>
          </p:nvPicPr>
          <p:blipFill>
            <a:blip r:embed="rId6">
              <a:lum bright="-42000"/>
            </a:blip>
            <a:stretch>
              <a:fillRect/>
            </a:stretch>
          </p:blipFill>
          <p:spPr>
            <a:xfrm>
              <a:off x="1637665" y="1955166"/>
              <a:ext cx="994410" cy="584569"/>
            </a:xfrm>
            <a:prstGeom prst="rect">
              <a:avLst/>
            </a:prstGeom>
          </p:spPr>
        </p:pic>
        <p:pic>
          <p:nvPicPr>
            <p:cNvPr id="24" name="Picture 23" descr="land ocean.png"/>
            <p:cNvPicPr>
              <a:picLocks noChangeAspect="1"/>
            </p:cNvPicPr>
            <p:nvPr/>
          </p:nvPicPr>
          <p:blipFill>
            <a:blip r:embed="rId7">
              <a:lum bright="-35000"/>
            </a:blip>
            <a:stretch>
              <a:fillRect/>
            </a:stretch>
          </p:blipFill>
          <p:spPr>
            <a:xfrm>
              <a:off x="1637665" y="3124304"/>
              <a:ext cx="994410" cy="584569"/>
            </a:xfrm>
            <a:prstGeom prst="rect">
              <a:avLst/>
            </a:prstGeom>
          </p:spPr>
        </p:pic>
        <p:pic>
          <p:nvPicPr>
            <p:cNvPr id="25" name="Picture 24" descr="land.png"/>
            <p:cNvPicPr>
              <a:picLocks noChangeAspect="1"/>
            </p:cNvPicPr>
            <p:nvPr/>
          </p:nvPicPr>
          <p:blipFill>
            <a:blip r:embed="rId8">
              <a:lum bright="-31000"/>
            </a:blip>
            <a:stretch>
              <a:fillRect/>
            </a:stretch>
          </p:blipFill>
          <p:spPr>
            <a:xfrm>
              <a:off x="1637665" y="2539735"/>
              <a:ext cx="994410" cy="584569"/>
            </a:xfrm>
            <a:prstGeom prst="rect">
              <a:avLst/>
            </a:prstGeom>
          </p:spPr>
        </p:pic>
        <p:pic>
          <p:nvPicPr>
            <p:cNvPr id="27" name="Picture 26" descr="oean-air.png"/>
            <p:cNvPicPr>
              <a:picLocks noChangeAspect="1"/>
            </p:cNvPicPr>
            <p:nvPr/>
          </p:nvPicPr>
          <p:blipFill>
            <a:blip r:embed="rId9">
              <a:lum bright="-18000"/>
            </a:blip>
            <a:stretch>
              <a:fillRect/>
            </a:stretch>
          </p:blipFill>
          <p:spPr>
            <a:xfrm>
              <a:off x="1637665" y="4293442"/>
              <a:ext cx="994410" cy="584569"/>
            </a:xfrm>
            <a:prstGeom prst="rect">
              <a:avLst/>
            </a:prstGeom>
          </p:spPr>
        </p:pic>
        <p:pic>
          <p:nvPicPr>
            <p:cNvPr id="28" name="Picture 27" descr="integration.png"/>
            <p:cNvPicPr>
              <a:picLocks noChangeAspect="1"/>
            </p:cNvPicPr>
            <p:nvPr/>
          </p:nvPicPr>
          <p:blipFill>
            <a:blip r:embed="rId10">
              <a:lum bright="-40000"/>
            </a:blip>
            <a:stretch>
              <a:fillRect/>
            </a:stretch>
          </p:blipFill>
          <p:spPr>
            <a:xfrm>
              <a:off x="1637665" y="4878011"/>
              <a:ext cx="994410" cy="584569"/>
            </a:xfrm>
            <a:prstGeom prst="rect">
              <a:avLst/>
            </a:prstGeom>
          </p:spPr>
        </p:pic>
      </p:grpSp>
      <p:sp>
        <p:nvSpPr>
          <p:cNvPr id="29" name="TextBox 28"/>
          <p:cNvSpPr txBox="1"/>
          <p:nvPr/>
        </p:nvSpPr>
        <p:spPr>
          <a:xfrm>
            <a:off x="-721179" y="1362074"/>
            <a:ext cx="2358844" cy="369332"/>
          </a:xfrm>
          <a:prstGeom prst="rect">
            <a:avLst/>
          </a:prstGeom>
          <a:noFill/>
        </p:spPr>
        <p:txBody>
          <a:bodyPr wrap="square" rtlCol="0">
            <a:spAutoFit/>
          </a:bodyPr>
          <a:lstStyle/>
          <a:p>
            <a:pPr algn="r"/>
            <a:r>
              <a:rPr lang="sv-SE" sz="1800" dirty="0" err="1" smtClean="0">
                <a:solidFill>
                  <a:schemeClr val="bg1"/>
                </a:solidFill>
              </a:rPr>
              <a:t>Atmosphere</a:t>
            </a:r>
            <a:endParaRPr lang="en-US" sz="18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arth3-land.png"/>
          <p:cNvPicPr>
            <a:picLocks noChangeAspect="1"/>
          </p:cNvPicPr>
          <p:nvPr/>
        </p:nvPicPr>
        <p:blipFill>
          <a:blip r:embed="rId3"/>
          <a:stretch>
            <a:fillRect/>
          </a:stretch>
        </p:blipFill>
        <p:spPr>
          <a:xfrm>
            <a:off x="3259236" y="606752"/>
            <a:ext cx="5714286" cy="5714286"/>
          </a:xfrm>
          <a:prstGeom prst="rect">
            <a:avLst/>
          </a:prstGeom>
        </p:spPr>
      </p:pic>
      <p:sp>
        <p:nvSpPr>
          <p:cNvPr id="2" name="Title 1"/>
          <p:cNvSpPr>
            <a:spLocks noGrp="1"/>
          </p:cNvSpPr>
          <p:nvPr>
            <p:ph type="title"/>
          </p:nvPr>
        </p:nvSpPr>
        <p:spPr/>
        <p:txBody>
          <a:bodyPr/>
          <a:lstStyle/>
          <a:p>
            <a:r>
              <a:rPr lang="en-US" dirty="0" smtClean="0"/>
              <a:t>Integrated Earth-System Approach</a:t>
            </a:r>
            <a:endParaRPr lang="en-US" dirty="0"/>
          </a:p>
        </p:txBody>
      </p:sp>
      <p:grpSp>
        <p:nvGrpSpPr>
          <p:cNvPr id="3" name="Group 2"/>
          <p:cNvGrpSpPr/>
          <p:nvPr/>
        </p:nvGrpSpPr>
        <p:grpSpPr>
          <a:xfrm>
            <a:off x="1637665" y="1370597"/>
            <a:ext cx="994410" cy="4091984"/>
            <a:chOff x="1637665" y="1370597"/>
            <a:chExt cx="994410" cy="4091984"/>
          </a:xfrm>
        </p:grpSpPr>
        <p:sp>
          <p:nvSpPr>
            <p:cNvPr id="12" name="Rectangle 11"/>
            <p:cNvSpPr/>
            <p:nvPr/>
          </p:nvSpPr>
          <p:spPr>
            <a:xfrm>
              <a:off x="1637665" y="1370597"/>
              <a:ext cx="994410" cy="4091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ocean.png"/>
            <p:cNvPicPr>
              <a:picLocks noChangeAspect="1"/>
            </p:cNvPicPr>
            <p:nvPr/>
          </p:nvPicPr>
          <p:blipFill>
            <a:blip r:embed="rId4">
              <a:lum bright="-45000"/>
            </a:blip>
            <a:stretch>
              <a:fillRect/>
            </a:stretch>
          </p:blipFill>
          <p:spPr>
            <a:xfrm>
              <a:off x="1637665" y="3708874"/>
              <a:ext cx="994410" cy="584569"/>
            </a:xfrm>
            <a:prstGeom prst="rect">
              <a:avLst/>
            </a:prstGeom>
          </p:spPr>
        </p:pic>
        <p:pic>
          <p:nvPicPr>
            <p:cNvPr id="19" name="Picture 18" descr="land.png"/>
            <p:cNvPicPr>
              <a:picLocks noChangeAspect="1"/>
            </p:cNvPicPr>
            <p:nvPr/>
          </p:nvPicPr>
          <p:blipFill>
            <a:blip r:embed="rId5">
              <a:lum/>
            </a:blip>
            <a:stretch>
              <a:fillRect/>
            </a:stretch>
          </p:blipFill>
          <p:spPr>
            <a:xfrm>
              <a:off x="1637665" y="2539736"/>
              <a:ext cx="994410" cy="584569"/>
            </a:xfrm>
            <a:prstGeom prst="rect">
              <a:avLst/>
            </a:prstGeom>
          </p:spPr>
        </p:pic>
        <p:pic>
          <p:nvPicPr>
            <p:cNvPr id="20" name="Picture 19" descr="air land.png"/>
            <p:cNvPicPr>
              <a:picLocks noChangeAspect="1"/>
            </p:cNvPicPr>
            <p:nvPr/>
          </p:nvPicPr>
          <p:blipFill>
            <a:blip r:embed="rId6">
              <a:lum bright="-42000"/>
            </a:blip>
            <a:stretch>
              <a:fillRect/>
            </a:stretch>
          </p:blipFill>
          <p:spPr>
            <a:xfrm>
              <a:off x="1637665" y="1955167"/>
              <a:ext cx="994410" cy="584569"/>
            </a:xfrm>
            <a:prstGeom prst="rect">
              <a:avLst/>
            </a:prstGeom>
          </p:spPr>
        </p:pic>
        <p:pic>
          <p:nvPicPr>
            <p:cNvPr id="21" name="Picture 20" descr="air.png"/>
            <p:cNvPicPr>
              <a:picLocks noChangeAspect="1"/>
            </p:cNvPicPr>
            <p:nvPr/>
          </p:nvPicPr>
          <p:blipFill>
            <a:blip r:embed="rId7">
              <a:lum bright="-31000"/>
            </a:blip>
            <a:stretch>
              <a:fillRect/>
            </a:stretch>
          </p:blipFill>
          <p:spPr>
            <a:xfrm>
              <a:off x="1637665" y="1370598"/>
              <a:ext cx="994410" cy="584569"/>
            </a:xfrm>
            <a:prstGeom prst="rect">
              <a:avLst/>
            </a:prstGeom>
          </p:spPr>
        </p:pic>
        <p:pic>
          <p:nvPicPr>
            <p:cNvPr id="23" name="Picture 22" descr="land ocean.png"/>
            <p:cNvPicPr>
              <a:picLocks noChangeAspect="1"/>
            </p:cNvPicPr>
            <p:nvPr/>
          </p:nvPicPr>
          <p:blipFill>
            <a:blip r:embed="rId8">
              <a:lum bright="-35000"/>
            </a:blip>
            <a:stretch>
              <a:fillRect/>
            </a:stretch>
          </p:blipFill>
          <p:spPr>
            <a:xfrm>
              <a:off x="1637665" y="3124305"/>
              <a:ext cx="994410" cy="584569"/>
            </a:xfrm>
            <a:prstGeom prst="rect">
              <a:avLst/>
            </a:prstGeom>
          </p:spPr>
        </p:pic>
        <p:pic>
          <p:nvPicPr>
            <p:cNvPr id="26" name="Picture 25" descr="oean-air.png"/>
            <p:cNvPicPr>
              <a:picLocks noChangeAspect="1"/>
            </p:cNvPicPr>
            <p:nvPr/>
          </p:nvPicPr>
          <p:blipFill>
            <a:blip r:embed="rId9">
              <a:lum bright="-18000"/>
            </a:blip>
            <a:stretch>
              <a:fillRect/>
            </a:stretch>
          </p:blipFill>
          <p:spPr>
            <a:xfrm>
              <a:off x="1637665" y="4293443"/>
              <a:ext cx="994410" cy="584569"/>
            </a:xfrm>
            <a:prstGeom prst="rect">
              <a:avLst/>
            </a:prstGeom>
          </p:spPr>
        </p:pic>
        <p:pic>
          <p:nvPicPr>
            <p:cNvPr id="27" name="Picture 26" descr="integration.png"/>
            <p:cNvPicPr>
              <a:picLocks noChangeAspect="1"/>
            </p:cNvPicPr>
            <p:nvPr/>
          </p:nvPicPr>
          <p:blipFill>
            <a:blip r:embed="rId10">
              <a:lum bright="-40000"/>
            </a:blip>
            <a:stretch>
              <a:fillRect/>
            </a:stretch>
          </p:blipFill>
          <p:spPr>
            <a:xfrm>
              <a:off x="1637665" y="4878012"/>
              <a:ext cx="994410" cy="584569"/>
            </a:xfrm>
            <a:prstGeom prst="rect">
              <a:avLst/>
            </a:prstGeom>
          </p:spPr>
        </p:pic>
      </p:grpSp>
      <p:sp>
        <p:nvSpPr>
          <p:cNvPr id="29" name="TextBox 28"/>
          <p:cNvSpPr txBox="1"/>
          <p:nvPr/>
        </p:nvSpPr>
        <p:spPr>
          <a:xfrm>
            <a:off x="-777205" y="2531213"/>
            <a:ext cx="2358844" cy="369332"/>
          </a:xfrm>
          <a:prstGeom prst="rect">
            <a:avLst/>
          </a:prstGeom>
          <a:noFill/>
        </p:spPr>
        <p:txBody>
          <a:bodyPr wrap="square" rtlCol="0">
            <a:spAutoFit/>
          </a:bodyPr>
          <a:lstStyle/>
          <a:p>
            <a:pPr algn="r"/>
            <a:r>
              <a:rPr lang="sv-SE" sz="1800" dirty="0" smtClean="0">
                <a:solidFill>
                  <a:schemeClr val="bg1"/>
                </a:solidFill>
              </a:rPr>
              <a:t>Land</a:t>
            </a:r>
            <a:endParaRPr lang="en-US" sz="18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Integrated Earth-System Approach</a:t>
            </a:r>
            <a:endParaRPr lang="en-US" dirty="0"/>
          </a:p>
        </p:txBody>
      </p:sp>
      <p:grpSp>
        <p:nvGrpSpPr>
          <p:cNvPr id="3" name="Group 2"/>
          <p:cNvGrpSpPr/>
          <p:nvPr/>
        </p:nvGrpSpPr>
        <p:grpSpPr>
          <a:xfrm>
            <a:off x="1637665" y="1370013"/>
            <a:ext cx="994410" cy="4091984"/>
            <a:chOff x="1637665" y="1370013"/>
            <a:chExt cx="994410" cy="4091984"/>
          </a:xfrm>
        </p:grpSpPr>
        <p:sp>
          <p:nvSpPr>
            <p:cNvPr id="13" name="Rectangle 12"/>
            <p:cNvSpPr/>
            <p:nvPr/>
          </p:nvSpPr>
          <p:spPr>
            <a:xfrm>
              <a:off x="1637665" y="1370013"/>
              <a:ext cx="994410" cy="4091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descr="air land.png"/>
            <p:cNvPicPr>
              <a:picLocks noChangeAspect="1"/>
            </p:cNvPicPr>
            <p:nvPr/>
          </p:nvPicPr>
          <p:blipFill>
            <a:blip r:embed="rId3">
              <a:lum bright="-42000"/>
            </a:blip>
            <a:stretch>
              <a:fillRect/>
            </a:stretch>
          </p:blipFill>
          <p:spPr>
            <a:xfrm>
              <a:off x="1637665" y="1954583"/>
              <a:ext cx="994410" cy="584569"/>
            </a:xfrm>
            <a:prstGeom prst="rect">
              <a:avLst/>
            </a:prstGeom>
          </p:spPr>
        </p:pic>
        <p:pic>
          <p:nvPicPr>
            <p:cNvPr id="25" name="Picture 24" descr="air.png"/>
            <p:cNvPicPr>
              <a:picLocks noChangeAspect="1"/>
            </p:cNvPicPr>
            <p:nvPr/>
          </p:nvPicPr>
          <p:blipFill>
            <a:blip r:embed="rId4">
              <a:lum bright="-31000"/>
            </a:blip>
            <a:stretch>
              <a:fillRect/>
            </a:stretch>
          </p:blipFill>
          <p:spPr>
            <a:xfrm>
              <a:off x="1637665" y="1370014"/>
              <a:ext cx="994410" cy="584569"/>
            </a:xfrm>
            <a:prstGeom prst="rect">
              <a:avLst/>
            </a:prstGeom>
          </p:spPr>
        </p:pic>
        <p:pic>
          <p:nvPicPr>
            <p:cNvPr id="27" name="Picture 26" descr="land ocean.png"/>
            <p:cNvPicPr>
              <a:picLocks noChangeAspect="1"/>
            </p:cNvPicPr>
            <p:nvPr/>
          </p:nvPicPr>
          <p:blipFill>
            <a:blip r:embed="rId5">
              <a:lum bright="-35000"/>
            </a:blip>
            <a:stretch>
              <a:fillRect/>
            </a:stretch>
          </p:blipFill>
          <p:spPr>
            <a:xfrm>
              <a:off x="1637665" y="3123721"/>
              <a:ext cx="994410" cy="584569"/>
            </a:xfrm>
            <a:prstGeom prst="rect">
              <a:avLst/>
            </a:prstGeom>
          </p:spPr>
        </p:pic>
        <p:pic>
          <p:nvPicPr>
            <p:cNvPr id="28" name="Picture 27" descr="land.png"/>
            <p:cNvPicPr>
              <a:picLocks noChangeAspect="1"/>
            </p:cNvPicPr>
            <p:nvPr/>
          </p:nvPicPr>
          <p:blipFill>
            <a:blip r:embed="rId6">
              <a:lum bright="-31000"/>
            </a:blip>
            <a:stretch>
              <a:fillRect/>
            </a:stretch>
          </p:blipFill>
          <p:spPr>
            <a:xfrm>
              <a:off x="1637665" y="2539152"/>
              <a:ext cx="994410" cy="584569"/>
            </a:xfrm>
            <a:prstGeom prst="rect">
              <a:avLst/>
            </a:prstGeom>
          </p:spPr>
        </p:pic>
        <p:pic>
          <p:nvPicPr>
            <p:cNvPr id="29" name="Picture 28" descr="ocean.png"/>
            <p:cNvPicPr>
              <a:picLocks noChangeAspect="1"/>
            </p:cNvPicPr>
            <p:nvPr/>
          </p:nvPicPr>
          <p:blipFill>
            <a:blip r:embed="rId7"/>
            <a:stretch>
              <a:fillRect/>
            </a:stretch>
          </p:blipFill>
          <p:spPr>
            <a:xfrm>
              <a:off x="1637665" y="3708290"/>
              <a:ext cx="994410" cy="584569"/>
            </a:xfrm>
            <a:prstGeom prst="rect">
              <a:avLst/>
            </a:prstGeom>
          </p:spPr>
        </p:pic>
        <p:pic>
          <p:nvPicPr>
            <p:cNvPr id="30" name="Picture 29" descr="oean-air.png"/>
            <p:cNvPicPr>
              <a:picLocks noChangeAspect="1"/>
            </p:cNvPicPr>
            <p:nvPr/>
          </p:nvPicPr>
          <p:blipFill>
            <a:blip r:embed="rId8">
              <a:lum bright="-18000"/>
            </a:blip>
            <a:stretch>
              <a:fillRect/>
            </a:stretch>
          </p:blipFill>
          <p:spPr>
            <a:xfrm>
              <a:off x="1637665" y="4292859"/>
              <a:ext cx="994410" cy="584569"/>
            </a:xfrm>
            <a:prstGeom prst="rect">
              <a:avLst/>
            </a:prstGeom>
          </p:spPr>
        </p:pic>
        <p:pic>
          <p:nvPicPr>
            <p:cNvPr id="31" name="Picture 30" descr="integration.png"/>
            <p:cNvPicPr>
              <a:picLocks noChangeAspect="1"/>
            </p:cNvPicPr>
            <p:nvPr/>
          </p:nvPicPr>
          <p:blipFill>
            <a:blip r:embed="rId9">
              <a:lum bright="-40000"/>
            </a:blip>
            <a:stretch>
              <a:fillRect/>
            </a:stretch>
          </p:blipFill>
          <p:spPr>
            <a:xfrm>
              <a:off x="1637665" y="4877428"/>
              <a:ext cx="994410" cy="584569"/>
            </a:xfrm>
            <a:prstGeom prst="rect">
              <a:avLst/>
            </a:prstGeom>
          </p:spPr>
        </p:pic>
      </p:grpSp>
      <p:sp>
        <p:nvSpPr>
          <p:cNvPr id="35" name="TextBox 34"/>
          <p:cNvSpPr txBox="1"/>
          <p:nvPr/>
        </p:nvSpPr>
        <p:spPr>
          <a:xfrm>
            <a:off x="-721179" y="3708290"/>
            <a:ext cx="2358844" cy="369332"/>
          </a:xfrm>
          <a:prstGeom prst="rect">
            <a:avLst/>
          </a:prstGeom>
          <a:noFill/>
        </p:spPr>
        <p:txBody>
          <a:bodyPr wrap="square" rtlCol="0">
            <a:spAutoFit/>
          </a:bodyPr>
          <a:lstStyle/>
          <a:p>
            <a:pPr algn="r"/>
            <a:r>
              <a:rPr lang="sv-SE" sz="1800" dirty="0" smtClean="0">
                <a:solidFill>
                  <a:schemeClr val="bg1"/>
                </a:solidFill>
              </a:rPr>
              <a:t>Ocean</a:t>
            </a:r>
            <a:endParaRPr lang="en-US" sz="1800" dirty="0">
              <a:solidFill>
                <a:schemeClr val="bg1"/>
              </a:solidFill>
            </a:endParaRPr>
          </a:p>
        </p:txBody>
      </p:sp>
      <p:pic>
        <p:nvPicPr>
          <p:cNvPr id="12" name="Picture 11" descr="earth4-ocean.png"/>
          <p:cNvPicPr>
            <a:picLocks noChangeAspect="1"/>
          </p:cNvPicPr>
          <p:nvPr/>
        </p:nvPicPr>
        <p:blipFill>
          <a:blip r:embed="rId10"/>
          <a:stretch>
            <a:fillRect/>
          </a:stretch>
        </p:blipFill>
        <p:spPr>
          <a:xfrm>
            <a:off x="3259236" y="606751"/>
            <a:ext cx="5714286" cy="571428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arth7-atmosphere_land.png"/>
          <p:cNvPicPr>
            <a:picLocks noChangeAspect="1"/>
          </p:cNvPicPr>
          <p:nvPr/>
        </p:nvPicPr>
        <p:blipFill>
          <a:blip r:embed="rId3"/>
          <a:stretch>
            <a:fillRect/>
          </a:stretch>
        </p:blipFill>
        <p:spPr>
          <a:xfrm>
            <a:off x="3258522" y="606037"/>
            <a:ext cx="5715000" cy="5715000"/>
          </a:xfrm>
          <a:prstGeom prst="rect">
            <a:avLst/>
          </a:prstGeom>
        </p:spPr>
      </p:pic>
      <p:sp>
        <p:nvSpPr>
          <p:cNvPr id="2" name="Title 1"/>
          <p:cNvSpPr>
            <a:spLocks noGrp="1"/>
          </p:cNvSpPr>
          <p:nvPr>
            <p:ph type="title"/>
          </p:nvPr>
        </p:nvSpPr>
        <p:spPr/>
        <p:txBody>
          <a:bodyPr/>
          <a:lstStyle/>
          <a:p>
            <a:r>
              <a:rPr lang="en-US" dirty="0" smtClean="0"/>
              <a:t>Integrated Earth-System Approach</a:t>
            </a:r>
            <a:endParaRPr lang="en-US" dirty="0"/>
          </a:p>
        </p:txBody>
      </p:sp>
      <p:grpSp>
        <p:nvGrpSpPr>
          <p:cNvPr id="3" name="Group 3"/>
          <p:cNvGrpSpPr/>
          <p:nvPr/>
        </p:nvGrpSpPr>
        <p:grpSpPr>
          <a:xfrm>
            <a:off x="1637665" y="1370013"/>
            <a:ext cx="994410" cy="4091984"/>
            <a:chOff x="1637665" y="1370013"/>
            <a:chExt cx="994410" cy="4091984"/>
          </a:xfrm>
        </p:grpSpPr>
        <p:sp>
          <p:nvSpPr>
            <p:cNvPr id="13" name="Rectangle 12"/>
            <p:cNvSpPr/>
            <p:nvPr/>
          </p:nvSpPr>
          <p:spPr>
            <a:xfrm>
              <a:off x="1637665" y="1370013"/>
              <a:ext cx="994410" cy="4091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ocean.png"/>
            <p:cNvPicPr>
              <a:picLocks noChangeAspect="1"/>
            </p:cNvPicPr>
            <p:nvPr/>
          </p:nvPicPr>
          <p:blipFill>
            <a:blip r:embed="rId4">
              <a:lum bright="-45000"/>
            </a:blip>
            <a:stretch>
              <a:fillRect/>
            </a:stretch>
          </p:blipFill>
          <p:spPr>
            <a:xfrm>
              <a:off x="1637665" y="3708290"/>
              <a:ext cx="994410" cy="584569"/>
            </a:xfrm>
            <a:prstGeom prst="rect">
              <a:avLst/>
            </a:prstGeom>
          </p:spPr>
        </p:pic>
        <p:pic>
          <p:nvPicPr>
            <p:cNvPr id="21" name="Picture 20" descr="air land.png"/>
            <p:cNvPicPr>
              <a:picLocks noChangeAspect="1"/>
            </p:cNvPicPr>
            <p:nvPr/>
          </p:nvPicPr>
          <p:blipFill>
            <a:blip r:embed="rId5">
              <a:lum/>
            </a:blip>
            <a:stretch>
              <a:fillRect/>
            </a:stretch>
          </p:blipFill>
          <p:spPr>
            <a:xfrm>
              <a:off x="1637665" y="1954583"/>
              <a:ext cx="994410" cy="584569"/>
            </a:xfrm>
            <a:prstGeom prst="rect">
              <a:avLst/>
            </a:prstGeom>
          </p:spPr>
        </p:pic>
        <p:pic>
          <p:nvPicPr>
            <p:cNvPr id="22" name="Picture 21" descr="air.png"/>
            <p:cNvPicPr>
              <a:picLocks noChangeAspect="1"/>
            </p:cNvPicPr>
            <p:nvPr/>
          </p:nvPicPr>
          <p:blipFill>
            <a:blip r:embed="rId6">
              <a:lum/>
            </a:blip>
            <a:stretch>
              <a:fillRect/>
            </a:stretch>
          </p:blipFill>
          <p:spPr>
            <a:xfrm>
              <a:off x="1637665" y="1370014"/>
              <a:ext cx="994410" cy="584569"/>
            </a:xfrm>
            <a:prstGeom prst="rect">
              <a:avLst/>
            </a:prstGeom>
          </p:spPr>
        </p:pic>
        <p:pic>
          <p:nvPicPr>
            <p:cNvPr id="24" name="Picture 23" descr="land ocean.png"/>
            <p:cNvPicPr>
              <a:picLocks noChangeAspect="1"/>
            </p:cNvPicPr>
            <p:nvPr/>
          </p:nvPicPr>
          <p:blipFill>
            <a:blip r:embed="rId7">
              <a:lum bright="-35000"/>
            </a:blip>
            <a:stretch>
              <a:fillRect/>
            </a:stretch>
          </p:blipFill>
          <p:spPr>
            <a:xfrm>
              <a:off x="1637665" y="3123721"/>
              <a:ext cx="994410" cy="584569"/>
            </a:xfrm>
            <a:prstGeom prst="rect">
              <a:avLst/>
            </a:prstGeom>
          </p:spPr>
        </p:pic>
        <p:pic>
          <p:nvPicPr>
            <p:cNvPr id="25" name="Picture 24" descr="land.png"/>
            <p:cNvPicPr>
              <a:picLocks noChangeAspect="1"/>
            </p:cNvPicPr>
            <p:nvPr/>
          </p:nvPicPr>
          <p:blipFill>
            <a:blip r:embed="rId8">
              <a:lum/>
            </a:blip>
            <a:stretch>
              <a:fillRect/>
            </a:stretch>
          </p:blipFill>
          <p:spPr>
            <a:xfrm>
              <a:off x="1637665" y="2539152"/>
              <a:ext cx="994410" cy="584569"/>
            </a:xfrm>
            <a:prstGeom prst="rect">
              <a:avLst/>
            </a:prstGeom>
          </p:spPr>
        </p:pic>
        <p:pic>
          <p:nvPicPr>
            <p:cNvPr id="27" name="Picture 26" descr="oean-air.png"/>
            <p:cNvPicPr>
              <a:picLocks noChangeAspect="1"/>
            </p:cNvPicPr>
            <p:nvPr/>
          </p:nvPicPr>
          <p:blipFill>
            <a:blip r:embed="rId9">
              <a:lum bright="-18000"/>
            </a:blip>
            <a:stretch>
              <a:fillRect/>
            </a:stretch>
          </p:blipFill>
          <p:spPr>
            <a:xfrm>
              <a:off x="1637665" y="4292859"/>
              <a:ext cx="994410" cy="584569"/>
            </a:xfrm>
            <a:prstGeom prst="rect">
              <a:avLst/>
            </a:prstGeom>
          </p:spPr>
        </p:pic>
        <p:pic>
          <p:nvPicPr>
            <p:cNvPr id="28" name="Picture 27" descr="integration.png"/>
            <p:cNvPicPr>
              <a:picLocks noChangeAspect="1"/>
            </p:cNvPicPr>
            <p:nvPr/>
          </p:nvPicPr>
          <p:blipFill>
            <a:blip r:embed="rId10">
              <a:lum bright="-40000"/>
            </a:blip>
            <a:stretch>
              <a:fillRect/>
            </a:stretch>
          </p:blipFill>
          <p:spPr>
            <a:xfrm>
              <a:off x="1637665" y="4877428"/>
              <a:ext cx="994410" cy="584569"/>
            </a:xfrm>
            <a:prstGeom prst="rect">
              <a:avLst/>
            </a:prstGeom>
          </p:spPr>
        </p:pic>
      </p:grpSp>
      <p:sp>
        <p:nvSpPr>
          <p:cNvPr id="29" name="TextBox 28"/>
          <p:cNvSpPr txBox="1"/>
          <p:nvPr/>
        </p:nvSpPr>
        <p:spPr>
          <a:xfrm>
            <a:off x="2177003" y="1970081"/>
            <a:ext cx="2358844" cy="646331"/>
          </a:xfrm>
          <a:prstGeom prst="rect">
            <a:avLst/>
          </a:prstGeom>
          <a:noFill/>
        </p:spPr>
        <p:txBody>
          <a:bodyPr wrap="square" rtlCol="0">
            <a:spAutoFit/>
          </a:bodyPr>
          <a:lstStyle/>
          <a:p>
            <a:pPr algn="ctr"/>
            <a:r>
              <a:rPr lang="sv-SE" sz="1800" dirty="0" smtClean="0">
                <a:solidFill>
                  <a:schemeClr val="bg1"/>
                </a:solidFill>
              </a:rPr>
              <a:t>Land-</a:t>
            </a:r>
          </a:p>
          <a:p>
            <a:pPr algn="ctr"/>
            <a:r>
              <a:rPr lang="sv-SE" sz="1800" dirty="0" err="1" smtClean="0">
                <a:solidFill>
                  <a:schemeClr val="bg1"/>
                </a:solidFill>
              </a:rPr>
              <a:t>Atmosphere</a:t>
            </a:r>
            <a:endParaRPr lang="en-US" sz="18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arth5-land_ocean.png"/>
          <p:cNvPicPr>
            <a:picLocks noChangeAspect="1"/>
          </p:cNvPicPr>
          <p:nvPr/>
        </p:nvPicPr>
        <p:blipFill>
          <a:blip r:embed="rId3"/>
          <a:stretch>
            <a:fillRect/>
          </a:stretch>
        </p:blipFill>
        <p:spPr>
          <a:xfrm>
            <a:off x="3284094" y="601461"/>
            <a:ext cx="5715000" cy="5715000"/>
          </a:xfrm>
          <a:prstGeom prst="rect">
            <a:avLst/>
          </a:prstGeom>
        </p:spPr>
      </p:pic>
      <p:sp>
        <p:nvSpPr>
          <p:cNvPr id="4" name="Title 3"/>
          <p:cNvSpPr>
            <a:spLocks noGrp="1"/>
          </p:cNvSpPr>
          <p:nvPr>
            <p:ph type="title"/>
          </p:nvPr>
        </p:nvSpPr>
        <p:spPr/>
        <p:txBody>
          <a:bodyPr/>
          <a:lstStyle/>
          <a:p>
            <a:r>
              <a:rPr lang="en-US" dirty="0" smtClean="0"/>
              <a:t>Integrated Earth-System Approach</a:t>
            </a:r>
            <a:endParaRPr lang="en-US" dirty="0"/>
          </a:p>
        </p:txBody>
      </p:sp>
      <p:grpSp>
        <p:nvGrpSpPr>
          <p:cNvPr id="2" name="Group 1"/>
          <p:cNvGrpSpPr/>
          <p:nvPr/>
        </p:nvGrpSpPr>
        <p:grpSpPr>
          <a:xfrm>
            <a:off x="1637665" y="1370013"/>
            <a:ext cx="994410" cy="4091984"/>
            <a:chOff x="1637665" y="1370013"/>
            <a:chExt cx="994410" cy="4091984"/>
          </a:xfrm>
        </p:grpSpPr>
        <p:sp>
          <p:nvSpPr>
            <p:cNvPr id="13" name="Rectangle 12"/>
            <p:cNvSpPr/>
            <p:nvPr/>
          </p:nvSpPr>
          <p:spPr>
            <a:xfrm>
              <a:off x="1637665" y="1370013"/>
              <a:ext cx="994410" cy="4091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land ocean.png"/>
            <p:cNvPicPr>
              <a:picLocks noChangeAspect="1"/>
            </p:cNvPicPr>
            <p:nvPr/>
          </p:nvPicPr>
          <p:blipFill>
            <a:blip r:embed="rId4"/>
            <a:stretch>
              <a:fillRect/>
            </a:stretch>
          </p:blipFill>
          <p:spPr>
            <a:xfrm>
              <a:off x="1637665" y="3123721"/>
              <a:ext cx="994410" cy="584569"/>
            </a:xfrm>
            <a:prstGeom prst="rect">
              <a:avLst/>
            </a:prstGeom>
          </p:spPr>
        </p:pic>
        <p:pic>
          <p:nvPicPr>
            <p:cNvPr id="21" name="Picture 20" descr="land.png"/>
            <p:cNvPicPr>
              <a:picLocks noChangeAspect="1"/>
            </p:cNvPicPr>
            <p:nvPr/>
          </p:nvPicPr>
          <p:blipFill>
            <a:blip r:embed="rId5"/>
            <a:stretch>
              <a:fillRect/>
            </a:stretch>
          </p:blipFill>
          <p:spPr>
            <a:xfrm>
              <a:off x="1637665" y="2539152"/>
              <a:ext cx="994410" cy="584569"/>
            </a:xfrm>
            <a:prstGeom prst="rect">
              <a:avLst/>
            </a:prstGeom>
          </p:spPr>
        </p:pic>
        <p:pic>
          <p:nvPicPr>
            <p:cNvPr id="24" name="Picture 23" descr="oean-air.png"/>
            <p:cNvPicPr>
              <a:picLocks noChangeAspect="1"/>
            </p:cNvPicPr>
            <p:nvPr/>
          </p:nvPicPr>
          <p:blipFill>
            <a:blip r:embed="rId6"/>
            <a:stretch>
              <a:fillRect/>
            </a:stretch>
          </p:blipFill>
          <p:spPr>
            <a:xfrm>
              <a:off x="1637665" y="4292859"/>
              <a:ext cx="994410" cy="584569"/>
            </a:xfrm>
            <a:prstGeom prst="rect">
              <a:avLst/>
            </a:prstGeom>
          </p:spPr>
        </p:pic>
        <p:pic>
          <p:nvPicPr>
            <p:cNvPr id="25" name="Picture 24" descr="air land.png"/>
            <p:cNvPicPr>
              <a:picLocks noChangeAspect="1"/>
            </p:cNvPicPr>
            <p:nvPr/>
          </p:nvPicPr>
          <p:blipFill>
            <a:blip r:embed="rId7">
              <a:lum bright="-42000"/>
            </a:blip>
            <a:stretch>
              <a:fillRect/>
            </a:stretch>
          </p:blipFill>
          <p:spPr>
            <a:xfrm>
              <a:off x="1637665" y="1954583"/>
              <a:ext cx="994410" cy="584569"/>
            </a:xfrm>
            <a:prstGeom prst="rect">
              <a:avLst/>
            </a:prstGeom>
          </p:spPr>
        </p:pic>
        <p:pic>
          <p:nvPicPr>
            <p:cNvPr id="28" name="Picture 27" descr="ocean.png"/>
            <p:cNvPicPr>
              <a:picLocks noChangeAspect="1"/>
            </p:cNvPicPr>
            <p:nvPr/>
          </p:nvPicPr>
          <p:blipFill>
            <a:blip r:embed="rId8"/>
            <a:stretch>
              <a:fillRect/>
            </a:stretch>
          </p:blipFill>
          <p:spPr>
            <a:xfrm>
              <a:off x="1637665" y="3708290"/>
              <a:ext cx="994410" cy="584569"/>
            </a:xfrm>
            <a:prstGeom prst="rect">
              <a:avLst/>
            </a:prstGeom>
          </p:spPr>
        </p:pic>
        <p:pic>
          <p:nvPicPr>
            <p:cNvPr id="29" name="Picture 28" descr="integration.png"/>
            <p:cNvPicPr>
              <a:picLocks noChangeAspect="1"/>
            </p:cNvPicPr>
            <p:nvPr/>
          </p:nvPicPr>
          <p:blipFill>
            <a:blip r:embed="rId9">
              <a:lum bright="-40000"/>
            </a:blip>
            <a:stretch>
              <a:fillRect/>
            </a:stretch>
          </p:blipFill>
          <p:spPr>
            <a:xfrm>
              <a:off x="1637665" y="4877428"/>
              <a:ext cx="994410" cy="584569"/>
            </a:xfrm>
            <a:prstGeom prst="rect">
              <a:avLst/>
            </a:prstGeom>
          </p:spPr>
        </p:pic>
        <p:pic>
          <p:nvPicPr>
            <p:cNvPr id="30" name="Picture 29" descr="air.png"/>
            <p:cNvPicPr>
              <a:picLocks noChangeAspect="1"/>
            </p:cNvPicPr>
            <p:nvPr/>
          </p:nvPicPr>
          <p:blipFill>
            <a:blip r:embed="rId10">
              <a:lum bright="-31000"/>
            </a:blip>
            <a:stretch>
              <a:fillRect/>
            </a:stretch>
          </p:blipFill>
          <p:spPr>
            <a:xfrm>
              <a:off x="1637665" y="1370014"/>
              <a:ext cx="994410" cy="584569"/>
            </a:xfrm>
            <a:prstGeom prst="rect">
              <a:avLst/>
            </a:prstGeom>
          </p:spPr>
        </p:pic>
      </p:grpSp>
      <p:sp>
        <p:nvSpPr>
          <p:cNvPr id="32" name="TextBox 31"/>
          <p:cNvSpPr txBox="1"/>
          <p:nvPr/>
        </p:nvSpPr>
        <p:spPr>
          <a:xfrm>
            <a:off x="-721179" y="3123721"/>
            <a:ext cx="2358844" cy="369332"/>
          </a:xfrm>
          <a:prstGeom prst="rect">
            <a:avLst/>
          </a:prstGeom>
          <a:noFill/>
        </p:spPr>
        <p:txBody>
          <a:bodyPr wrap="square" rtlCol="0">
            <a:spAutoFit/>
          </a:bodyPr>
          <a:lstStyle/>
          <a:p>
            <a:pPr algn="r"/>
            <a:r>
              <a:rPr lang="sv-SE" sz="1800" dirty="0" smtClean="0">
                <a:solidFill>
                  <a:schemeClr val="bg1"/>
                </a:solidFill>
              </a:rPr>
              <a:t>Land-Ocean</a:t>
            </a:r>
            <a:endParaRPr lang="en-US" sz="18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earth8-atmosphere_ocean-alt.png"/>
          <p:cNvPicPr>
            <a:picLocks noChangeAspect="1"/>
          </p:cNvPicPr>
          <p:nvPr/>
        </p:nvPicPr>
        <p:blipFill>
          <a:blip r:embed="rId3"/>
          <a:stretch>
            <a:fillRect/>
          </a:stretch>
        </p:blipFill>
        <p:spPr>
          <a:xfrm>
            <a:off x="3267760" y="606751"/>
            <a:ext cx="5714286" cy="5714286"/>
          </a:xfrm>
          <a:prstGeom prst="rect">
            <a:avLst/>
          </a:prstGeom>
        </p:spPr>
      </p:pic>
      <p:sp>
        <p:nvSpPr>
          <p:cNvPr id="2" name="Title 1"/>
          <p:cNvSpPr>
            <a:spLocks noGrp="1"/>
          </p:cNvSpPr>
          <p:nvPr>
            <p:ph type="title"/>
          </p:nvPr>
        </p:nvSpPr>
        <p:spPr/>
        <p:txBody>
          <a:bodyPr/>
          <a:lstStyle/>
          <a:p>
            <a:r>
              <a:rPr lang="en-US" dirty="0" smtClean="0"/>
              <a:t>Integrated Earth-System Approach</a:t>
            </a:r>
            <a:endParaRPr lang="en-US" dirty="0"/>
          </a:p>
        </p:txBody>
      </p:sp>
      <p:grpSp>
        <p:nvGrpSpPr>
          <p:cNvPr id="3" name="Group 2"/>
          <p:cNvGrpSpPr/>
          <p:nvPr/>
        </p:nvGrpSpPr>
        <p:grpSpPr>
          <a:xfrm>
            <a:off x="1637665" y="1370013"/>
            <a:ext cx="994410" cy="4091985"/>
            <a:chOff x="1637665" y="1370013"/>
            <a:chExt cx="994410" cy="4091985"/>
          </a:xfrm>
        </p:grpSpPr>
        <p:sp>
          <p:nvSpPr>
            <p:cNvPr id="12" name="Rectangle 11"/>
            <p:cNvSpPr/>
            <p:nvPr/>
          </p:nvSpPr>
          <p:spPr>
            <a:xfrm>
              <a:off x="1637665" y="1370013"/>
              <a:ext cx="994410" cy="4091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air.png"/>
            <p:cNvPicPr>
              <a:picLocks noChangeAspect="1"/>
            </p:cNvPicPr>
            <p:nvPr/>
          </p:nvPicPr>
          <p:blipFill>
            <a:blip r:embed="rId4"/>
            <a:stretch>
              <a:fillRect/>
            </a:stretch>
          </p:blipFill>
          <p:spPr>
            <a:xfrm>
              <a:off x="1637665" y="1370014"/>
              <a:ext cx="994410" cy="584569"/>
            </a:xfrm>
            <a:prstGeom prst="rect">
              <a:avLst/>
            </a:prstGeom>
          </p:spPr>
        </p:pic>
        <p:pic>
          <p:nvPicPr>
            <p:cNvPr id="16" name="Picture 15" descr="oean-air.png"/>
            <p:cNvPicPr>
              <a:picLocks noChangeAspect="1"/>
            </p:cNvPicPr>
            <p:nvPr/>
          </p:nvPicPr>
          <p:blipFill>
            <a:blip r:embed="rId5"/>
            <a:stretch>
              <a:fillRect/>
            </a:stretch>
          </p:blipFill>
          <p:spPr>
            <a:xfrm>
              <a:off x="1637665" y="4292860"/>
              <a:ext cx="994410" cy="584569"/>
            </a:xfrm>
            <a:prstGeom prst="rect">
              <a:avLst/>
            </a:prstGeom>
          </p:spPr>
        </p:pic>
        <p:pic>
          <p:nvPicPr>
            <p:cNvPr id="21" name="Picture 20" descr="air land.png"/>
            <p:cNvPicPr>
              <a:picLocks noChangeAspect="1"/>
            </p:cNvPicPr>
            <p:nvPr/>
          </p:nvPicPr>
          <p:blipFill>
            <a:blip r:embed="rId6">
              <a:lum bright="-42000"/>
            </a:blip>
            <a:stretch>
              <a:fillRect/>
            </a:stretch>
          </p:blipFill>
          <p:spPr>
            <a:xfrm>
              <a:off x="1637665" y="1954584"/>
              <a:ext cx="994410" cy="584569"/>
            </a:xfrm>
            <a:prstGeom prst="rect">
              <a:avLst/>
            </a:prstGeom>
          </p:spPr>
        </p:pic>
        <p:pic>
          <p:nvPicPr>
            <p:cNvPr id="24" name="Picture 23" descr="land ocean.png"/>
            <p:cNvPicPr>
              <a:picLocks noChangeAspect="1"/>
            </p:cNvPicPr>
            <p:nvPr/>
          </p:nvPicPr>
          <p:blipFill>
            <a:blip r:embed="rId7">
              <a:lum bright="-35000"/>
            </a:blip>
            <a:stretch>
              <a:fillRect/>
            </a:stretch>
          </p:blipFill>
          <p:spPr>
            <a:xfrm>
              <a:off x="1637665" y="3123722"/>
              <a:ext cx="994410" cy="584569"/>
            </a:xfrm>
            <a:prstGeom prst="rect">
              <a:avLst/>
            </a:prstGeom>
          </p:spPr>
        </p:pic>
        <p:pic>
          <p:nvPicPr>
            <p:cNvPr id="25" name="Picture 24" descr="land.png"/>
            <p:cNvPicPr>
              <a:picLocks noChangeAspect="1"/>
            </p:cNvPicPr>
            <p:nvPr/>
          </p:nvPicPr>
          <p:blipFill>
            <a:blip r:embed="rId8">
              <a:lum bright="-31000"/>
            </a:blip>
            <a:stretch>
              <a:fillRect/>
            </a:stretch>
          </p:blipFill>
          <p:spPr>
            <a:xfrm>
              <a:off x="1637665" y="2539153"/>
              <a:ext cx="994410" cy="584569"/>
            </a:xfrm>
            <a:prstGeom prst="rect">
              <a:avLst/>
            </a:prstGeom>
          </p:spPr>
        </p:pic>
        <p:pic>
          <p:nvPicPr>
            <p:cNvPr id="26" name="Picture 25" descr="ocean.png"/>
            <p:cNvPicPr>
              <a:picLocks noChangeAspect="1"/>
            </p:cNvPicPr>
            <p:nvPr/>
          </p:nvPicPr>
          <p:blipFill>
            <a:blip r:embed="rId9"/>
            <a:stretch>
              <a:fillRect/>
            </a:stretch>
          </p:blipFill>
          <p:spPr>
            <a:xfrm>
              <a:off x="1637665" y="3708291"/>
              <a:ext cx="994410" cy="584569"/>
            </a:xfrm>
            <a:prstGeom prst="rect">
              <a:avLst/>
            </a:prstGeom>
          </p:spPr>
        </p:pic>
        <p:pic>
          <p:nvPicPr>
            <p:cNvPr id="28" name="Picture 27" descr="integration.png"/>
            <p:cNvPicPr>
              <a:picLocks noChangeAspect="1"/>
            </p:cNvPicPr>
            <p:nvPr/>
          </p:nvPicPr>
          <p:blipFill>
            <a:blip r:embed="rId10">
              <a:lum bright="-40000"/>
            </a:blip>
            <a:stretch>
              <a:fillRect/>
            </a:stretch>
          </p:blipFill>
          <p:spPr>
            <a:xfrm>
              <a:off x="1637665" y="4877429"/>
              <a:ext cx="994410" cy="584569"/>
            </a:xfrm>
            <a:prstGeom prst="rect">
              <a:avLst/>
            </a:prstGeom>
          </p:spPr>
        </p:pic>
      </p:grpSp>
      <p:sp>
        <p:nvSpPr>
          <p:cNvPr id="29" name="TextBox 28"/>
          <p:cNvSpPr txBox="1"/>
          <p:nvPr/>
        </p:nvSpPr>
        <p:spPr>
          <a:xfrm>
            <a:off x="-721179" y="4292860"/>
            <a:ext cx="2358844" cy="646331"/>
          </a:xfrm>
          <a:prstGeom prst="rect">
            <a:avLst/>
          </a:prstGeom>
          <a:noFill/>
        </p:spPr>
        <p:txBody>
          <a:bodyPr wrap="square" rtlCol="0">
            <a:spAutoFit/>
          </a:bodyPr>
          <a:lstStyle/>
          <a:p>
            <a:pPr algn="r"/>
            <a:r>
              <a:rPr lang="sv-SE" sz="1800" dirty="0" smtClean="0">
                <a:solidFill>
                  <a:schemeClr val="bg1"/>
                </a:solidFill>
              </a:rPr>
              <a:t>Ocean-</a:t>
            </a:r>
          </a:p>
          <a:p>
            <a:pPr algn="r"/>
            <a:r>
              <a:rPr lang="sv-SE" sz="1800" dirty="0" err="1" smtClean="0">
                <a:solidFill>
                  <a:schemeClr val="bg1"/>
                </a:solidFill>
              </a:rPr>
              <a:t>Atmosphere</a:t>
            </a:r>
            <a:endParaRPr lang="en-US" sz="18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IGBP color theme">
      <a:dk1>
        <a:srgbClr val="FFFFFF"/>
      </a:dk1>
      <a:lt1>
        <a:srgbClr val="000000"/>
      </a:lt1>
      <a:dk2>
        <a:srgbClr val="1F497D"/>
      </a:dk2>
      <a:lt2>
        <a:srgbClr val="EEECE1"/>
      </a:lt2>
      <a:accent1>
        <a:srgbClr val="7FBE38"/>
      </a:accent1>
      <a:accent2>
        <a:srgbClr val="FDD525"/>
      </a:accent2>
      <a:accent3>
        <a:srgbClr val="C7104B"/>
      </a:accent3>
      <a:accent4>
        <a:srgbClr val="1F6DBD"/>
      </a:accent4>
      <a:accent5>
        <a:srgbClr val="F48300"/>
      </a:accent5>
      <a:accent6>
        <a:srgbClr val="884C24"/>
      </a:accent6>
      <a:hlink>
        <a:srgbClr val="AA4C95"/>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pt1602.tmp">
  <a:themeElements>
    <a:clrScheme name="Custom 9">
      <a:dk1>
        <a:srgbClr val="FFFFFF"/>
      </a:dk1>
      <a:lt1>
        <a:srgbClr val="000000"/>
      </a:lt1>
      <a:dk2>
        <a:srgbClr val="1F497D"/>
      </a:dk2>
      <a:lt2>
        <a:srgbClr val="EEECE1"/>
      </a:lt2>
      <a:accent1>
        <a:srgbClr val="7FBE38"/>
      </a:accent1>
      <a:accent2>
        <a:srgbClr val="FDD525"/>
      </a:accent2>
      <a:accent3>
        <a:srgbClr val="C7104B"/>
      </a:accent3>
      <a:accent4>
        <a:srgbClr val="1F6DBD"/>
      </a:accent4>
      <a:accent5>
        <a:srgbClr val="F48300"/>
      </a:accent5>
      <a:accent6>
        <a:srgbClr val="884C24"/>
      </a:accent6>
      <a:hlink>
        <a:srgbClr val="AA4C95"/>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IVM Theme">
      <a:dk1>
        <a:srgbClr val="05368B"/>
      </a:dk1>
      <a:lt1>
        <a:sysClr val="window" lastClr="FFFFFF"/>
      </a:lt1>
      <a:dk2>
        <a:srgbClr val="0055A5"/>
      </a:dk2>
      <a:lt2>
        <a:srgbClr val="E5EEF6"/>
      </a:lt2>
      <a:accent1>
        <a:srgbClr val="7FB92F"/>
      </a:accent1>
      <a:accent2>
        <a:srgbClr val="BEE18F"/>
      </a:accent2>
      <a:accent3>
        <a:srgbClr val="DCF0C2"/>
      </a:accent3>
      <a:accent4>
        <a:srgbClr val="4281BB"/>
      </a:accent4>
      <a:accent5>
        <a:srgbClr val="B2CCE4"/>
      </a:accent5>
      <a:accent6>
        <a:srgbClr val="CCE3ED"/>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AEDBF"/>
        </a:solidFill>
        <a:ln w="12700">
          <a:solidFill>
            <a:srgbClr val="05368B"/>
          </a:solidFill>
        </a:ln>
      </a:spPr>
      <a:bodyPr rtlCol="0" anchor="ctr"/>
      <a:lstStyle>
        <a:defPPr marL="180975" indent="-180975" algn="l" defTabSz="914400" rtl="0" eaLnBrk="1" latinLnBrk="0" hangingPunct="1">
          <a:spcBef>
            <a:spcPts val="600"/>
          </a:spcBef>
          <a:buClr>
            <a:srgbClr val="06368B"/>
          </a:buClr>
          <a:buSzPct val="110000"/>
          <a:buFont typeface="Wingdings" pitchFamily="2" charset="2"/>
          <a:buChar char="§"/>
          <a:defRPr sz="1800" kern="1200" dirty="0" err="1" smtClean="0">
            <a:solidFill>
              <a:srgbClr val="05368B"/>
            </a:solidFill>
            <a:latin typeface="Arial" pitchFamily="34" charset="0"/>
            <a:ea typeface="+mn-ea"/>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180975" indent="-180975">
          <a:spcBef>
            <a:spcPts val="600"/>
          </a:spcBef>
          <a:buClr>
            <a:srgbClr val="06368B"/>
          </a:buClr>
          <a:buSzPct val="110000"/>
          <a:buFont typeface="Wingdings" pitchFamily="2" charset="2"/>
          <a:buChar char="§"/>
          <a:defRPr dirty="0" err="1" smtClean="0">
            <a:solidFill>
              <a:srgbClr val="05368B"/>
            </a:solidFill>
            <a:latin typeface="Arial" pitchFamily="34" charset="0"/>
            <a:cs typeface="Arial" pitchFamily="34" charset="0"/>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36197</TotalTime>
  <Words>1093</Words>
  <Application>Microsoft Macintosh PowerPoint</Application>
  <PresentationFormat>On-screen Show (4:3)</PresentationFormat>
  <Paragraphs>160</Paragraphs>
  <Slides>24</Slides>
  <Notes>22</Notes>
  <HiddenSlides>0</HiddenSlides>
  <MMClips>0</MMClips>
  <ScaleCrop>false</ScaleCrop>
  <HeadingPairs>
    <vt:vector size="4" baseType="variant">
      <vt:variant>
        <vt:lpstr>Theme</vt:lpstr>
      </vt:variant>
      <vt:variant>
        <vt:i4>4</vt:i4>
      </vt:variant>
      <vt:variant>
        <vt:lpstr>Slide Titles</vt:lpstr>
      </vt:variant>
      <vt:variant>
        <vt:i4>24</vt:i4>
      </vt:variant>
    </vt:vector>
  </HeadingPairs>
  <TitlesOfParts>
    <vt:vector size="28" baseType="lpstr">
      <vt:lpstr>Custom Design</vt:lpstr>
      <vt:lpstr>ppt1602.tmp</vt:lpstr>
      <vt:lpstr>Larissa-Design</vt:lpstr>
      <vt:lpstr>1_Custom Design</vt:lpstr>
      <vt:lpstr>PowerPoint Presentation</vt:lpstr>
      <vt:lpstr>IGBP Strategic Vision</vt:lpstr>
      <vt:lpstr>IGBP Strategic Vision</vt:lpstr>
      <vt:lpstr>Integrated Earth-System Approach</vt:lpstr>
      <vt:lpstr>Integrated Earth-System Approach</vt:lpstr>
      <vt:lpstr>Integrated Earth-System Approach</vt:lpstr>
      <vt:lpstr>Integrated Earth-System Approach</vt:lpstr>
      <vt:lpstr>Integrated Earth-System Approach</vt:lpstr>
      <vt:lpstr>Integrated Earth-System Approach</vt:lpstr>
      <vt:lpstr>Integrated Earth-System Approach</vt:lpstr>
      <vt:lpstr>Integrated Earth-System Approach </vt:lpstr>
      <vt:lpstr>IGBP Strategic Vision</vt:lpstr>
      <vt:lpstr>PowerPoint Presentation</vt:lpstr>
      <vt:lpstr>Primary production trends</vt:lpstr>
      <vt:lpstr>Sustainability in urbanizing planet</vt:lpstr>
      <vt:lpstr>Impacts of cities on air pollution and climate</vt:lpstr>
      <vt:lpstr>Quantifying anthropogenic and natural emissions of trace gases and aerosols, and facilitating use by research, assessment, and policy communities</vt:lpstr>
      <vt:lpstr>Air Pollution &amp; Climate: mitigation options and policy discussions  </vt:lpstr>
      <vt:lpstr>Aerosol sources – satellite and  in situ observations</vt:lpstr>
      <vt:lpstr>Observing land change in support of the MDG’s</vt:lpstr>
      <vt:lpstr>PowerPoint Presentation</vt:lpstr>
      <vt:lpstr>Integrating social and ecological changes</vt:lpstr>
      <vt:lpstr>Integrating social and ecological changes Lower Yangtze basin – ES 1930-2006</vt:lpstr>
      <vt:lpstr>PowerPoint Presentation</vt:lpstr>
    </vt:vector>
  </TitlesOfParts>
  <Company>IGBP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Owen Gaffney</dc:creator>
  <cp:lastModifiedBy>Sybil Seitzinger</cp:lastModifiedBy>
  <cp:revision>895</cp:revision>
  <cp:lastPrinted>2011-09-01T10:27:23Z</cp:lastPrinted>
  <dcterms:created xsi:type="dcterms:W3CDTF">2011-03-08T13:06:46Z</dcterms:created>
  <dcterms:modified xsi:type="dcterms:W3CDTF">2012-08-29T08:37:50Z</dcterms:modified>
</cp:coreProperties>
</file>