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0"/>
  </p:notesMasterIdLst>
  <p:sldIdLst>
    <p:sldId id="264" r:id="rId2"/>
    <p:sldId id="257" r:id="rId3"/>
    <p:sldId id="261" r:id="rId4"/>
    <p:sldId id="262" r:id="rId5"/>
    <p:sldId id="258" r:id="rId6"/>
    <p:sldId id="259" r:id="rId7"/>
    <p:sldId id="266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57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1B74D-DA75-45C6-B5B6-67D107AC0B6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551A1-93C0-45C6-A542-8D6D2A80137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551A1-93C0-45C6-A542-8D6D2A8013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11-12 June 2015, Bari-Italy.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>
                <a:solidFill>
                  <a:prstClr val="white"/>
                </a:solidFill>
              </a:rPr>
              <a:pPr/>
              <a:t>‹N›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 Imagen" descr="LOGO_CREAF_PERFILAT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188913"/>
            <a:ext cx="1368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>
              <a:solidFill>
                <a:prstClr val="black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1"/>
          </p:nvPr>
        </p:nvSpPr>
        <p:spPr>
          <a:xfrm>
            <a:off x="395536" y="1124744"/>
            <a:ext cx="8496944" cy="51130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56207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ca-ES" sz="3600" b="1" i="1" kern="1200" dirty="0" smtClean="0">
                <a:solidFill>
                  <a:srgbClr val="006600"/>
                </a:solidFill>
                <a:latin typeface="Georgia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pic>
        <p:nvPicPr>
          <p:cNvPr id="7" name="6 Imagen" descr="barr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675120"/>
            <a:ext cx="9144000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41" y="908720"/>
            <a:ext cx="8892480" cy="1363339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Towards a sustainability process for</a:t>
            </a:r>
            <a:r>
              <a:rPr lang="it-IT" sz="3200" dirty="0">
                <a:effectLst/>
              </a:rPr>
              <a:t/>
            </a:r>
            <a:br>
              <a:rPr lang="it-IT" sz="3200" dirty="0">
                <a:effectLst/>
              </a:rPr>
            </a:br>
            <a:r>
              <a:rPr lang="en-US" sz="3200" dirty="0">
                <a:effectLst/>
              </a:rPr>
              <a:t>GEOSS Essential Variables</a:t>
            </a:r>
            <a:endParaRPr lang="it-IT" sz="3200" dirty="0"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8784" y="2276872"/>
            <a:ext cx="7772400" cy="432048"/>
          </a:xfrm>
        </p:spPr>
        <p:txBody>
          <a:bodyPr>
            <a:normAutofit/>
          </a:bodyPr>
          <a:lstStyle/>
          <a:p>
            <a:r>
              <a:rPr lang="en-GB" sz="1800" i="1" dirty="0" smtClean="0"/>
              <a:t>11-12 June 2015, Bari-Italy</a:t>
            </a:r>
            <a:endParaRPr lang="en-GB" sz="1800" i="1" noProof="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4005064"/>
            <a:ext cx="3276600" cy="9144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 lang="en-US" sz="1200" b="1" i="0">
                <a:solidFill>
                  <a:srgbClr val="0061A7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dirty="0" smtClean="0"/>
              <a:t>Coordinating an Observation Network of Networks </a:t>
            </a:r>
            <a:r>
              <a:rPr dirty="0" err="1" smtClean="0"/>
              <a:t>EnCompassing</a:t>
            </a:r>
            <a:r>
              <a:rPr dirty="0" smtClean="0"/>
              <a:t> </a:t>
            </a:r>
            <a:r>
              <a:rPr dirty="0" err="1" smtClean="0"/>
              <a:t>saTellite</a:t>
            </a:r>
            <a:r>
              <a:rPr dirty="0" smtClean="0"/>
              <a:t> and IN-situ to fill the Gaps in European Observations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674" y="113528"/>
            <a:ext cx="1400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6692925" y="5952703"/>
            <a:ext cx="2267744" cy="788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LOGO</a:t>
            </a:r>
            <a:endParaRPr lang="en-US" dirty="0"/>
          </a:p>
        </p:txBody>
      </p:sp>
      <p:pic>
        <p:nvPicPr>
          <p:cNvPr id="18" name="Immagin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9088"/>
            <a:ext cx="1007745" cy="66929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62" y="357497"/>
            <a:ext cx="2962806" cy="46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 Subtítulo"/>
          <p:cNvSpPr txBox="1">
            <a:spLocks/>
          </p:cNvSpPr>
          <p:nvPr/>
        </p:nvSpPr>
        <p:spPr>
          <a:xfrm>
            <a:off x="1042448" y="2708920"/>
            <a:ext cx="7885527" cy="129614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1800" i="1" dirty="0" smtClean="0"/>
              <a:t>Societal Benefit Area: Ecosystems</a:t>
            </a:r>
          </a:p>
          <a:p>
            <a:r>
              <a:rPr lang="en-GB" sz="1800" i="1" dirty="0" smtClean="0"/>
              <a:t>Name(s):…………</a:t>
            </a:r>
          </a:p>
          <a:p>
            <a:r>
              <a:rPr lang="en-GB" sz="1800" i="1" dirty="0" smtClean="0"/>
              <a:t>Institution:……..</a:t>
            </a:r>
          </a:p>
        </p:txBody>
      </p:sp>
    </p:spTree>
    <p:extLst>
      <p:ext uri="{BB962C8B-B14F-4D97-AF65-F5344CB8AC3E}">
        <p14:creationId xmlns:p14="http://schemas.microsoft.com/office/powerpoint/2010/main" val="28803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Is your community developing a set of area-specific EVs? </a:t>
            </a:r>
            <a:r>
              <a:rPr lang="en-GB" dirty="0" smtClean="0"/>
              <a:t>If 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How do you define EV</a:t>
            </a:r>
            <a:r>
              <a:rPr lang="en-GB" b="1" dirty="0" smtClean="0"/>
              <a:t>?</a:t>
            </a:r>
          </a:p>
          <a:p>
            <a:pPr marL="457200" lvl="1" indent="0">
              <a:buNone/>
            </a:pPr>
            <a:endParaRPr lang="it-IT" b="1" dirty="0"/>
          </a:p>
          <a:p>
            <a:pPr lvl="0"/>
            <a:r>
              <a:rPr lang="en-GB" dirty="0" smtClean="0"/>
              <a:t>If </a:t>
            </a:r>
            <a:r>
              <a:rPr lang="en-GB" dirty="0"/>
              <a:t>not, is the community planning to start this in the near future</a:t>
            </a:r>
            <a:r>
              <a:rPr lang="en-GB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Have you attended previous meeting?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Are you considering reference documents from other domains?</a:t>
            </a:r>
          </a:p>
          <a:p>
            <a:pPr lvl="0"/>
            <a:endParaRPr lang="it-IT" sz="2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Status of existing EVs in the domain</a:t>
            </a:r>
            <a:endParaRPr lang="en-US" sz="3600" i="1" dirty="0"/>
          </a:p>
        </p:txBody>
      </p:sp>
      <p:pic>
        <p:nvPicPr>
          <p:cNvPr id="6" name="Immagin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0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785395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What criteria, methodology, and process are used to identify EVs?</a:t>
            </a:r>
            <a:endParaRPr lang="it-IT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Bottom-up: from what EO data can provide for the specific domain (e.g., NDVI index from MODIS)?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Or Top-down: from what predictive modeling requires as inputs to the selection of the most appropriate sensors?</a:t>
            </a:r>
          </a:p>
          <a:p>
            <a:pPr lvl="0"/>
            <a:r>
              <a:rPr lang="en-GB" dirty="0" smtClean="0"/>
              <a:t>Do </a:t>
            </a:r>
            <a:r>
              <a:rPr lang="en-GB" dirty="0"/>
              <a:t>you have a template to document a EV</a:t>
            </a:r>
            <a:r>
              <a:rPr lang="en-GB" dirty="0" smtClean="0"/>
              <a:t>?</a:t>
            </a:r>
            <a:endParaRPr lang="it-IT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143000"/>
          </a:xfrm>
        </p:spPr>
        <p:txBody>
          <a:bodyPr>
            <a:noAutofit/>
          </a:bodyPr>
          <a:lstStyle/>
          <a:p>
            <a:r>
              <a:rPr lang="en-US" sz="3600" i="1" dirty="0" smtClean="0"/>
              <a:t>The process underlying EV definition</a:t>
            </a:r>
            <a:endParaRPr lang="en-US" sz="3600" i="1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1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what extent these EVs </a:t>
            </a:r>
            <a:r>
              <a:rPr lang="en-US" dirty="0" smtClean="0"/>
              <a:t>(if any) are </a:t>
            </a:r>
            <a:r>
              <a:rPr lang="en-US" dirty="0"/>
              <a:t>validated and used </a:t>
            </a:r>
            <a:endParaRPr lang="en-US" dirty="0" smtClean="0"/>
          </a:p>
          <a:p>
            <a:pPr lvl="0"/>
            <a:r>
              <a:rPr lang="en-GB" dirty="0"/>
              <a:t>Are the EVs linked to applications and users</a:t>
            </a:r>
            <a:r>
              <a:rPr lang="en-GB" dirty="0" smtClean="0"/>
              <a:t>?</a:t>
            </a:r>
          </a:p>
          <a:p>
            <a:pPr lvl="0"/>
            <a:r>
              <a:rPr lang="en-GB" b="1" dirty="0" smtClean="0"/>
              <a:t>Who </a:t>
            </a:r>
            <a:r>
              <a:rPr lang="en-GB" b="1" dirty="0" smtClean="0"/>
              <a:t>the users are</a:t>
            </a:r>
            <a:r>
              <a:rPr lang="en-GB" b="1" dirty="0"/>
              <a:t>?</a:t>
            </a:r>
            <a:endParaRPr lang="en-GB" b="1" dirty="0" smtClean="0"/>
          </a:p>
          <a:p>
            <a:pPr lvl="0"/>
            <a:r>
              <a:rPr lang="en-GB" dirty="0" smtClean="0"/>
              <a:t>How </a:t>
            </a:r>
            <a:r>
              <a:rPr lang="en-GB" dirty="0"/>
              <a:t>is a community agreement reached? </a:t>
            </a:r>
            <a:endParaRPr lang="it-IT" dirty="0"/>
          </a:p>
          <a:p>
            <a:pPr lvl="0"/>
            <a:r>
              <a:rPr lang="en-GB" dirty="0"/>
              <a:t>Is a community review process in place</a:t>
            </a:r>
            <a:r>
              <a:rPr lang="en-GB" dirty="0" smtClean="0"/>
              <a:t>?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Are the EVs linked to an international body (i.e. a UN convention or similar) and is this body involved in accepting the EVs?</a:t>
            </a:r>
            <a:endParaRPr lang="it-IT" dirty="0">
              <a:solidFill>
                <a:prstClr val="black"/>
              </a:solidFill>
            </a:endParaRP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347048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/>
              <a:t>EVs validation and use</a:t>
            </a:r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19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Do </a:t>
            </a:r>
            <a:r>
              <a:rPr lang="en-GB" dirty="0"/>
              <a:t>you have a database with information on the EVs</a:t>
            </a:r>
            <a:r>
              <a:rPr lang="en-GB" dirty="0" smtClean="0"/>
              <a:t>?</a:t>
            </a:r>
          </a:p>
          <a:p>
            <a:pPr lvl="0"/>
            <a:r>
              <a:rPr lang="en-GB" dirty="0" smtClean="0"/>
              <a:t>Do you know network currently operational for medium-term/long-term </a:t>
            </a:r>
            <a:r>
              <a:rPr lang="en-GB" dirty="0"/>
              <a:t>monitoring</a:t>
            </a:r>
            <a:r>
              <a:rPr lang="en-GB" dirty="0" smtClean="0"/>
              <a:t>?</a:t>
            </a:r>
          </a:p>
          <a:p>
            <a:r>
              <a:rPr lang="en-GB" dirty="0"/>
              <a:t>Are the current operational networks operated by your community measuring the  EVs?</a:t>
            </a:r>
            <a:endParaRPr lang="it-IT" dirty="0"/>
          </a:p>
          <a:p>
            <a:pPr lvl="0"/>
            <a:endParaRPr lang="it-IT" dirty="0"/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i="1" dirty="0" smtClean="0">
                <a:ea typeface="Calibri"/>
                <a:cs typeface="Times New Roman"/>
              </a:rPr>
              <a:t>Describing </a:t>
            </a:r>
            <a:r>
              <a:rPr lang="en-US" sz="3600" i="1" dirty="0">
                <a:ea typeface="Calibri"/>
                <a:cs typeface="Times New Roman"/>
              </a:rPr>
              <a:t>the monitoring networks currently operational</a:t>
            </a:r>
            <a:endParaRPr lang="en-US" sz="3600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80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some Use Case,  have you already focused on </a:t>
            </a:r>
            <a:r>
              <a:rPr lang="en-US" dirty="0" err="1"/>
              <a:t>Evs’</a:t>
            </a:r>
            <a:r>
              <a:rPr lang="en-US" dirty="0"/>
              <a:t> features</a:t>
            </a:r>
            <a:r>
              <a:rPr lang="en-US" dirty="0" smtClean="0"/>
              <a:t>: </a:t>
            </a:r>
            <a:endParaRPr lang="en-US" dirty="0" smtClean="0"/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Temporal frequency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Spatial resolution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Accuracy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etc</a:t>
            </a:r>
            <a:r>
              <a:rPr lang="en-US" dirty="0"/>
              <a:t>.;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Challenges and how these are addressed (if any)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600" dirty="0" smtClean="0">
                <a:ea typeface="Calibri"/>
                <a:cs typeface="Times New Roman"/>
              </a:rPr>
              <a:t/>
            </a:r>
            <a:br>
              <a:rPr lang="it-IT" sz="3600" dirty="0" smtClean="0">
                <a:ea typeface="Calibri"/>
                <a:cs typeface="Times New Roman"/>
              </a:rPr>
            </a:br>
            <a:r>
              <a:rPr lang="en-US" sz="4000" i="1" dirty="0">
                <a:ea typeface="Calibri"/>
                <a:cs typeface="Times New Roman"/>
              </a:rPr>
              <a:t>Assessing EV observational needs and readiness</a:t>
            </a:r>
            <a:r>
              <a:rPr lang="it-IT" sz="3600" dirty="0">
                <a:ea typeface="Calibri"/>
                <a:cs typeface="Times New Roman"/>
              </a:rPr>
              <a:t/>
            </a:r>
            <a:br>
              <a:rPr lang="it-IT" sz="3600" dirty="0">
                <a:ea typeface="Calibri"/>
                <a:cs typeface="Times New Roman"/>
              </a:rPr>
            </a:br>
            <a:endParaRPr lang="en-US" dirty="0"/>
          </a:p>
        </p:txBody>
      </p:sp>
      <p:pic>
        <p:nvPicPr>
          <p:cNvPr id="6" name="Immagin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9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Gaps and requirements</a:t>
            </a:r>
            <a:endParaRPr lang="en-US" sz="3600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Have you already carried out a gap analysis utilizing the EVs to identify gaps and </a:t>
            </a:r>
            <a:r>
              <a:rPr lang="en-GB" dirty="0" smtClean="0"/>
              <a:t>priorities in terms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EO data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In-situ data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Models (algorithms</a:t>
            </a:r>
            <a:r>
              <a:rPr lang="en-US" sz="2400" dirty="0"/>
              <a:t>) for EV extraction: direct measurements or proxies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Data repositories for the </a:t>
            </a:r>
            <a:r>
              <a:rPr lang="en-US" sz="2400" dirty="0"/>
              <a:t>long term preservation</a:t>
            </a:r>
            <a:r>
              <a:rPr lang="en-US" sz="2400" i="1" dirty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EVs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Infrastructure </a:t>
            </a:r>
            <a:r>
              <a:rPr lang="en-US" sz="2400" dirty="0" smtClean="0"/>
              <a:t>for EVs </a:t>
            </a:r>
            <a:r>
              <a:rPr lang="en-US" sz="2400" dirty="0"/>
              <a:t>publication </a:t>
            </a:r>
          </a:p>
        </p:txBody>
      </p:sp>
    </p:spTree>
    <p:extLst>
      <p:ext uri="{BB962C8B-B14F-4D97-AF65-F5344CB8AC3E}">
        <p14:creationId xmlns:p14="http://schemas.microsoft.com/office/powerpoint/2010/main" val="65447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Overlapping with EVs in other domains (SBA)</a:t>
            </a:r>
          </a:p>
          <a:p>
            <a:r>
              <a:rPr lang="en-US" dirty="0" smtClean="0"/>
              <a:t>Priorities for EVs operational monitoring</a:t>
            </a:r>
          </a:p>
          <a:p>
            <a:r>
              <a:rPr lang="en-US" dirty="0" smtClean="0"/>
              <a:t>Recommendations for GEO/GEOSS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Conclusions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198875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379</Words>
  <Application>Microsoft Office PowerPoint</Application>
  <PresentationFormat>Presentazione su schermo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Viale</vt:lpstr>
      <vt:lpstr>Towards a sustainability process for GEOSS Essential Variables</vt:lpstr>
      <vt:lpstr>Status of existing EVs in the domain</vt:lpstr>
      <vt:lpstr>The process underlying EV definition</vt:lpstr>
      <vt:lpstr>EVs validation and use</vt:lpstr>
      <vt:lpstr>Describing the monitoring networks currently operational</vt:lpstr>
      <vt:lpstr> Assessing EV observational needs and readiness </vt:lpstr>
      <vt:lpstr>Gaps and requirements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alma</dc:creator>
  <cp:lastModifiedBy>alma</cp:lastModifiedBy>
  <cp:revision>13</cp:revision>
  <dcterms:created xsi:type="dcterms:W3CDTF">2015-05-19T15:27:20Z</dcterms:created>
  <dcterms:modified xsi:type="dcterms:W3CDTF">2015-05-26T09:22:32Z</dcterms:modified>
</cp:coreProperties>
</file>