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3"/>
  </p:notesMasterIdLst>
  <p:sldIdLst>
    <p:sldId id="264" r:id="rId2"/>
    <p:sldId id="257" r:id="rId3"/>
    <p:sldId id="265" r:id="rId4"/>
    <p:sldId id="266" r:id="rId5"/>
    <p:sldId id="267" r:id="rId6"/>
    <p:sldId id="268" r:id="rId7"/>
    <p:sldId id="269" r:id="rId8"/>
    <p:sldId id="270" r:id="rId9"/>
    <p:sldId id="272" r:id="rId10"/>
    <p:sldId id="271" r:id="rId11"/>
    <p:sldId id="263"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572" y="-1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157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D1B74D-DA75-45C6-B5B6-67D107AC0B6D}" type="datetimeFigureOut">
              <a:rPr lang="en-US" smtClean="0"/>
              <a:t>6/11/2015</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D551A1-93C0-45C6-A542-8D6D2A801374}" type="slidenum">
              <a:rPr lang="en-US" smtClean="0"/>
              <a:t>‹N›</a:t>
            </a:fld>
            <a:endParaRPr lang="en-US"/>
          </a:p>
        </p:txBody>
      </p:sp>
    </p:spTree>
    <p:extLst>
      <p:ext uri="{BB962C8B-B14F-4D97-AF65-F5344CB8AC3E}">
        <p14:creationId xmlns:p14="http://schemas.microsoft.com/office/powerpoint/2010/main" val="1871525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a:p>
        </p:txBody>
      </p:sp>
      <p:sp>
        <p:nvSpPr>
          <p:cNvPr id="4" name="Segnaposto numero diapositiva 3"/>
          <p:cNvSpPr>
            <a:spLocks noGrp="1"/>
          </p:cNvSpPr>
          <p:nvPr>
            <p:ph type="sldNum" sz="quarter" idx="10"/>
          </p:nvPr>
        </p:nvSpPr>
        <p:spPr/>
        <p:txBody>
          <a:bodyPr/>
          <a:lstStyle/>
          <a:p>
            <a:fld id="{40D551A1-93C0-45C6-A542-8D6D2A801374}" type="slidenum">
              <a:rPr lang="en-US" smtClean="0"/>
              <a:t>2</a:t>
            </a:fld>
            <a:endParaRPr lang="en-US"/>
          </a:p>
        </p:txBody>
      </p:sp>
    </p:spTree>
    <p:extLst>
      <p:ext uri="{BB962C8B-B14F-4D97-AF65-F5344CB8AC3E}">
        <p14:creationId xmlns:p14="http://schemas.microsoft.com/office/powerpoint/2010/main" val="3084796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a:p>
        </p:txBody>
      </p:sp>
      <p:sp>
        <p:nvSpPr>
          <p:cNvPr id="4" name="Segnaposto numero diapositiva 3"/>
          <p:cNvSpPr>
            <a:spLocks noGrp="1"/>
          </p:cNvSpPr>
          <p:nvPr>
            <p:ph type="sldNum" sz="quarter" idx="10"/>
          </p:nvPr>
        </p:nvSpPr>
        <p:spPr/>
        <p:txBody>
          <a:bodyPr/>
          <a:lstStyle/>
          <a:p>
            <a:fld id="{40D551A1-93C0-45C6-A542-8D6D2A801374}" type="slidenum">
              <a:rPr lang="en-US" smtClean="0"/>
              <a:t>3</a:t>
            </a:fld>
            <a:endParaRPr lang="en-US"/>
          </a:p>
        </p:txBody>
      </p:sp>
    </p:spTree>
    <p:extLst>
      <p:ext uri="{BB962C8B-B14F-4D97-AF65-F5344CB8AC3E}">
        <p14:creationId xmlns:p14="http://schemas.microsoft.com/office/powerpoint/2010/main" val="3084796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a:p>
        </p:txBody>
      </p:sp>
      <p:sp>
        <p:nvSpPr>
          <p:cNvPr id="4" name="Segnaposto numero diapositiva 3"/>
          <p:cNvSpPr>
            <a:spLocks noGrp="1"/>
          </p:cNvSpPr>
          <p:nvPr>
            <p:ph type="sldNum" sz="quarter" idx="10"/>
          </p:nvPr>
        </p:nvSpPr>
        <p:spPr/>
        <p:txBody>
          <a:bodyPr/>
          <a:lstStyle/>
          <a:p>
            <a:fld id="{40D551A1-93C0-45C6-A542-8D6D2A801374}" type="slidenum">
              <a:rPr lang="en-US" smtClean="0"/>
              <a:t>4</a:t>
            </a:fld>
            <a:endParaRPr lang="en-US"/>
          </a:p>
        </p:txBody>
      </p:sp>
    </p:spTree>
    <p:extLst>
      <p:ext uri="{BB962C8B-B14F-4D97-AF65-F5344CB8AC3E}">
        <p14:creationId xmlns:p14="http://schemas.microsoft.com/office/powerpoint/2010/main" val="3084796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a:p>
        </p:txBody>
      </p:sp>
      <p:sp>
        <p:nvSpPr>
          <p:cNvPr id="4" name="Segnaposto numero diapositiva 3"/>
          <p:cNvSpPr>
            <a:spLocks noGrp="1"/>
          </p:cNvSpPr>
          <p:nvPr>
            <p:ph type="sldNum" sz="quarter" idx="10"/>
          </p:nvPr>
        </p:nvSpPr>
        <p:spPr/>
        <p:txBody>
          <a:bodyPr/>
          <a:lstStyle/>
          <a:p>
            <a:fld id="{40D551A1-93C0-45C6-A542-8D6D2A801374}" type="slidenum">
              <a:rPr lang="en-US" smtClean="0"/>
              <a:t>5</a:t>
            </a:fld>
            <a:endParaRPr lang="en-US"/>
          </a:p>
        </p:txBody>
      </p:sp>
    </p:spTree>
    <p:extLst>
      <p:ext uri="{BB962C8B-B14F-4D97-AF65-F5344CB8AC3E}">
        <p14:creationId xmlns:p14="http://schemas.microsoft.com/office/powerpoint/2010/main" val="3084796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a:p>
        </p:txBody>
      </p:sp>
      <p:sp>
        <p:nvSpPr>
          <p:cNvPr id="4" name="Segnaposto numero diapositiva 3"/>
          <p:cNvSpPr>
            <a:spLocks noGrp="1"/>
          </p:cNvSpPr>
          <p:nvPr>
            <p:ph type="sldNum" sz="quarter" idx="10"/>
          </p:nvPr>
        </p:nvSpPr>
        <p:spPr/>
        <p:txBody>
          <a:bodyPr/>
          <a:lstStyle/>
          <a:p>
            <a:fld id="{40D551A1-93C0-45C6-A542-8D6D2A801374}" type="slidenum">
              <a:rPr lang="en-US" smtClean="0"/>
              <a:t>6</a:t>
            </a:fld>
            <a:endParaRPr lang="en-US"/>
          </a:p>
        </p:txBody>
      </p:sp>
    </p:spTree>
    <p:extLst>
      <p:ext uri="{BB962C8B-B14F-4D97-AF65-F5344CB8AC3E}">
        <p14:creationId xmlns:p14="http://schemas.microsoft.com/office/powerpoint/2010/main" val="3084796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361895F-7128-4924-9A0D-AEEA90C63B79}" type="slidenum">
              <a:rPr lang="it-IT" smtClean="0"/>
              <a:t>7</a:t>
            </a:fld>
            <a:endParaRPr lang="it-IT"/>
          </a:p>
        </p:txBody>
      </p:sp>
    </p:spTree>
    <p:extLst>
      <p:ext uri="{BB962C8B-B14F-4D97-AF65-F5344CB8AC3E}">
        <p14:creationId xmlns:p14="http://schemas.microsoft.com/office/powerpoint/2010/main" val="2440341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smtClean="0"/>
              <a:t>While</a:t>
            </a:r>
            <a:r>
              <a:rPr lang="it-IT" dirty="0" smtClean="0"/>
              <a:t> </a:t>
            </a:r>
            <a:r>
              <a:rPr lang="it-IT" dirty="0" err="1" smtClean="0"/>
              <a:t>linking</a:t>
            </a:r>
            <a:r>
              <a:rPr lang="it-IT" dirty="0" smtClean="0"/>
              <a:t> </a:t>
            </a:r>
            <a:r>
              <a:rPr lang="it-IT" dirty="0" err="1" smtClean="0"/>
              <a:t>Evs</a:t>
            </a:r>
            <a:r>
              <a:rPr lang="it-IT" dirty="0" smtClean="0"/>
              <a:t> to GEO SBA </a:t>
            </a:r>
            <a:r>
              <a:rPr lang="it-IT" dirty="0" err="1" smtClean="0"/>
              <a:t>we</a:t>
            </a:r>
            <a:r>
              <a:rPr lang="it-IT" dirty="0" smtClean="0"/>
              <a:t> </a:t>
            </a:r>
            <a:r>
              <a:rPr lang="it-IT" dirty="0" err="1" smtClean="0"/>
              <a:t>should</a:t>
            </a:r>
            <a:r>
              <a:rPr lang="it-IT" dirty="0" smtClean="0"/>
              <a:t> start </a:t>
            </a:r>
            <a:r>
              <a:rPr lang="it-IT" dirty="0" err="1" smtClean="0"/>
              <a:t>thinking</a:t>
            </a:r>
            <a:r>
              <a:rPr lang="it-IT" dirty="0" smtClean="0"/>
              <a:t> </a:t>
            </a:r>
            <a:r>
              <a:rPr lang="it-IT" dirty="0" err="1" smtClean="0"/>
              <a:t>about</a:t>
            </a:r>
            <a:r>
              <a:rPr lang="it-IT" dirty="0" smtClean="0"/>
              <a:t> the new </a:t>
            </a:r>
            <a:r>
              <a:rPr lang="it-IT" dirty="0" err="1" smtClean="0"/>
              <a:t>possible</a:t>
            </a:r>
            <a:r>
              <a:rPr lang="it-IT" dirty="0" smtClean="0"/>
              <a:t> GEO SBA </a:t>
            </a:r>
            <a:r>
              <a:rPr lang="it-IT" smtClean="0"/>
              <a:t>for 2016-2025</a:t>
            </a:r>
            <a:endParaRPr lang="it-IT" dirty="0"/>
          </a:p>
        </p:txBody>
      </p:sp>
      <p:sp>
        <p:nvSpPr>
          <p:cNvPr id="4" name="Segnaposto numero diapositiva 3"/>
          <p:cNvSpPr>
            <a:spLocks noGrp="1"/>
          </p:cNvSpPr>
          <p:nvPr>
            <p:ph type="sldNum" sz="quarter" idx="10"/>
          </p:nvPr>
        </p:nvSpPr>
        <p:spPr/>
        <p:txBody>
          <a:bodyPr/>
          <a:lstStyle/>
          <a:p>
            <a:fld id="{F361895F-7128-4924-9A0D-AEEA90C63B79}" type="slidenum">
              <a:rPr lang="it-IT" smtClean="0"/>
              <a:t>10</a:t>
            </a:fld>
            <a:endParaRPr lang="it-IT"/>
          </a:p>
        </p:txBody>
      </p:sp>
    </p:spTree>
    <p:extLst>
      <p:ext uri="{BB962C8B-B14F-4D97-AF65-F5344CB8AC3E}">
        <p14:creationId xmlns:p14="http://schemas.microsoft.com/office/powerpoint/2010/main" val="24403410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r>
              <a:rPr lang="it-IT" smtClean="0"/>
              <a:t>11-12 June 2015, Bari-Italy.</a:t>
            </a:r>
            <a:endParaRPr lang="it-IT"/>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it-IT"/>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E7A41E1B-4F70-4964-A407-84C68BE8251C}"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r>
              <a:rPr lang="it-IT" smtClean="0"/>
              <a:t>11-12 June 2015, Bari-Italy.</a:t>
            </a:r>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E7A41E1B-4F70-4964-A407-84C68BE8251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eaLnBrk="1" latinLnBrk="0" hangingPunct="1"/>
            <a:r>
              <a:rPr lang="it-IT" smtClean="0"/>
              <a:t>11-12 June 2015, Bari-Italy.</a:t>
            </a:r>
            <a:endParaRPr lang="en-US"/>
          </a:p>
        </p:txBody>
      </p:sp>
      <p:sp>
        <p:nvSpPr>
          <p:cNvPr id="5" name="Segnaposto piè di pagina 4"/>
          <p:cNvSpPr>
            <a:spLocks noGrp="1"/>
          </p:cNvSpPr>
          <p:nvPr>
            <p:ph type="ftr" sz="quarter" idx="11"/>
          </p:nvPr>
        </p:nvSpPr>
        <p:spPr/>
        <p:txBody>
          <a:bodyPr/>
          <a:lstStyle>
            <a:extLst/>
          </a:lstStyle>
          <a:p>
            <a:endParaRPr lang="es-ES" dirty="0">
              <a:solidFill>
                <a:prstClr val="black"/>
              </a:solidFill>
            </a:endParaRPr>
          </a:p>
        </p:txBody>
      </p:sp>
      <p:sp>
        <p:nvSpPr>
          <p:cNvPr id="6" name="Segnaposto numero diapositiva 5"/>
          <p:cNvSpPr>
            <a:spLocks noGrp="1"/>
          </p:cNvSpPr>
          <p:nvPr>
            <p:ph type="sldNum" sz="quarter" idx="12"/>
          </p:nvPr>
        </p:nvSpPr>
        <p:spPr/>
        <p:txBody>
          <a:bodyPr/>
          <a:lstStyle>
            <a:extLst/>
          </a:lstStyle>
          <a:p>
            <a:fld id="{132FADFE-3B8F-471C-ABF0-DBC7717ECBBC}" type="slidenum">
              <a:rPr lang="es-ES" smtClean="0">
                <a:solidFill>
                  <a:prstClr val="white"/>
                </a:solidFill>
              </a:rPr>
              <a:pPr/>
              <a:t>‹N›</a:t>
            </a:fld>
            <a:endParaRPr lang="es-ES">
              <a:solidFill>
                <a:prstClr val="white"/>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En blanco">
    <p:spTree>
      <p:nvGrpSpPr>
        <p:cNvPr id="1" name=""/>
        <p:cNvGrpSpPr/>
        <p:nvPr/>
      </p:nvGrpSpPr>
      <p:grpSpPr>
        <a:xfrm>
          <a:off x="0" y="0"/>
          <a:ext cx="0" cy="0"/>
          <a:chOff x="0" y="0"/>
          <a:chExt cx="0" cy="0"/>
        </a:xfrm>
      </p:grpSpPr>
      <p:pic>
        <p:nvPicPr>
          <p:cNvPr id="2" name="2 Imagen" descr="LOGO_CREAF_PERFILAT.gif"/>
          <p:cNvPicPr>
            <a:picLocks noChangeAspect="1"/>
          </p:cNvPicPr>
          <p:nvPr userDrawn="1"/>
        </p:nvPicPr>
        <p:blipFill>
          <a:blip r:embed="rId2" cstate="print"/>
          <a:srcRect/>
          <a:stretch>
            <a:fillRect/>
          </a:stretch>
        </p:blipFill>
        <p:spPr bwMode="auto">
          <a:xfrm>
            <a:off x="7667625" y="188913"/>
            <a:ext cx="1368425" cy="585787"/>
          </a:xfrm>
          <a:prstGeom prst="rect">
            <a:avLst/>
          </a:prstGeom>
          <a:noFill/>
          <a:ln w="9525">
            <a:noFill/>
            <a:miter lim="800000"/>
            <a:headEnd/>
            <a:tailEnd/>
          </a:ln>
        </p:spPr>
      </p:pic>
      <p:sp>
        <p:nvSpPr>
          <p:cNvPr id="3" name="2 Marcador de pie de página"/>
          <p:cNvSpPr>
            <a:spLocks noGrp="1"/>
          </p:cNvSpPr>
          <p:nvPr>
            <p:ph type="ftr" sz="quarter" idx="10"/>
          </p:nvPr>
        </p:nvSpPr>
        <p:spPr>
          <a:xfrm>
            <a:off x="3124200" y="6237312"/>
            <a:ext cx="2895600" cy="365125"/>
          </a:xfrm>
        </p:spPr>
        <p:txBody>
          <a:bodyPr/>
          <a:lstStyle>
            <a:lvl1pPr>
              <a:defRPr/>
            </a:lvl1pPr>
          </a:lstStyle>
          <a:p>
            <a:pPr>
              <a:defRPr/>
            </a:pPr>
            <a:endParaRPr lang="ca-ES" dirty="0">
              <a:solidFill>
                <a:prstClr val="black"/>
              </a:solidFill>
            </a:endParaRPr>
          </a:p>
        </p:txBody>
      </p:sp>
      <p:sp>
        <p:nvSpPr>
          <p:cNvPr id="5" name="4 Marcador de contenido"/>
          <p:cNvSpPr>
            <a:spLocks noGrp="1"/>
          </p:cNvSpPr>
          <p:nvPr>
            <p:ph sz="quarter" idx="11"/>
          </p:nvPr>
        </p:nvSpPr>
        <p:spPr>
          <a:xfrm>
            <a:off x="395536" y="1124744"/>
            <a:ext cx="8496944" cy="5113040"/>
          </a:xfrm>
          <a:prstGeom prst="rect">
            <a:avLst/>
          </a:prstGeo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6" name="5 Título"/>
          <p:cNvSpPr>
            <a:spLocks noGrp="1"/>
          </p:cNvSpPr>
          <p:nvPr>
            <p:ph type="title"/>
          </p:nvPr>
        </p:nvSpPr>
        <p:spPr>
          <a:xfrm>
            <a:off x="457200" y="274638"/>
            <a:ext cx="7283152" cy="562074"/>
          </a:xfrm>
          <a:prstGeom prst="rect">
            <a:avLst/>
          </a:prstGeom>
        </p:spPr>
        <p:txBody>
          <a:bodyPr/>
          <a:lstStyle>
            <a:lvl1pPr algn="l" rtl="0" fontAlgn="base">
              <a:spcBef>
                <a:spcPct val="0"/>
              </a:spcBef>
              <a:spcAft>
                <a:spcPct val="0"/>
              </a:spcAft>
              <a:defRPr lang="ca-ES" sz="3600" b="1" i="1" kern="1200" dirty="0" smtClean="0">
                <a:solidFill>
                  <a:srgbClr val="006600"/>
                </a:solidFill>
                <a:latin typeface="Georgia" pitchFamily="18" charset="0"/>
                <a:ea typeface="+mn-ea"/>
                <a:cs typeface="Times New Roman" pitchFamily="18" charset="0"/>
              </a:defRPr>
            </a:lvl1pPr>
          </a:lstStyle>
          <a:p>
            <a:r>
              <a:rPr lang="es-ES" dirty="0" smtClean="0"/>
              <a:t>Haga clic para modificar el estilo de título del patrón</a:t>
            </a:r>
            <a:endParaRPr lang="ca-ES" dirty="0"/>
          </a:p>
        </p:txBody>
      </p:sp>
      <p:pic>
        <p:nvPicPr>
          <p:cNvPr id="7" name="6 Imagen" descr="barra.jpg"/>
          <p:cNvPicPr>
            <a:picLocks noChangeAspect="1"/>
          </p:cNvPicPr>
          <p:nvPr userDrawn="1"/>
        </p:nvPicPr>
        <p:blipFill>
          <a:blip r:embed="rId3" cstate="print"/>
          <a:stretch>
            <a:fillRect/>
          </a:stretch>
        </p:blipFill>
        <p:spPr>
          <a:xfrm>
            <a:off x="0" y="6675120"/>
            <a:ext cx="9144000" cy="182880"/>
          </a:xfrm>
          <a:prstGeom prst="rect">
            <a:avLst/>
          </a:prstGeom>
        </p:spPr>
      </p:pic>
    </p:spTree>
    <p:extLst>
      <p:ext uri="{BB962C8B-B14F-4D97-AF65-F5344CB8AC3E}">
        <p14:creationId xmlns:p14="http://schemas.microsoft.com/office/powerpoint/2010/main" val="956367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0502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0502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05021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Diapositiva de títol">
    <p:spTree>
      <p:nvGrpSpPr>
        <p:cNvPr id="1" name=""/>
        <p:cNvGrpSpPr/>
        <p:nvPr/>
      </p:nvGrpSpPr>
      <p:grpSpPr>
        <a:xfrm>
          <a:off x="0" y="0"/>
          <a:ext cx="0" cy="0"/>
          <a:chOff x="0" y="0"/>
          <a:chExt cx="0" cy="0"/>
        </a:xfrm>
      </p:grpSpPr>
    </p:spTree>
    <p:extLst>
      <p:ext uri="{BB962C8B-B14F-4D97-AF65-F5344CB8AC3E}">
        <p14:creationId xmlns:p14="http://schemas.microsoft.com/office/powerpoint/2010/main" val="48821399"/>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r>
              <a:rPr lang="it-IT" smtClean="0"/>
              <a:t>11-12 June 2015, Bari-Italy.</a:t>
            </a:r>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E7A41E1B-4F70-4964-A407-84C68BE8251C}" type="slidenum">
              <a:rPr lang="it-IT" smtClean="0"/>
              <a:t>‹N›</a:t>
            </a:fld>
            <a:endParaRPr lang="it-IT"/>
          </a:p>
        </p:txBody>
      </p:sp>
      <p:sp>
        <p:nvSpPr>
          <p:cNvPr id="7" name="Titolo 6"/>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r>
              <a:rPr lang="it-IT" smtClean="0"/>
              <a:t>11-12 June 2015, Bari-Italy.</a:t>
            </a:r>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E7A41E1B-4F70-4964-A407-84C68BE8251C}" type="slidenum">
              <a:rPr lang="it-IT" smtClean="0"/>
              <a:t>‹N›</a:t>
            </a:fld>
            <a:endParaRPr lang="it-IT"/>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r>
              <a:rPr lang="it-IT" smtClean="0"/>
              <a:t>11-12 June 2015, Bari-Italy.</a:t>
            </a:r>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E7A41E1B-4F70-4964-A407-84C68BE8251C}" type="slidenum">
              <a:rPr lang="it-IT" smtClean="0"/>
              <a:t>‹N›</a:t>
            </a:fld>
            <a:endParaRPr lang="it-IT"/>
          </a:p>
        </p:txBody>
      </p:sp>
      <p:sp>
        <p:nvSpPr>
          <p:cNvPr id="8" name="Titolo 7"/>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r>
              <a:rPr lang="it-IT" smtClean="0"/>
              <a:t>11-12 June 2015, Bari-Italy.</a:t>
            </a:r>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E7A41E1B-4F70-4964-A407-84C68BE8251C}"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extLst/>
          </a:lstStyle>
          <a:p>
            <a:r>
              <a:rPr lang="it-IT" smtClean="0"/>
              <a:t>11-12 June 2015, Bari-Italy.</a:t>
            </a:r>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E7A41E1B-4F70-4964-A407-84C68BE8251C}" type="slidenum">
              <a:rPr lang="it-IT" smtClean="0"/>
              <a:t>‹N›</a:t>
            </a:fld>
            <a:endParaRPr lang="it-IT"/>
          </a:p>
        </p:txBody>
      </p:sp>
      <p:sp>
        <p:nvSpPr>
          <p:cNvPr id="6" name="Titolo 5"/>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r>
              <a:rPr lang="it-IT" smtClean="0"/>
              <a:t>11-12 June 2015, Bari-Italy.</a:t>
            </a:r>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E7A41E1B-4F70-4964-A407-84C68BE8251C}"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extLst/>
          </a:lstStyle>
          <a:p>
            <a:r>
              <a:rPr lang="it-IT" smtClean="0"/>
              <a:t>11-12 June 2015, Bari-Italy.</a:t>
            </a:r>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E7A41E1B-4F70-4964-A407-84C68BE8251C}"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smtClean="0"/>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r>
              <a:rPr lang="it-IT" smtClean="0"/>
              <a:t>11-12 June 2015, Bari-Italy.</a:t>
            </a:r>
            <a:endParaRPr lang="it-IT"/>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t-IT"/>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E7A41E1B-4F70-4964-A407-84C68BE8251C}" type="slidenum">
              <a:rPr lang="it-IT" smtClean="0"/>
              <a:t>‹N›</a:t>
            </a:fld>
            <a:endParaRPr lang="it-IT"/>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smtClean="0"/>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8">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it-IT" smtClean="0"/>
              <a:t>11-12 June 2015, Bari-Italy.</a:t>
            </a:r>
            <a:endParaRPr lang="it-IT"/>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t-IT"/>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7A41E1B-4F70-4964-A407-84C68BE8251C}"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72" r:id="rId12"/>
    <p:sldLayoutId id="2147483697" r:id="rId13"/>
    <p:sldLayoutId id="2147483698" r:id="rId14"/>
    <p:sldLayoutId id="2147483699" r:id="rId15"/>
    <p:sldLayoutId id="2147483700" r:id="rId16"/>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6941" y="908720"/>
            <a:ext cx="8892480" cy="1363339"/>
          </a:xfrm>
        </p:spPr>
        <p:txBody>
          <a:bodyPr>
            <a:normAutofit/>
          </a:bodyPr>
          <a:lstStyle/>
          <a:p>
            <a:r>
              <a:rPr lang="en-US" sz="3200" dirty="0">
                <a:effectLst/>
              </a:rPr>
              <a:t>Towards a sustainability process for</a:t>
            </a:r>
            <a:r>
              <a:rPr lang="it-IT" sz="3200" dirty="0">
                <a:effectLst/>
              </a:rPr>
              <a:t/>
            </a:r>
            <a:br>
              <a:rPr lang="it-IT" sz="3200" dirty="0">
                <a:effectLst/>
              </a:rPr>
            </a:br>
            <a:r>
              <a:rPr lang="en-US" sz="3200" dirty="0">
                <a:effectLst/>
              </a:rPr>
              <a:t>GEOSS Essential Variables</a:t>
            </a:r>
            <a:endParaRPr lang="it-IT" sz="3200" dirty="0">
              <a:effectLst/>
            </a:endParaRPr>
          </a:p>
        </p:txBody>
      </p:sp>
      <p:sp>
        <p:nvSpPr>
          <p:cNvPr id="3" name="2 Subtítulo"/>
          <p:cNvSpPr>
            <a:spLocks noGrp="1"/>
          </p:cNvSpPr>
          <p:nvPr>
            <p:ph type="subTitle" idx="1"/>
          </p:nvPr>
        </p:nvSpPr>
        <p:spPr>
          <a:xfrm>
            <a:off x="1068784" y="2276872"/>
            <a:ext cx="7772400" cy="432048"/>
          </a:xfrm>
        </p:spPr>
        <p:txBody>
          <a:bodyPr>
            <a:normAutofit/>
          </a:bodyPr>
          <a:lstStyle/>
          <a:p>
            <a:r>
              <a:rPr lang="en-GB" sz="1800" i="1" dirty="0" smtClean="0"/>
              <a:t>11-12 June 2015, Bari-Italy</a:t>
            </a:r>
            <a:endParaRPr lang="en-GB" sz="1800" i="1" noProof="0" dirty="0" smtClean="0"/>
          </a:p>
        </p:txBody>
      </p:sp>
      <p:sp>
        <p:nvSpPr>
          <p:cNvPr id="7" name="Rectangle 2"/>
          <p:cNvSpPr txBox="1">
            <a:spLocks noChangeArrowheads="1"/>
          </p:cNvSpPr>
          <p:nvPr/>
        </p:nvSpPr>
        <p:spPr>
          <a:xfrm>
            <a:off x="251520" y="4005064"/>
            <a:ext cx="3276600" cy="914400"/>
          </a:xfrm>
          <a:prstGeom prst="rect">
            <a:avLst/>
          </a:prstGeom>
        </p:spPr>
        <p:txBody>
          <a:bodyPr/>
          <a:lstStyle>
            <a:lvl1pPr eaLnBrk="1" hangingPunct="1">
              <a:spcBef>
                <a:spcPct val="50000"/>
              </a:spcBef>
              <a:defRPr lang="en-US" sz="1200" b="1" i="0">
                <a:solidFill>
                  <a:srgbClr val="0061A7"/>
                </a:solidFill>
                <a:effectLst>
                  <a:outerShdw blurRad="38100" dist="38100" dir="2700000" algn="tl">
                    <a:srgbClr val="C0C0C0"/>
                  </a:outerShdw>
                </a:effectLst>
              </a:defRPr>
            </a:lvl1pPr>
          </a:lstStyle>
          <a:p>
            <a:pPr>
              <a:defRPr/>
            </a:pPr>
            <a:r>
              <a:rPr dirty="0" smtClean="0"/>
              <a:t>Coordinating an Observation Network of Networks </a:t>
            </a:r>
            <a:r>
              <a:rPr dirty="0" err="1" smtClean="0"/>
              <a:t>EnCompassing</a:t>
            </a:r>
            <a:r>
              <a:rPr dirty="0" smtClean="0"/>
              <a:t> </a:t>
            </a:r>
            <a:r>
              <a:rPr dirty="0" err="1" smtClean="0"/>
              <a:t>saTellite</a:t>
            </a:r>
            <a:r>
              <a:rPr dirty="0" smtClean="0"/>
              <a:t> and IN-situ to fill the Gaps in European Observations</a:t>
            </a:r>
            <a:endParaRP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4674" y="113528"/>
            <a:ext cx="1400175"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ttangolo 3"/>
          <p:cNvSpPr/>
          <p:nvPr/>
        </p:nvSpPr>
        <p:spPr>
          <a:xfrm>
            <a:off x="6692925" y="5952703"/>
            <a:ext cx="2267744" cy="7886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YOUR LOGO</a:t>
            </a:r>
            <a:endParaRPr lang="en-US" dirty="0"/>
          </a:p>
        </p:txBody>
      </p:sp>
      <p:pic>
        <p:nvPicPr>
          <p:cNvPr id="18" name="Immagine 17"/>
          <p:cNvPicPr/>
          <p:nvPr/>
        </p:nvPicPr>
        <p:blipFill>
          <a:blip r:embed="rId3" cstate="print">
            <a:extLst>
              <a:ext uri="{28A0092B-C50C-407E-A947-70E740481C1C}">
                <a14:useLocalDpi xmlns:a14="http://schemas.microsoft.com/office/drawing/2010/main" val="0"/>
              </a:ext>
            </a:extLst>
          </a:blip>
          <a:stretch>
            <a:fillRect/>
          </a:stretch>
        </p:blipFill>
        <p:spPr>
          <a:xfrm>
            <a:off x="251520" y="149088"/>
            <a:ext cx="1007745" cy="669290"/>
          </a:xfrm>
          <a:prstGeom prst="rect">
            <a:avLst/>
          </a:prstGeom>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9362" y="357497"/>
            <a:ext cx="2962806" cy="460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2 Subtítulo"/>
          <p:cNvSpPr txBox="1">
            <a:spLocks/>
          </p:cNvSpPr>
          <p:nvPr/>
        </p:nvSpPr>
        <p:spPr>
          <a:xfrm>
            <a:off x="1042448" y="2708920"/>
            <a:ext cx="7885527" cy="1296144"/>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algn="ctr"/>
            <a:r>
              <a:rPr lang="en-US" sz="2000" b="1" dirty="0"/>
              <a:t>Objectives of the Workshop and final document </a:t>
            </a:r>
            <a:endParaRPr lang="en-GB" sz="2000" b="1" dirty="0" smtClean="0"/>
          </a:p>
          <a:p>
            <a:pPr algn="ctr"/>
            <a:r>
              <a:rPr lang="en-GB" sz="1800" i="1" dirty="0" smtClean="0"/>
              <a:t>Antonio Bombelli</a:t>
            </a:r>
          </a:p>
          <a:p>
            <a:pPr algn="ctr"/>
            <a:r>
              <a:rPr lang="en-GB" sz="1600" b="1" i="1" dirty="0" smtClean="0"/>
              <a:t>CMCC</a:t>
            </a:r>
            <a:r>
              <a:rPr lang="en-GB" sz="1600" i="1" dirty="0" smtClean="0"/>
              <a:t>  - Euro-Mediterranean </a:t>
            </a:r>
            <a:r>
              <a:rPr lang="en-GB" sz="1600" i="1" dirty="0" err="1" smtClean="0"/>
              <a:t>Center</a:t>
            </a:r>
            <a:r>
              <a:rPr lang="en-GB" sz="1600" i="1" dirty="0" smtClean="0"/>
              <a:t> on Climate Change</a:t>
            </a:r>
          </a:p>
        </p:txBody>
      </p:sp>
      <p:sp>
        <p:nvSpPr>
          <p:cNvPr id="6" name="Rettangolo 5"/>
          <p:cNvSpPr/>
          <p:nvPr/>
        </p:nvSpPr>
        <p:spPr>
          <a:xfrm>
            <a:off x="6750000" y="5994000"/>
            <a:ext cx="216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 name="Picture 2" descr="C:\Users\Utente\AppData\Local\Microsoft\Windows\Temporary Internet Files\Content.Outlook\IJZIU8IU\CMCCorizzontaleCOLesteso.png"/>
          <p:cNvPicPr>
            <a:picLocks noChangeAspect="1" noChangeArrowheads="1"/>
          </p:cNvPicPr>
          <p:nvPr/>
        </p:nvPicPr>
        <p:blipFill rotWithShape="1">
          <a:blip r:embed="rId5">
            <a:extLst>
              <a:ext uri="{28A0092B-C50C-407E-A947-70E740481C1C}">
                <a14:useLocalDpi xmlns:a14="http://schemas.microsoft.com/office/drawing/2010/main" val="0"/>
              </a:ext>
            </a:extLst>
          </a:blip>
          <a:srcRect l="24928" t="30873" r="24517" b="39090"/>
          <a:stretch/>
        </p:blipFill>
        <p:spPr bwMode="auto">
          <a:xfrm>
            <a:off x="6804248" y="5919048"/>
            <a:ext cx="2010601" cy="844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0375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rapezio 3"/>
          <p:cNvSpPr/>
          <p:nvPr/>
        </p:nvSpPr>
        <p:spPr>
          <a:xfrm rot="5400000">
            <a:off x="-2027900" y="3381829"/>
            <a:ext cx="5926988" cy="936105"/>
          </a:xfrm>
          <a:prstGeom prst="trapezoid">
            <a:avLst>
              <a:gd name="adj"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0650" y="886388"/>
            <a:ext cx="6205686" cy="5926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ttangolo 1"/>
          <p:cNvSpPr/>
          <p:nvPr/>
        </p:nvSpPr>
        <p:spPr>
          <a:xfrm>
            <a:off x="1475656" y="1700808"/>
            <a:ext cx="1368152" cy="2160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CasellaDiTesto 2"/>
          <p:cNvSpPr txBox="1"/>
          <p:nvPr/>
        </p:nvSpPr>
        <p:spPr>
          <a:xfrm>
            <a:off x="809000" y="1340768"/>
            <a:ext cx="730182" cy="3816424"/>
          </a:xfrm>
          <a:prstGeom prst="rect">
            <a:avLst/>
          </a:prstGeom>
          <a:noFill/>
          <a:ln w="38100">
            <a:solidFill>
              <a:schemeClr val="bg1"/>
            </a:solidFill>
            <a:prstDash val="lgDash"/>
          </a:ln>
        </p:spPr>
        <p:txBody>
          <a:bodyPr vert="vert270" wrap="square" lIns="144000" tIns="46800" rtlCol="0">
            <a:spAutoFit/>
          </a:bodyPr>
          <a:lstStyle/>
          <a:p>
            <a:pPr algn="ctr"/>
            <a:r>
              <a:rPr lang="it-IT" sz="2000" b="1" dirty="0" smtClean="0">
                <a:solidFill>
                  <a:schemeClr val="bg1"/>
                </a:solidFill>
              </a:rPr>
              <a:t>CLIMATE</a:t>
            </a:r>
          </a:p>
          <a:p>
            <a:pPr algn="ctr"/>
            <a:endParaRPr lang="it-IT" sz="1200" b="1" dirty="0">
              <a:solidFill>
                <a:schemeClr val="bg1"/>
              </a:solidFill>
            </a:endParaRPr>
          </a:p>
        </p:txBody>
      </p:sp>
      <p:sp>
        <p:nvSpPr>
          <p:cNvPr id="5" name="CasellaDiTesto 4"/>
          <p:cNvSpPr txBox="1"/>
          <p:nvPr/>
        </p:nvSpPr>
        <p:spPr>
          <a:xfrm>
            <a:off x="467544" y="5661248"/>
            <a:ext cx="3744416" cy="923330"/>
          </a:xfrm>
          <a:prstGeom prst="rect">
            <a:avLst/>
          </a:prstGeom>
          <a:noFill/>
        </p:spPr>
        <p:txBody>
          <a:bodyPr wrap="square" rtlCol="0">
            <a:spAutoFit/>
          </a:bodyPr>
          <a:lstStyle/>
          <a:p>
            <a:r>
              <a:rPr lang="en-US" b="1" dirty="0" smtClean="0">
                <a:solidFill>
                  <a:schemeClr val="bg1"/>
                </a:solidFill>
              </a:rPr>
              <a:t>New possible GEO SBAs (2016-2025)</a:t>
            </a:r>
          </a:p>
          <a:p>
            <a:r>
              <a:rPr lang="en-US" b="1" dirty="0" smtClean="0">
                <a:solidFill>
                  <a:schemeClr val="bg1"/>
                </a:solidFill>
              </a:rPr>
              <a:t>and their links with the </a:t>
            </a:r>
          </a:p>
          <a:p>
            <a:r>
              <a:rPr lang="en-US" b="1" dirty="0" smtClean="0">
                <a:solidFill>
                  <a:schemeClr val="bg1"/>
                </a:solidFill>
              </a:rPr>
              <a:t>Earth </a:t>
            </a:r>
            <a:r>
              <a:rPr lang="en-US" b="1" dirty="0">
                <a:solidFill>
                  <a:schemeClr val="bg1"/>
                </a:solidFill>
              </a:rPr>
              <a:t>Observation </a:t>
            </a:r>
            <a:r>
              <a:rPr lang="en-US" b="1" dirty="0" smtClean="0">
                <a:solidFill>
                  <a:schemeClr val="bg1"/>
                </a:solidFill>
              </a:rPr>
              <a:t>Domains</a:t>
            </a:r>
            <a:endParaRPr lang="it-IT" dirty="0">
              <a:solidFill>
                <a:schemeClr val="bg1"/>
              </a:solidFill>
            </a:endParaRPr>
          </a:p>
        </p:txBody>
      </p:sp>
    </p:spTree>
    <p:extLst>
      <p:ext uri="{BB962C8B-B14F-4D97-AF65-F5344CB8AC3E}">
        <p14:creationId xmlns:p14="http://schemas.microsoft.com/office/powerpoint/2010/main" val="4070508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124744"/>
            <a:ext cx="8229600" cy="4525963"/>
          </a:xfrm>
        </p:spPr>
        <p:txBody>
          <a:bodyPr/>
          <a:lstStyle/>
          <a:p>
            <a:pPr marL="109728" indent="0" algn="ctr">
              <a:buNone/>
            </a:pPr>
            <a:r>
              <a:rPr lang="en-US" dirty="0" smtClean="0"/>
              <a:t>Let’s have a fruitful Workshop! </a:t>
            </a:r>
            <a:endParaRPr lang="en-US" dirty="0"/>
          </a:p>
        </p:txBody>
      </p:sp>
      <p:sp>
        <p:nvSpPr>
          <p:cNvPr id="2" name="Titolo 1"/>
          <p:cNvSpPr>
            <a:spLocks noGrp="1"/>
          </p:cNvSpPr>
          <p:nvPr>
            <p:ph type="title"/>
          </p:nvPr>
        </p:nvSpPr>
        <p:spPr>
          <a:xfrm>
            <a:off x="457200" y="2862064"/>
            <a:ext cx="8229600" cy="1143000"/>
          </a:xfrm>
        </p:spPr>
        <p:txBody>
          <a:bodyPr>
            <a:normAutofit/>
          </a:bodyPr>
          <a:lstStyle/>
          <a:p>
            <a:pPr algn="ctr"/>
            <a:r>
              <a:rPr lang="en-US" sz="3600" i="1" dirty="0" smtClean="0"/>
              <a:t>THANKS!</a:t>
            </a:r>
            <a:endParaRPr lang="en-US" sz="3600" i="1" dirty="0"/>
          </a:p>
        </p:txBody>
      </p:sp>
      <p:sp>
        <p:nvSpPr>
          <p:cNvPr id="4" name="Rettangolo 3"/>
          <p:cNvSpPr/>
          <p:nvPr/>
        </p:nvSpPr>
        <p:spPr>
          <a:xfrm>
            <a:off x="5580112" y="6165304"/>
            <a:ext cx="3082895" cy="369332"/>
          </a:xfrm>
          <a:prstGeom prst="rect">
            <a:avLst/>
          </a:prstGeom>
        </p:spPr>
        <p:txBody>
          <a:bodyPr wrap="none">
            <a:spAutoFit/>
          </a:bodyPr>
          <a:lstStyle/>
          <a:p>
            <a:r>
              <a:rPr lang="it-IT" u="sng" dirty="0" smtClean="0">
                <a:solidFill>
                  <a:srgbClr val="00B0F0"/>
                </a:solidFill>
              </a:rPr>
              <a:t>antonio.bombelli@cmcc.it</a:t>
            </a:r>
            <a:endParaRPr lang="it-IT" u="sng" dirty="0">
              <a:solidFill>
                <a:srgbClr val="00B0F0"/>
              </a:solidFill>
            </a:endParaRPr>
          </a:p>
        </p:txBody>
      </p:sp>
    </p:spTree>
    <p:extLst>
      <p:ext uri="{BB962C8B-B14F-4D97-AF65-F5344CB8AC3E}">
        <p14:creationId xmlns:p14="http://schemas.microsoft.com/office/powerpoint/2010/main" val="4198875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0000" lnSpcReduction="20000"/>
          </a:bodyPr>
          <a:lstStyle/>
          <a:p>
            <a:pPr lvl="0"/>
            <a:r>
              <a:rPr lang="en-GB" b="1" dirty="0" err="1" smtClean="0"/>
              <a:t>ConnectinGEO</a:t>
            </a:r>
            <a:r>
              <a:rPr lang="en-GB" b="1" dirty="0" smtClean="0"/>
              <a:t> -</a:t>
            </a:r>
            <a:r>
              <a:rPr lang="en-GB" dirty="0" smtClean="0"/>
              <a:t> </a:t>
            </a:r>
            <a:r>
              <a:rPr lang="en-GB" b="1" dirty="0" smtClean="0"/>
              <a:t>WP2: </a:t>
            </a:r>
            <a:r>
              <a:rPr lang="en-US" b="1" dirty="0"/>
              <a:t>Strategic goals, metrics and </a:t>
            </a:r>
            <a:r>
              <a:rPr lang="en-US" b="1" dirty="0" smtClean="0"/>
              <a:t>indicators</a:t>
            </a:r>
          </a:p>
          <a:p>
            <a:pPr marL="109728" lvl="0" indent="0">
              <a:buNone/>
            </a:pPr>
            <a:endParaRPr lang="en-GB" b="1" dirty="0" smtClean="0"/>
          </a:p>
          <a:p>
            <a:pPr lvl="1">
              <a:buFont typeface="Arial" panose="020B0604020202020204" pitchFamily="34" charset="0"/>
              <a:buChar char="•"/>
            </a:pPr>
            <a:r>
              <a:rPr lang="en-GB" b="1" dirty="0"/>
              <a:t>Task </a:t>
            </a:r>
            <a:r>
              <a:rPr lang="en-GB" b="1" dirty="0" smtClean="0"/>
              <a:t>2.2 </a:t>
            </a:r>
            <a:r>
              <a:rPr lang="en-GB" b="1" dirty="0"/>
              <a:t>Essential </a:t>
            </a:r>
            <a:r>
              <a:rPr lang="en-GB" b="1" dirty="0" smtClean="0"/>
              <a:t>Variables</a:t>
            </a:r>
          </a:p>
          <a:p>
            <a:pPr marL="800100" lvl="1" indent="-173038"/>
            <a:r>
              <a:rPr lang="en-US" dirty="0" smtClean="0"/>
              <a:t>Identify </a:t>
            </a:r>
            <a:r>
              <a:rPr lang="en-US" dirty="0"/>
              <a:t>EVs</a:t>
            </a:r>
          </a:p>
          <a:p>
            <a:pPr marL="800100" lvl="1" indent="-173038"/>
            <a:r>
              <a:rPr lang="en-US" dirty="0"/>
              <a:t>Assess their status in different communities</a:t>
            </a:r>
          </a:p>
          <a:p>
            <a:pPr marL="800100" lvl="1" indent="-173038"/>
            <a:r>
              <a:rPr lang="en-US" dirty="0"/>
              <a:t>Determine how to make progress</a:t>
            </a:r>
          </a:p>
          <a:p>
            <a:pPr marL="800100" lvl="1" indent="-173038"/>
            <a:r>
              <a:rPr lang="en-US" dirty="0"/>
              <a:t>Generate scientific literature about the EVs</a:t>
            </a:r>
          </a:p>
          <a:p>
            <a:pPr marL="800100" lvl="1" indent="-173038"/>
            <a:r>
              <a:rPr lang="en-US" dirty="0"/>
              <a:t>EV are required </a:t>
            </a:r>
            <a:r>
              <a:rPr lang="en-US" dirty="0" smtClean="0"/>
              <a:t>to:</a:t>
            </a:r>
            <a:endParaRPr lang="en-US" dirty="0"/>
          </a:p>
          <a:p>
            <a:pPr marL="811213" lvl="1" indent="0">
              <a:buNone/>
            </a:pPr>
            <a:r>
              <a:rPr lang="en-US" dirty="0"/>
              <a:t>- quantify the metrics for GEO SBAs</a:t>
            </a:r>
          </a:p>
          <a:p>
            <a:pPr marL="811213" lvl="1" indent="0">
              <a:buNone/>
            </a:pPr>
            <a:r>
              <a:rPr lang="en-US" dirty="0"/>
              <a:t>- prioritize EO networks</a:t>
            </a:r>
          </a:p>
          <a:p>
            <a:pPr marL="811213" lvl="1" indent="0">
              <a:buNone/>
            </a:pPr>
            <a:r>
              <a:rPr lang="en-US" dirty="0"/>
              <a:t>- populate the "SEE IN Knowledge Base"</a:t>
            </a:r>
          </a:p>
          <a:p>
            <a:pPr marL="457200" lvl="1" indent="0">
              <a:buNone/>
            </a:pPr>
            <a:endParaRPr lang="en-US" dirty="0"/>
          </a:p>
          <a:p>
            <a:pPr lvl="1">
              <a:buFont typeface="Arial" panose="020B0604020202020204" pitchFamily="34" charset="0"/>
              <a:buChar char="•"/>
            </a:pPr>
            <a:r>
              <a:rPr lang="en-US" b="1" dirty="0"/>
              <a:t>Task 2.3 Observation specifications and requirements</a:t>
            </a:r>
          </a:p>
          <a:p>
            <a:pPr marL="800100" lvl="1" indent="-173038"/>
            <a:r>
              <a:rPr lang="en-US" dirty="0" smtClean="0"/>
              <a:t>Develop </a:t>
            </a:r>
            <a:r>
              <a:rPr lang="en-US" dirty="0"/>
              <a:t>observation specifications for all EVs that would meet the requirements to quantify the indicators defined in Task 2.1</a:t>
            </a:r>
          </a:p>
          <a:p>
            <a:pPr marL="800100" lvl="1" indent="-173038"/>
            <a:r>
              <a:rPr lang="en-US" dirty="0" smtClean="0"/>
              <a:t>Develop </a:t>
            </a:r>
            <a:r>
              <a:rPr lang="en-US" dirty="0"/>
              <a:t>a measure to use the EVs and their relevance to the indicators for prioritization.</a:t>
            </a:r>
          </a:p>
          <a:p>
            <a:pPr marL="800100" lvl="1" indent="-173038"/>
            <a:r>
              <a:rPr lang="en-US" dirty="0" smtClean="0"/>
              <a:t>Define </a:t>
            </a:r>
            <a:r>
              <a:rPr lang="en-US" dirty="0"/>
              <a:t>how the EVs can be extracted from observations and measurement information.</a:t>
            </a:r>
          </a:p>
          <a:p>
            <a:pPr marL="457200" lvl="1" indent="0">
              <a:buNone/>
            </a:pPr>
            <a:endParaRPr lang="it-IT" b="1" dirty="0"/>
          </a:p>
          <a:p>
            <a:pPr lvl="0"/>
            <a:endParaRPr lang="it-IT" sz="2400" dirty="0">
              <a:ea typeface="Calibri"/>
              <a:cs typeface="Times New Roman"/>
            </a:endParaRPr>
          </a:p>
          <a:p>
            <a:endParaRPr lang="en-US" dirty="0"/>
          </a:p>
        </p:txBody>
      </p:sp>
      <p:sp>
        <p:nvSpPr>
          <p:cNvPr id="2" name="Titolo 1"/>
          <p:cNvSpPr>
            <a:spLocks noGrp="1"/>
          </p:cNvSpPr>
          <p:nvPr>
            <p:ph type="title"/>
          </p:nvPr>
        </p:nvSpPr>
        <p:spPr/>
        <p:txBody>
          <a:bodyPr>
            <a:normAutofit/>
          </a:bodyPr>
          <a:lstStyle/>
          <a:p>
            <a:pPr algn="ctr"/>
            <a:r>
              <a:rPr lang="en-US" sz="3600" i="1" dirty="0" smtClean="0"/>
              <a:t>Objectives of the Workshop</a:t>
            </a:r>
            <a:endParaRPr lang="en-US" sz="3600" i="1" dirty="0"/>
          </a:p>
        </p:txBody>
      </p:sp>
    </p:spTree>
    <p:extLst>
      <p:ext uri="{BB962C8B-B14F-4D97-AF65-F5344CB8AC3E}">
        <p14:creationId xmlns:p14="http://schemas.microsoft.com/office/powerpoint/2010/main" val="1441800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7500" lnSpcReduction="20000"/>
          </a:bodyPr>
          <a:lstStyle/>
          <a:p>
            <a:pPr lvl="0"/>
            <a:r>
              <a:rPr lang="en-GB" sz="2500" b="1" dirty="0" err="1" smtClean="0"/>
              <a:t>ConnectinGEO</a:t>
            </a:r>
            <a:r>
              <a:rPr lang="en-GB" sz="2500" b="1" dirty="0" smtClean="0"/>
              <a:t> -</a:t>
            </a:r>
            <a:r>
              <a:rPr lang="en-GB" sz="2500" dirty="0" smtClean="0"/>
              <a:t> </a:t>
            </a:r>
            <a:r>
              <a:rPr lang="en-GB" sz="2500" b="1" dirty="0" smtClean="0"/>
              <a:t>WP2: </a:t>
            </a:r>
            <a:r>
              <a:rPr lang="en-US" sz="2500" b="1" dirty="0"/>
              <a:t>Strategic goals, metrics and </a:t>
            </a:r>
            <a:r>
              <a:rPr lang="en-US" sz="2500" b="1" dirty="0" smtClean="0"/>
              <a:t>indicators</a:t>
            </a:r>
          </a:p>
          <a:p>
            <a:pPr marL="109728" lvl="0" indent="0">
              <a:buNone/>
            </a:pPr>
            <a:endParaRPr lang="en-GB" b="1" dirty="0" smtClean="0"/>
          </a:p>
          <a:p>
            <a:pPr lvl="1">
              <a:buFont typeface="Arial" panose="020B0604020202020204" pitchFamily="34" charset="0"/>
              <a:buChar char="•"/>
            </a:pPr>
            <a:r>
              <a:rPr lang="en-US" b="1" dirty="0" smtClean="0"/>
              <a:t>Milestone MS8: </a:t>
            </a:r>
            <a:r>
              <a:rPr lang="en-US" b="1" dirty="0"/>
              <a:t>Collocated </a:t>
            </a:r>
            <a:r>
              <a:rPr lang="en-US" b="1" dirty="0" smtClean="0"/>
              <a:t>EV workshop</a:t>
            </a:r>
            <a:endParaRPr lang="en-US" b="1" dirty="0"/>
          </a:p>
          <a:p>
            <a:pPr lvl="1">
              <a:buFont typeface="Arial" panose="020B0604020202020204" pitchFamily="34" charset="0"/>
              <a:buChar char="•"/>
            </a:pPr>
            <a:endParaRPr lang="en-US" b="1" dirty="0"/>
          </a:p>
          <a:p>
            <a:pPr lvl="1">
              <a:buFont typeface="Arial" panose="020B0604020202020204" pitchFamily="34" charset="0"/>
              <a:buChar char="•"/>
            </a:pPr>
            <a:r>
              <a:rPr lang="en-US" b="1" dirty="0"/>
              <a:t>D2.2: EVs current status in different communities and way to move </a:t>
            </a:r>
            <a:r>
              <a:rPr lang="en-US" b="1" dirty="0" smtClean="0"/>
              <a:t>forward.</a:t>
            </a:r>
            <a:endParaRPr lang="en-US" b="1" dirty="0"/>
          </a:p>
          <a:p>
            <a:pPr marL="623888" lvl="1" indent="0">
              <a:buNone/>
            </a:pPr>
            <a:r>
              <a:rPr lang="en-US" dirty="0"/>
              <a:t>Report on the Essential Variables current status in the scientific community and the strategy to push them </a:t>
            </a:r>
            <a:r>
              <a:rPr lang="en-US" dirty="0" smtClean="0"/>
              <a:t>forward and make </a:t>
            </a:r>
            <a:r>
              <a:rPr lang="en-US" dirty="0"/>
              <a:t>progress.</a:t>
            </a:r>
          </a:p>
          <a:p>
            <a:pPr lvl="1">
              <a:buFont typeface="Arial" panose="020B0604020202020204" pitchFamily="34" charset="0"/>
              <a:buChar char="•"/>
            </a:pPr>
            <a:endParaRPr lang="en-US" b="1" dirty="0"/>
          </a:p>
          <a:p>
            <a:pPr lvl="1">
              <a:buFont typeface="Arial" panose="020B0604020202020204" pitchFamily="34" charset="0"/>
              <a:buChar char="•"/>
            </a:pPr>
            <a:r>
              <a:rPr lang="en-US" b="1" dirty="0"/>
              <a:t>D2.3: Proposal of EVs for selected themes</a:t>
            </a:r>
          </a:p>
          <a:p>
            <a:pPr marL="623888" lvl="1" indent="0">
              <a:buNone/>
            </a:pPr>
            <a:r>
              <a:rPr lang="en-US" dirty="0"/>
              <a:t>It will include description and justification of inclusion. It will collect drafts of SBA-specific EVs for Carbon, Health and Pollution, Ecosystems, Biodiversity, Energy, Disasters and Oceans. It will also include a report on the Co-located Essential Variables Workshop.</a:t>
            </a:r>
          </a:p>
          <a:p>
            <a:pPr marL="457200" lvl="1" indent="0">
              <a:buNone/>
            </a:pPr>
            <a:endParaRPr lang="it-IT" b="1" dirty="0"/>
          </a:p>
          <a:p>
            <a:pPr lvl="0"/>
            <a:endParaRPr lang="it-IT" sz="2400" dirty="0">
              <a:ea typeface="Calibri"/>
              <a:cs typeface="Times New Roman"/>
            </a:endParaRPr>
          </a:p>
          <a:p>
            <a:endParaRPr lang="en-US" dirty="0"/>
          </a:p>
        </p:txBody>
      </p:sp>
      <p:sp>
        <p:nvSpPr>
          <p:cNvPr id="2" name="Titolo 1"/>
          <p:cNvSpPr>
            <a:spLocks noGrp="1"/>
          </p:cNvSpPr>
          <p:nvPr>
            <p:ph type="title"/>
          </p:nvPr>
        </p:nvSpPr>
        <p:spPr/>
        <p:txBody>
          <a:bodyPr>
            <a:normAutofit/>
          </a:bodyPr>
          <a:lstStyle/>
          <a:p>
            <a:pPr algn="ctr"/>
            <a:r>
              <a:rPr lang="en-US" sz="3600" i="1" dirty="0" smtClean="0"/>
              <a:t>Objectives of the Workshop</a:t>
            </a:r>
            <a:endParaRPr lang="en-US" sz="3600" i="1" dirty="0"/>
          </a:p>
        </p:txBody>
      </p:sp>
    </p:spTree>
    <p:extLst>
      <p:ext uri="{BB962C8B-B14F-4D97-AF65-F5344CB8AC3E}">
        <p14:creationId xmlns:p14="http://schemas.microsoft.com/office/powerpoint/2010/main" val="3108934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lvl="0"/>
            <a:r>
              <a:rPr lang="en-US" sz="2500" b="1" dirty="0"/>
              <a:t>Assess the status of existing EVs in the different GEO </a:t>
            </a:r>
            <a:r>
              <a:rPr lang="en-US" sz="2500" b="1" dirty="0" smtClean="0"/>
              <a:t>SBAs</a:t>
            </a:r>
          </a:p>
          <a:p>
            <a:pPr lvl="0"/>
            <a:endParaRPr lang="en-US" sz="2500" b="1" dirty="0" smtClean="0"/>
          </a:p>
          <a:p>
            <a:pPr lvl="0"/>
            <a:r>
              <a:rPr lang="en-US" sz="2500" b="1" dirty="0" smtClean="0"/>
              <a:t>Review </a:t>
            </a:r>
            <a:r>
              <a:rPr lang="en-US" sz="2500" b="1" dirty="0"/>
              <a:t>the different </a:t>
            </a:r>
            <a:r>
              <a:rPr lang="en-US" sz="2500" b="1" dirty="0" smtClean="0"/>
              <a:t>processes (criteria</a:t>
            </a:r>
            <a:r>
              <a:rPr lang="en-US" sz="2500" b="1" dirty="0"/>
              <a:t>, </a:t>
            </a:r>
            <a:r>
              <a:rPr lang="en-US" sz="2500" b="1" dirty="0" smtClean="0"/>
              <a:t>methods, etc.) </a:t>
            </a:r>
            <a:r>
              <a:rPr lang="en-US" sz="2500" b="1" dirty="0"/>
              <a:t>to define and identify EVs</a:t>
            </a:r>
          </a:p>
          <a:p>
            <a:pPr lvl="0"/>
            <a:endParaRPr lang="en-US" sz="2500" b="1" dirty="0"/>
          </a:p>
          <a:p>
            <a:pPr lvl="0"/>
            <a:r>
              <a:rPr lang="en-US" sz="2500" b="1" dirty="0" smtClean="0"/>
              <a:t>Find </a:t>
            </a:r>
            <a:r>
              <a:rPr lang="en-US" sz="2500" b="1" dirty="0"/>
              <a:t>common points (distinguish between the specificities that have to be addressed internally by each community and the common </a:t>
            </a:r>
            <a:r>
              <a:rPr lang="en-US" sz="2500" b="1" dirty="0" smtClean="0"/>
              <a:t>processes/issues </a:t>
            </a:r>
            <a:r>
              <a:rPr lang="en-US" sz="2500" b="1" dirty="0"/>
              <a:t>- definition, criteria, methods, </a:t>
            </a:r>
            <a:r>
              <a:rPr lang="en-US" sz="2500" b="1" dirty="0" smtClean="0"/>
              <a:t>priorities</a:t>
            </a:r>
            <a:r>
              <a:rPr lang="en-US" sz="2500" b="1" dirty="0"/>
              <a:t>, gaps, etc. - that </a:t>
            </a:r>
            <a:r>
              <a:rPr lang="en-US" sz="2500" b="1" dirty="0" smtClean="0"/>
              <a:t>crosscut and integrate all </a:t>
            </a:r>
            <a:r>
              <a:rPr lang="en-US" sz="2500" b="1" dirty="0"/>
              <a:t>EVs</a:t>
            </a:r>
            <a:r>
              <a:rPr lang="en-US" sz="2500" b="1" dirty="0" smtClean="0"/>
              <a:t>). Identify “super-EVs”.</a:t>
            </a:r>
            <a:endParaRPr lang="en-US" dirty="0"/>
          </a:p>
        </p:txBody>
      </p:sp>
      <p:sp>
        <p:nvSpPr>
          <p:cNvPr id="2" name="Titolo 1"/>
          <p:cNvSpPr>
            <a:spLocks noGrp="1"/>
          </p:cNvSpPr>
          <p:nvPr>
            <p:ph type="title"/>
          </p:nvPr>
        </p:nvSpPr>
        <p:spPr/>
        <p:txBody>
          <a:bodyPr>
            <a:normAutofit/>
          </a:bodyPr>
          <a:lstStyle/>
          <a:p>
            <a:pPr algn="ctr"/>
            <a:r>
              <a:rPr lang="en-US" sz="3600" i="1" dirty="0" smtClean="0"/>
              <a:t>Objectives of the Workshop</a:t>
            </a:r>
            <a:endParaRPr lang="en-US" sz="3600" i="1" dirty="0"/>
          </a:p>
        </p:txBody>
      </p:sp>
    </p:spTree>
    <p:extLst>
      <p:ext uri="{BB962C8B-B14F-4D97-AF65-F5344CB8AC3E}">
        <p14:creationId xmlns:p14="http://schemas.microsoft.com/office/powerpoint/2010/main" val="3255741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pPr lvl="0"/>
            <a:r>
              <a:rPr lang="en-US" sz="2500" b="1" dirty="0"/>
              <a:t>Clarify to what extent </a:t>
            </a:r>
            <a:r>
              <a:rPr lang="en-US" sz="2500" b="1" dirty="0" smtClean="0"/>
              <a:t>EVs </a:t>
            </a:r>
            <a:r>
              <a:rPr lang="en-US" sz="2500" b="1" dirty="0"/>
              <a:t>are validated </a:t>
            </a:r>
            <a:r>
              <a:rPr lang="en-US" sz="2500" b="1" dirty="0" smtClean="0"/>
              <a:t>(e.g. are them endorsed by international independent bodies, etc.?) and used (assess </a:t>
            </a:r>
            <a:r>
              <a:rPr lang="en-US" sz="2500" b="1" dirty="0"/>
              <a:t>the usefulness and applicability of the EVs </a:t>
            </a:r>
            <a:r>
              <a:rPr lang="en-US" sz="2500" b="1" dirty="0" smtClean="0"/>
              <a:t>concept)</a:t>
            </a:r>
          </a:p>
          <a:p>
            <a:pPr lvl="0"/>
            <a:endParaRPr lang="en-US" sz="2500" b="1" dirty="0"/>
          </a:p>
          <a:p>
            <a:pPr lvl="0"/>
            <a:r>
              <a:rPr lang="en-US" sz="2500" b="1" dirty="0"/>
              <a:t>Understand what are the operational networks currently measuring EVs</a:t>
            </a:r>
          </a:p>
          <a:p>
            <a:pPr lvl="0"/>
            <a:endParaRPr lang="en-US" sz="2500" b="1" dirty="0"/>
          </a:p>
          <a:p>
            <a:pPr lvl="0"/>
            <a:r>
              <a:rPr lang="en-US" sz="2500" b="1" dirty="0"/>
              <a:t>Assess EV observational needs and readiness (in terms of temporal frequency, spatial resolution, accuracy, other specifications)</a:t>
            </a:r>
          </a:p>
          <a:p>
            <a:pPr lvl="0"/>
            <a:endParaRPr lang="en-US" sz="2500" b="1" dirty="0"/>
          </a:p>
          <a:p>
            <a:pPr lvl="0"/>
            <a:r>
              <a:rPr lang="en-US" sz="2500" b="1" dirty="0"/>
              <a:t>Asses the current Gaps, priorities and requirements for improving the use of </a:t>
            </a:r>
            <a:r>
              <a:rPr lang="en-US" sz="2500" b="1" dirty="0" smtClean="0"/>
              <a:t>EVs</a:t>
            </a:r>
            <a:endParaRPr lang="en-US" dirty="0"/>
          </a:p>
        </p:txBody>
      </p:sp>
      <p:sp>
        <p:nvSpPr>
          <p:cNvPr id="2" name="Titolo 1"/>
          <p:cNvSpPr>
            <a:spLocks noGrp="1"/>
          </p:cNvSpPr>
          <p:nvPr>
            <p:ph type="title"/>
          </p:nvPr>
        </p:nvSpPr>
        <p:spPr/>
        <p:txBody>
          <a:bodyPr>
            <a:normAutofit/>
          </a:bodyPr>
          <a:lstStyle/>
          <a:p>
            <a:pPr algn="ctr"/>
            <a:r>
              <a:rPr lang="en-US" sz="3600" i="1" dirty="0" smtClean="0"/>
              <a:t>Objectives of the Workshop</a:t>
            </a:r>
            <a:endParaRPr lang="en-US" sz="3600" i="1" dirty="0"/>
          </a:p>
        </p:txBody>
      </p:sp>
    </p:spTree>
    <p:extLst>
      <p:ext uri="{BB962C8B-B14F-4D97-AF65-F5344CB8AC3E}">
        <p14:creationId xmlns:p14="http://schemas.microsoft.com/office/powerpoint/2010/main" val="940374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lvl="0"/>
            <a:r>
              <a:rPr lang="en-US" sz="2500" b="1" dirty="0"/>
              <a:t>Produce a peer reviewed document on the EV status and definition </a:t>
            </a:r>
            <a:r>
              <a:rPr lang="en-US" sz="2500" b="1" dirty="0" smtClean="0"/>
              <a:t>process </a:t>
            </a:r>
            <a:r>
              <a:rPr lang="en-US" sz="2500" b="1" dirty="0"/>
              <a:t>and </a:t>
            </a:r>
            <a:r>
              <a:rPr lang="en-US" sz="2500" b="1" dirty="0" smtClean="0"/>
              <a:t>requirements</a:t>
            </a:r>
          </a:p>
          <a:p>
            <a:pPr lvl="0"/>
            <a:endParaRPr lang="en-US" sz="2500" b="1" dirty="0"/>
          </a:p>
          <a:p>
            <a:pPr lvl="0"/>
            <a:r>
              <a:rPr lang="en-US" sz="2500" b="1" dirty="0"/>
              <a:t>This document shall address the workshop objectives and provide recommendations and way forward in the frame of </a:t>
            </a:r>
            <a:r>
              <a:rPr lang="en-US" sz="2500" b="1" dirty="0" smtClean="0"/>
              <a:t>GEO/GEOSS</a:t>
            </a:r>
          </a:p>
          <a:p>
            <a:pPr lvl="0"/>
            <a:endParaRPr lang="en-US" sz="2500" b="1" dirty="0"/>
          </a:p>
          <a:p>
            <a:pPr lvl="0"/>
            <a:r>
              <a:rPr lang="en-US" sz="2500" b="1" dirty="0" smtClean="0"/>
              <a:t>It should become a scientific </a:t>
            </a:r>
            <a:r>
              <a:rPr lang="en-US" sz="2500" b="1" dirty="0" smtClean="0"/>
              <a:t>publication</a:t>
            </a:r>
          </a:p>
          <a:p>
            <a:pPr lvl="0"/>
            <a:endParaRPr lang="en-US" sz="2500" b="1" dirty="0"/>
          </a:p>
          <a:p>
            <a:pPr lvl="0"/>
            <a:r>
              <a:rPr lang="en-US" sz="2500" b="1" dirty="0" smtClean="0"/>
              <a:t>You are welcomed to participate</a:t>
            </a:r>
            <a:endParaRPr lang="en-US" sz="2500" b="1" dirty="0"/>
          </a:p>
        </p:txBody>
      </p:sp>
      <p:sp>
        <p:nvSpPr>
          <p:cNvPr id="2" name="Titolo 1"/>
          <p:cNvSpPr>
            <a:spLocks noGrp="1"/>
          </p:cNvSpPr>
          <p:nvPr>
            <p:ph type="title"/>
          </p:nvPr>
        </p:nvSpPr>
        <p:spPr/>
        <p:txBody>
          <a:bodyPr>
            <a:normAutofit/>
          </a:bodyPr>
          <a:lstStyle/>
          <a:p>
            <a:pPr algn="ctr"/>
            <a:r>
              <a:rPr lang="en-US" sz="3600" i="1" dirty="0" smtClean="0"/>
              <a:t>Outcomes from the Workshop</a:t>
            </a:r>
            <a:endParaRPr lang="en-US" sz="3600" i="1" dirty="0"/>
          </a:p>
        </p:txBody>
      </p:sp>
    </p:spTree>
    <p:extLst>
      <p:ext uri="{BB962C8B-B14F-4D97-AF65-F5344CB8AC3E}">
        <p14:creationId xmlns:p14="http://schemas.microsoft.com/office/powerpoint/2010/main" val="39691937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 Box 12"/>
          <p:cNvSpPr txBox="1">
            <a:spLocks noChangeArrowheads="1"/>
          </p:cNvSpPr>
          <p:nvPr/>
        </p:nvSpPr>
        <p:spPr bwMode="auto">
          <a:xfrm>
            <a:off x="467544" y="1098024"/>
            <a:ext cx="8242541" cy="466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fontAlgn="base" hangingPunct="1">
              <a:spcBef>
                <a:spcPct val="0"/>
              </a:spcBef>
              <a:spcAft>
                <a:spcPts val="600"/>
              </a:spcAft>
            </a:pPr>
            <a:endParaRPr lang="en-US" b="1" dirty="0" smtClean="0">
              <a:cs typeface="Arial" panose="020B0604020202020204" pitchFamily="34" charset="0"/>
            </a:endParaRPr>
          </a:p>
          <a:p>
            <a:pPr algn="just" eaLnBrk="1" fontAlgn="base" hangingPunct="1">
              <a:spcBef>
                <a:spcPct val="0"/>
              </a:spcBef>
              <a:spcAft>
                <a:spcPts val="600"/>
              </a:spcAft>
            </a:pPr>
            <a:r>
              <a:rPr lang="en-US" b="1" dirty="0" smtClean="0">
                <a:cs typeface="Arial" panose="020B0604020202020204" pitchFamily="34" charset="0"/>
              </a:rPr>
              <a:t>Why do we need Essential Variables?</a:t>
            </a:r>
          </a:p>
          <a:p>
            <a:pPr algn="just" eaLnBrk="1" fontAlgn="base" hangingPunct="1">
              <a:spcBef>
                <a:spcPct val="0"/>
              </a:spcBef>
              <a:spcAft>
                <a:spcPts val="600"/>
              </a:spcAft>
            </a:pPr>
            <a:endParaRPr lang="en-US" b="1" dirty="0">
              <a:cs typeface="Arial" panose="020B0604020202020204" pitchFamily="34" charset="0"/>
            </a:endParaRPr>
          </a:p>
          <a:p>
            <a:pPr marL="444500" indent="-285750" algn="just" eaLnBrk="1" fontAlgn="base" hangingPunct="1">
              <a:spcBef>
                <a:spcPct val="0"/>
              </a:spcBef>
              <a:spcAft>
                <a:spcPts val="600"/>
              </a:spcAft>
              <a:buFont typeface="Arial" panose="020B0604020202020204" pitchFamily="34" charset="0"/>
              <a:buChar char="•"/>
            </a:pPr>
            <a:r>
              <a:rPr lang="en-US" dirty="0" smtClean="0">
                <a:cs typeface="Arial" panose="020B0604020202020204" pitchFamily="34" charset="0"/>
              </a:rPr>
              <a:t>Understand </a:t>
            </a:r>
            <a:r>
              <a:rPr lang="en-US" dirty="0">
                <a:cs typeface="Arial" panose="020B0604020202020204" pitchFamily="34" charset="0"/>
              </a:rPr>
              <a:t>natural and anthropogenic processes</a:t>
            </a:r>
          </a:p>
          <a:p>
            <a:pPr marL="444500" indent="-285750" algn="just" eaLnBrk="1" fontAlgn="base" hangingPunct="1">
              <a:spcBef>
                <a:spcPct val="0"/>
              </a:spcBef>
              <a:spcAft>
                <a:spcPts val="600"/>
              </a:spcAft>
              <a:buFont typeface="Arial" panose="020B0604020202020204" pitchFamily="34" charset="0"/>
              <a:buChar char="•"/>
            </a:pPr>
            <a:r>
              <a:rPr lang="en-US" dirty="0" smtClean="0">
                <a:cs typeface="Arial" panose="020B0604020202020204" pitchFamily="34" charset="0"/>
              </a:rPr>
              <a:t>Monitor </a:t>
            </a:r>
            <a:r>
              <a:rPr lang="en-US" dirty="0">
                <a:cs typeface="Arial" panose="020B0604020202020204" pitchFamily="34" charset="0"/>
              </a:rPr>
              <a:t>state and trends in the Earth system</a:t>
            </a:r>
          </a:p>
          <a:p>
            <a:pPr marL="444500" indent="-285750" algn="just" eaLnBrk="1" fontAlgn="base" hangingPunct="1">
              <a:spcBef>
                <a:spcPct val="0"/>
              </a:spcBef>
              <a:spcAft>
                <a:spcPts val="600"/>
              </a:spcAft>
              <a:buFont typeface="Arial" panose="020B0604020202020204" pitchFamily="34" charset="0"/>
              <a:buChar char="•"/>
            </a:pPr>
            <a:r>
              <a:rPr lang="en-US" dirty="0" smtClean="0">
                <a:cs typeface="Arial" panose="020B0604020202020204" pitchFamily="34" charset="0"/>
              </a:rPr>
              <a:t>Detect </a:t>
            </a:r>
            <a:r>
              <a:rPr lang="en-US" dirty="0">
                <a:cs typeface="Arial" panose="020B0604020202020204" pitchFamily="34" charset="0"/>
              </a:rPr>
              <a:t>and attribute changes</a:t>
            </a:r>
          </a:p>
          <a:p>
            <a:pPr marL="444500" indent="-285750" algn="just" eaLnBrk="1" fontAlgn="base" hangingPunct="1">
              <a:spcBef>
                <a:spcPct val="0"/>
              </a:spcBef>
              <a:spcAft>
                <a:spcPts val="600"/>
              </a:spcAft>
              <a:buFont typeface="Arial" panose="020B0604020202020204" pitchFamily="34" charset="0"/>
              <a:buChar char="•"/>
            </a:pPr>
            <a:r>
              <a:rPr lang="en-US" dirty="0" smtClean="0">
                <a:cs typeface="Arial" panose="020B0604020202020204" pitchFamily="34" charset="0"/>
              </a:rPr>
              <a:t>Assess </a:t>
            </a:r>
            <a:r>
              <a:rPr lang="en-US" dirty="0">
                <a:cs typeface="Arial" panose="020B0604020202020204" pitchFamily="34" charset="0"/>
              </a:rPr>
              <a:t>the impacts of these changes</a:t>
            </a:r>
          </a:p>
          <a:p>
            <a:pPr marL="444500" indent="-285750" algn="just" eaLnBrk="1" fontAlgn="base" hangingPunct="1">
              <a:spcBef>
                <a:spcPct val="0"/>
              </a:spcBef>
              <a:spcAft>
                <a:spcPts val="600"/>
              </a:spcAft>
              <a:buFont typeface="Arial" panose="020B0604020202020204" pitchFamily="34" charset="0"/>
              <a:buChar char="•"/>
            </a:pPr>
            <a:r>
              <a:rPr lang="en-US" dirty="0" smtClean="0">
                <a:cs typeface="Arial" panose="020B0604020202020204" pitchFamily="34" charset="0"/>
              </a:rPr>
              <a:t>Identify </a:t>
            </a:r>
            <a:r>
              <a:rPr lang="en-US" dirty="0">
                <a:cs typeface="Arial" panose="020B0604020202020204" pitchFamily="34" charset="0"/>
              </a:rPr>
              <a:t>tolerable limits of these changes (sustainable development</a:t>
            </a:r>
            <a:r>
              <a:rPr lang="en-US" dirty="0" smtClean="0">
                <a:cs typeface="Arial" panose="020B0604020202020204" pitchFamily="34" charset="0"/>
              </a:rPr>
              <a:t>)</a:t>
            </a:r>
          </a:p>
          <a:p>
            <a:pPr marL="444500" indent="-285750" algn="just" eaLnBrk="1" fontAlgn="base" hangingPunct="1">
              <a:spcBef>
                <a:spcPct val="0"/>
              </a:spcBef>
              <a:spcAft>
                <a:spcPts val="600"/>
              </a:spcAft>
              <a:buFont typeface="Arial" panose="020B0604020202020204" pitchFamily="34" charset="0"/>
              <a:buChar char="•"/>
            </a:pPr>
            <a:endParaRPr lang="en-US" dirty="0">
              <a:cs typeface="Arial" panose="020B0604020202020204" pitchFamily="34" charset="0"/>
            </a:endParaRPr>
          </a:p>
          <a:p>
            <a:pPr algn="just" eaLnBrk="1" fontAlgn="base" hangingPunct="1">
              <a:spcBef>
                <a:spcPct val="0"/>
              </a:spcBef>
            </a:pPr>
            <a:r>
              <a:rPr lang="en-US" i="1" dirty="0" smtClean="0">
                <a:cs typeface="Arial" panose="020B0604020202020204" pitchFamily="34" charset="0"/>
              </a:rPr>
              <a:t>Some criteria </a:t>
            </a:r>
            <a:r>
              <a:rPr lang="en-US" i="1" dirty="0">
                <a:cs typeface="Arial" panose="020B0604020202020204" pitchFamily="34" charset="0"/>
              </a:rPr>
              <a:t>to select EVs:</a:t>
            </a:r>
          </a:p>
          <a:p>
            <a:pPr marL="285750" indent="-285750" algn="just" eaLnBrk="1" fontAlgn="base" hangingPunct="1">
              <a:spcBef>
                <a:spcPct val="0"/>
              </a:spcBef>
              <a:buFontTx/>
              <a:buChar char="-"/>
            </a:pPr>
            <a:r>
              <a:rPr lang="en-US" dirty="0">
                <a:cs typeface="Arial" panose="020B0604020202020204" pitchFamily="34" charset="0"/>
              </a:rPr>
              <a:t>Useful to a wide range of users, particularly decision makers</a:t>
            </a:r>
          </a:p>
          <a:p>
            <a:pPr marL="285750" indent="-285750" algn="just" eaLnBrk="1" fontAlgn="base" hangingPunct="1">
              <a:spcBef>
                <a:spcPct val="0"/>
              </a:spcBef>
              <a:buFontTx/>
              <a:buChar char="-"/>
            </a:pPr>
            <a:r>
              <a:rPr lang="en-US" dirty="0">
                <a:cs typeface="Arial" panose="020B0604020202020204" pitchFamily="34" charset="0"/>
              </a:rPr>
              <a:t>Cross-cutting several GEO SBAs</a:t>
            </a:r>
          </a:p>
          <a:p>
            <a:pPr marL="285750" indent="-285750" algn="just" eaLnBrk="1" fontAlgn="base" hangingPunct="1">
              <a:spcBef>
                <a:spcPct val="0"/>
              </a:spcBef>
              <a:buFontTx/>
              <a:buChar char="-"/>
            </a:pPr>
            <a:r>
              <a:rPr lang="en-US" dirty="0">
                <a:cs typeface="Arial" panose="020B0604020202020204" pitchFamily="34" charset="0"/>
              </a:rPr>
              <a:t>Credibility, Feasibility, Cost-effectiveness (GCOS criteria)</a:t>
            </a:r>
          </a:p>
          <a:p>
            <a:pPr marL="285750" indent="-285750" algn="just" eaLnBrk="1" fontAlgn="base" hangingPunct="1">
              <a:spcBef>
                <a:spcPct val="0"/>
              </a:spcBef>
              <a:buFontTx/>
              <a:buChar char="-"/>
            </a:pPr>
            <a:r>
              <a:rPr lang="en-US" dirty="0" smtClean="0">
                <a:cs typeface="Arial" panose="020B0604020202020204" pitchFamily="34" charset="0"/>
              </a:rPr>
              <a:t>Others</a:t>
            </a:r>
            <a:endParaRPr lang="en-US" i="1" dirty="0" smtClean="0">
              <a:cs typeface="Arial" panose="020B0604020202020204" pitchFamily="34" charset="0"/>
            </a:endParaRPr>
          </a:p>
        </p:txBody>
      </p:sp>
    </p:spTree>
    <p:extLst>
      <p:ext uri="{BB962C8B-B14F-4D97-AF65-F5344CB8AC3E}">
        <p14:creationId xmlns:p14="http://schemas.microsoft.com/office/powerpoint/2010/main" val="3164367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ext Box 12"/>
          <p:cNvSpPr txBox="1">
            <a:spLocks noChangeArrowheads="1"/>
          </p:cNvSpPr>
          <p:nvPr/>
        </p:nvSpPr>
        <p:spPr bwMode="auto">
          <a:xfrm>
            <a:off x="467544" y="1133157"/>
            <a:ext cx="8242541"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285750" indent="-285750" algn="just" eaLnBrk="1" fontAlgn="base" hangingPunct="1">
              <a:spcBef>
                <a:spcPct val="0"/>
              </a:spcBef>
              <a:buFontTx/>
              <a:buChar char="-"/>
            </a:pPr>
            <a:endParaRPr lang="en-US" dirty="0" smtClean="0">
              <a:cs typeface="Arial" panose="020B0604020202020204" pitchFamily="34" charset="0"/>
            </a:endParaRPr>
          </a:p>
          <a:p>
            <a:pPr marL="285750" indent="-285750" algn="just" eaLnBrk="1" fontAlgn="base" hangingPunct="1">
              <a:spcBef>
                <a:spcPct val="0"/>
              </a:spcBef>
              <a:buFontTx/>
              <a:buChar char="-"/>
            </a:pPr>
            <a:endParaRPr lang="en-US" dirty="0" smtClean="0">
              <a:cs typeface="Arial" panose="020B0604020202020204" pitchFamily="34" charset="0"/>
            </a:endParaRPr>
          </a:p>
          <a:p>
            <a:pPr algn="just" eaLnBrk="1" fontAlgn="base" hangingPunct="1">
              <a:spcBef>
                <a:spcPct val="0"/>
              </a:spcBef>
              <a:spcAft>
                <a:spcPts val="600"/>
              </a:spcAft>
            </a:pPr>
            <a:r>
              <a:rPr lang="en-US" i="1" dirty="0" smtClean="0">
                <a:cs typeface="Arial" panose="020B0604020202020204" pitchFamily="34" charset="0"/>
              </a:rPr>
              <a:t>Further questions:</a:t>
            </a:r>
            <a:endParaRPr lang="en-US" i="1" dirty="0">
              <a:cs typeface="Arial" panose="020B0604020202020204" pitchFamily="34" charset="0"/>
            </a:endParaRPr>
          </a:p>
          <a:p>
            <a:pPr marL="285750" indent="-285750" algn="just" eaLnBrk="1" fontAlgn="base" hangingPunct="1">
              <a:spcBef>
                <a:spcPct val="0"/>
              </a:spcBef>
              <a:spcAft>
                <a:spcPts val="600"/>
              </a:spcAft>
              <a:buFont typeface="Arial" panose="020B0604020202020204" pitchFamily="34" charset="0"/>
              <a:buChar char="•"/>
            </a:pPr>
            <a:r>
              <a:rPr lang="en-US" dirty="0">
                <a:cs typeface="Arial" panose="020B0604020202020204" pitchFamily="34" charset="0"/>
              </a:rPr>
              <a:t>EVs should be observable and useful at the same time. The usefulness of a variable potentially “essential” can be limited by uncertainty, resolution and accuracy. Therefore, in addition to their “essentiality” in describing states and trends the EVs have to meet in practice the users’ needs. </a:t>
            </a:r>
          </a:p>
          <a:p>
            <a:pPr marL="285750" indent="-285750" algn="just" eaLnBrk="1" fontAlgn="base" hangingPunct="1">
              <a:spcBef>
                <a:spcPct val="0"/>
              </a:spcBef>
              <a:spcAft>
                <a:spcPts val="600"/>
              </a:spcAft>
              <a:buFont typeface="Arial" panose="020B0604020202020204" pitchFamily="34" charset="0"/>
              <a:buChar char="•"/>
            </a:pPr>
            <a:r>
              <a:rPr lang="en-US" dirty="0">
                <a:cs typeface="Arial" panose="020B0604020202020204" pitchFamily="34" charset="0"/>
              </a:rPr>
              <a:t>Could different EVs be used in different contexts according to different users’ categories, or should we focus mainly on “universal” EVs, cross-cutting different users and SBAs? </a:t>
            </a:r>
          </a:p>
          <a:p>
            <a:pPr marL="285750" indent="-285750" algn="just" eaLnBrk="1" fontAlgn="base" hangingPunct="1">
              <a:spcBef>
                <a:spcPct val="0"/>
              </a:spcBef>
              <a:spcAft>
                <a:spcPts val="600"/>
              </a:spcAft>
              <a:buFont typeface="Arial" panose="020B0604020202020204" pitchFamily="34" charset="0"/>
              <a:buChar char="•"/>
            </a:pPr>
            <a:r>
              <a:rPr lang="en-US" dirty="0">
                <a:cs typeface="Arial" panose="020B0604020202020204" pitchFamily="34" charset="0"/>
              </a:rPr>
              <a:t>Who are our main target users: policy makers?</a:t>
            </a:r>
          </a:p>
          <a:p>
            <a:pPr marL="285750" indent="-285750" algn="just" eaLnBrk="1" fontAlgn="base" hangingPunct="1">
              <a:spcBef>
                <a:spcPct val="0"/>
              </a:spcBef>
              <a:spcAft>
                <a:spcPts val="600"/>
              </a:spcAft>
              <a:buFont typeface="Arial" panose="020B0604020202020204" pitchFamily="34" charset="0"/>
              <a:buChar char="•"/>
            </a:pPr>
            <a:r>
              <a:rPr lang="en-US" dirty="0">
                <a:cs typeface="Arial" panose="020B0604020202020204" pitchFamily="34" charset="0"/>
              </a:rPr>
              <a:t>What are the current gaps and main requirements to set up an operational monitoring network</a:t>
            </a:r>
            <a:r>
              <a:rPr lang="en-US" dirty="0" smtClean="0">
                <a:cs typeface="Arial" panose="020B0604020202020204" pitchFamily="34" charset="0"/>
              </a:rPr>
              <a:t>?</a:t>
            </a:r>
            <a:endParaRPr lang="en-US" dirty="0">
              <a:cs typeface="Arial" panose="020B0604020202020204" pitchFamily="34" charset="0"/>
            </a:endParaRPr>
          </a:p>
        </p:txBody>
      </p:sp>
    </p:spTree>
    <p:extLst>
      <p:ext uri="{BB962C8B-B14F-4D97-AF65-F5344CB8AC3E}">
        <p14:creationId xmlns:p14="http://schemas.microsoft.com/office/powerpoint/2010/main" val="4215584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 name="Picture 6" descr="http://codata.org/blog/wp-content/uploads/2014/01/side-event-flyer.jpg"/>
          <p:cNvPicPr>
            <a:picLocks noChangeAspect="1" noChangeArrowheads="1"/>
          </p:cNvPicPr>
          <p:nvPr/>
        </p:nvPicPr>
        <p:blipFill>
          <a:blip r:embed="rId2">
            <a:extLst>
              <a:ext uri="{28A0092B-C50C-407E-A947-70E740481C1C}">
                <a14:useLocalDpi xmlns:a14="http://schemas.microsoft.com/office/drawing/2010/main" val="0"/>
              </a:ext>
            </a:extLst>
          </a:blip>
          <a:srcRect l="19852" t="46629"/>
          <a:stretch>
            <a:fillRect/>
          </a:stretch>
        </p:blipFill>
        <p:spPr bwMode="auto">
          <a:xfrm>
            <a:off x="1524000" y="0"/>
            <a:ext cx="7620000"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Ovale 1"/>
          <p:cNvSpPr>
            <a:spLocks noChangeArrowheads="1"/>
          </p:cNvSpPr>
          <p:nvPr/>
        </p:nvSpPr>
        <p:spPr bwMode="auto">
          <a:xfrm>
            <a:off x="-457200" y="1066800"/>
            <a:ext cx="4648200" cy="4645025"/>
          </a:xfrm>
          <a:prstGeom prst="ellipse">
            <a:avLst/>
          </a:prstGeom>
          <a:solidFill>
            <a:srgbClr val="FFFFFF"/>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lvl1pPr>
              <a:defRPr sz="1900" b="1">
                <a:solidFill>
                  <a:srgbClr val="092E5C"/>
                </a:solidFill>
                <a:latin typeface="Arial" charset="0"/>
              </a:defRPr>
            </a:lvl1pPr>
            <a:lvl2pPr marL="742950" indent="-285750">
              <a:defRPr sz="1900" b="1">
                <a:solidFill>
                  <a:srgbClr val="092E5C"/>
                </a:solidFill>
                <a:latin typeface="Arial" charset="0"/>
              </a:defRPr>
            </a:lvl2pPr>
            <a:lvl3pPr marL="1143000" indent="-228600">
              <a:defRPr sz="1900" b="1">
                <a:solidFill>
                  <a:srgbClr val="092E5C"/>
                </a:solidFill>
                <a:latin typeface="Arial" charset="0"/>
              </a:defRPr>
            </a:lvl3pPr>
            <a:lvl4pPr marL="1600200" indent="-228600">
              <a:defRPr sz="1900" b="1">
                <a:solidFill>
                  <a:srgbClr val="092E5C"/>
                </a:solidFill>
                <a:latin typeface="Arial" charset="0"/>
              </a:defRPr>
            </a:lvl4pPr>
            <a:lvl5pPr marL="2057400" indent="-228600">
              <a:defRPr sz="1900" b="1">
                <a:solidFill>
                  <a:srgbClr val="092E5C"/>
                </a:solidFill>
                <a:latin typeface="Arial" charset="0"/>
              </a:defRPr>
            </a:lvl5pPr>
            <a:lvl6pPr marL="2514600" indent="-228600" eaLnBrk="0" fontAlgn="base" hangingPunct="0">
              <a:lnSpc>
                <a:spcPct val="90000"/>
              </a:lnSpc>
              <a:spcBef>
                <a:spcPct val="0"/>
              </a:spcBef>
              <a:spcAft>
                <a:spcPct val="0"/>
              </a:spcAft>
              <a:defRPr sz="1900" b="1">
                <a:solidFill>
                  <a:srgbClr val="092E5C"/>
                </a:solidFill>
                <a:latin typeface="Arial" charset="0"/>
              </a:defRPr>
            </a:lvl6pPr>
            <a:lvl7pPr marL="2971800" indent="-228600" eaLnBrk="0" fontAlgn="base" hangingPunct="0">
              <a:lnSpc>
                <a:spcPct val="90000"/>
              </a:lnSpc>
              <a:spcBef>
                <a:spcPct val="0"/>
              </a:spcBef>
              <a:spcAft>
                <a:spcPct val="0"/>
              </a:spcAft>
              <a:defRPr sz="1900" b="1">
                <a:solidFill>
                  <a:srgbClr val="092E5C"/>
                </a:solidFill>
                <a:latin typeface="Arial" charset="0"/>
              </a:defRPr>
            </a:lvl7pPr>
            <a:lvl8pPr marL="3429000" indent="-228600" eaLnBrk="0" fontAlgn="base" hangingPunct="0">
              <a:lnSpc>
                <a:spcPct val="90000"/>
              </a:lnSpc>
              <a:spcBef>
                <a:spcPct val="0"/>
              </a:spcBef>
              <a:spcAft>
                <a:spcPct val="0"/>
              </a:spcAft>
              <a:defRPr sz="1900" b="1">
                <a:solidFill>
                  <a:srgbClr val="092E5C"/>
                </a:solidFill>
                <a:latin typeface="Arial" charset="0"/>
              </a:defRPr>
            </a:lvl8pPr>
            <a:lvl9pPr marL="3886200" indent="-228600" eaLnBrk="0" fontAlgn="base" hangingPunct="0">
              <a:lnSpc>
                <a:spcPct val="90000"/>
              </a:lnSpc>
              <a:spcBef>
                <a:spcPct val="0"/>
              </a:spcBef>
              <a:spcAft>
                <a:spcPct val="0"/>
              </a:spcAft>
              <a:defRPr sz="1900" b="1">
                <a:solidFill>
                  <a:srgbClr val="092E5C"/>
                </a:solidFill>
                <a:latin typeface="Arial" charset="0"/>
              </a:defRPr>
            </a:lvl9pPr>
          </a:lstStyle>
          <a:p>
            <a:endParaRPr lang="it-IT" altLang="it-IT"/>
          </a:p>
        </p:txBody>
      </p:sp>
      <p:sp>
        <p:nvSpPr>
          <p:cNvPr id="10" name="Rettangolo 2"/>
          <p:cNvSpPr>
            <a:spLocks noChangeArrowheads="1"/>
          </p:cNvSpPr>
          <p:nvPr/>
        </p:nvSpPr>
        <p:spPr bwMode="auto">
          <a:xfrm>
            <a:off x="0" y="0"/>
            <a:ext cx="1866900" cy="6880225"/>
          </a:xfrm>
          <a:prstGeom prst="rect">
            <a:avLst/>
          </a:prstGeom>
          <a:solidFill>
            <a:srgbClr val="FFFFFF"/>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lvl1pPr>
              <a:defRPr sz="1900" b="1">
                <a:solidFill>
                  <a:srgbClr val="092E5C"/>
                </a:solidFill>
                <a:latin typeface="Arial" charset="0"/>
              </a:defRPr>
            </a:lvl1pPr>
            <a:lvl2pPr marL="742950" indent="-285750">
              <a:defRPr sz="1900" b="1">
                <a:solidFill>
                  <a:srgbClr val="092E5C"/>
                </a:solidFill>
                <a:latin typeface="Arial" charset="0"/>
              </a:defRPr>
            </a:lvl2pPr>
            <a:lvl3pPr marL="1143000" indent="-228600">
              <a:defRPr sz="1900" b="1">
                <a:solidFill>
                  <a:srgbClr val="092E5C"/>
                </a:solidFill>
                <a:latin typeface="Arial" charset="0"/>
              </a:defRPr>
            </a:lvl3pPr>
            <a:lvl4pPr marL="1600200" indent="-228600">
              <a:defRPr sz="1900" b="1">
                <a:solidFill>
                  <a:srgbClr val="092E5C"/>
                </a:solidFill>
                <a:latin typeface="Arial" charset="0"/>
              </a:defRPr>
            </a:lvl4pPr>
            <a:lvl5pPr marL="2057400" indent="-228600">
              <a:defRPr sz="1900" b="1">
                <a:solidFill>
                  <a:srgbClr val="092E5C"/>
                </a:solidFill>
                <a:latin typeface="Arial" charset="0"/>
              </a:defRPr>
            </a:lvl5pPr>
            <a:lvl6pPr marL="2514600" indent="-228600" eaLnBrk="0" fontAlgn="base" hangingPunct="0">
              <a:lnSpc>
                <a:spcPct val="90000"/>
              </a:lnSpc>
              <a:spcBef>
                <a:spcPct val="0"/>
              </a:spcBef>
              <a:spcAft>
                <a:spcPct val="0"/>
              </a:spcAft>
              <a:defRPr sz="1900" b="1">
                <a:solidFill>
                  <a:srgbClr val="092E5C"/>
                </a:solidFill>
                <a:latin typeface="Arial" charset="0"/>
              </a:defRPr>
            </a:lvl6pPr>
            <a:lvl7pPr marL="2971800" indent="-228600" eaLnBrk="0" fontAlgn="base" hangingPunct="0">
              <a:lnSpc>
                <a:spcPct val="90000"/>
              </a:lnSpc>
              <a:spcBef>
                <a:spcPct val="0"/>
              </a:spcBef>
              <a:spcAft>
                <a:spcPct val="0"/>
              </a:spcAft>
              <a:defRPr sz="1900" b="1">
                <a:solidFill>
                  <a:srgbClr val="092E5C"/>
                </a:solidFill>
                <a:latin typeface="Arial" charset="0"/>
              </a:defRPr>
            </a:lvl7pPr>
            <a:lvl8pPr marL="3429000" indent="-228600" eaLnBrk="0" fontAlgn="base" hangingPunct="0">
              <a:lnSpc>
                <a:spcPct val="90000"/>
              </a:lnSpc>
              <a:spcBef>
                <a:spcPct val="0"/>
              </a:spcBef>
              <a:spcAft>
                <a:spcPct val="0"/>
              </a:spcAft>
              <a:defRPr sz="1900" b="1">
                <a:solidFill>
                  <a:srgbClr val="092E5C"/>
                </a:solidFill>
                <a:latin typeface="Arial" charset="0"/>
              </a:defRPr>
            </a:lvl8pPr>
            <a:lvl9pPr marL="3886200" indent="-228600" eaLnBrk="0" fontAlgn="base" hangingPunct="0">
              <a:lnSpc>
                <a:spcPct val="90000"/>
              </a:lnSpc>
              <a:spcBef>
                <a:spcPct val="0"/>
              </a:spcBef>
              <a:spcAft>
                <a:spcPct val="0"/>
              </a:spcAft>
              <a:defRPr sz="1900" b="1">
                <a:solidFill>
                  <a:srgbClr val="092E5C"/>
                </a:solidFill>
                <a:latin typeface="Arial" charset="0"/>
              </a:defRPr>
            </a:lvl9pPr>
          </a:lstStyle>
          <a:p>
            <a:endParaRPr lang="it-IT" altLang="it-IT"/>
          </a:p>
        </p:txBody>
      </p:sp>
      <p:sp>
        <p:nvSpPr>
          <p:cNvPr id="11" name="Rectangle 4"/>
          <p:cNvSpPr txBox="1">
            <a:spLocks noChangeArrowheads="1"/>
          </p:cNvSpPr>
          <p:nvPr/>
        </p:nvSpPr>
        <p:spPr bwMode="auto">
          <a:xfrm>
            <a:off x="304800" y="1066800"/>
            <a:ext cx="5029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900" b="1">
                <a:solidFill>
                  <a:srgbClr val="092E5C"/>
                </a:solidFill>
                <a:latin typeface="Arial" charset="0"/>
              </a:defRPr>
            </a:lvl1pPr>
            <a:lvl2pPr marL="569913" indent="-222250">
              <a:defRPr sz="1900" b="1">
                <a:solidFill>
                  <a:srgbClr val="092E5C"/>
                </a:solidFill>
                <a:latin typeface="Arial" charset="0"/>
              </a:defRPr>
            </a:lvl2pPr>
            <a:lvl3pPr marL="912813" indent="-228600">
              <a:defRPr sz="1900" b="1">
                <a:solidFill>
                  <a:srgbClr val="092E5C"/>
                </a:solidFill>
                <a:latin typeface="Arial" charset="0"/>
              </a:defRPr>
            </a:lvl3pPr>
            <a:lvl4pPr marL="1255713" indent="-228600">
              <a:defRPr sz="1900" b="1">
                <a:solidFill>
                  <a:srgbClr val="092E5C"/>
                </a:solidFill>
                <a:latin typeface="Arial" charset="0"/>
              </a:defRPr>
            </a:lvl4pPr>
            <a:lvl5pPr marL="1598613" indent="-228600">
              <a:defRPr sz="1900" b="1">
                <a:solidFill>
                  <a:srgbClr val="092E5C"/>
                </a:solidFill>
                <a:latin typeface="Arial" charset="0"/>
              </a:defRPr>
            </a:lvl5pPr>
            <a:lvl6pPr marL="2055813" indent="-228600" eaLnBrk="0" fontAlgn="base" hangingPunct="0">
              <a:lnSpc>
                <a:spcPct val="90000"/>
              </a:lnSpc>
              <a:spcBef>
                <a:spcPct val="0"/>
              </a:spcBef>
              <a:spcAft>
                <a:spcPct val="0"/>
              </a:spcAft>
              <a:defRPr sz="1900" b="1">
                <a:solidFill>
                  <a:srgbClr val="092E5C"/>
                </a:solidFill>
                <a:latin typeface="Arial" charset="0"/>
              </a:defRPr>
            </a:lvl6pPr>
            <a:lvl7pPr marL="2513013" indent="-228600" eaLnBrk="0" fontAlgn="base" hangingPunct="0">
              <a:lnSpc>
                <a:spcPct val="90000"/>
              </a:lnSpc>
              <a:spcBef>
                <a:spcPct val="0"/>
              </a:spcBef>
              <a:spcAft>
                <a:spcPct val="0"/>
              </a:spcAft>
              <a:defRPr sz="1900" b="1">
                <a:solidFill>
                  <a:srgbClr val="092E5C"/>
                </a:solidFill>
                <a:latin typeface="Arial" charset="0"/>
              </a:defRPr>
            </a:lvl7pPr>
            <a:lvl8pPr marL="2970213" indent="-228600" eaLnBrk="0" fontAlgn="base" hangingPunct="0">
              <a:lnSpc>
                <a:spcPct val="90000"/>
              </a:lnSpc>
              <a:spcBef>
                <a:spcPct val="0"/>
              </a:spcBef>
              <a:spcAft>
                <a:spcPct val="0"/>
              </a:spcAft>
              <a:defRPr sz="1900" b="1">
                <a:solidFill>
                  <a:srgbClr val="092E5C"/>
                </a:solidFill>
                <a:latin typeface="Arial" charset="0"/>
              </a:defRPr>
            </a:lvl8pPr>
            <a:lvl9pPr marL="3427413" indent="-228600" eaLnBrk="0" fontAlgn="base" hangingPunct="0">
              <a:lnSpc>
                <a:spcPct val="90000"/>
              </a:lnSpc>
              <a:spcBef>
                <a:spcPct val="0"/>
              </a:spcBef>
              <a:spcAft>
                <a:spcPct val="0"/>
              </a:spcAft>
              <a:defRPr sz="1900" b="1">
                <a:solidFill>
                  <a:srgbClr val="092E5C"/>
                </a:solidFill>
                <a:latin typeface="Arial" charset="0"/>
              </a:defRPr>
            </a:lvl9pPr>
          </a:lstStyle>
          <a:p>
            <a:r>
              <a:rPr lang="en-US" altLang="it-IT" sz="2000" dirty="0">
                <a:solidFill>
                  <a:srgbClr val="FF0000"/>
                </a:solidFill>
              </a:rPr>
              <a:t>New SBA </a:t>
            </a:r>
          </a:p>
          <a:p>
            <a:r>
              <a:rPr lang="en-US" altLang="it-IT" sz="2000" dirty="0">
                <a:solidFill>
                  <a:srgbClr val="FF0000"/>
                </a:solidFill>
              </a:rPr>
              <a:t>(preliminary list, </a:t>
            </a:r>
          </a:p>
          <a:p>
            <a:r>
              <a:rPr lang="en-US" altLang="it-IT" sz="2000" dirty="0">
                <a:solidFill>
                  <a:srgbClr val="FF0000"/>
                </a:solidFill>
              </a:rPr>
              <a:t>not confirmed)</a:t>
            </a:r>
          </a:p>
          <a:p>
            <a:endParaRPr lang="en-US" altLang="it-IT" sz="1600" dirty="0">
              <a:solidFill>
                <a:srgbClr val="0061A7"/>
              </a:solidFill>
            </a:endParaRPr>
          </a:p>
          <a:p>
            <a:pPr>
              <a:spcAft>
                <a:spcPts val="300"/>
              </a:spcAft>
            </a:pPr>
            <a:r>
              <a:rPr lang="en-US" altLang="it-IT" sz="2000" i="1" dirty="0">
                <a:solidFill>
                  <a:srgbClr val="0061A7"/>
                </a:solidFill>
              </a:rPr>
              <a:t>Societal challenges </a:t>
            </a:r>
            <a:endParaRPr lang="en-US" altLang="it-IT" sz="2000" b="0" dirty="0">
              <a:solidFill>
                <a:srgbClr val="0061A7"/>
              </a:solidFill>
            </a:endParaRPr>
          </a:p>
          <a:p>
            <a:pPr>
              <a:spcAft>
                <a:spcPts val="300"/>
              </a:spcAft>
              <a:buFontTx/>
              <a:buAutoNum type="arabicPeriod"/>
            </a:pPr>
            <a:r>
              <a:rPr lang="en-US" altLang="it-IT" sz="2000" b="0" dirty="0">
                <a:solidFill>
                  <a:srgbClr val="0061A7"/>
                </a:solidFill>
              </a:rPr>
              <a:t>Urban resilience</a:t>
            </a:r>
          </a:p>
          <a:p>
            <a:pPr>
              <a:spcAft>
                <a:spcPts val="300"/>
              </a:spcAft>
              <a:buFontTx/>
              <a:buAutoNum type="arabicPeriod"/>
            </a:pPr>
            <a:r>
              <a:rPr lang="en-US" altLang="it-IT" sz="2000" b="0" dirty="0">
                <a:solidFill>
                  <a:srgbClr val="0061A7"/>
                </a:solidFill>
              </a:rPr>
              <a:t>Water security</a:t>
            </a:r>
          </a:p>
          <a:p>
            <a:pPr>
              <a:spcAft>
                <a:spcPts val="300"/>
              </a:spcAft>
              <a:buFontTx/>
              <a:buAutoNum type="arabicPeriod"/>
            </a:pPr>
            <a:r>
              <a:rPr lang="en-US" altLang="it-IT" sz="2000" b="0" dirty="0">
                <a:solidFill>
                  <a:srgbClr val="0061A7"/>
                </a:solidFill>
              </a:rPr>
              <a:t>Energy and resource development</a:t>
            </a:r>
          </a:p>
          <a:p>
            <a:pPr>
              <a:spcAft>
                <a:spcPts val="300"/>
              </a:spcAft>
              <a:buFontTx/>
              <a:buAutoNum type="arabicPeriod"/>
            </a:pPr>
            <a:r>
              <a:rPr lang="en-US" altLang="it-IT" sz="2000" b="0" dirty="0">
                <a:solidFill>
                  <a:srgbClr val="0061A7"/>
                </a:solidFill>
              </a:rPr>
              <a:t>Food security</a:t>
            </a:r>
          </a:p>
          <a:p>
            <a:pPr>
              <a:spcAft>
                <a:spcPts val="300"/>
              </a:spcAft>
              <a:buFontTx/>
              <a:buAutoNum type="arabicPeriod"/>
            </a:pPr>
            <a:r>
              <a:rPr lang="en-US" altLang="it-IT" sz="2000" b="0" dirty="0">
                <a:solidFill>
                  <a:srgbClr val="0061A7"/>
                </a:solidFill>
              </a:rPr>
              <a:t>Resilience to natural hazards</a:t>
            </a:r>
          </a:p>
          <a:p>
            <a:pPr>
              <a:spcAft>
                <a:spcPts val="300"/>
              </a:spcAft>
              <a:buFontTx/>
              <a:buAutoNum type="arabicPeriod"/>
            </a:pPr>
            <a:r>
              <a:rPr lang="en-US" altLang="it-IT" sz="2000" b="0" dirty="0">
                <a:solidFill>
                  <a:srgbClr val="0061A7"/>
                </a:solidFill>
              </a:rPr>
              <a:t>Environmental security</a:t>
            </a:r>
          </a:p>
          <a:p>
            <a:pPr>
              <a:spcAft>
                <a:spcPts val="300"/>
              </a:spcAft>
              <a:buFontTx/>
              <a:buAutoNum type="arabicPeriod"/>
            </a:pPr>
            <a:r>
              <a:rPr lang="en-US" altLang="it-IT" sz="2000" b="0" dirty="0">
                <a:solidFill>
                  <a:srgbClr val="0061A7"/>
                </a:solidFill>
              </a:rPr>
              <a:t>Developing sustainable economy</a:t>
            </a:r>
          </a:p>
          <a:p>
            <a:pPr>
              <a:spcAft>
                <a:spcPts val="300"/>
              </a:spcAft>
            </a:pPr>
            <a:endParaRPr lang="en-US" altLang="it-IT" sz="800" b="0" dirty="0">
              <a:solidFill>
                <a:srgbClr val="0061A7"/>
              </a:solidFill>
            </a:endParaRPr>
          </a:p>
          <a:p>
            <a:pPr>
              <a:spcAft>
                <a:spcPts val="300"/>
              </a:spcAft>
            </a:pPr>
            <a:r>
              <a:rPr lang="en-US" altLang="it-IT" sz="2000" b="0" dirty="0">
                <a:solidFill>
                  <a:srgbClr val="FF0000"/>
                </a:solidFill>
              </a:rPr>
              <a:t>Climate: cross-cutting </a:t>
            </a:r>
            <a:r>
              <a:rPr lang="en-US" altLang="it-IT" sz="2000" b="0" dirty="0" smtClean="0">
                <a:solidFill>
                  <a:srgbClr val="FF0000"/>
                </a:solidFill>
              </a:rPr>
              <a:t>challenge</a:t>
            </a:r>
            <a:endParaRPr lang="en-US" altLang="it-IT" sz="2000" b="0" dirty="0">
              <a:solidFill>
                <a:srgbClr val="0061A7"/>
              </a:solidFill>
            </a:endParaRPr>
          </a:p>
        </p:txBody>
      </p:sp>
      <p:sp>
        <p:nvSpPr>
          <p:cNvPr id="12" name="Rettangolo 3"/>
          <p:cNvSpPr>
            <a:spLocks noChangeArrowheads="1"/>
          </p:cNvSpPr>
          <p:nvPr/>
        </p:nvSpPr>
        <p:spPr bwMode="auto">
          <a:xfrm>
            <a:off x="4343400" y="2057400"/>
            <a:ext cx="25987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900" b="1">
                <a:solidFill>
                  <a:srgbClr val="092E5C"/>
                </a:solidFill>
                <a:latin typeface="Arial" charset="0"/>
              </a:defRPr>
            </a:lvl1pPr>
            <a:lvl2pPr marL="742950" indent="-285750">
              <a:defRPr sz="1900" b="1">
                <a:solidFill>
                  <a:srgbClr val="092E5C"/>
                </a:solidFill>
                <a:latin typeface="Arial" charset="0"/>
              </a:defRPr>
            </a:lvl2pPr>
            <a:lvl3pPr marL="1143000" indent="-228600">
              <a:defRPr sz="1900" b="1">
                <a:solidFill>
                  <a:srgbClr val="092E5C"/>
                </a:solidFill>
                <a:latin typeface="Arial" charset="0"/>
              </a:defRPr>
            </a:lvl3pPr>
            <a:lvl4pPr marL="1600200" indent="-228600">
              <a:defRPr sz="1900" b="1">
                <a:solidFill>
                  <a:srgbClr val="092E5C"/>
                </a:solidFill>
                <a:latin typeface="Arial" charset="0"/>
              </a:defRPr>
            </a:lvl4pPr>
            <a:lvl5pPr marL="2057400" indent="-228600">
              <a:defRPr sz="1900" b="1">
                <a:solidFill>
                  <a:srgbClr val="092E5C"/>
                </a:solidFill>
                <a:latin typeface="Arial" charset="0"/>
              </a:defRPr>
            </a:lvl5pPr>
            <a:lvl6pPr marL="2514600" indent="-228600" eaLnBrk="0" fontAlgn="base" hangingPunct="0">
              <a:lnSpc>
                <a:spcPct val="90000"/>
              </a:lnSpc>
              <a:spcBef>
                <a:spcPct val="0"/>
              </a:spcBef>
              <a:spcAft>
                <a:spcPct val="0"/>
              </a:spcAft>
              <a:defRPr sz="1900" b="1">
                <a:solidFill>
                  <a:srgbClr val="092E5C"/>
                </a:solidFill>
                <a:latin typeface="Arial" charset="0"/>
              </a:defRPr>
            </a:lvl6pPr>
            <a:lvl7pPr marL="2971800" indent="-228600" eaLnBrk="0" fontAlgn="base" hangingPunct="0">
              <a:lnSpc>
                <a:spcPct val="90000"/>
              </a:lnSpc>
              <a:spcBef>
                <a:spcPct val="0"/>
              </a:spcBef>
              <a:spcAft>
                <a:spcPct val="0"/>
              </a:spcAft>
              <a:defRPr sz="1900" b="1">
                <a:solidFill>
                  <a:srgbClr val="092E5C"/>
                </a:solidFill>
                <a:latin typeface="Arial" charset="0"/>
              </a:defRPr>
            </a:lvl7pPr>
            <a:lvl8pPr marL="3429000" indent="-228600" eaLnBrk="0" fontAlgn="base" hangingPunct="0">
              <a:lnSpc>
                <a:spcPct val="90000"/>
              </a:lnSpc>
              <a:spcBef>
                <a:spcPct val="0"/>
              </a:spcBef>
              <a:spcAft>
                <a:spcPct val="0"/>
              </a:spcAft>
              <a:defRPr sz="1900" b="1">
                <a:solidFill>
                  <a:srgbClr val="092E5C"/>
                </a:solidFill>
                <a:latin typeface="Arial" charset="0"/>
              </a:defRPr>
            </a:lvl8pPr>
            <a:lvl9pPr marL="3886200" indent="-228600" eaLnBrk="0" fontAlgn="base" hangingPunct="0">
              <a:lnSpc>
                <a:spcPct val="90000"/>
              </a:lnSpc>
              <a:spcBef>
                <a:spcPct val="0"/>
              </a:spcBef>
              <a:spcAft>
                <a:spcPct val="0"/>
              </a:spcAft>
              <a:defRPr sz="1900" b="1">
                <a:solidFill>
                  <a:srgbClr val="092E5C"/>
                </a:solidFill>
                <a:latin typeface="Arial" charset="0"/>
              </a:defRPr>
            </a:lvl9pPr>
          </a:lstStyle>
          <a:p>
            <a:pPr algn="ctr"/>
            <a:r>
              <a:rPr lang="en-US" altLang="it-IT" sz="2000"/>
              <a:t>ConncetinGEO</a:t>
            </a:r>
          </a:p>
          <a:p>
            <a:pPr algn="ctr"/>
            <a:r>
              <a:rPr lang="en-US" altLang="it-IT" sz="2000" b="0"/>
              <a:t>Energy</a:t>
            </a:r>
          </a:p>
          <a:p>
            <a:pPr algn="ctr"/>
            <a:r>
              <a:rPr lang="en-US" altLang="it-IT" sz="2000" b="0"/>
              <a:t>Carbon</a:t>
            </a:r>
          </a:p>
          <a:p>
            <a:pPr algn="ctr"/>
            <a:r>
              <a:rPr lang="en-US" altLang="it-IT" sz="2000" b="0"/>
              <a:t>Oceans </a:t>
            </a:r>
            <a:endParaRPr lang="it-IT" altLang="it-IT" sz="2000"/>
          </a:p>
          <a:p>
            <a:pPr algn="ctr"/>
            <a:r>
              <a:rPr lang="en-US" altLang="it-IT" sz="2000" b="0"/>
              <a:t>Disasters </a:t>
            </a:r>
          </a:p>
          <a:p>
            <a:pPr algn="ctr"/>
            <a:r>
              <a:rPr lang="en-US" altLang="it-IT" sz="2000" b="0"/>
              <a:t>Biodiversity</a:t>
            </a:r>
          </a:p>
          <a:p>
            <a:pPr algn="ctr"/>
            <a:r>
              <a:rPr lang="en-US" altLang="it-IT" sz="2000" b="0"/>
              <a:t>Ecosystems</a:t>
            </a:r>
          </a:p>
          <a:p>
            <a:pPr algn="ctr"/>
            <a:r>
              <a:rPr lang="en-US" altLang="it-IT" sz="2000" b="0"/>
              <a:t>Health-Pollution</a:t>
            </a:r>
          </a:p>
        </p:txBody>
      </p:sp>
    </p:spTree>
    <p:extLst>
      <p:ext uri="{BB962C8B-B14F-4D97-AF65-F5344CB8AC3E}">
        <p14:creationId xmlns:p14="http://schemas.microsoft.com/office/powerpoint/2010/main" val="3735707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291</TotalTime>
  <Words>756</Words>
  <Application>Microsoft Office PowerPoint</Application>
  <PresentationFormat>Presentazione su schermo (4:3)</PresentationFormat>
  <Paragraphs>116</Paragraphs>
  <Slides>11</Slides>
  <Notes>7</Notes>
  <HiddenSlides>4</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Viale</vt:lpstr>
      <vt:lpstr>Towards a sustainability process for GEOSS Essential Variables</vt:lpstr>
      <vt:lpstr>Objectives of the Workshop</vt:lpstr>
      <vt:lpstr>Objectives of the Workshop</vt:lpstr>
      <vt:lpstr>Objectives of the Workshop</vt:lpstr>
      <vt:lpstr>Objectives of the Workshop</vt:lpstr>
      <vt:lpstr>Outcomes from the Workshop</vt:lpstr>
      <vt:lpstr>Presentazione standard di PowerPoint</vt:lpstr>
      <vt:lpstr>Presentazione standard di PowerPoint</vt:lpstr>
      <vt:lpstr>Presentazione standard di PowerPoint</vt:lpstr>
      <vt:lpstr>Presentazione standard di PowerPoint</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alma</dc:creator>
  <cp:lastModifiedBy>Antonio Bombelli</cp:lastModifiedBy>
  <cp:revision>33</cp:revision>
  <dcterms:created xsi:type="dcterms:W3CDTF">2015-05-19T15:27:20Z</dcterms:created>
  <dcterms:modified xsi:type="dcterms:W3CDTF">2015-06-11T07:33:02Z</dcterms:modified>
</cp:coreProperties>
</file>