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61" r:id="rId3"/>
    <p:sldId id="262" r:id="rId4"/>
    <p:sldId id="264" r:id="rId5"/>
    <p:sldId id="263" r:id="rId6"/>
    <p:sldId id="265" r:id="rId7"/>
    <p:sldId id="269" r:id="rId8"/>
    <p:sldId id="272" r:id="rId9"/>
    <p:sldId id="270" r:id="rId10"/>
    <p:sldId id="271" r:id="rId11"/>
    <p:sldId id="273" r:id="rId12"/>
    <p:sldId id="279"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C9EA0-835A-40AA-8FA6-8990BE63C416}" type="datetimeFigureOut">
              <a:rPr lang="it-IT" smtClean="0"/>
              <a:t>23/03/2015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61895F-7128-4924-9A0D-AEEA90C63B79}" type="slidenum">
              <a:rPr lang="it-IT" smtClean="0"/>
              <a:t>‹N›</a:t>
            </a:fld>
            <a:endParaRPr lang="it-IT"/>
          </a:p>
        </p:txBody>
      </p:sp>
    </p:spTree>
    <p:extLst>
      <p:ext uri="{BB962C8B-B14F-4D97-AF65-F5344CB8AC3E}">
        <p14:creationId xmlns:p14="http://schemas.microsoft.com/office/powerpoint/2010/main" val="3299527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4</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While</a:t>
            </a:r>
            <a:r>
              <a:rPr lang="it-IT" dirty="0" smtClean="0"/>
              <a:t> </a:t>
            </a:r>
            <a:r>
              <a:rPr lang="it-IT" dirty="0" err="1" smtClean="0"/>
              <a:t>linking</a:t>
            </a:r>
            <a:r>
              <a:rPr lang="it-IT" dirty="0" smtClean="0"/>
              <a:t> </a:t>
            </a:r>
            <a:r>
              <a:rPr lang="it-IT" dirty="0" err="1" smtClean="0"/>
              <a:t>Evs</a:t>
            </a:r>
            <a:r>
              <a:rPr lang="it-IT" dirty="0" smtClean="0"/>
              <a:t> to GEO SBA </a:t>
            </a:r>
            <a:r>
              <a:rPr lang="it-IT" dirty="0" err="1" smtClean="0"/>
              <a:t>we</a:t>
            </a:r>
            <a:r>
              <a:rPr lang="it-IT" dirty="0" smtClean="0"/>
              <a:t> </a:t>
            </a:r>
            <a:r>
              <a:rPr lang="it-IT" dirty="0" err="1" smtClean="0"/>
              <a:t>should</a:t>
            </a:r>
            <a:r>
              <a:rPr lang="it-IT" dirty="0" smtClean="0"/>
              <a:t> start </a:t>
            </a:r>
            <a:r>
              <a:rPr lang="it-IT" dirty="0" err="1" smtClean="0"/>
              <a:t>thinking</a:t>
            </a:r>
            <a:r>
              <a:rPr lang="it-IT" dirty="0" smtClean="0"/>
              <a:t> </a:t>
            </a:r>
            <a:r>
              <a:rPr lang="it-IT" dirty="0" err="1" smtClean="0"/>
              <a:t>about</a:t>
            </a:r>
            <a:r>
              <a:rPr lang="it-IT" dirty="0" smtClean="0"/>
              <a:t> the new </a:t>
            </a:r>
            <a:r>
              <a:rPr lang="it-IT" dirty="0" err="1" smtClean="0"/>
              <a:t>possible</a:t>
            </a:r>
            <a:r>
              <a:rPr lang="it-IT" dirty="0" smtClean="0"/>
              <a:t> GEO SBA </a:t>
            </a:r>
            <a:r>
              <a:rPr lang="it-IT" smtClean="0"/>
              <a:t>for 2016-2025</a:t>
            </a:r>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6</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7</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8</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9</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10</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11</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12</a:t>
            </a:fld>
            <a:endParaRPr lang="it-IT"/>
          </a:p>
        </p:txBody>
      </p:sp>
    </p:spTree>
    <p:extLst>
      <p:ext uri="{BB962C8B-B14F-4D97-AF65-F5344CB8AC3E}">
        <p14:creationId xmlns:p14="http://schemas.microsoft.com/office/powerpoint/2010/main" val="24403410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p:cNvGrpSpPr/>
          <p:nvPr userDrawn="1"/>
        </p:nvGrpSpPr>
        <p:grpSpPr>
          <a:xfrm>
            <a:off x="0" y="-27384"/>
            <a:ext cx="9144000" cy="864096"/>
            <a:chOff x="-1538160" y="0"/>
            <a:chExt cx="11059022" cy="1264920"/>
          </a:xfrm>
        </p:grpSpPr>
        <p:pic>
          <p:nvPicPr>
            <p:cNvPr id="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115616" y="0"/>
              <a:ext cx="7042245"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538160" y="0"/>
              <a:ext cx="2663012"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8157861" y="0"/>
              <a:ext cx="1363001"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183660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po 6"/>
          <p:cNvGrpSpPr/>
          <p:nvPr userDrawn="1"/>
        </p:nvGrpSpPr>
        <p:grpSpPr>
          <a:xfrm>
            <a:off x="0" y="-27384"/>
            <a:ext cx="9144000" cy="864096"/>
            <a:chOff x="-1538160" y="0"/>
            <a:chExt cx="11059022" cy="1264920"/>
          </a:xfrm>
        </p:grpSpPr>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115616" y="0"/>
              <a:ext cx="7042245"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538160" y="0"/>
              <a:ext cx="2663012"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8157861" y="0"/>
              <a:ext cx="1363001"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7150992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ntonio.bombelli@cmcc.it"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 Box 12"/>
          <p:cNvSpPr txBox="1">
            <a:spLocks noChangeArrowheads="1"/>
          </p:cNvSpPr>
          <p:nvPr/>
        </p:nvSpPr>
        <p:spPr bwMode="auto">
          <a:xfrm>
            <a:off x="467544" y="1628800"/>
            <a:ext cx="8242541"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cs typeface="Arial" panose="020B0604020202020204" pitchFamily="34" charset="0"/>
              </a:rPr>
              <a:t>Introduction to Breakout </a:t>
            </a:r>
            <a:r>
              <a:rPr lang="en-US" sz="3200" b="1" dirty="0">
                <a:solidFill>
                  <a:schemeClr val="bg1"/>
                </a:solidFill>
                <a:cs typeface="Arial" panose="020B0604020202020204" pitchFamily="34" charset="0"/>
              </a:rPr>
              <a:t>Session </a:t>
            </a:r>
            <a:r>
              <a:rPr lang="en-US" sz="3200" b="1" dirty="0" smtClean="0">
                <a:solidFill>
                  <a:schemeClr val="bg1"/>
                </a:solidFill>
                <a:cs typeface="Arial" panose="020B0604020202020204" pitchFamily="34" charset="0"/>
              </a:rPr>
              <a:t>2.2</a:t>
            </a:r>
          </a:p>
          <a:p>
            <a:pPr algn="ctr" eaLnBrk="1" fontAlgn="base" hangingPunct="1">
              <a:spcBef>
                <a:spcPct val="0"/>
              </a:spcBef>
              <a:spcAft>
                <a:spcPts val="600"/>
              </a:spcAft>
            </a:pPr>
            <a:r>
              <a:rPr lang="en-US" sz="3200" b="1" dirty="0" smtClean="0">
                <a:solidFill>
                  <a:schemeClr val="bg1"/>
                </a:solidFill>
                <a:cs typeface="Arial" panose="020B0604020202020204" pitchFamily="34" charset="0"/>
              </a:rPr>
              <a:t>Essential </a:t>
            </a:r>
            <a:r>
              <a:rPr lang="en-US" sz="3200" b="1" dirty="0">
                <a:solidFill>
                  <a:schemeClr val="bg1"/>
                </a:solidFill>
                <a:cs typeface="Arial" panose="020B0604020202020204" pitchFamily="34" charset="0"/>
              </a:rPr>
              <a:t>Variables for GEO </a:t>
            </a:r>
            <a:r>
              <a:rPr lang="en-US" sz="3200" b="1" dirty="0" smtClean="0">
                <a:solidFill>
                  <a:schemeClr val="bg1"/>
                </a:solidFill>
                <a:cs typeface="Arial" panose="020B0604020202020204" pitchFamily="34" charset="0"/>
              </a:rPr>
              <a:t>SBAs</a:t>
            </a:r>
          </a:p>
          <a:p>
            <a:pPr algn="ctr" eaLnBrk="1" fontAlgn="base" hangingPunct="1">
              <a:spcBef>
                <a:spcPct val="0"/>
              </a:spcBef>
              <a:spcAft>
                <a:spcPts val="600"/>
              </a:spcAft>
            </a:pPr>
            <a:endParaRPr lang="en-US" sz="2400" dirty="0" smtClean="0">
              <a:solidFill>
                <a:schemeClr val="bg1"/>
              </a:solidFill>
              <a:cs typeface="Arial" panose="020B0604020202020204" pitchFamily="34" charset="0"/>
            </a:endParaRPr>
          </a:p>
          <a:p>
            <a:pPr algn="ctr" eaLnBrk="1" fontAlgn="base" hangingPunct="1">
              <a:spcBef>
                <a:spcPct val="0"/>
              </a:spcBef>
              <a:spcAft>
                <a:spcPts val="600"/>
              </a:spcAft>
            </a:pPr>
            <a:r>
              <a:rPr lang="en-US" sz="2400" dirty="0" smtClean="0">
                <a:solidFill>
                  <a:schemeClr val="bg1"/>
                </a:solidFill>
                <a:cs typeface="Arial" panose="020B0604020202020204" pitchFamily="34" charset="0"/>
              </a:rPr>
              <a:t>(</a:t>
            </a:r>
            <a:r>
              <a:rPr lang="en-US" sz="2400" dirty="0">
                <a:solidFill>
                  <a:schemeClr val="bg1"/>
                </a:solidFill>
                <a:cs typeface="Arial" panose="020B0604020202020204" pitchFamily="34" charset="0"/>
              </a:rPr>
              <a:t>Chair: Antonio Bombelli)</a:t>
            </a:r>
          </a:p>
          <a:p>
            <a:pPr algn="ctr" eaLnBrk="1" fontAlgn="base" hangingPunct="1">
              <a:spcBef>
                <a:spcPct val="0"/>
              </a:spcBef>
              <a:spcAft>
                <a:spcPts val="600"/>
              </a:spcAft>
            </a:pPr>
            <a:r>
              <a:rPr lang="en-US" sz="2000" i="1" dirty="0" smtClean="0">
                <a:solidFill>
                  <a:schemeClr val="bg1"/>
                </a:solidFill>
                <a:cs typeface="Arial" panose="020B0604020202020204" pitchFamily="34" charset="0"/>
              </a:rPr>
              <a:t>Coordinator  of the GEO Task CL-02</a:t>
            </a:r>
          </a:p>
          <a:p>
            <a:pPr algn="ctr" eaLnBrk="1" fontAlgn="base" hangingPunct="1">
              <a:spcBef>
                <a:spcPct val="0"/>
              </a:spcBef>
              <a:spcAft>
                <a:spcPts val="600"/>
              </a:spcAft>
            </a:pPr>
            <a:r>
              <a:rPr lang="en-US" sz="2000" i="1" dirty="0" smtClean="0">
                <a:solidFill>
                  <a:schemeClr val="bg1"/>
                </a:solidFill>
                <a:cs typeface="Arial" panose="020B0604020202020204" pitchFamily="34" charset="0"/>
              </a:rPr>
              <a:t>“Global Carbon Observations and Analysis”</a:t>
            </a:r>
          </a:p>
          <a:p>
            <a:pPr algn="ctr" eaLnBrk="1" fontAlgn="base" hangingPunct="1">
              <a:spcBef>
                <a:spcPct val="0"/>
              </a:spcBef>
              <a:spcAft>
                <a:spcPts val="600"/>
              </a:spcAft>
            </a:pPr>
            <a:endParaRPr lang="en-US" dirty="0" smtClean="0">
              <a:solidFill>
                <a:schemeClr val="bg1"/>
              </a:solidFill>
              <a:cs typeface="Arial" panose="020B0604020202020204" pitchFamily="34" charset="0"/>
              <a:hlinkClick r:id="rId2"/>
            </a:endParaRPr>
          </a:p>
          <a:p>
            <a:pPr algn="ctr" eaLnBrk="1" fontAlgn="base" hangingPunct="1">
              <a:spcBef>
                <a:spcPct val="0"/>
              </a:spcBef>
              <a:spcAft>
                <a:spcPts val="600"/>
              </a:spcAft>
            </a:pPr>
            <a:r>
              <a:rPr lang="en-US" dirty="0" smtClean="0">
                <a:solidFill>
                  <a:schemeClr val="bg1"/>
                </a:solidFill>
                <a:cs typeface="Arial" panose="020B0604020202020204" pitchFamily="34" charset="0"/>
                <a:hlinkClick r:id="rId2"/>
              </a:rPr>
              <a:t>antonio.bombelli@cmcc.it</a:t>
            </a:r>
            <a:endParaRPr lang="en-US" i="1" dirty="0" smtClean="0">
              <a:solidFill>
                <a:schemeClr val="bg1"/>
              </a:solidFill>
              <a:cs typeface="Arial" panose="020B0604020202020204" pitchFamily="34" charset="0"/>
            </a:endParaRPr>
          </a:p>
        </p:txBody>
      </p:sp>
      <p:pic>
        <p:nvPicPr>
          <p:cNvPr id="3" name="Picture 4" descr="C:\Users\Utente\AppData\Local\Microsoft\Windows\Temporary Internet Files\Content.Outlook\IJZIU8IU\CMCCorizzontaleCOLOR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331544" y="5157192"/>
            <a:ext cx="2536600" cy="912446"/>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uppo 3"/>
          <p:cNvGrpSpPr>
            <a:grpSpLocks noChangeAspect="1"/>
          </p:cNvGrpSpPr>
          <p:nvPr/>
        </p:nvGrpSpPr>
        <p:grpSpPr>
          <a:xfrm>
            <a:off x="2931669" y="6069638"/>
            <a:ext cx="3336349" cy="540000"/>
            <a:chOff x="-36513" y="166688"/>
            <a:chExt cx="9180513" cy="1485900"/>
          </a:xfrm>
        </p:grpSpPr>
        <p:pic>
          <p:nvPicPr>
            <p:cNvPr id="5" name="Picture 24" descr="GeoViQua4200x1300_Bola_Transparent"/>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6213" y="166688"/>
              <a:ext cx="8815387"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Agrupa 18"/>
            <p:cNvGrpSpPr>
              <a:grpSpLocks/>
            </p:cNvGrpSpPr>
            <p:nvPr userDrawn="1"/>
          </p:nvGrpSpPr>
          <p:grpSpPr bwMode="auto">
            <a:xfrm>
              <a:off x="-36513" y="1004888"/>
              <a:ext cx="9180513" cy="647700"/>
              <a:chOff x="-19045" y="216550"/>
              <a:chExt cx="9180548" cy="649224"/>
            </a:xfrm>
          </p:grpSpPr>
          <p:sp>
            <p:nvSpPr>
              <p:cNvPr id="7" name="Forma lliure 13"/>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Calibri" pitchFamily="34" charset="0"/>
                </a:endParaRPr>
              </a:p>
            </p:txBody>
          </p:sp>
          <p:sp>
            <p:nvSpPr>
              <p:cNvPr id="8" name="Forma lliure 14"/>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Calibri" pitchFamily="34" charset="0"/>
                </a:endParaRPr>
              </a:p>
            </p:txBody>
          </p:sp>
        </p:grpSp>
      </p:grpSp>
    </p:spTree>
    <p:extLst>
      <p:ext uri="{BB962C8B-B14F-4D97-AF65-F5344CB8AC3E}">
        <p14:creationId xmlns:p14="http://schemas.microsoft.com/office/powerpoint/2010/main" val="1380877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ttangolo 2"/>
          <p:cNvSpPr>
            <a:spLocks noChangeArrowheads="1"/>
          </p:cNvSpPr>
          <p:nvPr/>
        </p:nvSpPr>
        <p:spPr bwMode="auto">
          <a:xfrm>
            <a:off x="228600" y="908720"/>
            <a:ext cx="457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r>
              <a:rPr lang="en-US" altLang="it-IT" dirty="0" smtClean="0">
                <a:solidFill>
                  <a:schemeClr val="bg1"/>
                </a:solidFill>
              </a:rPr>
              <a:t>Terrestrial ECVs</a:t>
            </a:r>
          </a:p>
          <a:p>
            <a:endParaRPr lang="en-US" altLang="it-IT" dirty="0" smtClean="0">
              <a:solidFill>
                <a:schemeClr val="bg1"/>
              </a:solidFill>
            </a:endParaRPr>
          </a:p>
          <a:p>
            <a:r>
              <a:rPr lang="en-US" altLang="it-IT" b="0" dirty="0" smtClean="0">
                <a:solidFill>
                  <a:schemeClr val="bg1"/>
                </a:solidFill>
              </a:rPr>
              <a:t>River discharge</a:t>
            </a:r>
          </a:p>
          <a:p>
            <a:r>
              <a:rPr lang="en-US" altLang="it-IT" b="0" dirty="0" smtClean="0">
                <a:solidFill>
                  <a:schemeClr val="bg1"/>
                </a:solidFill>
              </a:rPr>
              <a:t>Water use</a:t>
            </a:r>
          </a:p>
          <a:p>
            <a:r>
              <a:rPr lang="en-US" altLang="it-IT" b="0" dirty="0" smtClean="0">
                <a:solidFill>
                  <a:schemeClr val="bg1"/>
                </a:solidFill>
              </a:rPr>
              <a:t>Groundwater</a:t>
            </a:r>
          </a:p>
          <a:p>
            <a:r>
              <a:rPr lang="en-US" altLang="it-IT" b="0" dirty="0" smtClean="0">
                <a:solidFill>
                  <a:schemeClr val="bg1"/>
                </a:solidFill>
              </a:rPr>
              <a:t>Lakes</a:t>
            </a:r>
          </a:p>
          <a:p>
            <a:r>
              <a:rPr lang="en-US" altLang="it-IT" b="0" dirty="0" smtClean="0">
                <a:solidFill>
                  <a:schemeClr val="bg1"/>
                </a:solidFill>
              </a:rPr>
              <a:t>Snow cover</a:t>
            </a:r>
          </a:p>
          <a:p>
            <a:r>
              <a:rPr lang="en-US" altLang="it-IT" b="0" dirty="0" smtClean="0">
                <a:solidFill>
                  <a:schemeClr val="bg1"/>
                </a:solidFill>
              </a:rPr>
              <a:t>Glaciers and ice caps</a:t>
            </a:r>
          </a:p>
          <a:p>
            <a:r>
              <a:rPr lang="en-US" altLang="it-IT" b="0" dirty="0" smtClean="0">
                <a:solidFill>
                  <a:schemeClr val="bg1"/>
                </a:solidFill>
              </a:rPr>
              <a:t>Ice sheets</a:t>
            </a:r>
          </a:p>
          <a:p>
            <a:r>
              <a:rPr lang="en-US" altLang="it-IT" b="0" dirty="0" smtClean="0">
                <a:solidFill>
                  <a:schemeClr val="bg1"/>
                </a:solidFill>
              </a:rPr>
              <a:t>Permafrost</a:t>
            </a:r>
          </a:p>
          <a:p>
            <a:r>
              <a:rPr lang="en-US" altLang="it-IT" b="0" dirty="0" smtClean="0">
                <a:solidFill>
                  <a:schemeClr val="bg1"/>
                </a:solidFill>
              </a:rPr>
              <a:t>Albedo</a:t>
            </a:r>
          </a:p>
          <a:p>
            <a:r>
              <a:rPr lang="en-US" altLang="it-IT" b="0" dirty="0" smtClean="0">
                <a:solidFill>
                  <a:schemeClr val="bg1"/>
                </a:solidFill>
              </a:rPr>
              <a:t>Land cover </a:t>
            </a:r>
          </a:p>
          <a:p>
            <a:r>
              <a:rPr lang="en-US" altLang="it-IT" b="0" dirty="0" smtClean="0">
                <a:solidFill>
                  <a:schemeClr val="bg1"/>
                </a:solidFill>
              </a:rPr>
              <a:t>FAPAR</a:t>
            </a:r>
          </a:p>
          <a:p>
            <a:r>
              <a:rPr lang="en-US" altLang="it-IT" b="0" dirty="0" smtClean="0">
                <a:solidFill>
                  <a:schemeClr val="bg1"/>
                </a:solidFill>
              </a:rPr>
              <a:t>LAI</a:t>
            </a:r>
          </a:p>
          <a:p>
            <a:r>
              <a:rPr lang="en-US" altLang="it-IT" b="0" dirty="0" smtClean="0">
                <a:solidFill>
                  <a:schemeClr val="bg1"/>
                </a:solidFill>
              </a:rPr>
              <a:t>Above-ground biomass</a:t>
            </a:r>
          </a:p>
          <a:p>
            <a:r>
              <a:rPr lang="en-US" altLang="it-IT" b="0" dirty="0" smtClean="0">
                <a:solidFill>
                  <a:schemeClr val="bg1"/>
                </a:solidFill>
              </a:rPr>
              <a:t>Soil carbon</a:t>
            </a:r>
          </a:p>
          <a:p>
            <a:r>
              <a:rPr lang="en-US" altLang="it-IT" b="0" dirty="0" smtClean="0">
                <a:solidFill>
                  <a:schemeClr val="bg1"/>
                </a:solidFill>
              </a:rPr>
              <a:t>Fire disturbance</a:t>
            </a:r>
          </a:p>
          <a:p>
            <a:r>
              <a:rPr lang="en-US" altLang="it-IT" b="0" dirty="0" smtClean="0">
                <a:solidFill>
                  <a:schemeClr val="bg1"/>
                </a:solidFill>
              </a:rPr>
              <a:t>Soil moisture</a:t>
            </a:r>
            <a:endParaRPr lang="en-US" altLang="it-IT" b="0" dirty="0">
              <a:solidFill>
                <a:schemeClr val="bg1"/>
              </a:solidFill>
            </a:endParaRPr>
          </a:p>
        </p:txBody>
      </p:sp>
      <p:pic>
        <p:nvPicPr>
          <p:cNvPr id="1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020272" y="886388"/>
            <a:ext cx="1799773" cy="592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14"/>
          <p:cNvSpPr txBox="1">
            <a:spLocks noChangeArrowheads="1"/>
          </p:cNvSpPr>
          <p:nvPr/>
        </p:nvSpPr>
        <p:spPr bwMode="auto">
          <a:xfrm>
            <a:off x="3419872" y="3225750"/>
            <a:ext cx="2646363" cy="923330"/>
          </a:xfrm>
          <a:prstGeom prst="rect">
            <a:avLst/>
          </a:prstGeom>
          <a:noFill/>
          <a:ln w="12700">
            <a:solidFill>
              <a:srgbClr val="FF0000"/>
            </a:solidFill>
            <a:miter lim="800000"/>
            <a:headEnd/>
            <a:tailEnd/>
          </a:ln>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pPr algn="ctr"/>
            <a:r>
              <a:rPr lang="en-US" altLang="it-IT" sz="1800" dirty="0">
                <a:solidFill>
                  <a:schemeClr val="bg1"/>
                </a:solidFill>
              </a:rPr>
              <a:t>ECVs </a:t>
            </a:r>
            <a:r>
              <a:rPr lang="en-US" altLang="it-IT" sz="1800" dirty="0" smtClean="0">
                <a:solidFill>
                  <a:schemeClr val="bg1"/>
                </a:solidFill>
              </a:rPr>
              <a:t>cross-cut</a:t>
            </a:r>
          </a:p>
          <a:p>
            <a:pPr algn="ctr"/>
            <a:r>
              <a:rPr lang="en-US" altLang="it-IT" sz="1800" dirty="0" smtClean="0">
                <a:solidFill>
                  <a:schemeClr val="bg1"/>
                </a:solidFill>
              </a:rPr>
              <a:t>many SBAs</a:t>
            </a:r>
          </a:p>
          <a:p>
            <a:pPr algn="ctr"/>
            <a:r>
              <a:rPr lang="en-US" altLang="it-IT" sz="1800" dirty="0" smtClean="0">
                <a:solidFill>
                  <a:schemeClr val="bg1"/>
                </a:solidFill>
              </a:rPr>
              <a:t>(not only climate)</a:t>
            </a:r>
            <a:endParaRPr lang="en-US" altLang="it-IT" sz="1800" dirty="0">
              <a:solidFill>
                <a:schemeClr val="bg1"/>
              </a:solidFill>
            </a:endParaRPr>
          </a:p>
        </p:txBody>
      </p:sp>
    </p:spTree>
    <p:extLst>
      <p:ext uri="{BB962C8B-B14F-4D97-AF65-F5344CB8AC3E}">
        <p14:creationId xmlns:p14="http://schemas.microsoft.com/office/powerpoint/2010/main" val="3788691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572803577"/>
              </p:ext>
            </p:extLst>
          </p:nvPr>
        </p:nvGraphicFramePr>
        <p:xfrm>
          <a:off x="251520" y="1124744"/>
          <a:ext cx="8640960" cy="5491480"/>
        </p:xfrm>
        <a:graphic>
          <a:graphicData uri="http://schemas.openxmlformats.org/drawingml/2006/table">
            <a:tbl>
              <a:tblPr firstRow="1" bandRow="1">
                <a:tableStyleId>{5C22544A-7EE6-4342-B048-85BDC9FD1C3A}</a:tableStyleId>
              </a:tblPr>
              <a:tblGrid>
                <a:gridCol w="3096344"/>
                <a:gridCol w="5544616"/>
              </a:tblGrid>
              <a:tr h="370840">
                <a:tc>
                  <a:txBody>
                    <a:bodyPr/>
                    <a:lstStyle/>
                    <a:p>
                      <a:r>
                        <a:rPr lang="en-US" noProof="0" dirty="0" smtClean="0"/>
                        <a:t>New GEO SBAs</a:t>
                      </a:r>
                      <a:endParaRPr lang="en-US" noProof="0" dirty="0"/>
                    </a:p>
                  </a:txBody>
                  <a:tcPr/>
                </a:tc>
                <a:tc>
                  <a:txBody>
                    <a:bodyPr/>
                    <a:lstStyle/>
                    <a:p>
                      <a:r>
                        <a:rPr lang="en-US" noProof="0" dirty="0" smtClean="0"/>
                        <a:t>Relevant EVs</a:t>
                      </a:r>
                      <a:r>
                        <a:rPr lang="en-US" baseline="0" noProof="0" dirty="0" smtClean="0"/>
                        <a:t> (including </a:t>
                      </a:r>
                      <a:r>
                        <a:rPr lang="en-US" noProof="0" dirty="0" smtClean="0"/>
                        <a:t>GCOS ECVs)</a:t>
                      </a:r>
                      <a:endParaRPr lang="en-US" noProof="0" dirty="0"/>
                    </a:p>
                  </a:txBody>
                  <a:tcPr/>
                </a:tc>
              </a:tr>
              <a:tr h="370840">
                <a:tc>
                  <a:txBody>
                    <a:bodyPr/>
                    <a:lstStyle/>
                    <a:p>
                      <a:r>
                        <a:rPr lang="en-US" noProof="0" dirty="0" smtClean="0"/>
                        <a:t>Disaster Resilience</a:t>
                      </a:r>
                    </a:p>
                    <a:p>
                      <a:endParaRPr lang="en-US" noProof="0" dirty="0" smtClean="0"/>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Food Security and </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Sustainable Agriculture</a:t>
                      </a:r>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Water 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Management</a:t>
                      </a:r>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Energy and Natural Resources Management</a:t>
                      </a:r>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Health Surveillance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noProof="0" dirty="0" smtClean="0"/>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Biodiversity and Ecosystem Conservation</a:t>
                      </a:r>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Urban Resilience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noProof="0" dirty="0" smtClean="0"/>
                    </a:p>
                  </a:txBody>
                  <a:tcPr/>
                </a:tc>
                <a:tc>
                  <a:txBody>
                    <a:bodyPr/>
                    <a:lstStyle/>
                    <a:p>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Infrastructure and Transportation Management</a:t>
                      </a:r>
                      <a:endParaRPr lang="en-US" noProof="0" dirty="0"/>
                    </a:p>
                  </a:txBody>
                  <a:tcPr/>
                </a:tc>
                <a:tc>
                  <a:txBody>
                    <a:bodyPr/>
                    <a:lstStyle/>
                    <a:p>
                      <a:endParaRPr lang="en-US" noProof="0" dirty="0"/>
                    </a:p>
                  </a:txBody>
                  <a:tcPr/>
                </a:tc>
              </a:tr>
            </a:tbl>
          </a:graphicData>
        </a:graphic>
      </p:graphicFrame>
    </p:spTree>
    <p:extLst>
      <p:ext uri="{BB962C8B-B14F-4D97-AF65-F5344CB8AC3E}">
        <p14:creationId xmlns:p14="http://schemas.microsoft.com/office/powerpoint/2010/main" val="114916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 Box 12"/>
          <p:cNvSpPr txBox="1">
            <a:spLocks noChangeArrowheads="1"/>
          </p:cNvSpPr>
          <p:nvPr/>
        </p:nvSpPr>
        <p:spPr bwMode="auto">
          <a:xfrm>
            <a:off x="251520" y="893613"/>
            <a:ext cx="8242541"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dirty="0">
                <a:solidFill>
                  <a:schemeClr val="bg1"/>
                </a:solidFill>
              </a:rPr>
              <a:t>Follow up: </a:t>
            </a:r>
            <a:r>
              <a:rPr lang="en-US" b="1" dirty="0">
                <a:solidFill>
                  <a:schemeClr val="bg1"/>
                </a:solidFill>
              </a:rPr>
              <a:t>“Co-located EV workshop”</a:t>
            </a:r>
          </a:p>
          <a:p>
            <a:r>
              <a:rPr lang="en-US" i="1" dirty="0">
                <a:solidFill>
                  <a:schemeClr val="bg1"/>
                </a:solidFill>
              </a:rPr>
              <a:t>Bari (Italy), 11-12 June 2015</a:t>
            </a:r>
          </a:p>
          <a:p>
            <a:pPr algn="ctr"/>
            <a:endParaRPr lang="en-US" b="1" dirty="0">
              <a:solidFill>
                <a:schemeClr val="bg1"/>
              </a:solidFill>
            </a:endParaRPr>
          </a:p>
          <a:p>
            <a:pPr algn="just"/>
            <a:r>
              <a:rPr lang="en-US" dirty="0" smtClean="0">
                <a:solidFill>
                  <a:schemeClr val="bg1"/>
                </a:solidFill>
              </a:rPr>
              <a:t>To </a:t>
            </a:r>
            <a:r>
              <a:rPr lang="en-US" dirty="0">
                <a:solidFill>
                  <a:schemeClr val="bg1"/>
                </a:solidFill>
              </a:rPr>
              <a:t>further </a:t>
            </a:r>
            <a:r>
              <a:rPr lang="en-US" dirty="0" smtClean="0">
                <a:solidFill>
                  <a:schemeClr val="bg1"/>
                </a:solidFill>
              </a:rPr>
              <a:t>elaborate and integrate contributions </a:t>
            </a:r>
            <a:r>
              <a:rPr lang="en-US" dirty="0">
                <a:solidFill>
                  <a:schemeClr val="bg1"/>
                </a:solidFill>
              </a:rPr>
              <a:t>from different </a:t>
            </a:r>
            <a:r>
              <a:rPr lang="en-US" dirty="0" smtClean="0">
                <a:solidFill>
                  <a:schemeClr val="bg1"/>
                </a:solidFill>
              </a:rPr>
              <a:t>communities/domains </a:t>
            </a:r>
            <a:r>
              <a:rPr lang="en-US" dirty="0">
                <a:solidFill>
                  <a:schemeClr val="bg1"/>
                </a:solidFill>
              </a:rPr>
              <a:t>concerning  the definition and operationalization of EV.</a:t>
            </a:r>
          </a:p>
          <a:p>
            <a:pPr algn="just"/>
            <a:endParaRPr lang="en-US" dirty="0">
              <a:solidFill>
                <a:schemeClr val="bg1"/>
              </a:solidFill>
            </a:endParaRPr>
          </a:p>
          <a:p>
            <a:pPr algn="just"/>
            <a:r>
              <a:rPr lang="en-US" dirty="0">
                <a:solidFill>
                  <a:schemeClr val="bg1"/>
                </a:solidFill>
              </a:rPr>
              <a:t>The objectives of the Workshop are:</a:t>
            </a:r>
          </a:p>
          <a:p>
            <a:pPr marL="285750" indent="-285750" algn="just">
              <a:buFont typeface="Arial" panose="020B0604020202020204" pitchFamily="34" charset="0"/>
              <a:buChar char="•"/>
            </a:pPr>
            <a:r>
              <a:rPr lang="en-US" dirty="0" smtClean="0">
                <a:solidFill>
                  <a:schemeClr val="bg1"/>
                </a:solidFill>
              </a:rPr>
              <a:t>Reviewing </a:t>
            </a:r>
            <a:r>
              <a:rPr lang="en-US" dirty="0">
                <a:solidFill>
                  <a:schemeClr val="bg1"/>
                </a:solidFill>
              </a:rPr>
              <a:t>extensively the status of existing essential variables in different Societal Benefits Areas (SBA) of the Group on Earth Observations (GEO);</a:t>
            </a:r>
          </a:p>
          <a:p>
            <a:pPr marL="285750" indent="-285750" algn="just">
              <a:buFont typeface="Arial" panose="020B0604020202020204" pitchFamily="34" charset="0"/>
              <a:buChar char="•"/>
            </a:pPr>
            <a:r>
              <a:rPr lang="en-US" dirty="0" smtClean="0">
                <a:solidFill>
                  <a:schemeClr val="bg1"/>
                </a:solidFill>
              </a:rPr>
              <a:t>Assessing </a:t>
            </a:r>
            <a:r>
              <a:rPr lang="en-US" dirty="0">
                <a:solidFill>
                  <a:schemeClr val="bg1"/>
                </a:solidFill>
              </a:rPr>
              <a:t>their observational needs and readiness (in terms of temporal frequency, spatial resolution, accuracy, etc.); </a:t>
            </a:r>
          </a:p>
          <a:p>
            <a:pPr marL="285750" indent="-285750" algn="just">
              <a:buFont typeface="Arial" panose="020B0604020202020204" pitchFamily="34" charset="0"/>
              <a:buChar char="•"/>
            </a:pPr>
            <a:r>
              <a:rPr lang="en-US" dirty="0" smtClean="0">
                <a:solidFill>
                  <a:schemeClr val="bg1"/>
                </a:solidFill>
              </a:rPr>
              <a:t>Describing </a:t>
            </a:r>
            <a:r>
              <a:rPr lang="en-US" dirty="0">
                <a:solidFill>
                  <a:schemeClr val="bg1"/>
                </a:solidFill>
              </a:rPr>
              <a:t>the monitoring networks currently operational, </a:t>
            </a:r>
          </a:p>
          <a:p>
            <a:pPr marL="285750" indent="-285750" algn="just">
              <a:buFont typeface="Arial" panose="020B0604020202020204" pitchFamily="34" charset="0"/>
              <a:buChar char="•"/>
            </a:pPr>
            <a:r>
              <a:rPr lang="en-US" dirty="0" smtClean="0">
                <a:solidFill>
                  <a:schemeClr val="bg1"/>
                </a:solidFill>
              </a:rPr>
              <a:t>Capturing </a:t>
            </a:r>
            <a:r>
              <a:rPr lang="en-US" dirty="0">
                <a:solidFill>
                  <a:schemeClr val="bg1"/>
                </a:solidFill>
              </a:rPr>
              <a:t>gaps and requirements for EV operational definition (mainly in terms of integration of all types of Earth observations</a:t>
            </a:r>
            <a:r>
              <a:rPr lang="en-US" dirty="0" smtClean="0">
                <a:solidFill>
                  <a:schemeClr val="bg1"/>
                </a:solidFill>
              </a:rPr>
              <a:t>);</a:t>
            </a:r>
          </a:p>
          <a:p>
            <a:pPr marL="285750" indent="-285750" algn="just">
              <a:buFont typeface="Arial" panose="020B0604020202020204" pitchFamily="34" charset="0"/>
              <a:buChar char="•"/>
            </a:pPr>
            <a:r>
              <a:rPr lang="en-US" dirty="0" smtClean="0">
                <a:solidFill>
                  <a:schemeClr val="bg1"/>
                </a:solidFill>
              </a:rPr>
              <a:t>Identifying </a:t>
            </a:r>
            <a:r>
              <a:rPr lang="en-US" dirty="0">
                <a:solidFill>
                  <a:schemeClr val="bg1"/>
                </a:solidFill>
              </a:rPr>
              <a:t>the process underlying EV definition in support to less mature domains and the elaboration of new variables.</a:t>
            </a:r>
          </a:p>
          <a:p>
            <a:pPr algn="just"/>
            <a:endParaRPr lang="en-US" dirty="0">
              <a:solidFill>
                <a:schemeClr val="bg1"/>
              </a:solidFill>
            </a:endParaRPr>
          </a:p>
          <a:p>
            <a:pPr algn="just"/>
            <a:r>
              <a:rPr lang="en-US" dirty="0">
                <a:solidFill>
                  <a:schemeClr val="bg1"/>
                </a:solidFill>
              </a:rPr>
              <a:t>At the end of the workshop a document on the EV status, definition process, gaps and requirements for operationalization shall be produced.</a:t>
            </a:r>
          </a:p>
          <a:p>
            <a:pPr algn="just"/>
            <a:endParaRPr lang="en-US" dirty="0">
              <a:solidFill>
                <a:schemeClr val="bg1"/>
              </a:solidFill>
            </a:endParaRPr>
          </a:p>
          <a:p>
            <a:pPr algn="just"/>
            <a:r>
              <a:rPr lang="en-US" sz="1400" dirty="0">
                <a:solidFill>
                  <a:schemeClr val="bg1"/>
                </a:solidFill>
              </a:rPr>
              <a:t>O</a:t>
            </a:r>
            <a:r>
              <a:rPr lang="en-US" sz="1400" dirty="0" smtClean="0">
                <a:solidFill>
                  <a:schemeClr val="bg1"/>
                </a:solidFill>
              </a:rPr>
              <a:t>rganized </a:t>
            </a:r>
            <a:r>
              <a:rPr lang="en-US" sz="1400" dirty="0">
                <a:solidFill>
                  <a:schemeClr val="bg1"/>
                </a:solidFill>
              </a:rPr>
              <a:t>by </a:t>
            </a:r>
            <a:r>
              <a:rPr lang="en-US" sz="1400" dirty="0" smtClean="0">
                <a:solidFill>
                  <a:schemeClr val="bg1"/>
                </a:solidFill>
              </a:rPr>
              <a:t>CNR and CMCC (Italy) in </a:t>
            </a:r>
            <a:r>
              <a:rPr lang="en-US" sz="1400" dirty="0">
                <a:solidFill>
                  <a:schemeClr val="bg1"/>
                </a:solidFill>
              </a:rPr>
              <a:t>the frame of the EU H2020 project </a:t>
            </a:r>
            <a:r>
              <a:rPr lang="en-US" sz="1400" dirty="0" err="1">
                <a:solidFill>
                  <a:schemeClr val="bg1"/>
                </a:solidFill>
              </a:rPr>
              <a:t>ConnectinGEO</a:t>
            </a:r>
            <a:r>
              <a:rPr lang="en-US" sz="1400" b="1" dirty="0">
                <a:solidFill>
                  <a:schemeClr val="bg1"/>
                </a:solidFill>
              </a:rPr>
              <a:t>.</a:t>
            </a:r>
          </a:p>
        </p:txBody>
      </p:sp>
      <p:grpSp>
        <p:nvGrpSpPr>
          <p:cNvPr id="15" name="Gruppo 14"/>
          <p:cNvGrpSpPr>
            <a:grpSpLocks noChangeAspect="1"/>
          </p:cNvGrpSpPr>
          <p:nvPr/>
        </p:nvGrpSpPr>
        <p:grpSpPr>
          <a:xfrm>
            <a:off x="5052075" y="980728"/>
            <a:ext cx="3336349" cy="540000"/>
            <a:chOff x="-36513" y="166688"/>
            <a:chExt cx="9180513" cy="1485900"/>
          </a:xfrm>
        </p:grpSpPr>
        <p:pic>
          <p:nvPicPr>
            <p:cNvPr id="16" name="Picture 24" descr="GeoViQua4200x1300_Bola_Transparen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76213" y="166688"/>
              <a:ext cx="8815387"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 name="Agrupa 18"/>
            <p:cNvGrpSpPr>
              <a:grpSpLocks/>
            </p:cNvGrpSpPr>
            <p:nvPr userDrawn="1"/>
          </p:nvGrpSpPr>
          <p:grpSpPr bwMode="auto">
            <a:xfrm>
              <a:off x="-36513" y="1004888"/>
              <a:ext cx="9180513" cy="647700"/>
              <a:chOff x="-19045" y="216550"/>
              <a:chExt cx="9180548" cy="649224"/>
            </a:xfrm>
          </p:grpSpPr>
          <p:sp>
            <p:nvSpPr>
              <p:cNvPr id="18" name="Forma lliure 13"/>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Calibri" pitchFamily="34" charset="0"/>
                </a:endParaRPr>
              </a:p>
            </p:txBody>
          </p:sp>
          <p:sp>
            <p:nvSpPr>
              <p:cNvPr id="19" name="Forma lliure 14"/>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Calibri" pitchFamily="34" charset="0"/>
                </a:endParaRPr>
              </a:p>
            </p:txBody>
          </p:sp>
        </p:grpSp>
      </p:grpSp>
    </p:spTree>
    <p:extLst>
      <p:ext uri="{BB962C8B-B14F-4D97-AF65-F5344CB8AC3E}">
        <p14:creationId xmlns:p14="http://schemas.microsoft.com/office/powerpoint/2010/main" val="1875623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 Box 12"/>
          <p:cNvSpPr txBox="1">
            <a:spLocks noChangeArrowheads="1"/>
          </p:cNvSpPr>
          <p:nvPr/>
        </p:nvSpPr>
        <p:spPr bwMode="auto">
          <a:xfrm>
            <a:off x="467544" y="1133157"/>
            <a:ext cx="8242541" cy="475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pPr>
            <a:r>
              <a:rPr lang="en-US" dirty="0" smtClean="0">
                <a:solidFill>
                  <a:schemeClr val="bg1"/>
                </a:solidFill>
                <a:cs typeface="Arial" panose="020B0604020202020204" pitchFamily="34" charset="0"/>
              </a:rPr>
              <a:t>Plenary </a:t>
            </a:r>
            <a:r>
              <a:rPr lang="en-US" dirty="0">
                <a:solidFill>
                  <a:schemeClr val="bg1"/>
                </a:solidFill>
                <a:cs typeface="Arial" panose="020B0604020202020204" pitchFamily="34" charset="0"/>
              </a:rPr>
              <a:t>Session 2: Assessment of the Metrics</a:t>
            </a:r>
          </a:p>
          <a:p>
            <a:pPr algn="ctr" eaLnBrk="1" fontAlgn="base" hangingPunct="1">
              <a:spcBef>
                <a:spcPct val="0"/>
              </a:spcBef>
            </a:pPr>
            <a:endParaRPr lang="en-US" dirty="0" smtClean="0">
              <a:solidFill>
                <a:schemeClr val="bg1"/>
              </a:solidFill>
              <a:cs typeface="Arial" panose="020B0604020202020204" pitchFamily="34" charset="0"/>
            </a:endParaRPr>
          </a:p>
          <a:p>
            <a:pPr algn="ctr" eaLnBrk="1" fontAlgn="base" hangingPunct="1">
              <a:spcBef>
                <a:spcPct val="0"/>
              </a:spcBef>
            </a:pPr>
            <a:endParaRPr lang="en-US" dirty="0">
              <a:solidFill>
                <a:schemeClr val="bg1"/>
              </a:solidFill>
              <a:cs typeface="Arial" panose="020B0604020202020204" pitchFamily="34" charset="0"/>
            </a:endParaRPr>
          </a:p>
          <a:p>
            <a:pPr algn="ctr" eaLnBrk="1" fontAlgn="base" hangingPunct="1">
              <a:spcBef>
                <a:spcPct val="0"/>
              </a:spcBef>
            </a:pPr>
            <a:r>
              <a:rPr lang="en-US" dirty="0">
                <a:solidFill>
                  <a:schemeClr val="bg1"/>
                </a:solidFill>
                <a:cs typeface="Arial" panose="020B0604020202020204" pitchFamily="34" charset="0"/>
              </a:rPr>
              <a:t>Breakout Sessions Block 2: Quantifying the Metrics</a:t>
            </a:r>
          </a:p>
          <a:p>
            <a:pPr algn="ctr" eaLnBrk="1" fontAlgn="base" hangingPunct="1">
              <a:spcBef>
                <a:spcPct val="0"/>
              </a:spcBef>
            </a:pPr>
            <a:endParaRPr lang="en-US" dirty="0" smtClean="0">
              <a:solidFill>
                <a:schemeClr val="bg1"/>
              </a:solidFill>
              <a:cs typeface="Arial" panose="020B0604020202020204" pitchFamily="34" charset="0"/>
            </a:endParaRPr>
          </a:p>
          <a:p>
            <a:pPr algn="ctr" eaLnBrk="1" fontAlgn="base" hangingPunct="1">
              <a:spcBef>
                <a:spcPct val="0"/>
              </a:spcBef>
            </a:pPr>
            <a:endParaRPr lang="en-US" dirty="0">
              <a:solidFill>
                <a:schemeClr val="bg1"/>
              </a:solidFill>
              <a:cs typeface="Arial" panose="020B0604020202020204" pitchFamily="34" charset="0"/>
            </a:endParaRPr>
          </a:p>
          <a:p>
            <a:pPr algn="ctr" eaLnBrk="1" fontAlgn="base" hangingPunct="1">
              <a:spcBef>
                <a:spcPct val="0"/>
              </a:spcBef>
            </a:pPr>
            <a:r>
              <a:rPr lang="en-US" u="sng" dirty="0">
                <a:solidFill>
                  <a:schemeClr val="bg1"/>
                </a:solidFill>
                <a:cs typeface="Arial" panose="020B0604020202020204" pitchFamily="34" charset="0"/>
              </a:rPr>
              <a:t>Breakout Session 2.2: Essential Variables for GEO Societal Benefit </a:t>
            </a:r>
            <a:r>
              <a:rPr lang="en-US" u="sng" dirty="0" smtClean="0">
                <a:solidFill>
                  <a:schemeClr val="bg1"/>
                </a:solidFill>
                <a:cs typeface="Arial" panose="020B0604020202020204" pitchFamily="34" charset="0"/>
              </a:rPr>
              <a:t>Areas</a:t>
            </a:r>
            <a:endParaRPr lang="en-US" dirty="0" smtClean="0">
              <a:solidFill>
                <a:schemeClr val="bg1"/>
              </a:solidFill>
              <a:cs typeface="Arial" panose="020B0604020202020204" pitchFamily="34" charset="0"/>
            </a:endParaRPr>
          </a:p>
          <a:p>
            <a:pPr algn="just" eaLnBrk="1" fontAlgn="base" hangingPunct="1">
              <a:spcBef>
                <a:spcPct val="0"/>
              </a:spcBef>
            </a:pPr>
            <a:endParaRPr lang="en-US" dirty="0">
              <a:solidFill>
                <a:schemeClr val="bg1"/>
              </a:solidFill>
              <a:cs typeface="Arial" panose="020B0604020202020204" pitchFamily="34" charset="0"/>
            </a:endParaRPr>
          </a:p>
          <a:p>
            <a:pPr algn="just" eaLnBrk="1" fontAlgn="base" hangingPunct="1">
              <a:spcBef>
                <a:spcPct val="0"/>
              </a:spcBef>
              <a:spcAft>
                <a:spcPts val="600"/>
              </a:spcAft>
            </a:pPr>
            <a:r>
              <a:rPr lang="en-US" b="1" dirty="0">
                <a:solidFill>
                  <a:schemeClr val="bg1"/>
                </a:solidFill>
                <a:cs typeface="Arial" panose="020B0604020202020204" pitchFamily="34" charset="0"/>
              </a:rPr>
              <a:t>Workshop Objective - Relevant to </a:t>
            </a:r>
            <a:r>
              <a:rPr lang="en-US" b="1" dirty="0" smtClean="0">
                <a:solidFill>
                  <a:schemeClr val="bg1"/>
                </a:solidFill>
                <a:cs typeface="Arial" panose="020B0604020202020204" pitchFamily="34" charset="0"/>
              </a:rPr>
              <a:t>Session 1.2</a:t>
            </a:r>
            <a:endParaRPr lang="en-US" b="1" dirty="0">
              <a:solidFill>
                <a:schemeClr val="bg1"/>
              </a:solidFill>
              <a:cs typeface="Arial" panose="020B0604020202020204" pitchFamily="34" charset="0"/>
            </a:endParaRPr>
          </a:p>
          <a:p>
            <a:pPr marL="531813"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Link </a:t>
            </a:r>
            <a:r>
              <a:rPr lang="en-US" dirty="0">
                <a:solidFill>
                  <a:schemeClr val="bg1"/>
                </a:solidFill>
                <a:cs typeface="Arial" panose="020B0604020202020204" pitchFamily="34" charset="0"/>
              </a:rPr>
              <a:t>societal goals to the essential variables needed to measure progress towards these goals (top-down approach) .</a:t>
            </a:r>
          </a:p>
          <a:p>
            <a:pPr marL="531813"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Identify </a:t>
            </a:r>
            <a:r>
              <a:rPr lang="en-US" dirty="0">
                <a:solidFill>
                  <a:schemeClr val="bg1"/>
                </a:solidFill>
                <a:cs typeface="Arial" panose="020B0604020202020204" pitchFamily="34" charset="0"/>
              </a:rPr>
              <a:t>a refined set of change and sustainability indicators and the essential variables required to quantify these indicators.</a:t>
            </a:r>
          </a:p>
          <a:p>
            <a:pPr marL="531813"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Assess </a:t>
            </a:r>
            <a:r>
              <a:rPr lang="en-US" dirty="0">
                <a:solidFill>
                  <a:schemeClr val="bg1"/>
                </a:solidFill>
                <a:cs typeface="Arial" panose="020B0604020202020204" pitchFamily="34" charset="0"/>
              </a:rPr>
              <a:t>the capability of current and future Earth observation systems to measure these essential variable with sufficient spatial and temporal resolution, accuracy, and latency.</a:t>
            </a:r>
          </a:p>
        </p:txBody>
      </p:sp>
      <p:sp>
        <p:nvSpPr>
          <p:cNvPr id="2" name="Freccia in giù 1"/>
          <p:cNvSpPr/>
          <p:nvPr/>
        </p:nvSpPr>
        <p:spPr>
          <a:xfrm>
            <a:off x="4427984" y="1556792"/>
            <a:ext cx="360040" cy="360040"/>
          </a:xfrm>
          <a:prstGeom prst="downArrow">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4427984" y="2348880"/>
            <a:ext cx="360040" cy="360040"/>
          </a:xfrm>
          <a:prstGeom prst="downArrow">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2555776" y="6505599"/>
            <a:ext cx="6552728" cy="307777"/>
          </a:xfrm>
          <a:prstGeom prst="rect">
            <a:avLst/>
          </a:prstGeom>
          <a:noFill/>
        </p:spPr>
        <p:txBody>
          <a:bodyPr wrap="square" rtlCol="0">
            <a:spAutoFit/>
          </a:bodyPr>
          <a:lstStyle/>
          <a:p>
            <a:pPr algn="r"/>
            <a:r>
              <a:rPr lang="en-US" sz="1400" i="1" dirty="0">
                <a:solidFill>
                  <a:schemeClr val="bg1"/>
                </a:solidFill>
                <a:latin typeface="Arial Narrow" panose="020B0606020202030204" pitchFamily="34" charset="0"/>
              </a:rPr>
              <a:t>Breakout Session 2.2: Essential Variables for GEO </a:t>
            </a:r>
            <a:r>
              <a:rPr lang="en-US" sz="1400" i="1" dirty="0" smtClean="0">
                <a:solidFill>
                  <a:schemeClr val="bg1"/>
                </a:solidFill>
                <a:latin typeface="Arial Narrow" panose="020B0606020202030204" pitchFamily="34" charset="0"/>
              </a:rPr>
              <a:t>SBAs</a:t>
            </a:r>
            <a:endParaRPr lang="it-IT" sz="1400"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16616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 Box 12"/>
          <p:cNvSpPr txBox="1">
            <a:spLocks noChangeArrowheads="1"/>
          </p:cNvSpPr>
          <p:nvPr/>
        </p:nvSpPr>
        <p:spPr bwMode="auto">
          <a:xfrm>
            <a:off x="467544" y="1133157"/>
            <a:ext cx="8242541"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fontAlgn="base" hangingPunct="1">
              <a:spcBef>
                <a:spcPct val="0"/>
              </a:spcBef>
            </a:pPr>
            <a:r>
              <a:rPr lang="en-US" b="1" u="sng" dirty="0">
                <a:solidFill>
                  <a:schemeClr val="bg1"/>
                </a:solidFill>
                <a:cs typeface="Arial" panose="020B0604020202020204" pitchFamily="34" charset="0"/>
              </a:rPr>
              <a:t>Breakout Session 2.2: Essential Variables for GEO Societal Benefit Areas</a:t>
            </a:r>
          </a:p>
          <a:p>
            <a:pPr algn="just" eaLnBrk="1" fontAlgn="base" hangingPunct="1">
              <a:spcBef>
                <a:spcPct val="0"/>
              </a:spcBef>
              <a:spcAft>
                <a:spcPts val="600"/>
              </a:spcAft>
            </a:pPr>
            <a:endParaRPr lang="en-US" dirty="0">
              <a:solidFill>
                <a:schemeClr val="bg1"/>
              </a:solidFill>
              <a:cs typeface="Arial" panose="020B0604020202020204" pitchFamily="34" charset="0"/>
            </a:endParaRPr>
          </a:p>
          <a:p>
            <a:pPr algn="just" eaLnBrk="1" fontAlgn="base" hangingPunct="1">
              <a:spcBef>
                <a:spcPct val="0"/>
              </a:spcBef>
              <a:spcAft>
                <a:spcPts val="600"/>
              </a:spcAft>
            </a:pPr>
            <a:r>
              <a:rPr lang="en-US" dirty="0" smtClean="0">
                <a:solidFill>
                  <a:schemeClr val="bg1"/>
                </a:solidFill>
                <a:cs typeface="Arial" panose="020B0604020202020204" pitchFamily="34" charset="0"/>
              </a:rPr>
              <a:t>Tacking stock of the </a:t>
            </a:r>
            <a:r>
              <a:rPr lang="en-US" dirty="0">
                <a:solidFill>
                  <a:schemeClr val="bg1"/>
                </a:solidFill>
                <a:cs typeface="Arial" panose="020B0604020202020204" pitchFamily="34" charset="0"/>
              </a:rPr>
              <a:t>previous </a:t>
            </a:r>
            <a:r>
              <a:rPr lang="en-US" dirty="0" smtClean="0">
                <a:solidFill>
                  <a:schemeClr val="bg1"/>
                </a:solidFill>
                <a:cs typeface="Arial" panose="020B0604020202020204" pitchFamily="34" charset="0"/>
              </a:rPr>
              <a:t>sessions </a:t>
            </a:r>
            <a:r>
              <a:rPr lang="en-US" dirty="0">
                <a:solidFill>
                  <a:schemeClr val="bg1"/>
                </a:solidFill>
                <a:cs typeface="Arial" panose="020B0604020202020204" pitchFamily="34" charset="0"/>
              </a:rPr>
              <a:t>we have to:</a:t>
            </a:r>
          </a:p>
          <a:p>
            <a:pPr marL="28575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Analyze </a:t>
            </a:r>
            <a:r>
              <a:rPr lang="en-US" dirty="0">
                <a:solidFill>
                  <a:schemeClr val="bg1"/>
                </a:solidFill>
                <a:cs typeface="Arial" panose="020B0604020202020204" pitchFamily="34" charset="0"/>
              </a:rPr>
              <a:t>the sets of essential variables (EVs) identified for the different GEO SBA.</a:t>
            </a:r>
          </a:p>
          <a:p>
            <a:pPr marL="28575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Assess </a:t>
            </a:r>
            <a:r>
              <a:rPr lang="en-US" dirty="0">
                <a:solidFill>
                  <a:schemeClr val="bg1"/>
                </a:solidFill>
                <a:cs typeface="Arial" panose="020B0604020202020204" pitchFamily="34" charset="0"/>
              </a:rPr>
              <a:t>their completeness, applicability and usefulness in decision support.</a:t>
            </a:r>
          </a:p>
          <a:p>
            <a:pPr marL="28575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Address </a:t>
            </a:r>
            <a:r>
              <a:rPr lang="en-US" dirty="0">
                <a:solidFill>
                  <a:schemeClr val="bg1"/>
                </a:solidFill>
                <a:cs typeface="Arial" panose="020B0604020202020204" pitchFamily="34" charset="0"/>
              </a:rPr>
              <a:t>the issues that can limit their use: uncertainty, resolution, accuracy, cost-effectiveness  and inadequacy of the current observing systems. </a:t>
            </a:r>
          </a:p>
          <a:p>
            <a:pPr marL="28575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Consider </a:t>
            </a:r>
            <a:r>
              <a:rPr lang="en-US" dirty="0">
                <a:solidFill>
                  <a:schemeClr val="bg1"/>
                </a:solidFill>
                <a:cs typeface="Arial" panose="020B0604020202020204" pitchFamily="34" charset="0"/>
              </a:rPr>
              <a:t>existing initiatives to identify EVs for different GEO SBAs. </a:t>
            </a:r>
          </a:p>
          <a:p>
            <a:pPr algn="just" eaLnBrk="1" fontAlgn="base" hangingPunct="1">
              <a:spcBef>
                <a:spcPct val="0"/>
              </a:spcBef>
            </a:pPr>
            <a:endParaRPr lang="en-US" dirty="0">
              <a:solidFill>
                <a:schemeClr val="bg1"/>
              </a:solidFill>
              <a:cs typeface="Arial" panose="020B0604020202020204" pitchFamily="34" charset="0"/>
            </a:endParaRPr>
          </a:p>
          <a:p>
            <a:pPr algn="just" eaLnBrk="1" fontAlgn="base" hangingPunct="1">
              <a:spcBef>
                <a:spcPct val="0"/>
              </a:spcBef>
              <a:spcAft>
                <a:spcPts val="600"/>
              </a:spcAft>
            </a:pPr>
            <a:r>
              <a:rPr lang="en-US" b="1" dirty="0" smtClean="0">
                <a:solidFill>
                  <a:schemeClr val="bg1"/>
                </a:solidFill>
                <a:cs typeface="Arial" panose="020B0604020202020204" pitchFamily="34" charset="0"/>
              </a:rPr>
              <a:t>Questions </a:t>
            </a:r>
            <a:r>
              <a:rPr lang="en-US" b="1" dirty="0">
                <a:solidFill>
                  <a:schemeClr val="bg1"/>
                </a:solidFill>
                <a:cs typeface="Arial" panose="020B0604020202020204" pitchFamily="34" charset="0"/>
              </a:rPr>
              <a:t>to be addressed: </a:t>
            </a:r>
          </a:p>
          <a:p>
            <a:pPr marL="531813" indent="-342900" algn="just" eaLnBrk="1" fontAlgn="base" hangingPunct="1">
              <a:spcBef>
                <a:spcPct val="0"/>
              </a:spcBef>
              <a:spcAft>
                <a:spcPts val="600"/>
              </a:spcAft>
              <a:buAutoNum type="arabicParenR"/>
            </a:pPr>
            <a:r>
              <a:rPr lang="en-US" dirty="0" smtClean="0">
                <a:solidFill>
                  <a:schemeClr val="bg1"/>
                </a:solidFill>
                <a:cs typeface="Arial" panose="020B0604020202020204" pitchFamily="34" charset="0"/>
              </a:rPr>
              <a:t>To </a:t>
            </a:r>
            <a:r>
              <a:rPr lang="en-US" dirty="0">
                <a:solidFill>
                  <a:schemeClr val="bg1"/>
                </a:solidFill>
                <a:cs typeface="Arial" panose="020B0604020202020204" pitchFamily="34" charset="0"/>
              </a:rPr>
              <a:t>ensure that the indicators can be quantified, essential variables need to be identified and observed. What process and criteria could be used to identify EVs and link indicators to </a:t>
            </a:r>
            <a:r>
              <a:rPr lang="en-US" dirty="0" smtClean="0">
                <a:solidFill>
                  <a:schemeClr val="bg1"/>
                </a:solidFill>
                <a:cs typeface="Arial" panose="020B0604020202020204" pitchFamily="34" charset="0"/>
              </a:rPr>
              <a:t>them? </a:t>
            </a:r>
            <a:endParaRPr lang="en-US" dirty="0">
              <a:solidFill>
                <a:schemeClr val="bg1"/>
              </a:solidFill>
              <a:cs typeface="Arial" panose="020B0604020202020204" pitchFamily="34" charset="0"/>
            </a:endParaRPr>
          </a:p>
          <a:p>
            <a:pPr marL="531813" indent="-342900" algn="just" eaLnBrk="1" fontAlgn="base" hangingPunct="1">
              <a:spcBef>
                <a:spcPct val="0"/>
              </a:spcBef>
              <a:spcAft>
                <a:spcPts val="600"/>
              </a:spcAft>
              <a:buAutoNum type="arabicParenR"/>
            </a:pPr>
            <a:r>
              <a:rPr lang="en-US" dirty="0" smtClean="0">
                <a:solidFill>
                  <a:schemeClr val="bg1"/>
                </a:solidFill>
                <a:cs typeface="Arial" panose="020B0604020202020204" pitchFamily="34" charset="0"/>
              </a:rPr>
              <a:t>Is </a:t>
            </a:r>
            <a:r>
              <a:rPr lang="en-US" dirty="0">
                <a:solidFill>
                  <a:schemeClr val="bg1"/>
                </a:solidFill>
                <a:cs typeface="Arial" panose="020B0604020202020204" pitchFamily="34" charset="0"/>
              </a:rPr>
              <a:t>a top-down approach available and used to link indicators to EVs in your area of societal goals?</a:t>
            </a:r>
          </a:p>
        </p:txBody>
      </p:sp>
      <p:sp>
        <p:nvSpPr>
          <p:cNvPr id="3" name="CasellaDiTesto 2"/>
          <p:cNvSpPr txBox="1"/>
          <p:nvPr/>
        </p:nvSpPr>
        <p:spPr>
          <a:xfrm>
            <a:off x="2555776" y="6505599"/>
            <a:ext cx="6552728" cy="307777"/>
          </a:xfrm>
          <a:prstGeom prst="rect">
            <a:avLst/>
          </a:prstGeom>
          <a:noFill/>
        </p:spPr>
        <p:txBody>
          <a:bodyPr wrap="square" rtlCol="0">
            <a:spAutoFit/>
          </a:bodyPr>
          <a:lstStyle/>
          <a:p>
            <a:pPr algn="r"/>
            <a:r>
              <a:rPr lang="en-US" sz="1400" i="1" dirty="0">
                <a:solidFill>
                  <a:schemeClr val="bg1"/>
                </a:solidFill>
                <a:latin typeface="Arial Narrow" panose="020B0606020202030204" pitchFamily="34" charset="0"/>
              </a:rPr>
              <a:t>Breakout Session 2.2: Essential Variables for GEO </a:t>
            </a:r>
            <a:r>
              <a:rPr lang="en-US" sz="1400" i="1" dirty="0" smtClean="0">
                <a:solidFill>
                  <a:schemeClr val="bg1"/>
                </a:solidFill>
                <a:latin typeface="Arial Narrow" panose="020B0606020202030204" pitchFamily="34" charset="0"/>
              </a:rPr>
              <a:t>SBAs</a:t>
            </a:r>
            <a:endParaRPr lang="it-IT" sz="1400"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023064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asellaDiTesto 4"/>
          <p:cNvSpPr txBox="1"/>
          <p:nvPr/>
        </p:nvSpPr>
        <p:spPr>
          <a:xfrm>
            <a:off x="2555776" y="6505599"/>
            <a:ext cx="6552728" cy="307777"/>
          </a:xfrm>
          <a:prstGeom prst="rect">
            <a:avLst/>
          </a:prstGeom>
          <a:noFill/>
        </p:spPr>
        <p:txBody>
          <a:bodyPr wrap="square" rtlCol="0">
            <a:spAutoFit/>
          </a:bodyPr>
          <a:lstStyle/>
          <a:p>
            <a:pPr algn="r"/>
            <a:r>
              <a:rPr lang="en-US" sz="1400" i="1" dirty="0">
                <a:solidFill>
                  <a:schemeClr val="bg1"/>
                </a:solidFill>
                <a:latin typeface="Arial Narrow" panose="020B0606020202030204" pitchFamily="34" charset="0"/>
              </a:rPr>
              <a:t>Breakout Session 2.2: Essential Variables for GEO </a:t>
            </a:r>
            <a:r>
              <a:rPr lang="en-US" sz="1400" i="1" dirty="0" smtClean="0">
                <a:solidFill>
                  <a:schemeClr val="bg1"/>
                </a:solidFill>
                <a:latin typeface="Arial Narrow" panose="020B0606020202030204" pitchFamily="34" charset="0"/>
              </a:rPr>
              <a:t>SBAs</a:t>
            </a:r>
            <a:endParaRPr lang="it-IT" sz="1400" i="1" dirty="0">
              <a:solidFill>
                <a:schemeClr val="bg1"/>
              </a:solidFill>
              <a:latin typeface="Arial Narrow" panose="020B0606020202030204" pitchFamily="34" charset="0"/>
            </a:endParaRPr>
          </a:p>
        </p:txBody>
      </p:sp>
      <p:sp>
        <p:nvSpPr>
          <p:cNvPr id="4" name="Text Box 12"/>
          <p:cNvSpPr txBox="1">
            <a:spLocks noChangeArrowheads="1"/>
          </p:cNvSpPr>
          <p:nvPr/>
        </p:nvSpPr>
        <p:spPr bwMode="auto">
          <a:xfrm>
            <a:off x="467544" y="1098024"/>
            <a:ext cx="8242541"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fontAlgn="base" hangingPunct="1">
              <a:spcBef>
                <a:spcPct val="0"/>
              </a:spcBef>
              <a:spcAft>
                <a:spcPts val="600"/>
              </a:spcAft>
            </a:pPr>
            <a:endParaRPr lang="en-US" b="1" dirty="0" smtClean="0">
              <a:solidFill>
                <a:schemeClr val="bg1"/>
              </a:solidFill>
              <a:cs typeface="Arial" panose="020B0604020202020204" pitchFamily="34" charset="0"/>
            </a:endParaRPr>
          </a:p>
          <a:p>
            <a:pPr algn="just" eaLnBrk="1" fontAlgn="base" hangingPunct="1">
              <a:spcBef>
                <a:spcPct val="0"/>
              </a:spcBef>
              <a:spcAft>
                <a:spcPts val="600"/>
              </a:spcAft>
            </a:pPr>
            <a:r>
              <a:rPr lang="en-US" b="1" dirty="0" smtClean="0">
                <a:solidFill>
                  <a:schemeClr val="bg1"/>
                </a:solidFill>
                <a:cs typeface="Arial" panose="020B0604020202020204" pitchFamily="34" charset="0"/>
              </a:rPr>
              <a:t>Why do we need Essential Variables?</a:t>
            </a:r>
          </a:p>
          <a:p>
            <a:pPr algn="just" eaLnBrk="1" fontAlgn="base" hangingPunct="1">
              <a:spcBef>
                <a:spcPct val="0"/>
              </a:spcBef>
              <a:spcAft>
                <a:spcPts val="600"/>
              </a:spcAft>
            </a:pPr>
            <a:endParaRPr lang="en-US" b="1" dirty="0">
              <a:solidFill>
                <a:schemeClr val="bg1"/>
              </a:solidFill>
              <a:cs typeface="Arial" panose="020B0604020202020204" pitchFamily="34" charset="0"/>
            </a:endParaRPr>
          </a:p>
          <a:p>
            <a:pPr marL="44450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Understand </a:t>
            </a:r>
            <a:r>
              <a:rPr lang="en-US" dirty="0">
                <a:solidFill>
                  <a:schemeClr val="bg1"/>
                </a:solidFill>
                <a:cs typeface="Arial" panose="020B0604020202020204" pitchFamily="34" charset="0"/>
              </a:rPr>
              <a:t>natural and anthropogenic processes</a:t>
            </a:r>
          </a:p>
          <a:p>
            <a:pPr marL="44450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Monitor </a:t>
            </a:r>
            <a:r>
              <a:rPr lang="en-US" dirty="0">
                <a:solidFill>
                  <a:schemeClr val="bg1"/>
                </a:solidFill>
                <a:cs typeface="Arial" panose="020B0604020202020204" pitchFamily="34" charset="0"/>
              </a:rPr>
              <a:t>state and trends in the Earth system</a:t>
            </a:r>
          </a:p>
          <a:p>
            <a:pPr marL="44450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Detect </a:t>
            </a:r>
            <a:r>
              <a:rPr lang="en-US" dirty="0">
                <a:solidFill>
                  <a:schemeClr val="bg1"/>
                </a:solidFill>
                <a:cs typeface="Arial" panose="020B0604020202020204" pitchFamily="34" charset="0"/>
              </a:rPr>
              <a:t>and attribute changes</a:t>
            </a:r>
          </a:p>
          <a:p>
            <a:pPr marL="44450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Assess </a:t>
            </a:r>
            <a:r>
              <a:rPr lang="en-US" dirty="0">
                <a:solidFill>
                  <a:schemeClr val="bg1"/>
                </a:solidFill>
                <a:cs typeface="Arial" panose="020B0604020202020204" pitchFamily="34" charset="0"/>
              </a:rPr>
              <a:t>the impacts of these changes</a:t>
            </a:r>
          </a:p>
          <a:p>
            <a:pPr marL="444500" indent="-285750" algn="just" eaLnBrk="1" fontAlgn="base" hangingPunct="1">
              <a:spcBef>
                <a:spcPct val="0"/>
              </a:spcBef>
              <a:spcAft>
                <a:spcPts val="600"/>
              </a:spcAft>
              <a:buFont typeface="Arial" panose="020B0604020202020204" pitchFamily="34" charset="0"/>
              <a:buChar char="•"/>
            </a:pPr>
            <a:r>
              <a:rPr lang="en-US" dirty="0" smtClean="0">
                <a:solidFill>
                  <a:schemeClr val="bg1"/>
                </a:solidFill>
                <a:cs typeface="Arial" panose="020B0604020202020204" pitchFamily="34" charset="0"/>
              </a:rPr>
              <a:t>Identify </a:t>
            </a:r>
            <a:r>
              <a:rPr lang="en-US" dirty="0">
                <a:solidFill>
                  <a:schemeClr val="bg1"/>
                </a:solidFill>
                <a:cs typeface="Arial" panose="020B0604020202020204" pitchFamily="34" charset="0"/>
              </a:rPr>
              <a:t>tolerable limits of these changes (sustainable development</a:t>
            </a:r>
            <a:r>
              <a:rPr lang="en-US" dirty="0" smtClean="0">
                <a:solidFill>
                  <a:schemeClr val="bg1"/>
                </a:solidFill>
                <a:cs typeface="Arial" panose="020B0604020202020204" pitchFamily="34" charset="0"/>
              </a:rPr>
              <a:t>)</a:t>
            </a:r>
          </a:p>
          <a:p>
            <a:pPr marL="158750" algn="just" eaLnBrk="1" fontAlgn="base" hangingPunct="1">
              <a:spcBef>
                <a:spcPct val="0"/>
              </a:spcBef>
              <a:spcAft>
                <a:spcPts val="600"/>
              </a:spcAft>
            </a:pPr>
            <a:endParaRPr lang="en-US" dirty="0" smtClean="0">
              <a:solidFill>
                <a:schemeClr val="bg1"/>
              </a:solidFill>
              <a:cs typeface="Arial" panose="020B0604020202020204" pitchFamily="34" charset="0"/>
            </a:endParaRPr>
          </a:p>
          <a:p>
            <a:pPr algn="just" eaLnBrk="1" fontAlgn="base" hangingPunct="1">
              <a:spcBef>
                <a:spcPct val="0"/>
              </a:spcBef>
              <a:spcAft>
                <a:spcPts val="600"/>
              </a:spcAft>
            </a:pPr>
            <a:endParaRPr lang="en-US" i="1" dirty="0" smtClean="0">
              <a:solidFill>
                <a:schemeClr val="bg1"/>
              </a:solidFill>
              <a:cs typeface="Arial" panose="020B0604020202020204" pitchFamily="34" charset="0"/>
            </a:endParaRPr>
          </a:p>
        </p:txBody>
      </p:sp>
    </p:spTree>
    <p:extLst>
      <p:ext uri="{BB962C8B-B14F-4D97-AF65-F5344CB8AC3E}">
        <p14:creationId xmlns:p14="http://schemas.microsoft.com/office/powerpoint/2010/main" val="452502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 Box 12"/>
          <p:cNvSpPr txBox="1">
            <a:spLocks noChangeArrowheads="1"/>
          </p:cNvSpPr>
          <p:nvPr/>
        </p:nvSpPr>
        <p:spPr bwMode="auto">
          <a:xfrm>
            <a:off x="467544" y="1133157"/>
            <a:ext cx="8242541"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fontAlgn="base" hangingPunct="1">
              <a:spcBef>
                <a:spcPct val="0"/>
              </a:spcBef>
            </a:pPr>
            <a:r>
              <a:rPr lang="en-US" i="1" dirty="0" smtClean="0">
                <a:solidFill>
                  <a:schemeClr val="bg1"/>
                </a:solidFill>
                <a:cs typeface="Arial" panose="020B0604020202020204" pitchFamily="34" charset="0"/>
              </a:rPr>
              <a:t>Criteria to select EVs:</a:t>
            </a:r>
          </a:p>
          <a:p>
            <a:pPr marL="285750" indent="-285750" algn="just" eaLnBrk="1" fontAlgn="base" hangingPunct="1">
              <a:spcBef>
                <a:spcPct val="0"/>
              </a:spcBef>
              <a:buFontTx/>
              <a:buChar char="-"/>
            </a:pPr>
            <a:r>
              <a:rPr lang="en-US" dirty="0" smtClean="0">
                <a:solidFill>
                  <a:schemeClr val="bg1"/>
                </a:solidFill>
                <a:cs typeface="Arial" panose="020B0604020202020204" pitchFamily="34" charset="0"/>
              </a:rPr>
              <a:t>Useful to a wide range of users, particularly decision makers</a:t>
            </a:r>
          </a:p>
          <a:p>
            <a:pPr marL="285750" indent="-285750" algn="just" eaLnBrk="1" fontAlgn="base" hangingPunct="1">
              <a:spcBef>
                <a:spcPct val="0"/>
              </a:spcBef>
              <a:buFontTx/>
              <a:buChar char="-"/>
            </a:pPr>
            <a:r>
              <a:rPr lang="en-US" dirty="0" smtClean="0">
                <a:solidFill>
                  <a:schemeClr val="bg1"/>
                </a:solidFill>
                <a:cs typeface="Arial" panose="020B0604020202020204" pitchFamily="34" charset="0"/>
              </a:rPr>
              <a:t>Cross-cutting several GEO SBAs</a:t>
            </a:r>
          </a:p>
          <a:p>
            <a:pPr marL="285750" indent="-285750" algn="just" eaLnBrk="1" fontAlgn="base" hangingPunct="1">
              <a:spcBef>
                <a:spcPct val="0"/>
              </a:spcBef>
              <a:buFontTx/>
              <a:buChar char="-"/>
            </a:pPr>
            <a:r>
              <a:rPr lang="en-US" dirty="0" smtClean="0">
                <a:solidFill>
                  <a:schemeClr val="bg1"/>
                </a:solidFill>
                <a:cs typeface="Arial" panose="020B0604020202020204" pitchFamily="34" charset="0"/>
              </a:rPr>
              <a:t>Credibility, Feasibility, Cost-effectiveness (GCOS criteria)</a:t>
            </a:r>
          </a:p>
          <a:p>
            <a:pPr marL="285750" indent="-285750" algn="just" eaLnBrk="1" fontAlgn="base" hangingPunct="1">
              <a:spcBef>
                <a:spcPct val="0"/>
              </a:spcBef>
              <a:buFontTx/>
              <a:buChar char="-"/>
            </a:pPr>
            <a:r>
              <a:rPr lang="en-US" dirty="0" smtClean="0">
                <a:solidFill>
                  <a:schemeClr val="bg1"/>
                </a:solidFill>
                <a:cs typeface="Arial" panose="020B0604020202020204" pitchFamily="34" charset="0"/>
              </a:rPr>
              <a:t>Others?</a:t>
            </a:r>
          </a:p>
          <a:p>
            <a:pPr marL="285750" indent="-285750" algn="just" eaLnBrk="1" fontAlgn="base" hangingPunct="1">
              <a:spcBef>
                <a:spcPct val="0"/>
              </a:spcBef>
              <a:buFontTx/>
              <a:buChar char="-"/>
            </a:pPr>
            <a:endParaRPr lang="en-US" dirty="0" smtClean="0">
              <a:solidFill>
                <a:schemeClr val="bg1"/>
              </a:solidFill>
              <a:cs typeface="Arial" panose="020B0604020202020204" pitchFamily="34" charset="0"/>
            </a:endParaRPr>
          </a:p>
          <a:p>
            <a:pPr marL="285750" indent="-285750" algn="just" eaLnBrk="1" fontAlgn="base" hangingPunct="1">
              <a:spcBef>
                <a:spcPct val="0"/>
              </a:spcBef>
              <a:buFontTx/>
              <a:buChar char="-"/>
            </a:pPr>
            <a:endParaRPr lang="en-US" dirty="0" smtClean="0">
              <a:solidFill>
                <a:schemeClr val="bg1"/>
              </a:solidFill>
              <a:cs typeface="Arial" panose="020B0604020202020204" pitchFamily="34" charset="0"/>
            </a:endParaRPr>
          </a:p>
          <a:p>
            <a:pPr algn="just" eaLnBrk="1" fontAlgn="base" hangingPunct="1">
              <a:spcBef>
                <a:spcPct val="0"/>
              </a:spcBef>
            </a:pPr>
            <a:r>
              <a:rPr lang="en-US" i="1" dirty="0" smtClean="0">
                <a:solidFill>
                  <a:schemeClr val="bg1"/>
                </a:solidFill>
                <a:cs typeface="Arial" panose="020B0604020202020204" pitchFamily="34" charset="0"/>
              </a:rPr>
              <a:t>Further questions:</a:t>
            </a:r>
            <a:endParaRPr lang="en-US" i="1" dirty="0">
              <a:solidFill>
                <a:schemeClr val="bg1"/>
              </a:solidFill>
              <a:cs typeface="Arial" panose="020B0604020202020204" pitchFamily="34" charset="0"/>
            </a:endParaRPr>
          </a:p>
          <a:p>
            <a:pPr marL="285750" indent="-285750" algn="just" eaLnBrk="1" fontAlgn="base" hangingPunct="1">
              <a:spcBef>
                <a:spcPct val="0"/>
              </a:spcBef>
              <a:buFont typeface="Arial" panose="020B0604020202020204" pitchFamily="34" charset="0"/>
              <a:buChar char="•"/>
            </a:pPr>
            <a:r>
              <a:rPr lang="en-US" dirty="0">
                <a:solidFill>
                  <a:schemeClr val="bg1"/>
                </a:solidFill>
                <a:cs typeface="Arial" panose="020B0604020202020204" pitchFamily="34" charset="0"/>
              </a:rPr>
              <a:t>EVs should be observable and useful at the same time. The usefulness of a variable potentially “essential” can be limited by uncertainty, resolution and accuracy. Therefore, in addition to their “essentiality” in describing states and trends the EVs have to meet in practice the users’ needs. </a:t>
            </a:r>
          </a:p>
          <a:p>
            <a:pPr marL="285750" indent="-285750" algn="just" eaLnBrk="1" fontAlgn="base" hangingPunct="1">
              <a:spcBef>
                <a:spcPct val="0"/>
              </a:spcBef>
              <a:buFont typeface="Arial" panose="020B0604020202020204" pitchFamily="34" charset="0"/>
              <a:buChar char="•"/>
            </a:pPr>
            <a:r>
              <a:rPr lang="en-US" dirty="0">
                <a:solidFill>
                  <a:schemeClr val="bg1"/>
                </a:solidFill>
                <a:cs typeface="Arial" panose="020B0604020202020204" pitchFamily="34" charset="0"/>
              </a:rPr>
              <a:t>Could different EVs be used in different contexts according to different users’ categories, or should we focus mainly on “universal” EVs, cross-cutting different users and SBAs? </a:t>
            </a:r>
          </a:p>
          <a:p>
            <a:pPr marL="285750" indent="-285750" algn="just" eaLnBrk="1" fontAlgn="base" hangingPunct="1">
              <a:spcBef>
                <a:spcPct val="0"/>
              </a:spcBef>
              <a:buFont typeface="Arial" panose="020B0604020202020204" pitchFamily="34" charset="0"/>
              <a:buChar char="•"/>
            </a:pPr>
            <a:r>
              <a:rPr lang="en-US" dirty="0">
                <a:solidFill>
                  <a:schemeClr val="bg1"/>
                </a:solidFill>
                <a:cs typeface="Arial" panose="020B0604020202020204" pitchFamily="34" charset="0"/>
              </a:rPr>
              <a:t>Who are our main target users: policy makers?</a:t>
            </a:r>
          </a:p>
          <a:p>
            <a:pPr marL="285750" indent="-285750" algn="just" eaLnBrk="1" fontAlgn="base" hangingPunct="1">
              <a:spcBef>
                <a:spcPct val="0"/>
              </a:spcBef>
              <a:buFont typeface="Arial" panose="020B0604020202020204" pitchFamily="34" charset="0"/>
              <a:buChar char="•"/>
            </a:pPr>
            <a:r>
              <a:rPr lang="en-US" dirty="0">
                <a:solidFill>
                  <a:schemeClr val="bg1"/>
                </a:solidFill>
                <a:cs typeface="Arial" panose="020B0604020202020204" pitchFamily="34" charset="0"/>
              </a:rPr>
              <a:t>What are the current gaps and main requirements to set up an operational monitoring network</a:t>
            </a:r>
            <a:r>
              <a:rPr lang="en-US" dirty="0" smtClean="0">
                <a:solidFill>
                  <a:schemeClr val="bg1"/>
                </a:solidFill>
                <a:cs typeface="Arial" panose="020B0604020202020204" pitchFamily="34" charset="0"/>
              </a:rPr>
              <a:t>?</a:t>
            </a:r>
            <a:endParaRPr lang="en-US" dirty="0">
              <a:solidFill>
                <a:schemeClr val="bg1"/>
              </a:solidFill>
              <a:cs typeface="Arial" panose="020B0604020202020204" pitchFamily="34" charset="0"/>
            </a:endParaRPr>
          </a:p>
        </p:txBody>
      </p:sp>
      <p:sp>
        <p:nvSpPr>
          <p:cNvPr id="3" name="CasellaDiTesto 2"/>
          <p:cNvSpPr txBox="1"/>
          <p:nvPr/>
        </p:nvSpPr>
        <p:spPr>
          <a:xfrm>
            <a:off x="2555776" y="6505599"/>
            <a:ext cx="6552728" cy="307777"/>
          </a:xfrm>
          <a:prstGeom prst="rect">
            <a:avLst/>
          </a:prstGeom>
          <a:noFill/>
        </p:spPr>
        <p:txBody>
          <a:bodyPr wrap="square" rtlCol="0">
            <a:spAutoFit/>
          </a:bodyPr>
          <a:lstStyle/>
          <a:p>
            <a:pPr algn="r"/>
            <a:r>
              <a:rPr lang="en-US" sz="1400" i="1" dirty="0">
                <a:solidFill>
                  <a:schemeClr val="bg1"/>
                </a:solidFill>
                <a:latin typeface="Arial Narrow" panose="020B0606020202030204" pitchFamily="34" charset="0"/>
              </a:rPr>
              <a:t>Breakout Session 2.2: Essential Variables for GEO </a:t>
            </a:r>
            <a:r>
              <a:rPr lang="en-US" sz="1400" i="1" dirty="0" smtClean="0">
                <a:solidFill>
                  <a:schemeClr val="bg1"/>
                </a:solidFill>
                <a:latin typeface="Arial Narrow" panose="020B0606020202030204" pitchFamily="34" charset="0"/>
              </a:rPr>
              <a:t>SBAs</a:t>
            </a:r>
            <a:endParaRPr lang="it-IT" sz="1400"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71017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0650" y="886388"/>
            <a:ext cx="6205686" cy="592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tangolo 1"/>
          <p:cNvSpPr/>
          <p:nvPr/>
        </p:nvSpPr>
        <p:spPr>
          <a:xfrm>
            <a:off x="1475656" y="1700808"/>
            <a:ext cx="136815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809000" y="1340768"/>
            <a:ext cx="730182" cy="3816424"/>
          </a:xfrm>
          <a:prstGeom prst="rect">
            <a:avLst/>
          </a:prstGeom>
          <a:noFill/>
          <a:ln w="38100">
            <a:solidFill>
              <a:schemeClr val="bg1"/>
            </a:solidFill>
            <a:prstDash val="lgDash"/>
          </a:ln>
        </p:spPr>
        <p:txBody>
          <a:bodyPr vert="vert270" wrap="square" lIns="144000" tIns="46800" rtlCol="0">
            <a:spAutoFit/>
          </a:bodyPr>
          <a:lstStyle/>
          <a:p>
            <a:pPr algn="ctr"/>
            <a:r>
              <a:rPr lang="it-IT" sz="2000" b="1" dirty="0" smtClean="0">
                <a:solidFill>
                  <a:schemeClr val="bg1"/>
                </a:solidFill>
              </a:rPr>
              <a:t>CLIMATE</a:t>
            </a:r>
          </a:p>
          <a:p>
            <a:pPr algn="ctr"/>
            <a:endParaRPr lang="it-IT" sz="1200" b="1" dirty="0">
              <a:solidFill>
                <a:schemeClr val="bg1"/>
              </a:solidFill>
            </a:endParaRPr>
          </a:p>
        </p:txBody>
      </p:sp>
      <p:sp>
        <p:nvSpPr>
          <p:cNvPr id="5" name="CasellaDiTesto 4"/>
          <p:cNvSpPr txBox="1"/>
          <p:nvPr/>
        </p:nvSpPr>
        <p:spPr>
          <a:xfrm>
            <a:off x="467544" y="5733256"/>
            <a:ext cx="3744416" cy="923330"/>
          </a:xfrm>
          <a:prstGeom prst="rect">
            <a:avLst/>
          </a:prstGeom>
          <a:noFill/>
        </p:spPr>
        <p:txBody>
          <a:bodyPr wrap="square" rtlCol="0">
            <a:spAutoFit/>
          </a:bodyPr>
          <a:lstStyle/>
          <a:p>
            <a:r>
              <a:rPr lang="en-US" b="1" dirty="0" smtClean="0">
                <a:solidFill>
                  <a:schemeClr val="bg1"/>
                </a:solidFill>
              </a:rPr>
              <a:t>New possible GEO SBAs (2016-2025)</a:t>
            </a:r>
          </a:p>
          <a:p>
            <a:r>
              <a:rPr lang="en-US" b="1" dirty="0" smtClean="0">
                <a:solidFill>
                  <a:schemeClr val="bg1"/>
                </a:solidFill>
              </a:rPr>
              <a:t>and their links with the </a:t>
            </a:r>
          </a:p>
          <a:p>
            <a:r>
              <a:rPr lang="en-US" b="1" dirty="0" smtClean="0">
                <a:solidFill>
                  <a:schemeClr val="bg1"/>
                </a:solidFill>
              </a:rPr>
              <a:t>Earth </a:t>
            </a:r>
            <a:r>
              <a:rPr lang="en-US" b="1" dirty="0">
                <a:solidFill>
                  <a:schemeClr val="bg1"/>
                </a:solidFill>
              </a:rPr>
              <a:t>Observation </a:t>
            </a:r>
            <a:r>
              <a:rPr lang="en-US" b="1" dirty="0" smtClean="0">
                <a:solidFill>
                  <a:schemeClr val="bg1"/>
                </a:solidFill>
              </a:rPr>
              <a:t>Domains</a:t>
            </a:r>
            <a:endParaRPr lang="it-IT" dirty="0">
              <a:solidFill>
                <a:schemeClr val="bg1"/>
              </a:solidFill>
            </a:endParaRPr>
          </a:p>
        </p:txBody>
      </p:sp>
    </p:spTree>
    <p:extLst>
      <p:ext uri="{BB962C8B-B14F-4D97-AF65-F5344CB8AC3E}">
        <p14:creationId xmlns:p14="http://schemas.microsoft.com/office/powerpoint/2010/main" val="1347821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val="187724500"/>
              </p:ext>
            </p:extLst>
          </p:nvPr>
        </p:nvGraphicFramePr>
        <p:xfrm>
          <a:off x="370656" y="2637801"/>
          <a:ext cx="8305800" cy="4175575"/>
        </p:xfrm>
        <a:graphic>
          <a:graphicData uri="http://schemas.openxmlformats.org/drawingml/2006/table">
            <a:tbl>
              <a:tblPr/>
              <a:tblGrid>
                <a:gridCol w="1596227"/>
                <a:gridCol w="6709573"/>
              </a:tblGrid>
              <a:tr h="274278">
                <a:tc>
                  <a:txBody>
                    <a:bodyPr/>
                    <a:lstStyle/>
                    <a:p>
                      <a:pPr algn="ctr"/>
                      <a:r>
                        <a:rPr lang="fr-FR" sz="1800" b="1" dirty="0">
                          <a:solidFill>
                            <a:schemeClr val="bg1"/>
                          </a:solidFill>
                          <a:effectLst/>
                          <a:latin typeface="+mj-lt"/>
                        </a:rPr>
                        <a:t>Domain</a:t>
                      </a:r>
                      <a:endParaRPr lang="fr-FR" sz="1800" dirty="0">
                        <a:solidFill>
                          <a:schemeClr val="bg1"/>
                        </a:solidFill>
                        <a:effectLst/>
                        <a:latin typeface="+mj-lt"/>
                      </a:endParaRPr>
                    </a:p>
                  </a:txBody>
                  <a:tcPr marL="30409" marR="3040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sz="1800" b="1" dirty="0">
                          <a:solidFill>
                            <a:schemeClr val="bg1"/>
                          </a:solidFill>
                          <a:effectLst/>
                          <a:latin typeface="+mj-lt"/>
                        </a:rPr>
                        <a:t>GCOS Essential </a:t>
                      </a:r>
                      <a:r>
                        <a:rPr lang="fr-FR" sz="1800" b="1" dirty="0" err="1">
                          <a:solidFill>
                            <a:schemeClr val="bg1"/>
                          </a:solidFill>
                          <a:effectLst/>
                          <a:latin typeface="+mj-lt"/>
                        </a:rPr>
                        <a:t>Climate</a:t>
                      </a:r>
                      <a:r>
                        <a:rPr lang="fr-FR" sz="1800" b="1" dirty="0">
                          <a:solidFill>
                            <a:schemeClr val="bg1"/>
                          </a:solidFill>
                          <a:effectLst/>
                          <a:latin typeface="+mj-lt"/>
                        </a:rPr>
                        <a:t> Variables</a:t>
                      </a:r>
                      <a:endParaRPr lang="fr-FR" sz="1800" dirty="0">
                        <a:solidFill>
                          <a:schemeClr val="bg1"/>
                        </a:solidFill>
                        <a:effectLst/>
                        <a:latin typeface="+mj-lt"/>
                      </a:endParaRPr>
                    </a:p>
                  </a:txBody>
                  <a:tcPr marL="30409" marR="3040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462818">
                <a:tc>
                  <a:txBody>
                    <a:bodyPr/>
                    <a:lstStyle/>
                    <a:p>
                      <a:r>
                        <a:rPr lang="en-US" sz="1800" b="1" dirty="0">
                          <a:solidFill>
                            <a:schemeClr val="bg1"/>
                          </a:solidFill>
                          <a:effectLst/>
                          <a:latin typeface="+mj-lt"/>
                        </a:rPr>
                        <a:t>Atmospheric</a:t>
                      </a:r>
                      <a:endParaRPr lang="en-US" sz="1800" dirty="0">
                        <a:solidFill>
                          <a:schemeClr val="bg1"/>
                        </a:solidFill>
                        <a:effectLst/>
                        <a:latin typeface="+mj-lt"/>
                      </a:endParaRPr>
                    </a:p>
                    <a:p>
                      <a:r>
                        <a:rPr lang="en-US" sz="1600" dirty="0">
                          <a:solidFill>
                            <a:schemeClr val="bg1"/>
                          </a:solidFill>
                          <a:effectLst/>
                          <a:latin typeface="+mj-lt"/>
                        </a:rPr>
                        <a:t>(over land, sea</a:t>
                      </a:r>
                    </a:p>
                    <a:p>
                      <a:r>
                        <a:rPr lang="en-US" sz="1600" dirty="0">
                          <a:solidFill>
                            <a:schemeClr val="bg1"/>
                          </a:solidFill>
                          <a:effectLst/>
                          <a:latin typeface="+mj-lt"/>
                        </a:rPr>
                        <a:t>and ice)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0" algn="just"/>
                      <a:r>
                        <a:rPr lang="en-GB" sz="1600" b="1" dirty="0" smtClean="0">
                          <a:solidFill>
                            <a:schemeClr val="bg1"/>
                          </a:solidFill>
                          <a:effectLst/>
                          <a:latin typeface="+mj-lt"/>
                        </a:rPr>
                        <a:t>Surface: </a:t>
                      </a:r>
                      <a:r>
                        <a:rPr lang="en-GB" sz="1600" dirty="0" smtClean="0">
                          <a:solidFill>
                            <a:schemeClr val="bg1"/>
                          </a:solidFill>
                          <a:effectLst/>
                          <a:latin typeface="+mj-lt"/>
                        </a:rPr>
                        <a:t>Air </a:t>
                      </a:r>
                      <a:r>
                        <a:rPr lang="en-GB" sz="1600" dirty="0">
                          <a:solidFill>
                            <a:schemeClr val="bg1"/>
                          </a:solidFill>
                          <a:effectLst/>
                          <a:latin typeface="+mj-lt"/>
                        </a:rPr>
                        <a:t>temperature, Wind speed and direction, Water vapour, Pressure, Precipitation, </a:t>
                      </a:r>
                      <a:r>
                        <a:rPr lang="en-GB" sz="1600" dirty="0" smtClean="0">
                          <a:solidFill>
                            <a:schemeClr val="bg1"/>
                          </a:solidFill>
                          <a:effectLst/>
                          <a:latin typeface="+mj-lt"/>
                        </a:rPr>
                        <a:t>Surface </a:t>
                      </a:r>
                      <a:r>
                        <a:rPr lang="en-GB" sz="1600" dirty="0">
                          <a:solidFill>
                            <a:schemeClr val="bg1"/>
                          </a:solidFill>
                          <a:effectLst/>
                          <a:latin typeface="+mj-lt"/>
                        </a:rPr>
                        <a:t>radiation budget.</a:t>
                      </a:r>
                    </a:p>
                    <a:p>
                      <a:pPr marL="0" indent="0" algn="just"/>
                      <a:r>
                        <a:rPr lang="en-GB" sz="1600" b="1" dirty="0" smtClean="0">
                          <a:solidFill>
                            <a:schemeClr val="bg1"/>
                          </a:solidFill>
                          <a:effectLst/>
                          <a:latin typeface="+mj-lt"/>
                        </a:rPr>
                        <a:t>Upper-air: </a:t>
                      </a:r>
                      <a:r>
                        <a:rPr lang="en-GB" sz="1600" dirty="0" smtClean="0">
                          <a:solidFill>
                            <a:schemeClr val="bg1"/>
                          </a:solidFill>
                          <a:effectLst/>
                          <a:latin typeface="+mj-lt"/>
                        </a:rPr>
                        <a:t>Temperature</a:t>
                      </a:r>
                      <a:r>
                        <a:rPr lang="en-GB" sz="1600" dirty="0">
                          <a:solidFill>
                            <a:schemeClr val="bg1"/>
                          </a:solidFill>
                          <a:effectLst/>
                          <a:latin typeface="+mj-lt"/>
                        </a:rPr>
                        <a:t>, Wind speed and direction, Water vapour, Cloud properties, Earth radiation budget (including solar irradiance).</a:t>
                      </a:r>
                    </a:p>
                    <a:p>
                      <a:pPr marL="0" indent="0" algn="just"/>
                      <a:r>
                        <a:rPr lang="en-GB" sz="1600" b="1" dirty="0" smtClean="0">
                          <a:solidFill>
                            <a:schemeClr val="bg1"/>
                          </a:solidFill>
                          <a:effectLst/>
                          <a:latin typeface="+mj-lt"/>
                        </a:rPr>
                        <a:t>Composition</a:t>
                      </a:r>
                      <a:r>
                        <a:rPr lang="en-GB" sz="1600" b="1" dirty="0">
                          <a:solidFill>
                            <a:schemeClr val="bg1"/>
                          </a:solidFill>
                          <a:effectLst/>
                          <a:latin typeface="+mj-lt"/>
                        </a:rPr>
                        <a:t>: </a:t>
                      </a:r>
                      <a:r>
                        <a:rPr lang="en-GB" sz="1600" dirty="0">
                          <a:solidFill>
                            <a:schemeClr val="bg1"/>
                          </a:solidFill>
                          <a:effectLst/>
                          <a:latin typeface="+mj-lt"/>
                        </a:rPr>
                        <a:t>Carbon dioxide, Methane, and other long-lived greenhouse </a:t>
                      </a:r>
                      <a:r>
                        <a:rPr lang="en-GB" sz="1600" dirty="0" smtClean="0">
                          <a:solidFill>
                            <a:schemeClr val="bg1"/>
                          </a:solidFill>
                          <a:effectLst/>
                          <a:latin typeface="+mj-lt"/>
                        </a:rPr>
                        <a:t>gases, Ozone </a:t>
                      </a:r>
                      <a:r>
                        <a:rPr lang="en-GB" sz="1600" dirty="0">
                          <a:solidFill>
                            <a:schemeClr val="bg1"/>
                          </a:solidFill>
                          <a:effectLst/>
                          <a:latin typeface="+mj-lt"/>
                        </a:rPr>
                        <a:t>and Aerosol, supported by their </a:t>
                      </a:r>
                      <a:r>
                        <a:rPr lang="en-GB" sz="1600" dirty="0" smtClean="0">
                          <a:solidFill>
                            <a:schemeClr val="bg1"/>
                          </a:solidFill>
                          <a:effectLst/>
                          <a:latin typeface="+mj-lt"/>
                        </a:rPr>
                        <a:t>precursors.</a:t>
                      </a:r>
                      <a:endParaRPr lang="en-GB" sz="1600" dirty="0">
                        <a:solidFill>
                          <a:schemeClr val="bg1"/>
                        </a:solidFill>
                        <a:effectLst/>
                        <a:latin typeface="+mj-lt"/>
                      </a:endParaRPr>
                    </a:p>
                  </a:txBody>
                  <a:tcPr marL="30409" marR="3040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219015">
                <a:tc>
                  <a:txBody>
                    <a:bodyPr/>
                    <a:lstStyle/>
                    <a:p>
                      <a:pPr algn="just"/>
                      <a:r>
                        <a:rPr lang="en-GB" sz="1800" b="1" dirty="0">
                          <a:solidFill>
                            <a:schemeClr val="bg1"/>
                          </a:solidFill>
                          <a:effectLst/>
                          <a:latin typeface="+mj-lt"/>
                        </a:rPr>
                        <a:t>Oceanic</a:t>
                      </a:r>
                      <a:endParaRPr lang="en-GB" sz="1800" dirty="0">
                        <a:solidFill>
                          <a:schemeClr val="bg1"/>
                        </a:solidFill>
                        <a:effectLst/>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0" algn="just"/>
                      <a:r>
                        <a:rPr lang="en-GB" sz="1600" b="1" dirty="0" smtClean="0">
                          <a:solidFill>
                            <a:schemeClr val="bg1"/>
                          </a:solidFill>
                          <a:effectLst/>
                          <a:latin typeface="+mj-lt"/>
                        </a:rPr>
                        <a:t>Surface: </a:t>
                      </a:r>
                      <a:r>
                        <a:rPr lang="en-GB" sz="1600" dirty="0" smtClean="0">
                          <a:solidFill>
                            <a:schemeClr val="bg1"/>
                          </a:solidFill>
                          <a:effectLst/>
                          <a:latin typeface="+mj-lt"/>
                        </a:rPr>
                        <a:t>Sea-surface </a:t>
                      </a:r>
                      <a:r>
                        <a:rPr lang="en-GB" sz="1600" dirty="0">
                          <a:solidFill>
                            <a:schemeClr val="bg1"/>
                          </a:solidFill>
                          <a:effectLst/>
                          <a:latin typeface="+mj-lt"/>
                        </a:rPr>
                        <a:t>temperature, Sea-surface salinity, Sea level, Sea state, Sea ice, Surface current, Ocean colour, Carbon dioxide partial pressure, Ocean acidity, Phytoplankton.</a:t>
                      </a:r>
                    </a:p>
                    <a:p>
                      <a:pPr marL="0" indent="0" algn="just"/>
                      <a:r>
                        <a:rPr lang="en-GB" sz="1600" b="1" dirty="0" smtClean="0">
                          <a:solidFill>
                            <a:schemeClr val="bg1"/>
                          </a:solidFill>
                          <a:effectLst/>
                          <a:latin typeface="+mj-lt"/>
                        </a:rPr>
                        <a:t>Sub-surface</a:t>
                      </a:r>
                      <a:r>
                        <a:rPr lang="en-GB" sz="1600" b="1" dirty="0">
                          <a:solidFill>
                            <a:schemeClr val="bg1"/>
                          </a:solidFill>
                          <a:effectLst/>
                          <a:latin typeface="+mj-lt"/>
                        </a:rPr>
                        <a:t>:  </a:t>
                      </a:r>
                      <a:r>
                        <a:rPr lang="en-GB" sz="1600" dirty="0">
                          <a:solidFill>
                            <a:schemeClr val="bg1"/>
                          </a:solidFill>
                          <a:effectLst/>
                          <a:latin typeface="+mj-lt"/>
                        </a:rPr>
                        <a:t>Temperature, Salinity, Current, Nutrients, Carbon dioxide partial pressure, Ocean acidity, Oxygen, Tracers</a:t>
                      </a:r>
                      <a:r>
                        <a:rPr lang="en-GB" sz="1600" dirty="0" smtClean="0">
                          <a:solidFill>
                            <a:schemeClr val="bg1"/>
                          </a:solidFill>
                          <a:effectLst/>
                          <a:latin typeface="+mj-lt"/>
                        </a:rPr>
                        <a:t>.</a:t>
                      </a:r>
                      <a:endParaRPr lang="en-GB" sz="1600" dirty="0">
                        <a:solidFill>
                          <a:schemeClr val="bg1"/>
                        </a:solidFill>
                        <a:effectLst/>
                        <a:latin typeface="+mj-lt"/>
                      </a:endParaRPr>
                    </a:p>
                  </a:txBody>
                  <a:tcPr marL="30409" marR="3040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219015">
                <a:tc>
                  <a:txBody>
                    <a:bodyPr/>
                    <a:lstStyle/>
                    <a:p>
                      <a:pPr algn="just"/>
                      <a:r>
                        <a:rPr lang="en-GB" sz="1800" b="1" dirty="0">
                          <a:solidFill>
                            <a:schemeClr val="bg1"/>
                          </a:solidFill>
                          <a:effectLst/>
                          <a:latin typeface="+mj-lt"/>
                        </a:rPr>
                        <a:t>Terrestrial</a:t>
                      </a:r>
                      <a:endParaRPr lang="en-GB" sz="1800" dirty="0">
                        <a:solidFill>
                          <a:schemeClr val="bg1"/>
                        </a:solidFill>
                        <a:effectLst/>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en-GB" sz="1600" dirty="0" smtClean="0">
                          <a:solidFill>
                            <a:schemeClr val="bg1"/>
                          </a:solidFill>
                          <a:effectLst/>
                          <a:latin typeface="+mj-lt"/>
                        </a:rPr>
                        <a:t>River </a:t>
                      </a:r>
                      <a:r>
                        <a:rPr lang="en-GB" sz="1600" dirty="0">
                          <a:solidFill>
                            <a:schemeClr val="bg1"/>
                          </a:solidFill>
                          <a:effectLst/>
                          <a:latin typeface="+mj-lt"/>
                        </a:rPr>
                        <a:t>discharge, Water use, Groundwater, Lakes, Snow cover, Glaciers and ice caps, Ice sheets, Permafrost, Albedo, Land cover (including vegetation </a:t>
                      </a:r>
                      <a:r>
                        <a:rPr lang="en-GB" sz="1600" dirty="0" smtClean="0">
                          <a:solidFill>
                            <a:schemeClr val="bg1"/>
                          </a:solidFill>
                          <a:effectLst/>
                          <a:latin typeface="+mj-lt"/>
                        </a:rPr>
                        <a:t>type), Fraction </a:t>
                      </a:r>
                      <a:r>
                        <a:rPr lang="en-GB" sz="1600" dirty="0">
                          <a:solidFill>
                            <a:schemeClr val="bg1"/>
                          </a:solidFill>
                          <a:effectLst/>
                          <a:latin typeface="+mj-lt"/>
                        </a:rPr>
                        <a:t>of absorbed </a:t>
                      </a:r>
                      <a:r>
                        <a:rPr lang="en-GB" sz="1600" dirty="0" err="1">
                          <a:solidFill>
                            <a:schemeClr val="bg1"/>
                          </a:solidFill>
                          <a:effectLst/>
                          <a:latin typeface="+mj-lt"/>
                        </a:rPr>
                        <a:t>photosynthetically</a:t>
                      </a:r>
                      <a:r>
                        <a:rPr lang="en-GB" sz="1600" dirty="0">
                          <a:solidFill>
                            <a:schemeClr val="bg1"/>
                          </a:solidFill>
                          <a:effectLst/>
                          <a:latin typeface="+mj-lt"/>
                        </a:rPr>
                        <a:t> active radiation (FAPAR</a:t>
                      </a:r>
                      <a:r>
                        <a:rPr lang="en-GB" sz="1600" dirty="0" smtClean="0">
                          <a:solidFill>
                            <a:schemeClr val="bg1"/>
                          </a:solidFill>
                          <a:effectLst/>
                          <a:latin typeface="+mj-lt"/>
                        </a:rPr>
                        <a:t>), Leaf area index </a:t>
                      </a:r>
                      <a:r>
                        <a:rPr lang="en-GB" sz="1600" dirty="0">
                          <a:solidFill>
                            <a:schemeClr val="bg1"/>
                          </a:solidFill>
                          <a:effectLst/>
                          <a:latin typeface="+mj-lt"/>
                        </a:rPr>
                        <a:t>(LAI), Above-ground biomass, Soil carbon, Fire disturbance, Soil moisture</a:t>
                      </a:r>
                      <a:r>
                        <a:rPr lang="en-GB" sz="1600" dirty="0" smtClean="0">
                          <a:solidFill>
                            <a:schemeClr val="bg1"/>
                          </a:solidFill>
                          <a:effectLst/>
                          <a:latin typeface="+mj-lt"/>
                        </a:rPr>
                        <a:t>.</a:t>
                      </a:r>
                      <a:endParaRPr lang="en-GB" sz="1600" dirty="0">
                        <a:solidFill>
                          <a:schemeClr val="bg1"/>
                        </a:solidFill>
                        <a:effectLst/>
                        <a:latin typeface="+mj-lt"/>
                      </a:endParaRPr>
                    </a:p>
                  </a:txBody>
                  <a:tcPr marL="30409" marR="3040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5" name="Rectangle 5"/>
          <p:cNvSpPr>
            <a:spLocks noChangeArrowheads="1"/>
          </p:cNvSpPr>
          <p:nvPr/>
        </p:nvSpPr>
        <p:spPr bwMode="auto">
          <a:xfrm>
            <a:off x="205680" y="836712"/>
            <a:ext cx="8686800" cy="15696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pPr algn="ctr">
              <a:defRPr/>
            </a:pPr>
            <a:r>
              <a:rPr lang="en-US" altLang="it-IT" sz="1600" dirty="0" smtClean="0">
                <a:solidFill>
                  <a:schemeClr val="bg1"/>
                </a:solidFill>
                <a:latin typeface="Arial" panose="020B0604020202020204" pitchFamily="34" charset="0"/>
                <a:ea typeface="+mj-ea"/>
                <a:cs typeface="Arial" panose="020B0604020202020204" pitchFamily="34" charset="0"/>
              </a:rPr>
              <a:t>Relevant effort: the GCOS ECVs</a:t>
            </a:r>
          </a:p>
          <a:p>
            <a:pPr algn="ctr">
              <a:defRPr/>
            </a:pPr>
            <a:r>
              <a:rPr lang="en-US" altLang="it-IT" sz="1600" b="0" dirty="0" smtClean="0">
                <a:solidFill>
                  <a:schemeClr val="bg1"/>
                </a:solidFill>
                <a:latin typeface="Arial" panose="020B0604020202020204" pitchFamily="34" charset="0"/>
                <a:ea typeface="+mj-ea"/>
                <a:cs typeface="Arial" panose="020B0604020202020204" pitchFamily="34" charset="0"/>
              </a:rPr>
              <a:t>The Essential Climate Variables of the Global Climate Observing System</a:t>
            </a:r>
          </a:p>
          <a:p>
            <a:pPr algn="just">
              <a:lnSpc>
                <a:spcPct val="100000"/>
              </a:lnSpc>
              <a:defRPr/>
            </a:pPr>
            <a:r>
              <a:rPr lang="en-US" altLang="it-IT" sz="1600" b="0" i="1" dirty="0" smtClean="0">
                <a:solidFill>
                  <a:schemeClr val="bg1"/>
                </a:solidFill>
                <a:latin typeface="Arial" panose="020B0604020202020204" pitchFamily="34" charset="0"/>
                <a:ea typeface="+mj-ea"/>
                <a:cs typeface="Arial" panose="020B0604020202020204" pitchFamily="34" charset="0"/>
              </a:rPr>
              <a:t>GCOS criteria: </a:t>
            </a:r>
          </a:p>
          <a:p>
            <a:pPr marL="444500" indent="-285750" algn="just">
              <a:lnSpc>
                <a:spcPct val="100000"/>
              </a:lnSpc>
              <a:buFont typeface="Arial" panose="020B0604020202020204" pitchFamily="34" charset="0"/>
              <a:buChar char="•"/>
              <a:defRPr/>
            </a:pPr>
            <a:r>
              <a:rPr lang="en-US" altLang="it-IT" sz="1600" b="0" dirty="0" smtClean="0">
                <a:solidFill>
                  <a:schemeClr val="bg1"/>
                </a:solidFill>
                <a:latin typeface="Arial" panose="020B0604020202020204" pitchFamily="34" charset="0"/>
                <a:ea typeface="+mj-ea"/>
                <a:cs typeface="Arial" panose="020B0604020202020204" pitchFamily="34" charset="0"/>
              </a:rPr>
              <a:t>Credibility (consensus by the scientific community and users)</a:t>
            </a:r>
          </a:p>
          <a:p>
            <a:pPr marL="444500" indent="-285750" algn="just">
              <a:lnSpc>
                <a:spcPct val="100000"/>
              </a:lnSpc>
              <a:buFont typeface="Arial" panose="020B0604020202020204" pitchFamily="34" charset="0"/>
              <a:buChar char="•"/>
              <a:defRPr/>
            </a:pPr>
            <a:r>
              <a:rPr lang="en-US" altLang="it-IT" sz="1600" b="0" dirty="0" smtClean="0">
                <a:solidFill>
                  <a:schemeClr val="bg1"/>
                </a:solidFill>
                <a:latin typeface="Arial" panose="020B0604020202020204" pitchFamily="34" charset="0"/>
                <a:ea typeface="+mj-ea"/>
                <a:cs typeface="Arial" panose="020B0604020202020204" pitchFamily="34" charset="0"/>
              </a:rPr>
              <a:t>Feasibility (technically measurable)</a:t>
            </a:r>
          </a:p>
          <a:p>
            <a:pPr marL="444500" indent="-285750" algn="just">
              <a:lnSpc>
                <a:spcPct val="100000"/>
              </a:lnSpc>
              <a:buFont typeface="Arial" panose="020B0604020202020204" pitchFamily="34" charset="0"/>
              <a:buChar char="•"/>
              <a:defRPr/>
            </a:pPr>
            <a:r>
              <a:rPr lang="en-US" altLang="it-IT" sz="1600" b="0" dirty="0" smtClean="0">
                <a:solidFill>
                  <a:schemeClr val="bg1"/>
                </a:solidFill>
                <a:latin typeface="Arial" panose="020B0604020202020204" pitchFamily="34" charset="0"/>
                <a:ea typeface="+mj-ea"/>
                <a:cs typeface="Arial" panose="020B0604020202020204" pitchFamily="34" charset="0"/>
              </a:rPr>
              <a:t>Cost-effectiveness </a:t>
            </a:r>
          </a:p>
        </p:txBody>
      </p:sp>
    </p:spTree>
    <p:extLst>
      <p:ext uri="{BB962C8B-B14F-4D97-AF65-F5344CB8AC3E}">
        <p14:creationId xmlns:p14="http://schemas.microsoft.com/office/powerpoint/2010/main" val="4102527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tangolo 2"/>
          <p:cNvSpPr>
            <a:spLocks noChangeArrowheads="1"/>
          </p:cNvSpPr>
          <p:nvPr/>
        </p:nvSpPr>
        <p:spPr bwMode="auto">
          <a:xfrm>
            <a:off x="228600" y="877644"/>
            <a:ext cx="4572000" cy="590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r>
              <a:rPr lang="en-US" altLang="it-IT" dirty="0" smtClean="0">
                <a:solidFill>
                  <a:schemeClr val="bg1"/>
                </a:solidFill>
              </a:rPr>
              <a:t>Atmospheric ECVs</a:t>
            </a:r>
          </a:p>
          <a:p>
            <a:pPr>
              <a:spcBef>
                <a:spcPts val="800"/>
              </a:spcBef>
            </a:pPr>
            <a:r>
              <a:rPr lang="en-US" altLang="it-IT" b="0" i="1" u="sng" dirty="0" smtClean="0">
                <a:solidFill>
                  <a:schemeClr val="bg1"/>
                </a:solidFill>
              </a:rPr>
              <a:t>Surface:</a:t>
            </a:r>
          </a:p>
          <a:p>
            <a:r>
              <a:rPr lang="en-US" altLang="it-IT" b="0" dirty="0" smtClean="0">
                <a:solidFill>
                  <a:schemeClr val="bg1"/>
                </a:solidFill>
              </a:rPr>
              <a:t>Air temperature</a:t>
            </a:r>
          </a:p>
          <a:p>
            <a:r>
              <a:rPr lang="en-US" altLang="it-IT" b="0" dirty="0" smtClean="0">
                <a:solidFill>
                  <a:schemeClr val="bg1"/>
                </a:solidFill>
              </a:rPr>
              <a:t>Wind speed and direction</a:t>
            </a:r>
          </a:p>
          <a:p>
            <a:r>
              <a:rPr lang="en-US" altLang="it-IT" b="0" dirty="0" smtClean="0">
                <a:solidFill>
                  <a:schemeClr val="bg1"/>
                </a:solidFill>
              </a:rPr>
              <a:t>Water </a:t>
            </a:r>
            <a:r>
              <a:rPr lang="en-US" altLang="it-IT" b="0" dirty="0" err="1" smtClean="0">
                <a:solidFill>
                  <a:schemeClr val="bg1"/>
                </a:solidFill>
              </a:rPr>
              <a:t>vapour</a:t>
            </a:r>
            <a:endParaRPr lang="en-US" altLang="it-IT" b="0" dirty="0" smtClean="0">
              <a:solidFill>
                <a:schemeClr val="bg1"/>
              </a:solidFill>
            </a:endParaRPr>
          </a:p>
          <a:p>
            <a:r>
              <a:rPr lang="en-US" altLang="it-IT" b="0" dirty="0" smtClean="0">
                <a:solidFill>
                  <a:schemeClr val="bg1"/>
                </a:solidFill>
              </a:rPr>
              <a:t>Pressure</a:t>
            </a:r>
          </a:p>
          <a:p>
            <a:r>
              <a:rPr lang="en-US" altLang="it-IT" b="0" dirty="0" smtClean="0">
                <a:solidFill>
                  <a:schemeClr val="bg1"/>
                </a:solidFill>
              </a:rPr>
              <a:t>Precipitation</a:t>
            </a:r>
          </a:p>
          <a:p>
            <a:r>
              <a:rPr lang="en-US" altLang="it-IT" b="0" dirty="0" smtClean="0">
                <a:solidFill>
                  <a:schemeClr val="bg1"/>
                </a:solidFill>
              </a:rPr>
              <a:t>Surface radiation budget.</a:t>
            </a:r>
          </a:p>
          <a:p>
            <a:pPr>
              <a:spcBef>
                <a:spcPts val="800"/>
              </a:spcBef>
            </a:pPr>
            <a:r>
              <a:rPr lang="en-US" altLang="it-IT" b="0" i="1" u="sng" dirty="0" smtClean="0">
                <a:solidFill>
                  <a:schemeClr val="bg1"/>
                </a:solidFill>
              </a:rPr>
              <a:t>Upper-air:</a:t>
            </a:r>
          </a:p>
          <a:p>
            <a:r>
              <a:rPr lang="en-US" altLang="it-IT" b="0" dirty="0" smtClean="0">
                <a:solidFill>
                  <a:schemeClr val="bg1"/>
                </a:solidFill>
              </a:rPr>
              <a:t>Temperature</a:t>
            </a:r>
          </a:p>
          <a:p>
            <a:r>
              <a:rPr lang="en-US" altLang="it-IT" b="0" dirty="0" smtClean="0">
                <a:solidFill>
                  <a:schemeClr val="bg1"/>
                </a:solidFill>
              </a:rPr>
              <a:t>Wind speed and direction</a:t>
            </a:r>
          </a:p>
          <a:p>
            <a:r>
              <a:rPr lang="en-US" altLang="it-IT" b="0" dirty="0" smtClean="0">
                <a:solidFill>
                  <a:schemeClr val="bg1"/>
                </a:solidFill>
              </a:rPr>
              <a:t>Water </a:t>
            </a:r>
            <a:r>
              <a:rPr lang="en-US" altLang="it-IT" b="0" dirty="0" err="1" smtClean="0">
                <a:solidFill>
                  <a:schemeClr val="bg1"/>
                </a:solidFill>
              </a:rPr>
              <a:t>vapour</a:t>
            </a:r>
            <a:endParaRPr lang="en-US" altLang="it-IT" b="0" dirty="0" smtClean="0">
              <a:solidFill>
                <a:schemeClr val="bg1"/>
              </a:solidFill>
            </a:endParaRPr>
          </a:p>
          <a:p>
            <a:r>
              <a:rPr lang="en-US" altLang="it-IT" b="0" dirty="0" smtClean="0">
                <a:solidFill>
                  <a:schemeClr val="bg1"/>
                </a:solidFill>
              </a:rPr>
              <a:t>Cloud properties</a:t>
            </a:r>
          </a:p>
          <a:p>
            <a:r>
              <a:rPr lang="en-US" altLang="it-IT" b="0" dirty="0" smtClean="0">
                <a:solidFill>
                  <a:schemeClr val="bg1"/>
                </a:solidFill>
              </a:rPr>
              <a:t>Earth radiation budget</a:t>
            </a:r>
          </a:p>
          <a:p>
            <a:pPr>
              <a:spcBef>
                <a:spcPts val="800"/>
              </a:spcBef>
            </a:pPr>
            <a:r>
              <a:rPr lang="en-US" altLang="it-IT" b="0" i="1" u="sng" dirty="0" smtClean="0">
                <a:solidFill>
                  <a:schemeClr val="bg1"/>
                </a:solidFill>
              </a:rPr>
              <a:t>Composition:</a:t>
            </a:r>
          </a:p>
          <a:p>
            <a:r>
              <a:rPr lang="en-US" altLang="it-IT" b="0" dirty="0" smtClean="0">
                <a:solidFill>
                  <a:schemeClr val="bg1"/>
                </a:solidFill>
              </a:rPr>
              <a:t>Carbon dioxide</a:t>
            </a:r>
          </a:p>
          <a:p>
            <a:r>
              <a:rPr lang="en-US" altLang="it-IT" b="0" dirty="0" smtClean="0">
                <a:solidFill>
                  <a:schemeClr val="bg1"/>
                </a:solidFill>
              </a:rPr>
              <a:t>Methane</a:t>
            </a:r>
          </a:p>
          <a:p>
            <a:r>
              <a:rPr lang="en-US" altLang="it-IT" b="0" dirty="0" smtClean="0">
                <a:solidFill>
                  <a:schemeClr val="bg1"/>
                </a:solidFill>
              </a:rPr>
              <a:t>other long-lived greenhouse gases</a:t>
            </a:r>
          </a:p>
          <a:p>
            <a:r>
              <a:rPr lang="en-US" altLang="it-IT" b="0" dirty="0" smtClean="0">
                <a:solidFill>
                  <a:schemeClr val="bg1"/>
                </a:solidFill>
              </a:rPr>
              <a:t>Ozone and Aerosol</a:t>
            </a:r>
            <a:endParaRPr lang="en-US" altLang="it-IT" b="0" dirty="0">
              <a:solidFill>
                <a:schemeClr val="bg1"/>
              </a:solidFill>
            </a:endParaRPr>
          </a:p>
        </p:txBody>
      </p:sp>
      <p:pic>
        <p:nvPicPr>
          <p:cNvPr id="1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020272" y="886388"/>
            <a:ext cx="1799773" cy="592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Connettore 2 2"/>
          <p:cNvCxnSpPr/>
          <p:nvPr/>
        </p:nvCxnSpPr>
        <p:spPr>
          <a:xfrm flipV="1">
            <a:off x="2051720" y="1052736"/>
            <a:ext cx="4968552" cy="720080"/>
          </a:xfrm>
          <a:prstGeom prst="straightConnector1">
            <a:avLst/>
          </a:prstGeom>
          <a:ln w="25400">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 name="Connettore 2 5"/>
          <p:cNvCxnSpPr/>
          <p:nvPr/>
        </p:nvCxnSpPr>
        <p:spPr>
          <a:xfrm flipV="1">
            <a:off x="3131840" y="1205136"/>
            <a:ext cx="3888432" cy="855712"/>
          </a:xfrm>
          <a:prstGeom prst="straightConnector1">
            <a:avLst/>
          </a:prstGeom>
          <a:ln w="25400">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flipV="1">
            <a:off x="1691680" y="1421160"/>
            <a:ext cx="5328592" cy="1503784"/>
          </a:xfrm>
          <a:prstGeom prst="straightConnector1">
            <a:avLst/>
          </a:prstGeom>
          <a:ln w="25400">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V="1">
            <a:off x="1331640" y="4149080"/>
            <a:ext cx="5688632" cy="1863824"/>
          </a:xfrm>
          <a:prstGeom prst="straightConnector1">
            <a:avLst/>
          </a:prstGeom>
          <a:ln w="25400">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flipV="1">
            <a:off x="2411760" y="4445496"/>
            <a:ext cx="4608512" cy="2151856"/>
          </a:xfrm>
          <a:prstGeom prst="straightConnector1">
            <a:avLst/>
          </a:prstGeom>
          <a:ln w="25400">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sp>
        <p:nvSpPr>
          <p:cNvPr id="9" name="CasellaDiTesto 14"/>
          <p:cNvSpPr txBox="1">
            <a:spLocks noChangeArrowheads="1"/>
          </p:cNvSpPr>
          <p:nvPr/>
        </p:nvSpPr>
        <p:spPr bwMode="auto">
          <a:xfrm>
            <a:off x="3419872" y="3225750"/>
            <a:ext cx="2646363" cy="923330"/>
          </a:xfrm>
          <a:prstGeom prst="rect">
            <a:avLst/>
          </a:prstGeom>
          <a:noFill/>
          <a:ln w="12700">
            <a:solidFill>
              <a:srgbClr val="FF0000"/>
            </a:solidFill>
            <a:miter lim="800000"/>
            <a:headEnd/>
            <a:tailEnd/>
          </a:ln>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pPr algn="ctr"/>
            <a:r>
              <a:rPr lang="en-US" altLang="it-IT" sz="1800" dirty="0">
                <a:solidFill>
                  <a:schemeClr val="bg1"/>
                </a:solidFill>
              </a:rPr>
              <a:t>ECVs </a:t>
            </a:r>
            <a:r>
              <a:rPr lang="en-US" altLang="it-IT" sz="1800" dirty="0" smtClean="0">
                <a:solidFill>
                  <a:schemeClr val="bg1"/>
                </a:solidFill>
              </a:rPr>
              <a:t>cross-cut</a:t>
            </a:r>
          </a:p>
          <a:p>
            <a:pPr algn="ctr"/>
            <a:r>
              <a:rPr lang="en-US" altLang="it-IT" sz="1800" dirty="0" smtClean="0">
                <a:solidFill>
                  <a:schemeClr val="bg1"/>
                </a:solidFill>
              </a:rPr>
              <a:t>many SBAs</a:t>
            </a:r>
          </a:p>
          <a:p>
            <a:pPr algn="ctr"/>
            <a:r>
              <a:rPr lang="en-US" altLang="it-IT" sz="1800" dirty="0" smtClean="0">
                <a:solidFill>
                  <a:schemeClr val="bg1"/>
                </a:solidFill>
              </a:rPr>
              <a:t>(not only climate)</a:t>
            </a:r>
            <a:endParaRPr lang="en-US" altLang="it-IT" sz="1800" dirty="0">
              <a:solidFill>
                <a:schemeClr val="bg1"/>
              </a:solidFill>
            </a:endParaRPr>
          </a:p>
        </p:txBody>
      </p:sp>
    </p:spTree>
    <p:extLst>
      <p:ext uri="{BB962C8B-B14F-4D97-AF65-F5344CB8AC3E}">
        <p14:creationId xmlns:p14="http://schemas.microsoft.com/office/powerpoint/2010/main" val="377303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ttangolo 2"/>
          <p:cNvSpPr>
            <a:spLocks noChangeArrowheads="1"/>
          </p:cNvSpPr>
          <p:nvPr/>
        </p:nvSpPr>
        <p:spPr bwMode="auto">
          <a:xfrm>
            <a:off x="228600" y="932229"/>
            <a:ext cx="4572000" cy="5852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r>
              <a:rPr lang="en-US" altLang="it-IT" dirty="0" smtClean="0">
                <a:solidFill>
                  <a:schemeClr val="bg1"/>
                </a:solidFill>
              </a:rPr>
              <a:t>Oceanic ECVs</a:t>
            </a:r>
          </a:p>
          <a:p>
            <a:pPr>
              <a:spcBef>
                <a:spcPts val="800"/>
              </a:spcBef>
            </a:pPr>
            <a:r>
              <a:rPr lang="en-US" altLang="it-IT" b="0" i="1" u="sng" dirty="0" smtClean="0">
                <a:solidFill>
                  <a:schemeClr val="bg1"/>
                </a:solidFill>
              </a:rPr>
              <a:t>Surface:</a:t>
            </a:r>
          </a:p>
          <a:p>
            <a:r>
              <a:rPr lang="en-US" altLang="it-IT" b="0" dirty="0" smtClean="0">
                <a:solidFill>
                  <a:schemeClr val="bg1"/>
                </a:solidFill>
              </a:rPr>
              <a:t>Temperature / Salinity</a:t>
            </a:r>
          </a:p>
          <a:p>
            <a:r>
              <a:rPr lang="en-US" altLang="it-IT" b="0" dirty="0" smtClean="0">
                <a:solidFill>
                  <a:schemeClr val="bg1"/>
                </a:solidFill>
              </a:rPr>
              <a:t>Sea level</a:t>
            </a:r>
          </a:p>
          <a:p>
            <a:r>
              <a:rPr lang="en-US" altLang="it-IT" b="0" dirty="0" smtClean="0">
                <a:solidFill>
                  <a:schemeClr val="bg1"/>
                </a:solidFill>
              </a:rPr>
              <a:t>Sea state</a:t>
            </a:r>
          </a:p>
          <a:p>
            <a:r>
              <a:rPr lang="en-US" altLang="it-IT" b="0" dirty="0" smtClean="0">
                <a:solidFill>
                  <a:schemeClr val="bg1"/>
                </a:solidFill>
              </a:rPr>
              <a:t>Sea ice</a:t>
            </a:r>
          </a:p>
          <a:p>
            <a:r>
              <a:rPr lang="en-US" altLang="it-IT" b="0" dirty="0" smtClean="0">
                <a:solidFill>
                  <a:schemeClr val="bg1"/>
                </a:solidFill>
              </a:rPr>
              <a:t>Surface current</a:t>
            </a:r>
          </a:p>
          <a:p>
            <a:r>
              <a:rPr lang="en-US" altLang="it-IT" b="0" dirty="0" smtClean="0">
                <a:solidFill>
                  <a:schemeClr val="bg1"/>
                </a:solidFill>
              </a:rPr>
              <a:t>Ocean </a:t>
            </a:r>
            <a:r>
              <a:rPr lang="en-US" altLang="it-IT" b="0" dirty="0" err="1" smtClean="0">
                <a:solidFill>
                  <a:schemeClr val="bg1"/>
                </a:solidFill>
              </a:rPr>
              <a:t>colour</a:t>
            </a:r>
            <a:endParaRPr lang="en-US" altLang="it-IT" b="0" dirty="0" smtClean="0">
              <a:solidFill>
                <a:schemeClr val="bg1"/>
              </a:solidFill>
            </a:endParaRPr>
          </a:p>
          <a:p>
            <a:r>
              <a:rPr lang="en-US" altLang="it-IT" b="0" dirty="0" smtClean="0">
                <a:solidFill>
                  <a:schemeClr val="bg1"/>
                </a:solidFill>
              </a:rPr>
              <a:t>pCO2</a:t>
            </a:r>
          </a:p>
          <a:p>
            <a:r>
              <a:rPr lang="en-US" altLang="it-IT" b="0" dirty="0" smtClean="0">
                <a:solidFill>
                  <a:schemeClr val="bg1"/>
                </a:solidFill>
              </a:rPr>
              <a:t>Ocean acidity</a:t>
            </a:r>
          </a:p>
          <a:p>
            <a:r>
              <a:rPr lang="en-US" altLang="it-IT" b="0" dirty="0" smtClean="0">
                <a:solidFill>
                  <a:schemeClr val="bg1"/>
                </a:solidFill>
              </a:rPr>
              <a:t>Phytoplankton.</a:t>
            </a:r>
          </a:p>
          <a:p>
            <a:pPr>
              <a:spcBef>
                <a:spcPts val="800"/>
              </a:spcBef>
            </a:pPr>
            <a:r>
              <a:rPr lang="en-US" altLang="it-IT" b="0" i="1" u="sng" dirty="0" smtClean="0">
                <a:solidFill>
                  <a:schemeClr val="bg1"/>
                </a:solidFill>
              </a:rPr>
              <a:t>Sub-surface:</a:t>
            </a:r>
          </a:p>
          <a:p>
            <a:r>
              <a:rPr lang="en-US" altLang="it-IT" b="0" dirty="0" smtClean="0">
                <a:solidFill>
                  <a:schemeClr val="bg1"/>
                </a:solidFill>
              </a:rPr>
              <a:t>Temperature / Salinity</a:t>
            </a:r>
          </a:p>
          <a:p>
            <a:r>
              <a:rPr lang="en-US" altLang="it-IT" b="0" dirty="0" smtClean="0">
                <a:solidFill>
                  <a:schemeClr val="bg1"/>
                </a:solidFill>
              </a:rPr>
              <a:t>Current</a:t>
            </a:r>
          </a:p>
          <a:p>
            <a:r>
              <a:rPr lang="en-US" altLang="it-IT" b="0" dirty="0" smtClean="0">
                <a:solidFill>
                  <a:schemeClr val="bg1"/>
                </a:solidFill>
              </a:rPr>
              <a:t>Nutrients</a:t>
            </a:r>
          </a:p>
          <a:p>
            <a:r>
              <a:rPr lang="en-US" altLang="it-IT" b="0" dirty="0" smtClean="0">
                <a:solidFill>
                  <a:schemeClr val="bg1"/>
                </a:solidFill>
              </a:rPr>
              <a:t>pCO2</a:t>
            </a:r>
          </a:p>
          <a:p>
            <a:r>
              <a:rPr lang="en-US" altLang="it-IT" b="0" dirty="0" smtClean="0">
                <a:solidFill>
                  <a:schemeClr val="bg1"/>
                </a:solidFill>
              </a:rPr>
              <a:t>Ocean acidity</a:t>
            </a:r>
          </a:p>
          <a:p>
            <a:r>
              <a:rPr lang="en-US" altLang="it-IT" b="0" dirty="0" smtClean="0">
                <a:solidFill>
                  <a:schemeClr val="bg1"/>
                </a:solidFill>
              </a:rPr>
              <a:t>Oxygen</a:t>
            </a:r>
          </a:p>
          <a:p>
            <a:r>
              <a:rPr lang="en-US" altLang="it-IT" b="0" dirty="0" smtClean="0">
                <a:solidFill>
                  <a:schemeClr val="bg1"/>
                </a:solidFill>
              </a:rPr>
              <a:t>Tracers</a:t>
            </a:r>
            <a:endParaRPr lang="en-US" altLang="it-IT" b="0" dirty="0">
              <a:solidFill>
                <a:schemeClr val="bg1"/>
              </a:solidFill>
            </a:endParaRPr>
          </a:p>
        </p:txBody>
      </p:sp>
      <p:pic>
        <p:nvPicPr>
          <p:cNvPr id="1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020272" y="886388"/>
            <a:ext cx="1799773" cy="592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14"/>
          <p:cNvSpPr txBox="1">
            <a:spLocks noChangeArrowheads="1"/>
          </p:cNvSpPr>
          <p:nvPr/>
        </p:nvSpPr>
        <p:spPr bwMode="auto">
          <a:xfrm>
            <a:off x="3419872" y="3225750"/>
            <a:ext cx="2646363" cy="923330"/>
          </a:xfrm>
          <a:prstGeom prst="rect">
            <a:avLst/>
          </a:prstGeom>
          <a:noFill/>
          <a:ln w="12700">
            <a:solidFill>
              <a:srgbClr val="FF0000"/>
            </a:solidFill>
            <a:miter lim="800000"/>
            <a:headEnd/>
            <a:tailEnd/>
          </a:ln>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pPr algn="ctr"/>
            <a:r>
              <a:rPr lang="en-US" altLang="it-IT" sz="1800" dirty="0">
                <a:solidFill>
                  <a:schemeClr val="bg1"/>
                </a:solidFill>
              </a:rPr>
              <a:t>ECVs </a:t>
            </a:r>
            <a:r>
              <a:rPr lang="en-US" altLang="it-IT" sz="1800" dirty="0" smtClean="0">
                <a:solidFill>
                  <a:schemeClr val="bg1"/>
                </a:solidFill>
              </a:rPr>
              <a:t>cross-cut</a:t>
            </a:r>
          </a:p>
          <a:p>
            <a:pPr algn="ctr"/>
            <a:r>
              <a:rPr lang="en-US" altLang="it-IT" sz="1800" dirty="0" smtClean="0">
                <a:solidFill>
                  <a:schemeClr val="bg1"/>
                </a:solidFill>
              </a:rPr>
              <a:t>many SBAs</a:t>
            </a:r>
          </a:p>
          <a:p>
            <a:pPr algn="ctr"/>
            <a:r>
              <a:rPr lang="en-US" altLang="it-IT" sz="1800" dirty="0" smtClean="0">
                <a:solidFill>
                  <a:schemeClr val="bg1"/>
                </a:solidFill>
              </a:rPr>
              <a:t>(not only climate)</a:t>
            </a:r>
            <a:endParaRPr lang="en-US" altLang="it-IT" sz="1800" dirty="0">
              <a:solidFill>
                <a:schemeClr val="bg1"/>
              </a:solidFill>
            </a:endParaRPr>
          </a:p>
        </p:txBody>
      </p:sp>
    </p:spTree>
    <p:extLst>
      <p:ext uri="{BB962C8B-B14F-4D97-AF65-F5344CB8AC3E}">
        <p14:creationId xmlns:p14="http://schemas.microsoft.com/office/powerpoint/2010/main" val="390670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1093</Words>
  <Application>Microsoft Office PowerPoint</Application>
  <PresentationFormat>Presentazione su schermo (4:3)</PresentationFormat>
  <Paragraphs>179</Paragraphs>
  <Slides>12</Slides>
  <Notes>8</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 Bombelli</dc:creator>
  <cp:lastModifiedBy>Antonio Bombelli</cp:lastModifiedBy>
  <cp:revision>41</cp:revision>
  <dcterms:created xsi:type="dcterms:W3CDTF">2015-03-22T16:31:19Z</dcterms:created>
  <dcterms:modified xsi:type="dcterms:W3CDTF">2015-03-23T00:36:10Z</dcterms:modified>
</cp:coreProperties>
</file>