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07" r:id="rId1"/>
    <p:sldMasterId id="2147484501" r:id="rId2"/>
    <p:sldMasterId id="2147484515" r:id="rId3"/>
  </p:sldMasterIdLst>
  <p:notesMasterIdLst>
    <p:notesMasterId r:id="rId25"/>
  </p:notesMasterIdLst>
  <p:handoutMasterIdLst>
    <p:handoutMasterId r:id="rId26"/>
  </p:handoutMasterIdLst>
  <p:sldIdLst>
    <p:sldId id="332" r:id="rId4"/>
    <p:sldId id="318" r:id="rId5"/>
    <p:sldId id="333" r:id="rId6"/>
    <p:sldId id="324" r:id="rId7"/>
    <p:sldId id="352" r:id="rId8"/>
    <p:sldId id="369" r:id="rId9"/>
    <p:sldId id="370" r:id="rId10"/>
    <p:sldId id="37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4" r:id="rId19"/>
    <p:sldId id="365" r:id="rId20"/>
    <p:sldId id="366" r:id="rId21"/>
    <p:sldId id="367" r:id="rId22"/>
    <p:sldId id="368" r:id="rId23"/>
    <p:sldId id="363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Arial Unicode MS" panose="020B0604020202020204" pitchFamily="34" charset="-128"/>
      <p:regular r:id="rId37"/>
    </p:embeddedFont>
    <p:embeddedFont>
      <p:font typeface="SimSun" panose="02010600030101010101" pitchFamily="2" charset="-122"/>
      <p:regular r:id="rId38"/>
    </p:embeddedFont>
    <p:embeddedFont>
      <p:font typeface="Arial Black" panose="020B0A04020102020204" pitchFamily="34" charset="0"/>
      <p:bold r:id="rId3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00"/>
    <a:srgbClr val="E86E38"/>
    <a:srgbClr val="A91F5A"/>
    <a:srgbClr val="99CC00"/>
    <a:srgbClr val="CC66FF"/>
    <a:srgbClr val="993300"/>
    <a:srgbClr val="FF505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87" autoAdjust="0"/>
    <p:restoredTop sz="70213" autoAdjust="0"/>
  </p:normalViewPr>
  <p:slideViewPr>
    <p:cSldViewPr>
      <p:cViewPr>
        <p:scale>
          <a:sx n="70" d="100"/>
          <a:sy n="70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BFFEB-119D-4677-A2F7-6BB2C9A08AB8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F2C6EDCD-7631-480C-9D1E-D0642BEC9C37}">
      <dgm:prSet phldrT="[Text]"/>
      <dgm:spPr/>
      <dgm:t>
        <a:bodyPr/>
        <a:lstStyle/>
        <a:p>
          <a:r>
            <a:rPr lang="de-DE" b="1" dirty="0" smtClean="0"/>
            <a:t>IPWG-4</a:t>
          </a:r>
          <a:endParaRPr lang="de-DE" b="1" dirty="0"/>
        </a:p>
      </dgm:t>
    </dgm:pt>
    <dgm:pt modelId="{D43AC9C7-8FA9-4C51-8A4E-112867C975E6}" type="parTrans" cxnId="{F83948ED-B479-487A-963A-13F25A0F330B}">
      <dgm:prSet/>
      <dgm:spPr/>
      <dgm:t>
        <a:bodyPr/>
        <a:lstStyle/>
        <a:p>
          <a:endParaRPr lang="de-DE"/>
        </a:p>
      </dgm:t>
    </dgm:pt>
    <dgm:pt modelId="{96152120-0DE2-4186-A9AA-E79D76B494B9}" type="sibTrans" cxnId="{F83948ED-B479-487A-963A-13F25A0F330B}">
      <dgm:prSet/>
      <dgm:spPr/>
      <dgm:t>
        <a:bodyPr/>
        <a:lstStyle/>
        <a:p>
          <a:endParaRPr lang="de-DE"/>
        </a:p>
      </dgm:t>
    </dgm:pt>
    <dgm:pt modelId="{B37D6D8F-8257-4046-A666-7DC82D38D6B2}">
      <dgm:prSet phldrT="[Text]"/>
      <dgm:spPr/>
      <dgm:t>
        <a:bodyPr/>
        <a:lstStyle/>
        <a:p>
          <a:r>
            <a:rPr lang="de-DE" b="1" dirty="0" smtClean="0"/>
            <a:t>Private </a:t>
          </a:r>
          <a:r>
            <a:rPr lang="de-DE" b="1" dirty="0" err="1" smtClean="0"/>
            <a:t>Sector</a:t>
          </a:r>
          <a:r>
            <a:rPr lang="de-DE" b="1" dirty="0" smtClean="0"/>
            <a:t> </a:t>
          </a:r>
          <a:r>
            <a:rPr lang="de-DE" b="1" dirty="0" err="1" smtClean="0"/>
            <a:t>engagement</a:t>
          </a:r>
          <a:r>
            <a:rPr lang="de-DE" b="1" dirty="0" smtClean="0"/>
            <a:t/>
          </a:r>
          <a:br>
            <a:rPr lang="de-DE" b="1" dirty="0" smtClean="0"/>
          </a:br>
          <a:r>
            <a:rPr lang="de-DE" dirty="0" smtClean="0"/>
            <a:t>(World Bank)</a:t>
          </a:r>
          <a:endParaRPr lang="de-DE" dirty="0"/>
        </a:p>
      </dgm:t>
    </dgm:pt>
    <dgm:pt modelId="{94DB3254-BBE2-4C6C-84A9-38A77B8A3D7C}" type="parTrans" cxnId="{F7F2EBB4-2E2A-48AF-8CCA-9B127CC3B5A4}">
      <dgm:prSet/>
      <dgm:spPr/>
      <dgm:t>
        <a:bodyPr/>
        <a:lstStyle/>
        <a:p>
          <a:endParaRPr lang="de-DE"/>
        </a:p>
      </dgm:t>
    </dgm:pt>
    <dgm:pt modelId="{575D4E9B-E047-433C-8C1F-C13A556C4B76}" type="sibTrans" cxnId="{F7F2EBB4-2E2A-48AF-8CCA-9B127CC3B5A4}">
      <dgm:prSet/>
      <dgm:spPr/>
      <dgm:t>
        <a:bodyPr/>
        <a:lstStyle/>
        <a:p>
          <a:endParaRPr lang="de-DE"/>
        </a:p>
      </dgm:t>
    </dgm:pt>
    <dgm:pt modelId="{65FE871F-E41E-46C2-ADA6-45B13846BCD8}">
      <dgm:prSet phldrT="[Text]"/>
      <dgm:spPr/>
      <dgm:t>
        <a:bodyPr/>
        <a:lstStyle/>
        <a:p>
          <a:r>
            <a:rPr lang="de-DE" b="1" dirty="0" smtClean="0"/>
            <a:t>Commercial </a:t>
          </a:r>
          <a:r>
            <a:rPr lang="de-DE" b="1" dirty="0" err="1" smtClean="0"/>
            <a:t>Sector</a:t>
          </a:r>
          <a:r>
            <a:rPr lang="de-DE" b="1" dirty="0" smtClean="0"/>
            <a:t/>
          </a:r>
          <a:br>
            <a:rPr lang="de-DE" b="1" dirty="0" smtClean="0"/>
          </a:br>
          <a:r>
            <a:rPr lang="de-DE" dirty="0" smtClean="0"/>
            <a:t>(ESRI World Conference)</a:t>
          </a:r>
          <a:endParaRPr lang="de-DE" dirty="0"/>
        </a:p>
      </dgm:t>
    </dgm:pt>
    <dgm:pt modelId="{B351A0F1-4363-404B-8C30-79CE5B92AE43}" type="parTrans" cxnId="{DE94AB39-C02F-40D0-B495-D46469B3F286}">
      <dgm:prSet/>
      <dgm:spPr/>
      <dgm:t>
        <a:bodyPr/>
        <a:lstStyle/>
        <a:p>
          <a:endParaRPr lang="de-DE"/>
        </a:p>
      </dgm:t>
    </dgm:pt>
    <dgm:pt modelId="{EA54B0F6-C9EA-4B64-BE18-C19EA3D07E13}" type="sibTrans" cxnId="{DE94AB39-C02F-40D0-B495-D46469B3F286}">
      <dgm:prSet/>
      <dgm:spPr/>
      <dgm:t>
        <a:bodyPr/>
        <a:lstStyle/>
        <a:p>
          <a:endParaRPr lang="de-DE"/>
        </a:p>
      </dgm:t>
    </dgm:pt>
    <dgm:pt modelId="{76386E13-7183-4FE5-8CA2-42598D4F4320}">
      <dgm:prSet phldrT="[Text]"/>
      <dgm:spPr/>
      <dgm:t>
        <a:bodyPr/>
        <a:lstStyle/>
        <a:p>
          <a:r>
            <a:rPr lang="de-DE" b="1" dirty="0" smtClean="0"/>
            <a:t>UN </a:t>
          </a:r>
          <a:r>
            <a:rPr lang="de-DE" b="1" dirty="0" err="1" smtClean="0"/>
            <a:t>engagement</a:t>
          </a:r>
          <a:endParaRPr lang="de-DE" dirty="0"/>
        </a:p>
      </dgm:t>
    </dgm:pt>
    <dgm:pt modelId="{92CE6B82-9F94-4F92-B04B-EDCD649D78DB}" type="parTrans" cxnId="{3C041E72-E1C0-42D8-8745-756BF3A18F78}">
      <dgm:prSet/>
      <dgm:spPr/>
      <dgm:t>
        <a:bodyPr/>
        <a:lstStyle/>
        <a:p>
          <a:endParaRPr lang="de-DE"/>
        </a:p>
      </dgm:t>
    </dgm:pt>
    <dgm:pt modelId="{AF33F455-220C-4448-99CE-10BAEDB4B6DC}" type="sibTrans" cxnId="{3C041E72-E1C0-42D8-8745-756BF3A18F78}">
      <dgm:prSet/>
      <dgm:spPr/>
      <dgm:t>
        <a:bodyPr/>
        <a:lstStyle/>
        <a:p>
          <a:endParaRPr lang="de-DE"/>
        </a:p>
      </dgm:t>
    </dgm:pt>
    <dgm:pt modelId="{24DE18F8-6560-4973-B8D5-D4D475D99FC6}">
      <dgm:prSet phldrT="[Text]"/>
      <dgm:spPr/>
      <dgm:t>
        <a:bodyPr/>
        <a:lstStyle/>
        <a:p>
          <a:r>
            <a:rPr lang="de-DE" b="1" dirty="0" smtClean="0"/>
            <a:t>IPWG-5</a:t>
          </a:r>
          <a:endParaRPr lang="de-DE" b="1" dirty="0"/>
        </a:p>
      </dgm:t>
    </dgm:pt>
    <dgm:pt modelId="{BE3555F8-1215-4641-9935-01676B12192C}" type="parTrans" cxnId="{A896B00C-2F04-4AF5-809C-681B3E0B8A63}">
      <dgm:prSet/>
      <dgm:spPr/>
      <dgm:t>
        <a:bodyPr/>
        <a:lstStyle/>
        <a:p>
          <a:endParaRPr lang="de-DE"/>
        </a:p>
      </dgm:t>
    </dgm:pt>
    <dgm:pt modelId="{FD85AFD3-B573-44BB-8514-A3CA7E29956F}" type="sibTrans" cxnId="{A896B00C-2F04-4AF5-809C-681B3E0B8A63}">
      <dgm:prSet/>
      <dgm:spPr/>
      <dgm:t>
        <a:bodyPr/>
        <a:lstStyle/>
        <a:p>
          <a:endParaRPr lang="de-DE"/>
        </a:p>
      </dgm:t>
    </dgm:pt>
    <dgm:pt modelId="{16FE8766-B80F-4ABE-AA14-7C5568FFF174}" type="pres">
      <dgm:prSet presAssocID="{C91BFFEB-119D-4677-A2F7-6BB2C9A08AB8}" presName="arrowDiagram" presStyleCnt="0">
        <dgm:presLayoutVars>
          <dgm:chMax val="5"/>
          <dgm:dir/>
          <dgm:resizeHandles val="exact"/>
        </dgm:presLayoutVars>
      </dgm:prSet>
      <dgm:spPr/>
    </dgm:pt>
    <dgm:pt modelId="{671CD777-E6AF-4638-A247-8C2823E64263}" type="pres">
      <dgm:prSet presAssocID="{C91BFFEB-119D-4677-A2F7-6BB2C9A08AB8}" presName="arrow" presStyleLbl="bgShp" presStyleIdx="0" presStyleCnt="1"/>
      <dgm:spPr>
        <a:solidFill>
          <a:schemeClr val="tx2">
            <a:lumMod val="20000"/>
            <a:lumOff val="80000"/>
          </a:schemeClr>
        </a:solidFill>
        <a:ln>
          <a:solidFill>
            <a:srgbClr val="002060"/>
          </a:solidFill>
        </a:ln>
      </dgm:spPr>
    </dgm:pt>
    <dgm:pt modelId="{3694C38A-77ED-4CF4-AE12-2FC4B9346534}" type="pres">
      <dgm:prSet presAssocID="{C91BFFEB-119D-4677-A2F7-6BB2C9A08AB8}" presName="arrowDiagram5" presStyleCnt="0"/>
      <dgm:spPr/>
    </dgm:pt>
    <dgm:pt modelId="{E721D148-F27C-4E96-8762-8A470BE5963E}" type="pres">
      <dgm:prSet presAssocID="{F2C6EDCD-7631-480C-9D1E-D0642BEC9C37}" presName="bullet5a" presStyleLbl="node1" presStyleIdx="0" presStyleCnt="5" custLinFactX="19971" custLinFactNeighborX="100000" custLinFactNeighborY="-95473"/>
      <dgm:spPr>
        <a:solidFill>
          <a:srgbClr val="FFC000"/>
        </a:solidFill>
      </dgm:spPr>
    </dgm:pt>
    <dgm:pt modelId="{6491EFFC-4622-402C-95B7-A991CB44D80E}" type="pres">
      <dgm:prSet presAssocID="{F2C6EDCD-7631-480C-9D1E-D0642BEC9C37}" presName="textBox5a" presStyleLbl="revTx" presStyleIdx="0" presStyleCnt="5" custScaleX="144305" custScaleY="68726" custLinFactNeighborX="45240" custLinFactNeighborY="-345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082C90-3C21-43C4-8664-B2D22A06D741}" type="pres">
      <dgm:prSet presAssocID="{B37D6D8F-8257-4046-A666-7DC82D38D6B2}" presName="bullet5b" presStyleLbl="node1" presStyleIdx="1" presStyleCnt="5" custScaleX="52966" custScaleY="52965" custLinFactX="-192703" custLinFactY="158294" custLinFactNeighborX="-200000" custLinFactNeighborY="200000"/>
      <dgm:spPr>
        <a:solidFill>
          <a:srgbClr val="92D050"/>
        </a:solidFill>
      </dgm:spPr>
    </dgm:pt>
    <dgm:pt modelId="{994CF908-A471-4F98-9562-9E877184B41F}" type="pres">
      <dgm:prSet presAssocID="{B37D6D8F-8257-4046-A666-7DC82D38D6B2}" presName="textBox5b" presStyleLbl="revTx" presStyleIdx="1" presStyleCnt="5" custScaleX="179771" custScaleY="48716" custLinFactNeighborX="-44636" custLinFactNeighborY="323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E77220-02ED-4703-89E0-EEAC04DE137E}" type="pres">
      <dgm:prSet presAssocID="{65FE871F-E41E-46C2-ADA6-45B13846BCD8}" presName="bullet5c" presStyleLbl="node1" presStyleIdx="2" presStyleCnt="5" custScaleX="76885" custScaleY="65781" custLinFactX="100000" custLinFactY="-9337" custLinFactNeighborX="122962" custLinFactNeighborY="-100000"/>
      <dgm:spPr>
        <a:solidFill>
          <a:srgbClr val="92D050"/>
        </a:solidFill>
      </dgm:spPr>
    </dgm:pt>
    <dgm:pt modelId="{CC1AE227-D3EE-4FF7-ABBD-DD93FFA1AE72}" type="pres">
      <dgm:prSet presAssocID="{65FE871F-E41E-46C2-ADA6-45B13846BCD8}" presName="textBox5c" presStyleLbl="revTx" presStyleIdx="2" presStyleCnt="5" custScaleX="100706" custScaleY="29995" custLinFactNeighborX="-4634" custLinFactNeighborY="-599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9A44CD-8BF3-4048-A113-CD406B0E3A4C}" type="pres">
      <dgm:prSet presAssocID="{76386E13-7183-4FE5-8CA2-42598D4F4320}" presName="bullet5d" presStyleLbl="node1" presStyleIdx="3" presStyleCnt="5" custLinFactNeighborX="-5289" custLinFactNeighborY="71840"/>
      <dgm:spPr>
        <a:solidFill>
          <a:srgbClr val="92D050"/>
        </a:solidFill>
      </dgm:spPr>
    </dgm:pt>
    <dgm:pt modelId="{29C7E5C6-89C1-4880-A93E-D1E602FA89C2}" type="pres">
      <dgm:prSet presAssocID="{76386E13-7183-4FE5-8CA2-42598D4F4320}" presName="textBox5d" presStyleLbl="revTx" presStyleIdx="3" presStyleCnt="5" custScaleX="167525" custScaleY="60915" custLinFactNeighborX="31123" custLinFactNeighborY="-62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186B17-836A-4E8E-BAC2-FA620FCC63FC}" type="pres">
      <dgm:prSet presAssocID="{24DE18F8-6560-4973-B8D5-D4D475D99FC6}" presName="bullet5e" presStyleLbl="node1" presStyleIdx="4" presStyleCnt="5" custLinFactX="-100000" custLinFactNeighborX="-124340" custLinFactNeighborY="44792"/>
      <dgm:spPr>
        <a:solidFill>
          <a:srgbClr val="FFC000"/>
        </a:solidFill>
      </dgm:spPr>
    </dgm:pt>
    <dgm:pt modelId="{243CE43D-6DEA-47B3-B058-AF44D967F88B}" type="pres">
      <dgm:prSet presAssocID="{24DE18F8-6560-4973-B8D5-D4D475D99FC6}" presName="textBox5e" presStyleLbl="revTx" presStyleIdx="4" presStyleCnt="5" custScaleY="22784" custLinFactNeighborX="-89836" custLinFactNeighborY="-284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FAE84B0-0500-4F11-9278-4738C735B584}" type="presOf" srcId="{24DE18F8-6560-4973-B8D5-D4D475D99FC6}" destId="{243CE43D-6DEA-47B3-B058-AF44D967F88B}" srcOrd="0" destOrd="0" presId="urn:microsoft.com/office/officeart/2005/8/layout/arrow2"/>
    <dgm:cxn modelId="{F83948ED-B479-487A-963A-13F25A0F330B}" srcId="{C91BFFEB-119D-4677-A2F7-6BB2C9A08AB8}" destId="{F2C6EDCD-7631-480C-9D1E-D0642BEC9C37}" srcOrd="0" destOrd="0" parTransId="{D43AC9C7-8FA9-4C51-8A4E-112867C975E6}" sibTransId="{96152120-0DE2-4186-A9AA-E79D76B494B9}"/>
    <dgm:cxn modelId="{43F09B46-3B73-4E56-A590-7C7AC5359582}" type="presOf" srcId="{76386E13-7183-4FE5-8CA2-42598D4F4320}" destId="{29C7E5C6-89C1-4880-A93E-D1E602FA89C2}" srcOrd="0" destOrd="0" presId="urn:microsoft.com/office/officeart/2005/8/layout/arrow2"/>
    <dgm:cxn modelId="{2C38F1D0-627C-44EA-83A7-BD0BF3296EE7}" type="presOf" srcId="{B37D6D8F-8257-4046-A666-7DC82D38D6B2}" destId="{994CF908-A471-4F98-9562-9E877184B41F}" srcOrd="0" destOrd="0" presId="urn:microsoft.com/office/officeart/2005/8/layout/arrow2"/>
    <dgm:cxn modelId="{578FF043-5292-4283-A584-5A6B9E74DA24}" type="presOf" srcId="{F2C6EDCD-7631-480C-9D1E-D0642BEC9C37}" destId="{6491EFFC-4622-402C-95B7-A991CB44D80E}" srcOrd="0" destOrd="0" presId="urn:microsoft.com/office/officeart/2005/8/layout/arrow2"/>
    <dgm:cxn modelId="{DE94AB39-C02F-40D0-B495-D46469B3F286}" srcId="{C91BFFEB-119D-4677-A2F7-6BB2C9A08AB8}" destId="{65FE871F-E41E-46C2-ADA6-45B13846BCD8}" srcOrd="2" destOrd="0" parTransId="{B351A0F1-4363-404B-8C30-79CE5B92AE43}" sibTransId="{EA54B0F6-C9EA-4B64-BE18-C19EA3D07E13}"/>
    <dgm:cxn modelId="{A896B00C-2F04-4AF5-809C-681B3E0B8A63}" srcId="{C91BFFEB-119D-4677-A2F7-6BB2C9A08AB8}" destId="{24DE18F8-6560-4973-B8D5-D4D475D99FC6}" srcOrd="4" destOrd="0" parTransId="{BE3555F8-1215-4641-9935-01676B12192C}" sibTransId="{FD85AFD3-B573-44BB-8514-A3CA7E29956F}"/>
    <dgm:cxn modelId="{3C041E72-E1C0-42D8-8745-756BF3A18F78}" srcId="{C91BFFEB-119D-4677-A2F7-6BB2C9A08AB8}" destId="{76386E13-7183-4FE5-8CA2-42598D4F4320}" srcOrd="3" destOrd="0" parTransId="{92CE6B82-9F94-4F92-B04B-EDCD649D78DB}" sibTransId="{AF33F455-220C-4448-99CE-10BAEDB4B6DC}"/>
    <dgm:cxn modelId="{18C63E9B-E302-4282-B97E-43A705D9B6C6}" type="presOf" srcId="{C91BFFEB-119D-4677-A2F7-6BB2C9A08AB8}" destId="{16FE8766-B80F-4ABE-AA14-7C5568FFF174}" srcOrd="0" destOrd="0" presId="urn:microsoft.com/office/officeart/2005/8/layout/arrow2"/>
    <dgm:cxn modelId="{F7F2EBB4-2E2A-48AF-8CCA-9B127CC3B5A4}" srcId="{C91BFFEB-119D-4677-A2F7-6BB2C9A08AB8}" destId="{B37D6D8F-8257-4046-A666-7DC82D38D6B2}" srcOrd="1" destOrd="0" parTransId="{94DB3254-BBE2-4C6C-84A9-38A77B8A3D7C}" sibTransId="{575D4E9B-E047-433C-8C1F-C13A556C4B76}"/>
    <dgm:cxn modelId="{5F8D55F4-005C-4656-B9B0-625D610897F0}" type="presOf" srcId="{65FE871F-E41E-46C2-ADA6-45B13846BCD8}" destId="{CC1AE227-D3EE-4FF7-ABBD-DD93FFA1AE72}" srcOrd="0" destOrd="0" presId="urn:microsoft.com/office/officeart/2005/8/layout/arrow2"/>
    <dgm:cxn modelId="{C829E472-37F1-46FA-9262-0CF72EC217FC}" type="presParOf" srcId="{16FE8766-B80F-4ABE-AA14-7C5568FFF174}" destId="{671CD777-E6AF-4638-A247-8C2823E64263}" srcOrd="0" destOrd="0" presId="urn:microsoft.com/office/officeart/2005/8/layout/arrow2"/>
    <dgm:cxn modelId="{7B45F43D-26EE-47CA-97F7-D8C940F641E5}" type="presParOf" srcId="{16FE8766-B80F-4ABE-AA14-7C5568FFF174}" destId="{3694C38A-77ED-4CF4-AE12-2FC4B9346534}" srcOrd="1" destOrd="0" presId="urn:microsoft.com/office/officeart/2005/8/layout/arrow2"/>
    <dgm:cxn modelId="{DE045DE4-5AFB-4735-856A-E4F77F75DF1D}" type="presParOf" srcId="{3694C38A-77ED-4CF4-AE12-2FC4B9346534}" destId="{E721D148-F27C-4E96-8762-8A470BE5963E}" srcOrd="0" destOrd="0" presId="urn:microsoft.com/office/officeart/2005/8/layout/arrow2"/>
    <dgm:cxn modelId="{28C8EF42-0E5F-44B7-8822-502A557B9CE8}" type="presParOf" srcId="{3694C38A-77ED-4CF4-AE12-2FC4B9346534}" destId="{6491EFFC-4622-402C-95B7-A991CB44D80E}" srcOrd="1" destOrd="0" presId="urn:microsoft.com/office/officeart/2005/8/layout/arrow2"/>
    <dgm:cxn modelId="{EAC626E4-7B64-4239-9A49-888F4EBF0C76}" type="presParOf" srcId="{3694C38A-77ED-4CF4-AE12-2FC4B9346534}" destId="{30082C90-3C21-43C4-8664-B2D22A06D741}" srcOrd="2" destOrd="0" presId="urn:microsoft.com/office/officeart/2005/8/layout/arrow2"/>
    <dgm:cxn modelId="{20AE8D5C-2A66-4B29-873F-94E259DF738B}" type="presParOf" srcId="{3694C38A-77ED-4CF4-AE12-2FC4B9346534}" destId="{994CF908-A471-4F98-9562-9E877184B41F}" srcOrd="3" destOrd="0" presId="urn:microsoft.com/office/officeart/2005/8/layout/arrow2"/>
    <dgm:cxn modelId="{D19FEB9A-8814-456C-9E1B-5F1D1155BE05}" type="presParOf" srcId="{3694C38A-77ED-4CF4-AE12-2FC4B9346534}" destId="{2DE77220-02ED-4703-89E0-EEAC04DE137E}" srcOrd="4" destOrd="0" presId="urn:microsoft.com/office/officeart/2005/8/layout/arrow2"/>
    <dgm:cxn modelId="{AA73198E-59C3-47C8-9963-B7E2DA4EB2F7}" type="presParOf" srcId="{3694C38A-77ED-4CF4-AE12-2FC4B9346534}" destId="{CC1AE227-D3EE-4FF7-ABBD-DD93FFA1AE72}" srcOrd="5" destOrd="0" presId="urn:microsoft.com/office/officeart/2005/8/layout/arrow2"/>
    <dgm:cxn modelId="{59125EBD-8782-4AFC-802F-617DCF54A6FF}" type="presParOf" srcId="{3694C38A-77ED-4CF4-AE12-2FC4B9346534}" destId="{4A9A44CD-8BF3-4048-A113-CD406B0E3A4C}" srcOrd="6" destOrd="0" presId="urn:microsoft.com/office/officeart/2005/8/layout/arrow2"/>
    <dgm:cxn modelId="{AFD32296-77D5-4C48-AF5D-1874DC060228}" type="presParOf" srcId="{3694C38A-77ED-4CF4-AE12-2FC4B9346534}" destId="{29C7E5C6-89C1-4880-A93E-D1E602FA89C2}" srcOrd="7" destOrd="0" presId="urn:microsoft.com/office/officeart/2005/8/layout/arrow2"/>
    <dgm:cxn modelId="{998BDA0C-2F7E-4400-9FCC-DE96B4D5507D}" type="presParOf" srcId="{3694C38A-77ED-4CF4-AE12-2FC4B9346534}" destId="{EB186B17-836A-4E8E-BAC2-FA620FCC63FC}" srcOrd="8" destOrd="0" presId="urn:microsoft.com/office/officeart/2005/8/layout/arrow2"/>
    <dgm:cxn modelId="{4BCD7EA3-56F0-4E11-8D84-0F7AAC8E0E93}" type="presParOf" srcId="{3694C38A-77ED-4CF4-AE12-2FC4B9346534}" destId="{243CE43D-6DEA-47B3-B058-AF44D967F88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CD777-E6AF-4638-A247-8C2823E64263}">
      <dsp:nvSpPr>
        <dsp:cNvPr id="0" name=""/>
        <dsp:cNvSpPr/>
      </dsp:nvSpPr>
      <dsp:spPr>
        <a:xfrm>
          <a:off x="7661" y="0"/>
          <a:ext cx="8505284" cy="5315803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1D148-F27C-4E96-8762-8A470BE5963E}">
      <dsp:nvSpPr>
        <dsp:cNvPr id="0" name=""/>
        <dsp:cNvSpPr/>
      </dsp:nvSpPr>
      <dsp:spPr>
        <a:xfrm>
          <a:off x="1080121" y="3766065"/>
          <a:ext cx="195621" cy="19562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1EFFC-4622-402C-95B7-A991CB44D80E}">
      <dsp:nvSpPr>
        <dsp:cNvPr id="0" name=""/>
        <dsp:cNvSpPr/>
      </dsp:nvSpPr>
      <dsp:spPr>
        <a:xfrm>
          <a:off x="1200482" y="3811020"/>
          <a:ext cx="1607835" cy="86949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IPWG-4</a:t>
          </a:r>
          <a:endParaRPr lang="de-DE" sz="1600" b="1" kern="1200" dirty="0"/>
        </a:p>
      </dsp:txBody>
      <dsp:txXfrm>
        <a:off x="1200482" y="3811020"/>
        <a:ext cx="1607835" cy="869494"/>
      </dsp:txXfrm>
    </dsp:sp>
    <dsp:sp modelId="{30082C90-3C21-43C4-8664-B2D22A06D741}">
      <dsp:nvSpPr>
        <dsp:cNvPr id="0" name=""/>
        <dsp:cNvSpPr/>
      </dsp:nvSpPr>
      <dsp:spPr>
        <a:xfrm>
          <a:off x="773928" y="4104456"/>
          <a:ext cx="162176" cy="162173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CF908-A471-4F98-9562-9E877184B41F}">
      <dsp:nvSpPr>
        <dsp:cNvPr id="0" name=""/>
        <dsp:cNvSpPr/>
      </dsp:nvSpPr>
      <dsp:spPr>
        <a:xfrm>
          <a:off x="864095" y="4230741"/>
          <a:ext cx="2538145" cy="108506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4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Private </a:t>
          </a:r>
          <a:r>
            <a:rPr lang="de-DE" sz="1600" b="1" kern="1200" dirty="0" err="1" smtClean="0"/>
            <a:t>Sector</a:t>
          </a:r>
          <a:r>
            <a:rPr lang="de-DE" sz="1600" b="1" kern="1200" dirty="0" smtClean="0"/>
            <a:t> </a:t>
          </a:r>
          <a:r>
            <a:rPr lang="de-DE" sz="1600" b="1" kern="1200" dirty="0" err="1" smtClean="0"/>
            <a:t>engagement</a:t>
          </a:r>
          <a:r>
            <a:rPr lang="de-DE" sz="1600" b="1" kern="1200" dirty="0" smtClean="0"/>
            <a:t/>
          </a:r>
          <a:br>
            <a:rPr lang="de-DE" sz="1600" b="1" kern="1200" dirty="0" smtClean="0"/>
          </a:br>
          <a:r>
            <a:rPr lang="de-DE" sz="1600" kern="1200" dirty="0" smtClean="0"/>
            <a:t>(World Bank)</a:t>
          </a:r>
          <a:endParaRPr lang="de-DE" sz="1600" kern="1200" dirty="0"/>
        </a:p>
      </dsp:txBody>
      <dsp:txXfrm>
        <a:off x="864095" y="4230741"/>
        <a:ext cx="2538145" cy="1085061"/>
      </dsp:txXfrm>
    </dsp:sp>
    <dsp:sp modelId="{2DE77220-02ED-4703-89E0-EEAC04DE137E}">
      <dsp:nvSpPr>
        <dsp:cNvPr id="0" name=""/>
        <dsp:cNvSpPr/>
      </dsp:nvSpPr>
      <dsp:spPr>
        <a:xfrm>
          <a:off x="4222620" y="1747672"/>
          <a:ext cx="313885" cy="268553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1AE227-D3EE-4FF7-ABBD-DD93FFA1AE72}">
      <dsp:nvSpPr>
        <dsp:cNvPr id="0" name=""/>
        <dsp:cNvSpPr/>
      </dsp:nvSpPr>
      <dsp:spPr>
        <a:xfrm>
          <a:off x="3387449" y="1584184"/>
          <a:ext cx="1653109" cy="8960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2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Commercial </a:t>
          </a:r>
          <a:r>
            <a:rPr lang="de-DE" sz="1600" b="1" kern="1200" dirty="0" err="1" smtClean="0"/>
            <a:t>Sector</a:t>
          </a:r>
          <a:r>
            <a:rPr lang="de-DE" sz="1600" b="1" kern="1200" dirty="0" smtClean="0"/>
            <a:t/>
          </a:r>
          <a:br>
            <a:rPr lang="de-DE" sz="1600" b="1" kern="1200" dirty="0" smtClean="0"/>
          </a:br>
          <a:r>
            <a:rPr lang="de-DE" sz="1600" kern="1200" dirty="0" smtClean="0"/>
            <a:t>(ESRI World Conference)</a:t>
          </a:r>
          <a:endParaRPr lang="de-DE" sz="1600" kern="1200" dirty="0"/>
        </a:p>
      </dsp:txBody>
      <dsp:txXfrm>
        <a:off x="3387449" y="1584184"/>
        <a:ext cx="1653109" cy="896095"/>
      </dsp:txXfrm>
    </dsp:sp>
    <dsp:sp modelId="{4A9A44CD-8BF3-4048-A113-CD406B0E3A4C}">
      <dsp:nvSpPr>
        <dsp:cNvPr id="0" name=""/>
        <dsp:cNvSpPr/>
      </dsp:nvSpPr>
      <dsp:spPr>
        <a:xfrm>
          <a:off x="4819278" y="1869383"/>
          <a:ext cx="527327" cy="52732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7E5C6-89C1-4880-A93E-D1E602FA89C2}">
      <dsp:nvSpPr>
        <dsp:cNvPr id="0" name=""/>
        <dsp:cNvSpPr/>
      </dsp:nvSpPr>
      <dsp:spPr>
        <a:xfrm>
          <a:off x="5065933" y="2228030"/>
          <a:ext cx="2849695" cy="216954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2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UN </a:t>
          </a:r>
          <a:r>
            <a:rPr lang="de-DE" sz="1600" b="1" kern="1200" dirty="0" err="1" smtClean="0"/>
            <a:t>engagement</a:t>
          </a:r>
          <a:endParaRPr lang="de-DE" sz="1600" kern="1200" dirty="0"/>
        </a:p>
      </dsp:txBody>
      <dsp:txXfrm>
        <a:off x="5065933" y="2228030"/>
        <a:ext cx="2849695" cy="2169541"/>
      </dsp:txXfrm>
    </dsp:sp>
    <dsp:sp modelId="{EB186B17-836A-4E8E-BAC2-FA620FCC63FC}">
      <dsp:nvSpPr>
        <dsp:cNvPr id="0" name=""/>
        <dsp:cNvSpPr/>
      </dsp:nvSpPr>
      <dsp:spPr>
        <a:xfrm>
          <a:off x="4968550" y="1368378"/>
          <a:ext cx="671917" cy="67191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CE43D-6DEA-47B3-B058-AF44D967F88B}">
      <dsp:nvSpPr>
        <dsp:cNvPr id="0" name=""/>
        <dsp:cNvSpPr/>
      </dsp:nvSpPr>
      <dsp:spPr>
        <a:xfrm>
          <a:off x="5283727" y="1800209"/>
          <a:ext cx="1701056" cy="89140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03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IPWG-5</a:t>
          </a:r>
          <a:endParaRPr lang="de-DE" sz="1600" b="1" kern="1200" dirty="0"/>
        </a:p>
      </dsp:txBody>
      <dsp:txXfrm>
        <a:off x="5283727" y="1800209"/>
        <a:ext cx="1701056" cy="891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ADB33E-C941-4D18-AD12-C2211AC27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3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8DC1DF-757C-49FE-B187-2C3DC0488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D88B94-5608-400B-B5A8-E17BD31BA015}" type="slidenum">
              <a:rPr lang="en-ZA" altLang="ja-JP">
                <a:solidFill>
                  <a:srgbClr val="000000"/>
                </a:solidFill>
              </a:rPr>
              <a:pPr eaLnBrk="1" hangingPunct="1"/>
              <a:t>1</a:t>
            </a:fld>
            <a:endParaRPr lang="en-ZA" altLang="ja-JP" dirty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Foundational</a:t>
            </a:r>
            <a:r>
              <a:rPr lang="de-DE" baseline="0" dirty="0" smtClean="0"/>
              <a:t> Tasks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Mention</a:t>
            </a:r>
            <a:r>
              <a:rPr lang="de-DE" baseline="0" dirty="0" smtClean="0"/>
              <a:t> Advisory Boards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MinWG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smtClean="0"/>
              <a:t>Need </a:t>
            </a:r>
            <a:r>
              <a:rPr lang="de-DE" baseline="0" dirty="0" err="1" smtClean="0"/>
              <a:t>ExCom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Work Programme!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Membership:</a:t>
            </a:r>
          </a:p>
          <a:p>
            <a:r>
              <a:rPr lang="de-DE" dirty="0" err="1" smtClean="0"/>
              <a:t>Asia</a:t>
            </a:r>
            <a:r>
              <a:rPr lang="de-DE" dirty="0" smtClean="0"/>
              <a:t>: 18%</a:t>
            </a:r>
          </a:p>
          <a:p>
            <a:r>
              <a:rPr lang="de-DE" dirty="0" err="1" smtClean="0"/>
              <a:t>Americas</a:t>
            </a:r>
            <a:r>
              <a:rPr lang="de-DE" baseline="0" dirty="0" smtClean="0"/>
              <a:t> 15%</a:t>
            </a:r>
          </a:p>
          <a:p>
            <a:r>
              <a:rPr lang="de-DE" baseline="0" dirty="0" smtClean="0"/>
              <a:t>CIS: 7%</a:t>
            </a:r>
          </a:p>
          <a:p>
            <a:r>
              <a:rPr lang="de-DE" baseline="0" dirty="0" err="1" smtClean="0"/>
              <a:t>Africa</a:t>
            </a:r>
            <a:r>
              <a:rPr lang="de-DE" baseline="0" dirty="0" smtClean="0"/>
              <a:t>: 25%</a:t>
            </a:r>
          </a:p>
          <a:p>
            <a:r>
              <a:rPr lang="de-DE" dirty="0" smtClean="0"/>
              <a:t>Europe: 38%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7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33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Mention</a:t>
            </a:r>
            <a:r>
              <a:rPr lang="de-DE" baseline="0" dirty="0" smtClean="0"/>
              <a:t> </a:t>
            </a:r>
            <a:r>
              <a:rPr lang="de-DE" baseline="0" smtClean="0"/>
              <a:t>Advisory Boards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 smtClean="0"/>
              <a:t>GEO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envisions</a:t>
            </a:r>
            <a:r>
              <a:rPr lang="de-DE" baseline="0" dirty="0" smtClean="0"/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a future wherein decisions and actions for the benefit of humankind are informed by coordinated, comprehensive and sustained Earth observations”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objectives are “political messages”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1"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1: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ADVOCATE the value of Earth observations as a vital means of achieving national and international objectives for a resilient society, and sustainably growing economies and a healthy environment worldwide.</a:t>
            </a: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2: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ENGAGE with stakeholder communities to address global and regional challenges by deepening the understanding of Earth system processes and improving the links between scientific understanding and policy-making.</a:t>
            </a: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3: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DELIVER data, information and knowledge enabling stakeholders to: improve their decision-making processes; promote the exchange of best practices; enable the uptake of new technologies; and create new economic opportunities, while reducing costs to public sector budgets through innovation and collaboration.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 smtClean="0"/>
              <a:t>GEO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envisions</a:t>
            </a:r>
            <a:r>
              <a:rPr lang="de-DE" baseline="0" dirty="0" smtClean="0"/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a future wherein decisions and actions for the benefit of humankind are informed by coordinated, comprehensive and sustained Earth observations”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objectives are “political messages”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1"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1: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ADVOCATE the value of Earth observations as a vital means of achieving national and international objectives for a resilient society, and sustainably growing economies and a healthy environment worldwide.</a:t>
            </a: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2: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ENGAGE with stakeholder communities to address global and regional challenges by deepening the understanding of Earth system processes and improving the links between scientific understanding and policy-making.</a:t>
            </a: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3: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DELIVER data, information and knowledge enabling stakeholders to: improve their decision-making processes; promote the exchange of best practices; enable the uptake of new technologies; and create new economic opportunities, while reducing costs to public sector budgets through innovation and collaboration.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 smtClean="0"/>
              <a:t>GEO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envisions</a:t>
            </a:r>
            <a:r>
              <a:rPr lang="de-DE" baseline="0" dirty="0" smtClean="0"/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a future wherein decisions and actions for the benefit of humankind are informed by coordinated, comprehensive and sustained Earth observations”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objectives are “political messages”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1"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1: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ADVOCATE the value of Earth observations as a vital means of achieving national and international objectives for a resilient society, and sustainably growing economies and a healthy environment worldwide.</a:t>
            </a: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2: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ENGAGE with stakeholder communities to address global and regional challenges by deepening the understanding of Earth system processes and improving the links between scientific understanding and policy-making.</a:t>
            </a:r>
          </a:p>
          <a:p>
            <a:endParaRPr kumimoji="1" lang="en-US" sz="1200" kern="1200" dirty="0" smtClean="0"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Strategic Objective 3: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 will DELIVER data, information and knowledge enabling stakeholders to: improve their decision-making processes; promote the exchange of best practices; enable the uptake of new technologies; and create new economic opportunities, while reducing costs to public sector budgets through innovation and collaboration.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B98C72E7-20F4-4281-8815-46407C5893A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02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9BC4083-2C69-4798-A07B-E51BF90ED6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1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880B5D3-4AC5-40DC-9133-AA3E5784134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7151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023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0891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08413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194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339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910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5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745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7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9782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758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1513" cy="50276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7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44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8413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038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6544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B98C72E7-20F4-4281-8815-46407C5893A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2652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23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239D7BD7-6BA9-46A4-A299-30699BFFAAE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8161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0A9C42CE-33DF-44F1-AE23-C8013D0AF7C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969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EB0A7416-12DC-4E65-A6A8-BE1BF1F6F1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70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239D7BD7-6BA9-46A4-A299-30699BFFAAE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2987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F0F520DA-3207-4F22-8112-587A9E2141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5074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F5153B8-5126-409C-9E03-1EE23646B18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339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BB6ACEF3-0A55-44A6-BC38-C0AD01E032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0635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DA2F08D5-4B8E-4DA4-8149-9CCE08FB3F8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7506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9BC4083-2C69-4798-A07B-E51BF90ED6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61366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880B5D3-4AC5-40DC-9133-AA3E5784134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1817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605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0A9C42CE-33DF-44F1-AE23-C8013D0AF7C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00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EB0A7416-12DC-4E65-A6A8-BE1BF1F6F1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9085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F0F520DA-3207-4F22-8112-587A9E2141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65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F5153B8-5126-409C-9E03-1EE23646B18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13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BB6ACEF3-0A55-44A6-BC38-C0AD01E032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07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DA2F08D5-4B8E-4DA4-8149-9CCE08FB3F8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312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8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98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398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466E21D-8C7A-463E-88D9-E7108EE369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7038000" y="6501600"/>
            <a:ext cx="1905000" cy="2159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r>
              <a:rPr lang="en-GB" altLang="en-US" sz="800" dirty="0" smtClean="0"/>
              <a:t>Page </a:t>
            </a:r>
            <a:fld id="{81E077DA-28B3-4924-AD3E-03113DA01EAE}" type="slidenum">
              <a:rPr lang="en-GB" altLang="en-US" sz="800" smtClean="0"/>
              <a:pPr algn="r">
                <a:defRPr/>
              </a:pPr>
              <a:t>‹#›</a:t>
            </a:fld>
            <a:endParaRPr lang="en-GB" alt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081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3323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8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98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398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466E21D-8C7A-463E-88D9-E7108EE369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7038000" y="6501600"/>
            <a:ext cx="1905000" cy="2159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r>
              <a:rPr lang="en-GB" altLang="en-US" sz="800" dirty="0" smtClean="0">
                <a:solidFill>
                  <a:srgbClr val="000098"/>
                </a:solidFill>
              </a:rPr>
              <a:t>Page </a:t>
            </a:r>
            <a:fld id="{81E077DA-28B3-4924-AD3E-03113DA01EAE}" type="slidenum">
              <a:rPr lang="en-GB" altLang="en-US" sz="800" smtClean="0">
                <a:solidFill>
                  <a:srgbClr val="000098"/>
                </a:solidFill>
              </a:rPr>
              <a:pPr algn="r">
                <a:defRPr/>
              </a:pPr>
              <a:t>‹#›</a:t>
            </a:fld>
            <a:endParaRPr lang="en-GB" altLang="en-US" sz="800" dirty="0">
              <a:solidFill>
                <a:srgbClr val="000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38" y="890589"/>
            <a:ext cx="8077200" cy="1962348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GEO Strategic Plan 2016-2025: Implementing GEOSS</a:t>
            </a:r>
            <a:r>
              <a:rPr lang="en-US" altLang="ja-JP" sz="2400" i="1" dirty="0" smtClean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  <a:t/>
            </a:r>
            <a:br>
              <a:rPr lang="en-US" altLang="ja-JP" sz="2400" i="1" dirty="0" smtClean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</a:br>
            <a:endParaRPr lang="en-US" altLang="ja-JP" sz="24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780928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/>
            </a:r>
            <a:br>
              <a:rPr lang="en-US" b="1" cap="all" dirty="0"/>
            </a:br>
            <a:r>
              <a:rPr lang="en-US" b="1" cap="all" dirty="0"/>
              <a:t>implementation Plan Working Group</a:t>
            </a:r>
            <a:br>
              <a:rPr lang="en-US" b="1" cap="all" dirty="0"/>
            </a:br>
            <a:endParaRPr lang="en-US" b="1" cap="all" dirty="0" smtClean="0"/>
          </a:p>
          <a:p>
            <a:endParaRPr lang="en-US" b="1" cap="all" dirty="0"/>
          </a:p>
          <a:p>
            <a:r>
              <a:rPr lang="en-US" b="1" cap="all" dirty="0" smtClean="0"/>
              <a:t>GEOSS Science &amp; technology stakeholders Workshop</a:t>
            </a:r>
          </a:p>
          <a:p>
            <a:r>
              <a:rPr lang="en-US" b="1" cap="all" dirty="0" smtClean="0"/>
              <a:t>23-26 March 2015</a:t>
            </a:r>
          </a:p>
          <a:p>
            <a:r>
              <a:rPr lang="en-US" b="1" cap="all" dirty="0" smtClean="0"/>
              <a:t>Norfolk, </a:t>
            </a:r>
            <a:r>
              <a:rPr lang="en-US" b="1" cap="all" dirty="0" err="1" smtClean="0"/>
              <a:t>virginia</a:t>
            </a:r>
            <a:r>
              <a:rPr lang="en-US" b="1" cap="all" dirty="0"/>
              <a:t/>
            </a:r>
            <a:br>
              <a:rPr lang="en-US" b="1" cap="all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1825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Core </a:t>
            </a:r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Functions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 do –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do?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Core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(Annex)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4941168"/>
            <a:ext cx="7776864" cy="147732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Comprehensive list of high-level actions for GEO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Targets and indicator support M&amp;E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Specific scoping helps cooperation with others</a:t>
            </a:r>
          </a:p>
        </p:txBody>
      </p:sp>
    </p:spTree>
    <p:extLst>
      <p:ext uri="{BB962C8B-B14F-4D97-AF65-F5344CB8AC3E}">
        <p14:creationId xmlns:p14="http://schemas.microsoft.com/office/powerpoint/2010/main" val="1185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Implementation </a:t>
            </a:r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Mechanisms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Implementation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Initiatives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Community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013176"/>
            <a:ext cx="7776864" cy="147732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Clear understanding of how GEO implements its actions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Expectations and process clarified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Handle diversity of actions effectively</a:t>
            </a:r>
          </a:p>
        </p:txBody>
      </p:sp>
    </p:spTree>
    <p:extLst>
      <p:ext uri="{BB962C8B-B14F-4D97-AF65-F5344CB8AC3E}">
        <p14:creationId xmlns:p14="http://schemas.microsoft.com/office/powerpoint/2010/main" val="1185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692696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Revised</a:t>
            </a:r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 SBA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412776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SBA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user-engagement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6194746"/>
            <a:ext cx="7961356" cy="55399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Application-oriented SBA proposed – to be discussed further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Picture 25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832648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Work Programme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prioritze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 Work Programmes,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Programme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all GEO actions, decide on priorities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and agree on </a:t>
            </a:r>
            <a:r>
              <a:rPr lang="de-DE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Programme Board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Work Programme concept developed further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Community engagement begun</a:t>
            </a:r>
          </a:p>
        </p:txBody>
      </p:sp>
    </p:spTree>
    <p:extLst>
      <p:ext uri="{BB962C8B-B14F-4D97-AF65-F5344CB8AC3E}">
        <p14:creationId xmlns:p14="http://schemas.microsoft.com/office/powerpoint/2010/main" val="13872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692696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Governance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412776"/>
            <a:ext cx="858868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ExCom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3 PO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Programme Board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ExCom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47732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Form follows function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Details in Rules of Procedure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Legal Status options analyzed</a:t>
            </a:r>
          </a:p>
        </p:txBody>
      </p:sp>
    </p:spTree>
    <p:extLst>
      <p:ext uri="{BB962C8B-B14F-4D97-AF65-F5344CB8AC3E}">
        <p14:creationId xmlns:p14="http://schemas.microsoft.com/office/powerpoint/2010/main" val="13872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Resourcing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lack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all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ommitments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multi-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Work Programme</a:t>
            </a: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Mechanisms suggested to strengthen reliability of resourcing in voluntary context of GEO</a:t>
            </a:r>
          </a:p>
        </p:txBody>
      </p:sp>
    </p:spTree>
    <p:extLst>
      <p:ext uri="{BB962C8B-B14F-4D97-AF65-F5344CB8AC3E}">
        <p14:creationId xmlns:p14="http://schemas.microsoft.com/office/powerpoint/2010/main" val="26407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Document</a:t>
            </a:r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 Suite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952836"/>
            <a:ext cx="7977122" cy="406845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Ministerial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(2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(~10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Implementation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Programme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Next Steps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1772816"/>
            <a:ext cx="7977122" cy="406845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(inter-session)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ExCom-33 and GEO Principals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27 </a:t>
            </a: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  <a:endParaRPr lang="de-D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Plan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Annexes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IPWG-6 (May, Tokyo), IPWG-7 (tbd)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ExCom-34 (</a:t>
            </a: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Programm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Programme Symposium (May 5-8)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finalized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Engagement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Alongside IPWG-6 (Tokyo)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 Community</a:t>
            </a:r>
          </a:p>
        </p:txBody>
      </p:sp>
    </p:spTree>
    <p:extLst>
      <p:ext uri="{BB962C8B-B14F-4D97-AF65-F5344CB8AC3E}">
        <p14:creationId xmlns:p14="http://schemas.microsoft.com/office/powerpoint/2010/main" val="3136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Summary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1772816"/>
            <a:ext cx="8769210" cy="46085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GEOSS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Targets/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Mechanims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SBAs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Programme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ExCom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Programme Board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endParaRPr lang="de-D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–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resourcing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mechanims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de-D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356992"/>
            <a:ext cx="8739188" cy="611187"/>
          </a:xfrm>
        </p:spPr>
        <p:txBody>
          <a:bodyPr/>
          <a:lstStyle/>
          <a:p>
            <a:r>
              <a:rPr lang="de-DE" dirty="0" err="1" smtClean="0"/>
              <a:t>BackUp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85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36712"/>
            <a:ext cx="8739188" cy="611187"/>
          </a:xfrm>
        </p:spPr>
        <p:txBody>
          <a:bodyPr/>
          <a:lstStyle/>
          <a:p>
            <a:r>
              <a:rPr lang="de-DE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Progress</a:t>
            </a:r>
            <a:r>
              <a:rPr lang="de-DE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de-DE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since</a:t>
            </a:r>
            <a:r>
              <a:rPr lang="de-DE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de-DE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Plenary</a:t>
            </a:r>
            <a:endParaRPr lang="de-DE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96855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de-DE" sz="1800" dirty="0" smtClean="0"/>
          </a:p>
          <a:p>
            <a:pPr marL="0" indent="0" eaLnBrk="1" hangingPunct="1">
              <a:buNone/>
            </a:pPr>
            <a:endParaRPr lang="en-US" altLang="de-DE" sz="1800" dirty="0" smtClean="0"/>
          </a:p>
          <a:p>
            <a:pPr marL="0" indent="0" eaLnBrk="1" hangingPunct="1">
              <a:buNone/>
            </a:pPr>
            <a:endParaRPr lang="en-US" altLang="de-DE" sz="1800" dirty="0"/>
          </a:p>
          <a:p>
            <a:pPr marL="0" indent="0" eaLnBrk="1" hangingPunct="1">
              <a:buNone/>
            </a:pPr>
            <a:endParaRPr lang="en-US" altLang="de-DE" sz="1800" dirty="0"/>
          </a:p>
          <a:p>
            <a:pPr marL="0" indent="0" eaLnBrk="1" hangingPunct="1">
              <a:buNone/>
            </a:pPr>
            <a:endParaRPr lang="en-US" altLang="de-DE" sz="1800" dirty="0" smtClean="0"/>
          </a:p>
          <a:p>
            <a:pPr marL="0" indent="0" eaLnBrk="1" hangingPunct="1">
              <a:buNone/>
            </a:pPr>
            <a:endParaRPr lang="en-US" altLang="de-DE" sz="18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939092508"/>
              </p:ext>
            </p:extLst>
          </p:nvPr>
        </p:nvGraphicFramePr>
        <p:xfrm>
          <a:off x="395536" y="1556792"/>
          <a:ext cx="8520608" cy="531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lipse 4"/>
          <p:cNvSpPr/>
          <p:nvPr/>
        </p:nvSpPr>
        <p:spPr>
          <a:xfrm>
            <a:off x="3059832" y="3992908"/>
            <a:ext cx="408253" cy="408253"/>
          </a:xfrm>
          <a:prstGeom prst="ellipse">
            <a:avLst/>
          </a:prstGeom>
          <a:solidFill>
            <a:srgbClr val="E86E38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uppieren 5"/>
          <p:cNvGrpSpPr/>
          <p:nvPr/>
        </p:nvGrpSpPr>
        <p:grpSpPr>
          <a:xfrm>
            <a:off x="3275856" y="4232356"/>
            <a:ext cx="3683603" cy="1572908"/>
            <a:chOff x="3373185" y="2531560"/>
            <a:chExt cx="3683603" cy="1572908"/>
          </a:xfrm>
        </p:grpSpPr>
        <p:sp>
          <p:nvSpPr>
            <p:cNvPr id="7" name="Rechteck 6"/>
            <p:cNvSpPr/>
            <p:nvPr/>
          </p:nvSpPr>
          <p:spPr>
            <a:xfrm>
              <a:off x="3373185" y="2531560"/>
              <a:ext cx="3683603" cy="1572908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hteck 7"/>
            <p:cNvSpPr/>
            <p:nvPr/>
          </p:nvSpPr>
          <p:spPr>
            <a:xfrm>
              <a:off x="3373185" y="2531560"/>
              <a:ext cx="3683603" cy="447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325" tIns="0" rIns="0" bIns="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b="1" kern="1200" dirty="0" smtClean="0"/>
                <a:t>Ministerial WG</a:t>
              </a:r>
              <a:endParaRPr lang="de-DE" sz="2300" kern="1200" dirty="0"/>
            </a:p>
          </p:txBody>
        </p:sp>
      </p:grpSp>
      <p:sp>
        <p:nvSpPr>
          <p:cNvPr id="9" name="Ellipse 8"/>
          <p:cNvSpPr/>
          <p:nvPr/>
        </p:nvSpPr>
        <p:spPr>
          <a:xfrm>
            <a:off x="5538014" y="2728434"/>
            <a:ext cx="408253" cy="408253"/>
          </a:xfrm>
          <a:prstGeom prst="ellipse">
            <a:avLst/>
          </a:prstGeom>
          <a:solidFill>
            <a:srgbClr val="E86E38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uppieren 9"/>
          <p:cNvGrpSpPr/>
          <p:nvPr/>
        </p:nvGrpSpPr>
        <p:grpSpPr>
          <a:xfrm>
            <a:off x="5646014" y="2896686"/>
            <a:ext cx="3683603" cy="1025568"/>
            <a:chOff x="3373185" y="2292446"/>
            <a:chExt cx="3683603" cy="1812022"/>
          </a:xfrm>
        </p:grpSpPr>
        <p:sp>
          <p:nvSpPr>
            <p:cNvPr id="11" name="Rechteck 10"/>
            <p:cNvSpPr/>
            <p:nvPr/>
          </p:nvSpPr>
          <p:spPr>
            <a:xfrm>
              <a:off x="3373185" y="2531560"/>
              <a:ext cx="3683603" cy="1572908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hteck 11"/>
            <p:cNvSpPr/>
            <p:nvPr/>
          </p:nvSpPr>
          <p:spPr>
            <a:xfrm>
              <a:off x="3373185" y="2292446"/>
              <a:ext cx="3683603" cy="447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325" tIns="0" rIns="0" bIns="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b="1" kern="1200" dirty="0" smtClean="0"/>
                <a:t>M&amp;E WG</a:t>
              </a:r>
              <a:endParaRPr lang="de-DE" sz="2300" kern="1200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5831632" y="458112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u="sng" dirty="0" smtClean="0">
                <a:solidFill>
                  <a:srgbClr val="00B050"/>
                </a:solidFill>
              </a:rPr>
              <a:t>Also </a:t>
            </a:r>
            <a:r>
              <a:rPr lang="de-DE" sz="2000" u="sng" dirty="0" err="1" smtClean="0">
                <a:solidFill>
                  <a:srgbClr val="00B050"/>
                </a:solidFill>
              </a:rPr>
              <a:t>consulted</a:t>
            </a:r>
            <a:r>
              <a:rPr lang="de-DE" sz="2000" u="sng" dirty="0" smtClean="0">
                <a:solidFill>
                  <a:srgbClr val="00B050"/>
                </a:solidFill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b="1" dirty="0" smtClean="0">
                <a:solidFill>
                  <a:srgbClr val="00B050"/>
                </a:solidFill>
              </a:rPr>
              <a:t>Implementation Boards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b="1" dirty="0" smtClean="0">
                <a:solidFill>
                  <a:srgbClr val="00B050"/>
                </a:solidFill>
              </a:rPr>
              <a:t>Data Sharing WG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b="1" dirty="0" smtClean="0">
                <a:solidFill>
                  <a:srgbClr val="00B050"/>
                </a:solidFill>
              </a:rPr>
              <a:t>Data Management WG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2000" b="1" dirty="0" smtClean="0">
              <a:solidFill>
                <a:srgbClr val="00B05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683568" y="1916832"/>
            <a:ext cx="2160240" cy="7200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V="1">
            <a:off x="251520" y="1484784"/>
            <a:ext cx="5688632" cy="1440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-1476672" y="1988840"/>
            <a:ext cx="5544616" cy="50405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755576" y="443758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December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800659" y="31709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January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5451034" y="21212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February</a:t>
            </a:r>
            <a:endParaRPr lang="de-DE" dirty="0"/>
          </a:p>
        </p:txBody>
      </p:sp>
      <p:sp>
        <p:nvSpPr>
          <p:cNvPr id="31" name="Ellipse 30"/>
          <p:cNvSpPr/>
          <p:nvPr/>
        </p:nvSpPr>
        <p:spPr>
          <a:xfrm>
            <a:off x="7660537" y="2421322"/>
            <a:ext cx="576064" cy="576000"/>
          </a:xfrm>
          <a:prstGeom prst="ellipse">
            <a:avLst/>
          </a:prstGeom>
          <a:solidFill>
            <a:schemeClr val="bg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uppieren 31"/>
          <p:cNvGrpSpPr/>
          <p:nvPr/>
        </p:nvGrpSpPr>
        <p:grpSpPr>
          <a:xfrm>
            <a:off x="7812361" y="2748266"/>
            <a:ext cx="6129349" cy="2863547"/>
            <a:chOff x="564001" y="3954155"/>
            <a:chExt cx="2838239" cy="1361647"/>
          </a:xfrm>
        </p:grpSpPr>
        <p:sp>
          <p:nvSpPr>
            <p:cNvPr id="33" name="Rechteck 32"/>
            <p:cNvSpPr/>
            <p:nvPr/>
          </p:nvSpPr>
          <p:spPr>
            <a:xfrm>
              <a:off x="864095" y="4230741"/>
              <a:ext cx="2538145" cy="1085061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hteck 33"/>
            <p:cNvSpPr/>
            <p:nvPr/>
          </p:nvSpPr>
          <p:spPr>
            <a:xfrm>
              <a:off x="564001" y="3954155"/>
              <a:ext cx="2538145" cy="1085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244" tIns="0" rIns="0" bIns="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b="1" kern="1200" dirty="0" smtClean="0"/>
                <a:t>1st </a:t>
              </a:r>
              <a:r>
                <a:rPr lang="de-DE" sz="2300" b="1" kern="1200" dirty="0" err="1" smtClean="0"/>
                <a:t>draft</a:t>
              </a:r>
              <a:endParaRPr lang="de-DE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3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64554"/>
              </p:ext>
            </p:extLst>
          </p:nvPr>
        </p:nvGraphicFramePr>
        <p:xfrm>
          <a:off x="395536" y="1988840"/>
          <a:ext cx="8324190" cy="4143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4344"/>
                <a:gridCol w="1887319"/>
                <a:gridCol w="1887319"/>
                <a:gridCol w="1755208"/>
              </a:tblGrid>
              <a:tr h="91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Caucuses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Members</a:t>
                      </a:r>
                      <a:endParaRPr kumimoji="0" lang="de-DE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2016-2025</a:t>
                      </a:r>
                      <a:endParaRPr lang="de-DE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membership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Previous</a:t>
                      </a:r>
                      <a:endParaRPr lang="de-DE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Membership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29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Asia-Oceania Caucus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17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09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Americas Caucus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15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65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CIS Caucus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7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65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African Caucus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24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09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European Caucus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37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65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Total</a:t>
                      </a:r>
                      <a:endParaRPr lang="de-DE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15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15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13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76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Legal Status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858868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hampered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GEO‘s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de-DE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attaining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Treaty-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IPWG recommends that GEO seeks legal status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Suggest that ExCom decides on option and way forward</a:t>
            </a:r>
          </a:p>
        </p:txBody>
      </p:sp>
    </p:spTree>
    <p:extLst>
      <p:ext uri="{BB962C8B-B14F-4D97-AF65-F5344CB8AC3E}">
        <p14:creationId xmlns:p14="http://schemas.microsoft.com/office/powerpoint/2010/main" val="14543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98450" y="404664"/>
            <a:ext cx="8739188" cy="611187"/>
          </a:xfrm>
        </p:spPr>
        <p:txBody>
          <a:bodyPr/>
          <a:lstStyle/>
          <a:p>
            <a:r>
              <a:rPr lang="en-CA" altLang="en-US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What’s new?</a:t>
            </a:r>
            <a:endParaRPr lang="en-CA" altLang="en-US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525365" y="1432056"/>
            <a:ext cx="2160240" cy="1224136"/>
            <a:chOff x="683568" y="1541957"/>
            <a:chExt cx="2160240" cy="1224136"/>
          </a:xfrm>
        </p:grpSpPr>
        <p:sp>
          <p:nvSpPr>
            <p:cNvPr id="3" name="Rechteck 2"/>
            <p:cNvSpPr/>
            <p:nvPr/>
          </p:nvSpPr>
          <p:spPr bwMode="auto">
            <a:xfrm>
              <a:off x="683568" y="1541957"/>
              <a:ext cx="2160240" cy="1224136"/>
            </a:xfrm>
            <a:prstGeom prst="rect">
              <a:avLst/>
            </a:prstGeom>
            <a:solidFill>
              <a:srgbClr val="E86E38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85408" y="1785010"/>
              <a:ext cx="1956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Unique </a:t>
              </a:r>
              <a:r>
                <a:rPr lang="de-DE" sz="2000" b="1" dirty="0" err="1" smtClean="0"/>
                <a:t>value</a:t>
              </a:r>
              <a:r>
                <a:rPr lang="de-DE" sz="2000" b="1" dirty="0"/>
                <a:t> </a:t>
              </a:r>
              <a:r>
                <a:rPr lang="de-DE" sz="2000" dirty="0" err="1" smtClean="0"/>
                <a:t>defined</a:t>
              </a:r>
              <a:endParaRPr lang="de-DE" sz="20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323874" y="1412776"/>
            <a:ext cx="2655913" cy="1224136"/>
            <a:chOff x="2852191" y="1541957"/>
            <a:chExt cx="2655913" cy="1224136"/>
          </a:xfrm>
        </p:grpSpPr>
        <p:sp>
          <p:nvSpPr>
            <p:cNvPr id="7" name="Rechteck 6"/>
            <p:cNvSpPr/>
            <p:nvPr/>
          </p:nvSpPr>
          <p:spPr bwMode="auto">
            <a:xfrm>
              <a:off x="2909283" y="1541957"/>
              <a:ext cx="2541729" cy="1224136"/>
            </a:xfrm>
            <a:prstGeom prst="rect">
              <a:avLst/>
            </a:prstGeom>
            <a:solidFill>
              <a:srgbClr val="E86E38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52191" y="1785010"/>
              <a:ext cx="2655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Strategic </a:t>
              </a:r>
              <a:r>
                <a:rPr lang="de-DE" sz="2000" b="1" dirty="0" err="1" smtClean="0"/>
                <a:t>Objecives</a:t>
              </a:r>
              <a:r>
                <a:rPr lang="de-DE" sz="2000" b="1" dirty="0" smtClean="0"/>
                <a:t> </a:t>
              </a:r>
              <a:r>
                <a:rPr lang="de-DE" sz="2000" dirty="0" err="1" smtClean="0"/>
                <a:t>refined</a:t>
              </a:r>
              <a:endParaRPr lang="de-DE" sz="20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618056" y="1447128"/>
            <a:ext cx="2160240" cy="1224136"/>
            <a:chOff x="5652120" y="1541957"/>
            <a:chExt cx="2160240" cy="1224136"/>
          </a:xfrm>
        </p:grpSpPr>
        <p:sp>
          <p:nvSpPr>
            <p:cNvPr id="9" name="Rechteck 8"/>
            <p:cNvSpPr/>
            <p:nvPr/>
          </p:nvSpPr>
          <p:spPr bwMode="auto">
            <a:xfrm>
              <a:off x="5652120" y="1541957"/>
              <a:ext cx="2160240" cy="1224136"/>
            </a:xfrm>
            <a:prstGeom prst="rect">
              <a:avLst/>
            </a:prstGeom>
            <a:solidFill>
              <a:srgbClr val="E86E38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703040" y="1785010"/>
              <a:ext cx="205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GEOSS </a:t>
              </a:r>
              <a:br>
                <a:rPr lang="de-DE" sz="2000" b="1" dirty="0" smtClean="0"/>
              </a:br>
              <a:r>
                <a:rPr lang="de-DE" sz="2000" dirty="0" err="1" smtClean="0"/>
                <a:t>better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described</a:t>
              </a:r>
              <a:endParaRPr lang="de-DE" sz="2000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07504" y="3212976"/>
            <a:ext cx="3218823" cy="1224136"/>
            <a:chOff x="69650" y="2975206"/>
            <a:chExt cx="3218823" cy="1224136"/>
          </a:xfrm>
        </p:grpSpPr>
        <p:sp>
          <p:nvSpPr>
            <p:cNvPr id="11" name="Rechteck 10"/>
            <p:cNvSpPr/>
            <p:nvPr/>
          </p:nvSpPr>
          <p:spPr bwMode="auto">
            <a:xfrm>
              <a:off x="69650" y="2975206"/>
              <a:ext cx="3218823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9650" y="3111671"/>
              <a:ext cx="32188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Core </a:t>
              </a:r>
              <a:r>
                <a:rPr lang="de-DE" sz="2000" b="1" dirty="0" err="1" smtClean="0"/>
                <a:t>Functions</a:t>
              </a:r>
              <a:r>
                <a:rPr lang="de-DE" sz="2000" b="1" dirty="0" smtClean="0"/>
                <a:t> </a:t>
              </a:r>
              <a:br>
                <a:rPr lang="de-DE" sz="2000" b="1" dirty="0" smtClean="0"/>
              </a:br>
              <a:r>
                <a:rPr lang="de-DE" sz="2000" dirty="0" err="1" smtClean="0"/>
                <a:t>refined</a:t>
              </a:r>
              <a:r>
                <a:rPr lang="de-DE" sz="2000" dirty="0" smtClean="0"/>
                <a:t>; </a:t>
              </a:r>
              <a:br>
                <a:rPr lang="de-DE" sz="2000" dirty="0" smtClean="0"/>
              </a:br>
              <a:r>
                <a:rPr lang="de-DE" sz="2000" dirty="0" smtClean="0"/>
                <a:t>Targets &amp; </a:t>
              </a:r>
              <a:r>
                <a:rPr lang="de-DE" sz="2000" dirty="0" err="1" smtClean="0"/>
                <a:t>Indicators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added</a:t>
              </a:r>
              <a:endParaRPr lang="de-DE" sz="20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561908" y="3212976"/>
            <a:ext cx="3576883" cy="1224136"/>
            <a:chOff x="2981291" y="2923780"/>
            <a:chExt cx="3576883" cy="1224136"/>
          </a:xfrm>
        </p:grpSpPr>
        <p:sp>
          <p:nvSpPr>
            <p:cNvPr id="13" name="Rechteck 12"/>
            <p:cNvSpPr/>
            <p:nvPr/>
          </p:nvSpPr>
          <p:spPr bwMode="auto">
            <a:xfrm>
              <a:off x="2986883" y="2923780"/>
              <a:ext cx="3571291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981291" y="3111671"/>
              <a:ext cx="3469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 smtClean="0"/>
                <a:t>Implementing</a:t>
              </a:r>
              <a:r>
                <a:rPr lang="de-DE" sz="2000" b="1" dirty="0" smtClean="0"/>
                <a:t> </a:t>
              </a:r>
              <a:r>
                <a:rPr lang="de-DE" sz="2000" b="1" dirty="0" err="1" smtClean="0"/>
                <a:t>Mechanisms</a:t>
              </a:r>
              <a:r>
                <a:rPr lang="de-DE" sz="2000" b="1" dirty="0" smtClean="0"/>
                <a:t> </a:t>
              </a:r>
              <a:r>
                <a:rPr lang="de-DE" sz="2000" dirty="0" err="1" smtClean="0"/>
                <a:t>consolidated</a:t>
              </a:r>
              <a:endParaRPr lang="de-DE" sz="20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374372" y="3212976"/>
            <a:ext cx="1662124" cy="1224136"/>
            <a:chOff x="7065252" y="3001308"/>
            <a:chExt cx="1662124" cy="1224136"/>
          </a:xfrm>
        </p:grpSpPr>
        <p:sp>
          <p:nvSpPr>
            <p:cNvPr id="15" name="Rechteck 14"/>
            <p:cNvSpPr/>
            <p:nvPr/>
          </p:nvSpPr>
          <p:spPr bwMode="auto">
            <a:xfrm>
              <a:off x="7065252" y="3001308"/>
              <a:ext cx="1662124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13770" y="3181905"/>
              <a:ext cx="1583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SBAs </a:t>
              </a:r>
              <a:br>
                <a:rPr lang="de-DE" sz="2000" b="1" dirty="0" smtClean="0"/>
              </a:br>
              <a:r>
                <a:rPr lang="de-DE" sz="2000" dirty="0" err="1" smtClean="0"/>
                <a:t>revised</a:t>
              </a:r>
              <a:endParaRPr lang="de-DE" sz="2000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-36512" y="5013176"/>
            <a:ext cx="2880320" cy="1224136"/>
            <a:chOff x="323528" y="4483164"/>
            <a:chExt cx="2880320" cy="1224136"/>
          </a:xfrm>
        </p:grpSpPr>
        <p:sp>
          <p:nvSpPr>
            <p:cNvPr id="17" name="Rechteck 16"/>
            <p:cNvSpPr/>
            <p:nvPr/>
          </p:nvSpPr>
          <p:spPr bwMode="auto">
            <a:xfrm>
              <a:off x="486471" y="4483164"/>
              <a:ext cx="2554435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23528" y="4634464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Work Programme </a:t>
              </a:r>
              <a:r>
                <a:rPr lang="de-DE" sz="2000" dirty="0" err="1" smtClean="0"/>
                <a:t>developed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further</a:t>
              </a:r>
              <a:r>
                <a:rPr lang="de-DE" sz="2000" dirty="0" smtClean="0"/>
                <a:t>; </a:t>
              </a:r>
              <a:endParaRPr lang="de-DE" sz="20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53949" y="5013176"/>
            <a:ext cx="2752708" cy="1224136"/>
            <a:chOff x="6571820" y="4483164"/>
            <a:chExt cx="2752708" cy="1224136"/>
          </a:xfrm>
        </p:grpSpPr>
        <p:sp>
          <p:nvSpPr>
            <p:cNvPr id="21" name="Rechteck 20"/>
            <p:cNvSpPr/>
            <p:nvPr/>
          </p:nvSpPr>
          <p:spPr bwMode="auto">
            <a:xfrm>
              <a:off x="6571820" y="4483164"/>
              <a:ext cx="2752708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622740" y="4634464"/>
              <a:ext cx="2650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C00000"/>
                  </a:solidFill>
                </a:rPr>
                <a:t>Resources </a:t>
              </a:r>
              <a:br>
                <a:rPr lang="de-DE" sz="2000" b="1" dirty="0" smtClean="0">
                  <a:solidFill>
                    <a:srgbClr val="C00000"/>
                  </a:solidFill>
                </a:rPr>
              </a:br>
              <a:r>
                <a:rPr lang="de-DE" sz="2000" dirty="0" err="1" smtClean="0">
                  <a:solidFill>
                    <a:srgbClr val="C00000"/>
                  </a:solidFill>
                </a:rPr>
                <a:t>indicative</a:t>
              </a:r>
              <a:r>
                <a:rPr lang="de-DE" sz="2000" dirty="0" smtClean="0">
                  <a:solidFill>
                    <a:srgbClr val="C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scale</a:t>
              </a:r>
              <a:r>
                <a:rPr lang="de-DE" sz="2000" dirty="0" smtClean="0">
                  <a:solidFill>
                    <a:srgbClr val="C00000"/>
                  </a:solidFill>
                </a:rPr>
                <a:t>;</a:t>
              </a:r>
            </a:p>
            <a:p>
              <a:pPr algn="ctr"/>
              <a:r>
                <a:rPr lang="de-DE" sz="2000" dirty="0" err="1" smtClean="0">
                  <a:solidFill>
                    <a:srgbClr val="C00000"/>
                  </a:solidFill>
                </a:rPr>
                <a:t>Specific</a:t>
              </a:r>
              <a:r>
                <a:rPr lang="de-DE" sz="2000" dirty="0" smtClean="0">
                  <a:solidFill>
                    <a:srgbClr val="C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contributions</a:t>
              </a:r>
              <a:endParaRPr lang="de-DE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627784" y="5013176"/>
            <a:ext cx="3702240" cy="1224136"/>
            <a:chOff x="2971420" y="4483164"/>
            <a:chExt cx="3702240" cy="1224136"/>
          </a:xfrm>
        </p:grpSpPr>
        <p:sp>
          <p:nvSpPr>
            <p:cNvPr id="19" name="Rechteck 18"/>
            <p:cNvSpPr/>
            <p:nvPr/>
          </p:nvSpPr>
          <p:spPr bwMode="auto">
            <a:xfrm>
              <a:off x="3130172" y="4483164"/>
              <a:ext cx="3384737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971420" y="4634464"/>
              <a:ext cx="37022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 smtClean="0">
                  <a:solidFill>
                    <a:srgbClr val="C00000"/>
                  </a:solidFill>
                </a:rPr>
                <a:t>Governance</a:t>
              </a:r>
              <a:r>
                <a:rPr lang="de-DE" sz="2000" b="1" dirty="0" smtClean="0">
                  <a:solidFill>
                    <a:srgbClr val="C00000"/>
                  </a:solidFill>
                </a:rPr>
                <a:t/>
              </a:r>
              <a:br>
                <a:rPr lang="de-DE" sz="2000" b="1" dirty="0" smtClean="0">
                  <a:solidFill>
                    <a:srgbClr val="C00000"/>
                  </a:solidFill>
                </a:rPr>
              </a:br>
              <a:r>
                <a:rPr lang="de-DE" sz="2000" dirty="0" smtClean="0">
                  <a:solidFill>
                    <a:srgbClr val="C00000"/>
                  </a:solidFill>
                </a:rPr>
                <a:t>Programme Board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added</a:t>
              </a:r>
              <a:r>
                <a:rPr lang="de-DE" sz="2000" dirty="0" smtClean="0">
                  <a:solidFill>
                    <a:srgbClr val="C00000"/>
                  </a:solidFill>
                </a:rPr>
                <a:t/>
              </a:r>
              <a:br>
                <a:rPr lang="de-DE" sz="2000" dirty="0" smtClean="0">
                  <a:solidFill>
                    <a:srgbClr val="C00000"/>
                  </a:solidFill>
                </a:rPr>
              </a:br>
              <a:r>
                <a:rPr lang="de-DE" sz="2000" dirty="0" smtClean="0">
                  <a:solidFill>
                    <a:srgbClr val="C00000"/>
                  </a:solidFill>
                </a:rPr>
                <a:t>Legal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status</a:t>
              </a:r>
              <a:r>
                <a:rPr lang="de-DE" sz="2000" dirty="0" smtClean="0">
                  <a:solidFill>
                    <a:srgbClr val="C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analyzed</a:t>
              </a:r>
              <a:endParaRPr lang="de-DE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Unique Value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72816"/>
            <a:ext cx="7977122" cy="301390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initiatives,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SDGs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Flexible, agile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GEO does more than build GEOSS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Uniqueness of GEO is in its community</a:t>
            </a:r>
          </a:p>
        </p:txBody>
      </p:sp>
    </p:spTree>
    <p:extLst>
      <p:ext uri="{BB962C8B-B14F-4D97-AF65-F5344CB8AC3E}">
        <p14:creationId xmlns:p14="http://schemas.microsoft.com/office/powerpoint/2010/main" val="3772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Strategic </a:t>
            </a:r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objectives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628800"/>
            <a:ext cx="7977122" cy="3157920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policy-makers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–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Encompass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Sharing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Data Management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High level message on what GEO strives for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Evolution, not revolution</a:t>
            </a:r>
          </a:p>
        </p:txBody>
      </p:sp>
    </p:spTree>
    <p:extLst>
      <p:ext uri="{BB962C8B-B14F-4D97-AF65-F5344CB8AC3E}">
        <p14:creationId xmlns:p14="http://schemas.microsoft.com/office/powerpoint/2010/main" val="27674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GEO Strategic Plan 2016-2025: Implementing GEOSS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2117090"/>
            <a:ext cx="4782368" cy="266963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 new: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 </a:t>
            </a:r>
            <a:r>
              <a:rPr lang="de-DE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de-DE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de-DE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2000" b="1" u="sng" smtClean="0">
              <a:solidFill>
                <a:srgbClr val="000098"/>
              </a:solidFill>
              <a:latin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84168" y="1628800"/>
            <a:ext cx="2169705" cy="2169705"/>
            <a:chOff x="1159227" y="45202"/>
            <a:chExt cx="2169705" cy="2169705"/>
          </a:xfrm>
          <a:solidFill>
            <a:srgbClr val="853B7A">
              <a:alpha val="49804"/>
            </a:srgbClr>
          </a:solidFill>
        </p:grpSpPr>
        <p:sp>
          <p:nvSpPr>
            <p:cNvPr id="11" name="Oval 10"/>
            <p:cNvSpPr/>
            <p:nvPr/>
          </p:nvSpPr>
          <p:spPr>
            <a:xfrm>
              <a:off x="1159227" y="45202"/>
              <a:ext cx="2169705" cy="2169705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448521" y="641870"/>
              <a:ext cx="1591117" cy="9763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fr-CH" sz="31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Advocate</a:t>
              </a:r>
              <a:endParaRPr lang="en-US" sz="31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Strategic </a:t>
            </a:r>
            <a:r>
              <a:rPr lang="en-US" b="1" dirty="0" smtClean="0">
                <a:solidFill>
                  <a:srgbClr val="000000"/>
                </a:solidFill>
              </a:rPr>
              <a:t>Objective: 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GEO will ADVOCATE the value of Earth observations as a vital means of achieving national and international objectives for a resilient society, and sustainably growing economies and a healthy environment worldwide.</a:t>
            </a:r>
          </a:p>
        </p:txBody>
      </p:sp>
    </p:spTree>
    <p:extLst>
      <p:ext uri="{BB962C8B-B14F-4D97-AF65-F5344CB8AC3E}">
        <p14:creationId xmlns:p14="http://schemas.microsoft.com/office/powerpoint/2010/main" val="40670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GEO Strategic Plan 2016-2025: Implementing GEOSS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2117090"/>
            <a:ext cx="4782368" cy="266963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 new: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 </a:t>
            </a:r>
            <a:r>
              <a:rPr lang="de-DE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de-DE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de-DE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2000" b="1" u="sng" smtClean="0">
              <a:solidFill>
                <a:srgbClr val="000098"/>
              </a:solidFill>
              <a:latin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84168" y="1628800"/>
            <a:ext cx="2169705" cy="2169705"/>
            <a:chOff x="1159227" y="45202"/>
            <a:chExt cx="2169705" cy="2169705"/>
          </a:xfrm>
          <a:solidFill>
            <a:srgbClr val="853B7A">
              <a:alpha val="49804"/>
            </a:srgbClr>
          </a:solidFill>
        </p:grpSpPr>
        <p:sp>
          <p:nvSpPr>
            <p:cNvPr id="11" name="Oval 10"/>
            <p:cNvSpPr/>
            <p:nvPr/>
          </p:nvSpPr>
          <p:spPr>
            <a:xfrm>
              <a:off x="1159227" y="45202"/>
              <a:ext cx="2169705" cy="2169705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448521" y="641870"/>
              <a:ext cx="1591117" cy="9763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fr-CH" sz="31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Advocate</a:t>
              </a:r>
              <a:endParaRPr lang="en-US" sz="31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64366" y="3068960"/>
            <a:ext cx="2169705" cy="2169705"/>
            <a:chOff x="376325" y="1401268"/>
            <a:chExt cx="2169705" cy="2169705"/>
          </a:xfrm>
          <a:solidFill>
            <a:srgbClr val="3366CC">
              <a:alpha val="50000"/>
            </a:srgbClr>
          </a:solidFill>
        </p:grpSpPr>
        <p:sp>
          <p:nvSpPr>
            <p:cNvPr id="14" name="Oval 13"/>
            <p:cNvSpPr/>
            <p:nvPr/>
          </p:nvSpPr>
          <p:spPr>
            <a:xfrm>
              <a:off x="376325" y="1401268"/>
              <a:ext cx="2169705" cy="2169705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12769859"/>
                <a:satOff val="0"/>
                <a:lumOff val="-62745"/>
                <a:alphaOff val="0"/>
              </a:schemeClr>
            </a:fillRef>
            <a:effectRef idx="3">
              <a:schemeClr val="accent5">
                <a:alpha val="50000"/>
                <a:hueOff val="12769859"/>
                <a:satOff val="0"/>
                <a:lumOff val="-6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810265" y="1901172"/>
              <a:ext cx="1301823" cy="11933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fr-CH" sz="31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Engage</a:t>
              </a:r>
              <a:endParaRPr lang="en-US" sz="31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Strategic </a:t>
            </a:r>
            <a:r>
              <a:rPr lang="en-US" b="1" dirty="0" smtClean="0">
                <a:solidFill>
                  <a:srgbClr val="000000"/>
                </a:solidFill>
              </a:rPr>
              <a:t>Objective: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GEO will ENGAGE with stakeholder communities to address global and regional challenges by deepening the understanding of Earth system processes and improving the links between scientific understanding and policy-making.</a:t>
            </a:r>
          </a:p>
        </p:txBody>
      </p:sp>
    </p:spTree>
    <p:extLst>
      <p:ext uri="{BB962C8B-B14F-4D97-AF65-F5344CB8AC3E}">
        <p14:creationId xmlns:p14="http://schemas.microsoft.com/office/powerpoint/2010/main" val="3865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GEO Strategic Plan 2016-2025: Implementing GEOSS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2117090"/>
            <a:ext cx="4782368" cy="266963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 new: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with </a:t>
            </a:r>
            <a:r>
              <a:rPr lang="de-DE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de-DE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de-DE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2000" b="1" u="sng" smtClean="0">
              <a:solidFill>
                <a:srgbClr val="000098"/>
              </a:solidFill>
              <a:latin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84168" y="1628800"/>
            <a:ext cx="2169705" cy="2169705"/>
            <a:chOff x="1159227" y="45202"/>
            <a:chExt cx="2169705" cy="2169705"/>
          </a:xfrm>
          <a:solidFill>
            <a:srgbClr val="853B7A">
              <a:alpha val="49804"/>
            </a:srgbClr>
          </a:solidFill>
        </p:grpSpPr>
        <p:sp>
          <p:nvSpPr>
            <p:cNvPr id="11" name="Oval 10"/>
            <p:cNvSpPr/>
            <p:nvPr/>
          </p:nvSpPr>
          <p:spPr>
            <a:xfrm>
              <a:off x="1159227" y="45202"/>
              <a:ext cx="2169705" cy="2169705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448521" y="641870"/>
              <a:ext cx="1591117" cy="9763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fr-CH" sz="31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Advocate</a:t>
              </a:r>
              <a:endParaRPr lang="en-US" sz="31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64366" y="3068960"/>
            <a:ext cx="2169705" cy="2169705"/>
            <a:chOff x="376325" y="1401268"/>
            <a:chExt cx="2169705" cy="2169705"/>
          </a:xfrm>
          <a:solidFill>
            <a:srgbClr val="3366CC">
              <a:alpha val="50000"/>
            </a:srgbClr>
          </a:solidFill>
        </p:grpSpPr>
        <p:sp>
          <p:nvSpPr>
            <p:cNvPr id="14" name="Oval 13"/>
            <p:cNvSpPr/>
            <p:nvPr/>
          </p:nvSpPr>
          <p:spPr>
            <a:xfrm>
              <a:off x="376325" y="1401268"/>
              <a:ext cx="2169705" cy="2169705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12769859"/>
                <a:satOff val="0"/>
                <a:lumOff val="-62745"/>
                <a:alphaOff val="0"/>
              </a:schemeClr>
            </a:fillRef>
            <a:effectRef idx="3">
              <a:schemeClr val="accent5">
                <a:alpha val="50000"/>
                <a:hueOff val="12769859"/>
                <a:satOff val="0"/>
                <a:lumOff val="-6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810265" y="1901172"/>
              <a:ext cx="1301823" cy="11933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fr-CH" sz="31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Engage</a:t>
              </a:r>
              <a:endParaRPr lang="en-US" sz="31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79726" y="3068960"/>
            <a:ext cx="2169705" cy="2169705"/>
            <a:chOff x="1942129" y="1401268"/>
            <a:chExt cx="2169705" cy="2169705"/>
          </a:xfrm>
        </p:grpSpPr>
        <p:sp>
          <p:nvSpPr>
            <p:cNvPr id="20" name="Oval 19"/>
            <p:cNvSpPr/>
            <p:nvPr/>
          </p:nvSpPr>
          <p:spPr>
            <a:xfrm>
              <a:off x="1942129" y="1401268"/>
              <a:ext cx="2169705" cy="2169705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6384929"/>
                <a:satOff val="0"/>
                <a:lumOff val="-31372"/>
                <a:alphaOff val="0"/>
              </a:schemeClr>
            </a:fillRef>
            <a:effectRef idx="3">
              <a:schemeClr val="accent5">
                <a:alpha val="50000"/>
                <a:hueOff val="6384929"/>
                <a:satOff val="0"/>
                <a:lumOff val="-3137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2423368" y="1897132"/>
              <a:ext cx="1301823" cy="1193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fr-CH" sz="31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Deliver</a:t>
              </a:r>
              <a:endParaRPr lang="en-US" sz="31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1520" y="5301208"/>
            <a:ext cx="8712968" cy="147732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Strategic </a:t>
            </a:r>
            <a:r>
              <a:rPr lang="en-US" b="1" dirty="0" smtClean="0">
                <a:solidFill>
                  <a:srgbClr val="000000"/>
                </a:solidFill>
              </a:rPr>
              <a:t>Objective: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GEO will DELIVER data, information and knowledge enabling stakeholders to: improve their decision-making processes; promote the exchange of best practices; enable the uptake of new technologies; and create new economic opportunities, while reducing costs to public sector budgets through innovation and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40716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GEOSS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GEOSS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GEO‘s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high-level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GEOSS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One simple description of GEOSS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GEO’s role is enabling GEOSS</a:t>
            </a:r>
          </a:p>
        </p:txBody>
      </p:sp>
    </p:spTree>
    <p:extLst>
      <p:ext uri="{BB962C8B-B14F-4D97-AF65-F5344CB8AC3E}">
        <p14:creationId xmlns:p14="http://schemas.microsoft.com/office/powerpoint/2010/main" val="18763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6_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2_GEO_presentation_templ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2_GEO_presentation_templ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1415</Words>
  <Application>Microsoft Office PowerPoint</Application>
  <PresentationFormat>On-screen Show (4:3)</PresentationFormat>
  <Paragraphs>271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Arial Narrow</vt:lpstr>
      <vt:lpstr>Tahoma</vt:lpstr>
      <vt:lpstr>Wingdings</vt:lpstr>
      <vt:lpstr>Arial Unicode MS</vt:lpstr>
      <vt:lpstr>Times New Roman</vt:lpstr>
      <vt:lpstr>SimSun</vt:lpstr>
      <vt:lpstr>Arial Black</vt:lpstr>
      <vt:lpstr>6_GEO_presentation_template</vt:lpstr>
      <vt:lpstr>Default Design</vt:lpstr>
      <vt:lpstr>7_GEO_presentation_template</vt:lpstr>
      <vt:lpstr>GEO Strategic Plan 2016-2025: Implementing GEOSS </vt:lpstr>
      <vt:lpstr>Progress since Plenary</vt:lpstr>
      <vt:lpstr>What’s new?</vt:lpstr>
      <vt:lpstr>Unique Value</vt:lpstr>
      <vt:lpstr>Strategic objectives</vt:lpstr>
      <vt:lpstr>GEO Strategic Plan 2016-2025: Implementing GEOSS</vt:lpstr>
      <vt:lpstr>GEO Strategic Plan 2016-2025: Implementing GEOSS</vt:lpstr>
      <vt:lpstr>GEO Strategic Plan 2016-2025: Implementing GEOSS</vt:lpstr>
      <vt:lpstr>GEOSS</vt:lpstr>
      <vt:lpstr>Core Functions</vt:lpstr>
      <vt:lpstr>Implementation Mechanisms</vt:lpstr>
      <vt:lpstr>Revised SBA</vt:lpstr>
      <vt:lpstr>Work Programme</vt:lpstr>
      <vt:lpstr>Governance</vt:lpstr>
      <vt:lpstr>Resourcing</vt:lpstr>
      <vt:lpstr>Document Suite</vt:lpstr>
      <vt:lpstr>Next Steps</vt:lpstr>
      <vt:lpstr>Summary</vt:lpstr>
      <vt:lpstr>BackUp</vt:lpstr>
      <vt:lpstr>PowerPoint Presentation</vt:lpstr>
      <vt:lpstr>Legal Status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WMO</cp:lastModifiedBy>
  <cp:revision>364</cp:revision>
  <cp:lastPrinted>2014-10-20T13:06:10Z</cp:lastPrinted>
  <dcterms:created xsi:type="dcterms:W3CDTF">2006-02-27T19:58:49Z</dcterms:created>
  <dcterms:modified xsi:type="dcterms:W3CDTF">2015-03-23T13:03:47Z</dcterms:modified>
</cp:coreProperties>
</file>