
<file path=[Content_Types].xml><?xml version="1.0" encoding="utf-8"?>
<Types xmlns="http://schemas.openxmlformats.org/package/2006/content-types">
  <Default Extension="xml" ContentType="application/xml"/>
  <Default Extension="mov" ContentType="video/unknown"/>
  <Default Extension="jpeg" ContentType="image/jpeg"/>
  <Default Extension="rels" ContentType="application/vnd.openxmlformats-package.relationships+xml"/>
  <Default Extension="emf" ContentType="image/x-emf"/>
  <Default Extension="wdp" ContentType="image/vnd.ms-photo"/>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7" r:id="rId2"/>
    <p:sldId id="258" r:id="rId3"/>
    <p:sldId id="288" r:id="rId4"/>
    <p:sldId id="259" r:id="rId5"/>
    <p:sldId id="286" r:id="rId6"/>
    <p:sldId id="287" r:id="rId7"/>
    <p:sldId id="289" r:id="rId8"/>
    <p:sldId id="290" r:id="rId9"/>
    <p:sldId id="264" r:id="rId10"/>
    <p:sldId id="291" r:id="rId11"/>
    <p:sldId id="265" r:id="rId12"/>
    <p:sldId id="269" r:id="rId13"/>
    <p:sldId id="267" r:id="rId14"/>
    <p:sldId id="268" r:id="rId15"/>
    <p:sldId id="292" r:id="rId16"/>
    <p:sldId id="296" r:id="rId17"/>
    <p:sldId id="326" r:id="rId18"/>
    <p:sldId id="293" r:id="rId19"/>
    <p:sldId id="294" r:id="rId20"/>
    <p:sldId id="295" r:id="rId21"/>
    <p:sldId id="327" r:id="rId22"/>
    <p:sldId id="300" r:id="rId23"/>
    <p:sldId id="299" r:id="rId24"/>
    <p:sldId id="297" r:id="rId25"/>
    <p:sldId id="298" r:id="rId26"/>
    <p:sldId id="301" r:id="rId27"/>
    <p:sldId id="302" r:id="rId28"/>
    <p:sldId id="303" r:id="rId29"/>
    <p:sldId id="304" r:id="rId30"/>
    <p:sldId id="307" r:id="rId31"/>
    <p:sldId id="314" r:id="rId32"/>
    <p:sldId id="316" r:id="rId33"/>
    <p:sldId id="317" r:id="rId34"/>
    <p:sldId id="318" r:id="rId35"/>
    <p:sldId id="319" r:id="rId36"/>
    <p:sldId id="309" r:id="rId37"/>
    <p:sldId id="322" r:id="rId38"/>
    <p:sldId id="320" r:id="rId39"/>
    <p:sldId id="323" r:id="rId40"/>
    <p:sldId id="321" r:id="rId41"/>
    <p:sldId id="310" r:id="rId42"/>
    <p:sldId id="311" r:id="rId43"/>
    <p:sldId id="324" r:id="rId44"/>
    <p:sldId id="312" r:id="rId45"/>
    <p:sldId id="325"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13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DEE9FB-E5A6-484B-92E5-62629335E39B}" type="datetimeFigureOut">
              <a:rPr lang="en-US" smtClean="0"/>
              <a:t>3/23/15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84FC6B-DB3B-5547-B655-89056F85FD1A}" type="slidenum">
              <a:rPr lang="en-US" smtClean="0"/>
              <a:t>‹#›</a:t>
            </a:fld>
            <a:endParaRPr lang="en-US"/>
          </a:p>
        </p:txBody>
      </p:sp>
    </p:spTree>
    <p:extLst>
      <p:ext uri="{BB962C8B-B14F-4D97-AF65-F5344CB8AC3E}">
        <p14:creationId xmlns:p14="http://schemas.microsoft.com/office/powerpoint/2010/main" val="21844372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14</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23</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24</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25</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26</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 </a:t>
            </a:r>
            <a:r>
              <a:rPr lang="en-US" sz="1200" dirty="0" smtClean="0"/>
              <a:t>Range (5–95%) for projections of global-mean sea level rise (m) in 2081–2100 relative to 1986–2005 by semi-empirical models for (a) RCP2.6, (b) RCP4.5, (c) RCP6.0, and (d) RCP8.5. Blue bars are results from the models using RCP temperature projections, red bars are using RCP </a:t>
            </a:r>
            <a:r>
              <a:rPr lang="en-US" sz="1200" dirty="0" err="1" smtClean="0"/>
              <a:t>radiative</a:t>
            </a:r>
            <a:r>
              <a:rPr lang="en-US" sz="1200" dirty="0" smtClean="0"/>
              <a:t> forcing. The numbers on the horizontal axis refer to the literature source of the projection and the sea level reconstruction used for calibration (for studies using RCP temperature projections) or reconstruction of </a:t>
            </a:r>
            <a:r>
              <a:rPr lang="en-US" sz="1200" dirty="0" err="1" smtClean="0"/>
              <a:t>radiative</a:t>
            </a:r>
            <a:r>
              <a:rPr lang="en-US" sz="1200" dirty="0" smtClean="0"/>
              <a:t> forcing (for studies using RCP </a:t>
            </a:r>
            <a:r>
              <a:rPr lang="en-US" sz="1200" dirty="0" err="1" smtClean="0"/>
              <a:t>radiative</a:t>
            </a:r>
            <a:r>
              <a:rPr lang="en-US" sz="1200" dirty="0" smtClean="0"/>
              <a:t> forcing). (1) </a:t>
            </a:r>
            <a:r>
              <a:rPr lang="en-US" sz="1200" dirty="0" err="1" smtClean="0"/>
              <a:t>Rahmstorf</a:t>
            </a:r>
            <a:r>
              <a:rPr lang="en-US" sz="1200" dirty="0" smtClean="0"/>
              <a:t> et al. (2012a), with Kemp et al. (2011); (2) Schaeffer et al. (2012); (3) </a:t>
            </a:r>
            <a:r>
              <a:rPr lang="en-US" sz="1200" dirty="0" err="1" smtClean="0"/>
              <a:t>Rahmstorf</a:t>
            </a:r>
            <a:r>
              <a:rPr lang="en-US" sz="1200" dirty="0" smtClean="0"/>
              <a:t> et al. (2012a), with Church and White (2006); (4) </a:t>
            </a:r>
            <a:r>
              <a:rPr lang="en-US" sz="1200" dirty="0" err="1" smtClean="0"/>
              <a:t>Rahmstorf</a:t>
            </a:r>
            <a:r>
              <a:rPr lang="en-US" sz="1200" dirty="0" smtClean="0"/>
              <a:t> et al. (2012a), with Church and White (2011); (5) </a:t>
            </a:r>
            <a:r>
              <a:rPr lang="en-US" sz="1200" dirty="0" err="1" smtClean="0"/>
              <a:t>Rahmstorf</a:t>
            </a:r>
            <a:r>
              <a:rPr lang="en-US" sz="1200" dirty="0" smtClean="0"/>
              <a:t> et al. (2012a), with </a:t>
            </a:r>
            <a:r>
              <a:rPr lang="en-US" sz="1200" dirty="0" err="1" smtClean="0"/>
              <a:t>Jevrejeva</a:t>
            </a:r>
            <a:r>
              <a:rPr lang="en-US" sz="1200" dirty="0" smtClean="0"/>
              <a:t> et al. (2008); (6) </a:t>
            </a:r>
            <a:r>
              <a:rPr lang="en-US" sz="1200" dirty="0" err="1" smtClean="0"/>
              <a:t>Grinsted</a:t>
            </a:r>
            <a:r>
              <a:rPr lang="en-US" sz="1200" dirty="0" smtClean="0"/>
              <a:t> et al. (2010), with </a:t>
            </a:r>
            <a:r>
              <a:rPr lang="en-US" sz="1200" dirty="0" err="1" smtClean="0"/>
              <a:t>Moberg</a:t>
            </a:r>
            <a:r>
              <a:rPr lang="en-US" sz="1200" dirty="0" smtClean="0"/>
              <a:t> et al. (2005); (7) </a:t>
            </a:r>
            <a:r>
              <a:rPr lang="en-US" sz="1200" dirty="0" err="1" smtClean="0"/>
              <a:t>Jevrejeva</a:t>
            </a:r>
            <a:r>
              <a:rPr lang="en-US" sz="1200" dirty="0" smtClean="0"/>
              <a:t> et al. (2012a), with </a:t>
            </a:r>
            <a:r>
              <a:rPr lang="en-US" sz="1200" dirty="0" err="1" smtClean="0"/>
              <a:t>Goosse</a:t>
            </a:r>
            <a:r>
              <a:rPr lang="en-US" sz="1200" dirty="0" smtClean="0"/>
              <a:t> et al. (2005); (8) </a:t>
            </a:r>
            <a:r>
              <a:rPr lang="en-US" sz="1200" dirty="0" err="1" smtClean="0"/>
              <a:t>Jevrejeva</a:t>
            </a:r>
            <a:r>
              <a:rPr lang="en-US" sz="1200" dirty="0" smtClean="0"/>
              <a:t> et al. (2012a), with Crowley et al. (2003); (9) </a:t>
            </a:r>
            <a:r>
              <a:rPr lang="en-US" sz="1200" dirty="0" err="1" smtClean="0"/>
              <a:t>Jevrejeva</a:t>
            </a:r>
            <a:r>
              <a:rPr lang="en-US" sz="1200" dirty="0" smtClean="0"/>
              <a:t> et al. (2012a) with </a:t>
            </a:r>
            <a:r>
              <a:rPr lang="en-US" sz="1200" dirty="0" err="1" smtClean="0"/>
              <a:t>Tett</a:t>
            </a:r>
            <a:r>
              <a:rPr lang="en-US" sz="1200" dirty="0" smtClean="0"/>
              <a:t> et al. (2007). Also shown for comparison is the median (thick black line) and </a:t>
            </a:r>
            <a:r>
              <a:rPr lang="en-US" sz="1200" i="1" dirty="0" smtClean="0"/>
              <a:t>likely </a:t>
            </a:r>
            <a:r>
              <a:rPr lang="en-US" sz="1200" dirty="0" smtClean="0"/>
              <a:t>range (horizontal gray bar) (as defined in Section 13.5.1) from the process-based projections (Table 13.5), which are assessed as having </a:t>
            </a:r>
            <a:r>
              <a:rPr lang="en-US" sz="1200" i="1" dirty="0" smtClean="0"/>
              <a:t>medium confidence</a:t>
            </a:r>
            <a:r>
              <a:rPr lang="en-US" sz="1200" dirty="0" smtClean="0"/>
              <a:t>, in contrast to SEMs, which are assessed as having </a:t>
            </a:r>
            <a:r>
              <a:rPr lang="en-US" sz="1200" i="1" dirty="0" smtClean="0"/>
              <a:t>low confidence </a:t>
            </a:r>
            <a:r>
              <a:rPr lang="en-US" sz="1200" dirty="0" smtClean="0"/>
              <a:t>(Section 13.5.3)</a:t>
            </a:r>
          </a:p>
          <a:p>
            <a:endParaRPr lang="en-US" dirty="0"/>
          </a:p>
        </p:txBody>
      </p:sp>
      <p:sp>
        <p:nvSpPr>
          <p:cNvPr id="4" name="Slide Number Placeholder 3"/>
          <p:cNvSpPr>
            <a:spLocks noGrp="1"/>
          </p:cNvSpPr>
          <p:nvPr>
            <p:ph type="sldNum" sz="quarter" idx="10"/>
          </p:nvPr>
        </p:nvSpPr>
        <p:spPr/>
        <p:txBody>
          <a:bodyPr/>
          <a:lstStyle/>
          <a:p>
            <a:fld id="{7D84FC6B-DB3B-5547-B655-89056F85FD1A}" type="slidenum">
              <a:rPr lang="en-US" smtClean="0"/>
              <a:t>28</a:t>
            </a:fld>
            <a:endParaRPr lang="en-US"/>
          </a:p>
        </p:txBody>
      </p:sp>
    </p:spTree>
    <p:extLst>
      <p:ext uri="{BB962C8B-B14F-4D97-AF65-F5344CB8AC3E}">
        <p14:creationId xmlns:p14="http://schemas.microsoft.com/office/powerpoint/2010/main" val="995195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4FC6B-DB3B-5547-B655-89056F85FD1A}" type="slidenum">
              <a:rPr lang="en-US" smtClean="0"/>
              <a:t>29</a:t>
            </a:fld>
            <a:endParaRPr lang="en-US"/>
          </a:p>
        </p:txBody>
      </p:sp>
    </p:spTree>
    <p:extLst>
      <p:ext uri="{BB962C8B-B14F-4D97-AF65-F5344CB8AC3E}">
        <p14:creationId xmlns:p14="http://schemas.microsoft.com/office/powerpoint/2010/main" val="995195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4FC6B-DB3B-5547-B655-89056F85FD1A}" type="slidenum">
              <a:rPr lang="en-US" smtClean="0"/>
              <a:t>30</a:t>
            </a:fld>
            <a:endParaRPr lang="en-US"/>
          </a:p>
        </p:txBody>
      </p:sp>
    </p:spTree>
    <p:extLst>
      <p:ext uri="{BB962C8B-B14F-4D97-AF65-F5344CB8AC3E}">
        <p14:creationId xmlns:p14="http://schemas.microsoft.com/office/powerpoint/2010/main" val="995195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15</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16</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17</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18</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19</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20</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21</a:t>
            </a:fld>
            <a:endParaRPr lang="en-US"/>
          </a:p>
        </p:txBody>
      </p:sp>
    </p:spTree>
    <p:extLst>
      <p:ext uri="{BB962C8B-B14F-4D97-AF65-F5344CB8AC3E}">
        <p14:creationId xmlns:p14="http://schemas.microsoft.com/office/powerpoint/2010/main" val="888248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700" dirty="0" smtClean="0"/>
              <a:t>Near-global coverage of satellite altimeters has improved our understanding of how sea level is changing on regional and global scales.</a:t>
            </a:r>
          </a:p>
          <a:p>
            <a:pPr lvl="1">
              <a:lnSpc>
                <a:spcPct val="120000"/>
              </a:lnSpc>
            </a:pPr>
            <a:r>
              <a:rPr lang="en-US" sz="1700" dirty="0" smtClean="0"/>
              <a:t>Led to first definitive estimates of global mean sea level (GMSL) rise. </a:t>
            </a:r>
          </a:p>
          <a:p>
            <a:pPr lvl="1">
              <a:lnSpc>
                <a:spcPct val="120000"/>
              </a:lnSpc>
            </a:pPr>
            <a:r>
              <a:rPr lang="en-US" sz="1700" dirty="0" smtClean="0"/>
              <a:t>Provided measurements of how trends in sea level vary from the global mean on regional scales.</a:t>
            </a:r>
          </a:p>
          <a:p>
            <a:pPr>
              <a:lnSpc>
                <a:spcPct val="120000"/>
              </a:lnSpc>
            </a:pPr>
            <a:r>
              <a:rPr lang="en-US" sz="1700" dirty="0" smtClean="0"/>
              <a:t>The satellite altimetry record, however, spans only two decades.</a:t>
            </a:r>
          </a:p>
          <a:p>
            <a:pPr lvl="1">
              <a:lnSpc>
                <a:spcPct val="120000"/>
              </a:lnSpc>
            </a:pPr>
            <a:r>
              <a:rPr lang="en-US" sz="1700" dirty="0" smtClean="0"/>
              <a:t>Difficult to separate the secular trend (long-period, non-periodic) from natural climate variability on decadal and longer timescales</a:t>
            </a:r>
            <a:endParaRPr lang="en-US" dirty="0"/>
          </a:p>
        </p:txBody>
      </p:sp>
      <p:sp>
        <p:nvSpPr>
          <p:cNvPr id="4" name="Slide Number Placeholder 3"/>
          <p:cNvSpPr>
            <a:spLocks noGrp="1"/>
          </p:cNvSpPr>
          <p:nvPr>
            <p:ph type="sldNum" sz="quarter" idx="10"/>
          </p:nvPr>
        </p:nvSpPr>
        <p:spPr/>
        <p:txBody>
          <a:bodyPr/>
          <a:lstStyle/>
          <a:p>
            <a:fld id="{15461F1B-45EE-EA4B-8134-471F3CA6E0D9}" type="slidenum">
              <a:rPr lang="en-US" smtClean="0"/>
              <a:t>22</a:t>
            </a:fld>
            <a:endParaRPr lang="en-US"/>
          </a:p>
        </p:txBody>
      </p:sp>
    </p:spTree>
    <p:extLst>
      <p:ext uri="{BB962C8B-B14F-4D97-AF65-F5344CB8AC3E}">
        <p14:creationId xmlns:p14="http://schemas.microsoft.com/office/powerpoint/2010/main" val="88824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5417B6-8DAA-F64D-A58D-EFB399A6150C}"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2390921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5417B6-8DAA-F64D-A58D-EFB399A6150C}"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2583251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5417B6-8DAA-F64D-A58D-EFB399A6150C}"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413968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5417B6-8DAA-F64D-A58D-EFB399A6150C}"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401063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5417B6-8DAA-F64D-A58D-EFB399A6150C}"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150462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5417B6-8DAA-F64D-A58D-EFB399A6150C}"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3240276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5417B6-8DAA-F64D-A58D-EFB399A6150C}" type="datetimeFigureOut">
              <a:rPr lang="en-US" smtClean="0"/>
              <a:t>3/23/15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281639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5417B6-8DAA-F64D-A58D-EFB399A6150C}" type="datetimeFigureOut">
              <a:rPr lang="en-US" smtClean="0"/>
              <a:t>3/23/15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208926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417B6-8DAA-F64D-A58D-EFB399A6150C}" type="datetimeFigureOut">
              <a:rPr lang="en-US" smtClean="0"/>
              <a:t>3/23/15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311800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5417B6-8DAA-F64D-A58D-EFB399A6150C}"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2452125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5417B6-8DAA-F64D-A58D-EFB399A6150C}"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9E2BE-E008-5849-A297-2EC45D33DCC9}" type="slidenum">
              <a:rPr lang="en-US" smtClean="0"/>
              <a:t>‹#›</a:t>
            </a:fld>
            <a:endParaRPr lang="en-US"/>
          </a:p>
        </p:txBody>
      </p:sp>
    </p:spTree>
    <p:extLst>
      <p:ext uri="{BB962C8B-B14F-4D97-AF65-F5344CB8AC3E}">
        <p14:creationId xmlns:p14="http://schemas.microsoft.com/office/powerpoint/2010/main" val="37648509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417B6-8DAA-F64D-A58D-EFB399A6150C}" type="datetimeFigureOut">
              <a:rPr lang="en-US" smtClean="0"/>
              <a:t>3/23/15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9E2BE-E008-5849-A297-2EC45D33DCC9}" type="slidenum">
              <a:rPr lang="en-US" smtClean="0"/>
              <a:t>‹#›</a:t>
            </a:fld>
            <a:endParaRPr lang="en-US"/>
          </a:p>
        </p:txBody>
      </p:sp>
    </p:spTree>
    <p:extLst>
      <p:ext uri="{BB962C8B-B14F-4D97-AF65-F5344CB8AC3E}">
        <p14:creationId xmlns:p14="http://schemas.microsoft.com/office/powerpoint/2010/main" val="3269283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emf"/><Relationship Id="rId5" Type="http://schemas.openxmlformats.org/officeDocument/2006/relationships/image" Target="../media/image14.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19.png"/><Relationship Id="rId9" Type="http://schemas.microsoft.com/office/2007/relationships/hdphoto" Target="../media/hdphoto1.wdp"/><Relationship Id="rId10" Type="http://schemas.openxmlformats.org/officeDocument/2006/relationships/image" Target="../media/image20.png"/><Relationship Id="rId11"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png"/><Relationship Id="rId6" Type="http://schemas.openxmlformats.org/officeDocument/2006/relationships/image" Target="../media/image25.png"/><Relationship Id="rId1" Type="http://schemas.microsoft.com/office/2007/relationships/media" Target="../media/media1.avi"/><Relationship Id="rId2" Type="http://schemas.openxmlformats.org/officeDocument/2006/relationships/video" Target="../media/media1.avi"/></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png"/><Relationship Id="rId6" Type="http://schemas.openxmlformats.org/officeDocument/2006/relationships/image" Target="../media/image26.png"/><Relationship Id="rId1" Type="http://schemas.microsoft.com/office/2007/relationships/media" Target="../media/media2.mov"/><Relationship Id="rId2" Type="http://schemas.openxmlformats.org/officeDocument/2006/relationships/video" Target="../media/media2.mov"/></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5880100"/>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31800" y="1642388"/>
            <a:ext cx="8301892" cy="1470025"/>
          </a:xfrm>
        </p:spPr>
        <p:txBody>
          <a:bodyPr>
            <a:noAutofit/>
          </a:bodyPr>
          <a:lstStyle/>
          <a:p>
            <a:r>
              <a:rPr lang="en-US" sz="2800" b="1" dirty="0" smtClean="0">
                <a:latin typeface="+mn-lt"/>
              </a:rPr>
              <a:t>What We Know and Don’t Know </a:t>
            </a:r>
            <a:br>
              <a:rPr lang="en-US" sz="2800" b="1" dirty="0" smtClean="0">
                <a:latin typeface="+mn-lt"/>
              </a:rPr>
            </a:br>
            <a:r>
              <a:rPr lang="en-US" sz="2800" b="1" dirty="0" smtClean="0">
                <a:latin typeface="+mn-lt"/>
              </a:rPr>
              <a:t>About Sea Level</a:t>
            </a:r>
            <a:endParaRPr lang="en-US" sz="2800" b="1" dirty="0">
              <a:latin typeface="+mn-lt"/>
            </a:endParaRPr>
          </a:p>
        </p:txBody>
      </p:sp>
      <p:sp>
        <p:nvSpPr>
          <p:cNvPr id="3" name="Subtitle 2"/>
          <p:cNvSpPr>
            <a:spLocks noGrp="1"/>
          </p:cNvSpPr>
          <p:nvPr>
            <p:ph type="subTitle" idx="1"/>
          </p:nvPr>
        </p:nvSpPr>
        <p:spPr>
          <a:xfrm>
            <a:off x="862853" y="2858279"/>
            <a:ext cx="7489103" cy="2250499"/>
          </a:xfrm>
        </p:spPr>
        <p:txBody>
          <a:bodyPr>
            <a:normAutofit/>
          </a:bodyPr>
          <a:lstStyle/>
          <a:p>
            <a:endParaRPr lang="en-US" sz="2000" b="1" dirty="0" smtClean="0">
              <a:solidFill>
                <a:schemeClr val="tx1"/>
              </a:solidFill>
            </a:endParaRPr>
          </a:p>
          <a:p>
            <a:r>
              <a:rPr lang="en-US" sz="2000" b="1" dirty="0" smtClean="0">
                <a:solidFill>
                  <a:schemeClr val="tx1"/>
                </a:solidFill>
              </a:rPr>
              <a:t>Ben Hamlington</a:t>
            </a:r>
            <a:endParaRPr lang="en-US" sz="2000" b="1" dirty="0">
              <a:solidFill>
                <a:schemeClr val="tx1"/>
              </a:solidFill>
            </a:endParaRPr>
          </a:p>
          <a:p>
            <a:r>
              <a:rPr lang="en-US" sz="1800" dirty="0" smtClean="0">
                <a:solidFill>
                  <a:schemeClr val="tx1"/>
                </a:solidFill>
              </a:rPr>
              <a:t>Center for Coastal Physical Oceanography</a:t>
            </a:r>
          </a:p>
          <a:p>
            <a:r>
              <a:rPr lang="en-US" sz="1800" dirty="0" smtClean="0">
                <a:solidFill>
                  <a:schemeClr val="tx1"/>
                </a:solidFill>
              </a:rPr>
              <a:t>Old Dominion University</a:t>
            </a:r>
          </a:p>
        </p:txBody>
      </p:sp>
      <p:sp>
        <p:nvSpPr>
          <p:cNvPr id="8" name="Rectangle 7"/>
          <p:cNvSpPr/>
          <p:nvPr/>
        </p:nvSpPr>
        <p:spPr>
          <a:xfrm>
            <a:off x="-1" y="634306"/>
            <a:ext cx="9296143" cy="576564"/>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244663" y="5879259"/>
            <a:ext cx="1296144" cy="539344"/>
          </a:xfrm>
          <a:prstGeom prst="rect">
            <a:avLst/>
          </a:prstGeom>
        </p:spPr>
      </p:pic>
    </p:spTree>
    <p:extLst>
      <p:ext uri="{BB962C8B-B14F-4D97-AF65-F5344CB8AC3E}">
        <p14:creationId xmlns:p14="http://schemas.microsoft.com/office/powerpoint/2010/main" val="37404403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Global vs. Regional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pic>
        <p:nvPicPr>
          <p:cNvPr id="6" name="Picture 5"/>
          <p:cNvPicPr>
            <a:picLocks noChangeAspect="1"/>
          </p:cNvPicPr>
          <p:nvPr/>
        </p:nvPicPr>
        <p:blipFill>
          <a:blip r:embed="rId3"/>
          <a:stretch>
            <a:fillRect/>
          </a:stretch>
        </p:blipFill>
        <p:spPr>
          <a:xfrm>
            <a:off x="1505793" y="1557673"/>
            <a:ext cx="6009733" cy="4474207"/>
          </a:xfrm>
          <a:prstGeom prst="rect">
            <a:avLst/>
          </a:prstGeom>
        </p:spPr>
      </p:pic>
    </p:spTree>
    <p:extLst>
      <p:ext uri="{BB962C8B-B14F-4D97-AF65-F5344CB8AC3E}">
        <p14:creationId xmlns:p14="http://schemas.microsoft.com/office/powerpoint/2010/main" val="16189221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Regional Sea Level Change</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790104" y="1699414"/>
            <a:ext cx="7399039" cy="4271125"/>
            <a:chOff x="790104" y="1699414"/>
            <a:chExt cx="7399039" cy="4271125"/>
          </a:xfrm>
        </p:grpSpPr>
        <p:sp>
          <p:nvSpPr>
            <p:cNvPr id="12" name="TextBox 11"/>
            <p:cNvSpPr txBox="1"/>
            <p:nvPr/>
          </p:nvSpPr>
          <p:spPr>
            <a:xfrm>
              <a:off x="790104" y="4956749"/>
              <a:ext cx="1406769" cy="584776"/>
            </a:xfrm>
            <a:prstGeom prst="rect">
              <a:avLst/>
            </a:prstGeom>
            <a:noFill/>
            <a:ln w="38100" cmpd="sng">
              <a:solidFill>
                <a:srgbClr val="FF0000"/>
              </a:solidFill>
            </a:ln>
          </p:spPr>
          <p:txBody>
            <a:bodyPr wrap="square" rtlCol="0">
              <a:spAutoFit/>
            </a:bodyPr>
            <a:lstStyle/>
            <a:p>
              <a:pPr algn="ctr" defTabSz="914400" fontAlgn="base">
                <a:spcBef>
                  <a:spcPct val="0"/>
                </a:spcBef>
                <a:spcAft>
                  <a:spcPct val="0"/>
                </a:spcAft>
              </a:pPr>
              <a:r>
                <a:rPr lang="en-US" sz="1600" b="1" dirty="0">
                  <a:solidFill>
                    <a:srgbClr val="000000"/>
                  </a:solidFill>
                  <a:latin typeface="Helvetica"/>
                  <a:ea typeface="ＭＳ Ｐゴシック" charset="-128"/>
                  <a:cs typeface="Helvetica"/>
                </a:rPr>
                <a:t>Gravity </a:t>
              </a:r>
              <a:r>
                <a:rPr lang="en-US" sz="1600" b="1" dirty="0" smtClean="0">
                  <a:solidFill>
                    <a:srgbClr val="000000"/>
                  </a:solidFill>
                  <a:latin typeface="Helvetica"/>
                  <a:ea typeface="ＭＳ Ｐゴシック" charset="-128"/>
                  <a:cs typeface="Helvetica"/>
                </a:rPr>
                <a:t>Changes</a:t>
              </a:r>
            </a:p>
          </p:txBody>
        </p:sp>
        <p:sp>
          <p:nvSpPr>
            <p:cNvPr id="13" name="TextBox 12"/>
            <p:cNvSpPr txBox="1"/>
            <p:nvPr/>
          </p:nvSpPr>
          <p:spPr>
            <a:xfrm>
              <a:off x="803605" y="2784545"/>
              <a:ext cx="1406769" cy="830997"/>
            </a:xfrm>
            <a:prstGeom prst="rect">
              <a:avLst/>
            </a:prstGeom>
            <a:noFill/>
            <a:ln w="38100" cmpd="sng">
              <a:solidFill>
                <a:srgbClr val="FF0000"/>
              </a:solidFill>
            </a:ln>
          </p:spPr>
          <p:txBody>
            <a:bodyPr wrap="square" rtlCol="0">
              <a:spAutoFit/>
            </a:bodyPr>
            <a:lstStyle/>
            <a:p>
              <a:pPr algn="ctr" defTabSz="914400" fontAlgn="base">
                <a:spcBef>
                  <a:spcPct val="0"/>
                </a:spcBef>
                <a:spcAft>
                  <a:spcPct val="0"/>
                </a:spcAft>
              </a:pPr>
              <a:r>
                <a:rPr lang="en-US" sz="1600" b="1" dirty="0">
                  <a:solidFill>
                    <a:srgbClr val="000000"/>
                  </a:solidFill>
                  <a:latin typeface="Helvetica"/>
                  <a:ea typeface="ＭＳ Ｐゴシック" charset="-128"/>
                  <a:cs typeface="Helvetica"/>
                </a:rPr>
                <a:t>Ice Load</a:t>
              </a:r>
            </a:p>
            <a:p>
              <a:pPr algn="ctr" defTabSz="914400" fontAlgn="base">
                <a:spcBef>
                  <a:spcPct val="0"/>
                </a:spcBef>
                <a:spcAft>
                  <a:spcPct val="0"/>
                </a:spcAft>
              </a:pPr>
              <a:r>
                <a:rPr lang="en-US" sz="1600" b="1" dirty="0">
                  <a:solidFill>
                    <a:srgbClr val="000000"/>
                  </a:solidFill>
                  <a:latin typeface="Helvetica"/>
                  <a:ea typeface="ＭＳ Ｐゴシック" charset="-128"/>
                  <a:cs typeface="Helvetica"/>
                </a:rPr>
                <a:t>Grows/</a:t>
              </a:r>
              <a:r>
                <a:rPr lang="en-US" sz="1600" b="1" dirty="0" smtClean="0">
                  <a:solidFill>
                    <a:srgbClr val="000000"/>
                  </a:solidFill>
                  <a:latin typeface="Helvetica"/>
                  <a:ea typeface="ＭＳ Ｐゴシック" charset="-128"/>
                  <a:cs typeface="Helvetica"/>
                </a:rPr>
                <a:t>Melts</a:t>
              </a:r>
              <a:endParaRPr lang="en-US" sz="1600" b="1" dirty="0" smtClean="0">
                <a:solidFill>
                  <a:srgbClr val="FFFF00"/>
                </a:solidFill>
                <a:latin typeface="Helvetica"/>
                <a:ea typeface="ＭＳ Ｐゴシック" charset="-128"/>
                <a:cs typeface="Helvetica"/>
              </a:endParaRPr>
            </a:p>
            <a:p>
              <a:pPr algn="ctr" defTabSz="914400" fontAlgn="base">
                <a:spcBef>
                  <a:spcPct val="0"/>
                </a:spcBef>
                <a:spcAft>
                  <a:spcPct val="0"/>
                </a:spcAft>
              </a:pPr>
              <a:endParaRPr lang="en-US" sz="1600" b="1" dirty="0">
                <a:solidFill>
                  <a:srgbClr val="FFFF00"/>
                </a:solidFill>
                <a:latin typeface="Helvetica"/>
                <a:ea typeface="ＭＳ Ｐゴシック" charset="-128"/>
                <a:cs typeface="Helvetica"/>
              </a:endParaRPr>
            </a:p>
          </p:txBody>
        </p:sp>
        <p:sp>
          <p:nvSpPr>
            <p:cNvPr id="14" name="Right Arrow 13"/>
            <p:cNvSpPr/>
            <p:nvPr/>
          </p:nvSpPr>
          <p:spPr bwMode="auto">
            <a:xfrm>
              <a:off x="2388922" y="2988317"/>
              <a:ext cx="868253" cy="304800"/>
            </a:xfrm>
            <a:prstGeom prst="rightArrow">
              <a:avLst/>
            </a:prstGeom>
            <a:solidFill>
              <a:srgbClr val="FFFF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000000"/>
                </a:solidFill>
                <a:latin typeface="Times" pitchFamily="-65" charset="0"/>
                <a:ea typeface="ＭＳ Ｐゴシック" charset="-128"/>
                <a:cs typeface="ＭＳ Ｐゴシック" charset="-128"/>
              </a:endParaRPr>
            </a:p>
          </p:txBody>
        </p:sp>
        <p:sp>
          <p:nvSpPr>
            <p:cNvPr id="15" name="Down Arrow 14"/>
            <p:cNvSpPr/>
            <p:nvPr/>
          </p:nvSpPr>
          <p:spPr bwMode="auto">
            <a:xfrm>
              <a:off x="1295974" y="3684516"/>
              <a:ext cx="281354" cy="1208801"/>
            </a:xfrm>
            <a:prstGeom prst="downArrow">
              <a:avLst/>
            </a:prstGeom>
            <a:solidFill>
              <a:srgbClr val="FFFF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FFCC00"/>
                </a:solidFill>
                <a:latin typeface="Times" pitchFamily="-65" charset="0"/>
                <a:ea typeface="ＭＳ Ｐゴシック" charset="-128"/>
                <a:cs typeface="ＭＳ Ｐゴシック" charset="-128"/>
              </a:endParaRPr>
            </a:p>
          </p:txBody>
        </p:sp>
        <p:sp>
          <p:nvSpPr>
            <p:cNvPr id="16" name="Right Arrow 15"/>
            <p:cNvSpPr/>
            <p:nvPr/>
          </p:nvSpPr>
          <p:spPr bwMode="auto">
            <a:xfrm>
              <a:off x="2280713" y="5045717"/>
              <a:ext cx="1547446" cy="304800"/>
            </a:xfrm>
            <a:prstGeom prst="rightArrow">
              <a:avLst/>
            </a:prstGeom>
            <a:solidFill>
              <a:srgbClr val="FFFF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000000"/>
                </a:solidFill>
                <a:latin typeface="Times" pitchFamily="-65" charset="0"/>
                <a:ea typeface="ＭＳ Ｐゴシック" charset="-128"/>
                <a:cs typeface="ＭＳ Ｐゴシック" charset="-128"/>
              </a:endParaRPr>
            </a:p>
          </p:txBody>
        </p:sp>
        <p:sp>
          <p:nvSpPr>
            <p:cNvPr id="17" name="Down Arrow 16"/>
            <p:cNvSpPr/>
            <p:nvPr/>
          </p:nvSpPr>
          <p:spPr bwMode="auto">
            <a:xfrm>
              <a:off x="6852712" y="2784545"/>
              <a:ext cx="281354" cy="732555"/>
            </a:xfrm>
            <a:prstGeom prst="downArrow">
              <a:avLst>
                <a:gd name="adj1" fmla="val 50000"/>
                <a:gd name="adj2" fmla="val 54880"/>
              </a:avLst>
            </a:prstGeom>
            <a:solidFill>
              <a:srgbClr val="FFFF00"/>
            </a:solidFill>
            <a:ln w="12700" cap="flat" cmpd="sng" algn="ctr">
              <a:solidFill>
                <a:srgbClr val="000000"/>
              </a:solidFill>
              <a:prstDash val="solid"/>
              <a:round/>
              <a:headEnd type="none" w="med" len="med"/>
              <a:tailEnd type="none" w="med" len="med"/>
            </a:ln>
            <a:effectLst/>
            <a:scene3d>
              <a:camera prst="orthographicFront">
                <a:rot lat="0" lon="0" rev="18900000"/>
              </a:camera>
              <a:lightRig rig="threePt" dir="t"/>
            </a:scene3d>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FFCC00"/>
                </a:solidFill>
                <a:latin typeface="Times" pitchFamily="-65" charset="0"/>
                <a:ea typeface="ＭＳ Ｐゴシック" charset="-128"/>
                <a:cs typeface="ＭＳ Ｐゴシック" charset="-128"/>
              </a:endParaRPr>
            </a:p>
          </p:txBody>
        </p:sp>
        <p:sp>
          <p:nvSpPr>
            <p:cNvPr id="18" name="Left Arrow 17"/>
            <p:cNvSpPr/>
            <p:nvPr/>
          </p:nvSpPr>
          <p:spPr bwMode="auto">
            <a:xfrm>
              <a:off x="5234928" y="5045717"/>
              <a:ext cx="1547446" cy="304800"/>
            </a:xfrm>
            <a:prstGeom prst="leftArrow">
              <a:avLst/>
            </a:prstGeom>
            <a:solidFill>
              <a:srgbClr val="FFFF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FFCC00"/>
                </a:solidFill>
                <a:latin typeface="Times" pitchFamily="-65" charset="0"/>
                <a:ea typeface="ＭＳ Ｐゴシック" charset="-128"/>
                <a:cs typeface="ＭＳ Ｐゴシック" charset="-128"/>
              </a:endParaRPr>
            </a:p>
          </p:txBody>
        </p:sp>
        <p:sp>
          <p:nvSpPr>
            <p:cNvPr id="19" name="Right Arrow 18"/>
            <p:cNvSpPr/>
            <p:nvPr/>
          </p:nvSpPr>
          <p:spPr bwMode="auto">
            <a:xfrm rot="2040000">
              <a:off x="1810980" y="4180832"/>
              <a:ext cx="2072632" cy="367926"/>
            </a:xfrm>
            <a:prstGeom prst="rightArrow">
              <a:avLst>
                <a:gd name="adj1" fmla="val 38250"/>
                <a:gd name="adj2" fmla="val 54183"/>
              </a:avLst>
            </a:prstGeom>
            <a:solidFill>
              <a:srgbClr val="FFFF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000000"/>
                </a:solidFill>
                <a:latin typeface="Times" pitchFamily="-65" charset="0"/>
                <a:ea typeface="ＭＳ Ｐゴシック" charset="-128"/>
                <a:cs typeface="ＭＳ Ｐゴシック" charset="-128"/>
              </a:endParaRPr>
            </a:p>
          </p:txBody>
        </p:sp>
        <p:sp>
          <p:nvSpPr>
            <p:cNvPr id="20" name="TextBox 19"/>
            <p:cNvSpPr txBox="1"/>
            <p:nvPr/>
          </p:nvSpPr>
          <p:spPr>
            <a:xfrm>
              <a:off x="3265452" y="2835917"/>
              <a:ext cx="1406769" cy="584776"/>
            </a:xfrm>
            <a:prstGeom prst="rect">
              <a:avLst/>
            </a:prstGeom>
            <a:noFill/>
            <a:ln w="38100" cmpd="sng">
              <a:solidFill>
                <a:srgbClr val="FF0000"/>
              </a:solidFill>
            </a:ln>
          </p:spPr>
          <p:txBody>
            <a:bodyPr wrap="square" rtlCol="0">
              <a:spAutoFit/>
            </a:bodyPr>
            <a:lstStyle/>
            <a:p>
              <a:pPr algn="ctr" defTabSz="914400" fontAlgn="base">
                <a:spcBef>
                  <a:spcPct val="0"/>
                </a:spcBef>
                <a:spcAft>
                  <a:spcPct val="0"/>
                </a:spcAft>
              </a:pPr>
              <a:r>
                <a:rPr lang="en-US" sz="1600" b="1" dirty="0">
                  <a:solidFill>
                    <a:srgbClr val="000000"/>
                  </a:solidFill>
                  <a:latin typeface="Helvetica"/>
                  <a:ea typeface="ＭＳ Ｐゴシック" charset="-128"/>
                  <a:cs typeface="Helvetica"/>
                </a:rPr>
                <a:t>Crustal Deformation</a:t>
              </a:r>
            </a:p>
          </p:txBody>
        </p:sp>
        <p:sp>
          <p:nvSpPr>
            <p:cNvPr id="21" name="TextBox 20"/>
            <p:cNvSpPr txBox="1"/>
            <p:nvPr/>
          </p:nvSpPr>
          <p:spPr>
            <a:xfrm>
              <a:off x="6782374" y="1953548"/>
              <a:ext cx="1406769" cy="830997"/>
            </a:xfrm>
            <a:prstGeom prst="rect">
              <a:avLst/>
            </a:prstGeom>
            <a:noFill/>
            <a:ln w="38100" cmpd="sng">
              <a:solidFill>
                <a:srgbClr val="FF0000"/>
              </a:solidFill>
            </a:ln>
          </p:spPr>
          <p:txBody>
            <a:bodyPr wrap="square" rtlCol="0">
              <a:spAutoFit/>
            </a:bodyPr>
            <a:lstStyle/>
            <a:p>
              <a:pPr algn="ctr" defTabSz="914400" fontAlgn="base">
                <a:spcBef>
                  <a:spcPct val="0"/>
                </a:spcBef>
                <a:spcAft>
                  <a:spcPct val="0"/>
                </a:spcAft>
              </a:pPr>
              <a:r>
                <a:rPr lang="en-US" sz="1600" b="1" dirty="0">
                  <a:solidFill>
                    <a:srgbClr val="000000"/>
                  </a:solidFill>
                  <a:latin typeface="Helvetica"/>
                  <a:ea typeface="ＭＳ Ｐゴシック" charset="-128"/>
                  <a:cs typeface="Helvetica"/>
                </a:rPr>
                <a:t>Ocean Heat Content Changes</a:t>
              </a:r>
            </a:p>
          </p:txBody>
        </p:sp>
        <p:sp>
          <p:nvSpPr>
            <p:cNvPr id="22" name="TextBox 21"/>
            <p:cNvSpPr txBox="1"/>
            <p:nvPr/>
          </p:nvSpPr>
          <p:spPr>
            <a:xfrm>
              <a:off x="5660413" y="3517100"/>
              <a:ext cx="1669734" cy="830997"/>
            </a:xfrm>
            <a:prstGeom prst="rect">
              <a:avLst/>
            </a:prstGeom>
            <a:noFill/>
            <a:ln w="38100" cmpd="sng">
              <a:solidFill>
                <a:srgbClr val="FF0000"/>
              </a:solidFill>
            </a:ln>
          </p:spPr>
          <p:txBody>
            <a:bodyPr wrap="square" rtlCol="0">
              <a:spAutoFit/>
            </a:bodyPr>
            <a:lstStyle/>
            <a:p>
              <a:pPr algn="ctr" defTabSz="914400" fontAlgn="base">
                <a:spcBef>
                  <a:spcPct val="0"/>
                </a:spcBef>
                <a:spcAft>
                  <a:spcPct val="0"/>
                </a:spcAft>
              </a:pPr>
              <a:r>
                <a:rPr lang="en-US" sz="1600" b="1" dirty="0">
                  <a:solidFill>
                    <a:srgbClr val="000000"/>
                  </a:solidFill>
                  <a:latin typeface="Helvetica"/>
                  <a:ea typeface="ＭＳ Ｐゴシック" charset="-128"/>
                  <a:cs typeface="Helvetica"/>
                </a:rPr>
                <a:t>Ocean </a:t>
              </a:r>
              <a:r>
                <a:rPr lang="en-US" sz="1600" b="1" dirty="0" smtClean="0">
                  <a:solidFill>
                    <a:srgbClr val="000000"/>
                  </a:solidFill>
                  <a:latin typeface="Helvetica"/>
                  <a:ea typeface="ＭＳ Ｐゴシック" charset="-128"/>
                  <a:cs typeface="Helvetica"/>
                </a:rPr>
                <a:t>Dynamics/Circulation</a:t>
              </a:r>
            </a:p>
          </p:txBody>
        </p:sp>
        <p:sp>
          <p:nvSpPr>
            <p:cNvPr id="23" name="Down Arrow 22"/>
            <p:cNvSpPr/>
            <p:nvPr/>
          </p:nvSpPr>
          <p:spPr bwMode="auto">
            <a:xfrm>
              <a:off x="7415420" y="2912117"/>
              <a:ext cx="281354" cy="1981200"/>
            </a:xfrm>
            <a:prstGeom prst="downArrow">
              <a:avLst/>
            </a:prstGeom>
            <a:solidFill>
              <a:srgbClr val="FFFF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FFCC00"/>
                </a:solidFill>
                <a:latin typeface="Times" pitchFamily="-65" charset="0"/>
                <a:ea typeface="ＭＳ Ｐゴシック" charset="-128"/>
                <a:cs typeface="ＭＳ Ｐゴシック" charset="-128"/>
              </a:endParaRPr>
            </a:p>
          </p:txBody>
        </p:sp>
        <p:sp>
          <p:nvSpPr>
            <p:cNvPr id="24" name="Right Arrow 23"/>
            <p:cNvSpPr/>
            <p:nvPr/>
          </p:nvSpPr>
          <p:spPr bwMode="auto">
            <a:xfrm>
              <a:off x="2388923" y="3571025"/>
              <a:ext cx="3196785" cy="3048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000000"/>
                </a:solidFill>
                <a:latin typeface="Times" pitchFamily="-65" charset="0"/>
                <a:ea typeface="ＭＳ Ｐゴシック" charset="-128"/>
                <a:cs typeface="ＭＳ Ｐゴシック" charset="-128"/>
              </a:endParaRPr>
            </a:p>
          </p:txBody>
        </p:sp>
        <p:sp>
          <p:nvSpPr>
            <p:cNvPr id="25" name="Down Arrow 24"/>
            <p:cNvSpPr/>
            <p:nvPr/>
          </p:nvSpPr>
          <p:spPr bwMode="auto">
            <a:xfrm>
              <a:off x="3864214" y="3445517"/>
              <a:ext cx="281354" cy="1447800"/>
            </a:xfrm>
            <a:prstGeom prst="downArrow">
              <a:avLst/>
            </a:prstGeom>
            <a:solidFill>
              <a:srgbClr val="FFFF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FFCC00"/>
                </a:solidFill>
                <a:latin typeface="Times" pitchFamily="-65" charset="0"/>
                <a:ea typeface="ＭＳ Ｐゴシック" charset="-128"/>
                <a:cs typeface="ＭＳ Ｐゴシック" charset="-128"/>
              </a:endParaRPr>
            </a:p>
          </p:txBody>
        </p:sp>
        <p:sp>
          <p:nvSpPr>
            <p:cNvPr id="26" name="Down Arrow 25"/>
            <p:cNvSpPr/>
            <p:nvPr/>
          </p:nvSpPr>
          <p:spPr bwMode="auto">
            <a:xfrm>
              <a:off x="5234929" y="4278225"/>
              <a:ext cx="281354" cy="678524"/>
            </a:xfrm>
            <a:prstGeom prst="downArrow">
              <a:avLst>
                <a:gd name="adj1" fmla="val 50000"/>
                <a:gd name="adj2" fmla="val 54880"/>
              </a:avLst>
            </a:prstGeom>
            <a:solidFill>
              <a:srgbClr val="FFFF00"/>
            </a:solidFill>
            <a:ln w="12700" cap="flat" cmpd="sng" algn="ctr">
              <a:solidFill>
                <a:srgbClr val="000000"/>
              </a:solidFill>
              <a:prstDash val="solid"/>
              <a:round/>
              <a:headEnd type="none" w="med" len="med"/>
              <a:tailEnd type="none" w="med" len="med"/>
            </a:ln>
            <a:effectLst/>
            <a:scene3d>
              <a:camera prst="orthographicFront">
                <a:rot lat="0" lon="0" rev="18900000"/>
              </a:camera>
              <a:lightRig rig="threePt" dir="t"/>
            </a:scene3d>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FFCC00"/>
                </a:solidFill>
                <a:latin typeface="Times" pitchFamily="-65" charset="0"/>
                <a:ea typeface="ＭＳ Ｐゴシック" charset="-128"/>
                <a:cs typeface="ＭＳ Ｐゴシック" charset="-128"/>
              </a:endParaRPr>
            </a:p>
          </p:txBody>
        </p:sp>
        <p:sp>
          <p:nvSpPr>
            <p:cNvPr id="27" name="TextBox 26"/>
            <p:cNvSpPr txBox="1"/>
            <p:nvPr/>
          </p:nvSpPr>
          <p:spPr>
            <a:xfrm>
              <a:off x="3828165" y="4941169"/>
              <a:ext cx="1406769" cy="830997"/>
            </a:xfrm>
            <a:prstGeom prst="rect">
              <a:avLst/>
            </a:prstGeom>
            <a:noFill/>
            <a:ln w="38100" cmpd="sng">
              <a:solidFill>
                <a:srgbClr val="FF0000"/>
              </a:solidFill>
            </a:ln>
          </p:spPr>
          <p:txBody>
            <a:bodyPr wrap="square" rtlCol="0">
              <a:spAutoFit/>
            </a:bodyPr>
            <a:lstStyle/>
            <a:p>
              <a:pPr algn="ctr" defTabSz="914400" fontAlgn="base">
                <a:spcBef>
                  <a:spcPct val="0"/>
                </a:spcBef>
                <a:spcAft>
                  <a:spcPct val="0"/>
                </a:spcAft>
              </a:pPr>
              <a:r>
                <a:rPr lang="en-US" sz="1600" b="1" dirty="0">
                  <a:solidFill>
                    <a:srgbClr val="000000"/>
                  </a:solidFill>
                  <a:latin typeface="Helvetica"/>
                  <a:ea typeface="ＭＳ Ｐゴシック" charset="-128"/>
                  <a:cs typeface="Helvetica"/>
                </a:rPr>
                <a:t>Relative Sea Level Change</a:t>
              </a:r>
            </a:p>
          </p:txBody>
        </p:sp>
        <p:sp>
          <p:nvSpPr>
            <p:cNvPr id="28" name="TextBox 27"/>
            <p:cNvSpPr txBox="1"/>
            <p:nvPr/>
          </p:nvSpPr>
          <p:spPr>
            <a:xfrm>
              <a:off x="6782374" y="4893321"/>
              <a:ext cx="1406769" cy="1077218"/>
            </a:xfrm>
            <a:prstGeom prst="rect">
              <a:avLst/>
            </a:prstGeom>
            <a:noFill/>
            <a:ln w="38100" cmpd="sng">
              <a:solidFill>
                <a:srgbClr val="FF0000"/>
              </a:solidFill>
            </a:ln>
          </p:spPr>
          <p:txBody>
            <a:bodyPr wrap="square" rtlCol="0">
              <a:spAutoFit/>
            </a:bodyPr>
            <a:lstStyle/>
            <a:p>
              <a:pPr algn="ctr" defTabSz="914400" fontAlgn="base">
                <a:spcBef>
                  <a:spcPct val="0"/>
                </a:spcBef>
                <a:spcAft>
                  <a:spcPct val="0"/>
                </a:spcAft>
              </a:pPr>
              <a:r>
                <a:rPr lang="en-US" sz="1600" b="1" dirty="0">
                  <a:solidFill>
                    <a:srgbClr val="000000"/>
                  </a:solidFill>
                  <a:latin typeface="Helvetica"/>
                  <a:ea typeface="ＭＳ Ｐゴシック" charset="-128"/>
                  <a:cs typeface="Helvetica"/>
                </a:rPr>
                <a:t>Steric Changes: Thermal Expansion</a:t>
              </a:r>
            </a:p>
          </p:txBody>
        </p:sp>
        <p:sp>
          <p:nvSpPr>
            <p:cNvPr id="29" name="TextBox 28"/>
            <p:cNvSpPr txBox="1"/>
            <p:nvPr/>
          </p:nvSpPr>
          <p:spPr>
            <a:xfrm>
              <a:off x="2075331" y="1699414"/>
              <a:ext cx="1406769" cy="830997"/>
            </a:xfrm>
            <a:prstGeom prst="rect">
              <a:avLst/>
            </a:prstGeom>
            <a:noFill/>
            <a:ln w="38100" cmpd="sng">
              <a:solidFill>
                <a:srgbClr val="FF0000"/>
              </a:solidFill>
            </a:ln>
          </p:spPr>
          <p:txBody>
            <a:bodyPr wrap="square" rtlCol="0">
              <a:spAutoFit/>
            </a:bodyPr>
            <a:lstStyle/>
            <a:p>
              <a:pPr algn="ctr" defTabSz="914400" fontAlgn="base">
                <a:spcBef>
                  <a:spcPct val="0"/>
                </a:spcBef>
                <a:spcAft>
                  <a:spcPct val="0"/>
                </a:spcAft>
              </a:pPr>
              <a:r>
                <a:rPr lang="en-US" sz="1600" b="1" dirty="0">
                  <a:latin typeface="Helvetica"/>
                  <a:ea typeface="ＭＳ Ｐゴシック" charset="-128"/>
                  <a:cs typeface="Helvetica"/>
                </a:rPr>
                <a:t>Land Water Storage Changes</a:t>
              </a:r>
            </a:p>
          </p:txBody>
        </p:sp>
        <p:sp>
          <p:nvSpPr>
            <p:cNvPr id="30" name="Down Arrow 29"/>
            <p:cNvSpPr/>
            <p:nvPr/>
          </p:nvSpPr>
          <p:spPr bwMode="auto">
            <a:xfrm>
              <a:off x="1577328" y="2030587"/>
              <a:ext cx="281354" cy="805329"/>
            </a:xfrm>
            <a:prstGeom prst="downArrow">
              <a:avLst>
                <a:gd name="adj1" fmla="val 50000"/>
                <a:gd name="adj2" fmla="val 54880"/>
              </a:avLst>
            </a:prstGeom>
            <a:solidFill>
              <a:srgbClr val="FFFF00"/>
            </a:solidFill>
            <a:ln w="12700" cap="flat" cmpd="sng" algn="ctr">
              <a:solidFill>
                <a:srgbClr val="000000"/>
              </a:solidFill>
              <a:prstDash val="solid"/>
              <a:round/>
              <a:headEnd type="none" w="med" len="med"/>
              <a:tailEnd type="none" w="med" len="med"/>
            </a:ln>
            <a:effectLst/>
            <a:scene3d>
              <a:camera prst="orthographicFront">
                <a:rot lat="0" lon="0" rev="18900000"/>
              </a:camera>
              <a:lightRig rig="threePt" dir="t"/>
            </a:scene3d>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FFCC00"/>
                </a:solidFill>
                <a:latin typeface="Times" pitchFamily="-65" charset="0"/>
                <a:ea typeface="ＭＳ Ｐゴシック" charset="-128"/>
                <a:cs typeface="ＭＳ Ｐゴシック" charset="-128"/>
              </a:endParaRPr>
            </a:p>
          </p:txBody>
        </p:sp>
        <p:sp>
          <p:nvSpPr>
            <p:cNvPr id="31" name="Right Arrow 30"/>
            <p:cNvSpPr/>
            <p:nvPr/>
          </p:nvSpPr>
          <p:spPr bwMode="auto">
            <a:xfrm rot="2040000">
              <a:off x="2778674" y="2535834"/>
              <a:ext cx="504780" cy="367926"/>
            </a:xfrm>
            <a:prstGeom prst="rightArrow">
              <a:avLst>
                <a:gd name="adj1" fmla="val 27609"/>
                <a:gd name="adj2" fmla="val 47492"/>
              </a:avLst>
            </a:prstGeom>
            <a:solidFill>
              <a:srgbClr val="FFFF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000000"/>
                </a:solidFill>
                <a:latin typeface="Times" pitchFamily="-65" charset="0"/>
                <a:ea typeface="ＭＳ Ｐゴシック" charset="-128"/>
                <a:cs typeface="ＭＳ Ｐゴシック" charset="-128"/>
              </a:endParaRPr>
            </a:p>
          </p:txBody>
        </p:sp>
        <p:sp>
          <p:nvSpPr>
            <p:cNvPr id="32" name="TextBox 31"/>
            <p:cNvSpPr txBox="1"/>
            <p:nvPr/>
          </p:nvSpPr>
          <p:spPr>
            <a:xfrm>
              <a:off x="4253644" y="1944742"/>
              <a:ext cx="1406769" cy="584776"/>
            </a:xfrm>
            <a:prstGeom prst="rect">
              <a:avLst/>
            </a:prstGeom>
            <a:noFill/>
            <a:ln w="38100" cmpd="sng">
              <a:solidFill>
                <a:srgbClr val="FF0000"/>
              </a:solidFill>
            </a:ln>
          </p:spPr>
          <p:txBody>
            <a:bodyPr wrap="square" rtlCol="0">
              <a:spAutoFit/>
            </a:bodyPr>
            <a:lstStyle/>
            <a:p>
              <a:pPr algn="ctr" defTabSz="914400" fontAlgn="base">
                <a:spcBef>
                  <a:spcPct val="0"/>
                </a:spcBef>
                <a:spcAft>
                  <a:spcPct val="0"/>
                </a:spcAft>
              </a:pPr>
              <a:r>
                <a:rPr lang="en-US" sz="1600" b="1" dirty="0" smtClean="0">
                  <a:latin typeface="Helvetica"/>
                  <a:ea typeface="ＭＳ Ｐゴシック" charset="-128"/>
                  <a:cs typeface="Helvetica"/>
                </a:rPr>
                <a:t>Vertical Land Motion</a:t>
              </a:r>
              <a:endParaRPr lang="en-US" sz="1600" b="1" dirty="0">
                <a:latin typeface="Helvetica"/>
                <a:ea typeface="ＭＳ Ｐゴシック" charset="-128"/>
                <a:cs typeface="Helvetica"/>
              </a:endParaRPr>
            </a:p>
          </p:txBody>
        </p:sp>
        <p:sp>
          <p:nvSpPr>
            <p:cNvPr id="33" name="Down Arrow 32"/>
            <p:cNvSpPr/>
            <p:nvPr/>
          </p:nvSpPr>
          <p:spPr bwMode="auto">
            <a:xfrm>
              <a:off x="4792015" y="2569217"/>
              <a:ext cx="281354" cy="2324100"/>
            </a:xfrm>
            <a:prstGeom prst="downArrow">
              <a:avLst/>
            </a:prstGeom>
            <a:solidFill>
              <a:srgbClr val="FFFF0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b="1">
                <a:solidFill>
                  <a:srgbClr val="FFCC00"/>
                </a:solidFill>
                <a:latin typeface="Times" pitchFamily="-65" charset="0"/>
                <a:ea typeface="ＭＳ Ｐゴシック" charset="-128"/>
                <a:cs typeface="ＭＳ Ｐゴシック" charset="-128"/>
              </a:endParaRPr>
            </a:p>
          </p:txBody>
        </p:sp>
      </p:grpSp>
      <p:sp>
        <p:nvSpPr>
          <p:cNvPr id="34" name="Rectangle 3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stretch>
            <a:fillRect/>
          </a:stretch>
        </p:blipFill>
        <p:spPr>
          <a:xfrm>
            <a:off x="107504" y="6117772"/>
            <a:ext cx="1296144" cy="539344"/>
          </a:xfrm>
          <a:prstGeom prst="rect">
            <a:avLst/>
          </a:prstGeom>
        </p:spPr>
      </p:pic>
    </p:spTree>
    <p:extLst>
      <p:ext uri="{BB962C8B-B14F-4D97-AF65-F5344CB8AC3E}">
        <p14:creationId xmlns:p14="http://schemas.microsoft.com/office/powerpoint/2010/main" val="36135515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Regional Sea Level Change</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107504" y="6117772"/>
            <a:ext cx="1296144" cy="539344"/>
          </a:xfrm>
          <a:prstGeom prst="rect">
            <a:avLst/>
          </a:prstGeom>
        </p:spPr>
      </p:pic>
      <p:pic>
        <p:nvPicPr>
          <p:cNvPr id="7" name="Picture 6" descr="stammeretalSLRprocessscehmatic.pdf"/>
          <p:cNvPicPr>
            <a:picLocks noChangeAspect="1"/>
          </p:cNvPicPr>
          <p:nvPr/>
        </p:nvPicPr>
        <p:blipFill rotWithShape="1">
          <a:blip r:embed="rId3" cstate="screen">
            <a:extLst>
              <a:ext uri="{28A0092B-C50C-407E-A947-70E740481C1C}">
                <a14:useLocalDpi xmlns:a14="http://schemas.microsoft.com/office/drawing/2010/main"/>
              </a:ext>
            </a:extLst>
          </a:blip>
          <a:srcRect l="21767" t="5717" r="7661" b="53333"/>
          <a:stretch/>
        </p:blipFill>
        <p:spPr>
          <a:xfrm>
            <a:off x="1638885" y="1587415"/>
            <a:ext cx="6300955" cy="4523740"/>
          </a:xfrm>
          <a:prstGeom prst="rect">
            <a:avLst/>
          </a:prstGeom>
        </p:spPr>
      </p:pic>
    </p:spTree>
    <p:extLst>
      <p:ext uri="{BB962C8B-B14F-4D97-AF65-F5344CB8AC3E}">
        <p14:creationId xmlns:p14="http://schemas.microsoft.com/office/powerpoint/2010/main" val="41059051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Observing Sea Level – Tide Gauges</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3" descr="fig_01"/>
          <p:cNvPicPr>
            <a:picLocks noChangeAspect="1" noChangeArrowheads="1"/>
          </p:cNvPicPr>
          <p:nvPr/>
        </p:nvPicPr>
        <p:blipFill>
          <a:blip r:embed="rId2" cstate="screen">
            <a:extLst>
              <a:ext uri="{28A0092B-C50C-407E-A947-70E740481C1C}">
                <a14:useLocalDpi xmlns:a14="http://schemas.microsoft.com/office/drawing/2010/main"/>
              </a:ext>
            </a:extLst>
          </a:blip>
          <a:srcRect l="8751" t="6667" r="8751" b="8334"/>
          <a:stretch>
            <a:fillRect/>
          </a:stretch>
        </p:blipFill>
        <p:spPr bwMode="auto">
          <a:xfrm>
            <a:off x="2634787" y="1431595"/>
            <a:ext cx="5941450" cy="459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18141" y="1773472"/>
            <a:ext cx="2471271" cy="1080296"/>
          </a:xfrm>
          <a:prstGeom prst="rect">
            <a:avLst/>
          </a:prstGeom>
        </p:spPr>
        <p:txBody>
          <a:bodyPr wrap="square">
            <a:spAutoFit/>
          </a:bodyPr>
          <a:lstStyle/>
          <a:p>
            <a:pPr>
              <a:lnSpc>
                <a:spcPct val="120000"/>
              </a:lnSpc>
            </a:pPr>
            <a:r>
              <a:rPr lang="en-US" dirty="0" smtClean="0"/>
              <a:t>Tide gauge record – long record (1700s-), but poor spatial coverage.</a:t>
            </a:r>
            <a:endParaRPr lang="en-US" dirty="0"/>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07504" y="6117772"/>
            <a:ext cx="1296144" cy="539344"/>
          </a:xfrm>
          <a:prstGeom prst="rect">
            <a:avLst/>
          </a:prstGeom>
        </p:spPr>
      </p:pic>
    </p:spTree>
    <p:extLst>
      <p:ext uri="{BB962C8B-B14F-4D97-AF65-F5344CB8AC3E}">
        <p14:creationId xmlns:p14="http://schemas.microsoft.com/office/powerpoint/2010/main" val="31519237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Observing Sea Level – Satellite Altimetry</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6730" y="1477591"/>
            <a:ext cx="3687944" cy="20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539529" y="1477591"/>
            <a:ext cx="4470000" cy="3106271"/>
          </a:xfrm>
          <a:prstGeom prst="rect">
            <a:avLst/>
          </a:prstGeom>
        </p:spPr>
      </p:pic>
      <p:pic>
        <p:nvPicPr>
          <p:cNvPr id="6" name="Picture 5"/>
          <p:cNvPicPr>
            <a:picLocks noChangeAspect="1"/>
          </p:cNvPicPr>
          <p:nvPr/>
        </p:nvPicPr>
        <p:blipFill>
          <a:blip r:embed="rId5"/>
          <a:stretch>
            <a:fillRect/>
          </a:stretch>
        </p:blipFill>
        <p:spPr>
          <a:xfrm>
            <a:off x="576730" y="3647312"/>
            <a:ext cx="3776471" cy="2479112"/>
          </a:xfrm>
          <a:prstGeom prst="rect">
            <a:avLst/>
          </a:prstGeom>
        </p:spPr>
      </p:pic>
      <p:sp>
        <p:nvSpPr>
          <p:cNvPr id="16" name="Rectangle 15"/>
          <p:cNvSpPr/>
          <p:nvPr/>
        </p:nvSpPr>
        <p:spPr>
          <a:xfrm>
            <a:off x="4867979" y="4747655"/>
            <a:ext cx="4141549" cy="747897"/>
          </a:xfrm>
          <a:prstGeom prst="rect">
            <a:avLst/>
          </a:prstGeom>
        </p:spPr>
        <p:txBody>
          <a:bodyPr wrap="square">
            <a:spAutoFit/>
          </a:bodyPr>
          <a:lstStyle/>
          <a:p>
            <a:pPr>
              <a:lnSpc>
                <a:spcPct val="120000"/>
              </a:lnSpc>
            </a:pPr>
            <a:r>
              <a:rPr lang="en-US" dirty="0" smtClean="0"/>
              <a:t>Satellite altimetry </a:t>
            </a:r>
            <a:r>
              <a:rPr lang="en-US" dirty="0"/>
              <a:t>r</a:t>
            </a:r>
            <a:r>
              <a:rPr lang="en-US" dirty="0" smtClean="0"/>
              <a:t>ecord – near-global coverage, but short record length (1993-)</a:t>
            </a:r>
            <a:endParaRPr lang="en-US" dirty="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stretch>
            <a:fillRect/>
          </a:stretch>
        </p:blipFill>
        <p:spPr>
          <a:xfrm>
            <a:off x="107504" y="6117772"/>
            <a:ext cx="1296144" cy="539344"/>
          </a:xfrm>
          <a:prstGeom prst="rect">
            <a:avLst/>
          </a:prstGeom>
        </p:spPr>
      </p:pic>
    </p:spTree>
    <p:extLst>
      <p:ext uri="{BB962C8B-B14F-4D97-AF65-F5344CB8AC3E}">
        <p14:creationId xmlns:p14="http://schemas.microsoft.com/office/powerpoint/2010/main" val="2871443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024" y="1260403"/>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808476" y="6057609"/>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44024" y="1464497"/>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144023" y="6098061"/>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36519" y="6104678"/>
            <a:ext cx="1296144" cy="539344"/>
          </a:xfrm>
          <a:prstGeom prst="rect">
            <a:avLst/>
          </a:prstGeom>
        </p:spPr>
      </p:pic>
      <p:pic>
        <p:nvPicPr>
          <p:cNvPr id="17" name="Picture 2" descr="schemat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023" y="976988"/>
            <a:ext cx="9702097" cy="5791717"/>
          </a:xfrm>
          <a:prstGeom prst="rect">
            <a:avLst/>
          </a:prstGeom>
          <a:noFill/>
          <a:ln w="9525">
            <a:noFill/>
            <a:miter lim="800000"/>
            <a:headEnd/>
            <a:tailEnd/>
          </a:ln>
        </p:spPr>
      </p:pic>
      <p:grpSp>
        <p:nvGrpSpPr>
          <p:cNvPr id="18" name="Group 5"/>
          <p:cNvGrpSpPr>
            <a:grpSpLocks/>
          </p:cNvGrpSpPr>
          <p:nvPr/>
        </p:nvGrpSpPr>
        <p:grpSpPr bwMode="auto">
          <a:xfrm>
            <a:off x="6955152" y="1139059"/>
            <a:ext cx="1828800" cy="650875"/>
            <a:chOff x="4848" y="768"/>
            <a:chExt cx="1152" cy="410"/>
          </a:xfrm>
        </p:grpSpPr>
        <p:pic>
          <p:nvPicPr>
            <p:cNvPr id="19" name="Picture 3" descr="grace"/>
            <p:cNvPicPr>
              <a:picLocks noChangeAspect="1" noChangeArrowheads="1"/>
            </p:cNvPicPr>
            <p:nvPr/>
          </p:nvPicPr>
          <p:blipFill>
            <a:blip r:embed="rId5" cstate="screen">
              <a:clrChange>
                <a:clrFrom>
                  <a:srgbClr val="020202"/>
                </a:clrFrom>
                <a:clrTo>
                  <a:srgbClr val="020202">
                    <a:alpha val="0"/>
                  </a:srgbClr>
                </a:clrTo>
              </a:clrChange>
              <a:extLst>
                <a:ext uri="{28A0092B-C50C-407E-A947-70E740481C1C}">
                  <a14:useLocalDpi xmlns:a14="http://schemas.microsoft.com/office/drawing/2010/main"/>
                </a:ext>
              </a:extLst>
            </a:blip>
            <a:srcRect/>
            <a:stretch>
              <a:fillRect/>
            </a:stretch>
          </p:blipFill>
          <p:spPr bwMode="auto">
            <a:xfrm>
              <a:off x="4848" y="768"/>
              <a:ext cx="1152" cy="410"/>
            </a:xfrm>
            <a:prstGeom prst="rect">
              <a:avLst/>
            </a:prstGeom>
            <a:noFill/>
            <a:ln w="9525">
              <a:noFill/>
              <a:miter lim="800000"/>
              <a:headEnd/>
              <a:tailEnd/>
            </a:ln>
          </p:spPr>
        </p:pic>
        <p:sp>
          <p:nvSpPr>
            <p:cNvPr id="20" name="Line 4"/>
            <p:cNvSpPr>
              <a:spLocks noChangeShapeType="1"/>
            </p:cNvSpPr>
            <p:nvPr/>
          </p:nvSpPr>
          <p:spPr bwMode="auto">
            <a:xfrm>
              <a:off x="4992" y="864"/>
              <a:ext cx="336" cy="96"/>
            </a:xfrm>
            <a:prstGeom prst="line">
              <a:avLst/>
            </a:prstGeom>
            <a:noFill/>
            <a:ln w="28575">
              <a:solidFill>
                <a:srgbClr val="F72335"/>
              </a:solidFill>
              <a:round/>
              <a:headEnd/>
              <a:tailEnd/>
            </a:ln>
          </p:spPr>
          <p:txBody>
            <a:bodyPr wrap="none" anchor="ctr">
              <a:prstTxWarp prst="textNoShape">
                <a:avLst/>
              </a:prstTxWarp>
            </a:bodyPr>
            <a:lstStyle/>
            <a:p>
              <a:endParaRPr lang="en-US"/>
            </a:p>
          </p:txBody>
        </p:sp>
      </p:grpSp>
      <p:pic>
        <p:nvPicPr>
          <p:cNvPr id="21" name="Picture 6" descr="icesat"/>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13177" y="901306"/>
            <a:ext cx="1066800" cy="728662"/>
          </a:xfrm>
          <a:prstGeom prst="rect">
            <a:avLst/>
          </a:prstGeom>
          <a:noFill/>
          <a:ln w="9525">
            <a:noFill/>
            <a:miter lim="800000"/>
            <a:headEnd/>
            <a:tailEnd/>
          </a:ln>
        </p:spPr>
      </p:pic>
      <p:sp>
        <p:nvSpPr>
          <p:cNvPr id="22" name="Line 7"/>
          <p:cNvSpPr>
            <a:spLocks noChangeShapeType="1"/>
          </p:cNvSpPr>
          <p:nvPr/>
        </p:nvSpPr>
        <p:spPr bwMode="auto">
          <a:xfrm>
            <a:off x="998977" y="1510906"/>
            <a:ext cx="0" cy="1219200"/>
          </a:xfrm>
          <a:prstGeom prst="line">
            <a:avLst/>
          </a:prstGeom>
          <a:noFill/>
          <a:ln w="19050">
            <a:solidFill>
              <a:srgbClr val="F72335"/>
            </a:solidFill>
            <a:round/>
            <a:headEnd/>
            <a:tailEnd/>
          </a:ln>
        </p:spPr>
        <p:txBody>
          <a:bodyPr wrap="none" anchor="ctr">
            <a:prstTxWarp prst="textNoShape">
              <a:avLst/>
            </a:prstTxWarp>
          </a:bodyPr>
          <a:lstStyle/>
          <a:p>
            <a:endParaRPr lang="en-US"/>
          </a:p>
        </p:txBody>
      </p:sp>
      <p:sp>
        <p:nvSpPr>
          <p:cNvPr id="23" name="Text Box 8"/>
          <p:cNvSpPr txBox="1">
            <a:spLocks noChangeArrowheads="1"/>
          </p:cNvSpPr>
          <p:nvPr/>
        </p:nvSpPr>
        <p:spPr bwMode="auto">
          <a:xfrm>
            <a:off x="7764907" y="1606156"/>
            <a:ext cx="902811" cy="338554"/>
          </a:xfrm>
          <a:prstGeom prst="rect">
            <a:avLst/>
          </a:prstGeom>
          <a:noFill/>
          <a:ln w="12700">
            <a:noFill/>
            <a:miter lim="800000"/>
            <a:headEnd/>
            <a:tailEnd/>
          </a:ln>
        </p:spPr>
        <p:txBody>
          <a:bodyPr wrap="none">
            <a:prstTxWarp prst="textNoShape">
              <a:avLst/>
            </a:prstTxWarp>
            <a:spAutoFit/>
          </a:bodyPr>
          <a:lstStyle/>
          <a:p>
            <a:pPr eaLnBrk="0" hangingPunct="0"/>
            <a:r>
              <a:rPr lang="en-US" dirty="0">
                <a:solidFill>
                  <a:srgbClr val="000000"/>
                </a:solidFill>
                <a:latin typeface="Helvetica" charset="0"/>
              </a:rPr>
              <a:t>G</a:t>
            </a:r>
            <a:r>
              <a:rPr lang="en-US" sz="1200" dirty="0">
                <a:solidFill>
                  <a:srgbClr val="000000"/>
                </a:solidFill>
                <a:latin typeface="Helvetica" charset="0"/>
              </a:rPr>
              <a:t>RAVITY</a:t>
            </a:r>
          </a:p>
        </p:txBody>
      </p:sp>
      <p:sp>
        <p:nvSpPr>
          <p:cNvPr id="25" name="Up Arrow 11"/>
          <p:cNvSpPr>
            <a:spLocks noChangeArrowheads="1"/>
          </p:cNvSpPr>
          <p:nvPr/>
        </p:nvSpPr>
        <p:spPr bwMode="auto">
          <a:xfrm>
            <a:off x="465578" y="3446068"/>
            <a:ext cx="609600" cy="1600200"/>
          </a:xfrm>
          <a:prstGeom prst="upArrow">
            <a:avLst>
              <a:gd name="adj1" fmla="val 50000"/>
              <a:gd name="adj2" fmla="val 49997"/>
            </a:avLst>
          </a:prstGeom>
          <a:solidFill>
            <a:schemeClr val="bg1"/>
          </a:solidFill>
          <a:ln w="12700">
            <a:solidFill>
              <a:schemeClr val="tx1"/>
            </a:solidFill>
            <a:round/>
            <a:headEnd/>
            <a:tailEnd/>
          </a:ln>
        </p:spPr>
        <p:txBody>
          <a:bodyPr>
            <a:prstTxWarp prst="textNoShape">
              <a:avLst/>
            </a:prstTxWarp>
          </a:bodyPr>
          <a:lstStyle/>
          <a:p>
            <a:pPr eaLnBrk="0" hangingPunct="0"/>
            <a:endParaRPr lang="en-US"/>
          </a:p>
        </p:txBody>
      </p:sp>
      <p:pic>
        <p:nvPicPr>
          <p:cNvPr id="26" name="Picture 75" descr="floa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94780" y="4436668"/>
            <a:ext cx="463409" cy="685800"/>
          </a:xfrm>
          <a:prstGeom prst="rect">
            <a:avLst/>
          </a:prstGeom>
          <a:noFill/>
          <a:ln w="9525">
            <a:noFill/>
            <a:miter lim="800000"/>
            <a:headEnd/>
            <a:tailEnd/>
          </a:ln>
        </p:spPr>
      </p:pic>
      <p:sp>
        <p:nvSpPr>
          <p:cNvPr id="27" name="Text Box 8"/>
          <p:cNvSpPr txBox="1">
            <a:spLocks noChangeArrowheads="1"/>
          </p:cNvSpPr>
          <p:nvPr/>
        </p:nvSpPr>
        <p:spPr bwMode="auto">
          <a:xfrm>
            <a:off x="4899005" y="4284268"/>
            <a:ext cx="671979" cy="338554"/>
          </a:xfrm>
          <a:prstGeom prst="rect">
            <a:avLst/>
          </a:prstGeom>
          <a:noFill/>
          <a:ln w="12700">
            <a:noFill/>
            <a:miter lim="800000"/>
            <a:headEnd/>
            <a:tailEnd/>
          </a:ln>
        </p:spPr>
        <p:txBody>
          <a:bodyPr wrap="none">
            <a:prstTxWarp prst="textNoShape">
              <a:avLst/>
            </a:prstTxWarp>
            <a:spAutoFit/>
          </a:bodyPr>
          <a:lstStyle/>
          <a:p>
            <a:pPr eaLnBrk="0" hangingPunct="0"/>
            <a:r>
              <a:rPr lang="en-US" dirty="0" smtClean="0">
                <a:solidFill>
                  <a:srgbClr val="000000"/>
                </a:solidFill>
                <a:latin typeface="Helvetica" charset="0"/>
              </a:rPr>
              <a:t>Argo</a:t>
            </a:r>
            <a:endParaRPr lang="en-US" sz="1200" dirty="0">
              <a:solidFill>
                <a:srgbClr val="000000"/>
              </a:solidFill>
              <a:latin typeface="Helvetica" charset="0"/>
            </a:endParaRPr>
          </a:p>
        </p:txBody>
      </p:sp>
      <p:pic>
        <p:nvPicPr>
          <p:cNvPr id="28" name="Picture 27"/>
          <p:cNvPicPr>
            <a:picLocks noChangeAspect="1"/>
          </p:cNvPicPr>
          <p:nvPr/>
        </p:nvPicPr>
        <p:blipFill>
          <a:blip r:embed="rId8" cstate="screen">
            <a:extLst>
              <a:ext uri="{BEBA8EAE-BF5A-486C-A8C5-ECC9F3942E4B}">
                <a14:imgProps xmlns:a14="http://schemas.microsoft.com/office/drawing/2010/main">
                  <a14:imgLayer r:embed="rId9">
                    <a14:imgEffect>
                      <a14:backgroundRemoval t="3875" b="97438" l="3300" r="93000">
                        <a14:foregroundMark x1="35300" y1="5563" x2="35300" y2="5563"/>
                        <a14:foregroundMark x1="35300" y1="5563" x2="50100" y2="5000"/>
                        <a14:foregroundMark x1="64600" y1="5938" x2="64600" y2="5938"/>
                        <a14:foregroundMark x1="50100" y1="4813" x2="50100" y2="4813"/>
                        <a14:foregroundMark x1="50100" y1="4813" x2="65500" y2="6125"/>
                      </a14:backgroundRemoval>
                    </a14:imgEffect>
                  </a14:imgLayer>
                </a14:imgProps>
              </a:ext>
              <a:ext uri="{28A0092B-C50C-407E-A947-70E740481C1C}">
                <a14:useLocalDpi xmlns:a14="http://schemas.microsoft.com/office/drawing/2010/main"/>
              </a:ext>
            </a:extLst>
          </a:blip>
          <a:stretch>
            <a:fillRect/>
          </a:stretch>
        </p:blipFill>
        <p:spPr>
          <a:xfrm>
            <a:off x="8377" y="2653906"/>
            <a:ext cx="381000" cy="609600"/>
          </a:xfrm>
          <a:prstGeom prst="rect">
            <a:avLst/>
          </a:prstGeom>
        </p:spPr>
      </p:pic>
      <p:pic>
        <p:nvPicPr>
          <p:cNvPr id="29" name="Picture 28"/>
          <p:cNvPicPr>
            <a:picLocks noChangeAspect="1"/>
          </p:cNvPicPr>
          <p:nvPr/>
        </p:nvPicPr>
        <p:blipFill>
          <a:blip r:embed="rId10" cstate="screen">
            <a:extLst>
              <a:ext uri="{BEBA8EAE-BF5A-486C-A8C5-ECC9F3942E4B}">
                <a14:imgProps xmlns:a14="http://schemas.microsoft.com/office/drawing/2010/main">
                  <a14:imgLayer r:embed="rId11">
                    <a14:imgEffect>
                      <a14:backgroundRemoval t="3875" b="97438" l="3300" r="93000">
                        <a14:foregroundMark x1="35300" y1="5563" x2="35300" y2="5563"/>
                        <a14:foregroundMark x1="35300" y1="5563" x2="50100" y2="5000"/>
                        <a14:foregroundMark x1="64600" y1="5938" x2="64600" y2="5938"/>
                        <a14:foregroundMark x1="50100" y1="4813" x2="50100" y2="4813"/>
                        <a14:foregroundMark x1="50100" y1="4813" x2="65500" y2="6125"/>
                      </a14:backgroundRemoval>
                    </a14:imgEffect>
                  </a14:imgLayer>
                </a14:imgProps>
              </a:ext>
              <a:ext uri="{28A0092B-C50C-407E-A947-70E740481C1C}">
                <a14:useLocalDpi xmlns:a14="http://schemas.microsoft.com/office/drawing/2010/main"/>
              </a:ext>
            </a:extLst>
          </a:blip>
          <a:stretch>
            <a:fillRect/>
          </a:stretch>
        </p:blipFill>
        <p:spPr>
          <a:xfrm>
            <a:off x="7612507" y="2623426"/>
            <a:ext cx="304800" cy="487680"/>
          </a:xfrm>
          <a:prstGeom prst="rect">
            <a:avLst/>
          </a:prstGeom>
        </p:spPr>
      </p:pic>
      <p:sp>
        <p:nvSpPr>
          <p:cNvPr id="30" name="Text Box 8"/>
          <p:cNvSpPr txBox="1">
            <a:spLocks noChangeArrowheads="1"/>
          </p:cNvSpPr>
          <p:nvPr/>
        </p:nvSpPr>
        <p:spPr bwMode="auto">
          <a:xfrm>
            <a:off x="6934714" y="3001371"/>
            <a:ext cx="774571" cy="338554"/>
          </a:xfrm>
          <a:prstGeom prst="rect">
            <a:avLst/>
          </a:prstGeom>
          <a:noFill/>
          <a:ln w="12700">
            <a:noFill/>
            <a:miter lim="800000"/>
            <a:headEnd/>
            <a:tailEnd/>
          </a:ln>
        </p:spPr>
        <p:txBody>
          <a:bodyPr wrap="none">
            <a:prstTxWarp prst="textNoShape">
              <a:avLst/>
            </a:prstTxWarp>
            <a:spAutoFit/>
          </a:bodyPr>
          <a:lstStyle/>
          <a:p>
            <a:pPr eaLnBrk="0" hangingPunct="0"/>
            <a:r>
              <a:rPr lang="en-US" dirty="0" smtClean="0">
                <a:solidFill>
                  <a:srgbClr val="000000"/>
                </a:solidFill>
                <a:latin typeface="Helvetica" charset="0"/>
              </a:rPr>
              <a:t>GNSS</a:t>
            </a:r>
            <a:endParaRPr lang="en-US" sz="1200" dirty="0">
              <a:solidFill>
                <a:srgbClr val="000000"/>
              </a:solidFill>
              <a:latin typeface="Helvetica" charset="0"/>
            </a:endParaRPr>
          </a:p>
        </p:txBody>
      </p:sp>
      <p:sp>
        <p:nvSpPr>
          <p:cNvPr id="31" name="Text Box 8"/>
          <p:cNvSpPr txBox="1">
            <a:spLocks noChangeArrowheads="1"/>
          </p:cNvSpPr>
          <p:nvPr/>
        </p:nvSpPr>
        <p:spPr bwMode="auto">
          <a:xfrm>
            <a:off x="922781" y="4101706"/>
            <a:ext cx="945541" cy="584776"/>
          </a:xfrm>
          <a:prstGeom prst="rect">
            <a:avLst/>
          </a:prstGeom>
          <a:noFill/>
          <a:ln w="12700">
            <a:noFill/>
            <a:miter lim="800000"/>
            <a:headEnd/>
            <a:tailEnd/>
          </a:ln>
        </p:spPr>
        <p:txBody>
          <a:bodyPr wrap="none">
            <a:prstTxWarp prst="textNoShape">
              <a:avLst/>
            </a:prstTxWarp>
            <a:spAutoFit/>
          </a:bodyPr>
          <a:lstStyle/>
          <a:p>
            <a:pPr eaLnBrk="0" hangingPunct="0"/>
            <a:r>
              <a:rPr lang="en-US" dirty="0" smtClean="0">
                <a:solidFill>
                  <a:srgbClr val="000000"/>
                </a:solidFill>
                <a:latin typeface="Helvetica" charset="0"/>
              </a:rPr>
              <a:t>C</a:t>
            </a:r>
            <a:r>
              <a:rPr lang="en-US" sz="1200" dirty="0" smtClean="0">
                <a:solidFill>
                  <a:srgbClr val="000000"/>
                </a:solidFill>
                <a:latin typeface="Helvetica" charset="0"/>
              </a:rPr>
              <a:t>RUSTAL</a:t>
            </a:r>
            <a:endParaRPr lang="en-US" dirty="0" smtClean="0">
              <a:solidFill>
                <a:srgbClr val="000000"/>
              </a:solidFill>
              <a:latin typeface="Helvetica" charset="0"/>
            </a:endParaRPr>
          </a:p>
          <a:p>
            <a:pPr eaLnBrk="0" hangingPunct="0"/>
            <a:r>
              <a:rPr lang="en-US" dirty="0" smtClean="0">
                <a:solidFill>
                  <a:srgbClr val="000000"/>
                </a:solidFill>
                <a:latin typeface="Helvetica" charset="0"/>
              </a:rPr>
              <a:t>M</a:t>
            </a:r>
            <a:r>
              <a:rPr lang="en-US" sz="1200" dirty="0" smtClean="0">
                <a:solidFill>
                  <a:srgbClr val="000000"/>
                </a:solidFill>
                <a:latin typeface="Helvetica" charset="0"/>
              </a:rPr>
              <a:t>OTION</a:t>
            </a:r>
            <a:endParaRPr lang="en-US" sz="1200" dirty="0">
              <a:solidFill>
                <a:srgbClr val="000000"/>
              </a:solidFill>
              <a:latin typeface="Helvetica" charset="0"/>
            </a:endParaRPr>
          </a:p>
        </p:txBody>
      </p:sp>
      <p:sp>
        <p:nvSpPr>
          <p:cNvPr id="32" name="Title 1"/>
          <p:cNvSpPr>
            <a:spLocks noGrp="1"/>
          </p:cNvSpPr>
          <p:nvPr>
            <p:ph type="title"/>
          </p:nvPr>
        </p:nvSpPr>
        <p:spPr>
          <a:xfrm>
            <a:off x="548851" y="91322"/>
            <a:ext cx="8229600" cy="1143000"/>
          </a:xfrm>
        </p:spPr>
        <p:txBody>
          <a:bodyPr>
            <a:normAutofit/>
          </a:bodyPr>
          <a:lstStyle/>
          <a:p>
            <a:r>
              <a:rPr lang="en-US" sz="2800" dirty="0" smtClean="0"/>
              <a:t>Modern Observing System</a:t>
            </a:r>
            <a:endParaRPr lang="en-US" sz="2800" dirty="0"/>
          </a:p>
        </p:txBody>
      </p:sp>
    </p:spTree>
    <p:extLst>
      <p:ext uri="{BB962C8B-B14F-4D97-AF65-F5344CB8AC3E}">
        <p14:creationId xmlns:p14="http://schemas.microsoft.com/office/powerpoint/2010/main" val="34736935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Closing the Sea Level Budget</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07504" y="6117772"/>
            <a:ext cx="1296144" cy="539344"/>
          </a:xfrm>
          <a:prstGeom prst="rect">
            <a:avLst/>
          </a:prstGeom>
        </p:spPr>
      </p:pic>
      <p:sp>
        <p:nvSpPr>
          <p:cNvPr id="9" name="Text Box 61"/>
          <p:cNvSpPr txBox="1">
            <a:spLocks noChangeArrowheads="1"/>
          </p:cNvSpPr>
          <p:nvPr/>
        </p:nvSpPr>
        <p:spPr bwMode="auto">
          <a:xfrm>
            <a:off x="2532189" y="3124201"/>
            <a:ext cx="484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4000" b="0">
                <a:solidFill>
                  <a:schemeClr val="tx1"/>
                </a:solidFill>
                <a:latin typeface="Arial" charset="0"/>
              </a:rPr>
              <a:t>+</a:t>
            </a:r>
          </a:p>
        </p:txBody>
      </p:sp>
      <p:sp>
        <p:nvSpPr>
          <p:cNvPr id="12" name="Text Box 62"/>
          <p:cNvSpPr txBox="1">
            <a:spLocks noChangeArrowheads="1"/>
          </p:cNvSpPr>
          <p:nvPr/>
        </p:nvSpPr>
        <p:spPr bwMode="auto">
          <a:xfrm>
            <a:off x="5943604" y="3200401"/>
            <a:ext cx="484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4000" b="0">
                <a:solidFill>
                  <a:schemeClr val="tx1"/>
                </a:solidFill>
                <a:latin typeface="Arial" charset="0"/>
              </a:rPr>
              <a:t>=</a:t>
            </a:r>
          </a:p>
        </p:txBody>
      </p:sp>
      <p:sp>
        <p:nvSpPr>
          <p:cNvPr id="16" name="Text Box 71"/>
          <p:cNvSpPr txBox="1">
            <a:spLocks noChangeArrowheads="1"/>
          </p:cNvSpPr>
          <p:nvPr/>
        </p:nvSpPr>
        <p:spPr bwMode="auto">
          <a:xfrm>
            <a:off x="6682158" y="2006601"/>
            <a:ext cx="2288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1800" b="0">
                <a:solidFill>
                  <a:schemeClr val="tx1"/>
                </a:solidFill>
                <a:latin typeface="Arial" charset="0"/>
              </a:rPr>
              <a:t>Total Sea Level Rise</a:t>
            </a:r>
          </a:p>
        </p:txBody>
      </p:sp>
      <p:pic>
        <p:nvPicPr>
          <p:cNvPr id="17" name="Picture 75" descr="floa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688" y="2438409"/>
            <a:ext cx="1203081"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76"/>
          <p:cNvSpPr>
            <a:spLocks/>
          </p:cNvSpPr>
          <p:nvPr/>
        </p:nvSpPr>
        <p:spPr bwMode="auto">
          <a:xfrm>
            <a:off x="609600" y="3200400"/>
            <a:ext cx="1524000" cy="76200"/>
          </a:xfrm>
          <a:custGeom>
            <a:avLst/>
            <a:gdLst>
              <a:gd name="T0" fmla="*/ 0 w 960"/>
              <a:gd name="T1" fmla="*/ 2147483647 h 48"/>
              <a:gd name="T2" fmla="*/ 2147483647 w 960"/>
              <a:gd name="T3" fmla="*/ 0 h 48"/>
              <a:gd name="T4" fmla="*/ 2147483647 w 960"/>
              <a:gd name="T5" fmla="*/ 2147483647 h 48"/>
              <a:gd name="T6" fmla="*/ 2147483647 w 960"/>
              <a:gd name="T7" fmla="*/ 0 h 48"/>
              <a:gd name="T8" fmla="*/ 0 60000 65536"/>
              <a:gd name="T9" fmla="*/ 0 60000 65536"/>
              <a:gd name="T10" fmla="*/ 0 60000 65536"/>
              <a:gd name="T11" fmla="*/ 0 60000 65536"/>
              <a:gd name="T12" fmla="*/ 0 w 960"/>
              <a:gd name="T13" fmla="*/ 0 h 48"/>
              <a:gd name="T14" fmla="*/ 960 w 960"/>
              <a:gd name="T15" fmla="*/ 48 h 48"/>
            </a:gdLst>
            <a:ahLst/>
            <a:cxnLst>
              <a:cxn ang="T8">
                <a:pos x="T0" y="T1"/>
              </a:cxn>
              <a:cxn ang="T9">
                <a:pos x="T2" y="T3"/>
              </a:cxn>
              <a:cxn ang="T10">
                <a:pos x="T4" y="T5"/>
              </a:cxn>
              <a:cxn ang="T11">
                <a:pos x="T6" y="T7"/>
              </a:cxn>
            </a:cxnLst>
            <a:rect l="T12" t="T13" r="T14" b="T15"/>
            <a:pathLst>
              <a:path w="960" h="48">
                <a:moveTo>
                  <a:pt x="0" y="48"/>
                </a:moveTo>
                <a:cubicBezTo>
                  <a:pt x="68" y="24"/>
                  <a:pt x="136" y="0"/>
                  <a:pt x="240" y="0"/>
                </a:cubicBezTo>
                <a:cubicBezTo>
                  <a:pt x="344" y="0"/>
                  <a:pt x="504" y="48"/>
                  <a:pt x="624" y="48"/>
                </a:cubicBezTo>
                <a:cubicBezTo>
                  <a:pt x="744" y="48"/>
                  <a:pt x="852" y="24"/>
                  <a:pt x="960" y="0"/>
                </a:cubicBezTo>
              </a:path>
            </a:pathLst>
          </a:custGeom>
          <a:noFill/>
          <a:ln w="38100">
            <a:solidFill>
              <a:schemeClr val="accent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Text Box 77"/>
          <p:cNvSpPr txBox="1">
            <a:spLocks noChangeArrowheads="1"/>
          </p:cNvSpPr>
          <p:nvPr/>
        </p:nvSpPr>
        <p:spPr bwMode="auto">
          <a:xfrm>
            <a:off x="931989" y="4495808"/>
            <a:ext cx="847608" cy="461665"/>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Argo</a:t>
            </a:r>
          </a:p>
        </p:txBody>
      </p:sp>
      <p:pic>
        <p:nvPicPr>
          <p:cNvPr id="20" name="Picture 78" descr="gr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35569" y="2552700"/>
            <a:ext cx="2403231"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9" descr="tope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11820" y="2408238"/>
            <a:ext cx="2425212"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80"/>
          <p:cNvSpPr>
            <a:spLocks/>
          </p:cNvSpPr>
          <p:nvPr/>
        </p:nvSpPr>
        <p:spPr bwMode="auto">
          <a:xfrm>
            <a:off x="6705600" y="4216400"/>
            <a:ext cx="1524000" cy="76200"/>
          </a:xfrm>
          <a:custGeom>
            <a:avLst/>
            <a:gdLst>
              <a:gd name="T0" fmla="*/ 0 w 960"/>
              <a:gd name="T1" fmla="*/ 2147483647 h 48"/>
              <a:gd name="T2" fmla="*/ 2147483647 w 960"/>
              <a:gd name="T3" fmla="*/ 0 h 48"/>
              <a:gd name="T4" fmla="*/ 2147483647 w 960"/>
              <a:gd name="T5" fmla="*/ 2147483647 h 48"/>
              <a:gd name="T6" fmla="*/ 2147483647 w 960"/>
              <a:gd name="T7" fmla="*/ 0 h 48"/>
              <a:gd name="T8" fmla="*/ 0 60000 65536"/>
              <a:gd name="T9" fmla="*/ 0 60000 65536"/>
              <a:gd name="T10" fmla="*/ 0 60000 65536"/>
              <a:gd name="T11" fmla="*/ 0 60000 65536"/>
              <a:gd name="T12" fmla="*/ 0 w 960"/>
              <a:gd name="T13" fmla="*/ 0 h 48"/>
              <a:gd name="T14" fmla="*/ 960 w 960"/>
              <a:gd name="T15" fmla="*/ 48 h 48"/>
            </a:gdLst>
            <a:ahLst/>
            <a:cxnLst>
              <a:cxn ang="T8">
                <a:pos x="T0" y="T1"/>
              </a:cxn>
              <a:cxn ang="T9">
                <a:pos x="T2" y="T3"/>
              </a:cxn>
              <a:cxn ang="T10">
                <a:pos x="T4" y="T5"/>
              </a:cxn>
              <a:cxn ang="T11">
                <a:pos x="T6" y="T7"/>
              </a:cxn>
            </a:cxnLst>
            <a:rect l="T12" t="T13" r="T14" b="T15"/>
            <a:pathLst>
              <a:path w="960" h="48">
                <a:moveTo>
                  <a:pt x="0" y="48"/>
                </a:moveTo>
                <a:cubicBezTo>
                  <a:pt x="68" y="24"/>
                  <a:pt x="136" y="0"/>
                  <a:pt x="240" y="0"/>
                </a:cubicBezTo>
                <a:cubicBezTo>
                  <a:pt x="344" y="0"/>
                  <a:pt x="504" y="48"/>
                  <a:pt x="624" y="48"/>
                </a:cubicBezTo>
                <a:cubicBezTo>
                  <a:pt x="744" y="48"/>
                  <a:pt x="852" y="24"/>
                  <a:pt x="960" y="0"/>
                </a:cubicBezTo>
              </a:path>
            </a:pathLst>
          </a:custGeom>
          <a:noFill/>
          <a:ln w="38100">
            <a:solidFill>
              <a:schemeClr val="accent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Text Box 81"/>
          <p:cNvSpPr txBox="1">
            <a:spLocks noChangeArrowheads="1"/>
          </p:cNvSpPr>
          <p:nvPr/>
        </p:nvSpPr>
        <p:spPr bwMode="auto">
          <a:xfrm>
            <a:off x="6935666" y="4572008"/>
            <a:ext cx="1005954" cy="461665"/>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Jason</a:t>
            </a:r>
          </a:p>
        </p:txBody>
      </p:sp>
      <p:sp>
        <p:nvSpPr>
          <p:cNvPr id="24" name="Text Box 82"/>
          <p:cNvSpPr txBox="1">
            <a:spLocks noChangeArrowheads="1"/>
          </p:cNvSpPr>
          <p:nvPr/>
        </p:nvSpPr>
        <p:spPr bwMode="auto">
          <a:xfrm>
            <a:off x="3886200" y="4572008"/>
            <a:ext cx="1279166" cy="461665"/>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GRACE</a:t>
            </a:r>
          </a:p>
        </p:txBody>
      </p:sp>
      <p:sp>
        <p:nvSpPr>
          <p:cNvPr id="25" name="Text Box 83"/>
          <p:cNvSpPr txBox="1">
            <a:spLocks noChangeArrowheads="1"/>
          </p:cNvSpPr>
          <p:nvPr/>
        </p:nvSpPr>
        <p:spPr bwMode="auto">
          <a:xfrm>
            <a:off x="5762299" y="3657602"/>
            <a:ext cx="8930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algn="ctr" eaLnBrk="1" hangingPunct="1"/>
            <a:r>
              <a:rPr lang="en-US" sz="1400" b="0">
                <a:solidFill>
                  <a:schemeClr val="tx1"/>
                </a:solidFill>
                <a:latin typeface="Arial" charset="0"/>
              </a:rPr>
              <a:t>(roughly)</a:t>
            </a:r>
          </a:p>
        </p:txBody>
      </p:sp>
      <p:sp>
        <p:nvSpPr>
          <p:cNvPr id="26" name="Text Box 85"/>
          <p:cNvSpPr txBox="1">
            <a:spLocks noChangeArrowheads="1"/>
          </p:cNvSpPr>
          <p:nvPr/>
        </p:nvSpPr>
        <p:spPr bwMode="auto">
          <a:xfrm>
            <a:off x="3215058" y="1981201"/>
            <a:ext cx="27635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2000" b="0">
                <a:solidFill>
                  <a:schemeClr val="tx1"/>
                </a:solidFill>
                <a:latin typeface="Arial" charset="0"/>
              </a:rPr>
              <a:t>Addition of Freshwater</a:t>
            </a:r>
          </a:p>
        </p:txBody>
      </p:sp>
      <p:sp>
        <p:nvSpPr>
          <p:cNvPr id="27" name="Text Box 86"/>
          <p:cNvSpPr txBox="1">
            <a:spLocks noChangeArrowheads="1"/>
          </p:cNvSpPr>
          <p:nvPr/>
        </p:nvSpPr>
        <p:spPr bwMode="auto">
          <a:xfrm>
            <a:off x="411774" y="1974851"/>
            <a:ext cx="2022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2000" b="0">
                <a:solidFill>
                  <a:schemeClr val="tx1"/>
                </a:solidFill>
                <a:latin typeface="Arial" charset="0"/>
              </a:rPr>
              <a:t>Addition of Heat</a:t>
            </a:r>
          </a:p>
        </p:txBody>
      </p:sp>
    </p:spTree>
    <p:extLst>
      <p:ext uri="{BB962C8B-B14F-4D97-AF65-F5344CB8AC3E}">
        <p14:creationId xmlns:p14="http://schemas.microsoft.com/office/powerpoint/2010/main" val="30123881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Closing the Sea Level Budget</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07504" y="6117772"/>
            <a:ext cx="1296144" cy="539344"/>
          </a:xfrm>
          <a:prstGeom prst="rect">
            <a:avLst/>
          </a:prstGeom>
        </p:spPr>
      </p:pic>
      <p:sp>
        <p:nvSpPr>
          <p:cNvPr id="9" name="Text Box 61"/>
          <p:cNvSpPr txBox="1">
            <a:spLocks noChangeArrowheads="1"/>
          </p:cNvSpPr>
          <p:nvPr/>
        </p:nvSpPr>
        <p:spPr bwMode="auto">
          <a:xfrm>
            <a:off x="2532189" y="3124201"/>
            <a:ext cx="484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4000" b="0">
                <a:solidFill>
                  <a:schemeClr val="tx1"/>
                </a:solidFill>
                <a:latin typeface="Arial" charset="0"/>
              </a:rPr>
              <a:t>+</a:t>
            </a:r>
          </a:p>
        </p:txBody>
      </p:sp>
      <p:sp>
        <p:nvSpPr>
          <p:cNvPr id="12" name="Text Box 62"/>
          <p:cNvSpPr txBox="1">
            <a:spLocks noChangeArrowheads="1"/>
          </p:cNvSpPr>
          <p:nvPr/>
        </p:nvSpPr>
        <p:spPr bwMode="auto">
          <a:xfrm>
            <a:off x="5943604" y="3200401"/>
            <a:ext cx="484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4000" b="0">
                <a:solidFill>
                  <a:schemeClr val="tx1"/>
                </a:solidFill>
                <a:latin typeface="Arial" charset="0"/>
              </a:rPr>
              <a:t>=</a:t>
            </a:r>
          </a:p>
        </p:txBody>
      </p:sp>
      <p:sp>
        <p:nvSpPr>
          <p:cNvPr id="16" name="Text Box 71"/>
          <p:cNvSpPr txBox="1">
            <a:spLocks noChangeArrowheads="1"/>
          </p:cNvSpPr>
          <p:nvPr/>
        </p:nvSpPr>
        <p:spPr bwMode="auto">
          <a:xfrm>
            <a:off x="6682158" y="2006601"/>
            <a:ext cx="2288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1800" b="0">
                <a:solidFill>
                  <a:schemeClr val="tx1"/>
                </a:solidFill>
                <a:latin typeface="Arial" charset="0"/>
              </a:rPr>
              <a:t>Total Sea Level Rise</a:t>
            </a:r>
          </a:p>
        </p:txBody>
      </p:sp>
      <p:pic>
        <p:nvPicPr>
          <p:cNvPr id="17" name="Picture 75" descr="floa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688" y="2438409"/>
            <a:ext cx="1203081"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76"/>
          <p:cNvSpPr>
            <a:spLocks/>
          </p:cNvSpPr>
          <p:nvPr/>
        </p:nvSpPr>
        <p:spPr bwMode="auto">
          <a:xfrm>
            <a:off x="609600" y="3200400"/>
            <a:ext cx="1524000" cy="76200"/>
          </a:xfrm>
          <a:custGeom>
            <a:avLst/>
            <a:gdLst>
              <a:gd name="T0" fmla="*/ 0 w 960"/>
              <a:gd name="T1" fmla="*/ 2147483647 h 48"/>
              <a:gd name="T2" fmla="*/ 2147483647 w 960"/>
              <a:gd name="T3" fmla="*/ 0 h 48"/>
              <a:gd name="T4" fmla="*/ 2147483647 w 960"/>
              <a:gd name="T5" fmla="*/ 2147483647 h 48"/>
              <a:gd name="T6" fmla="*/ 2147483647 w 960"/>
              <a:gd name="T7" fmla="*/ 0 h 48"/>
              <a:gd name="T8" fmla="*/ 0 60000 65536"/>
              <a:gd name="T9" fmla="*/ 0 60000 65536"/>
              <a:gd name="T10" fmla="*/ 0 60000 65536"/>
              <a:gd name="T11" fmla="*/ 0 60000 65536"/>
              <a:gd name="T12" fmla="*/ 0 w 960"/>
              <a:gd name="T13" fmla="*/ 0 h 48"/>
              <a:gd name="T14" fmla="*/ 960 w 960"/>
              <a:gd name="T15" fmla="*/ 48 h 48"/>
            </a:gdLst>
            <a:ahLst/>
            <a:cxnLst>
              <a:cxn ang="T8">
                <a:pos x="T0" y="T1"/>
              </a:cxn>
              <a:cxn ang="T9">
                <a:pos x="T2" y="T3"/>
              </a:cxn>
              <a:cxn ang="T10">
                <a:pos x="T4" y="T5"/>
              </a:cxn>
              <a:cxn ang="T11">
                <a:pos x="T6" y="T7"/>
              </a:cxn>
            </a:cxnLst>
            <a:rect l="T12" t="T13" r="T14" b="T15"/>
            <a:pathLst>
              <a:path w="960" h="48">
                <a:moveTo>
                  <a:pt x="0" y="48"/>
                </a:moveTo>
                <a:cubicBezTo>
                  <a:pt x="68" y="24"/>
                  <a:pt x="136" y="0"/>
                  <a:pt x="240" y="0"/>
                </a:cubicBezTo>
                <a:cubicBezTo>
                  <a:pt x="344" y="0"/>
                  <a:pt x="504" y="48"/>
                  <a:pt x="624" y="48"/>
                </a:cubicBezTo>
                <a:cubicBezTo>
                  <a:pt x="744" y="48"/>
                  <a:pt x="852" y="24"/>
                  <a:pt x="960" y="0"/>
                </a:cubicBezTo>
              </a:path>
            </a:pathLst>
          </a:custGeom>
          <a:noFill/>
          <a:ln w="38100">
            <a:solidFill>
              <a:schemeClr val="accent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Text Box 77"/>
          <p:cNvSpPr txBox="1">
            <a:spLocks noChangeArrowheads="1"/>
          </p:cNvSpPr>
          <p:nvPr/>
        </p:nvSpPr>
        <p:spPr bwMode="auto">
          <a:xfrm>
            <a:off x="931989" y="4495808"/>
            <a:ext cx="847608" cy="461665"/>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Argo</a:t>
            </a:r>
          </a:p>
        </p:txBody>
      </p:sp>
      <p:pic>
        <p:nvPicPr>
          <p:cNvPr id="20" name="Picture 78" descr="gr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35569" y="2552700"/>
            <a:ext cx="2403231"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9" descr="tope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11820" y="2408238"/>
            <a:ext cx="2425212"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80"/>
          <p:cNvSpPr>
            <a:spLocks/>
          </p:cNvSpPr>
          <p:nvPr/>
        </p:nvSpPr>
        <p:spPr bwMode="auto">
          <a:xfrm>
            <a:off x="6705600" y="4216400"/>
            <a:ext cx="1524000" cy="76200"/>
          </a:xfrm>
          <a:custGeom>
            <a:avLst/>
            <a:gdLst>
              <a:gd name="T0" fmla="*/ 0 w 960"/>
              <a:gd name="T1" fmla="*/ 2147483647 h 48"/>
              <a:gd name="T2" fmla="*/ 2147483647 w 960"/>
              <a:gd name="T3" fmla="*/ 0 h 48"/>
              <a:gd name="T4" fmla="*/ 2147483647 w 960"/>
              <a:gd name="T5" fmla="*/ 2147483647 h 48"/>
              <a:gd name="T6" fmla="*/ 2147483647 w 960"/>
              <a:gd name="T7" fmla="*/ 0 h 48"/>
              <a:gd name="T8" fmla="*/ 0 60000 65536"/>
              <a:gd name="T9" fmla="*/ 0 60000 65536"/>
              <a:gd name="T10" fmla="*/ 0 60000 65536"/>
              <a:gd name="T11" fmla="*/ 0 60000 65536"/>
              <a:gd name="T12" fmla="*/ 0 w 960"/>
              <a:gd name="T13" fmla="*/ 0 h 48"/>
              <a:gd name="T14" fmla="*/ 960 w 960"/>
              <a:gd name="T15" fmla="*/ 48 h 48"/>
            </a:gdLst>
            <a:ahLst/>
            <a:cxnLst>
              <a:cxn ang="T8">
                <a:pos x="T0" y="T1"/>
              </a:cxn>
              <a:cxn ang="T9">
                <a:pos x="T2" y="T3"/>
              </a:cxn>
              <a:cxn ang="T10">
                <a:pos x="T4" y="T5"/>
              </a:cxn>
              <a:cxn ang="T11">
                <a:pos x="T6" y="T7"/>
              </a:cxn>
            </a:cxnLst>
            <a:rect l="T12" t="T13" r="T14" b="T15"/>
            <a:pathLst>
              <a:path w="960" h="48">
                <a:moveTo>
                  <a:pt x="0" y="48"/>
                </a:moveTo>
                <a:cubicBezTo>
                  <a:pt x="68" y="24"/>
                  <a:pt x="136" y="0"/>
                  <a:pt x="240" y="0"/>
                </a:cubicBezTo>
                <a:cubicBezTo>
                  <a:pt x="344" y="0"/>
                  <a:pt x="504" y="48"/>
                  <a:pt x="624" y="48"/>
                </a:cubicBezTo>
                <a:cubicBezTo>
                  <a:pt x="744" y="48"/>
                  <a:pt x="852" y="24"/>
                  <a:pt x="960" y="0"/>
                </a:cubicBezTo>
              </a:path>
            </a:pathLst>
          </a:custGeom>
          <a:noFill/>
          <a:ln w="38100">
            <a:solidFill>
              <a:schemeClr val="accent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Text Box 81"/>
          <p:cNvSpPr txBox="1">
            <a:spLocks noChangeArrowheads="1"/>
          </p:cNvSpPr>
          <p:nvPr/>
        </p:nvSpPr>
        <p:spPr bwMode="auto">
          <a:xfrm>
            <a:off x="6935666" y="4572008"/>
            <a:ext cx="1005954" cy="461665"/>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Jason</a:t>
            </a:r>
          </a:p>
        </p:txBody>
      </p:sp>
      <p:sp>
        <p:nvSpPr>
          <p:cNvPr id="24" name="Text Box 82"/>
          <p:cNvSpPr txBox="1">
            <a:spLocks noChangeArrowheads="1"/>
          </p:cNvSpPr>
          <p:nvPr/>
        </p:nvSpPr>
        <p:spPr bwMode="auto">
          <a:xfrm>
            <a:off x="3886200" y="4572008"/>
            <a:ext cx="1279166" cy="461665"/>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GRACE</a:t>
            </a:r>
          </a:p>
        </p:txBody>
      </p:sp>
      <p:sp>
        <p:nvSpPr>
          <p:cNvPr id="25" name="Text Box 83"/>
          <p:cNvSpPr txBox="1">
            <a:spLocks noChangeArrowheads="1"/>
          </p:cNvSpPr>
          <p:nvPr/>
        </p:nvSpPr>
        <p:spPr bwMode="auto">
          <a:xfrm>
            <a:off x="5762299" y="3657602"/>
            <a:ext cx="8930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algn="ctr" eaLnBrk="1" hangingPunct="1"/>
            <a:r>
              <a:rPr lang="en-US" sz="1400" b="0">
                <a:solidFill>
                  <a:schemeClr val="tx1"/>
                </a:solidFill>
                <a:latin typeface="Arial" charset="0"/>
              </a:rPr>
              <a:t>(roughly)</a:t>
            </a:r>
          </a:p>
        </p:txBody>
      </p:sp>
      <p:sp>
        <p:nvSpPr>
          <p:cNvPr id="26" name="Text Box 85"/>
          <p:cNvSpPr txBox="1">
            <a:spLocks noChangeArrowheads="1"/>
          </p:cNvSpPr>
          <p:nvPr/>
        </p:nvSpPr>
        <p:spPr bwMode="auto">
          <a:xfrm>
            <a:off x="3215058" y="1981201"/>
            <a:ext cx="27635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2000" b="0">
                <a:solidFill>
                  <a:schemeClr val="tx1"/>
                </a:solidFill>
                <a:latin typeface="Arial" charset="0"/>
              </a:rPr>
              <a:t>Addition of Freshwater</a:t>
            </a:r>
          </a:p>
        </p:txBody>
      </p:sp>
      <p:sp>
        <p:nvSpPr>
          <p:cNvPr id="27" name="Text Box 86"/>
          <p:cNvSpPr txBox="1">
            <a:spLocks noChangeArrowheads="1"/>
          </p:cNvSpPr>
          <p:nvPr/>
        </p:nvSpPr>
        <p:spPr bwMode="auto">
          <a:xfrm>
            <a:off x="411774" y="1974851"/>
            <a:ext cx="2022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2000" b="0">
                <a:solidFill>
                  <a:schemeClr val="tx1"/>
                </a:solidFill>
                <a:latin typeface="Arial" charset="0"/>
              </a:rPr>
              <a:t>Addition of Heat</a:t>
            </a:r>
          </a:p>
        </p:txBody>
      </p:sp>
      <p:sp>
        <p:nvSpPr>
          <p:cNvPr id="3" name="Rectangle 2"/>
          <p:cNvSpPr/>
          <p:nvPr/>
        </p:nvSpPr>
        <p:spPr>
          <a:xfrm>
            <a:off x="2940976" y="1728226"/>
            <a:ext cx="3002628" cy="3399161"/>
          </a:xfrm>
          <a:prstGeom prst="rect">
            <a:avLst/>
          </a:prstGeom>
          <a:no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7756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Ice Mass Loss from GRACE</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07504" y="6117772"/>
            <a:ext cx="1296144" cy="539344"/>
          </a:xfrm>
          <a:prstGeom prst="rect">
            <a:avLst/>
          </a:prstGeom>
        </p:spPr>
      </p:pic>
      <p:pic>
        <p:nvPicPr>
          <p:cNvPr id="17" name="Picture 16"/>
          <p:cNvPicPr>
            <a:picLocks noChangeAspect="1"/>
          </p:cNvPicPr>
          <p:nvPr/>
        </p:nvPicPr>
        <p:blipFill>
          <a:blip r:embed="rId4"/>
          <a:stretch>
            <a:fillRect/>
          </a:stretch>
        </p:blipFill>
        <p:spPr>
          <a:xfrm>
            <a:off x="1704793" y="1454944"/>
            <a:ext cx="5653615" cy="4675922"/>
          </a:xfrm>
          <a:prstGeom prst="rect">
            <a:avLst/>
          </a:prstGeom>
        </p:spPr>
      </p:pic>
    </p:spTree>
    <p:extLst>
      <p:ext uri="{BB962C8B-B14F-4D97-AF65-F5344CB8AC3E}">
        <p14:creationId xmlns:p14="http://schemas.microsoft.com/office/powerpoint/2010/main" val="32005517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Greenland Ice Mass Changes from GRACE</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107504" y="6117772"/>
            <a:ext cx="1296144" cy="539344"/>
          </a:xfrm>
          <a:prstGeom prst="rect">
            <a:avLst/>
          </a:prstGeom>
        </p:spPr>
      </p:pic>
      <p:pic>
        <p:nvPicPr>
          <p:cNvPr id="9" name="Greenland_JPL_N180_pm320cmH2O_je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4871" y="1477591"/>
            <a:ext cx="6705347" cy="4358475"/>
          </a:xfrm>
          <a:prstGeom prst="rect">
            <a:avLst/>
          </a:prstGeom>
        </p:spPr>
      </p:pic>
    </p:spTree>
    <p:extLst>
      <p:ext uri="{BB962C8B-B14F-4D97-AF65-F5344CB8AC3E}">
        <p14:creationId xmlns:p14="http://schemas.microsoft.com/office/powerpoint/2010/main" val="33046157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Overview</a:t>
            </a:r>
            <a:endParaRPr lang="en-US" sz="3200" dirty="0"/>
          </a:p>
        </p:txBody>
      </p:sp>
      <p:sp>
        <p:nvSpPr>
          <p:cNvPr id="3" name="Content Placeholder 2"/>
          <p:cNvSpPr>
            <a:spLocks noGrp="1"/>
          </p:cNvSpPr>
          <p:nvPr>
            <p:ph idx="1"/>
          </p:nvPr>
        </p:nvSpPr>
        <p:spPr>
          <a:xfrm>
            <a:off x="456138" y="1539767"/>
            <a:ext cx="8853198" cy="4525963"/>
          </a:xfrm>
        </p:spPr>
        <p:txBody>
          <a:bodyPr>
            <a:normAutofit/>
          </a:bodyPr>
          <a:lstStyle/>
          <a:p>
            <a:pPr>
              <a:lnSpc>
                <a:spcPct val="120000"/>
              </a:lnSpc>
            </a:pPr>
            <a:r>
              <a:rPr lang="en-US" sz="1800" b="1" dirty="0" smtClean="0"/>
              <a:t>Why do we care about sea level?</a:t>
            </a:r>
          </a:p>
          <a:p>
            <a:pPr lvl="1">
              <a:lnSpc>
                <a:spcPct val="120000"/>
              </a:lnSpc>
            </a:pPr>
            <a:r>
              <a:rPr lang="en-US" sz="1400" b="1" dirty="0" smtClean="0"/>
              <a:t>Sea Level as an Essential Climate Variable/Indicator</a:t>
            </a:r>
          </a:p>
          <a:p>
            <a:pPr lvl="1">
              <a:lnSpc>
                <a:spcPct val="120000"/>
              </a:lnSpc>
            </a:pPr>
            <a:r>
              <a:rPr lang="en-US" sz="1400" b="1" dirty="0" smtClean="0"/>
              <a:t>Sea Level Impacts</a:t>
            </a:r>
          </a:p>
          <a:p>
            <a:pPr>
              <a:lnSpc>
                <a:spcPct val="120000"/>
              </a:lnSpc>
            </a:pPr>
            <a:r>
              <a:rPr lang="en-US" sz="1800" b="1" dirty="0" smtClean="0"/>
              <a:t>Global vs. Regional Sea Level</a:t>
            </a:r>
            <a:endParaRPr lang="en-US" sz="1400" dirty="0" smtClean="0"/>
          </a:p>
          <a:p>
            <a:pPr>
              <a:lnSpc>
                <a:spcPct val="120000"/>
              </a:lnSpc>
            </a:pPr>
            <a:r>
              <a:rPr lang="en-US" sz="1800" b="1" dirty="0" smtClean="0"/>
              <a:t>Observing Sea Level</a:t>
            </a:r>
          </a:p>
          <a:p>
            <a:pPr lvl="1">
              <a:lnSpc>
                <a:spcPct val="120000"/>
              </a:lnSpc>
            </a:pPr>
            <a:r>
              <a:rPr lang="en-US" sz="1400" b="1" dirty="0" smtClean="0"/>
              <a:t>Historical Sea Level Measurements</a:t>
            </a:r>
          </a:p>
          <a:p>
            <a:pPr lvl="1">
              <a:lnSpc>
                <a:spcPct val="120000"/>
              </a:lnSpc>
            </a:pPr>
            <a:r>
              <a:rPr lang="en-US" sz="1400" b="1" dirty="0" smtClean="0"/>
              <a:t>Modern Observing System</a:t>
            </a:r>
          </a:p>
          <a:p>
            <a:pPr>
              <a:lnSpc>
                <a:spcPct val="120000"/>
              </a:lnSpc>
            </a:pPr>
            <a:r>
              <a:rPr lang="en-US" sz="1800" b="1" dirty="0" smtClean="0"/>
              <a:t>Projecting Future Sea Level Rise</a:t>
            </a:r>
          </a:p>
          <a:p>
            <a:pPr lvl="1">
              <a:lnSpc>
                <a:spcPct val="120000"/>
              </a:lnSpc>
            </a:pPr>
            <a:r>
              <a:rPr lang="en-US" sz="1400" b="1" dirty="0" smtClean="0"/>
              <a:t>Global vs. Regional Projections</a:t>
            </a:r>
          </a:p>
          <a:p>
            <a:pPr lvl="1">
              <a:lnSpc>
                <a:spcPct val="120000"/>
              </a:lnSpc>
            </a:pPr>
            <a:r>
              <a:rPr lang="en-US" sz="1400" b="1" dirty="0" smtClean="0"/>
              <a:t>What do we know?</a:t>
            </a:r>
          </a:p>
          <a:p>
            <a:pPr lvl="1">
              <a:lnSpc>
                <a:spcPct val="120000"/>
              </a:lnSpc>
            </a:pPr>
            <a:r>
              <a:rPr lang="en-US" sz="1400" b="1" dirty="0" smtClean="0"/>
              <a:t>What don’t we know?</a:t>
            </a:r>
          </a:p>
          <a:p>
            <a:pPr lvl="1">
              <a:lnSpc>
                <a:spcPct val="120000"/>
              </a:lnSpc>
            </a:pPr>
            <a:r>
              <a:rPr lang="en-US" sz="1400" b="1" dirty="0" smtClean="0"/>
              <a:t>Priorities for the future</a:t>
            </a:r>
          </a:p>
          <a:p>
            <a:pPr>
              <a:lnSpc>
                <a:spcPct val="120000"/>
              </a:lnSpc>
            </a:pPr>
            <a:r>
              <a:rPr lang="en-US" sz="1800" b="1" dirty="0" smtClean="0"/>
              <a:t>Summary</a:t>
            </a:r>
            <a:endParaRPr lang="en-US" sz="1400" dirty="0" smtClean="0"/>
          </a:p>
          <a:p>
            <a:pPr>
              <a:lnSpc>
                <a:spcPct val="120000"/>
              </a:lnSpc>
            </a:pPr>
            <a:endParaRPr lang="en-US" sz="1800" dirty="0" smtClean="0"/>
          </a:p>
          <a:p>
            <a:pPr>
              <a:lnSpc>
                <a:spcPct val="120000"/>
              </a:lnSpc>
            </a:pPr>
            <a:endParaRPr lang="en-US" sz="2200" dirty="0" smtClean="0"/>
          </a:p>
        </p:txBody>
      </p:sp>
      <p:sp>
        <p:nvSpPr>
          <p:cNvPr id="4" name="Rectangle 3"/>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107504" y="6117772"/>
            <a:ext cx="1296144" cy="539344"/>
          </a:xfrm>
          <a:prstGeom prst="rect">
            <a:avLst/>
          </a:prstGeom>
        </p:spPr>
      </p:pic>
    </p:spTree>
    <p:extLst>
      <p:ext uri="{BB962C8B-B14F-4D97-AF65-F5344CB8AC3E}">
        <p14:creationId xmlns:p14="http://schemas.microsoft.com/office/powerpoint/2010/main" val="32315659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Antarctica Ice Mass Changes from GRACE</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107504" y="6117772"/>
            <a:ext cx="1296144" cy="539344"/>
          </a:xfrm>
          <a:prstGeom prst="rect">
            <a:avLst/>
          </a:prstGeom>
        </p:spPr>
      </p:pic>
      <p:pic>
        <p:nvPicPr>
          <p:cNvPr id="10" name="Antarctica_JPL_N180_pm160cmH2O_je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35801" y="1417638"/>
            <a:ext cx="6986841" cy="4541447"/>
          </a:xfrm>
          <a:prstGeom prst="rect">
            <a:avLst/>
          </a:prstGeom>
        </p:spPr>
      </p:pic>
    </p:spTree>
    <p:extLst>
      <p:ext uri="{BB962C8B-B14F-4D97-AF65-F5344CB8AC3E}">
        <p14:creationId xmlns:p14="http://schemas.microsoft.com/office/powerpoint/2010/main" val="3086476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Closing the Sea Level Budget</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07504" y="6117772"/>
            <a:ext cx="1296144" cy="539344"/>
          </a:xfrm>
          <a:prstGeom prst="rect">
            <a:avLst/>
          </a:prstGeom>
        </p:spPr>
      </p:pic>
      <p:sp>
        <p:nvSpPr>
          <p:cNvPr id="9" name="Text Box 61"/>
          <p:cNvSpPr txBox="1">
            <a:spLocks noChangeArrowheads="1"/>
          </p:cNvSpPr>
          <p:nvPr/>
        </p:nvSpPr>
        <p:spPr bwMode="auto">
          <a:xfrm>
            <a:off x="2532189" y="3124201"/>
            <a:ext cx="484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4000" b="0">
                <a:solidFill>
                  <a:schemeClr val="tx1"/>
                </a:solidFill>
                <a:latin typeface="Arial" charset="0"/>
              </a:rPr>
              <a:t>+</a:t>
            </a:r>
          </a:p>
        </p:txBody>
      </p:sp>
      <p:sp>
        <p:nvSpPr>
          <p:cNvPr id="12" name="Text Box 62"/>
          <p:cNvSpPr txBox="1">
            <a:spLocks noChangeArrowheads="1"/>
          </p:cNvSpPr>
          <p:nvPr/>
        </p:nvSpPr>
        <p:spPr bwMode="auto">
          <a:xfrm>
            <a:off x="5943604" y="3200401"/>
            <a:ext cx="484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4000" b="0">
                <a:solidFill>
                  <a:schemeClr val="tx1"/>
                </a:solidFill>
                <a:latin typeface="Arial" charset="0"/>
              </a:rPr>
              <a:t>=</a:t>
            </a:r>
          </a:p>
        </p:txBody>
      </p:sp>
      <p:sp>
        <p:nvSpPr>
          <p:cNvPr id="16" name="Text Box 71"/>
          <p:cNvSpPr txBox="1">
            <a:spLocks noChangeArrowheads="1"/>
          </p:cNvSpPr>
          <p:nvPr/>
        </p:nvSpPr>
        <p:spPr bwMode="auto">
          <a:xfrm>
            <a:off x="6682158" y="2006601"/>
            <a:ext cx="2288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1800" b="0">
                <a:solidFill>
                  <a:schemeClr val="tx1"/>
                </a:solidFill>
                <a:latin typeface="Arial" charset="0"/>
              </a:rPr>
              <a:t>Total Sea Level Rise</a:t>
            </a:r>
          </a:p>
        </p:txBody>
      </p:sp>
      <p:pic>
        <p:nvPicPr>
          <p:cNvPr id="17" name="Picture 75" descr="floa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688" y="2438409"/>
            <a:ext cx="1203081"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76"/>
          <p:cNvSpPr>
            <a:spLocks/>
          </p:cNvSpPr>
          <p:nvPr/>
        </p:nvSpPr>
        <p:spPr bwMode="auto">
          <a:xfrm>
            <a:off x="609600" y="3200400"/>
            <a:ext cx="1524000" cy="76200"/>
          </a:xfrm>
          <a:custGeom>
            <a:avLst/>
            <a:gdLst>
              <a:gd name="T0" fmla="*/ 0 w 960"/>
              <a:gd name="T1" fmla="*/ 2147483647 h 48"/>
              <a:gd name="T2" fmla="*/ 2147483647 w 960"/>
              <a:gd name="T3" fmla="*/ 0 h 48"/>
              <a:gd name="T4" fmla="*/ 2147483647 w 960"/>
              <a:gd name="T5" fmla="*/ 2147483647 h 48"/>
              <a:gd name="T6" fmla="*/ 2147483647 w 960"/>
              <a:gd name="T7" fmla="*/ 0 h 48"/>
              <a:gd name="T8" fmla="*/ 0 60000 65536"/>
              <a:gd name="T9" fmla="*/ 0 60000 65536"/>
              <a:gd name="T10" fmla="*/ 0 60000 65536"/>
              <a:gd name="T11" fmla="*/ 0 60000 65536"/>
              <a:gd name="T12" fmla="*/ 0 w 960"/>
              <a:gd name="T13" fmla="*/ 0 h 48"/>
              <a:gd name="T14" fmla="*/ 960 w 960"/>
              <a:gd name="T15" fmla="*/ 48 h 48"/>
            </a:gdLst>
            <a:ahLst/>
            <a:cxnLst>
              <a:cxn ang="T8">
                <a:pos x="T0" y="T1"/>
              </a:cxn>
              <a:cxn ang="T9">
                <a:pos x="T2" y="T3"/>
              </a:cxn>
              <a:cxn ang="T10">
                <a:pos x="T4" y="T5"/>
              </a:cxn>
              <a:cxn ang="T11">
                <a:pos x="T6" y="T7"/>
              </a:cxn>
            </a:cxnLst>
            <a:rect l="T12" t="T13" r="T14" b="T15"/>
            <a:pathLst>
              <a:path w="960" h="48">
                <a:moveTo>
                  <a:pt x="0" y="48"/>
                </a:moveTo>
                <a:cubicBezTo>
                  <a:pt x="68" y="24"/>
                  <a:pt x="136" y="0"/>
                  <a:pt x="240" y="0"/>
                </a:cubicBezTo>
                <a:cubicBezTo>
                  <a:pt x="344" y="0"/>
                  <a:pt x="504" y="48"/>
                  <a:pt x="624" y="48"/>
                </a:cubicBezTo>
                <a:cubicBezTo>
                  <a:pt x="744" y="48"/>
                  <a:pt x="852" y="24"/>
                  <a:pt x="960" y="0"/>
                </a:cubicBezTo>
              </a:path>
            </a:pathLst>
          </a:custGeom>
          <a:noFill/>
          <a:ln w="38100">
            <a:solidFill>
              <a:schemeClr val="accent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Text Box 77"/>
          <p:cNvSpPr txBox="1">
            <a:spLocks noChangeArrowheads="1"/>
          </p:cNvSpPr>
          <p:nvPr/>
        </p:nvSpPr>
        <p:spPr bwMode="auto">
          <a:xfrm>
            <a:off x="931989" y="4495808"/>
            <a:ext cx="847608" cy="461665"/>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Argo</a:t>
            </a:r>
          </a:p>
        </p:txBody>
      </p:sp>
      <p:pic>
        <p:nvPicPr>
          <p:cNvPr id="20" name="Picture 78" descr="gr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35569" y="2552700"/>
            <a:ext cx="2403231"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9" descr="tope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11820" y="2408238"/>
            <a:ext cx="2425212"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80"/>
          <p:cNvSpPr>
            <a:spLocks/>
          </p:cNvSpPr>
          <p:nvPr/>
        </p:nvSpPr>
        <p:spPr bwMode="auto">
          <a:xfrm>
            <a:off x="6705600" y="4216400"/>
            <a:ext cx="1524000" cy="76200"/>
          </a:xfrm>
          <a:custGeom>
            <a:avLst/>
            <a:gdLst>
              <a:gd name="T0" fmla="*/ 0 w 960"/>
              <a:gd name="T1" fmla="*/ 2147483647 h 48"/>
              <a:gd name="T2" fmla="*/ 2147483647 w 960"/>
              <a:gd name="T3" fmla="*/ 0 h 48"/>
              <a:gd name="T4" fmla="*/ 2147483647 w 960"/>
              <a:gd name="T5" fmla="*/ 2147483647 h 48"/>
              <a:gd name="T6" fmla="*/ 2147483647 w 960"/>
              <a:gd name="T7" fmla="*/ 0 h 48"/>
              <a:gd name="T8" fmla="*/ 0 60000 65536"/>
              <a:gd name="T9" fmla="*/ 0 60000 65536"/>
              <a:gd name="T10" fmla="*/ 0 60000 65536"/>
              <a:gd name="T11" fmla="*/ 0 60000 65536"/>
              <a:gd name="T12" fmla="*/ 0 w 960"/>
              <a:gd name="T13" fmla="*/ 0 h 48"/>
              <a:gd name="T14" fmla="*/ 960 w 960"/>
              <a:gd name="T15" fmla="*/ 48 h 48"/>
            </a:gdLst>
            <a:ahLst/>
            <a:cxnLst>
              <a:cxn ang="T8">
                <a:pos x="T0" y="T1"/>
              </a:cxn>
              <a:cxn ang="T9">
                <a:pos x="T2" y="T3"/>
              </a:cxn>
              <a:cxn ang="T10">
                <a:pos x="T4" y="T5"/>
              </a:cxn>
              <a:cxn ang="T11">
                <a:pos x="T6" y="T7"/>
              </a:cxn>
            </a:cxnLst>
            <a:rect l="T12" t="T13" r="T14" b="T15"/>
            <a:pathLst>
              <a:path w="960" h="48">
                <a:moveTo>
                  <a:pt x="0" y="48"/>
                </a:moveTo>
                <a:cubicBezTo>
                  <a:pt x="68" y="24"/>
                  <a:pt x="136" y="0"/>
                  <a:pt x="240" y="0"/>
                </a:cubicBezTo>
                <a:cubicBezTo>
                  <a:pt x="344" y="0"/>
                  <a:pt x="504" y="48"/>
                  <a:pt x="624" y="48"/>
                </a:cubicBezTo>
                <a:cubicBezTo>
                  <a:pt x="744" y="48"/>
                  <a:pt x="852" y="24"/>
                  <a:pt x="960" y="0"/>
                </a:cubicBezTo>
              </a:path>
            </a:pathLst>
          </a:custGeom>
          <a:noFill/>
          <a:ln w="38100">
            <a:solidFill>
              <a:schemeClr val="accent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Text Box 81"/>
          <p:cNvSpPr txBox="1">
            <a:spLocks noChangeArrowheads="1"/>
          </p:cNvSpPr>
          <p:nvPr/>
        </p:nvSpPr>
        <p:spPr bwMode="auto">
          <a:xfrm>
            <a:off x="6935666" y="4572008"/>
            <a:ext cx="1005954" cy="461665"/>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Jason</a:t>
            </a:r>
          </a:p>
        </p:txBody>
      </p:sp>
      <p:sp>
        <p:nvSpPr>
          <p:cNvPr id="24" name="Text Box 82"/>
          <p:cNvSpPr txBox="1">
            <a:spLocks noChangeArrowheads="1"/>
          </p:cNvSpPr>
          <p:nvPr/>
        </p:nvSpPr>
        <p:spPr bwMode="auto">
          <a:xfrm>
            <a:off x="3886200" y="4572008"/>
            <a:ext cx="1279166" cy="461665"/>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GRACE</a:t>
            </a:r>
          </a:p>
        </p:txBody>
      </p:sp>
      <p:sp>
        <p:nvSpPr>
          <p:cNvPr id="25" name="Text Box 83"/>
          <p:cNvSpPr txBox="1">
            <a:spLocks noChangeArrowheads="1"/>
          </p:cNvSpPr>
          <p:nvPr/>
        </p:nvSpPr>
        <p:spPr bwMode="auto">
          <a:xfrm>
            <a:off x="5762299" y="3657602"/>
            <a:ext cx="8930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algn="ctr" eaLnBrk="1" hangingPunct="1"/>
            <a:r>
              <a:rPr lang="en-US" sz="1400" b="0">
                <a:solidFill>
                  <a:schemeClr val="tx1"/>
                </a:solidFill>
                <a:latin typeface="Arial" charset="0"/>
              </a:rPr>
              <a:t>(roughly)</a:t>
            </a:r>
          </a:p>
        </p:txBody>
      </p:sp>
      <p:sp>
        <p:nvSpPr>
          <p:cNvPr id="26" name="Text Box 85"/>
          <p:cNvSpPr txBox="1">
            <a:spLocks noChangeArrowheads="1"/>
          </p:cNvSpPr>
          <p:nvPr/>
        </p:nvSpPr>
        <p:spPr bwMode="auto">
          <a:xfrm>
            <a:off x="3215058" y="1981201"/>
            <a:ext cx="27635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2000" b="0">
                <a:solidFill>
                  <a:schemeClr val="tx1"/>
                </a:solidFill>
                <a:latin typeface="Arial" charset="0"/>
              </a:rPr>
              <a:t>Addition of Freshwater</a:t>
            </a:r>
          </a:p>
        </p:txBody>
      </p:sp>
      <p:sp>
        <p:nvSpPr>
          <p:cNvPr id="27" name="Text Box 86"/>
          <p:cNvSpPr txBox="1">
            <a:spLocks noChangeArrowheads="1"/>
          </p:cNvSpPr>
          <p:nvPr/>
        </p:nvSpPr>
        <p:spPr bwMode="auto">
          <a:xfrm>
            <a:off x="411774" y="1974851"/>
            <a:ext cx="2022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2000" b="0">
                <a:solidFill>
                  <a:schemeClr val="tx1"/>
                </a:solidFill>
                <a:latin typeface="Arial" charset="0"/>
              </a:rPr>
              <a:t>Addition of Heat</a:t>
            </a:r>
          </a:p>
        </p:txBody>
      </p:sp>
      <p:sp>
        <p:nvSpPr>
          <p:cNvPr id="3" name="Rectangle 2"/>
          <p:cNvSpPr/>
          <p:nvPr/>
        </p:nvSpPr>
        <p:spPr>
          <a:xfrm>
            <a:off x="257813" y="1634512"/>
            <a:ext cx="2274376" cy="3399161"/>
          </a:xfrm>
          <a:prstGeom prst="rect">
            <a:avLst/>
          </a:prstGeom>
          <a:no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0659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Thermosteric</a:t>
            </a:r>
            <a:r>
              <a:rPr lang="en-US" sz="2800" dirty="0" smtClean="0"/>
              <a:t> Sea Level Change – Argo Floats</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07504" y="6117772"/>
            <a:ext cx="1296144" cy="539344"/>
          </a:xfrm>
          <a:prstGeom prst="rect">
            <a:avLst/>
          </a:prstGeom>
        </p:spPr>
      </p:pic>
      <p:pic>
        <p:nvPicPr>
          <p:cNvPr id="4" name="Picture 3"/>
          <p:cNvPicPr>
            <a:picLocks noChangeAspect="1"/>
          </p:cNvPicPr>
          <p:nvPr/>
        </p:nvPicPr>
        <p:blipFill>
          <a:blip r:embed="rId4"/>
          <a:stretch>
            <a:fillRect/>
          </a:stretch>
        </p:blipFill>
        <p:spPr>
          <a:xfrm>
            <a:off x="1945729" y="1630052"/>
            <a:ext cx="5661195" cy="4245896"/>
          </a:xfrm>
          <a:prstGeom prst="rect">
            <a:avLst/>
          </a:prstGeom>
        </p:spPr>
      </p:pic>
    </p:spTree>
    <p:extLst>
      <p:ext uri="{BB962C8B-B14F-4D97-AF65-F5344CB8AC3E}">
        <p14:creationId xmlns:p14="http://schemas.microsoft.com/office/powerpoint/2010/main" val="19195591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Thermosteric</a:t>
            </a:r>
            <a:r>
              <a:rPr lang="en-US" sz="2800" dirty="0" smtClean="0"/>
              <a:t> Sea Level Change – Argo Floats</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07504" y="6117772"/>
            <a:ext cx="1296144" cy="539344"/>
          </a:xfrm>
          <a:prstGeom prst="rect">
            <a:avLst/>
          </a:prstGeom>
        </p:spPr>
      </p:pic>
      <p:pic>
        <p:nvPicPr>
          <p:cNvPr id="3" name="Picture 2"/>
          <p:cNvPicPr>
            <a:picLocks noChangeAspect="1"/>
          </p:cNvPicPr>
          <p:nvPr/>
        </p:nvPicPr>
        <p:blipFill>
          <a:blip r:embed="rId4"/>
          <a:stretch>
            <a:fillRect/>
          </a:stretch>
        </p:blipFill>
        <p:spPr>
          <a:xfrm>
            <a:off x="107504" y="1754399"/>
            <a:ext cx="8769810" cy="4052744"/>
          </a:xfrm>
          <a:prstGeom prst="rect">
            <a:avLst/>
          </a:prstGeom>
        </p:spPr>
      </p:pic>
    </p:spTree>
    <p:extLst>
      <p:ext uri="{BB962C8B-B14F-4D97-AF65-F5344CB8AC3E}">
        <p14:creationId xmlns:p14="http://schemas.microsoft.com/office/powerpoint/2010/main" val="39598285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Closing the Sea Level Budget</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07504" y="6117772"/>
            <a:ext cx="1296144" cy="539344"/>
          </a:xfrm>
          <a:prstGeom prst="rect">
            <a:avLst/>
          </a:prstGeom>
        </p:spPr>
      </p:pic>
      <p:pic>
        <p:nvPicPr>
          <p:cNvPr id="28" name="Picture 27" descr="Figure 13.6.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1189" y="1534356"/>
            <a:ext cx="5795991" cy="4469198"/>
          </a:xfrm>
          <a:prstGeom prst="rect">
            <a:avLst/>
          </a:prstGeom>
        </p:spPr>
      </p:pic>
    </p:spTree>
    <p:extLst>
      <p:ext uri="{BB962C8B-B14F-4D97-AF65-F5344CB8AC3E}">
        <p14:creationId xmlns:p14="http://schemas.microsoft.com/office/powerpoint/2010/main" val="36906923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Closing the Sea Level Budget (altimeter era)</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07504" y="6117772"/>
            <a:ext cx="1296144" cy="539344"/>
          </a:xfrm>
          <a:prstGeom prst="rect">
            <a:avLst/>
          </a:prstGeom>
        </p:spPr>
      </p:pic>
      <p:sp>
        <p:nvSpPr>
          <p:cNvPr id="17" name="Text Box 12"/>
          <p:cNvSpPr txBox="1">
            <a:spLocks noChangeArrowheads="1"/>
          </p:cNvSpPr>
          <p:nvPr/>
        </p:nvSpPr>
        <p:spPr bwMode="auto">
          <a:xfrm>
            <a:off x="2638425" y="1809678"/>
            <a:ext cx="38617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dirty="0">
                <a:solidFill>
                  <a:srgbClr val="000000"/>
                </a:solidFill>
                <a:latin typeface="Tahoma" charset="0"/>
              </a:rPr>
              <a:t>Thermal Expansion: ~ 1.1 mm/year</a:t>
            </a:r>
          </a:p>
        </p:txBody>
      </p:sp>
      <p:sp>
        <p:nvSpPr>
          <p:cNvPr id="18" name="Text Box 13"/>
          <p:cNvSpPr txBox="1">
            <a:spLocks noChangeArrowheads="1"/>
          </p:cNvSpPr>
          <p:nvPr/>
        </p:nvSpPr>
        <p:spPr bwMode="auto">
          <a:xfrm>
            <a:off x="2622556" y="2410585"/>
            <a:ext cx="3872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dirty="0">
                <a:solidFill>
                  <a:srgbClr val="000000"/>
                </a:solidFill>
                <a:latin typeface="Tahoma" charset="0"/>
              </a:rPr>
              <a:t>Mountain Glaciers:   ~ 1.2 mm/year</a:t>
            </a:r>
          </a:p>
        </p:txBody>
      </p:sp>
      <p:sp>
        <p:nvSpPr>
          <p:cNvPr id="19" name="Text Box 14"/>
          <p:cNvSpPr txBox="1">
            <a:spLocks noChangeArrowheads="1"/>
          </p:cNvSpPr>
          <p:nvPr/>
        </p:nvSpPr>
        <p:spPr bwMode="auto">
          <a:xfrm>
            <a:off x="2637183" y="2993379"/>
            <a:ext cx="38581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dirty="0">
                <a:solidFill>
                  <a:srgbClr val="000000"/>
                </a:solidFill>
                <a:latin typeface="Tahoma" charset="0"/>
              </a:rPr>
              <a:t>Greenland Ice Melt: ~ </a:t>
            </a:r>
            <a:r>
              <a:rPr lang="en-US" dirty="0" smtClean="0">
                <a:solidFill>
                  <a:srgbClr val="000000"/>
                </a:solidFill>
                <a:latin typeface="Tahoma" charset="0"/>
              </a:rPr>
              <a:t>0.7 </a:t>
            </a:r>
            <a:r>
              <a:rPr lang="en-US" dirty="0">
                <a:solidFill>
                  <a:srgbClr val="000000"/>
                </a:solidFill>
                <a:latin typeface="Tahoma" charset="0"/>
              </a:rPr>
              <a:t>mm/year</a:t>
            </a:r>
          </a:p>
        </p:txBody>
      </p:sp>
      <p:sp>
        <p:nvSpPr>
          <p:cNvPr id="20" name="Text Box 15"/>
          <p:cNvSpPr txBox="1">
            <a:spLocks noChangeArrowheads="1"/>
          </p:cNvSpPr>
          <p:nvPr/>
        </p:nvSpPr>
        <p:spPr bwMode="auto">
          <a:xfrm>
            <a:off x="2661830" y="3592568"/>
            <a:ext cx="3861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dirty="0">
                <a:solidFill>
                  <a:srgbClr val="000000"/>
                </a:solidFill>
                <a:latin typeface="Tahoma" charset="0"/>
              </a:rPr>
              <a:t>Antarctic Ice Melt:   ~ </a:t>
            </a:r>
            <a:r>
              <a:rPr lang="en-US" dirty="0" smtClean="0">
                <a:solidFill>
                  <a:srgbClr val="000000"/>
                </a:solidFill>
                <a:latin typeface="Tahoma" charset="0"/>
              </a:rPr>
              <a:t>0.2 </a:t>
            </a:r>
            <a:r>
              <a:rPr lang="en-US" dirty="0">
                <a:solidFill>
                  <a:srgbClr val="000000"/>
                </a:solidFill>
                <a:latin typeface="Tahoma" charset="0"/>
              </a:rPr>
              <a:t>mm/year</a:t>
            </a:r>
          </a:p>
        </p:txBody>
      </p:sp>
      <p:sp>
        <p:nvSpPr>
          <p:cNvPr id="22" name="Rectangle 17"/>
          <p:cNvSpPr>
            <a:spLocks noChangeArrowheads="1"/>
          </p:cNvSpPr>
          <p:nvPr/>
        </p:nvSpPr>
        <p:spPr bwMode="auto">
          <a:xfrm>
            <a:off x="3076575" y="5629275"/>
            <a:ext cx="184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eaLnBrk="0" hangingPunct="0"/>
            <a:endParaRPr lang="en-US" sz="1600">
              <a:solidFill>
                <a:srgbClr val="000000"/>
              </a:solidFill>
            </a:endParaRPr>
          </a:p>
        </p:txBody>
      </p:sp>
      <p:sp>
        <p:nvSpPr>
          <p:cNvPr id="23" name="Text Box 18"/>
          <p:cNvSpPr txBox="1">
            <a:spLocks noChangeArrowheads="1"/>
          </p:cNvSpPr>
          <p:nvPr/>
        </p:nvSpPr>
        <p:spPr bwMode="auto">
          <a:xfrm>
            <a:off x="2653284" y="4145151"/>
            <a:ext cx="24908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dirty="0">
                <a:solidFill>
                  <a:srgbClr val="000000"/>
                </a:solidFill>
                <a:latin typeface="Tahoma" charset="0"/>
              </a:rPr>
              <a:t>Land Water Storage: ?</a:t>
            </a:r>
          </a:p>
        </p:txBody>
      </p:sp>
      <p:sp>
        <p:nvSpPr>
          <p:cNvPr id="24" name="Text Box 19"/>
          <p:cNvSpPr txBox="1">
            <a:spLocks noChangeArrowheads="1"/>
          </p:cNvSpPr>
          <p:nvPr/>
        </p:nvSpPr>
        <p:spPr bwMode="auto">
          <a:xfrm>
            <a:off x="2769388" y="4812405"/>
            <a:ext cx="24166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dirty="0">
                <a:solidFill>
                  <a:srgbClr val="000000"/>
                </a:solidFill>
                <a:latin typeface="Tahoma" charset="0"/>
              </a:rPr>
              <a:t>Total: ~ </a:t>
            </a:r>
            <a:r>
              <a:rPr lang="en-US" dirty="0" smtClean="0">
                <a:solidFill>
                  <a:srgbClr val="000000"/>
                </a:solidFill>
                <a:latin typeface="Tahoma" charset="0"/>
              </a:rPr>
              <a:t>3.2 </a:t>
            </a:r>
            <a:r>
              <a:rPr lang="en-US" dirty="0">
                <a:solidFill>
                  <a:srgbClr val="000000"/>
                </a:solidFill>
                <a:latin typeface="Tahoma" charset="0"/>
              </a:rPr>
              <a:t>mm/year</a:t>
            </a:r>
          </a:p>
        </p:txBody>
      </p:sp>
      <p:sp>
        <p:nvSpPr>
          <p:cNvPr id="25" name="Text Box 20"/>
          <p:cNvSpPr txBox="1">
            <a:spLocks noChangeArrowheads="1"/>
          </p:cNvSpPr>
          <p:nvPr/>
        </p:nvSpPr>
        <p:spPr bwMode="auto">
          <a:xfrm>
            <a:off x="1982032" y="2671094"/>
            <a:ext cx="301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a:solidFill>
                  <a:srgbClr val="000000"/>
                </a:solidFill>
              </a:rPr>
              <a:t>+</a:t>
            </a:r>
          </a:p>
        </p:txBody>
      </p:sp>
      <p:sp>
        <p:nvSpPr>
          <p:cNvPr id="26" name="Text Box 21"/>
          <p:cNvSpPr txBox="1">
            <a:spLocks noChangeArrowheads="1"/>
          </p:cNvSpPr>
          <p:nvPr/>
        </p:nvSpPr>
        <p:spPr bwMode="auto">
          <a:xfrm>
            <a:off x="1982032" y="3254014"/>
            <a:ext cx="301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dirty="0">
                <a:solidFill>
                  <a:srgbClr val="000000"/>
                </a:solidFill>
              </a:rPr>
              <a:t>+</a:t>
            </a:r>
          </a:p>
        </p:txBody>
      </p:sp>
      <p:sp>
        <p:nvSpPr>
          <p:cNvPr id="27" name="Text Box 22"/>
          <p:cNvSpPr txBox="1">
            <a:spLocks noChangeArrowheads="1"/>
          </p:cNvSpPr>
          <p:nvPr/>
        </p:nvSpPr>
        <p:spPr bwMode="auto">
          <a:xfrm>
            <a:off x="1982032" y="3883951"/>
            <a:ext cx="301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a:solidFill>
                  <a:srgbClr val="000000"/>
                </a:solidFill>
              </a:rPr>
              <a:t>+</a:t>
            </a:r>
          </a:p>
        </p:txBody>
      </p:sp>
      <p:sp>
        <p:nvSpPr>
          <p:cNvPr id="29" name="Text Box 24"/>
          <p:cNvSpPr txBox="1">
            <a:spLocks noChangeArrowheads="1"/>
          </p:cNvSpPr>
          <p:nvPr/>
        </p:nvSpPr>
        <p:spPr bwMode="auto">
          <a:xfrm>
            <a:off x="1982032" y="4790498"/>
            <a:ext cx="301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a:solidFill>
                  <a:srgbClr val="000000"/>
                </a:solidFill>
              </a:rPr>
              <a:t>=</a:t>
            </a:r>
          </a:p>
        </p:txBody>
      </p:sp>
      <p:sp>
        <p:nvSpPr>
          <p:cNvPr id="30" name="Line 25"/>
          <p:cNvSpPr>
            <a:spLocks noChangeShapeType="1"/>
          </p:cNvSpPr>
          <p:nvPr/>
        </p:nvSpPr>
        <p:spPr bwMode="auto">
          <a:xfrm>
            <a:off x="1908904" y="4648821"/>
            <a:ext cx="5279291"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srgbClr val="000000"/>
              </a:solidFill>
            </a:endParaRPr>
          </a:p>
        </p:txBody>
      </p:sp>
      <p:sp>
        <p:nvSpPr>
          <p:cNvPr id="31" name="Text Box 20"/>
          <p:cNvSpPr txBox="1">
            <a:spLocks noChangeArrowheads="1"/>
          </p:cNvSpPr>
          <p:nvPr/>
        </p:nvSpPr>
        <p:spPr bwMode="auto">
          <a:xfrm>
            <a:off x="1983639" y="2072031"/>
            <a:ext cx="301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a:solidFill>
                  <a:srgbClr val="000000"/>
                </a:solidFill>
              </a:rPr>
              <a:t>+</a:t>
            </a:r>
          </a:p>
        </p:txBody>
      </p:sp>
    </p:spTree>
    <p:extLst>
      <p:ext uri="{BB962C8B-B14F-4D97-AF65-F5344CB8AC3E}">
        <p14:creationId xmlns:p14="http://schemas.microsoft.com/office/powerpoint/2010/main" val="1591682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Sea Level Budget</a:t>
            </a:r>
            <a:endParaRPr lang="en-US" sz="28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952499" y="6070703"/>
            <a:ext cx="4233536" cy="830997"/>
          </a:xfrm>
          <a:prstGeom prst="rect">
            <a:avLst/>
          </a:prstGeom>
          <a:no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t>Cooperative Institute for Research in Environmental Sciences (CIRES)</a:t>
            </a:r>
            <a:endParaRPr lang="en-US" sz="1600" dirty="0"/>
          </a:p>
          <a:p>
            <a:pPr algn="r"/>
            <a:endParaRPr lang="en-US" sz="1600" dirty="0">
              <a:solidFill>
                <a:schemeClr val="bg1"/>
              </a:solidFill>
            </a:endParaRPr>
          </a:p>
        </p:txBody>
      </p:sp>
      <p:sp>
        <p:nvSpPr>
          <p:cNvPr id="14" name="Content Placeholder 2"/>
          <p:cNvSpPr txBox="1">
            <a:spLocks/>
          </p:cNvSpPr>
          <p:nvPr/>
        </p:nvSpPr>
        <p:spPr>
          <a:xfrm>
            <a:off x="-1" y="1477591"/>
            <a:ext cx="486798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endParaRPr lang="en-US" sz="17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p:nvSpPr>
          <p:cNvPr id="13" name="Rectangle 12"/>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07504" y="6117772"/>
            <a:ext cx="1296144" cy="539344"/>
          </a:xfrm>
          <a:prstGeom prst="rect">
            <a:avLst/>
          </a:prstGeom>
        </p:spPr>
      </p:pic>
      <p:sp>
        <p:nvSpPr>
          <p:cNvPr id="22" name="Rectangle 17"/>
          <p:cNvSpPr>
            <a:spLocks noChangeArrowheads="1"/>
          </p:cNvSpPr>
          <p:nvPr/>
        </p:nvSpPr>
        <p:spPr bwMode="auto">
          <a:xfrm>
            <a:off x="3076575" y="5629275"/>
            <a:ext cx="184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eaLnBrk="0" hangingPunct="0"/>
            <a:endParaRPr lang="en-US" sz="1600">
              <a:solidFill>
                <a:srgbClr val="000000"/>
              </a:solidFill>
            </a:endParaRPr>
          </a:p>
        </p:txBody>
      </p:sp>
      <p:pic>
        <p:nvPicPr>
          <p:cNvPr id="3" name="Picture 2"/>
          <p:cNvPicPr>
            <a:picLocks noChangeAspect="1"/>
          </p:cNvPicPr>
          <p:nvPr/>
        </p:nvPicPr>
        <p:blipFill>
          <a:blip r:embed="rId4"/>
          <a:stretch>
            <a:fillRect/>
          </a:stretch>
        </p:blipFill>
        <p:spPr>
          <a:xfrm>
            <a:off x="107504" y="1674000"/>
            <a:ext cx="9017234" cy="3825493"/>
          </a:xfrm>
          <a:prstGeom prst="rect">
            <a:avLst/>
          </a:prstGeom>
        </p:spPr>
      </p:pic>
      <p:sp>
        <p:nvSpPr>
          <p:cNvPr id="4" name="TextBox 3"/>
          <p:cNvSpPr txBox="1"/>
          <p:nvPr/>
        </p:nvSpPr>
        <p:spPr>
          <a:xfrm>
            <a:off x="7927757" y="5618064"/>
            <a:ext cx="1027557" cy="307777"/>
          </a:xfrm>
          <a:prstGeom prst="rect">
            <a:avLst/>
          </a:prstGeom>
          <a:noFill/>
        </p:spPr>
        <p:txBody>
          <a:bodyPr wrap="none" rtlCol="0">
            <a:spAutoFit/>
          </a:bodyPr>
          <a:lstStyle/>
          <a:p>
            <a:r>
              <a:rPr lang="en-US" sz="1400" dirty="0" smtClean="0"/>
              <a:t>IPCC (2014)</a:t>
            </a:r>
            <a:endParaRPr lang="en-US" sz="1400" dirty="0"/>
          </a:p>
        </p:txBody>
      </p:sp>
    </p:spTree>
    <p:extLst>
      <p:ext uri="{BB962C8B-B14F-4D97-AF65-F5344CB8AC3E}">
        <p14:creationId xmlns:p14="http://schemas.microsoft.com/office/powerpoint/2010/main" val="41918882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Projecting Sea Level Rise: Global vs. Regional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8636545" cy="4525963"/>
          </a:xfrm>
        </p:spPr>
        <p:txBody>
          <a:bodyPr>
            <a:normAutofit lnSpcReduction="10000"/>
          </a:bodyPr>
          <a:lstStyle/>
          <a:p>
            <a:pPr>
              <a:lnSpc>
                <a:spcPct val="120000"/>
              </a:lnSpc>
            </a:pPr>
            <a:r>
              <a:rPr lang="en-US" sz="1600" dirty="0" smtClean="0"/>
              <a:t>Two </a:t>
            </a:r>
            <a:r>
              <a:rPr lang="en-US" sz="1600" dirty="0" smtClean="0"/>
              <a:t>main approaches for projecting sea level: process-based models vs. semi-empirical methods</a:t>
            </a:r>
          </a:p>
          <a:p>
            <a:pPr>
              <a:lnSpc>
                <a:spcPct val="120000"/>
              </a:lnSpc>
            </a:pPr>
            <a:r>
              <a:rPr lang="en-US" sz="1600" dirty="0" smtClean="0"/>
              <a:t>Semi-empirical methods have been developed for projecting sea level rise on global scales [Vermeer and </a:t>
            </a:r>
            <a:r>
              <a:rPr lang="en-US" sz="1600" dirty="0" err="1" smtClean="0"/>
              <a:t>Rahmstorf</a:t>
            </a:r>
            <a:r>
              <a:rPr lang="en-US" sz="1600" dirty="0" smtClean="0"/>
              <a:t>, 2009; </a:t>
            </a:r>
            <a:r>
              <a:rPr lang="en-US" sz="1600" dirty="0" err="1" smtClean="0"/>
              <a:t>Rahmstorf</a:t>
            </a:r>
            <a:r>
              <a:rPr lang="en-US" sz="1600" dirty="0" smtClean="0"/>
              <a:t>, 2012].</a:t>
            </a:r>
          </a:p>
          <a:p>
            <a:pPr lvl="1">
              <a:lnSpc>
                <a:spcPct val="120000"/>
              </a:lnSpc>
            </a:pPr>
            <a:r>
              <a:rPr lang="en-US" sz="1600" dirty="0" smtClean="0"/>
              <a:t>Rely on relationship between sea level and surface temperature in the past, then use model predictions of temperature to extend relationship in to the future.</a:t>
            </a:r>
          </a:p>
          <a:p>
            <a:pPr lvl="1">
              <a:lnSpc>
                <a:spcPct val="120000"/>
              </a:lnSpc>
            </a:pPr>
            <a:r>
              <a:rPr lang="en-US" sz="1600" dirty="0" smtClean="0"/>
              <a:t>Recent </a:t>
            </a:r>
            <a:r>
              <a:rPr lang="en-US" sz="1600" dirty="0" smtClean="0"/>
              <a:t>IPCC AR5 report had “low confidence” in semi-empirical models</a:t>
            </a:r>
            <a:r>
              <a:rPr lang="en-US" sz="1600" dirty="0" smtClean="0"/>
              <a:t>.</a:t>
            </a:r>
          </a:p>
          <a:p>
            <a:pPr>
              <a:lnSpc>
                <a:spcPct val="120000"/>
              </a:lnSpc>
            </a:pPr>
            <a:r>
              <a:rPr lang="en-US" sz="1600" dirty="0"/>
              <a:t>Currently, there are no comprehensive climate models that project all the different components of regional sea level change. </a:t>
            </a:r>
            <a:endParaRPr lang="en-US" sz="1600" dirty="0" smtClean="0"/>
          </a:p>
          <a:p>
            <a:pPr>
              <a:lnSpc>
                <a:spcPct val="120000"/>
              </a:lnSpc>
            </a:pPr>
            <a:r>
              <a:rPr lang="en-US" sz="1600" dirty="0" smtClean="0"/>
              <a:t>Semi-empirical methods are not appropriate for projecting regional sea level rise. </a:t>
            </a:r>
          </a:p>
          <a:p>
            <a:pPr lvl="1">
              <a:lnSpc>
                <a:spcPct val="120000"/>
              </a:lnSpc>
            </a:pPr>
            <a:r>
              <a:rPr lang="en-US" sz="1600" dirty="0" smtClean="0"/>
              <a:t>Different factors contribute to regional sea level rise that can’t be accounted for in semi-empirical approach. </a:t>
            </a:r>
          </a:p>
          <a:p>
            <a:pPr lvl="1">
              <a:lnSpc>
                <a:spcPct val="120000"/>
              </a:lnSpc>
            </a:pPr>
            <a:r>
              <a:rPr lang="en-US" sz="1600" dirty="0" smtClean="0"/>
              <a:t>Quality long-term sea level records are more difficult to reconstruct than GMSL.</a:t>
            </a:r>
          </a:p>
          <a:p>
            <a:pPr lvl="1">
              <a:lnSpc>
                <a:spcPct val="120000"/>
              </a:lnSpc>
            </a:pPr>
            <a:r>
              <a:rPr lang="en-US" sz="1600" dirty="0" smtClean="0"/>
              <a:t>Over a long enough time period, the regional sea level trends will approach the trend in GMSL.</a:t>
            </a:r>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Tree>
    <p:extLst>
      <p:ext uri="{BB962C8B-B14F-4D97-AF65-F5344CB8AC3E}">
        <p14:creationId xmlns:p14="http://schemas.microsoft.com/office/powerpoint/2010/main" val="6208192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Semi-Empirical Projections</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107504" y="6117772"/>
            <a:ext cx="1296144" cy="539344"/>
          </a:xfrm>
          <a:prstGeom prst="rect">
            <a:avLst/>
          </a:prstGeom>
        </p:spPr>
      </p:pic>
      <p:grpSp>
        <p:nvGrpSpPr>
          <p:cNvPr id="11" name="Group 10"/>
          <p:cNvGrpSpPr/>
          <p:nvPr/>
        </p:nvGrpSpPr>
        <p:grpSpPr>
          <a:xfrm>
            <a:off x="1801264" y="1508914"/>
            <a:ext cx="5260486" cy="4576325"/>
            <a:chOff x="2051720" y="1124744"/>
            <a:chExt cx="4721324" cy="5364133"/>
          </a:xfrm>
        </p:grpSpPr>
        <p:pic>
          <p:nvPicPr>
            <p:cNvPr id="12" name="Picture 11" descr="Figure13.12.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1720" y="1124744"/>
              <a:ext cx="4721324" cy="5364133"/>
            </a:xfrm>
            <a:prstGeom prst="rect">
              <a:avLst/>
            </a:prstGeom>
          </p:spPr>
        </p:pic>
        <p:sp>
          <p:nvSpPr>
            <p:cNvPr id="14" name="TextBox 13"/>
            <p:cNvSpPr txBox="1"/>
            <p:nvPr/>
          </p:nvSpPr>
          <p:spPr>
            <a:xfrm>
              <a:off x="2987824" y="1268760"/>
              <a:ext cx="873075" cy="34180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Arial"/>
                  <a:ea typeface="+mn-ea"/>
                  <a:cs typeface="+mn-cs"/>
                </a:rPr>
                <a:t>RCP2.6</a:t>
              </a:r>
              <a:endParaRPr lang="en-US" sz="1800" b="0" dirty="0">
                <a:solidFill>
                  <a:srgbClr val="000000"/>
                </a:solidFill>
                <a:latin typeface="Arial"/>
                <a:ea typeface="+mn-ea"/>
                <a:cs typeface="+mn-cs"/>
              </a:endParaRPr>
            </a:p>
          </p:txBody>
        </p:sp>
        <p:sp>
          <p:nvSpPr>
            <p:cNvPr id="15" name="TextBox 14"/>
            <p:cNvSpPr txBox="1"/>
            <p:nvPr/>
          </p:nvSpPr>
          <p:spPr>
            <a:xfrm>
              <a:off x="5292080" y="1268760"/>
              <a:ext cx="873075" cy="34180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Arial"/>
                  <a:ea typeface="+mn-ea"/>
                  <a:cs typeface="+mn-cs"/>
                </a:rPr>
                <a:t>RCP4.5</a:t>
              </a:r>
              <a:endParaRPr lang="en-US" sz="1800" b="0" dirty="0">
                <a:solidFill>
                  <a:srgbClr val="000000"/>
                </a:solidFill>
                <a:latin typeface="Arial"/>
                <a:ea typeface="+mn-ea"/>
                <a:cs typeface="+mn-cs"/>
              </a:endParaRPr>
            </a:p>
          </p:txBody>
        </p:sp>
        <p:sp>
          <p:nvSpPr>
            <p:cNvPr id="16" name="TextBox 15"/>
            <p:cNvSpPr txBox="1"/>
            <p:nvPr/>
          </p:nvSpPr>
          <p:spPr>
            <a:xfrm>
              <a:off x="2987824" y="4005064"/>
              <a:ext cx="873075" cy="34180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Arial"/>
                  <a:ea typeface="+mn-ea"/>
                  <a:cs typeface="+mn-cs"/>
                </a:rPr>
                <a:t>RCP6.0</a:t>
              </a:r>
              <a:endParaRPr lang="en-US" sz="1800" b="0" dirty="0">
                <a:solidFill>
                  <a:srgbClr val="000000"/>
                </a:solidFill>
                <a:latin typeface="Arial"/>
                <a:ea typeface="+mn-ea"/>
                <a:cs typeface="+mn-cs"/>
              </a:endParaRPr>
            </a:p>
          </p:txBody>
        </p:sp>
        <p:sp>
          <p:nvSpPr>
            <p:cNvPr id="17" name="TextBox 16"/>
            <p:cNvSpPr txBox="1"/>
            <p:nvPr/>
          </p:nvSpPr>
          <p:spPr>
            <a:xfrm>
              <a:off x="4973613" y="3996012"/>
              <a:ext cx="873075" cy="34180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Arial"/>
                  <a:ea typeface="+mn-ea"/>
                  <a:cs typeface="+mn-cs"/>
                </a:rPr>
                <a:t>RCP8.5</a:t>
              </a:r>
              <a:endParaRPr lang="en-US" sz="1800" b="0" dirty="0">
                <a:solidFill>
                  <a:srgbClr val="000000"/>
                </a:solidFill>
                <a:latin typeface="Arial"/>
                <a:ea typeface="+mn-ea"/>
                <a:cs typeface="+mn-cs"/>
              </a:endParaRPr>
            </a:p>
          </p:txBody>
        </p:sp>
      </p:grpSp>
      <p:sp>
        <p:nvSpPr>
          <p:cNvPr id="18" name="TextBox 17"/>
          <p:cNvSpPr txBox="1"/>
          <p:nvPr/>
        </p:nvSpPr>
        <p:spPr>
          <a:xfrm>
            <a:off x="7274114" y="5771952"/>
            <a:ext cx="1027557" cy="307777"/>
          </a:xfrm>
          <a:prstGeom prst="rect">
            <a:avLst/>
          </a:prstGeom>
          <a:noFill/>
        </p:spPr>
        <p:txBody>
          <a:bodyPr wrap="none" rtlCol="0">
            <a:spAutoFit/>
          </a:bodyPr>
          <a:lstStyle/>
          <a:p>
            <a:r>
              <a:rPr lang="en-US" sz="1400" dirty="0" smtClean="0"/>
              <a:t>IPCC (2014)</a:t>
            </a:r>
            <a:endParaRPr lang="en-US" sz="1400" dirty="0"/>
          </a:p>
        </p:txBody>
      </p:sp>
    </p:spTree>
    <p:extLst>
      <p:ext uri="{BB962C8B-B14F-4D97-AF65-F5344CB8AC3E}">
        <p14:creationId xmlns:p14="http://schemas.microsoft.com/office/powerpoint/2010/main" val="6421997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Bef>
                <a:spcPts val="0"/>
              </a:spcBef>
              <a:spcAft>
                <a:spcPts val="0"/>
              </a:spcAft>
            </a:pPr>
            <a:r>
              <a:rPr lang="en-GB" sz="2800" dirty="0" smtClean="0">
                <a:solidFill>
                  <a:srgbClr val="000000"/>
                </a:solidFill>
                <a:latin typeface="Arial"/>
              </a:rPr>
              <a:t>Process-Based Model </a:t>
            </a:r>
            <a:r>
              <a:rPr lang="en-GB" sz="2800" dirty="0" smtClean="0">
                <a:solidFill>
                  <a:srgbClr val="000000"/>
                </a:solidFill>
                <a:latin typeface="Arial"/>
              </a:rPr>
              <a:t>Projections </a:t>
            </a:r>
            <a:r>
              <a:rPr lang="en-GB" sz="2800" dirty="0">
                <a:solidFill>
                  <a:srgbClr val="000000"/>
                </a:solidFill>
                <a:latin typeface="Arial"/>
              </a:rPr>
              <a:t>of 21st-century </a:t>
            </a:r>
            <a:r>
              <a:rPr lang="en-GB" sz="2800" dirty="0" smtClean="0">
                <a:solidFill>
                  <a:srgbClr val="000000"/>
                </a:solidFill>
                <a:latin typeface="Arial"/>
              </a:rPr>
              <a:t>GMSL</a:t>
            </a:r>
            <a:endParaRPr lang="en-GB" sz="2800" dirty="0">
              <a:solidFill>
                <a:srgbClr val="000000"/>
              </a:solidFill>
              <a:latin typeface="Arial"/>
            </a:endParaRPr>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107504" y="6117772"/>
            <a:ext cx="1296144" cy="539344"/>
          </a:xfrm>
          <a:prstGeom prst="rect">
            <a:avLst/>
          </a:prstGeom>
        </p:spPr>
      </p:pic>
      <p:pic>
        <p:nvPicPr>
          <p:cNvPr id="18" name="Picture 2"/>
          <p:cNvPicPr>
            <a:picLocks noChangeAspect="1" noChangeArrowheads="1"/>
          </p:cNvPicPr>
          <p:nvPr/>
        </p:nvPicPr>
        <p:blipFill>
          <a:blip r:embed="rId4" cstate="print"/>
          <a:srcRect/>
          <a:stretch>
            <a:fillRect/>
          </a:stretch>
        </p:blipFill>
        <p:spPr bwMode="auto">
          <a:xfrm>
            <a:off x="2009868" y="2207152"/>
            <a:ext cx="5205337" cy="3904003"/>
          </a:xfrm>
          <a:prstGeom prst="rect">
            <a:avLst/>
          </a:prstGeom>
          <a:noFill/>
          <a:ln w="9525">
            <a:noFill/>
            <a:miter lim="800000"/>
            <a:headEnd/>
            <a:tailEnd/>
          </a:ln>
          <a:effectLst/>
        </p:spPr>
      </p:pic>
      <p:sp>
        <p:nvSpPr>
          <p:cNvPr id="19" name="TextBox 18"/>
          <p:cNvSpPr txBox="1"/>
          <p:nvPr/>
        </p:nvSpPr>
        <p:spPr>
          <a:xfrm>
            <a:off x="357158" y="1476534"/>
            <a:ext cx="8280920" cy="923330"/>
          </a:xfrm>
          <a:prstGeom prst="rect">
            <a:avLst/>
          </a:prstGeom>
          <a:noFill/>
        </p:spPr>
        <p:txBody>
          <a:bodyPr wrap="square" rtlCol="0">
            <a:spAutoFit/>
          </a:bodyPr>
          <a:lstStyle/>
          <a:p>
            <a:pPr fontAlgn="auto">
              <a:spcBef>
                <a:spcPts val="0"/>
              </a:spcBef>
              <a:spcAft>
                <a:spcPts val="0"/>
              </a:spcAft>
            </a:pPr>
            <a:r>
              <a:rPr lang="en-GB" dirty="0" smtClean="0">
                <a:solidFill>
                  <a:srgbClr val="000000"/>
                </a:solidFill>
                <a:latin typeface="Arial"/>
              </a:rPr>
              <a:t>According to IPCC: </a:t>
            </a:r>
            <a:r>
              <a:rPr lang="en-GB" sz="1800" b="0" i="1" dirty="0" smtClean="0">
                <a:solidFill>
                  <a:srgbClr val="000000"/>
                </a:solidFill>
                <a:latin typeface="Arial"/>
                <a:ea typeface="+mn-ea"/>
                <a:cs typeface="+mn-cs"/>
              </a:rPr>
              <a:t>Medium  confidence </a:t>
            </a:r>
            <a:r>
              <a:rPr lang="en-GB" sz="1800" b="0" dirty="0" smtClean="0">
                <a:solidFill>
                  <a:srgbClr val="000000"/>
                </a:solidFill>
                <a:latin typeface="Arial"/>
                <a:ea typeface="+mn-ea"/>
                <a:cs typeface="+mn-cs"/>
              </a:rPr>
              <a:t>in </a:t>
            </a:r>
            <a:r>
              <a:rPr lang="en-GB" sz="1800" b="0" i="1" dirty="0" smtClean="0">
                <a:solidFill>
                  <a:srgbClr val="000000"/>
                </a:solidFill>
                <a:latin typeface="Arial"/>
                <a:ea typeface="+mn-ea"/>
                <a:cs typeface="+mn-cs"/>
              </a:rPr>
              <a:t>likely</a:t>
            </a:r>
            <a:r>
              <a:rPr lang="en-GB" sz="1800" b="0" dirty="0" smtClean="0">
                <a:solidFill>
                  <a:srgbClr val="000000"/>
                </a:solidFill>
                <a:latin typeface="Arial"/>
                <a:ea typeface="+mn-ea"/>
                <a:cs typeface="+mn-cs"/>
              </a:rPr>
              <a:t> ranges. </a:t>
            </a:r>
            <a:r>
              <a:rPr lang="en-GB" sz="1800" b="0" i="1" dirty="0" smtClean="0">
                <a:solidFill>
                  <a:srgbClr val="000000"/>
                </a:solidFill>
                <a:latin typeface="Arial"/>
                <a:ea typeface="+mn-ea"/>
                <a:cs typeface="+mn-cs"/>
              </a:rPr>
              <a:t>Very likely </a:t>
            </a:r>
            <a:r>
              <a:rPr lang="en-GB" sz="1800" b="0" dirty="0" smtClean="0">
                <a:solidFill>
                  <a:srgbClr val="000000"/>
                </a:solidFill>
                <a:latin typeface="Arial"/>
                <a:ea typeface="+mn-ea"/>
                <a:cs typeface="+mn-cs"/>
              </a:rPr>
              <a:t>that the 21st-century mean rate of GMSLR will exceed that of 1971-2010 under all RCPs. </a:t>
            </a:r>
            <a:endParaRPr lang="en-US" sz="1800" b="0" dirty="0">
              <a:solidFill>
                <a:srgbClr val="000000"/>
              </a:solidFill>
              <a:latin typeface="Arial"/>
              <a:ea typeface="+mn-ea"/>
              <a:cs typeface="+mn-cs"/>
            </a:endParaRPr>
          </a:p>
        </p:txBody>
      </p:sp>
      <p:sp>
        <p:nvSpPr>
          <p:cNvPr id="9" name="TextBox 8"/>
          <p:cNvSpPr txBox="1"/>
          <p:nvPr/>
        </p:nvSpPr>
        <p:spPr>
          <a:xfrm>
            <a:off x="6302987" y="5642335"/>
            <a:ext cx="1027557" cy="307777"/>
          </a:xfrm>
          <a:prstGeom prst="rect">
            <a:avLst/>
          </a:prstGeom>
          <a:noFill/>
        </p:spPr>
        <p:txBody>
          <a:bodyPr wrap="none" rtlCol="0">
            <a:spAutoFit/>
          </a:bodyPr>
          <a:lstStyle/>
          <a:p>
            <a:r>
              <a:rPr lang="en-US" sz="1400" dirty="0" smtClean="0"/>
              <a:t>IPCC (2014)</a:t>
            </a:r>
            <a:endParaRPr lang="en-US" sz="1400" dirty="0"/>
          </a:p>
        </p:txBody>
      </p:sp>
    </p:spTree>
    <p:extLst>
      <p:ext uri="{BB962C8B-B14F-4D97-AF65-F5344CB8AC3E}">
        <p14:creationId xmlns:p14="http://schemas.microsoft.com/office/powerpoint/2010/main" val="8107764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Why do we care about sea level?</a:t>
            </a:r>
            <a:endParaRPr lang="en-US" sz="3200" dirty="0"/>
          </a:p>
        </p:txBody>
      </p:sp>
      <p:sp>
        <p:nvSpPr>
          <p:cNvPr id="3" name="Content Placeholder 2"/>
          <p:cNvSpPr>
            <a:spLocks noGrp="1"/>
          </p:cNvSpPr>
          <p:nvPr>
            <p:ph idx="1"/>
          </p:nvPr>
        </p:nvSpPr>
        <p:spPr>
          <a:xfrm>
            <a:off x="-54331" y="1539767"/>
            <a:ext cx="4131593" cy="5497527"/>
          </a:xfrm>
        </p:spPr>
        <p:txBody>
          <a:bodyPr>
            <a:noAutofit/>
          </a:bodyPr>
          <a:lstStyle/>
          <a:p>
            <a:pPr>
              <a:lnSpc>
                <a:spcPct val="120000"/>
              </a:lnSpc>
            </a:pPr>
            <a:r>
              <a:rPr lang="en-US" sz="1600" dirty="0" smtClean="0"/>
              <a:t>Sea Level provides an important “lens” into the state of the climate. </a:t>
            </a:r>
          </a:p>
          <a:p>
            <a:pPr lvl="1">
              <a:lnSpc>
                <a:spcPct val="120000"/>
              </a:lnSpc>
            </a:pPr>
            <a:r>
              <a:rPr lang="en-US" sz="1600" dirty="0" smtClean="0"/>
              <a:t>Sea </a:t>
            </a:r>
            <a:r>
              <a:rPr lang="en-US" sz="1600" dirty="0"/>
              <a:t>level rise </a:t>
            </a:r>
            <a:r>
              <a:rPr lang="en-US" sz="1600" dirty="0" smtClean="0"/>
              <a:t>encompasses </a:t>
            </a:r>
            <a:r>
              <a:rPr lang="en-US" sz="1600" dirty="0"/>
              <a:t>both thermal expansion from rising ocean temperatures, as well as mass change due to increased run-off from ice sheet and glacier </a:t>
            </a:r>
            <a:r>
              <a:rPr lang="en-US" sz="1600" dirty="0" smtClean="0"/>
              <a:t>melt.</a:t>
            </a:r>
          </a:p>
          <a:p>
            <a:pPr lvl="1">
              <a:lnSpc>
                <a:spcPct val="120000"/>
              </a:lnSpc>
            </a:pPr>
            <a:r>
              <a:rPr lang="en-US" sz="1600" dirty="0" smtClean="0"/>
              <a:t>Reflects current </a:t>
            </a:r>
            <a:r>
              <a:rPr lang="en-US" sz="1600" dirty="0"/>
              <a:t>state of the climate that spans both the oceans and </a:t>
            </a:r>
            <a:r>
              <a:rPr lang="en-US" sz="1600" dirty="0" smtClean="0"/>
              <a:t>the </a:t>
            </a:r>
            <a:r>
              <a:rPr lang="en-US" sz="1600" dirty="0" err="1" smtClean="0"/>
              <a:t>cryosphere</a:t>
            </a:r>
            <a:r>
              <a:rPr lang="en-US" sz="1600" dirty="0" smtClean="0"/>
              <a:t>. </a:t>
            </a:r>
          </a:p>
          <a:p>
            <a:pPr lvl="1">
              <a:lnSpc>
                <a:spcPct val="120000"/>
              </a:lnSpc>
            </a:pPr>
            <a:r>
              <a:rPr lang="en-US" sz="1600" dirty="0" smtClean="0"/>
              <a:t>Provides an easy way to communicate changes in our climate on a broader scale. </a:t>
            </a:r>
            <a:endParaRPr lang="en-US" sz="1600" dirty="0"/>
          </a:p>
          <a:p>
            <a:pPr lvl="1">
              <a:lnSpc>
                <a:spcPct val="120000"/>
              </a:lnSpc>
            </a:pPr>
            <a:endParaRPr lang="en-US" sz="1200" dirty="0" smtClean="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pic>
        <p:nvPicPr>
          <p:cNvPr id="4" name="Picture 3"/>
          <p:cNvPicPr>
            <a:picLocks noChangeAspect="1"/>
          </p:cNvPicPr>
          <p:nvPr/>
        </p:nvPicPr>
        <p:blipFill>
          <a:blip r:embed="rId3"/>
          <a:stretch>
            <a:fillRect/>
          </a:stretch>
        </p:blipFill>
        <p:spPr>
          <a:xfrm>
            <a:off x="3982595" y="1952711"/>
            <a:ext cx="5161405" cy="3427496"/>
          </a:xfrm>
          <a:prstGeom prst="rect">
            <a:avLst/>
          </a:prstGeom>
        </p:spPr>
      </p:pic>
    </p:spTree>
    <p:extLst>
      <p:ext uri="{BB962C8B-B14F-4D97-AF65-F5344CB8AC3E}">
        <p14:creationId xmlns:p14="http://schemas.microsoft.com/office/powerpoint/2010/main" val="36121760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Bef>
                <a:spcPts val="0"/>
              </a:spcBef>
              <a:spcAft>
                <a:spcPts val="0"/>
              </a:spcAft>
            </a:pPr>
            <a:r>
              <a:rPr lang="en-GB" sz="2800" dirty="0" smtClean="0">
                <a:solidFill>
                  <a:srgbClr val="000000"/>
                </a:solidFill>
                <a:latin typeface="Arial"/>
              </a:rPr>
              <a:t>Regional Projections from Process-Based Models</a:t>
            </a:r>
            <a:endParaRPr lang="en-GB" sz="2800" dirty="0">
              <a:solidFill>
                <a:srgbClr val="000000"/>
              </a:solidFill>
              <a:latin typeface="Arial"/>
            </a:endParaRPr>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107504" y="6117772"/>
            <a:ext cx="1296144" cy="539344"/>
          </a:xfrm>
          <a:prstGeom prst="rect">
            <a:avLst/>
          </a:prstGeom>
        </p:spPr>
      </p:pic>
      <p:pic>
        <p:nvPicPr>
          <p:cNvPr id="5" name="Picture 4"/>
          <p:cNvPicPr>
            <a:picLocks noChangeAspect="1"/>
          </p:cNvPicPr>
          <p:nvPr/>
        </p:nvPicPr>
        <p:blipFill>
          <a:blip r:embed="rId4"/>
          <a:stretch>
            <a:fillRect/>
          </a:stretch>
        </p:blipFill>
        <p:spPr>
          <a:xfrm>
            <a:off x="1544626" y="1417638"/>
            <a:ext cx="5867763" cy="5283235"/>
          </a:xfrm>
          <a:prstGeom prst="rect">
            <a:avLst/>
          </a:prstGeom>
        </p:spPr>
      </p:pic>
      <p:sp>
        <p:nvSpPr>
          <p:cNvPr id="6" name="TextBox 5"/>
          <p:cNvSpPr txBox="1"/>
          <p:nvPr/>
        </p:nvSpPr>
        <p:spPr>
          <a:xfrm>
            <a:off x="7330140" y="6349339"/>
            <a:ext cx="1027557" cy="307777"/>
          </a:xfrm>
          <a:prstGeom prst="rect">
            <a:avLst/>
          </a:prstGeom>
          <a:noFill/>
        </p:spPr>
        <p:txBody>
          <a:bodyPr wrap="none" rtlCol="0">
            <a:spAutoFit/>
          </a:bodyPr>
          <a:lstStyle/>
          <a:p>
            <a:r>
              <a:rPr lang="en-US" sz="1400" dirty="0" smtClean="0"/>
              <a:t>IPCC (2014)</a:t>
            </a:r>
            <a:endParaRPr lang="en-US" sz="1400" dirty="0"/>
          </a:p>
        </p:txBody>
      </p:sp>
    </p:spTree>
    <p:extLst>
      <p:ext uri="{BB962C8B-B14F-4D97-AF65-F5344CB8AC3E}">
        <p14:creationId xmlns:p14="http://schemas.microsoft.com/office/powerpoint/2010/main" val="7033357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We Know About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8636545" cy="4525963"/>
          </a:xfrm>
        </p:spPr>
        <p:txBody>
          <a:bodyPr>
            <a:normAutofit/>
          </a:bodyPr>
          <a:lstStyle/>
          <a:p>
            <a:pPr>
              <a:lnSpc>
                <a:spcPct val="120000"/>
              </a:lnSpc>
            </a:pPr>
            <a:r>
              <a:rPr lang="en-US" sz="1700" dirty="0" smtClean="0"/>
              <a:t>Quick Summary of </a:t>
            </a:r>
            <a:r>
              <a:rPr lang="en-US" sz="1700" dirty="0" smtClean="0"/>
              <a:t>what has been covered </a:t>
            </a:r>
            <a:r>
              <a:rPr lang="en-US" sz="1700" dirty="0" smtClean="0"/>
              <a:t>so far: </a:t>
            </a:r>
          </a:p>
          <a:p>
            <a:pPr>
              <a:lnSpc>
                <a:spcPct val="120000"/>
              </a:lnSpc>
              <a:buFont typeface="+mj-lt"/>
              <a:buAutoNum type="arabicPeriod"/>
            </a:pPr>
            <a:r>
              <a:rPr lang="en-US" sz="1700" dirty="0" smtClean="0"/>
              <a:t>Since 1993, we have near-global measurements of sea level from satellite altimeters.</a:t>
            </a:r>
          </a:p>
          <a:p>
            <a:pPr>
              <a:lnSpc>
                <a:spcPct val="120000"/>
              </a:lnSpc>
              <a:buFont typeface="+mj-lt"/>
              <a:buAutoNum type="arabicPeriod"/>
            </a:pPr>
            <a:r>
              <a:rPr lang="en-US" sz="1700" dirty="0" smtClean="0"/>
              <a:t>Since early-mid 2000s, we have near-global measurements of the mass (GRACE) and steric (Argo) contributions to sea level.</a:t>
            </a:r>
          </a:p>
          <a:p>
            <a:pPr>
              <a:lnSpc>
                <a:spcPct val="120000"/>
              </a:lnSpc>
              <a:buFont typeface="+mj-lt"/>
              <a:buAutoNum type="arabicPeriod"/>
            </a:pPr>
            <a:r>
              <a:rPr lang="en-US" sz="1700" dirty="0" smtClean="0"/>
              <a:t>During the satellite altimeter era, we are able to (roughly) close the sea level budget. </a:t>
            </a:r>
          </a:p>
          <a:p>
            <a:pPr>
              <a:lnSpc>
                <a:spcPct val="120000"/>
              </a:lnSpc>
              <a:buFont typeface="+mj-lt"/>
              <a:buAutoNum type="arabicPeriod"/>
            </a:pPr>
            <a:r>
              <a:rPr lang="en-US" sz="1700" dirty="0" smtClean="0"/>
              <a:t>Process-based </a:t>
            </a:r>
            <a:r>
              <a:rPr lang="en-US" sz="1700" dirty="0"/>
              <a:t>m</a:t>
            </a:r>
            <a:r>
              <a:rPr lang="en-US" sz="1700" dirty="0" smtClean="0"/>
              <a:t>odel projections of GMSL estimate a likely range of ~0.2 m to ~0.9 m of sea level rise in 2100, depending on the RCP. </a:t>
            </a:r>
          </a:p>
          <a:p>
            <a:pPr>
              <a:lnSpc>
                <a:spcPct val="120000"/>
              </a:lnSpc>
              <a:buFont typeface="+mj-lt"/>
              <a:buAutoNum type="arabicPeriod"/>
            </a:pPr>
            <a:r>
              <a:rPr lang="en-US" sz="1700" dirty="0" smtClean="0"/>
              <a:t>Process-based model projections of regional sea level point towards higher sea level in 2100 for the vast majority of the globe. </a:t>
            </a:r>
          </a:p>
          <a:p>
            <a:pPr>
              <a:lnSpc>
                <a:spcPct val="120000"/>
              </a:lnSpc>
              <a:buFont typeface="+mj-lt"/>
              <a:buAutoNum type="arabicPeriod"/>
            </a:pPr>
            <a:endParaRPr lang="en-US" sz="1700" dirty="0"/>
          </a:p>
          <a:p>
            <a:pPr marL="0" indent="0">
              <a:lnSpc>
                <a:spcPct val="120000"/>
              </a:lnSpc>
              <a:buNone/>
            </a:pPr>
            <a:r>
              <a:rPr lang="en-US" sz="1700" dirty="0" smtClean="0"/>
              <a:t>	Let’s take a broader view regarding what we know and what we don’t know (condensed 	and simplified in the interest of time)…</a:t>
            </a:r>
          </a:p>
          <a:p>
            <a:pPr>
              <a:lnSpc>
                <a:spcPct val="120000"/>
              </a:lnSpc>
            </a:pPr>
            <a:endParaRPr lang="en-US" sz="1700" dirty="0" smtClean="0"/>
          </a:p>
          <a:p>
            <a:pPr>
              <a:lnSpc>
                <a:spcPct val="120000"/>
              </a:lnSpc>
            </a:pPr>
            <a:endParaRPr lang="en-US" sz="13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Tree>
    <p:extLst>
      <p:ext uri="{BB962C8B-B14F-4D97-AF65-F5344CB8AC3E}">
        <p14:creationId xmlns:p14="http://schemas.microsoft.com/office/powerpoint/2010/main" val="6409184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We Know About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4114385" cy="4525963"/>
          </a:xfrm>
        </p:spPr>
        <p:txBody>
          <a:bodyPr>
            <a:normAutofit/>
          </a:bodyPr>
          <a:lstStyle/>
          <a:p>
            <a:pPr>
              <a:lnSpc>
                <a:spcPct val="120000"/>
              </a:lnSpc>
              <a:buAutoNum type="arabicPeriod"/>
            </a:pPr>
            <a:r>
              <a:rPr lang="en-US" sz="1700" dirty="0" smtClean="0">
                <a:solidFill>
                  <a:srgbClr val="FF0000"/>
                </a:solidFill>
              </a:rPr>
              <a:t>Global sea level is rising.</a:t>
            </a:r>
          </a:p>
          <a:p>
            <a:pPr>
              <a:lnSpc>
                <a:spcPct val="120000"/>
              </a:lnSpc>
            </a:pPr>
            <a:endParaRPr lang="en-US" sz="13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pic>
        <p:nvPicPr>
          <p:cNvPr id="7" name="Picture 6"/>
          <p:cNvPicPr>
            <a:picLocks noChangeAspect="1"/>
          </p:cNvPicPr>
          <p:nvPr/>
        </p:nvPicPr>
        <p:blipFill>
          <a:blip r:embed="rId3"/>
          <a:stretch>
            <a:fillRect/>
          </a:stretch>
        </p:blipFill>
        <p:spPr>
          <a:xfrm>
            <a:off x="4269293" y="1509564"/>
            <a:ext cx="4874707" cy="4601591"/>
          </a:xfrm>
          <a:prstGeom prst="rect">
            <a:avLst/>
          </a:prstGeom>
        </p:spPr>
      </p:pic>
      <p:sp>
        <p:nvSpPr>
          <p:cNvPr id="11" name="Rectangle 10"/>
          <p:cNvSpPr/>
          <p:nvPr/>
        </p:nvSpPr>
        <p:spPr>
          <a:xfrm>
            <a:off x="457200" y="4258855"/>
            <a:ext cx="3585731" cy="1600438"/>
          </a:xfrm>
          <a:prstGeom prst="rect">
            <a:avLst/>
          </a:prstGeom>
        </p:spPr>
        <p:txBody>
          <a:bodyPr wrap="square">
            <a:spAutoFit/>
          </a:bodyPr>
          <a:lstStyle/>
          <a:p>
            <a:r>
              <a:rPr lang="en-US" sz="1400" dirty="0"/>
              <a:t>Past and future sea-level rise. For the past, proxy data are shown in light purple and tide gauge data in blue. For the future, the IPCC projections for very high emissions (red, RCP8.5 scenario) and very low emissions (blue, RCP2.6 scenario) are shown. Source: IPCC AR5 Fig. 13.27.</a:t>
            </a:r>
          </a:p>
        </p:txBody>
      </p:sp>
    </p:spTree>
    <p:extLst>
      <p:ext uri="{BB962C8B-B14F-4D97-AF65-F5344CB8AC3E}">
        <p14:creationId xmlns:p14="http://schemas.microsoft.com/office/powerpoint/2010/main" val="9208921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We Know About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4114385" cy="4525963"/>
          </a:xfrm>
        </p:spPr>
        <p:txBody>
          <a:bodyPr>
            <a:normAutofit/>
          </a:bodyPr>
          <a:lstStyle/>
          <a:p>
            <a:pPr>
              <a:lnSpc>
                <a:spcPct val="120000"/>
              </a:lnSpc>
              <a:buAutoNum type="arabicPeriod"/>
            </a:pPr>
            <a:r>
              <a:rPr lang="en-US" sz="1700" dirty="0" smtClean="0">
                <a:solidFill>
                  <a:srgbClr val="FF0000"/>
                </a:solidFill>
              </a:rPr>
              <a:t>Global sea level is rising.</a:t>
            </a:r>
          </a:p>
          <a:p>
            <a:pPr>
              <a:lnSpc>
                <a:spcPct val="120000"/>
              </a:lnSpc>
              <a:buAutoNum type="arabicPeriod"/>
            </a:pPr>
            <a:r>
              <a:rPr lang="en-US" sz="1700" dirty="0" smtClean="0">
                <a:solidFill>
                  <a:srgbClr val="FF0000"/>
                </a:solidFill>
              </a:rPr>
              <a:t>The rise has accelerated since pre-industrial times.</a:t>
            </a:r>
          </a:p>
          <a:p>
            <a:pPr marL="0" indent="0">
              <a:lnSpc>
                <a:spcPct val="120000"/>
              </a:lnSpc>
              <a:buNone/>
            </a:pPr>
            <a:endParaRPr lang="en-US" sz="13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pic>
        <p:nvPicPr>
          <p:cNvPr id="7" name="Picture 6"/>
          <p:cNvPicPr>
            <a:picLocks noChangeAspect="1"/>
          </p:cNvPicPr>
          <p:nvPr/>
        </p:nvPicPr>
        <p:blipFill>
          <a:blip r:embed="rId3"/>
          <a:stretch>
            <a:fillRect/>
          </a:stretch>
        </p:blipFill>
        <p:spPr>
          <a:xfrm>
            <a:off x="4269293" y="1509564"/>
            <a:ext cx="4874707" cy="4601591"/>
          </a:xfrm>
          <a:prstGeom prst="rect">
            <a:avLst/>
          </a:prstGeom>
        </p:spPr>
      </p:pic>
      <p:sp>
        <p:nvSpPr>
          <p:cNvPr id="11" name="Rectangle 10"/>
          <p:cNvSpPr/>
          <p:nvPr/>
        </p:nvSpPr>
        <p:spPr>
          <a:xfrm>
            <a:off x="457200" y="4258855"/>
            <a:ext cx="3585731" cy="1600438"/>
          </a:xfrm>
          <a:prstGeom prst="rect">
            <a:avLst/>
          </a:prstGeom>
        </p:spPr>
        <p:txBody>
          <a:bodyPr wrap="square">
            <a:spAutoFit/>
          </a:bodyPr>
          <a:lstStyle/>
          <a:p>
            <a:r>
              <a:rPr lang="en-US" sz="1400" dirty="0"/>
              <a:t>Past and future sea-level rise. For the past, proxy data are shown in light purple and tide gauge data in blue. For the future, the IPCC projections for very high emissions (red, RCP8.5 scenario) and very low emissions (blue, RCP2.6 scenario) are shown. Source: IPCC AR5 Fig. 13.27.</a:t>
            </a:r>
          </a:p>
        </p:txBody>
      </p:sp>
    </p:spTree>
    <p:extLst>
      <p:ext uri="{BB962C8B-B14F-4D97-AF65-F5344CB8AC3E}">
        <p14:creationId xmlns:p14="http://schemas.microsoft.com/office/powerpoint/2010/main" val="20632809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We Know About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4114385" cy="4525963"/>
          </a:xfrm>
        </p:spPr>
        <p:txBody>
          <a:bodyPr>
            <a:normAutofit/>
          </a:bodyPr>
          <a:lstStyle/>
          <a:p>
            <a:pPr>
              <a:lnSpc>
                <a:spcPct val="120000"/>
              </a:lnSpc>
              <a:buAutoNum type="arabicPeriod"/>
            </a:pPr>
            <a:r>
              <a:rPr lang="en-US" sz="1700" dirty="0" smtClean="0">
                <a:solidFill>
                  <a:srgbClr val="FF0000"/>
                </a:solidFill>
              </a:rPr>
              <a:t>Global sea level is rising.</a:t>
            </a:r>
          </a:p>
          <a:p>
            <a:pPr>
              <a:lnSpc>
                <a:spcPct val="120000"/>
              </a:lnSpc>
              <a:buAutoNum type="arabicPeriod"/>
            </a:pPr>
            <a:r>
              <a:rPr lang="en-US" sz="1700" dirty="0" smtClean="0">
                <a:solidFill>
                  <a:srgbClr val="FF0000"/>
                </a:solidFill>
              </a:rPr>
              <a:t>The rise has accelerated since pre-industrial times.</a:t>
            </a:r>
          </a:p>
          <a:p>
            <a:pPr>
              <a:lnSpc>
                <a:spcPct val="120000"/>
              </a:lnSpc>
              <a:buAutoNum type="arabicPeriod"/>
            </a:pPr>
            <a:r>
              <a:rPr lang="en-US" sz="1700" dirty="0" smtClean="0">
                <a:solidFill>
                  <a:srgbClr val="FF0000"/>
                </a:solidFill>
              </a:rPr>
              <a:t>It will accelerate further in this century.</a:t>
            </a:r>
          </a:p>
          <a:p>
            <a:pPr>
              <a:lnSpc>
                <a:spcPct val="120000"/>
              </a:lnSpc>
            </a:pPr>
            <a:endParaRPr lang="en-US" sz="13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pic>
        <p:nvPicPr>
          <p:cNvPr id="7" name="Picture 6"/>
          <p:cNvPicPr>
            <a:picLocks noChangeAspect="1"/>
          </p:cNvPicPr>
          <p:nvPr/>
        </p:nvPicPr>
        <p:blipFill>
          <a:blip r:embed="rId3"/>
          <a:stretch>
            <a:fillRect/>
          </a:stretch>
        </p:blipFill>
        <p:spPr>
          <a:xfrm>
            <a:off x="4269293" y="1509564"/>
            <a:ext cx="4874707" cy="4601591"/>
          </a:xfrm>
          <a:prstGeom prst="rect">
            <a:avLst/>
          </a:prstGeom>
        </p:spPr>
      </p:pic>
      <p:sp>
        <p:nvSpPr>
          <p:cNvPr id="11" name="Rectangle 10"/>
          <p:cNvSpPr/>
          <p:nvPr/>
        </p:nvSpPr>
        <p:spPr>
          <a:xfrm>
            <a:off x="457200" y="4258855"/>
            <a:ext cx="3585731" cy="1600438"/>
          </a:xfrm>
          <a:prstGeom prst="rect">
            <a:avLst/>
          </a:prstGeom>
        </p:spPr>
        <p:txBody>
          <a:bodyPr wrap="square">
            <a:spAutoFit/>
          </a:bodyPr>
          <a:lstStyle/>
          <a:p>
            <a:r>
              <a:rPr lang="en-US" sz="1400" dirty="0"/>
              <a:t>Past and future sea-level rise. For the past, proxy data are shown in light purple and tide gauge data in blue. For the future, the IPCC projections for very high emissions (red, RCP8.5 scenario) and very low emissions (blue, RCP2.6 scenario) are shown. Source: IPCC AR5 Fig. 13.27.</a:t>
            </a:r>
          </a:p>
        </p:txBody>
      </p:sp>
    </p:spTree>
    <p:extLst>
      <p:ext uri="{BB962C8B-B14F-4D97-AF65-F5344CB8AC3E}">
        <p14:creationId xmlns:p14="http://schemas.microsoft.com/office/powerpoint/2010/main" val="20632809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We Know About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4114385" cy="4525963"/>
          </a:xfrm>
        </p:spPr>
        <p:txBody>
          <a:bodyPr>
            <a:normAutofit/>
          </a:bodyPr>
          <a:lstStyle/>
          <a:p>
            <a:pPr>
              <a:lnSpc>
                <a:spcPct val="120000"/>
              </a:lnSpc>
              <a:buAutoNum type="arabicPeriod"/>
            </a:pPr>
            <a:r>
              <a:rPr lang="en-US" sz="1700" dirty="0" smtClean="0">
                <a:solidFill>
                  <a:srgbClr val="FF0000"/>
                </a:solidFill>
              </a:rPr>
              <a:t>Global sea level is rising.</a:t>
            </a:r>
          </a:p>
          <a:p>
            <a:pPr>
              <a:lnSpc>
                <a:spcPct val="120000"/>
              </a:lnSpc>
              <a:buAutoNum type="arabicPeriod"/>
            </a:pPr>
            <a:r>
              <a:rPr lang="en-US" sz="1700" dirty="0" smtClean="0">
                <a:solidFill>
                  <a:srgbClr val="FF0000"/>
                </a:solidFill>
              </a:rPr>
              <a:t>The rise has accelerated since pre-industrial times.</a:t>
            </a:r>
          </a:p>
          <a:p>
            <a:pPr>
              <a:lnSpc>
                <a:spcPct val="120000"/>
              </a:lnSpc>
              <a:buAutoNum type="arabicPeriod"/>
            </a:pPr>
            <a:r>
              <a:rPr lang="en-US" sz="1700" dirty="0" smtClean="0">
                <a:solidFill>
                  <a:srgbClr val="FF0000"/>
                </a:solidFill>
              </a:rPr>
              <a:t>It will accelerate further in this century.</a:t>
            </a:r>
          </a:p>
          <a:p>
            <a:pPr>
              <a:lnSpc>
                <a:spcPct val="120000"/>
              </a:lnSpc>
              <a:buAutoNum type="arabicPeriod"/>
            </a:pPr>
            <a:r>
              <a:rPr lang="en-US" sz="1700" dirty="0" smtClean="0">
                <a:solidFill>
                  <a:srgbClr val="FF0000"/>
                </a:solidFill>
              </a:rPr>
              <a:t>Regional sea level will be higher in 2100 (relative to today) for the majority of the world. </a:t>
            </a:r>
          </a:p>
          <a:p>
            <a:pPr>
              <a:lnSpc>
                <a:spcPct val="120000"/>
              </a:lnSpc>
            </a:pPr>
            <a:endParaRPr lang="en-US" sz="13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pic>
        <p:nvPicPr>
          <p:cNvPr id="7" name="Picture 6"/>
          <p:cNvPicPr>
            <a:picLocks noChangeAspect="1"/>
          </p:cNvPicPr>
          <p:nvPr/>
        </p:nvPicPr>
        <p:blipFill>
          <a:blip r:embed="rId3"/>
          <a:stretch>
            <a:fillRect/>
          </a:stretch>
        </p:blipFill>
        <p:spPr>
          <a:xfrm>
            <a:off x="4269293" y="1509564"/>
            <a:ext cx="4874707" cy="4601591"/>
          </a:xfrm>
          <a:prstGeom prst="rect">
            <a:avLst/>
          </a:prstGeom>
        </p:spPr>
      </p:pic>
      <p:sp>
        <p:nvSpPr>
          <p:cNvPr id="11" name="Rectangle 10"/>
          <p:cNvSpPr/>
          <p:nvPr/>
        </p:nvSpPr>
        <p:spPr>
          <a:xfrm>
            <a:off x="457200" y="4258855"/>
            <a:ext cx="3585731" cy="1600438"/>
          </a:xfrm>
          <a:prstGeom prst="rect">
            <a:avLst/>
          </a:prstGeom>
        </p:spPr>
        <p:txBody>
          <a:bodyPr wrap="square">
            <a:spAutoFit/>
          </a:bodyPr>
          <a:lstStyle/>
          <a:p>
            <a:r>
              <a:rPr lang="en-US" sz="1400" dirty="0"/>
              <a:t>Past and future sea-level rise. For the past, proxy data are shown in light purple and tide gauge data in blue. For the future, the IPCC projections for very high emissions (red, RCP8.5 scenario) and very low emissions (blue, RCP2.6 scenario) are shown. Source: IPCC AR5 Fig. 13.27.</a:t>
            </a:r>
          </a:p>
        </p:txBody>
      </p:sp>
    </p:spTree>
    <p:extLst>
      <p:ext uri="{BB962C8B-B14F-4D97-AF65-F5344CB8AC3E}">
        <p14:creationId xmlns:p14="http://schemas.microsoft.com/office/powerpoint/2010/main" val="35933772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Don’t We Know About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8636545" cy="4525963"/>
          </a:xfrm>
        </p:spPr>
        <p:txBody>
          <a:bodyPr>
            <a:normAutofit/>
          </a:bodyPr>
          <a:lstStyle/>
          <a:p>
            <a:pPr>
              <a:lnSpc>
                <a:spcPct val="120000"/>
              </a:lnSpc>
            </a:pPr>
            <a:r>
              <a:rPr lang="en-US" sz="1700" dirty="0" smtClean="0"/>
              <a:t>Perhaps of greater importance at this point is to consider what we don’t know (or at least don’t know very well) about sea level...</a:t>
            </a:r>
          </a:p>
          <a:p>
            <a:pPr marL="0" indent="0">
              <a:lnSpc>
                <a:spcPct val="120000"/>
              </a:lnSpc>
              <a:buNone/>
            </a:pPr>
            <a:endParaRPr lang="en-US" sz="1400" dirty="0" smtClean="0"/>
          </a:p>
          <a:p>
            <a:pPr>
              <a:lnSpc>
                <a:spcPct val="120000"/>
              </a:lnSpc>
            </a:pPr>
            <a:endParaRPr lang="en-US" sz="1800" dirty="0" smtClean="0"/>
          </a:p>
          <a:p>
            <a:pPr>
              <a:lnSpc>
                <a:spcPct val="120000"/>
              </a:lnSpc>
            </a:pPr>
            <a:endParaRPr lang="en-US" sz="2200" dirty="0" smtClean="0"/>
          </a:p>
        </p:txBody>
      </p:sp>
    </p:spTree>
    <p:extLst>
      <p:ext uri="{BB962C8B-B14F-4D97-AF65-F5344CB8AC3E}">
        <p14:creationId xmlns:p14="http://schemas.microsoft.com/office/powerpoint/2010/main" val="25797499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Don’t We Know About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8636545" cy="4525963"/>
          </a:xfrm>
        </p:spPr>
        <p:txBody>
          <a:bodyPr>
            <a:normAutofit/>
          </a:bodyPr>
          <a:lstStyle/>
          <a:p>
            <a:pPr>
              <a:lnSpc>
                <a:spcPct val="120000"/>
              </a:lnSpc>
            </a:pPr>
            <a:r>
              <a:rPr lang="en-US" sz="1700" dirty="0" smtClean="0">
                <a:solidFill>
                  <a:srgbClr val="FF0000"/>
                </a:solidFill>
              </a:rPr>
              <a:t>How is sea level change different now than it has been in the past?</a:t>
            </a:r>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pic>
        <p:nvPicPr>
          <p:cNvPr id="7" name="Picture 6"/>
          <p:cNvPicPr>
            <a:picLocks noChangeAspect="1"/>
          </p:cNvPicPr>
          <p:nvPr/>
        </p:nvPicPr>
        <p:blipFill>
          <a:blip r:embed="rId3"/>
          <a:stretch>
            <a:fillRect/>
          </a:stretch>
        </p:blipFill>
        <p:spPr>
          <a:xfrm>
            <a:off x="107504" y="1954170"/>
            <a:ext cx="9017234" cy="3825493"/>
          </a:xfrm>
          <a:prstGeom prst="rect">
            <a:avLst/>
          </a:prstGeom>
        </p:spPr>
      </p:pic>
      <p:sp>
        <p:nvSpPr>
          <p:cNvPr id="11" name="Rectangle 10"/>
          <p:cNvSpPr/>
          <p:nvPr/>
        </p:nvSpPr>
        <p:spPr>
          <a:xfrm>
            <a:off x="4295369" y="3221814"/>
            <a:ext cx="3118811" cy="43891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295370" y="2571098"/>
            <a:ext cx="1540730" cy="18378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295370" y="3906512"/>
            <a:ext cx="3118811" cy="21180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295370" y="5310278"/>
            <a:ext cx="4724905" cy="37691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37491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Don’t We Know About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8636545" cy="4525963"/>
          </a:xfrm>
        </p:spPr>
        <p:txBody>
          <a:bodyPr>
            <a:normAutofit/>
          </a:bodyPr>
          <a:lstStyle/>
          <a:p>
            <a:pPr>
              <a:lnSpc>
                <a:spcPct val="120000"/>
              </a:lnSpc>
            </a:pPr>
            <a:r>
              <a:rPr lang="en-US" sz="1700" dirty="0" smtClean="0">
                <a:solidFill>
                  <a:srgbClr val="FF0000"/>
                </a:solidFill>
              </a:rPr>
              <a:t>What will regional sea level be 5, 10, or 20 years from now? What is the impact of natural climate variability? </a:t>
            </a:r>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pic>
        <p:nvPicPr>
          <p:cNvPr id="3" name="Picture 2"/>
          <p:cNvPicPr>
            <a:picLocks noChangeAspect="1"/>
          </p:cNvPicPr>
          <p:nvPr/>
        </p:nvPicPr>
        <p:blipFill>
          <a:blip r:embed="rId3"/>
          <a:stretch>
            <a:fillRect/>
          </a:stretch>
        </p:blipFill>
        <p:spPr>
          <a:xfrm>
            <a:off x="1852149" y="2335591"/>
            <a:ext cx="5781332" cy="3775564"/>
          </a:xfrm>
          <a:prstGeom prst="rect">
            <a:avLst/>
          </a:prstGeom>
        </p:spPr>
      </p:pic>
    </p:spTree>
    <p:extLst>
      <p:ext uri="{BB962C8B-B14F-4D97-AF65-F5344CB8AC3E}">
        <p14:creationId xmlns:p14="http://schemas.microsoft.com/office/powerpoint/2010/main" val="399892777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Don’t We Know About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8636545" cy="4525963"/>
          </a:xfrm>
        </p:spPr>
        <p:txBody>
          <a:bodyPr>
            <a:normAutofit/>
          </a:bodyPr>
          <a:lstStyle/>
          <a:p>
            <a:pPr>
              <a:lnSpc>
                <a:spcPct val="120000"/>
              </a:lnSpc>
            </a:pPr>
            <a:r>
              <a:rPr lang="en-US" sz="1700" dirty="0" smtClean="0">
                <a:solidFill>
                  <a:srgbClr val="FF0000"/>
                </a:solidFill>
              </a:rPr>
              <a:t>What will regional sea level be in 2050? 2100? </a:t>
            </a:r>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pic>
        <p:nvPicPr>
          <p:cNvPr id="11" name="Picture 10"/>
          <p:cNvPicPr>
            <a:picLocks noChangeAspect="1"/>
          </p:cNvPicPr>
          <p:nvPr/>
        </p:nvPicPr>
        <p:blipFill>
          <a:blip r:embed="rId3"/>
          <a:stretch>
            <a:fillRect/>
          </a:stretch>
        </p:blipFill>
        <p:spPr>
          <a:xfrm>
            <a:off x="2345145" y="2026467"/>
            <a:ext cx="4486160" cy="4039263"/>
          </a:xfrm>
          <a:prstGeom prst="rect">
            <a:avLst/>
          </a:prstGeom>
        </p:spPr>
      </p:pic>
    </p:spTree>
    <p:extLst>
      <p:ext uri="{BB962C8B-B14F-4D97-AF65-F5344CB8AC3E}">
        <p14:creationId xmlns:p14="http://schemas.microsoft.com/office/powerpoint/2010/main" val="36657806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Why do we care about sea level?</a:t>
            </a:r>
            <a:endParaRPr lang="en-US" sz="3200" dirty="0"/>
          </a:p>
        </p:txBody>
      </p:sp>
      <p:sp>
        <p:nvSpPr>
          <p:cNvPr id="3" name="Content Placeholder 2"/>
          <p:cNvSpPr>
            <a:spLocks noGrp="1"/>
          </p:cNvSpPr>
          <p:nvPr>
            <p:ph idx="1"/>
          </p:nvPr>
        </p:nvSpPr>
        <p:spPr>
          <a:xfrm>
            <a:off x="-54331" y="1539767"/>
            <a:ext cx="5567626" cy="5497527"/>
          </a:xfrm>
        </p:spPr>
        <p:txBody>
          <a:bodyPr>
            <a:noAutofit/>
          </a:bodyPr>
          <a:lstStyle/>
          <a:p>
            <a:pPr>
              <a:lnSpc>
                <a:spcPct val="120000"/>
              </a:lnSpc>
            </a:pPr>
            <a:r>
              <a:rPr lang="en-US" sz="1600" dirty="0" smtClean="0"/>
              <a:t>Rising sea levels along the world’s coastlines threaten to permanently impact infrastructure and ecosystems.</a:t>
            </a:r>
          </a:p>
          <a:p>
            <a:pPr>
              <a:lnSpc>
                <a:spcPct val="120000"/>
              </a:lnSpc>
            </a:pPr>
            <a:r>
              <a:rPr lang="en-US" sz="1600" dirty="0" smtClean="0"/>
              <a:t>Increased risk and impact of storms moving over higher sea levels [Cooper et al., 2008; </a:t>
            </a:r>
            <a:r>
              <a:rPr lang="en-US" sz="1600" dirty="0" err="1" smtClean="0"/>
              <a:t>Kirshen</a:t>
            </a:r>
            <a:r>
              <a:rPr lang="en-US" sz="1600" dirty="0" smtClean="0"/>
              <a:t> et al., 2008].</a:t>
            </a:r>
          </a:p>
          <a:p>
            <a:pPr lvl="1">
              <a:lnSpc>
                <a:spcPct val="120000"/>
              </a:lnSpc>
            </a:pPr>
            <a:r>
              <a:rPr lang="en-US" sz="1600" dirty="0" smtClean="0"/>
              <a:t>Higher sea levels affect not only the potential of coastal flooding from such storms, but also the recurrence time of extreme events [Tebaldi et al., 2012].</a:t>
            </a:r>
          </a:p>
          <a:p>
            <a:pPr lvl="1">
              <a:lnSpc>
                <a:spcPct val="120000"/>
              </a:lnSpc>
            </a:pPr>
            <a:r>
              <a:rPr lang="en-US" sz="1600" dirty="0" smtClean="0"/>
              <a:t>Events like super-storm Sandy will occur more </a:t>
            </a:r>
            <a:r>
              <a:rPr lang="en-US" sz="1600" dirty="0" smtClean="0"/>
              <a:t>frequently.</a:t>
            </a:r>
            <a:endParaRPr lang="en-US" sz="1600" dirty="0"/>
          </a:p>
          <a:p>
            <a:pPr>
              <a:lnSpc>
                <a:spcPct val="120000"/>
              </a:lnSpc>
            </a:pPr>
            <a:r>
              <a:rPr lang="en-US" sz="1600" dirty="0" smtClean="0"/>
              <a:t>A growing concern in this region, “Nuisance Flooding” will continue to increase. </a:t>
            </a:r>
          </a:p>
          <a:p>
            <a:pPr lvl="1">
              <a:lnSpc>
                <a:spcPct val="120000"/>
              </a:lnSpc>
            </a:pPr>
            <a:r>
              <a:rPr lang="en-US" sz="1600" dirty="0" smtClean="0"/>
              <a:t>As defined by NOAA, flooding that causes public inconvenience and leads to road closures and damage to infrastructure over long periods of time. </a:t>
            </a:r>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5379808" y="2405529"/>
            <a:ext cx="3652934" cy="3100680"/>
          </a:xfrm>
          <a:prstGeom prst="rect">
            <a:avLst/>
          </a:prstGeom>
        </p:spPr>
      </p:pic>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107504" y="6117772"/>
            <a:ext cx="1296144" cy="539344"/>
          </a:xfrm>
          <a:prstGeom prst="rect">
            <a:avLst/>
          </a:prstGeom>
        </p:spPr>
      </p:pic>
    </p:spTree>
    <p:extLst>
      <p:ext uri="{BB962C8B-B14F-4D97-AF65-F5344CB8AC3E}">
        <p14:creationId xmlns:p14="http://schemas.microsoft.com/office/powerpoint/2010/main" val="6631571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Don’t We Know About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4" y="1539767"/>
            <a:ext cx="8998033" cy="4525963"/>
          </a:xfrm>
        </p:spPr>
        <p:txBody>
          <a:bodyPr>
            <a:normAutofit/>
          </a:bodyPr>
          <a:lstStyle/>
          <a:p>
            <a:pPr>
              <a:lnSpc>
                <a:spcPct val="120000"/>
              </a:lnSpc>
            </a:pPr>
            <a:r>
              <a:rPr lang="en-US" sz="1800" dirty="0" smtClean="0">
                <a:solidFill>
                  <a:srgbClr val="FF0000"/>
                </a:solidFill>
              </a:rPr>
              <a:t>What is the upper limit on sea level in 2050? 2100?</a:t>
            </a:r>
          </a:p>
          <a:p>
            <a:pPr lvl="1">
              <a:lnSpc>
                <a:spcPct val="120000"/>
              </a:lnSpc>
            </a:pPr>
            <a:r>
              <a:rPr lang="en-US" sz="1400" dirty="0" smtClean="0"/>
              <a:t>A plausible upper limit is essential for planning purposes.</a:t>
            </a:r>
          </a:p>
          <a:p>
            <a:pPr lvl="1">
              <a:lnSpc>
                <a:spcPct val="120000"/>
              </a:lnSpc>
            </a:pPr>
            <a:r>
              <a:rPr lang="en-US" sz="1400" dirty="0" smtClean="0"/>
              <a:t>Coastal infrastructure needs to survive in the worst case scenario, similar to how it needs to survive in the “likely” scenario. </a:t>
            </a:r>
          </a:p>
          <a:p>
            <a:pPr lvl="1">
              <a:lnSpc>
                <a:spcPct val="120000"/>
              </a:lnSpc>
            </a:pPr>
            <a:r>
              <a:rPr lang="en-US" sz="1400" dirty="0" smtClean="0"/>
              <a:t>A dike that is only “likely” good enough is not really the safety level engineers and planners want to provide. </a:t>
            </a:r>
          </a:p>
          <a:p>
            <a:pPr>
              <a:lnSpc>
                <a:spcPct val="120000"/>
              </a:lnSpc>
            </a:pPr>
            <a:r>
              <a:rPr lang="en-US" sz="1400" dirty="0" smtClean="0"/>
              <a:t>The top end of the IPCC “likely” range is 98 cm.</a:t>
            </a:r>
          </a:p>
          <a:p>
            <a:pPr lvl="1">
              <a:lnSpc>
                <a:spcPct val="120000"/>
              </a:lnSpc>
            </a:pPr>
            <a:r>
              <a:rPr lang="en-US" sz="1400" dirty="0" smtClean="0"/>
              <a:t>Based on the IPCC definitions, this means that there is a 17% chance of exceeding 98 cm. </a:t>
            </a:r>
          </a:p>
          <a:p>
            <a:pPr lvl="1">
              <a:lnSpc>
                <a:spcPct val="120000"/>
              </a:lnSpc>
            </a:pPr>
            <a:r>
              <a:rPr lang="en-US" sz="1400" dirty="0" smtClean="0"/>
              <a:t>The IPCC does not provide an upper-limit of sea level rise. </a:t>
            </a:r>
          </a:p>
          <a:p>
            <a:pPr>
              <a:lnSpc>
                <a:spcPct val="120000"/>
              </a:lnSpc>
            </a:pPr>
            <a:r>
              <a:rPr lang="en-GB" sz="1400" dirty="0" smtClean="0">
                <a:solidFill>
                  <a:srgbClr val="000000"/>
                </a:solidFill>
              </a:rPr>
              <a:t>The collapse </a:t>
            </a:r>
            <a:r>
              <a:rPr lang="en-GB" sz="1400" dirty="0">
                <a:solidFill>
                  <a:srgbClr val="000000"/>
                </a:solidFill>
              </a:rPr>
              <a:t>of marine-based sectors of the Antarctic ice sheet, if initiated, could cause GMSL to rise substantially above the </a:t>
            </a:r>
            <a:r>
              <a:rPr lang="en-GB" sz="1400" i="1" dirty="0">
                <a:solidFill>
                  <a:srgbClr val="000000"/>
                </a:solidFill>
              </a:rPr>
              <a:t>likely</a:t>
            </a:r>
            <a:r>
              <a:rPr lang="en-GB" sz="1400" dirty="0">
                <a:solidFill>
                  <a:srgbClr val="000000"/>
                </a:solidFill>
              </a:rPr>
              <a:t> range during the 21st century</a:t>
            </a:r>
            <a:r>
              <a:rPr lang="en-GB" sz="1400" dirty="0" smtClean="0">
                <a:solidFill>
                  <a:srgbClr val="000000"/>
                </a:solidFill>
              </a:rPr>
              <a:t>.</a:t>
            </a:r>
          </a:p>
          <a:p>
            <a:pPr lvl="1">
              <a:lnSpc>
                <a:spcPct val="120000"/>
              </a:lnSpc>
            </a:pPr>
            <a:r>
              <a:rPr lang="en-GB" sz="1400" dirty="0" smtClean="0">
                <a:solidFill>
                  <a:srgbClr val="000000"/>
                </a:solidFill>
              </a:rPr>
              <a:t>This </a:t>
            </a:r>
            <a:r>
              <a:rPr lang="en-GB" sz="1400" dirty="0">
                <a:solidFill>
                  <a:srgbClr val="000000"/>
                </a:solidFill>
              </a:rPr>
              <a:t>additional contribution </a:t>
            </a:r>
            <a:r>
              <a:rPr lang="en-GB" sz="1400" dirty="0" smtClean="0">
                <a:solidFill>
                  <a:srgbClr val="000000"/>
                </a:solidFill>
              </a:rPr>
              <a:t>could approach (exceed?) </a:t>
            </a:r>
            <a:r>
              <a:rPr lang="en-GB" sz="1400" dirty="0">
                <a:solidFill>
                  <a:srgbClr val="000000"/>
                </a:solidFill>
              </a:rPr>
              <a:t>several tenths of a </a:t>
            </a:r>
            <a:r>
              <a:rPr lang="en-GB" sz="1400" dirty="0" smtClean="0">
                <a:solidFill>
                  <a:srgbClr val="000000"/>
                </a:solidFill>
              </a:rPr>
              <a:t>meter.</a:t>
            </a:r>
          </a:p>
          <a:p>
            <a:pPr lvl="1">
              <a:lnSpc>
                <a:spcPct val="120000"/>
              </a:lnSpc>
            </a:pPr>
            <a:r>
              <a:rPr lang="en-US" sz="1400" dirty="0">
                <a:solidFill>
                  <a:srgbClr val="000000"/>
                </a:solidFill>
              </a:rPr>
              <a:t>Current evidence and understanding do not allow a quantification of either the timing of its onset or of the magnitude of its multi-century contribution.</a:t>
            </a:r>
          </a:p>
          <a:p>
            <a:pPr>
              <a:lnSpc>
                <a:spcPct val="120000"/>
              </a:lnSpc>
            </a:pPr>
            <a:r>
              <a:rPr lang="en-GB" sz="1400" dirty="0" smtClean="0">
                <a:solidFill>
                  <a:srgbClr val="000000"/>
                </a:solidFill>
              </a:rPr>
              <a:t>Are there other factors that we don’t understand well-enough that could increase this upper limit?</a:t>
            </a:r>
          </a:p>
          <a:p>
            <a:pPr lvl="1">
              <a:lnSpc>
                <a:spcPct val="120000"/>
              </a:lnSpc>
            </a:pPr>
            <a:endParaRPr lang="en-GB" sz="1000" dirty="0">
              <a:solidFill>
                <a:srgbClr val="000000"/>
              </a:solidFill>
            </a:endParaRPr>
          </a:p>
          <a:p>
            <a:pPr>
              <a:lnSpc>
                <a:spcPct val="120000"/>
              </a:lnSpc>
            </a:pPr>
            <a:endParaRPr lang="en-US" sz="2100" dirty="0" smtClean="0"/>
          </a:p>
          <a:p>
            <a:pPr>
              <a:lnSpc>
                <a:spcPct val="120000"/>
              </a:lnSpc>
            </a:pPr>
            <a:endParaRPr lang="en-US" sz="21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Tree>
    <p:extLst>
      <p:ext uri="{BB962C8B-B14F-4D97-AF65-F5344CB8AC3E}">
        <p14:creationId xmlns:p14="http://schemas.microsoft.com/office/powerpoint/2010/main" val="399892777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Priorities for the Future</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8636545" cy="4525963"/>
          </a:xfrm>
        </p:spPr>
        <p:txBody>
          <a:bodyPr>
            <a:normAutofit/>
          </a:bodyPr>
          <a:lstStyle/>
          <a:p>
            <a:pPr>
              <a:lnSpc>
                <a:spcPct val="120000"/>
              </a:lnSpc>
            </a:pPr>
            <a:r>
              <a:rPr lang="en-US" sz="1700" dirty="0" smtClean="0">
                <a:solidFill>
                  <a:srgbClr val="FF0000"/>
                </a:solidFill>
              </a:rPr>
              <a:t>Maintain (and improve) the current observing system.</a:t>
            </a:r>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pic>
        <p:nvPicPr>
          <p:cNvPr id="7" name="Picture 6"/>
          <p:cNvPicPr>
            <a:picLocks noChangeAspect="1"/>
          </p:cNvPicPr>
          <p:nvPr/>
        </p:nvPicPr>
        <p:blipFill>
          <a:blip r:embed="rId3"/>
          <a:stretch>
            <a:fillRect/>
          </a:stretch>
        </p:blipFill>
        <p:spPr>
          <a:xfrm>
            <a:off x="5036210" y="4038600"/>
            <a:ext cx="2823210" cy="1905666"/>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1661560" y="1990741"/>
            <a:ext cx="3058062" cy="1965960"/>
          </a:xfrm>
          <a:prstGeom prst="rect">
            <a:avLst/>
          </a:prstGeom>
        </p:spPr>
      </p:pic>
      <p:sp>
        <p:nvSpPr>
          <p:cNvPr id="12" name="TextBox 11"/>
          <p:cNvSpPr txBox="1"/>
          <p:nvPr/>
        </p:nvSpPr>
        <p:spPr>
          <a:xfrm>
            <a:off x="1714500" y="2060929"/>
            <a:ext cx="2859290" cy="461665"/>
          </a:xfrm>
          <a:prstGeom prst="rect">
            <a:avLst/>
          </a:prstGeom>
          <a:noFill/>
        </p:spPr>
        <p:txBody>
          <a:bodyPr wrap="square" rtlCol="0">
            <a:spAutoFit/>
          </a:bodyPr>
          <a:lstStyle/>
          <a:p>
            <a:r>
              <a:rPr lang="en-US" sz="1200" b="1" dirty="0" smtClean="0">
                <a:solidFill>
                  <a:srgbClr val="FFFF0A"/>
                </a:solidFill>
              </a:rPr>
              <a:t>SWOT – Surface Water Ocean Topography Mission (2020)</a:t>
            </a:r>
            <a:endParaRPr lang="en-US" sz="1200" b="1" dirty="0">
              <a:solidFill>
                <a:srgbClr val="FFFF0A"/>
              </a:solidFill>
            </a:endParaRPr>
          </a:p>
        </p:txBody>
      </p:sp>
      <p:sp>
        <p:nvSpPr>
          <p:cNvPr id="14" name="TextBox 13"/>
          <p:cNvSpPr txBox="1"/>
          <p:nvPr/>
        </p:nvSpPr>
        <p:spPr>
          <a:xfrm>
            <a:off x="7632700" y="7909219"/>
            <a:ext cx="2712438" cy="276999"/>
          </a:xfrm>
          <a:prstGeom prst="rect">
            <a:avLst/>
          </a:prstGeom>
          <a:noFill/>
        </p:spPr>
        <p:txBody>
          <a:bodyPr wrap="square" rtlCol="0">
            <a:spAutoFit/>
          </a:bodyPr>
          <a:lstStyle/>
          <a:p>
            <a:r>
              <a:rPr lang="en-US" sz="1200" b="1" dirty="0" smtClean="0">
                <a:solidFill>
                  <a:srgbClr val="FFFF0A"/>
                </a:solidFill>
              </a:rPr>
              <a:t>GRACE Follow On Mission (2017)</a:t>
            </a:r>
            <a:endParaRPr lang="en-US" sz="1200" b="1" dirty="0">
              <a:solidFill>
                <a:srgbClr val="FFFF0A"/>
              </a:solidFill>
            </a:endParaRPr>
          </a:p>
        </p:txBody>
      </p:sp>
      <p:pic>
        <p:nvPicPr>
          <p:cNvPr id="15" name="Picture 14"/>
          <p:cNvPicPr>
            <a:picLocks noChangeAspect="1"/>
          </p:cNvPicPr>
          <p:nvPr/>
        </p:nvPicPr>
        <p:blipFill>
          <a:blip r:embed="rId5"/>
          <a:stretch>
            <a:fillRect/>
          </a:stretch>
        </p:blipFill>
        <p:spPr>
          <a:xfrm>
            <a:off x="5027154" y="2031271"/>
            <a:ext cx="2800111" cy="1895460"/>
          </a:xfrm>
          <a:prstGeom prst="rect">
            <a:avLst/>
          </a:prstGeom>
        </p:spPr>
      </p:pic>
      <p:sp>
        <p:nvSpPr>
          <p:cNvPr id="16" name="TextBox 15"/>
          <p:cNvSpPr txBox="1"/>
          <p:nvPr/>
        </p:nvSpPr>
        <p:spPr>
          <a:xfrm>
            <a:off x="5000130" y="1998629"/>
            <a:ext cx="2859290" cy="276999"/>
          </a:xfrm>
          <a:prstGeom prst="rect">
            <a:avLst/>
          </a:prstGeom>
          <a:noFill/>
        </p:spPr>
        <p:txBody>
          <a:bodyPr wrap="square" rtlCol="0">
            <a:spAutoFit/>
          </a:bodyPr>
          <a:lstStyle/>
          <a:p>
            <a:r>
              <a:rPr lang="en-US" sz="1200" b="1" dirty="0" smtClean="0">
                <a:solidFill>
                  <a:srgbClr val="FFFF0A"/>
                </a:solidFill>
              </a:rPr>
              <a:t>Jason-3 (2015)</a:t>
            </a:r>
            <a:endParaRPr lang="en-US" sz="1200" b="1" dirty="0">
              <a:solidFill>
                <a:srgbClr val="FFFF0A"/>
              </a:solidFill>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663959" y="4038600"/>
            <a:ext cx="3055663" cy="1905666"/>
          </a:xfrm>
          <a:prstGeom prst="rect">
            <a:avLst/>
          </a:prstGeom>
        </p:spPr>
      </p:pic>
      <p:sp>
        <p:nvSpPr>
          <p:cNvPr id="18" name="TextBox 17"/>
          <p:cNvSpPr txBox="1"/>
          <p:nvPr/>
        </p:nvSpPr>
        <p:spPr>
          <a:xfrm>
            <a:off x="1714500" y="4048229"/>
            <a:ext cx="2859290" cy="276999"/>
          </a:xfrm>
          <a:prstGeom prst="rect">
            <a:avLst/>
          </a:prstGeom>
          <a:noFill/>
        </p:spPr>
        <p:txBody>
          <a:bodyPr wrap="square" rtlCol="0">
            <a:spAutoFit/>
          </a:bodyPr>
          <a:lstStyle/>
          <a:p>
            <a:r>
              <a:rPr lang="en-US" sz="1200" b="1" dirty="0" smtClean="0">
                <a:solidFill>
                  <a:srgbClr val="FFFF0A"/>
                </a:solidFill>
              </a:rPr>
              <a:t>ICESat-2 (2016)</a:t>
            </a:r>
            <a:endParaRPr lang="en-US" sz="1200" b="1" dirty="0">
              <a:solidFill>
                <a:srgbClr val="FFFF0A"/>
              </a:solidFill>
            </a:endParaRPr>
          </a:p>
        </p:txBody>
      </p:sp>
      <p:sp>
        <p:nvSpPr>
          <p:cNvPr id="21" name="TextBox 20"/>
          <p:cNvSpPr txBox="1"/>
          <p:nvPr/>
        </p:nvSpPr>
        <p:spPr>
          <a:xfrm>
            <a:off x="5036210" y="4050911"/>
            <a:ext cx="2859290" cy="276999"/>
          </a:xfrm>
          <a:prstGeom prst="rect">
            <a:avLst/>
          </a:prstGeom>
          <a:noFill/>
        </p:spPr>
        <p:txBody>
          <a:bodyPr wrap="square" rtlCol="0">
            <a:spAutoFit/>
          </a:bodyPr>
          <a:lstStyle/>
          <a:p>
            <a:r>
              <a:rPr lang="en-US" sz="1200" b="1" dirty="0" smtClean="0">
                <a:solidFill>
                  <a:srgbClr val="FFFF0A"/>
                </a:solidFill>
              </a:rPr>
              <a:t>GRACE Follow-on (2017)</a:t>
            </a:r>
            <a:endParaRPr lang="en-US" sz="1200" b="1" dirty="0">
              <a:solidFill>
                <a:srgbClr val="FFFF0A"/>
              </a:solidFill>
            </a:endParaRPr>
          </a:p>
        </p:txBody>
      </p:sp>
    </p:spTree>
    <p:extLst>
      <p:ext uri="{BB962C8B-B14F-4D97-AF65-F5344CB8AC3E}">
        <p14:creationId xmlns:p14="http://schemas.microsoft.com/office/powerpoint/2010/main" val="39913380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Priorities for the Future</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8636545" cy="4525963"/>
          </a:xfrm>
        </p:spPr>
        <p:txBody>
          <a:bodyPr>
            <a:normAutofit/>
          </a:bodyPr>
          <a:lstStyle/>
          <a:p>
            <a:pPr>
              <a:lnSpc>
                <a:spcPct val="120000"/>
              </a:lnSpc>
            </a:pPr>
            <a:r>
              <a:rPr lang="en-US" sz="1700" dirty="0" smtClean="0">
                <a:solidFill>
                  <a:srgbClr val="FF0000"/>
                </a:solidFill>
              </a:rPr>
              <a:t>Improve regional sea level projections on a variety of timescales.</a:t>
            </a:r>
          </a:p>
          <a:p>
            <a:pPr lvl="1">
              <a:lnSpc>
                <a:spcPct val="120000"/>
              </a:lnSpc>
            </a:pPr>
            <a:r>
              <a:rPr lang="en-US" sz="1300" dirty="0" smtClean="0"/>
              <a:t>Requires an interdisciplinary approach, bringing together scientists from different fields to contribute to improve our understanding of regional sea level.</a:t>
            </a:r>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 useBgFill="1">
        <p:nvSpPr>
          <p:cNvPr id="7" name="TextBox 6"/>
          <p:cNvSpPr txBox="1"/>
          <p:nvPr/>
        </p:nvSpPr>
        <p:spPr>
          <a:xfrm>
            <a:off x="1065857" y="2595103"/>
            <a:ext cx="7245053" cy="2985432"/>
          </a:xfrm>
          <a:prstGeom prst="rect">
            <a:avLst/>
          </a:prstGeom>
          <a:ln>
            <a:solidFill>
              <a:schemeClr val="tx1"/>
            </a:solidFill>
          </a:ln>
        </p:spPr>
        <p:txBody>
          <a:bodyPr wrap="square" rtlCol="0">
            <a:spAutoFit/>
          </a:bodyPr>
          <a:lstStyle/>
          <a:p>
            <a:r>
              <a:rPr lang="en-US" sz="1600" dirty="0" smtClean="0"/>
              <a:t>A.15 NASA Sea Level Rise	</a:t>
            </a:r>
          </a:p>
          <a:p>
            <a:endParaRPr lang="en-US" sz="1600" dirty="0" smtClean="0"/>
          </a:p>
          <a:p>
            <a:r>
              <a:rPr lang="en-US" sz="1600" dirty="0" smtClean="0"/>
              <a:t>This </a:t>
            </a:r>
            <a:r>
              <a:rPr lang="en-US" sz="1600" dirty="0"/>
              <a:t>solicitation calls for proposals to support the following: </a:t>
            </a:r>
            <a:endParaRPr lang="en-US" sz="1600" dirty="0" smtClean="0"/>
          </a:p>
          <a:p>
            <a:pPr marL="457200" indent="-457200">
              <a:buFont typeface="Arial"/>
              <a:buChar char="•"/>
            </a:pPr>
            <a:endParaRPr lang="en-US" sz="1600" dirty="0" smtClean="0"/>
          </a:p>
          <a:p>
            <a:pPr marL="457200" indent="-457200">
              <a:buFont typeface="Arial"/>
              <a:buChar char="•"/>
            </a:pPr>
            <a:r>
              <a:rPr lang="en-US" sz="1600" dirty="0" smtClean="0"/>
              <a:t>Interdisciplinary </a:t>
            </a:r>
            <a:r>
              <a:rPr lang="en-US" sz="1600" dirty="0"/>
              <a:t>research required to improve the accuracy and spatial resolution of current and future sea level change estimates;</a:t>
            </a:r>
          </a:p>
          <a:p>
            <a:pPr marL="457200" indent="-457200">
              <a:buFont typeface="Arial"/>
              <a:buChar char="•"/>
            </a:pPr>
            <a:r>
              <a:rPr lang="en-US" sz="1600" dirty="0" smtClean="0"/>
              <a:t>Development </a:t>
            </a:r>
            <a:r>
              <a:rPr lang="en-US" sz="1600" dirty="0"/>
              <a:t>of a web portal to serve as a central hub for the effort, including communicating results in a simplified manner to the scientific community and general public; and</a:t>
            </a:r>
          </a:p>
          <a:p>
            <a:pPr marL="457200" indent="-457200">
              <a:buFont typeface="Arial"/>
              <a:buChar char="•"/>
            </a:pPr>
            <a:r>
              <a:rPr lang="en-US" sz="1600" dirty="0" smtClean="0"/>
              <a:t>Establishment </a:t>
            </a:r>
            <a:r>
              <a:rPr lang="en-US" sz="1600" dirty="0"/>
              <a:t>of the NASA Sea Level Change Team (N-SLCT) to foster this work</a:t>
            </a:r>
            <a:r>
              <a:rPr lang="en-US" sz="1600" dirty="0" smtClean="0"/>
              <a:t>.</a:t>
            </a:r>
          </a:p>
          <a:p>
            <a:endParaRPr lang="en-US" sz="2800" dirty="0"/>
          </a:p>
        </p:txBody>
      </p:sp>
    </p:spTree>
    <p:extLst>
      <p:ext uri="{BB962C8B-B14F-4D97-AF65-F5344CB8AC3E}">
        <p14:creationId xmlns:p14="http://schemas.microsoft.com/office/powerpoint/2010/main" val="29868107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Priorities for the Future</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8636545" cy="4525963"/>
          </a:xfrm>
        </p:spPr>
        <p:txBody>
          <a:bodyPr>
            <a:normAutofit/>
          </a:bodyPr>
          <a:lstStyle/>
          <a:p>
            <a:pPr>
              <a:lnSpc>
                <a:spcPct val="120000"/>
              </a:lnSpc>
            </a:pPr>
            <a:r>
              <a:rPr lang="en-US" sz="1800" dirty="0" smtClean="0">
                <a:solidFill>
                  <a:srgbClr val="FF0000"/>
                </a:solidFill>
              </a:rPr>
              <a:t>Effectively communicate information about sea level change to decision makers and stakeholders.</a:t>
            </a:r>
          </a:p>
          <a:p>
            <a:pPr lvl="1">
              <a:lnSpc>
                <a:spcPct val="120000"/>
              </a:lnSpc>
            </a:pPr>
            <a:r>
              <a:rPr lang="en-US" sz="1800" dirty="0" smtClean="0"/>
              <a:t>Debate among scientists over what approach to take when discussing sea level: IPCC?</a:t>
            </a:r>
          </a:p>
          <a:p>
            <a:pPr lvl="1">
              <a:lnSpc>
                <a:spcPct val="120000"/>
              </a:lnSpc>
            </a:pPr>
            <a:r>
              <a:rPr lang="en-US" sz="1800" dirty="0" smtClean="0"/>
              <a:t>Important to use what we don’t know to inform the guidance scientists give.</a:t>
            </a:r>
          </a:p>
          <a:p>
            <a:pPr lvl="1">
              <a:lnSpc>
                <a:spcPct val="120000"/>
              </a:lnSpc>
            </a:pPr>
            <a:r>
              <a:rPr lang="en-US" sz="1800" dirty="0" smtClean="0"/>
              <a:t>Although we may not think upper limit is likely, it is essential for planners to understand what the upper limit may be so that it can be accounted for.</a:t>
            </a:r>
          </a:p>
          <a:p>
            <a:pPr lvl="1">
              <a:lnSpc>
                <a:spcPct val="120000"/>
              </a:lnSpc>
            </a:pPr>
            <a:r>
              <a:rPr lang="en-US" sz="1800" dirty="0" smtClean="0"/>
              <a:t>There is risk associated with choosing a certain scenario or range to plan for – this risk must be communicated as clearly as possible.</a:t>
            </a:r>
          </a:p>
          <a:p>
            <a:pPr lvl="2">
              <a:lnSpc>
                <a:spcPct val="120000"/>
              </a:lnSpc>
            </a:pPr>
            <a:endParaRPr lang="en-US" sz="500" dirty="0" smtClean="0"/>
          </a:p>
          <a:p>
            <a:pPr lvl="1">
              <a:lnSpc>
                <a:spcPct val="120000"/>
              </a:lnSpc>
            </a:pPr>
            <a:endParaRPr lang="en-US" sz="900" dirty="0" smtClean="0"/>
          </a:p>
          <a:p>
            <a:pPr>
              <a:lnSpc>
                <a:spcPct val="120000"/>
              </a:lnSpc>
            </a:pPr>
            <a:endParaRPr lang="en-US" sz="1400" dirty="0" smtClean="0"/>
          </a:p>
          <a:p>
            <a:pPr>
              <a:lnSpc>
                <a:spcPct val="120000"/>
              </a:lnSpc>
            </a:pPr>
            <a:endParaRPr lang="en-US" sz="1800" dirty="0" smtClean="0"/>
          </a:p>
          <a:p>
            <a:pPr>
              <a:lnSpc>
                <a:spcPct val="120000"/>
              </a:lnSpc>
            </a:pPr>
            <a:endParaRPr lang="en-US" sz="2200" dirty="0" smtClean="0"/>
          </a:p>
        </p:txBody>
      </p:sp>
    </p:spTree>
    <p:extLst>
      <p:ext uri="{BB962C8B-B14F-4D97-AF65-F5344CB8AC3E}">
        <p14:creationId xmlns:p14="http://schemas.microsoft.com/office/powerpoint/2010/main" val="343015676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Summary</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
        <p:nvSpPr>
          <p:cNvPr id="9" name="Content Placeholder 2"/>
          <p:cNvSpPr>
            <a:spLocks noGrp="1"/>
          </p:cNvSpPr>
          <p:nvPr>
            <p:ph idx="1"/>
          </p:nvPr>
        </p:nvSpPr>
        <p:spPr>
          <a:xfrm>
            <a:off x="50255" y="1539767"/>
            <a:ext cx="8636545" cy="4525963"/>
          </a:xfrm>
        </p:spPr>
        <p:txBody>
          <a:bodyPr>
            <a:normAutofit/>
          </a:bodyPr>
          <a:lstStyle/>
          <a:p>
            <a:pPr>
              <a:lnSpc>
                <a:spcPct val="120000"/>
              </a:lnSpc>
            </a:pPr>
            <a:r>
              <a:rPr lang="en-US" sz="1800" dirty="0" smtClean="0"/>
              <a:t>Sea level is an essential climate variable that provides important insight into the state of the climate.</a:t>
            </a:r>
          </a:p>
          <a:p>
            <a:pPr lvl="1">
              <a:lnSpc>
                <a:spcPct val="120000"/>
              </a:lnSpc>
            </a:pPr>
            <a:r>
              <a:rPr lang="en-US" sz="1600" dirty="0" smtClean="0"/>
              <a:t>Changes in sea level reflect both thermal expansion from rising ocean temperatures as well as well as mass-change due to increased run-off from ice sheet and glacier melt. </a:t>
            </a:r>
          </a:p>
          <a:p>
            <a:pPr lvl="1">
              <a:lnSpc>
                <a:spcPct val="120000"/>
              </a:lnSpc>
            </a:pPr>
            <a:r>
              <a:rPr lang="en-US" sz="1600" dirty="0" smtClean="0"/>
              <a:t>Changes in sea level also pose a direct and serious societal and economic risk. </a:t>
            </a:r>
          </a:p>
          <a:p>
            <a:pPr>
              <a:lnSpc>
                <a:spcPct val="120000"/>
              </a:lnSpc>
            </a:pPr>
            <a:r>
              <a:rPr lang="en-US" sz="1800" dirty="0" smtClean="0"/>
              <a:t>In the past two decades, satellite measurements have improved our understanding of sea level. </a:t>
            </a:r>
          </a:p>
          <a:p>
            <a:pPr lvl="1">
              <a:lnSpc>
                <a:spcPct val="120000"/>
              </a:lnSpc>
            </a:pPr>
            <a:r>
              <a:rPr lang="en-US" sz="1600" dirty="0" smtClean="0"/>
              <a:t>Have led to closure of the sea level budget.</a:t>
            </a:r>
          </a:p>
          <a:p>
            <a:pPr lvl="1">
              <a:lnSpc>
                <a:spcPct val="120000"/>
              </a:lnSpc>
            </a:pPr>
            <a:r>
              <a:rPr lang="en-US" sz="1600" dirty="0" smtClean="0"/>
              <a:t>Need to continue the satellite-measured sea level record into the future.</a:t>
            </a:r>
          </a:p>
          <a:p>
            <a:pPr>
              <a:lnSpc>
                <a:spcPct val="120000"/>
              </a:lnSpc>
            </a:pPr>
            <a:r>
              <a:rPr lang="en-US" sz="1800" dirty="0" smtClean="0"/>
              <a:t>Still many questions to be answered with regards to future sea level. </a:t>
            </a:r>
          </a:p>
          <a:p>
            <a:pPr lvl="1">
              <a:lnSpc>
                <a:spcPct val="120000"/>
              </a:lnSpc>
            </a:pPr>
            <a:r>
              <a:rPr lang="en-US" sz="1600" dirty="0" smtClean="0"/>
              <a:t>Need to communicate uncertainties clearly – it is possible that the “likely” range is an underestimate of future sea level. </a:t>
            </a:r>
          </a:p>
          <a:p>
            <a:pPr>
              <a:lnSpc>
                <a:spcPct val="120000"/>
              </a:lnSpc>
            </a:pPr>
            <a:endParaRPr lang="en-US" sz="1400" dirty="0" smtClean="0"/>
          </a:p>
          <a:p>
            <a:pPr lvl="1">
              <a:lnSpc>
                <a:spcPct val="120000"/>
              </a:lnSpc>
            </a:pPr>
            <a:endParaRPr lang="en-US" sz="1000" dirty="0" smtClean="0"/>
          </a:p>
          <a:p>
            <a:pPr>
              <a:lnSpc>
                <a:spcPct val="120000"/>
              </a:lnSpc>
            </a:pPr>
            <a:endParaRPr lang="en-US" sz="1800" dirty="0" smtClean="0"/>
          </a:p>
          <a:p>
            <a:pPr>
              <a:lnSpc>
                <a:spcPct val="120000"/>
              </a:lnSpc>
            </a:pPr>
            <a:endParaRPr lang="en-US" sz="2200" dirty="0" smtClean="0"/>
          </a:p>
        </p:txBody>
      </p:sp>
    </p:spTree>
    <p:extLst>
      <p:ext uri="{BB962C8B-B14F-4D97-AF65-F5344CB8AC3E}">
        <p14:creationId xmlns:p14="http://schemas.microsoft.com/office/powerpoint/2010/main" val="352317191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2584"/>
            <a:ext cx="8229600" cy="1143000"/>
          </a:xfrm>
        </p:spPr>
        <p:txBody>
          <a:bodyPr>
            <a:normAutofit/>
          </a:bodyPr>
          <a:lstStyle/>
          <a:p>
            <a:r>
              <a:rPr lang="en-US" sz="3200" dirty="0" smtClean="0"/>
              <a:t>Thank you </a:t>
            </a:r>
            <a:r>
              <a:rPr lang="en-US" sz="3200" dirty="0" smtClean="0"/>
              <a:t>for your time!</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07504" y="6117772"/>
            <a:ext cx="1296144" cy="539344"/>
          </a:xfrm>
          <a:prstGeom prst="rect">
            <a:avLst/>
          </a:prstGeom>
        </p:spPr>
      </p:pic>
    </p:spTree>
    <p:extLst>
      <p:ext uri="{BB962C8B-B14F-4D97-AF65-F5344CB8AC3E}">
        <p14:creationId xmlns:p14="http://schemas.microsoft.com/office/powerpoint/2010/main" val="19605298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Impact of Rising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636059" y="1473200"/>
            <a:ext cx="6073588" cy="4439504"/>
          </a:xfrm>
          <a:prstGeom prst="rect">
            <a:avLst/>
          </a:prstGeom>
        </p:spPr>
      </p:pic>
      <p:sp>
        <p:nvSpPr>
          <p:cNvPr id="9" name="Rectangle 8"/>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107504" y="6117772"/>
            <a:ext cx="1296144" cy="539344"/>
          </a:xfrm>
          <a:prstGeom prst="rect">
            <a:avLst/>
          </a:prstGeom>
        </p:spPr>
      </p:pic>
    </p:spTree>
    <p:extLst>
      <p:ext uri="{BB962C8B-B14F-4D97-AF65-F5344CB8AC3E}">
        <p14:creationId xmlns:p14="http://schemas.microsoft.com/office/powerpoint/2010/main" val="38031708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Nuisance Flooding</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107504" y="6117772"/>
            <a:ext cx="1296144" cy="539344"/>
          </a:xfrm>
          <a:prstGeom prst="rect">
            <a:avLst/>
          </a:prstGeom>
        </p:spPr>
      </p:pic>
      <p:pic>
        <p:nvPicPr>
          <p:cNvPr id="3" name="Picture 2"/>
          <p:cNvPicPr>
            <a:picLocks noChangeAspect="1"/>
          </p:cNvPicPr>
          <p:nvPr/>
        </p:nvPicPr>
        <p:blipFill>
          <a:blip r:embed="rId3"/>
          <a:stretch>
            <a:fillRect/>
          </a:stretch>
        </p:blipFill>
        <p:spPr>
          <a:xfrm>
            <a:off x="1790700" y="1634564"/>
            <a:ext cx="5549900" cy="4216400"/>
          </a:xfrm>
          <a:prstGeom prst="rect">
            <a:avLst/>
          </a:prstGeom>
        </p:spPr>
      </p:pic>
      <p:sp>
        <p:nvSpPr>
          <p:cNvPr id="11" name="TextBox 10"/>
          <p:cNvSpPr txBox="1"/>
          <p:nvPr/>
        </p:nvSpPr>
        <p:spPr>
          <a:xfrm>
            <a:off x="7251266" y="5537803"/>
            <a:ext cx="3050359" cy="369332"/>
          </a:xfrm>
          <a:prstGeom prst="rect">
            <a:avLst/>
          </a:prstGeom>
          <a:noFill/>
        </p:spPr>
        <p:txBody>
          <a:bodyPr wrap="square" rtlCol="0">
            <a:spAutoFit/>
          </a:bodyPr>
          <a:lstStyle/>
          <a:p>
            <a:r>
              <a:rPr lang="en-US" dirty="0" smtClean="0"/>
              <a:t>Sweet et al. (2014)</a:t>
            </a:r>
            <a:endParaRPr lang="en-US" dirty="0"/>
          </a:p>
        </p:txBody>
      </p:sp>
    </p:spTree>
    <p:extLst>
      <p:ext uri="{BB962C8B-B14F-4D97-AF65-F5344CB8AC3E}">
        <p14:creationId xmlns:p14="http://schemas.microsoft.com/office/powerpoint/2010/main" val="2955439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Impact of Rising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Content Placeholder 3" descr="boulder_ca.pdf"/>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825636" y="2429807"/>
            <a:ext cx="5718647" cy="3242240"/>
          </a:xfrm>
        </p:spPr>
      </p:pic>
      <p:sp>
        <p:nvSpPr>
          <p:cNvPr id="9" name="Rectangle 8"/>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107504" y="6117772"/>
            <a:ext cx="1296144" cy="539344"/>
          </a:xfrm>
          <a:prstGeom prst="rect">
            <a:avLst/>
          </a:prstGeom>
        </p:spPr>
      </p:pic>
      <p:sp>
        <p:nvSpPr>
          <p:cNvPr id="3" name="TextBox 2"/>
          <p:cNvSpPr txBox="1"/>
          <p:nvPr/>
        </p:nvSpPr>
        <p:spPr>
          <a:xfrm>
            <a:off x="457200" y="1832393"/>
            <a:ext cx="3265512" cy="369332"/>
          </a:xfrm>
          <a:prstGeom prst="rect">
            <a:avLst/>
          </a:prstGeom>
          <a:noFill/>
        </p:spPr>
        <p:txBody>
          <a:bodyPr wrap="none" rtlCol="0">
            <a:spAutoFit/>
          </a:bodyPr>
          <a:lstStyle/>
          <a:p>
            <a:r>
              <a:rPr lang="en-US" dirty="0" smtClean="0"/>
              <a:t>Sea Level Rise in Boulder, CO…</a:t>
            </a:r>
            <a:endParaRPr lang="en-US" dirty="0"/>
          </a:p>
        </p:txBody>
      </p:sp>
    </p:spTree>
    <p:extLst>
      <p:ext uri="{BB962C8B-B14F-4D97-AF65-F5344CB8AC3E}">
        <p14:creationId xmlns:p14="http://schemas.microsoft.com/office/powerpoint/2010/main" val="8591581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Impact of Rising Sea Level</a:t>
            </a:r>
            <a:endParaRPr lang="en-US" sz="3200" dirty="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107504" y="6117772"/>
            <a:ext cx="1296144" cy="539344"/>
          </a:xfrm>
          <a:prstGeom prst="rect">
            <a:avLst/>
          </a:prstGeom>
        </p:spPr>
      </p:pic>
      <p:pic>
        <p:nvPicPr>
          <p:cNvPr id="4" name="Picture 3"/>
          <p:cNvPicPr>
            <a:picLocks noChangeAspect="1"/>
          </p:cNvPicPr>
          <p:nvPr/>
        </p:nvPicPr>
        <p:blipFill>
          <a:blip r:embed="rId3"/>
          <a:stretch>
            <a:fillRect/>
          </a:stretch>
        </p:blipFill>
        <p:spPr>
          <a:xfrm>
            <a:off x="2269254" y="2410681"/>
            <a:ext cx="4504764" cy="3370807"/>
          </a:xfrm>
          <a:prstGeom prst="rect">
            <a:avLst/>
          </a:prstGeom>
        </p:spPr>
      </p:pic>
      <p:sp>
        <p:nvSpPr>
          <p:cNvPr id="11" name="TextBox 10"/>
          <p:cNvSpPr txBox="1"/>
          <p:nvPr/>
        </p:nvSpPr>
        <p:spPr>
          <a:xfrm>
            <a:off x="457200" y="1832393"/>
            <a:ext cx="3240716" cy="369332"/>
          </a:xfrm>
          <a:prstGeom prst="rect">
            <a:avLst/>
          </a:prstGeom>
          <a:noFill/>
        </p:spPr>
        <p:txBody>
          <a:bodyPr wrap="none" rtlCol="0">
            <a:spAutoFit/>
          </a:bodyPr>
          <a:lstStyle/>
          <a:p>
            <a:r>
              <a:rPr lang="en-US" dirty="0" smtClean="0"/>
              <a:t>Sea Level Rise in Norfolk, VA…</a:t>
            </a:r>
            <a:endParaRPr lang="en-US" dirty="0"/>
          </a:p>
        </p:txBody>
      </p:sp>
    </p:spTree>
    <p:extLst>
      <p:ext uri="{BB962C8B-B14F-4D97-AF65-F5344CB8AC3E}">
        <p14:creationId xmlns:p14="http://schemas.microsoft.com/office/powerpoint/2010/main" val="10630707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Global vs. Regional Sea Level</a:t>
            </a:r>
            <a:endParaRPr lang="en-US" sz="3200" dirty="0"/>
          </a:p>
        </p:txBody>
      </p:sp>
      <p:sp>
        <p:nvSpPr>
          <p:cNvPr id="3" name="Content Placeholder 2"/>
          <p:cNvSpPr>
            <a:spLocks noGrp="1"/>
          </p:cNvSpPr>
          <p:nvPr>
            <p:ph idx="1"/>
          </p:nvPr>
        </p:nvSpPr>
        <p:spPr>
          <a:xfrm>
            <a:off x="50255" y="1539767"/>
            <a:ext cx="4893879" cy="4525963"/>
          </a:xfrm>
        </p:spPr>
        <p:txBody>
          <a:bodyPr>
            <a:normAutofit fontScale="92500"/>
          </a:bodyPr>
          <a:lstStyle/>
          <a:p>
            <a:pPr>
              <a:lnSpc>
                <a:spcPct val="120000"/>
              </a:lnSpc>
            </a:pPr>
            <a:r>
              <a:rPr lang="en-US" sz="1800" dirty="0" smtClean="0"/>
              <a:t>Rate of global mean sea level (GMSL) rise since 1993 ~ 3.2 mm/yr. </a:t>
            </a:r>
          </a:p>
          <a:p>
            <a:pPr>
              <a:lnSpc>
                <a:spcPct val="120000"/>
              </a:lnSpc>
            </a:pPr>
            <a:r>
              <a:rPr lang="en-US" sz="1800" dirty="0" smtClean="0"/>
              <a:t>Rate of GMSL since 1900 ~1.8 mm/yr. </a:t>
            </a:r>
          </a:p>
          <a:p>
            <a:pPr>
              <a:lnSpc>
                <a:spcPct val="120000"/>
              </a:lnSpc>
            </a:pPr>
            <a:r>
              <a:rPr lang="en-US" sz="1800" dirty="0" smtClean="0"/>
              <a:t>There are a three fundamental ways global sea level can be raised:</a:t>
            </a:r>
          </a:p>
          <a:p>
            <a:pPr marL="800100" lvl="1" indent="-342900">
              <a:lnSpc>
                <a:spcPct val="120000"/>
              </a:lnSpc>
              <a:buFont typeface="+mj-lt"/>
              <a:buAutoNum type="arabicPeriod"/>
            </a:pPr>
            <a:r>
              <a:rPr lang="en-US" sz="1400" dirty="0" smtClean="0"/>
              <a:t>Changing volume of existing ocean water (thermal expansion).</a:t>
            </a:r>
          </a:p>
          <a:p>
            <a:pPr marL="800100" lvl="1" indent="-342900">
              <a:lnSpc>
                <a:spcPct val="120000"/>
              </a:lnSpc>
              <a:buFont typeface="+mj-lt"/>
              <a:buAutoNum type="arabicPeriod"/>
            </a:pPr>
            <a:r>
              <a:rPr lang="en-US" sz="1400" dirty="0" smtClean="0"/>
              <a:t>Adding water mass (melting land ice, land water storage).</a:t>
            </a:r>
          </a:p>
          <a:p>
            <a:pPr marL="800100" lvl="1" indent="-342900">
              <a:lnSpc>
                <a:spcPct val="120000"/>
              </a:lnSpc>
              <a:buFont typeface="+mj-lt"/>
              <a:buAutoNum type="arabicPeriod"/>
            </a:pPr>
            <a:r>
              <a:rPr lang="en-US" sz="1400" dirty="0" smtClean="0"/>
              <a:t>Changing the depth of the ocean basins by movement of Earth’s crust (Glacial </a:t>
            </a:r>
            <a:r>
              <a:rPr lang="en-US" sz="1400" dirty="0" err="1" smtClean="0"/>
              <a:t>Isostatic</a:t>
            </a:r>
            <a:r>
              <a:rPr lang="en-US" sz="1400" dirty="0" smtClean="0"/>
              <a:t> Adjustment ~ 0.3 mm/</a:t>
            </a:r>
            <a:r>
              <a:rPr lang="en-US" sz="1400" dirty="0" err="1" smtClean="0"/>
              <a:t>yr</a:t>
            </a:r>
            <a:r>
              <a:rPr lang="en-US" sz="1400" dirty="0" smtClean="0"/>
              <a:t>).</a:t>
            </a:r>
          </a:p>
          <a:p>
            <a:pPr>
              <a:lnSpc>
                <a:spcPct val="120000"/>
              </a:lnSpc>
            </a:pPr>
            <a:r>
              <a:rPr lang="en-US" sz="1800" dirty="0"/>
              <a:t>Regional trends can be up to 4x the trend in </a:t>
            </a:r>
            <a:r>
              <a:rPr lang="en-US" sz="1800" dirty="0" smtClean="0"/>
              <a:t>GMSL (depending on the timescale) </a:t>
            </a:r>
            <a:r>
              <a:rPr lang="en-US" sz="1800" dirty="0" smtClean="0">
                <a:sym typeface="Wingdings"/>
              </a:rPr>
              <a:t> </a:t>
            </a:r>
            <a:r>
              <a:rPr lang="en-US" sz="1800" dirty="0"/>
              <a:t>GMSL alone is not adequate for planning and decision making purposes on the regional level.</a:t>
            </a:r>
          </a:p>
          <a:p>
            <a:pPr>
              <a:lnSpc>
                <a:spcPct val="120000"/>
              </a:lnSpc>
            </a:pPr>
            <a:endParaRPr lang="en-US" sz="1800" dirty="0" smtClean="0"/>
          </a:p>
          <a:p>
            <a:pPr>
              <a:lnSpc>
                <a:spcPct val="120000"/>
              </a:lnSpc>
            </a:pPr>
            <a:endParaRPr lang="en-US" sz="2200" dirty="0" smtClean="0"/>
          </a:p>
        </p:txBody>
      </p:sp>
      <p:sp>
        <p:nvSpPr>
          <p:cNvPr id="8" name="Rectangle 7"/>
          <p:cNvSpPr/>
          <p:nvPr/>
        </p:nvSpPr>
        <p:spPr>
          <a:xfrm>
            <a:off x="-1" y="1273497"/>
            <a:ext cx="9296143" cy="144141"/>
          </a:xfrm>
          <a:prstGeom prst="rect">
            <a:avLst/>
          </a:prstGeom>
          <a:gradFill flip="none" rotWithShape="1">
            <a:gsLst>
              <a:gs pos="0">
                <a:srgbClr val="00009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4879502" y="1539767"/>
            <a:ext cx="4397942" cy="4283031"/>
          </a:xfrm>
          <a:prstGeom prst="rect">
            <a:avLst/>
          </a:prstGeom>
        </p:spPr>
      </p:pic>
      <p:sp>
        <p:nvSpPr>
          <p:cNvPr id="10" name="Rectangle 9"/>
          <p:cNvSpPr/>
          <p:nvPr/>
        </p:nvSpPr>
        <p:spPr>
          <a:xfrm>
            <a:off x="0" y="6111155"/>
            <a:ext cx="9296143" cy="576564"/>
          </a:xfrm>
          <a:prstGeom prst="rect">
            <a:avLst/>
          </a:prstGeom>
          <a:gradFill flip="none" rotWithShape="1">
            <a:gsLst>
              <a:gs pos="100000">
                <a:srgbClr val="000090"/>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107504" y="6117772"/>
            <a:ext cx="1296144" cy="539344"/>
          </a:xfrm>
          <a:prstGeom prst="rect">
            <a:avLst/>
          </a:prstGeom>
        </p:spPr>
      </p:pic>
    </p:spTree>
    <p:extLst>
      <p:ext uri="{BB962C8B-B14F-4D97-AF65-F5344CB8AC3E}">
        <p14:creationId xmlns:p14="http://schemas.microsoft.com/office/powerpoint/2010/main" val="10847848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906</TotalTime>
  <Words>3841</Words>
  <Application>Microsoft Macintosh PowerPoint</Application>
  <PresentationFormat>On-screen Show (4:3)</PresentationFormat>
  <Paragraphs>368</Paragraphs>
  <Slides>45</Slides>
  <Notes>16</Notes>
  <HiddenSlides>0</HiddenSlides>
  <MMClips>2</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What We Know and Don’t Know  About Sea Level</vt:lpstr>
      <vt:lpstr>Overview</vt:lpstr>
      <vt:lpstr>Why do we care about sea level?</vt:lpstr>
      <vt:lpstr>Why do we care about sea level?</vt:lpstr>
      <vt:lpstr>Impact of Rising Sea Level</vt:lpstr>
      <vt:lpstr>Nuisance Flooding</vt:lpstr>
      <vt:lpstr>Impact of Rising Sea Level</vt:lpstr>
      <vt:lpstr>Impact of Rising Sea Level</vt:lpstr>
      <vt:lpstr>Global vs. Regional Sea Level</vt:lpstr>
      <vt:lpstr>Global vs. Regional Sea Level</vt:lpstr>
      <vt:lpstr>Regional Sea Level Change</vt:lpstr>
      <vt:lpstr>Regional Sea Level Change</vt:lpstr>
      <vt:lpstr>Observing Sea Level – Tide Gauges</vt:lpstr>
      <vt:lpstr>Observing Sea Level – Satellite Altimetry</vt:lpstr>
      <vt:lpstr>Modern Observing System</vt:lpstr>
      <vt:lpstr>Closing the Sea Level Budget</vt:lpstr>
      <vt:lpstr>Closing the Sea Level Budget</vt:lpstr>
      <vt:lpstr>Ice Mass Loss from GRACE</vt:lpstr>
      <vt:lpstr>Greenland Ice Mass Changes from GRACE</vt:lpstr>
      <vt:lpstr>Antarctica Ice Mass Changes from GRACE</vt:lpstr>
      <vt:lpstr>Closing the Sea Level Budget</vt:lpstr>
      <vt:lpstr>Thermosteric Sea Level Change – Argo Floats</vt:lpstr>
      <vt:lpstr>Thermosteric Sea Level Change – Argo Floats</vt:lpstr>
      <vt:lpstr>Closing the Sea Level Budget</vt:lpstr>
      <vt:lpstr>Closing the Sea Level Budget (altimeter era)</vt:lpstr>
      <vt:lpstr>Sea Level Budget</vt:lpstr>
      <vt:lpstr>Projecting Sea Level Rise: Global vs. Regional</vt:lpstr>
      <vt:lpstr>Semi-Empirical Projections</vt:lpstr>
      <vt:lpstr>Process-Based Model Projections of 21st-century GMSL</vt:lpstr>
      <vt:lpstr>Regional Projections from Process-Based Models</vt:lpstr>
      <vt:lpstr>What We Know About Sea Level</vt:lpstr>
      <vt:lpstr>What We Know About Sea Level</vt:lpstr>
      <vt:lpstr>What We Know About Sea Level</vt:lpstr>
      <vt:lpstr>What We Know About Sea Level</vt:lpstr>
      <vt:lpstr>What We Know About Sea Level</vt:lpstr>
      <vt:lpstr>What Don’t We Know About Sea Level</vt:lpstr>
      <vt:lpstr>What Don’t We Know About Sea Level</vt:lpstr>
      <vt:lpstr>What Don’t We Know About Sea Level</vt:lpstr>
      <vt:lpstr>What Don’t We Know About Sea Level</vt:lpstr>
      <vt:lpstr>What Don’t We Know About Sea Level</vt:lpstr>
      <vt:lpstr>Priorities for the Future</vt:lpstr>
      <vt:lpstr>Priorities for the Future</vt:lpstr>
      <vt:lpstr>Priorities for the Future</vt:lpstr>
      <vt:lpstr>Summary</vt:lpstr>
      <vt:lpstr>Thank you for your time!</vt:lpstr>
    </vt:vector>
  </TitlesOfParts>
  <Company>University of Colorado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Regional Sea Level Projections: Assessing the Contribution of Natural Climate Variability to Regional Sea Level Rise</dc:title>
  <dc:creator>Benjamin Hamlington</dc:creator>
  <cp:lastModifiedBy>Benjamin Hamlington</cp:lastModifiedBy>
  <cp:revision>37</cp:revision>
  <dcterms:created xsi:type="dcterms:W3CDTF">2015-03-22T11:23:52Z</dcterms:created>
  <dcterms:modified xsi:type="dcterms:W3CDTF">2015-03-23T17:58:39Z</dcterms:modified>
</cp:coreProperties>
</file>