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39900" y="2298700"/>
            <a:ext cx="20904200" cy="4635500"/>
          </a:xfrm>
          <a:prstGeom prst="rect">
            <a:avLst/>
          </a:prstGeom>
        </p:spPr>
        <p:txBody>
          <a:bodyPr lIns="0" tIns="0" rIns="0" bIns="0" anchor="b"/>
          <a:lstStyle/>
          <a:p>
            <a:pPr lvl="0">
              <a:defRPr sz="1800"/>
            </a:pPr>
            <a:r>
              <a:rPr sz="11600"/>
              <a:t>Title Text</a:t>
            </a:r>
          </a:p>
        </p:txBody>
      </p:sp>
      <p:sp>
        <p:nvSpPr>
          <p:cNvPr id="6" name="Shape 6"/>
          <p:cNvSpPr/>
          <p:nvPr>
            <p:ph type="body" idx="1"/>
          </p:nvPr>
        </p:nvSpPr>
        <p:spPr>
          <a:xfrm>
            <a:off x="1739900" y="7061200"/>
            <a:ext cx="20904200" cy="1587500"/>
          </a:xfrm>
          <a:prstGeom prst="rect">
            <a:avLst/>
          </a:prstGeom>
        </p:spPr>
        <p:txBody>
          <a:bodyPr lIns="0" tIns="0" rIns="0" bIns="0"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lvl="0">
              <a:defRPr sz="1800"/>
            </a:pPr>
            <a:r>
              <a:rPr sz="4800"/>
              <a:t>Body Level One</a:t>
            </a:r>
            <a:endParaRPr sz="4800"/>
          </a:p>
          <a:p>
            <a:pPr lvl="1">
              <a:defRPr sz="1800"/>
            </a:pPr>
            <a:r>
              <a:rPr sz="4800"/>
              <a:t>Body Level Two</a:t>
            </a:r>
            <a:endParaRPr sz="4800"/>
          </a:p>
          <a:p>
            <a:pPr lvl="2">
              <a:defRPr sz="1800"/>
            </a:pPr>
            <a:r>
              <a:rPr sz="4800"/>
              <a:t>Body Level Three</a:t>
            </a:r>
            <a:endParaRPr sz="4800"/>
          </a:p>
          <a:p>
            <a:pPr lvl="3">
              <a:defRPr sz="1800"/>
            </a:pPr>
            <a:r>
              <a:rPr sz="4800"/>
              <a:t>Body Level Four</a:t>
            </a:r>
            <a:endParaRPr sz="4800"/>
          </a:p>
          <a:p>
            <a:pPr lvl="4">
              <a:defRPr sz="1800"/>
            </a:pPr>
            <a:r>
              <a:rPr sz="48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1739900" y="2146300"/>
            <a:ext cx="12547600" cy="4635500"/>
          </a:xfrm>
          <a:prstGeom prst="rect">
            <a:avLst/>
          </a:prstGeom>
        </p:spPr>
        <p:txBody>
          <a:bodyPr lIns="0" tIns="0" rIns="0" bIns="0" anchor="b"/>
          <a:lstStyle>
            <a:lvl1pPr>
              <a:defRPr sz="9600"/>
            </a:lvl1pPr>
          </a:lstStyle>
          <a:p>
            <a:pPr lvl="0">
              <a:defRPr sz="1800"/>
            </a:pPr>
            <a:r>
              <a:rPr sz="9600"/>
              <a:t>Title Text</a:t>
            </a:r>
          </a:p>
        </p:txBody>
      </p:sp>
      <p:sp>
        <p:nvSpPr>
          <p:cNvPr id="26" name="Shape 26"/>
          <p:cNvSpPr/>
          <p:nvPr>
            <p:ph type="body" idx="1"/>
          </p:nvPr>
        </p:nvSpPr>
        <p:spPr>
          <a:xfrm>
            <a:off x="1739900" y="6896100"/>
            <a:ext cx="12547600" cy="4635500"/>
          </a:xfrm>
          <a:prstGeom prst="rect">
            <a:avLst/>
          </a:prstGeom>
        </p:spPr>
        <p:txBody>
          <a:bodyPr lIns="0" tIns="0" rIns="0" bIns="0"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lvl="0">
              <a:defRPr sz="1800"/>
            </a:pPr>
            <a:r>
              <a:rPr sz="4600"/>
              <a:t>Body Level One</a:t>
            </a:r>
            <a:endParaRPr sz="4600"/>
          </a:p>
          <a:p>
            <a:pPr lvl="1">
              <a:defRPr sz="1800"/>
            </a:pPr>
            <a:r>
              <a:rPr sz="4600"/>
              <a:t>Body Level Two</a:t>
            </a:r>
            <a:endParaRPr sz="4600"/>
          </a:p>
          <a:p>
            <a:pPr lvl="2">
              <a:defRPr sz="1800"/>
            </a:pPr>
            <a:r>
              <a:rPr sz="4600"/>
              <a:t>Body Level Three</a:t>
            </a:r>
            <a:endParaRPr sz="4600"/>
          </a:p>
          <a:p>
            <a:pPr lvl="3">
              <a:defRPr sz="1800"/>
            </a:pPr>
            <a:r>
              <a:rPr sz="4600"/>
              <a:t>Body Level Four</a:t>
            </a:r>
            <a:endParaRPr sz="4600"/>
          </a:p>
          <a:p>
            <a:pPr lvl="4">
              <a:defRPr sz="1800"/>
            </a:pPr>
            <a:r>
              <a:rPr sz="46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1739900" y="2146300"/>
            <a:ext cx="12547600" cy="4635500"/>
          </a:xfrm>
          <a:prstGeom prst="rect">
            <a:avLst/>
          </a:prstGeom>
        </p:spPr>
        <p:txBody>
          <a:bodyPr lIns="0" tIns="0" rIns="0" bIns="0" anchor="b"/>
          <a:lstStyle>
            <a:lvl1pPr>
              <a:defRPr sz="9600"/>
            </a:lvl1pPr>
          </a:lstStyle>
          <a:p>
            <a:pPr lvl="0">
              <a:defRPr sz="1800"/>
            </a:pPr>
            <a:r>
              <a:rPr sz="9600"/>
              <a:t>Title Text</a:t>
            </a:r>
          </a:p>
        </p:txBody>
      </p:sp>
      <p:sp>
        <p:nvSpPr>
          <p:cNvPr id="29" name="Shape 29"/>
          <p:cNvSpPr/>
          <p:nvPr>
            <p:ph type="body" idx="1"/>
          </p:nvPr>
        </p:nvSpPr>
        <p:spPr>
          <a:xfrm>
            <a:off x="1739900" y="6896100"/>
            <a:ext cx="12547600" cy="4635500"/>
          </a:xfrm>
          <a:prstGeom prst="rect">
            <a:avLst/>
          </a:prstGeom>
        </p:spPr>
        <p:txBody>
          <a:bodyPr lIns="0" tIns="0" rIns="0" bIns="0"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lvl="0">
              <a:defRPr sz="1800"/>
            </a:pPr>
            <a:r>
              <a:rPr sz="4600"/>
              <a:t>Body Level One</a:t>
            </a:r>
            <a:endParaRPr sz="4600"/>
          </a:p>
          <a:p>
            <a:pPr lvl="1">
              <a:defRPr sz="1800"/>
            </a:pPr>
            <a:r>
              <a:rPr sz="4600"/>
              <a:t>Body Level Two</a:t>
            </a:r>
            <a:endParaRPr sz="4600"/>
          </a:p>
          <a:p>
            <a:pPr lvl="2">
              <a:defRPr sz="1800"/>
            </a:pPr>
            <a:r>
              <a:rPr sz="4600"/>
              <a:t>Body Level Three</a:t>
            </a:r>
            <a:endParaRPr sz="4600"/>
          </a:p>
          <a:p>
            <a:pPr lvl="3">
              <a:defRPr sz="1800"/>
            </a:pPr>
            <a:r>
              <a:rPr sz="4600"/>
              <a:t>Body Level Four</a:t>
            </a:r>
            <a:endParaRPr sz="4600"/>
          </a:p>
          <a:p>
            <a:pPr lvl="4">
              <a:defRPr sz="1800"/>
            </a:pPr>
            <a:r>
              <a:rPr sz="46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11600"/>
              <a:t>Title Text</a:t>
            </a:r>
          </a:p>
        </p:txBody>
      </p:sp>
      <p:sp>
        <p:nvSpPr>
          <p:cNvPr id="32" name="Shape 32"/>
          <p:cNvSpPr/>
          <p:nvPr>
            <p:ph type="body" idx="1"/>
          </p:nvPr>
        </p:nvSpPr>
        <p:spPr>
          <a:xfrm>
            <a:off x="1739900" y="38989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11600"/>
              <a:t>Title Text</a:t>
            </a:r>
          </a:p>
        </p:txBody>
      </p:sp>
      <p:sp>
        <p:nvSpPr>
          <p:cNvPr id="35" name="Shape 35"/>
          <p:cNvSpPr/>
          <p:nvPr>
            <p:ph type="body" idx="1"/>
          </p:nvPr>
        </p:nvSpPr>
        <p:spPr>
          <a:xfrm>
            <a:off x="1739900" y="38989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11600"/>
              <a:t>Title Text</a:t>
            </a:r>
          </a:p>
        </p:txBody>
      </p:sp>
      <p:sp>
        <p:nvSpPr>
          <p:cNvPr id="38" name="Shape 38"/>
          <p:cNvSpPr/>
          <p:nvPr>
            <p:ph type="body" idx="1"/>
          </p:nvPr>
        </p:nvSpPr>
        <p:spPr>
          <a:xfrm>
            <a:off x="13284200" y="3898900"/>
            <a:ext cx="93599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11600"/>
              <a:t>Title Text</a:t>
            </a:r>
          </a:p>
        </p:txBody>
      </p:sp>
      <p:sp>
        <p:nvSpPr>
          <p:cNvPr id="9" name="Shape 9"/>
          <p:cNvSpPr/>
          <p:nvPr>
            <p:ph type="body" idx="1"/>
          </p:nvPr>
        </p:nvSpPr>
        <p:spPr>
          <a:prstGeom prst="rect">
            <a:avLst/>
          </a:prstGeom>
        </p:spPr>
        <p:txBody>
          <a:bodyPr/>
          <a:lstStyle/>
          <a:p>
            <a:pPr lvl="0">
              <a:defRPr sz="1800"/>
            </a:pPr>
            <a:r>
              <a:rPr sz="5600"/>
              <a:t>Body Level One</a:t>
            </a:r>
            <a:endParaRPr sz="5600"/>
          </a:p>
          <a:p>
            <a:pPr lvl="1">
              <a:defRPr sz="1800"/>
            </a:pPr>
            <a:r>
              <a:rPr sz="5600"/>
              <a:t>Body Level Two</a:t>
            </a:r>
            <a:endParaRPr sz="5600"/>
          </a:p>
          <a:p>
            <a:pPr lvl="2">
              <a:defRPr sz="1800"/>
            </a:pPr>
            <a:r>
              <a:rPr sz="5600"/>
              <a:t>Body Level Three</a:t>
            </a:r>
            <a:endParaRPr sz="5600"/>
          </a:p>
          <a:p>
            <a:pPr lvl="3">
              <a:defRPr sz="1800"/>
            </a:pPr>
            <a:r>
              <a:rPr sz="5600"/>
              <a:t>Body Level Four</a:t>
            </a:r>
            <a:endParaRPr sz="5600"/>
          </a:p>
          <a:p>
            <a:pPr lvl="4">
              <a:defRPr sz="1800"/>
            </a:pPr>
            <a:r>
              <a:rPr sz="56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11600"/>
              <a:t>Title Text</a:t>
            </a:r>
          </a:p>
        </p:txBody>
      </p:sp>
      <p:sp>
        <p:nvSpPr>
          <p:cNvPr id="12" name="Shape 12"/>
          <p:cNvSpPr/>
          <p:nvPr>
            <p:ph type="body" idx="1"/>
          </p:nvPr>
        </p:nvSpPr>
        <p:spPr>
          <a:prstGeom prst="rect">
            <a:avLst/>
          </a:prstGeom>
        </p:spPr>
        <p:txBody>
          <a:bodyPr lIns="0" tIns="0" rIns="0" bIns="0" numCol="2" spcCol="1045210" anchor="t"/>
          <a:lstStyle>
            <a:lvl1pPr marL="1016000" indent="-698500">
              <a:defRPr sz="4200"/>
            </a:lvl1pPr>
            <a:lvl2pPr marL="1460500" indent="-698500">
              <a:defRPr sz="4200"/>
            </a:lvl2pPr>
            <a:lvl3pPr marL="1905000" indent="-698500">
              <a:defRPr sz="4200"/>
            </a:lvl3pPr>
            <a:lvl4pPr marL="2349500" indent="-698500">
              <a:defRPr sz="4200"/>
            </a:lvl4pPr>
            <a:lvl5pPr marL="2794000" indent="-698500">
              <a:defRPr sz="4200"/>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739900" y="1778000"/>
            <a:ext cx="20904200" cy="10147300"/>
          </a:xfrm>
          <a:prstGeom prst="rect">
            <a:avLst/>
          </a:prstGeom>
        </p:spPr>
        <p:txBody>
          <a:bodyPr/>
          <a:lstStyle>
            <a:lvl1pPr>
              <a:spcBef>
                <a:spcPts val="7300"/>
              </a:spcBef>
            </a:lvl1pPr>
            <a:lvl2pPr>
              <a:spcBef>
                <a:spcPts val="7300"/>
              </a:spcBef>
            </a:lvl2pPr>
            <a:lvl3pPr>
              <a:spcBef>
                <a:spcPts val="7300"/>
              </a:spcBef>
            </a:lvl3pPr>
            <a:lvl4pPr>
              <a:spcBef>
                <a:spcPts val="7300"/>
              </a:spcBef>
            </a:lvl4pPr>
            <a:lvl5pPr>
              <a:spcBef>
                <a:spcPts val="7300"/>
              </a:spcBef>
            </a:lvl5pPr>
          </a:lstStyle>
          <a:p>
            <a:pPr lvl="0">
              <a:defRPr sz="1800"/>
            </a:pPr>
            <a:r>
              <a:rPr sz="5600"/>
              <a:t>Body Level One</a:t>
            </a:r>
            <a:endParaRPr sz="5600"/>
          </a:p>
          <a:p>
            <a:pPr lvl="1">
              <a:defRPr sz="1800"/>
            </a:pPr>
            <a:r>
              <a:rPr sz="5600"/>
              <a:t>Body Level Two</a:t>
            </a:r>
            <a:endParaRPr sz="5600"/>
          </a:p>
          <a:p>
            <a:pPr lvl="2">
              <a:defRPr sz="1800"/>
            </a:pPr>
            <a:r>
              <a:rPr sz="5600"/>
              <a:t>Body Level Three</a:t>
            </a:r>
            <a:endParaRPr sz="5600"/>
          </a:p>
          <a:p>
            <a:pPr lvl="3">
              <a:defRPr sz="1800"/>
            </a:pPr>
            <a:r>
              <a:rPr sz="5600"/>
              <a:t>Body Level Four</a:t>
            </a:r>
            <a:endParaRPr sz="5600"/>
          </a:p>
          <a:p>
            <a:pPr lvl="4">
              <a:defRPr sz="1800"/>
            </a:pPr>
            <a:r>
              <a:rPr sz="56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xfrm>
            <a:off x="2489200" y="355600"/>
            <a:ext cx="19405600" cy="3441700"/>
          </a:xfrm>
          <a:prstGeom prst="rect">
            <a:avLst/>
          </a:prstGeom>
        </p:spPr>
        <p:txBody>
          <a:bodyPr/>
          <a:lstStyle/>
          <a:p>
            <a:pPr lvl="0">
              <a:defRPr sz="1800"/>
            </a:pPr>
            <a:r>
              <a:rPr sz="116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739900" y="4178300"/>
            <a:ext cx="20904200" cy="5359400"/>
          </a:xfrm>
          <a:prstGeom prst="rect">
            <a:avLst/>
          </a:prstGeom>
        </p:spPr>
        <p:txBody>
          <a:bodyPr/>
          <a:lstStyle/>
          <a:p>
            <a:pPr lvl="0">
              <a:defRPr sz="1800"/>
            </a:pPr>
            <a:r>
              <a:rPr sz="116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739900" y="10363200"/>
            <a:ext cx="20904200" cy="2387600"/>
          </a:xfrm>
          <a:prstGeom prst="rect">
            <a:avLst/>
          </a:prstGeom>
        </p:spPr>
        <p:txBody>
          <a:bodyPr/>
          <a:lstStyle/>
          <a:p>
            <a:pPr lvl="0">
              <a:defRPr sz="1800"/>
            </a:pPr>
            <a:r>
              <a:rPr sz="116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1739900" y="10363200"/>
            <a:ext cx="20904200" cy="2387600"/>
          </a:xfrm>
          <a:prstGeom prst="rect">
            <a:avLst/>
          </a:prstGeom>
        </p:spPr>
        <p:txBody>
          <a:bodyPr/>
          <a:lstStyle/>
          <a:p>
            <a:pPr lvl="0">
              <a:defRPr sz="1800"/>
            </a:pPr>
            <a:r>
              <a:rPr sz="116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739900" y="355600"/>
            <a:ext cx="20904200" cy="344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11600"/>
              <a:t>Title Text</a:t>
            </a:r>
          </a:p>
        </p:txBody>
      </p:sp>
      <p:sp>
        <p:nvSpPr>
          <p:cNvPr id="3" name="Shape 3"/>
          <p:cNvSpPr/>
          <p:nvPr>
            <p:ph type="body" idx="1"/>
          </p:nvPr>
        </p:nvSpPr>
        <p:spPr>
          <a:xfrm>
            <a:off x="1739900" y="3898900"/>
            <a:ext cx="20904200" cy="854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5600"/>
              <a:t>Body Level One</a:t>
            </a:r>
            <a:endParaRPr sz="5600"/>
          </a:p>
          <a:p>
            <a:pPr lvl="1">
              <a:defRPr sz="1800"/>
            </a:pPr>
            <a:r>
              <a:rPr sz="5600"/>
              <a:t>Body Level Two</a:t>
            </a:r>
            <a:endParaRPr sz="5600"/>
          </a:p>
          <a:p>
            <a:pPr lvl="2">
              <a:defRPr sz="1800"/>
            </a:pPr>
            <a:r>
              <a:rPr sz="5600"/>
              <a:t>Body Level Three</a:t>
            </a:r>
            <a:endParaRPr sz="5600"/>
          </a:p>
          <a:p>
            <a:pPr lvl="3">
              <a:defRPr sz="1800"/>
            </a:pPr>
            <a:r>
              <a:rPr sz="5600"/>
              <a:t>Body Level Four</a:t>
            </a:r>
            <a:endParaRPr sz="5600"/>
          </a:p>
          <a:p>
            <a:pPr lvl="4">
              <a:defRPr sz="1800"/>
            </a:pPr>
            <a:r>
              <a:rPr sz="5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marL="1117600" indent="-800100" defTabSz="825500">
        <a:spcBef>
          <a:spcPts val="5200"/>
        </a:spcBef>
        <a:buSzPct val="171000"/>
        <a:buChar char="•"/>
        <a:defRPr sz="5600">
          <a:latin typeface="+mn-lt"/>
          <a:ea typeface="+mn-ea"/>
          <a:cs typeface="+mn-cs"/>
          <a:sym typeface="Gill Sans"/>
        </a:defRPr>
      </a:lvl1pPr>
      <a:lvl2pPr marL="1562100" indent="-800100" defTabSz="825500">
        <a:spcBef>
          <a:spcPts val="5200"/>
        </a:spcBef>
        <a:buSzPct val="171000"/>
        <a:buChar char="•"/>
        <a:defRPr sz="5600">
          <a:latin typeface="+mn-lt"/>
          <a:ea typeface="+mn-ea"/>
          <a:cs typeface="+mn-cs"/>
          <a:sym typeface="Gill Sans"/>
        </a:defRPr>
      </a:lvl2pPr>
      <a:lvl3pPr marL="2006600" indent="-800100" defTabSz="825500">
        <a:spcBef>
          <a:spcPts val="5200"/>
        </a:spcBef>
        <a:buSzPct val="171000"/>
        <a:buChar char="•"/>
        <a:defRPr sz="5600">
          <a:latin typeface="+mn-lt"/>
          <a:ea typeface="+mn-ea"/>
          <a:cs typeface="+mn-cs"/>
          <a:sym typeface="Gill Sans"/>
        </a:defRPr>
      </a:lvl3pPr>
      <a:lvl4pPr marL="2451100" indent="-800100" defTabSz="825500">
        <a:spcBef>
          <a:spcPts val="5200"/>
        </a:spcBef>
        <a:buSzPct val="171000"/>
        <a:buChar char="•"/>
        <a:defRPr sz="5600">
          <a:latin typeface="+mn-lt"/>
          <a:ea typeface="+mn-ea"/>
          <a:cs typeface="+mn-cs"/>
          <a:sym typeface="Gill Sans"/>
        </a:defRPr>
      </a:lvl4pPr>
      <a:lvl5pPr marL="2895600" indent="-800100" defTabSz="825500">
        <a:spcBef>
          <a:spcPts val="5200"/>
        </a:spcBef>
        <a:buSzPct val="171000"/>
        <a:buChar char="•"/>
        <a:defRPr sz="5600">
          <a:latin typeface="+mn-lt"/>
          <a:ea typeface="+mn-ea"/>
          <a:cs typeface="+mn-cs"/>
          <a:sym typeface="Gill Sans"/>
        </a:defRPr>
      </a:lvl5pPr>
      <a:lvl6pPr marL="3251200" indent="-800100" defTabSz="825500">
        <a:spcBef>
          <a:spcPts val="5200"/>
        </a:spcBef>
        <a:buSzPct val="171000"/>
        <a:buChar char="•"/>
        <a:defRPr sz="5600">
          <a:latin typeface="+mn-lt"/>
          <a:ea typeface="+mn-ea"/>
          <a:cs typeface="+mn-cs"/>
          <a:sym typeface="Gill Sans"/>
        </a:defRPr>
      </a:lvl6pPr>
      <a:lvl7pPr marL="3606800" indent="-800100" defTabSz="825500">
        <a:spcBef>
          <a:spcPts val="5200"/>
        </a:spcBef>
        <a:buSzPct val="171000"/>
        <a:buChar char="•"/>
        <a:defRPr sz="5600">
          <a:latin typeface="+mn-lt"/>
          <a:ea typeface="+mn-ea"/>
          <a:cs typeface="+mn-cs"/>
          <a:sym typeface="Gill Sans"/>
        </a:defRPr>
      </a:lvl7pPr>
      <a:lvl8pPr marL="3962400" indent="-800100" defTabSz="825500">
        <a:spcBef>
          <a:spcPts val="5200"/>
        </a:spcBef>
        <a:buSzPct val="171000"/>
        <a:buChar char="•"/>
        <a:defRPr sz="5600">
          <a:latin typeface="+mn-lt"/>
          <a:ea typeface="+mn-ea"/>
          <a:cs typeface="+mn-cs"/>
          <a:sym typeface="Gill Sans"/>
        </a:defRPr>
      </a:lvl8pPr>
      <a:lvl9pPr marL="4318000" indent="-800100" defTabSz="825500">
        <a:spcBef>
          <a:spcPts val="5200"/>
        </a:spcBef>
        <a:buSzPct val="171000"/>
        <a:buChar char="•"/>
        <a:defRPr sz="56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unep.org/geo/pdfs/geo5/GEO5_report_C17.pdf"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12700" y="12700"/>
            <a:ext cx="24371300" cy="1257300"/>
          </a:xfrm>
          <a:prstGeom prst="rect">
            <a:avLst/>
          </a:prstGeom>
          <a:solidFill>
            <a:srgbClr val="5C82A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lgn="l" defTabSz="584200">
              <a:defRPr sz="5500">
                <a:solidFill>
                  <a:srgbClr val="FFFFFF"/>
                </a:solidFill>
                <a:effectLst>
                  <a:outerShdw sx="100000" sy="100000" kx="0" ky="0" algn="b" rotWithShape="0" blurRad="38100" dist="12700" dir="5400000">
                    <a:srgbClr val="000000">
                      <a:alpha val="50000"/>
                    </a:srgbClr>
                  </a:outerShdw>
                </a:effectLst>
                <a:latin typeface="Trebuchet MS"/>
                <a:ea typeface="Trebuchet MS"/>
                <a:cs typeface="Trebuchet MS"/>
                <a:sym typeface="Trebuchet MS"/>
              </a:defRPr>
            </a:lvl1pPr>
          </a:lstStyle>
          <a:p>
            <a:pPr lvl="0">
              <a:defRPr sz="1800">
                <a:solidFill>
                  <a:srgbClr val="000000"/>
                </a:solidFill>
                <a:effectLst/>
              </a:defRPr>
            </a:pPr>
            <a:r>
              <a:rPr sz="5500">
                <a:solidFill>
                  <a:srgbClr val="FFFFFF"/>
                </a:solidFill>
                <a:effectLst>
                  <a:outerShdw sx="100000" sy="100000" kx="0" ky="0" algn="b" rotWithShape="0" blurRad="38100" dist="12700" dir="5400000">
                    <a:srgbClr val="000000">
                      <a:alpha val="50000"/>
                    </a:srgbClr>
                  </a:outerShdw>
                </a:effectLst>
              </a:rPr>
              <a:t>      3rd and 4th GEOSS Science and Technology Stakeholder Workshops</a:t>
            </a:r>
          </a:p>
        </p:txBody>
      </p:sp>
      <p:pic>
        <p:nvPicPr>
          <p:cNvPr id="43" name="bonn2011.png"/>
          <p:cNvPicPr/>
          <p:nvPr/>
        </p:nvPicPr>
        <p:blipFill>
          <a:blip r:embed="rId2">
            <a:extLst/>
          </a:blip>
          <a:stretch>
            <a:fillRect/>
          </a:stretch>
        </p:blipFill>
        <p:spPr>
          <a:xfrm>
            <a:off x="152400" y="1612900"/>
            <a:ext cx="18573118" cy="9588501"/>
          </a:xfrm>
          <a:prstGeom prst="rect">
            <a:avLst/>
          </a:prstGeom>
          <a:ln w="12700">
            <a:miter lim="400000"/>
          </a:ln>
        </p:spPr>
      </p:pic>
      <p:sp>
        <p:nvSpPr>
          <p:cNvPr id="44" name="Shape 44"/>
          <p:cNvSpPr/>
          <p:nvPr/>
        </p:nvSpPr>
        <p:spPr>
          <a:xfrm>
            <a:off x="12750800" y="6121400"/>
            <a:ext cx="11176000" cy="2667000"/>
          </a:xfrm>
          <a:prstGeom prst="wedgeEllipseCallout">
            <a:avLst>
              <a:gd name="adj1" fmla="val -62500"/>
              <a:gd name="adj2" fmla="val -102381"/>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p>
            <a:pPr lvl="0" defTabSz="457200">
              <a:defRPr sz="1800"/>
            </a:pPr>
            <a:r>
              <a:rPr b="1" i="1" sz="3600">
                <a:latin typeface="Trebuchet MS"/>
                <a:ea typeface="Trebuchet MS"/>
                <a:cs typeface="Trebuchet MS"/>
                <a:sym typeface="Trebuchet MS"/>
              </a:rPr>
              <a:t>Connecting GEOSS and its Stakeholders in Science and Technology</a:t>
            </a:r>
            <a:endParaRPr b="1" sz="3600">
              <a:latin typeface="Trebuchet MS"/>
              <a:ea typeface="Trebuchet MS"/>
              <a:cs typeface="Trebuchet MS"/>
              <a:sym typeface="Trebuchet MS"/>
            </a:endParaRPr>
          </a:p>
          <a:p>
            <a:pPr lvl="0" defTabSz="457200">
              <a:defRPr sz="1800"/>
            </a:pPr>
            <a:r>
              <a:rPr b="1" sz="3600">
                <a:latin typeface="Trebuchet MS"/>
                <a:ea typeface="Trebuchet MS"/>
                <a:cs typeface="Trebuchet MS"/>
                <a:sym typeface="Trebuchet MS"/>
              </a:rPr>
              <a:t>Bonn, Germany, May 9-11, 2011</a:t>
            </a:r>
          </a:p>
        </p:txBody>
      </p:sp>
      <p:sp>
        <p:nvSpPr>
          <p:cNvPr id="45" name="Shape 45"/>
          <p:cNvSpPr/>
          <p:nvPr/>
        </p:nvSpPr>
        <p:spPr>
          <a:xfrm>
            <a:off x="4787900" y="4584700"/>
            <a:ext cx="148336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latin typeface="Trebuchet MS"/>
                <a:ea typeface="Trebuchet MS"/>
                <a:cs typeface="Trebuchet MS"/>
                <a:sym typeface="Trebuchet MS"/>
              </a:defRPr>
            </a:lvl1pPr>
          </a:lstStyle>
          <a:p>
            <a:pPr lvl="0">
              <a:defRPr sz="1800"/>
            </a:pPr>
            <a:r>
              <a:rPr sz="7200"/>
              <a:t>Welcome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dissolve" transition="in">
                                      <p:cBhvr>
                                        <p:cTn id="7" dur="1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xit" presetSubtype="0" presetID="10" grpId="2" fill="hold">
                                  <p:stCondLst>
                                    <p:cond delay="0"/>
                                  </p:stCondLst>
                                  <p:iterate type="el" backwards="0">
                                    <p:tmAbs val="0"/>
                                  </p:iterate>
                                  <p:childTnLst>
                                    <p:animEffect filter="fade" transition="out">
                                      <p:cBhvr>
                                        <p:cTn id="11" dur="2000" fill="hold"/>
                                        <p:tgtEl>
                                          <p:spTgt spid="45"/>
                                        </p:tgtEl>
                                      </p:cBhvr>
                                    </p:animEffect>
                                    <p:set>
                                      <p:cBhvr>
                                        <p:cTn id="12" fill="hold">
                                          <p:stCondLst>
                                            <p:cond delay="1999"/>
                                          </p:stCondLst>
                                        </p:cTn>
                                        <p:tgtEl>
                                          <p:spTgt spid="45"/>
                                        </p:tgtEl>
                                        <p:attrNameLst>
                                          <p:attrName>style.visibility</p:attrName>
                                        </p:attrNameLst>
                                      </p:cBhvr>
                                      <p:to>
                                        <p:strVal val="hidden"/>
                                      </p:to>
                                    </p:set>
                                  </p:childTnLst>
                                </p:cTn>
                              </p:par>
                            </p:childTnLst>
                          </p:cTn>
                        </p:par>
                        <p:par>
                          <p:cTn id="13" fill="hold">
                            <p:stCondLst>
                              <p:cond delay="2000"/>
                            </p:stCondLst>
                            <p:childTnLst>
                              <p:par>
                                <p:cTn id="14" nodeType="afterEffect" presetClass="entr" presetSubtype="0" presetID="10" grpId="3" fill="hold">
                                  <p:stCondLst>
                                    <p:cond delay="0"/>
                                  </p:stCondLst>
                                  <p:iterate type="el" backwards="0">
                                    <p:tmAbs val="0"/>
                                  </p:iterate>
                                  <p:childTnLst>
                                    <p:set>
                                      <p:cBhvr>
                                        <p:cTn id="15" fill="hold"/>
                                        <p:tgtEl>
                                          <p:spTgt spid="43"/>
                                        </p:tgtEl>
                                        <p:attrNameLst>
                                          <p:attrName>style.visibility</p:attrName>
                                        </p:attrNameLst>
                                      </p:cBhvr>
                                      <p:to>
                                        <p:strVal val="visible"/>
                                      </p:to>
                                    </p:set>
                                    <p:animEffect filter="fade" transition="in">
                                      <p:cBhvr>
                                        <p:cTn id="16" dur="1000"/>
                                        <p:tgtEl>
                                          <p:spTgt spid="43"/>
                                        </p:tgtEl>
                                      </p:cBhvr>
                                    </p:animEffect>
                                  </p:childTnLst>
                                </p:cTn>
                              </p:par>
                            </p:childTnLst>
                          </p:cTn>
                        </p:par>
                        <p:par>
                          <p:cTn id="17" fill="hold">
                            <p:stCondLst>
                              <p:cond delay="3000"/>
                            </p:stCondLst>
                            <p:childTnLst>
                              <p:par>
                                <p:cTn id="18" nodeType="afterEffect" presetClass="entr" presetSubtype="16" presetID="23" grpId="4" fill="hold">
                                  <p:stCondLst>
                                    <p:cond delay="0"/>
                                  </p:stCondLst>
                                  <p:iterate type="el" backwards="0">
                                    <p:tmAbs val="0"/>
                                  </p:iterate>
                                  <p:childTnLst>
                                    <p:set>
                                      <p:cBhvr>
                                        <p:cTn id="19" fill="hold"/>
                                        <p:tgtEl>
                                          <p:spTgt spid="44"/>
                                        </p:tgtEl>
                                        <p:attrNameLst>
                                          <p:attrName>style.visibility</p:attrName>
                                        </p:attrNameLst>
                                      </p:cBhvr>
                                      <p:to>
                                        <p:strVal val="visible"/>
                                      </p:to>
                                    </p:set>
                                    <p:anim calcmode="lin" valueType="num">
                                      <p:cBhvr>
                                        <p:cTn id="20" dur="1000" fill="hold"/>
                                        <p:tgtEl>
                                          <p:spTgt spid="44"/>
                                        </p:tgtEl>
                                        <p:attrNameLst>
                                          <p:attrName>ppt_w</p:attrName>
                                        </p:attrNameLst>
                                      </p:cBhvr>
                                      <p:tavLst>
                                        <p:tav tm="0">
                                          <p:val>
                                            <p:fltVal val="0"/>
                                          </p:val>
                                        </p:tav>
                                        <p:tav tm="100000">
                                          <p:val>
                                            <p:strVal val="#ppt_w"/>
                                          </p:val>
                                        </p:tav>
                                      </p:tavLst>
                                    </p:anim>
                                    <p:anim calcmode="lin" valueType="num">
                                      <p:cBhvr>
                                        <p:cTn id="21" dur="10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2"/>
      <p:bldP build="whole" bldLvl="1" animBg="1" rev="0" advAuto="0" spid="43" grpId="3"/>
      <p:bldP build="whole" bldLvl="1" animBg="1" rev="0" advAuto="0" spid="44" grpId="4"/>
      <p:bldP build="whole" bldLvl="1" animBg="1" rev="0" advAuto="0" spid="4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bonn2012.png"/>
          <p:cNvPicPr/>
          <p:nvPr/>
        </p:nvPicPr>
        <p:blipFill>
          <a:blip r:embed="rId2">
            <a:extLst/>
          </a:blip>
          <a:stretch>
            <a:fillRect/>
          </a:stretch>
        </p:blipFill>
        <p:spPr>
          <a:xfrm>
            <a:off x="292100" y="1790700"/>
            <a:ext cx="17671237" cy="9283700"/>
          </a:xfrm>
          <a:prstGeom prst="rect">
            <a:avLst/>
          </a:prstGeom>
          <a:ln w="12700">
            <a:miter lim="400000"/>
          </a:ln>
        </p:spPr>
      </p:pic>
      <p:sp>
        <p:nvSpPr>
          <p:cNvPr id="48" name="Shape 48"/>
          <p:cNvSpPr/>
          <p:nvPr/>
        </p:nvSpPr>
        <p:spPr>
          <a:xfrm>
            <a:off x="12700" y="12700"/>
            <a:ext cx="24371300" cy="1257300"/>
          </a:xfrm>
          <a:prstGeom prst="rect">
            <a:avLst/>
          </a:prstGeom>
          <a:solidFill>
            <a:srgbClr val="5C82A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lgn="l" defTabSz="584200">
              <a:defRPr sz="5500">
                <a:solidFill>
                  <a:srgbClr val="FFFFFF"/>
                </a:solidFill>
                <a:effectLst>
                  <a:outerShdw sx="100000" sy="100000" kx="0" ky="0" algn="b" rotWithShape="0" blurRad="38100" dist="12700" dir="5400000">
                    <a:srgbClr val="000000">
                      <a:alpha val="50000"/>
                    </a:srgbClr>
                  </a:outerShdw>
                </a:effectLst>
                <a:latin typeface="Trebuchet MS"/>
                <a:ea typeface="Trebuchet MS"/>
                <a:cs typeface="Trebuchet MS"/>
                <a:sym typeface="Trebuchet MS"/>
              </a:defRPr>
            </a:lvl1pPr>
          </a:lstStyle>
          <a:p>
            <a:pPr lvl="0">
              <a:defRPr sz="1800">
                <a:solidFill>
                  <a:srgbClr val="000000"/>
                </a:solidFill>
                <a:effectLst/>
              </a:defRPr>
            </a:pPr>
            <a:r>
              <a:rPr sz="5500">
                <a:solidFill>
                  <a:srgbClr val="FFFFFF"/>
                </a:solidFill>
                <a:effectLst>
                  <a:outerShdw sx="100000" sy="100000" kx="0" ky="0" algn="b" rotWithShape="0" blurRad="38100" dist="12700" dir="5400000">
                    <a:srgbClr val="000000">
                      <a:alpha val="50000"/>
                    </a:srgbClr>
                  </a:outerShdw>
                </a:effectLst>
              </a:rPr>
              <a:t>      3rd and 4th GEOSS Science and Technology Stakeholder Workshops</a:t>
            </a:r>
          </a:p>
        </p:txBody>
      </p:sp>
      <p:sp>
        <p:nvSpPr>
          <p:cNvPr id="49" name="Shape 49"/>
          <p:cNvSpPr/>
          <p:nvPr/>
        </p:nvSpPr>
        <p:spPr>
          <a:xfrm>
            <a:off x="13081000" y="5664200"/>
            <a:ext cx="11176000" cy="2667000"/>
          </a:xfrm>
          <a:prstGeom prst="wedgeEllipseCallout">
            <a:avLst>
              <a:gd name="adj1" fmla="val -62500"/>
              <a:gd name="adj2" fmla="val -102381"/>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p>
            <a:pPr lvl="0" defTabSz="457200">
              <a:defRPr sz="1800"/>
            </a:pPr>
            <a:r>
              <a:rPr i="1" sz="3600">
                <a:latin typeface="Trebuchet MS"/>
                <a:ea typeface="Trebuchet MS"/>
                <a:cs typeface="Trebuchet MS"/>
                <a:sym typeface="Trebuchet MS"/>
              </a:rPr>
              <a:t>GEOSS: Supporting Science for the Millennium Development Goals and Beyond</a:t>
            </a:r>
            <a:endParaRPr sz="3600">
              <a:latin typeface="Trebuchet MS"/>
              <a:ea typeface="Trebuchet MS"/>
              <a:cs typeface="Trebuchet MS"/>
              <a:sym typeface="Trebuchet MS"/>
            </a:endParaRPr>
          </a:p>
          <a:p>
            <a:pPr lvl="0" defTabSz="457200">
              <a:defRPr sz="1800"/>
            </a:pPr>
            <a:r>
              <a:rPr sz="3600">
                <a:latin typeface="Trebuchet MS"/>
                <a:ea typeface="Trebuchet MS"/>
                <a:cs typeface="Trebuchet MS"/>
                <a:sym typeface="Trebuchet MS"/>
              </a:rPr>
              <a:t>Bonn, Germany, August 28—31, 2012</a:t>
            </a:r>
          </a:p>
        </p:txBody>
      </p:sp>
      <p:sp>
        <p:nvSpPr>
          <p:cNvPr id="50" name="Shape 50"/>
          <p:cNvSpPr/>
          <p:nvPr/>
        </p:nvSpPr>
        <p:spPr>
          <a:xfrm>
            <a:off x="4241800" y="6858000"/>
            <a:ext cx="7112000" cy="2667000"/>
          </a:xfrm>
          <a:prstGeom prst="wedgeEllipseCallout">
            <a:avLst>
              <a:gd name="adj1" fmla="val -69643"/>
              <a:gd name="adj2" fmla="val -102381"/>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p>
            <a:pPr lvl="0" defTabSz="457200">
              <a:defRPr sz="1800"/>
            </a:pPr>
            <a:r>
              <a:rPr sz="3600">
                <a:latin typeface="Trebuchet MS"/>
                <a:ea typeface="Trebuchet MS"/>
                <a:cs typeface="Trebuchet MS"/>
                <a:sym typeface="Trebuchet MS"/>
              </a:rPr>
              <a:t>Bonn Statement</a:t>
            </a:r>
            <a:endParaRPr sz="3600">
              <a:latin typeface="Trebuchet MS"/>
              <a:ea typeface="Trebuchet MS"/>
              <a:cs typeface="Trebuchet MS"/>
              <a:sym typeface="Trebuchet MS"/>
            </a:endParaRPr>
          </a:p>
          <a:p>
            <a:pPr lvl="0" defTabSz="457200">
              <a:defRPr sz="1800"/>
            </a:pPr>
            <a:r>
              <a:rPr sz="3600">
                <a:latin typeface="Trebuchet MS"/>
                <a:ea typeface="Trebuchet MS"/>
                <a:cs typeface="Trebuchet MS"/>
                <a:sym typeface="Trebuchet MS"/>
              </a:rPr>
              <a:t>Bonn Action Plan</a:t>
            </a:r>
            <a:endParaRPr sz="3600">
              <a:latin typeface="Trebuchet MS"/>
              <a:ea typeface="Trebuchet MS"/>
              <a:cs typeface="Trebuchet MS"/>
              <a:sym typeface="Trebuchet MS"/>
            </a:endParaRPr>
          </a:p>
          <a:p>
            <a:pPr lvl="0" defTabSz="457200">
              <a:defRPr sz="1800"/>
            </a:pPr>
            <a:r>
              <a:rPr sz="3600">
                <a:latin typeface="Trebuchet MS"/>
                <a:ea typeface="Trebuchet MS"/>
                <a:cs typeface="Trebuchet MS"/>
                <a:sym typeface="Trebuchet MS"/>
              </a:rPr>
              <a:t>Bonn Input Post 2015</a:t>
            </a: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47"/>
                                        </p:tgtEl>
                                        <p:attrNameLst>
                                          <p:attrName>style.visibility</p:attrName>
                                        </p:attrNameLst>
                                      </p:cBhvr>
                                      <p:to>
                                        <p:strVal val="visible"/>
                                      </p:to>
                                    </p:set>
                                    <p:animEffect filter="fade" transition="in">
                                      <p:cBhvr>
                                        <p:cTn id="7" dur="1000"/>
                                        <p:tgtEl>
                                          <p:spTgt spid="47"/>
                                        </p:tgtEl>
                                      </p:cBhvr>
                                    </p:animEffect>
                                  </p:childTnLst>
                                </p:cTn>
                              </p:par>
                            </p:childTnLst>
                          </p:cTn>
                        </p:par>
                        <p:par>
                          <p:cTn id="8" fill="hold">
                            <p:stCondLst>
                              <p:cond delay="1000"/>
                            </p:stCondLst>
                            <p:childTnLst>
                              <p:par>
                                <p:cTn id="9" nodeType="afterEffect" presetClass="entr" presetSubtype="16" presetID="23" grpId="2" fill="hold">
                                  <p:stCondLst>
                                    <p:cond delay="0"/>
                                  </p:stCondLst>
                                  <p:iterate type="el" backwards="0">
                                    <p:tmAbs val="0"/>
                                  </p:iterate>
                                  <p:childTnLst>
                                    <p:set>
                                      <p:cBhvr>
                                        <p:cTn id="10" fill="hold"/>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6" presetID="23" grpId="3" fill="hold">
                                  <p:stCondLst>
                                    <p:cond delay="0"/>
                                  </p:stCondLst>
                                  <p:iterate type="el" backwards="0">
                                    <p:tmAbs val="0"/>
                                  </p:iterate>
                                  <p:childTnLst>
                                    <p:set>
                                      <p:cBhvr>
                                        <p:cTn id="16" fill="hold"/>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2"/>
      <p:bldP build="whole" bldLvl="1" animBg="1" rev="0" advAuto="0" spid="50" grpId="3"/>
      <p:bldP build="whole" bldLvl="1" animBg="1" rev="0" advAuto="0" spid="4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 name="3rd.png"/>
          <p:cNvPicPr/>
          <p:nvPr/>
        </p:nvPicPr>
        <p:blipFill>
          <a:blip r:embed="rId2">
            <a:extLst/>
          </a:blip>
          <a:stretch>
            <a:fillRect/>
          </a:stretch>
        </p:blipFill>
        <p:spPr>
          <a:xfrm>
            <a:off x="114300" y="1333500"/>
            <a:ext cx="20180300" cy="12307952"/>
          </a:xfrm>
          <a:prstGeom prst="rect">
            <a:avLst/>
          </a:prstGeom>
          <a:ln w="12700">
            <a:miter lim="400000"/>
          </a:ln>
        </p:spPr>
      </p:pic>
      <p:sp>
        <p:nvSpPr>
          <p:cNvPr id="53" name="Shape 53"/>
          <p:cNvSpPr/>
          <p:nvPr/>
        </p:nvSpPr>
        <p:spPr>
          <a:xfrm>
            <a:off x="12700" y="12700"/>
            <a:ext cx="24371300" cy="1257300"/>
          </a:xfrm>
          <a:prstGeom prst="rect">
            <a:avLst/>
          </a:prstGeom>
          <a:solidFill>
            <a:srgbClr val="5C82A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lgn="l" defTabSz="584200">
              <a:defRPr sz="5500">
                <a:solidFill>
                  <a:srgbClr val="FFFFFF"/>
                </a:solidFill>
                <a:effectLst>
                  <a:outerShdw sx="100000" sy="100000" kx="0" ky="0" algn="b" rotWithShape="0" blurRad="38100" dist="12700" dir="5400000">
                    <a:srgbClr val="000000">
                      <a:alpha val="50000"/>
                    </a:srgbClr>
                  </a:outerShdw>
                </a:effectLst>
                <a:latin typeface="Trebuchet MS"/>
                <a:ea typeface="Trebuchet MS"/>
                <a:cs typeface="Trebuchet MS"/>
                <a:sym typeface="Trebuchet MS"/>
              </a:defRPr>
            </a:lvl1pPr>
          </a:lstStyle>
          <a:p>
            <a:pPr lvl="0">
              <a:defRPr sz="1800">
                <a:solidFill>
                  <a:srgbClr val="000000"/>
                </a:solidFill>
                <a:effectLst/>
              </a:defRPr>
            </a:pPr>
            <a:r>
              <a:rPr sz="5500">
                <a:solidFill>
                  <a:srgbClr val="FFFFFF"/>
                </a:solidFill>
                <a:effectLst>
                  <a:outerShdw sx="100000" sy="100000" kx="0" ky="0" algn="b" rotWithShape="0" blurRad="38100" dist="12700" dir="5400000">
                    <a:srgbClr val="000000">
                      <a:alpha val="50000"/>
                    </a:srgbClr>
                  </a:outerShdw>
                </a:effectLst>
              </a:rPr>
              <a:t>      3rd and 4th GEOSS Science and Technology Stakeholder Workshops</a:t>
            </a:r>
          </a:p>
        </p:txBody>
      </p:sp>
      <p:sp>
        <p:nvSpPr>
          <p:cNvPr id="54" name="Shape 54"/>
          <p:cNvSpPr/>
          <p:nvPr/>
        </p:nvSpPr>
        <p:spPr>
          <a:xfrm>
            <a:off x="9804400" y="6121400"/>
            <a:ext cx="13411200" cy="2641600"/>
          </a:xfrm>
          <a:prstGeom prst="wedgeEllipseCallout">
            <a:avLst>
              <a:gd name="adj1" fmla="val -51894"/>
              <a:gd name="adj2" fmla="val -189423"/>
            </a:avLst>
          </a:prstGeom>
          <a:solidFill>
            <a:srgbClr val="75A6E2"/>
          </a:solidFill>
          <a:ln w="25400">
            <a:solidFill/>
            <a:miter lim="400000"/>
          </a:ln>
        </p:spPr>
        <p:txBody>
          <a:bodyPr lIns="0" tIns="0" rIns="0" bIns="0" anchor="ctr"/>
          <a:lstStyle/>
          <a:p>
            <a:pPr lvl="0" defTabSz="457200">
              <a:defRPr sz="3600">
                <a:latin typeface="Trebuchet MS"/>
                <a:ea typeface="Trebuchet MS"/>
                <a:cs typeface="Trebuchet MS"/>
                <a:sym typeface="Trebuchet MS"/>
              </a:defRPr>
            </a:pPr>
          </a:p>
        </p:txBody>
      </p:sp>
      <p:sp>
        <p:nvSpPr>
          <p:cNvPr id="55" name="Shape 55"/>
          <p:cNvSpPr/>
          <p:nvPr/>
        </p:nvSpPr>
        <p:spPr>
          <a:xfrm>
            <a:off x="11958401" y="6642100"/>
            <a:ext cx="9863957" cy="170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i="1" sz="3600">
                <a:latin typeface="Trebuchet MS"/>
                <a:ea typeface="Trebuchet MS"/>
                <a:cs typeface="Trebuchet MS"/>
                <a:sym typeface="Trebuchet MS"/>
              </a:rPr>
              <a:t>Navigating Sustainability on a Changing Planet</a:t>
            </a:r>
            <a:endParaRPr i="1" sz="3600">
              <a:latin typeface="Trebuchet MS"/>
              <a:ea typeface="Trebuchet MS"/>
              <a:cs typeface="Trebuchet MS"/>
              <a:sym typeface="Trebuchet MS"/>
            </a:endParaRPr>
          </a:p>
          <a:p>
            <a:pPr lvl="0" defTabSz="457200">
              <a:defRPr sz="1800"/>
            </a:pPr>
            <a:r>
              <a:rPr sz="3600">
                <a:latin typeface="Trebuchet MS"/>
                <a:ea typeface="Trebuchet MS"/>
                <a:cs typeface="Trebuchet MS"/>
                <a:sym typeface="Trebuchet MS"/>
              </a:rPr>
              <a:t>Sustainable Development Goals</a:t>
            </a:r>
            <a:endParaRPr sz="3600">
              <a:latin typeface="Trebuchet MS"/>
              <a:ea typeface="Trebuchet MS"/>
              <a:cs typeface="Trebuchet MS"/>
              <a:sym typeface="Trebuchet MS"/>
            </a:endParaRPr>
          </a:p>
          <a:p>
            <a:pPr lvl="0" defTabSz="457200">
              <a:defRPr sz="1800"/>
            </a:pPr>
            <a:r>
              <a:rPr sz="3600">
                <a:latin typeface="Trebuchet MS"/>
                <a:ea typeface="Trebuchet MS"/>
                <a:cs typeface="Trebuchet MS"/>
                <a:sym typeface="Trebuchet MS"/>
              </a:rPr>
              <a:t>Global Boundaries </a:t>
            </a:r>
          </a:p>
        </p:txBody>
      </p:sp>
      <p:sp>
        <p:nvSpPr>
          <p:cNvPr id="56" name="Shape 56"/>
          <p:cNvSpPr/>
          <p:nvPr/>
        </p:nvSpPr>
        <p:spPr>
          <a:xfrm>
            <a:off x="342900" y="1727200"/>
            <a:ext cx="23469600" cy="1270000"/>
          </a:xfrm>
          <a:prstGeom prst="rect">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lgn="l" defTabSz="584200">
              <a:defRPr sz="4000">
                <a:solidFill>
                  <a:srgbClr val="FFFFFF"/>
                </a:solidFill>
                <a:effectLst>
                  <a:outerShdw sx="100000" sy="100000" kx="0" ky="0" algn="b" rotWithShape="0" blurRad="38100" dist="12700" dir="5400000">
                    <a:srgbClr val="000000">
                      <a:alpha val="50000"/>
                    </a:srgbClr>
                  </a:outerShdw>
                </a:effectLst>
                <a:latin typeface="Trebuchet MS"/>
                <a:ea typeface="Trebuchet MS"/>
                <a:cs typeface="Trebuchet MS"/>
                <a:sym typeface="Trebuchet MS"/>
              </a:defRPr>
            </a:lvl1pPr>
          </a:lstStyle>
          <a:p>
            <a:pPr lvl="0">
              <a:defRPr sz="1800">
                <a:solidFill>
                  <a:srgbClr val="000000"/>
                </a:solidFill>
                <a:effectLst/>
              </a:defRPr>
            </a:pPr>
            <a:r>
              <a:rPr sz="4000">
                <a:solidFill>
                  <a:srgbClr val="FFFFFF"/>
                </a:solidFill>
                <a:effectLst>
                  <a:outerShdw sx="100000" sy="100000" kx="0" ky="0" algn="b" rotWithShape="0" blurRad="38100" dist="12700" dir="5400000">
                    <a:srgbClr val="000000">
                      <a:alpha val="50000"/>
                    </a:srgbClr>
                  </a:outerShdw>
                </a:effectLst>
              </a:rPr>
              <a:t>Linking societal goals and targets to metrics and essential variables</a:t>
            </a:r>
          </a:p>
        </p:txBody>
      </p:sp>
      <p:sp>
        <p:nvSpPr>
          <p:cNvPr id="57" name="Shape 57"/>
          <p:cNvSpPr/>
          <p:nvPr/>
        </p:nvSpPr>
        <p:spPr>
          <a:xfrm>
            <a:off x="342900" y="3073400"/>
            <a:ext cx="23469600" cy="9118600"/>
          </a:xfrm>
          <a:prstGeom prst="rect">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p>
            <a:pPr lvl="0" algn="l" defTabSz="457200">
              <a:spcBef>
                <a:spcPts val="2300"/>
              </a:spcBef>
              <a:defRPr sz="1800"/>
            </a:pPr>
            <a:r>
              <a:rPr b="1" sz="3600">
                <a:solidFill>
                  <a:srgbClr val="FFFFFF"/>
                </a:solidFill>
                <a:latin typeface="Trebuchet MS"/>
                <a:ea typeface="Trebuchet MS"/>
                <a:cs typeface="Trebuchet MS"/>
                <a:sym typeface="Trebuchet MS"/>
              </a:rPr>
              <a:t>3</a:t>
            </a:r>
            <a:r>
              <a:rPr b="1" baseline="31999" sz="3600">
                <a:solidFill>
                  <a:srgbClr val="FFFFFF"/>
                </a:solidFill>
                <a:latin typeface="Trebuchet MS"/>
                <a:ea typeface="Trebuchet MS"/>
                <a:cs typeface="Trebuchet MS"/>
                <a:sym typeface="Trebuchet MS"/>
              </a:rPr>
              <a:t>rd</a:t>
            </a:r>
            <a:r>
              <a:rPr b="1" sz="3600">
                <a:solidFill>
                  <a:srgbClr val="FFFFFF"/>
                </a:solidFill>
                <a:latin typeface="Trebuchet MS"/>
                <a:ea typeface="Trebuchet MS"/>
                <a:cs typeface="Trebuchet MS"/>
                <a:sym typeface="Trebuchet MS"/>
              </a:rPr>
              <a:t> Workshop</a:t>
            </a:r>
            <a:endParaRPr b="1" sz="3600">
              <a:solidFill>
                <a:srgbClr val="FFFFFF"/>
              </a:solidFill>
              <a:latin typeface="Trebuchet MS"/>
              <a:ea typeface="Trebuchet MS"/>
              <a:cs typeface="Trebuchet MS"/>
              <a:sym typeface="Trebuchet MS"/>
            </a:endParaRPr>
          </a:p>
          <a:p>
            <a:pPr lvl="0" marL="457200" indent="-317500" algn="l" defTabSz="457200">
              <a:buSzPct val="100000"/>
              <a:buChar char="•"/>
              <a:tabLst>
                <a:tab pos="139700" algn="l"/>
                <a:tab pos="457200" algn="l"/>
              </a:tabLst>
              <a:defRPr sz="1800"/>
            </a:pPr>
            <a:r>
              <a:rPr sz="3600">
                <a:solidFill>
                  <a:srgbClr val="FFFFFF"/>
                </a:solidFill>
                <a:latin typeface="Trebuchet MS"/>
                <a:ea typeface="Trebuchet MS"/>
                <a:cs typeface="Trebuchet MS"/>
                <a:sym typeface="Trebuchet MS"/>
              </a:rPr>
              <a:t>Breakout Session Block 1 “Designing the Metrics”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In developing a top-down approach for the identification of essential variables starting at societal goals and targets (such as the SDGs and associated targets, or the GEO Strategic Targets), what process and criteria could be used to develop indicators that can serve as a management tool to support planning and a report tool to support assessments of progress? </a:t>
            </a:r>
            <a:br>
              <a:rPr sz="3600">
                <a:solidFill>
                  <a:srgbClr val="FFFFFF"/>
                </a:solidFill>
                <a:latin typeface="Trebuchet MS"/>
                <a:ea typeface="Trebuchet MS"/>
                <a:cs typeface="Trebuchet MS"/>
                <a:sym typeface="Trebuchet MS"/>
              </a:rPr>
            </a:br>
            <a:r>
              <a:rPr i="1" sz="3600">
                <a:solidFill>
                  <a:srgbClr val="FFFFFF"/>
                </a:solidFill>
                <a:latin typeface="Trebuchet MS"/>
                <a:ea typeface="Trebuchet MS"/>
                <a:cs typeface="Trebuchet MS"/>
                <a:sym typeface="Trebuchet MS"/>
              </a:rPr>
              <a:t>Note: An example of such a process could be the Result-Based Managment (RBM) approach; see </a:t>
            </a:r>
            <a:r>
              <a:rPr i="1" sz="3600">
                <a:solidFill>
                  <a:srgbClr val="FFFFFF"/>
                </a:solidFill>
                <a:latin typeface="Trebuchet MS"/>
                <a:ea typeface="Trebuchet MS"/>
                <a:cs typeface="Trebuchet MS"/>
                <a:sym typeface="Trebuchet MS"/>
                <a:hlinkClick r:id="rId3" invalidUrl="" action="" tgtFrame="" tooltip="" history="1" highlightClick="0" endSnd="0"/>
              </a:rPr>
              <a:t>http://www.unep.org/geo/pdfs/geo5/GEO5_report_C17.pdf</a:t>
            </a:r>
            <a:r>
              <a:rPr i="1" sz="3600">
                <a:solidFill>
                  <a:srgbClr val="FFFFFF"/>
                </a:solidFill>
                <a:latin typeface="Trebuchet MS"/>
                <a:ea typeface="Trebuchet MS"/>
                <a:cs typeface="Trebuchet MS"/>
                <a:sym typeface="Trebuchet MS"/>
              </a:rPr>
              <a:t> for a recommendation to apply RBM of MDGs to sustainability MDG 7 (pp 470 UNEP GEO-5).</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How developed are indicators in your area of societal goals?</a:t>
            </a:r>
            <a:endParaRPr sz="3600">
              <a:solidFill>
                <a:srgbClr val="FFFFFF"/>
              </a:solidFill>
              <a:latin typeface="Trebuchet MS"/>
              <a:ea typeface="Trebuchet MS"/>
              <a:cs typeface="Trebuchet MS"/>
              <a:sym typeface="Trebuchet MS"/>
            </a:endParaRPr>
          </a:p>
          <a:p>
            <a:pPr lvl="0" marL="457200" indent="-317500" algn="l" defTabSz="457200">
              <a:buSzPct val="100000"/>
              <a:buChar char="•"/>
              <a:tabLst>
                <a:tab pos="139700" algn="l"/>
                <a:tab pos="457200" algn="l"/>
              </a:tabLst>
              <a:defRPr sz="1800"/>
            </a:pPr>
            <a:r>
              <a:rPr sz="3600">
                <a:solidFill>
                  <a:srgbClr val="FFFFFF"/>
                </a:solidFill>
                <a:latin typeface="Trebuchet MS"/>
                <a:ea typeface="Trebuchet MS"/>
                <a:cs typeface="Trebuchet MS"/>
                <a:sym typeface="Trebuchet MS"/>
              </a:rPr>
              <a:t>Breakout Session, Block 2: “Quantifying the Metrics”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3"/>
              <a:tabLst>
                <a:tab pos="596900" algn="l"/>
                <a:tab pos="914400" algn="l"/>
              </a:tabLst>
              <a:defRPr sz="1800"/>
            </a:pPr>
            <a:r>
              <a:rPr sz="3600">
                <a:solidFill>
                  <a:srgbClr val="FFFFFF"/>
                </a:solidFill>
                <a:latin typeface="Trebuchet MS"/>
                <a:ea typeface="Trebuchet MS"/>
                <a:cs typeface="Trebuchet MS"/>
                <a:sym typeface="Trebuchet MS"/>
              </a:rPr>
              <a:t>To ensure that the indicators can be quantified, essential variables need to be identified and observed. What process and criteria could be used to link indicators to essential variables?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3"/>
              <a:tabLst>
                <a:tab pos="596900" algn="l"/>
                <a:tab pos="914400" algn="l"/>
              </a:tabLst>
              <a:defRPr sz="1800"/>
            </a:pPr>
            <a:r>
              <a:rPr sz="3600">
                <a:solidFill>
                  <a:srgbClr val="FFFFFF"/>
                </a:solidFill>
                <a:latin typeface="Trebuchet MS"/>
                <a:ea typeface="Trebuchet MS"/>
                <a:cs typeface="Trebuchet MS"/>
                <a:sym typeface="Trebuchet MS"/>
              </a:rPr>
              <a:t>Is a top-down approach available and used to link indicators to essential variables in your area of societal goals?</a:t>
            </a:r>
            <a:endParaRPr sz="3600">
              <a:solidFill>
                <a:srgbClr val="FFFFFF"/>
              </a:solidFill>
              <a:latin typeface="Trebuchet MS"/>
              <a:ea typeface="Trebuchet MS"/>
              <a:cs typeface="Trebuchet MS"/>
              <a:sym typeface="Trebuchet MS"/>
            </a:endParaRPr>
          </a:p>
        </p:txBody>
      </p:sp>
      <p:sp>
        <p:nvSpPr>
          <p:cNvPr id="58" name="Shape 58"/>
          <p:cNvSpPr/>
          <p:nvPr/>
        </p:nvSpPr>
        <p:spPr>
          <a:xfrm>
            <a:off x="342900" y="3073400"/>
            <a:ext cx="23469600" cy="9118600"/>
          </a:xfrm>
          <a:prstGeom prst="rect">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p>
            <a:pPr lvl="0" algn="l" defTabSz="457200">
              <a:spcBef>
                <a:spcPts val="2300"/>
              </a:spcBef>
              <a:defRPr sz="1800"/>
            </a:pPr>
            <a:r>
              <a:rPr b="1" sz="3600">
                <a:solidFill>
                  <a:srgbClr val="FFFFFF"/>
                </a:solidFill>
                <a:latin typeface="Trebuchet MS"/>
                <a:ea typeface="Trebuchet MS"/>
                <a:cs typeface="Trebuchet MS"/>
                <a:sym typeface="Trebuchet MS"/>
              </a:rPr>
              <a:t>Joint Sessions</a:t>
            </a:r>
            <a:endParaRPr b="1" sz="3600">
              <a:solidFill>
                <a:srgbClr val="FFFFFF"/>
              </a:solidFill>
              <a:latin typeface="Trebuchet MS"/>
              <a:ea typeface="Trebuchet MS"/>
              <a:cs typeface="Trebuchet MS"/>
              <a:sym typeface="Trebuchet MS"/>
            </a:endParaRPr>
          </a:p>
          <a:p>
            <a:pPr lvl="0" marL="457200" indent="-317500" algn="l" defTabSz="457200">
              <a:buSzPct val="100000"/>
              <a:buChar char="•"/>
              <a:tabLst>
                <a:tab pos="139700" algn="l"/>
                <a:tab pos="457200" algn="l"/>
              </a:tabLst>
              <a:defRPr sz="1800"/>
            </a:pPr>
            <a:r>
              <a:rPr sz="3600">
                <a:solidFill>
                  <a:srgbClr val="FFFFFF"/>
                </a:solidFill>
                <a:latin typeface="Trebuchet MS"/>
                <a:ea typeface="Trebuchet MS"/>
                <a:cs typeface="Trebuchet MS"/>
                <a:sym typeface="Trebuchet MS"/>
              </a:rPr>
              <a:t>Joint Breakout Sessions: “Creating the practice-relevant knowledge to cope with global change”</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For societal goals such as the emerging SDGs and the GEO Targets, are we making the best use of the “data super nova” to generate the knowledge needed to achieve these goals?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Is there a need to increase the usability and userfriendliness of the data and information provided by GEOSS and how could that be achieved?</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Is there a need for a higher level of integration of earth observation and socie-economic data and how could progress made toward this integration?</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Considering the speed of change and the potential for emerging risks, are we providing the science and observations to respond rapidly to emerging knowledge needs?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Are we sufficiently focused on societal challenges arising from societal goals expressed through, for example, the SDGs, the new framework for disaster risk reduction, or the GEO Strategic Targets?</a:t>
            </a:r>
            <a:endParaRPr sz="3600">
              <a:solidFill>
                <a:srgbClr val="FFFFFF"/>
              </a:solidFill>
              <a:latin typeface="Trebuchet MS"/>
              <a:ea typeface="Trebuchet MS"/>
              <a:cs typeface="Trebuchet MS"/>
              <a:sym typeface="Trebuchet MS"/>
            </a:endParaRP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52"/>
                                        </p:tgtEl>
                                        <p:attrNameLst>
                                          <p:attrName>style.visibility</p:attrName>
                                        </p:attrNameLst>
                                      </p:cBhvr>
                                      <p:to>
                                        <p:strVal val="visible"/>
                                      </p:to>
                                    </p:set>
                                    <p:animEffect filter="fade" transition="in">
                                      <p:cBhvr>
                                        <p:cTn id="7" dur="1000"/>
                                        <p:tgtEl>
                                          <p:spTgt spid="52"/>
                                        </p:tgtEl>
                                      </p:cBhvr>
                                    </p:animEffect>
                                  </p:childTnLst>
                                </p:cTn>
                              </p:par>
                            </p:childTnLst>
                          </p:cTn>
                        </p:par>
                        <p:par>
                          <p:cTn id="8" fill="hold">
                            <p:stCondLst>
                              <p:cond delay="1000"/>
                            </p:stCondLst>
                            <p:childTnLst>
                              <p:par>
                                <p:cTn id="9" nodeType="afterEffect" presetClass="entr" presetSubtype="16" presetID="23" grpId="2" fill="hold">
                                  <p:stCondLst>
                                    <p:cond delay="0"/>
                                  </p:stCondLst>
                                  <p:iterate type="el" backwards="0">
                                    <p:tmAbs val="0"/>
                                  </p:iterate>
                                  <p:childTnLst>
                                    <p:set>
                                      <p:cBhvr>
                                        <p:cTn id="10" fill="hold"/>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nodeType="afterEffect" presetClass="entr" presetSubtype="16" presetID="23" grpId="3" fill="hold">
                                  <p:stCondLst>
                                    <p:cond delay="0"/>
                                  </p:stCondLst>
                                  <p:iterate type="el" backwards="0">
                                    <p:tmAbs val="0"/>
                                  </p:iterate>
                                  <p:childTnLst>
                                    <p:set>
                                      <p:cBhvr>
                                        <p:cTn id="15" fill="hold"/>
                                        <p:tgtEl>
                                          <p:spTgt spid="55"/>
                                        </p:tgtEl>
                                        <p:attrNameLst>
                                          <p:attrName>style.visibility</p:attrName>
                                        </p:attrNameLst>
                                      </p:cBhvr>
                                      <p:to>
                                        <p:strVal val="visible"/>
                                      </p:to>
                                    </p:set>
                                    <p:anim calcmode="lin" valueType="num">
                                      <p:cBhvr>
                                        <p:cTn id="16" dur="1000" fill="hold"/>
                                        <p:tgtEl>
                                          <p:spTgt spid="55"/>
                                        </p:tgtEl>
                                        <p:attrNameLst>
                                          <p:attrName>ppt_w</p:attrName>
                                        </p:attrNameLst>
                                      </p:cBhvr>
                                      <p:tavLst>
                                        <p:tav tm="0">
                                          <p:val>
                                            <p:fltVal val="0"/>
                                          </p:val>
                                        </p:tav>
                                        <p:tav tm="100000">
                                          <p:val>
                                            <p:strVal val="#ppt_w"/>
                                          </p:val>
                                        </p:tav>
                                      </p:tavLst>
                                    </p:anim>
                                    <p:anim calcmode="lin" valueType="num">
                                      <p:cBhvr>
                                        <p:cTn id="17" dur="10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xit" presetSubtype="0" presetID="9" grpId="4" fill="hold">
                                  <p:stCondLst>
                                    <p:cond delay="0"/>
                                  </p:stCondLst>
                                  <p:iterate type="el" backwards="0">
                                    <p:tmAbs val="0"/>
                                  </p:iterate>
                                  <p:childTnLst>
                                    <p:animEffect filter="dissolve" transition="out">
                                      <p:cBhvr>
                                        <p:cTn id="21" dur="1000" fill="hold"/>
                                        <p:tgtEl>
                                          <p:spTgt spid="54"/>
                                        </p:tgtEl>
                                      </p:cBhvr>
                                    </p:animEffect>
                                    <p:set>
                                      <p:cBhvr>
                                        <p:cTn id="22" fill="hold">
                                          <p:stCondLst>
                                            <p:cond delay="999"/>
                                          </p:stCondLst>
                                        </p:cTn>
                                        <p:tgtEl>
                                          <p:spTgt spid="54"/>
                                        </p:tgtEl>
                                        <p:attrNameLst>
                                          <p:attrName>style.visibility</p:attrName>
                                        </p:attrNameLst>
                                      </p:cBhvr>
                                      <p:to>
                                        <p:strVal val="hidden"/>
                                      </p:to>
                                    </p:set>
                                  </p:childTnLst>
                                </p:cTn>
                              </p:par>
                            </p:childTnLst>
                          </p:cTn>
                        </p:par>
                        <p:par>
                          <p:cTn id="23" fill="hold">
                            <p:stCondLst>
                              <p:cond delay="1000"/>
                            </p:stCondLst>
                            <p:childTnLst>
                              <p:par>
                                <p:cTn id="24" nodeType="afterEffect" presetClass="exit" presetSubtype="0" presetID="9" grpId="5" fill="hold">
                                  <p:stCondLst>
                                    <p:cond delay="0"/>
                                  </p:stCondLst>
                                  <p:iterate type="el" backwards="0">
                                    <p:tmAbs val="0"/>
                                  </p:iterate>
                                  <p:childTnLst>
                                    <p:animEffect filter="dissolve" transition="out">
                                      <p:cBhvr>
                                        <p:cTn id="25" dur="1000" fill="hold"/>
                                        <p:tgtEl>
                                          <p:spTgt spid="55"/>
                                        </p:tgtEl>
                                      </p:cBhvr>
                                    </p:animEffect>
                                    <p:set>
                                      <p:cBhvr>
                                        <p:cTn id="26" fill="hold">
                                          <p:stCondLst>
                                            <p:cond delay="999"/>
                                          </p:stCondLst>
                                        </p:cTn>
                                        <p:tgtEl>
                                          <p:spTgt spid="55"/>
                                        </p:tgtEl>
                                        <p:attrNameLst>
                                          <p:attrName>style.visibility</p:attrName>
                                        </p:attrNameLst>
                                      </p:cBhvr>
                                      <p:to>
                                        <p:strVal val="hidden"/>
                                      </p:to>
                                    </p:set>
                                  </p:childTnLst>
                                </p:cTn>
                              </p:par>
                            </p:childTnLst>
                          </p:cTn>
                        </p:par>
                        <p:par>
                          <p:cTn id="27" fill="hold">
                            <p:stCondLst>
                              <p:cond delay="2000"/>
                            </p:stCondLst>
                            <p:childTnLst>
                              <p:par>
                                <p:cTn id="28" nodeType="afterEffect" presetClass="entr" presetSubtype="0" presetID="9" grpId="6" fill="hold">
                                  <p:stCondLst>
                                    <p:cond delay="0"/>
                                  </p:stCondLst>
                                  <p:iterate type="el" backwards="0">
                                    <p:tmAbs val="0"/>
                                  </p:iterate>
                                  <p:childTnLst>
                                    <p:set>
                                      <p:cBhvr>
                                        <p:cTn id="29" fill="hold"/>
                                        <p:tgtEl>
                                          <p:spTgt spid="56"/>
                                        </p:tgtEl>
                                        <p:attrNameLst>
                                          <p:attrName>style.visibility</p:attrName>
                                        </p:attrNameLst>
                                      </p:cBhvr>
                                      <p:to>
                                        <p:strVal val="visible"/>
                                      </p:to>
                                    </p:set>
                                    <p:animEffect filter="dissolve" transition="in">
                                      <p:cBhvr>
                                        <p:cTn id="30" dur="10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9" grpId="7" fill="hold">
                                  <p:stCondLst>
                                    <p:cond delay="0"/>
                                  </p:stCondLst>
                                  <p:iterate type="el" backwards="0">
                                    <p:tmAbs val="0"/>
                                  </p:iterate>
                                  <p:childTnLst>
                                    <p:set>
                                      <p:cBhvr>
                                        <p:cTn id="34" fill="hold"/>
                                        <p:tgtEl>
                                          <p:spTgt spid="57"/>
                                        </p:tgtEl>
                                        <p:attrNameLst>
                                          <p:attrName>style.visibility</p:attrName>
                                        </p:attrNameLst>
                                      </p:cBhvr>
                                      <p:to>
                                        <p:strVal val="visible"/>
                                      </p:to>
                                    </p:set>
                                    <p:animEffect filter="dissolve" transition="in">
                                      <p:cBhvr>
                                        <p:cTn id="35" dur="10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9" grpId="8" fill="hold">
                                  <p:stCondLst>
                                    <p:cond delay="0"/>
                                  </p:stCondLst>
                                  <p:iterate type="el" backwards="0">
                                    <p:tmAbs val="0"/>
                                  </p:iterate>
                                  <p:childTnLst>
                                    <p:set>
                                      <p:cBhvr>
                                        <p:cTn id="39" fill="hold"/>
                                        <p:tgtEl>
                                          <p:spTgt spid="58"/>
                                        </p:tgtEl>
                                        <p:attrNameLst>
                                          <p:attrName>style.visibility</p:attrName>
                                        </p:attrNameLst>
                                      </p:cBhvr>
                                      <p:to>
                                        <p:strVal val="visible"/>
                                      </p:to>
                                    </p:set>
                                    <p:animEffect filter="dissolve" transition="in">
                                      <p:cBhvr>
                                        <p:cTn id="40"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5"/>
      <p:bldP build="whole" bldLvl="1" animBg="1" rev="0" advAuto="0" spid="57" grpId="7"/>
      <p:bldP build="whole" bldLvl="1" animBg="1" rev="0" advAuto="0" spid="56" grpId="6"/>
      <p:bldP build="whole" bldLvl="1" animBg="1" rev="0" advAuto="0" spid="54" grpId="2"/>
      <p:bldP build="whole" bldLvl="1" animBg="1" rev="0" advAuto="0" spid="58" grpId="8"/>
      <p:bldP build="whole" bldLvl="1" animBg="1" rev="0" advAuto="0" spid="54" grpId="4"/>
      <p:bldP build="whole" bldLvl="1" animBg="1" rev="0" advAuto="0" spid="52" grpId="1"/>
      <p:bldP build="whole" bldLvl="1" animBg="1" rev="0" advAuto="0" spid="55"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4th.png"/>
          <p:cNvPicPr/>
          <p:nvPr/>
        </p:nvPicPr>
        <p:blipFill>
          <a:blip r:embed="rId2">
            <a:extLst/>
          </a:blip>
          <a:stretch>
            <a:fillRect/>
          </a:stretch>
        </p:blipFill>
        <p:spPr>
          <a:xfrm>
            <a:off x="101600" y="1377404"/>
            <a:ext cx="20447000" cy="12650291"/>
          </a:xfrm>
          <a:prstGeom prst="rect">
            <a:avLst/>
          </a:prstGeom>
          <a:ln w="12700">
            <a:miter lim="400000"/>
          </a:ln>
        </p:spPr>
      </p:pic>
      <p:sp>
        <p:nvSpPr>
          <p:cNvPr id="61" name="Shape 61"/>
          <p:cNvSpPr/>
          <p:nvPr/>
        </p:nvSpPr>
        <p:spPr>
          <a:xfrm>
            <a:off x="12700" y="12700"/>
            <a:ext cx="24371300" cy="1257300"/>
          </a:xfrm>
          <a:prstGeom prst="rect">
            <a:avLst/>
          </a:prstGeom>
          <a:solidFill>
            <a:srgbClr val="5C82A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lgn="l" defTabSz="584200">
              <a:defRPr sz="5500">
                <a:solidFill>
                  <a:srgbClr val="FFFFFF"/>
                </a:solidFill>
                <a:effectLst>
                  <a:outerShdw sx="100000" sy="100000" kx="0" ky="0" algn="b" rotWithShape="0" blurRad="38100" dist="12700" dir="5400000">
                    <a:srgbClr val="000000">
                      <a:alpha val="50000"/>
                    </a:srgbClr>
                  </a:outerShdw>
                </a:effectLst>
                <a:latin typeface="Trebuchet MS"/>
                <a:ea typeface="Trebuchet MS"/>
                <a:cs typeface="Trebuchet MS"/>
                <a:sym typeface="Trebuchet MS"/>
              </a:defRPr>
            </a:lvl1pPr>
          </a:lstStyle>
          <a:p>
            <a:pPr lvl="0">
              <a:defRPr sz="1800">
                <a:solidFill>
                  <a:srgbClr val="000000"/>
                </a:solidFill>
                <a:effectLst/>
              </a:defRPr>
            </a:pPr>
            <a:r>
              <a:rPr sz="5500">
                <a:solidFill>
                  <a:srgbClr val="FFFFFF"/>
                </a:solidFill>
                <a:effectLst>
                  <a:outerShdw sx="100000" sy="100000" kx="0" ky="0" algn="b" rotWithShape="0" blurRad="38100" dist="12700" dir="5400000">
                    <a:srgbClr val="000000">
                      <a:alpha val="50000"/>
                    </a:srgbClr>
                  </a:outerShdw>
                </a:effectLst>
              </a:rPr>
              <a:t>      3rd and 4th GEOSS Science and Technology Stakeholder Workshops</a:t>
            </a:r>
          </a:p>
        </p:txBody>
      </p:sp>
      <p:sp>
        <p:nvSpPr>
          <p:cNvPr id="62" name="Shape 62"/>
          <p:cNvSpPr/>
          <p:nvPr/>
        </p:nvSpPr>
        <p:spPr>
          <a:xfrm>
            <a:off x="8407400" y="6121400"/>
            <a:ext cx="14808200" cy="2641600"/>
          </a:xfrm>
          <a:prstGeom prst="wedgeEllipseCallout">
            <a:avLst>
              <a:gd name="adj1" fmla="val -51715"/>
              <a:gd name="adj2" fmla="val -189423"/>
            </a:avLst>
          </a:prstGeom>
          <a:solidFill>
            <a:srgbClr val="75A6E2"/>
          </a:solidFill>
          <a:ln w="25400">
            <a:solidFill/>
            <a:miter lim="400000"/>
          </a:ln>
        </p:spPr>
        <p:txBody>
          <a:bodyPr lIns="0" tIns="0" rIns="0" bIns="0" anchor="ctr"/>
          <a:lstStyle/>
          <a:p>
            <a:pPr lvl="0" defTabSz="457200">
              <a:defRPr sz="3600">
                <a:latin typeface="Trebuchet MS"/>
                <a:ea typeface="Trebuchet MS"/>
                <a:cs typeface="Trebuchet MS"/>
                <a:sym typeface="Trebuchet MS"/>
              </a:defRPr>
            </a:pPr>
          </a:p>
        </p:txBody>
      </p:sp>
      <p:sp>
        <p:nvSpPr>
          <p:cNvPr id="63" name="Shape 63"/>
          <p:cNvSpPr/>
          <p:nvPr/>
        </p:nvSpPr>
        <p:spPr>
          <a:xfrm>
            <a:off x="9417669" y="6946900"/>
            <a:ext cx="13015021"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i="1" sz="3600">
                <a:latin typeface="Trebuchet MS"/>
                <a:ea typeface="Trebuchet MS"/>
                <a:cs typeface="Trebuchet MS"/>
                <a:sym typeface="Trebuchet MS"/>
              </a:rPr>
              <a:t>Concepts, Technologies, Systems and Users of the Next GEOSS</a:t>
            </a:r>
            <a:endParaRPr i="1" sz="3600">
              <a:latin typeface="Trebuchet MS"/>
              <a:ea typeface="Trebuchet MS"/>
              <a:cs typeface="Trebuchet MS"/>
              <a:sym typeface="Trebuchet MS"/>
            </a:endParaRPr>
          </a:p>
          <a:p>
            <a:pPr lvl="0" defTabSz="457200">
              <a:defRPr sz="1800"/>
            </a:pPr>
            <a:r>
              <a:rPr sz="3600">
                <a:latin typeface="Trebuchet MS"/>
                <a:ea typeface="Trebuchet MS"/>
                <a:cs typeface="Trebuchet MS"/>
                <a:sym typeface="Trebuchet MS"/>
              </a:rPr>
              <a:t>Servicing users with enhanced (practice-relevant) knowledge</a:t>
            </a:r>
          </a:p>
        </p:txBody>
      </p:sp>
      <p:sp>
        <p:nvSpPr>
          <p:cNvPr id="64" name="Shape 64"/>
          <p:cNvSpPr/>
          <p:nvPr/>
        </p:nvSpPr>
        <p:spPr>
          <a:xfrm>
            <a:off x="114300" y="1384300"/>
            <a:ext cx="23469600" cy="1270000"/>
          </a:xfrm>
          <a:prstGeom prst="rect">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lgn="l" defTabSz="584200">
              <a:defRPr sz="4000">
                <a:solidFill>
                  <a:srgbClr val="FFFFFF"/>
                </a:solidFill>
                <a:effectLst>
                  <a:outerShdw sx="100000" sy="100000" kx="0" ky="0" algn="b" rotWithShape="0" blurRad="38100" dist="12700" dir="5400000">
                    <a:srgbClr val="000000">
                      <a:alpha val="50000"/>
                    </a:srgbClr>
                  </a:outerShdw>
                </a:effectLst>
                <a:latin typeface="Trebuchet MS"/>
                <a:ea typeface="Trebuchet MS"/>
                <a:cs typeface="Trebuchet MS"/>
                <a:sym typeface="Trebuchet MS"/>
              </a:defRPr>
            </a:lvl1pPr>
          </a:lstStyle>
          <a:p>
            <a:pPr lvl="0">
              <a:defRPr sz="1800">
                <a:solidFill>
                  <a:srgbClr val="000000"/>
                </a:solidFill>
                <a:effectLst/>
              </a:defRPr>
            </a:pPr>
            <a:r>
              <a:rPr sz="4000">
                <a:solidFill>
                  <a:srgbClr val="FFFFFF"/>
                </a:solidFill>
                <a:effectLst>
                  <a:outerShdw sx="100000" sy="100000" kx="0" ky="0" algn="b" rotWithShape="0" blurRad="38100" dist="12700" dir="5400000">
                    <a:srgbClr val="000000">
                      <a:alpha val="50000"/>
                    </a:srgbClr>
                  </a:outerShdw>
                </a:effectLst>
              </a:rPr>
              <a:t>Linking users’ information and knowledge needs with emerging technologies and novel concepts</a:t>
            </a:r>
          </a:p>
        </p:txBody>
      </p:sp>
      <p:sp>
        <p:nvSpPr>
          <p:cNvPr id="65" name="Shape 65"/>
          <p:cNvSpPr/>
          <p:nvPr/>
        </p:nvSpPr>
        <p:spPr>
          <a:xfrm>
            <a:off x="114300" y="2971800"/>
            <a:ext cx="23469600" cy="9118600"/>
          </a:xfrm>
          <a:prstGeom prst="rect">
            <a:avLst/>
          </a:prstGeom>
          <a:solidFill>
            <a:srgbClr val="75A6E2"/>
          </a:solidFill>
          <a:ln w="25400">
            <a:solidFill/>
            <a:miter lim="400000"/>
          </a:ln>
          <a:extLst>
            <a:ext uri="{C572A759-6A51-4108-AA02-DFA0A04FC94B}">
              <ma14:wrappingTextBoxFlag xmlns:ma14="http://schemas.microsoft.com/office/mac/drawingml/2011/main" val="1"/>
            </a:ext>
          </a:extLst>
        </p:spPr>
        <p:txBody>
          <a:bodyPr lIns="0" tIns="0" rIns="0" bIns="0" anchor="ctr"/>
          <a:lstStyle/>
          <a:p>
            <a:pPr lvl="0" algn="l" defTabSz="457200">
              <a:spcBef>
                <a:spcPts val="2300"/>
              </a:spcBef>
              <a:defRPr sz="1800"/>
            </a:pPr>
            <a:r>
              <a:rPr b="1" sz="3600">
                <a:solidFill>
                  <a:srgbClr val="FFFFFF"/>
                </a:solidFill>
                <a:latin typeface="Trebuchet MS"/>
                <a:ea typeface="Trebuchet MS"/>
                <a:cs typeface="Trebuchet MS"/>
                <a:sym typeface="Trebuchet MS"/>
              </a:rPr>
              <a:t>4</a:t>
            </a:r>
            <a:r>
              <a:rPr b="1" baseline="31999" sz="3600">
                <a:solidFill>
                  <a:srgbClr val="FFFFFF"/>
                </a:solidFill>
                <a:latin typeface="Trebuchet MS"/>
                <a:ea typeface="Trebuchet MS"/>
                <a:cs typeface="Trebuchet MS"/>
                <a:sym typeface="Trebuchet MS"/>
              </a:rPr>
              <a:t>th</a:t>
            </a:r>
            <a:r>
              <a:rPr b="1" sz="3600">
                <a:solidFill>
                  <a:srgbClr val="FFFFFF"/>
                </a:solidFill>
                <a:latin typeface="Trebuchet MS"/>
                <a:ea typeface="Trebuchet MS"/>
                <a:cs typeface="Trebuchet MS"/>
                <a:sym typeface="Trebuchet MS"/>
              </a:rPr>
              <a:t> Workshop</a:t>
            </a:r>
            <a:endParaRPr b="1" sz="3600">
              <a:solidFill>
                <a:srgbClr val="FFFFFF"/>
              </a:solidFill>
              <a:latin typeface="Trebuchet MS"/>
              <a:ea typeface="Trebuchet MS"/>
              <a:cs typeface="Trebuchet MS"/>
              <a:sym typeface="Trebuchet MS"/>
            </a:endParaRPr>
          </a:p>
          <a:p>
            <a:pPr lvl="0" marL="457200" indent="-317500" algn="l" defTabSz="457200">
              <a:buSzPct val="100000"/>
              <a:buChar char="•"/>
              <a:tabLst>
                <a:tab pos="139700" algn="l"/>
                <a:tab pos="457200" algn="l"/>
              </a:tabLst>
              <a:defRPr sz="1800"/>
            </a:pPr>
            <a:r>
              <a:rPr sz="3600">
                <a:solidFill>
                  <a:srgbClr val="FFFFFF"/>
                </a:solidFill>
                <a:latin typeface="Trebuchet MS"/>
                <a:ea typeface="Trebuchet MS"/>
                <a:cs typeface="Trebuchet MS"/>
                <a:sym typeface="Trebuchet MS"/>
              </a:rPr>
              <a:t>Breakout Session Block 1: “Emerging revolutions: challenges and opportunities”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How should the data super nova generated by the IoT, the Internet of Everything, and the Internet of People by utilized for the next GEOSS?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How can the big data approach support and be integrated into the next GEOSS?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1"/>
              <a:tabLst>
                <a:tab pos="596900" algn="l"/>
                <a:tab pos="914400" algn="l"/>
              </a:tabLst>
              <a:defRPr sz="1800"/>
            </a:pPr>
            <a:r>
              <a:rPr sz="3600">
                <a:solidFill>
                  <a:srgbClr val="FFFFFF"/>
                </a:solidFill>
                <a:latin typeface="Trebuchet MS"/>
                <a:ea typeface="Trebuchet MS"/>
                <a:cs typeface="Trebuchet MS"/>
                <a:sym typeface="Trebuchet MS"/>
              </a:rPr>
              <a:t>What e-infrastructure is needed to facilitate the full exploitation of societal benefits of the next GEOSS?</a:t>
            </a:r>
            <a:endParaRPr sz="3600">
              <a:solidFill>
                <a:srgbClr val="FFFFFF"/>
              </a:solidFill>
              <a:latin typeface="Trebuchet MS"/>
              <a:ea typeface="Trebuchet MS"/>
              <a:cs typeface="Trebuchet MS"/>
              <a:sym typeface="Trebuchet MS"/>
            </a:endParaRPr>
          </a:p>
          <a:p>
            <a:pPr lvl="0" marL="457200" indent="-317500" algn="l" defTabSz="457200">
              <a:buSzPct val="100000"/>
              <a:buChar char="•"/>
              <a:tabLst>
                <a:tab pos="139700" algn="l"/>
                <a:tab pos="457200" algn="l"/>
              </a:tabLst>
              <a:defRPr sz="1800"/>
            </a:pPr>
            <a:r>
              <a:rPr sz="3600">
                <a:solidFill>
                  <a:srgbClr val="FFFFFF"/>
                </a:solidFill>
                <a:latin typeface="Trebuchet MS"/>
                <a:ea typeface="Trebuchet MS"/>
                <a:cs typeface="Trebuchet MS"/>
                <a:sym typeface="Trebuchet MS"/>
              </a:rPr>
              <a:t>Breakout Session Block 2: “Sustaining GEOSS in a Changing World”</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4"/>
              <a:tabLst>
                <a:tab pos="596900" algn="l"/>
                <a:tab pos="914400" algn="l"/>
              </a:tabLst>
              <a:defRPr sz="1800"/>
            </a:pPr>
            <a:r>
              <a:rPr sz="3600">
                <a:solidFill>
                  <a:srgbClr val="FFFFFF"/>
                </a:solidFill>
                <a:latin typeface="Trebuchet MS"/>
                <a:ea typeface="Trebuchet MS"/>
                <a:cs typeface="Trebuchet MS"/>
                <a:sym typeface="Trebuchet MS"/>
              </a:rPr>
              <a:t>How important are public-private partnerships for the next GEOSS and who should be involved?</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4"/>
              <a:tabLst>
                <a:tab pos="596900" algn="l"/>
                <a:tab pos="914400" algn="l"/>
              </a:tabLst>
              <a:defRPr sz="1800"/>
            </a:pPr>
            <a:r>
              <a:rPr sz="3600">
                <a:solidFill>
                  <a:srgbClr val="FFFFFF"/>
                </a:solidFill>
                <a:latin typeface="Trebuchet MS"/>
                <a:ea typeface="Trebuchet MS"/>
                <a:cs typeface="Trebuchet MS"/>
                <a:sym typeface="Trebuchet MS"/>
              </a:rPr>
              <a:t>Are there new approach to a sustainable business model for the next GEOSS?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4"/>
              <a:tabLst>
                <a:tab pos="596900" algn="l"/>
                <a:tab pos="914400" algn="l"/>
              </a:tabLst>
              <a:defRPr sz="1800"/>
            </a:pPr>
            <a:r>
              <a:rPr sz="3600">
                <a:solidFill>
                  <a:srgbClr val="FFFFFF"/>
                </a:solidFill>
                <a:latin typeface="Trebuchet MS"/>
                <a:ea typeface="Trebuchet MS"/>
                <a:cs typeface="Trebuchet MS"/>
                <a:sym typeface="Trebuchet MS"/>
              </a:rPr>
              <a:t>How should a network of network be governed to ensure sustained observation and processing infrastructure for the next GEOSS?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4"/>
              <a:tabLst>
                <a:tab pos="596900" algn="l"/>
                <a:tab pos="914400" algn="l"/>
              </a:tabLst>
              <a:defRPr sz="1800"/>
            </a:pPr>
            <a:r>
              <a:rPr sz="3600">
                <a:solidFill>
                  <a:srgbClr val="FFFFFF"/>
                </a:solidFill>
                <a:latin typeface="Trebuchet MS"/>
                <a:ea typeface="Trebuchet MS"/>
                <a:cs typeface="Trebuchet MS"/>
                <a:sym typeface="Trebuchet MS"/>
              </a:rPr>
              <a:t>What can be done to align the next GEOSS better to the needs of the developing world and sustaining capacity in developing economies?</a:t>
            </a:r>
            <a:endParaRPr sz="3600">
              <a:solidFill>
                <a:srgbClr val="FFFFFF"/>
              </a:solidFill>
              <a:latin typeface="Trebuchet MS"/>
              <a:ea typeface="Trebuchet MS"/>
              <a:cs typeface="Trebuchet MS"/>
              <a:sym typeface="Trebuchet MS"/>
            </a:endParaRPr>
          </a:p>
          <a:p>
            <a:pPr lvl="1" marL="914400" indent="-317500" algn="l" defTabSz="457200">
              <a:buSzPct val="100000"/>
              <a:buAutoNum type="arabicPeriod" startAt="4"/>
              <a:tabLst>
                <a:tab pos="596900" algn="l"/>
                <a:tab pos="914400" algn="l"/>
              </a:tabLst>
              <a:defRPr sz="1800"/>
            </a:pPr>
            <a:r>
              <a:rPr sz="3600">
                <a:solidFill>
                  <a:srgbClr val="FFFFFF"/>
                </a:solidFill>
                <a:latin typeface="Trebuchet MS"/>
                <a:ea typeface="Trebuchet MS"/>
                <a:cs typeface="Trebuchet MS"/>
                <a:sym typeface="Trebuchet MS"/>
              </a:rPr>
              <a:t>What should the information system of the next GEOSS provide to users and how can we ensure that the system supports those users who are solution-oriented?</a:t>
            </a:r>
            <a:endParaRPr sz="3600">
              <a:solidFill>
                <a:srgbClr val="FFFFFF"/>
              </a:solidFill>
              <a:latin typeface="Trebuchet MS"/>
              <a:ea typeface="Trebuchet MS"/>
              <a:cs typeface="Trebuchet MS"/>
              <a:sym typeface="Trebuchet MS"/>
            </a:endParaRPr>
          </a:p>
        </p:txBody>
      </p:sp>
    </p:spTree>
  </p:cSld>
  <p:clrMapOvr>
    <a:masterClrMapping/>
  </p:clrMapOvr>
  <p:transition spd="med"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fade" transition="in">
                                      <p:cBhvr>
                                        <p:cTn id="7" dur="1000"/>
                                        <p:tgtEl>
                                          <p:spTgt spid="60"/>
                                        </p:tgtEl>
                                      </p:cBhvr>
                                    </p:animEffect>
                                  </p:childTnLst>
                                </p:cTn>
                              </p:par>
                            </p:childTnLst>
                          </p:cTn>
                        </p:par>
                        <p:par>
                          <p:cTn id="8" fill="hold">
                            <p:stCondLst>
                              <p:cond delay="1000"/>
                            </p:stCondLst>
                            <p:childTnLst>
                              <p:par>
                                <p:cTn id="9" nodeType="afterEffect" presetClass="entr" presetSubtype="16" presetID="23" grpId="2" fill="hold">
                                  <p:stCondLst>
                                    <p:cond delay="0"/>
                                  </p:stCondLst>
                                  <p:iterate type="el" backwards="0">
                                    <p:tmAbs val="0"/>
                                  </p:iterate>
                                  <p:childTnLst>
                                    <p:set>
                                      <p:cBhvr>
                                        <p:cTn id="10" fill="hold"/>
                                        <p:tgtEl>
                                          <p:spTgt spid="62"/>
                                        </p:tgtEl>
                                        <p:attrNameLst>
                                          <p:attrName>style.visibility</p:attrName>
                                        </p:attrNameLst>
                                      </p:cBhvr>
                                      <p:to>
                                        <p:strVal val="visible"/>
                                      </p:to>
                                    </p:set>
                                    <p:anim calcmode="lin" valueType="num">
                                      <p:cBhvr>
                                        <p:cTn id="11" dur="1000" fill="hold"/>
                                        <p:tgtEl>
                                          <p:spTgt spid="62"/>
                                        </p:tgtEl>
                                        <p:attrNameLst>
                                          <p:attrName>ppt_w</p:attrName>
                                        </p:attrNameLst>
                                      </p:cBhvr>
                                      <p:tavLst>
                                        <p:tav tm="0">
                                          <p:val>
                                            <p:fltVal val="0"/>
                                          </p:val>
                                        </p:tav>
                                        <p:tav tm="100000">
                                          <p:val>
                                            <p:strVal val="#ppt_w"/>
                                          </p:val>
                                        </p:tav>
                                      </p:tavLst>
                                    </p:anim>
                                    <p:anim calcmode="lin" valueType="num">
                                      <p:cBhvr>
                                        <p:cTn id="12" dur="1000" fill="hold"/>
                                        <p:tgtEl>
                                          <p:spTgt spid="62"/>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nodeType="afterEffect" presetClass="entr" presetSubtype="16" presetID="23" grpId="3" fill="hold">
                                  <p:stCondLst>
                                    <p:cond delay="0"/>
                                  </p:stCondLst>
                                  <p:iterate type="el" backwards="0">
                                    <p:tmAbs val="0"/>
                                  </p:iterate>
                                  <p:childTnLst>
                                    <p:set>
                                      <p:cBhvr>
                                        <p:cTn id="15" fill="hold"/>
                                        <p:tgtEl>
                                          <p:spTgt spid="63"/>
                                        </p:tgtEl>
                                        <p:attrNameLst>
                                          <p:attrName>style.visibility</p:attrName>
                                        </p:attrNameLst>
                                      </p:cBhvr>
                                      <p:to>
                                        <p:strVal val="visible"/>
                                      </p:to>
                                    </p:set>
                                    <p:anim calcmode="lin" valueType="num">
                                      <p:cBhvr>
                                        <p:cTn id="16" dur="1000" fill="hold"/>
                                        <p:tgtEl>
                                          <p:spTgt spid="63"/>
                                        </p:tgtEl>
                                        <p:attrNameLst>
                                          <p:attrName>ppt_w</p:attrName>
                                        </p:attrNameLst>
                                      </p:cBhvr>
                                      <p:tavLst>
                                        <p:tav tm="0">
                                          <p:val>
                                            <p:fltVal val="0"/>
                                          </p:val>
                                        </p:tav>
                                        <p:tav tm="100000">
                                          <p:val>
                                            <p:strVal val="#ppt_w"/>
                                          </p:val>
                                        </p:tav>
                                      </p:tavLst>
                                    </p:anim>
                                    <p:anim calcmode="lin" valueType="num">
                                      <p:cBhvr>
                                        <p:cTn id="17" dur="10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xit" presetSubtype="0" presetID="9" grpId="4" fill="hold">
                                  <p:stCondLst>
                                    <p:cond delay="0"/>
                                  </p:stCondLst>
                                  <p:iterate type="el" backwards="0">
                                    <p:tmAbs val="0"/>
                                  </p:iterate>
                                  <p:childTnLst>
                                    <p:animEffect filter="dissolve" transition="out">
                                      <p:cBhvr>
                                        <p:cTn id="21" dur="1000" fill="hold"/>
                                        <p:tgtEl>
                                          <p:spTgt spid="62"/>
                                        </p:tgtEl>
                                      </p:cBhvr>
                                    </p:animEffect>
                                    <p:set>
                                      <p:cBhvr>
                                        <p:cTn id="22" fill="hold">
                                          <p:stCondLst>
                                            <p:cond delay="999"/>
                                          </p:stCondLst>
                                        </p:cTn>
                                        <p:tgtEl>
                                          <p:spTgt spid="62"/>
                                        </p:tgtEl>
                                        <p:attrNameLst>
                                          <p:attrName>style.visibility</p:attrName>
                                        </p:attrNameLst>
                                      </p:cBhvr>
                                      <p:to>
                                        <p:strVal val="hidden"/>
                                      </p:to>
                                    </p:set>
                                  </p:childTnLst>
                                </p:cTn>
                              </p:par>
                            </p:childTnLst>
                          </p:cTn>
                        </p:par>
                        <p:par>
                          <p:cTn id="23" fill="hold">
                            <p:stCondLst>
                              <p:cond delay="1000"/>
                            </p:stCondLst>
                            <p:childTnLst>
                              <p:par>
                                <p:cTn id="24" nodeType="afterEffect" presetClass="exit" presetSubtype="0" presetID="9" grpId="5" fill="hold">
                                  <p:stCondLst>
                                    <p:cond delay="0"/>
                                  </p:stCondLst>
                                  <p:iterate type="el" backwards="0">
                                    <p:tmAbs val="0"/>
                                  </p:iterate>
                                  <p:childTnLst>
                                    <p:animEffect filter="dissolve" transition="out">
                                      <p:cBhvr>
                                        <p:cTn id="25" dur="1000" fill="hold"/>
                                        <p:tgtEl>
                                          <p:spTgt spid="63"/>
                                        </p:tgtEl>
                                      </p:cBhvr>
                                    </p:animEffect>
                                    <p:set>
                                      <p:cBhvr>
                                        <p:cTn id="26" fill="hold">
                                          <p:stCondLst>
                                            <p:cond delay="999"/>
                                          </p:stCondLst>
                                        </p:cTn>
                                        <p:tgtEl>
                                          <p:spTgt spid="63"/>
                                        </p:tgtEl>
                                        <p:attrNameLst>
                                          <p:attrName>style.visibility</p:attrName>
                                        </p:attrNameLst>
                                      </p:cBhvr>
                                      <p:to>
                                        <p:strVal val="hidden"/>
                                      </p:to>
                                    </p:set>
                                  </p:childTnLst>
                                </p:cTn>
                              </p:par>
                            </p:childTnLst>
                          </p:cTn>
                        </p:par>
                        <p:par>
                          <p:cTn id="27" fill="hold">
                            <p:stCondLst>
                              <p:cond delay="2000"/>
                            </p:stCondLst>
                            <p:childTnLst>
                              <p:par>
                                <p:cTn id="28" nodeType="afterEffect" presetClass="entr" presetSubtype="0" presetID="9" grpId="6" fill="hold">
                                  <p:stCondLst>
                                    <p:cond delay="0"/>
                                  </p:stCondLst>
                                  <p:iterate type="el" backwards="0">
                                    <p:tmAbs val="0"/>
                                  </p:iterate>
                                  <p:childTnLst>
                                    <p:set>
                                      <p:cBhvr>
                                        <p:cTn id="29" fill="hold"/>
                                        <p:tgtEl>
                                          <p:spTgt spid="64"/>
                                        </p:tgtEl>
                                        <p:attrNameLst>
                                          <p:attrName>style.visibility</p:attrName>
                                        </p:attrNameLst>
                                      </p:cBhvr>
                                      <p:to>
                                        <p:strVal val="visible"/>
                                      </p:to>
                                    </p:set>
                                    <p:animEffect filter="dissolve" transition="in">
                                      <p:cBhvr>
                                        <p:cTn id="30" dur="10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9" grpId="7" fill="hold">
                                  <p:stCondLst>
                                    <p:cond delay="0"/>
                                  </p:stCondLst>
                                  <p:iterate type="el" backwards="0">
                                    <p:tmAbs val="0"/>
                                  </p:iterate>
                                  <p:childTnLst>
                                    <p:set>
                                      <p:cBhvr>
                                        <p:cTn id="34" fill="hold"/>
                                        <p:tgtEl>
                                          <p:spTgt spid="65"/>
                                        </p:tgtEl>
                                        <p:attrNameLst>
                                          <p:attrName>style.visibility</p:attrName>
                                        </p:attrNameLst>
                                      </p:cBhvr>
                                      <p:to>
                                        <p:strVal val="visible"/>
                                      </p:to>
                                    </p:set>
                                    <p:animEffect filter="dissolve" transition="in">
                                      <p:cBhvr>
                                        <p:cTn id="35"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4"/>
      <p:bldP build="whole" bldLvl="1" animBg="1" rev="0" advAuto="0" spid="63" grpId="5"/>
      <p:bldP build="whole" bldLvl="1" animBg="1" rev="0" advAuto="0" spid="60" grpId="1"/>
      <p:bldP build="whole" bldLvl="1" animBg="1" rev="0" advAuto="0" spid="64" grpId="6"/>
      <p:bldP build="whole" bldLvl="1" animBg="1" rev="0" advAuto="0" spid="65" grpId="7"/>
      <p:bldP build="whole" bldLvl="1" animBg="1" rev="0" advAuto="0" spid="63" grpId="3"/>
      <p:bldP build="whole" bldLvl="1" animBg="1" rev="0" advAuto="0" spid="62"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