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1" r:id="rId2"/>
  </p:sldMasterIdLst>
  <p:notesMasterIdLst>
    <p:notesMasterId r:id="rId26"/>
  </p:notesMasterIdLst>
  <p:sldIdLst>
    <p:sldId id="317" r:id="rId3"/>
    <p:sldId id="419" r:id="rId4"/>
    <p:sldId id="463" r:id="rId5"/>
    <p:sldId id="457" r:id="rId6"/>
    <p:sldId id="458" r:id="rId7"/>
    <p:sldId id="370" r:id="rId8"/>
    <p:sldId id="471" r:id="rId9"/>
    <p:sldId id="468" r:id="rId10"/>
    <p:sldId id="466" r:id="rId11"/>
    <p:sldId id="467" r:id="rId12"/>
    <p:sldId id="469" r:id="rId13"/>
    <p:sldId id="470" r:id="rId14"/>
    <p:sldId id="465" r:id="rId15"/>
    <p:sldId id="459" r:id="rId16"/>
    <p:sldId id="460" r:id="rId17"/>
    <p:sldId id="454" r:id="rId18"/>
    <p:sldId id="455" r:id="rId19"/>
    <p:sldId id="456" r:id="rId20"/>
    <p:sldId id="358" r:id="rId21"/>
    <p:sldId id="464" r:id="rId22"/>
    <p:sldId id="433" r:id="rId23"/>
    <p:sldId id="461" r:id="rId24"/>
    <p:sldId id="462" r:id="rId25"/>
  </p:sldIdLst>
  <p:sldSz cx="9144000" cy="6858000" type="screen4x3"/>
  <p:notesSz cx="7099300" cy="10234613"/>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5FAA"/>
    <a:srgbClr val="3595B7"/>
    <a:srgbClr val="E02F0C"/>
    <a:srgbClr val="E01D0E"/>
    <a:srgbClr val="008C7D"/>
    <a:srgbClr val="6EAAB4"/>
    <a:srgbClr val="5D9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4608" autoAdjust="0"/>
    <p:restoredTop sz="99541" autoAdjust="0"/>
  </p:normalViewPr>
  <p:slideViewPr>
    <p:cSldViewPr>
      <p:cViewPr>
        <p:scale>
          <a:sx n="75" d="100"/>
          <a:sy n="75" d="100"/>
        </p:scale>
        <p:origin x="-762" y="-72"/>
      </p:cViewPr>
      <p:guideLst>
        <p:guide orient="horz" pos="2160"/>
        <p:guide pos="2880"/>
      </p:guideLst>
    </p:cSldViewPr>
  </p:slideViewPr>
  <p:outlineViewPr>
    <p:cViewPr>
      <p:scale>
        <a:sx n="33" d="100"/>
        <a:sy n="33" d="100"/>
      </p:scale>
      <p:origin x="0" y="960"/>
    </p:cViewPr>
    <p:sldLst>
      <p:sld r:id="rId1" collapse="1"/>
    </p:sldLst>
  </p:outlineViewPr>
  <p:notesTextViewPr>
    <p:cViewPr>
      <p:scale>
        <a:sx n="100" d="100"/>
        <a:sy n="100" d="100"/>
      </p:scale>
      <p:origin x="0" y="0"/>
    </p:cViewPr>
  </p:notesTextViewPr>
  <p:sorterViewPr>
    <p:cViewPr>
      <p:scale>
        <a:sx n="100" d="100"/>
        <a:sy n="100" d="100"/>
      </p:scale>
      <p:origin x="0" y="8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smtClean="0"/>
            </a:lvl1pPr>
          </a:lstStyle>
          <a:p>
            <a:pPr>
              <a:defRPr/>
            </a:pPr>
            <a:endParaRPr lang="en-US" altLang="en-US"/>
          </a:p>
        </p:txBody>
      </p:sp>
      <p:sp>
        <p:nvSpPr>
          <p:cNvPr id="36867"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smtClean="0"/>
            </a:lvl1pPr>
          </a:lstStyle>
          <a:p>
            <a:pPr>
              <a:defRPr/>
            </a:pPr>
            <a:endParaRPr lang="en-US" altLang="en-US"/>
          </a:p>
        </p:txBody>
      </p:sp>
      <p:sp>
        <p:nvSpPr>
          <p:cNvPr id="11268"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6870"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smtClean="0"/>
            </a:lvl1pPr>
          </a:lstStyle>
          <a:p>
            <a:pPr>
              <a:defRPr/>
            </a:pPr>
            <a:endParaRPr lang="en-US" altLang="en-US"/>
          </a:p>
        </p:txBody>
      </p:sp>
      <p:sp>
        <p:nvSpPr>
          <p:cNvPr id="36871"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a:defRPr sz="1300" smtClean="0"/>
            </a:lvl1pPr>
          </a:lstStyle>
          <a:p>
            <a:pPr>
              <a:defRPr/>
            </a:pPr>
            <a:fld id="{A1709E57-6E7A-488E-A672-085C9194CF9D}" type="slidenum">
              <a:rPr lang="en-US" altLang="en-US"/>
              <a:pPr>
                <a:defRPr/>
              </a:pPr>
              <a:t>‹N°›</a:t>
            </a:fld>
            <a:endParaRPr lang="en-US" altLang="en-US"/>
          </a:p>
        </p:txBody>
      </p:sp>
    </p:spTree>
    <p:extLst>
      <p:ext uri="{BB962C8B-B14F-4D97-AF65-F5344CB8AC3E}">
        <p14:creationId xmlns:p14="http://schemas.microsoft.com/office/powerpoint/2010/main" val="20130696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r>
              <a:rPr lang="en-CA" dirty="0">
                <a:latin typeface="Arial" charset="0"/>
              </a:rPr>
              <a:t>GEO is a global partnership of governments and organizations that seeks to realize its Vision of “a future wherein decisions and actions for the benefit of humankind are informed by coordinated, comprehensive and sustained Earth observations.” In support of this Vision, through collective voluntary action, the GEO community is </a:t>
            </a:r>
            <a:r>
              <a:rPr lang="en-GB" dirty="0">
                <a:latin typeface="Arial" charset="0"/>
              </a:rPr>
              <a:t>implementing </a:t>
            </a:r>
            <a:r>
              <a:rPr lang="en-CA" dirty="0">
                <a:latin typeface="Arial" charset="0"/>
              </a:rPr>
              <a:t>a Global Earth Observation System of Systems (GEOSS) from among a great many individual Earth observation, information and processing systems</a:t>
            </a:r>
            <a:r>
              <a:rPr lang="en-GB" dirty="0">
                <a:latin typeface="Arial" charset="0"/>
              </a:rPr>
              <a:t>.  </a:t>
            </a:r>
          </a:p>
          <a:p>
            <a:endParaRPr lang="en-US" dirty="0">
              <a:latin typeface="Arial" charset="0"/>
            </a:endParaRPr>
          </a:p>
          <a:p>
            <a:r>
              <a:rPr lang="en-GB" dirty="0">
                <a:latin typeface="Arial" charset="0"/>
              </a:rPr>
              <a:t>The Global Earth Observation System of Systems 10-Year Implementation Plan, GEO, 2005, p. 5.</a:t>
            </a:r>
            <a:endParaRPr lang="en-US" dirty="0">
              <a:latin typeface="Arial" charset="0"/>
            </a:endParaRPr>
          </a:p>
        </p:txBody>
      </p:sp>
      <p:sp>
        <p:nvSpPr>
          <p:cNvPr id="4" name="Slide Number Placeholder 3"/>
          <p:cNvSpPr>
            <a:spLocks noGrp="1"/>
          </p:cNvSpPr>
          <p:nvPr>
            <p:ph type="sldNum" sz="quarter" idx="10"/>
          </p:nvPr>
        </p:nvSpPr>
        <p:spPr/>
        <p:txBody>
          <a:bodyPr/>
          <a:lstStyle/>
          <a:p>
            <a:pPr>
              <a:defRPr/>
            </a:pPr>
            <a:fld id="{54F3CD93-5ADF-4A31-9994-3AC0B538AFFE}" type="slidenum">
              <a:rPr lang="en-ZA" altLang="en-US" smtClean="0"/>
              <a:pPr>
                <a:defRPr/>
              </a:pPr>
              <a:t>2</a:t>
            </a:fld>
            <a:endParaRPr lang="en-ZA" altLang="en-US" dirty="0"/>
          </a:p>
        </p:txBody>
      </p:sp>
    </p:spTree>
    <p:extLst>
      <p:ext uri="{BB962C8B-B14F-4D97-AF65-F5344CB8AC3E}">
        <p14:creationId xmlns:p14="http://schemas.microsoft.com/office/powerpoint/2010/main" val="2707028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35452" algn="l"/>
                <a:tab pos="1872623" algn="l"/>
                <a:tab pos="2809794" algn="l"/>
                <a:tab pos="3746965" algn="l"/>
                <a:tab pos="4684136" algn="l"/>
                <a:tab pos="5621308" algn="l"/>
                <a:tab pos="6556759" algn="l"/>
                <a:tab pos="7493930" algn="l"/>
                <a:tab pos="8431101" algn="l"/>
                <a:tab pos="9368272" algn="l"/>
                <a:tab pos="10305443" algn="l"/>
              </a:tabLst>
              <a:defRPr sz="2200" b="1" u="sng">
                <a:solidFill>
                  <a:schemeClr val="tx2"/>
                </a:solidFill>
                <a:latin typeface="Tahoma" charset="0"/>
                <a:ea typeface="ＭＳ Ｐゴシック" charset="0"/>
                <a:cs typeface="ＭＳ Ｐゴシック" charset="0"/>
              </a:defRPr>
            </a:lvl1pPr>
            <a:lvl2pPr marL="804763" indent="-309524" eaLnBrk="0" hangingPunct="0">
              <a:tabLst>
                <a:tab pos="0" algn="l"/>
                <a:tab pos="935452" algn="l"/>
                <a:tab pos="1872623" algn="l"/>
                <a:tab pos="2809794" algn="l"/>
                <a:tab pos="3746965" algn="l"/>
                <a:tab pos="4684136" algn="l"/>
                <a:tab pos="5621308" algn="l"/>
                <a:tab pos="6556759" algn="l"/>
                <a:tab pos="7493930" algn="l"/>
                <a:tab pos="8431101" algn="l"/>
                <a:tab pos="9368272" algn="l"/>
                <a:tab pos="10305443" algn="l"/>
              </a:tabLst>
              <a:defRPr sz="2200" b="1" u="sng">
                <a:solidFill>
                  <a:schemeClr val="tx2"/>
                </a:solidFill>
                <a:latin typeface="Tahoma" charset="0"/>
                <a:ea typeface="ＭＳ Ｐゴシック" charset="0"/>
              </a:defRPr>
            </a:lvl2pPr>
            <a:lvl3pPr marL="1238098" indent="-247620" eaLnBrk="0" hangingPunct="0">
              <a:tabLst>
                <a:tab pos="0" algn="l"/>
                <a:tab pos="935452" algn="l"/>
                <a:tab pos="1872623" algn="l"/>
                <a:tab pos="2809794" algn="l"/>
                <a:tab pos="3746965" algn="l"/>
                <a:tab pos="4684136" algn="l"/>
                <a:tab pos="5621308" algn="l"/>
                <a:tab pos="6556759" algn="l"/>
                <a:tab pos="7493930" algn="l"/>
                <a:tab pos="8431101" algn="l"/>
                <a:tab pos="9368272" algn="l"/>
                <a:tab pos="10305443" algn="l"/>
              </a:tabLst>
              <a:defRPr sz="2200" b="1" u="sng">
                <a:solidFill>
                  <a:schemeClr val="tx2"/>
                </a:solidFill>
                <a:latin typeface="Tahoma" charset="0"/>
                <a:ea typeface="ＭＳ Ｐゴシック" charset="0"/>
              </a:defRPr>
            </a:lvl3pPr>
            <a:lvl4pPr marL="1733337" indent="-247620" eaLnBrk="0" hangingPunct="0">
              <a:tabLst>
                <a:tab pos="0" algn="l"/>
                <a:tab pos="935452" algn="l"/>
                <a:tab pos="1872623" algn="l"/>
                <a:tab pos="2809794" algn="l"/>
                <a:tab pos="3746965" algn="l"/>
                <a:tab pos="4684136" algn="l"/>
                <a:tab pos="5621308" algn="l"/>
                <a:tab pos="6556759" algn="l"/>
                <a:tab pos="7493930" algn="l"/>
                <a:tab pos="8431101" algn="l"/>
                <a:tab pos="9368272" algn="l"/>
                <a:tab pos="10305443" algn="l"/>
              </a:tabLst>
              <a:defRPr sz="2200" b="1" u="sng">
                <a:solidFill>
                  <a:schemeClr val="tx2"/>
                </a:solidFill>
                <a:latin typeface="Tahoma" charset="0"/>
                <a:ea typeface="ＭＳ Ｐゴシック" charset="0"/>
              </a:defRPr>
            </a:lvl4pPr>
            <a:lvl5pPr marL="2228576" indent="-247620" eaLnBrk="0" hangingPunct="0">
              <a:tabLst>
                <a:tab pos="0" algn="l"/>
                <a:tab pos="935452" algn="l"/>
                <a:tab pos="1872623" algn="l"/>
                <a:tab pos="2809794" algn="l"/>
                <a:tab pos="3746965" algn="l"/>
                <a:tab pos="4684136" algn="l"/>
                <a:tab pos="5621308" algn="l"/>
                <a:tab pos="6556759" algn="l"/>
                <a:tab pos="7493930" algn="l"/>
                <a:tab pos="8431101" algn="l"/>
                <a:tab pos="9368272" algn="l"/>
                <a:tab pos="10305443" algn="l"/>
              </a:tabLst>
              <a:defRPr sz="2200" b="1" u="sng">
                <a:solidFill>
                  <a:schemeClr val="tx2"/>
                </a:solidFill>
                <a:latin typeface="Tahoma" charset="0"/>
                <a:ea typeface="ＭＳ Ｐゴシック" charset="0"/>
              </a:defRPr>
            </a:lvl5pPr>
            <a:lvl6pPr marL="2723815" indent="-247620" algn="ctr" eaLnBrk="0" fontAlgn="base" hangingPunct="0">
              <a:spcBef>
                <a:spcPct val="0"/>
              </a:spcBef>
              <a:spcAft>
                <a:spcPct val="0"/>
              </a:spcAft>
              <a:tabLst>
                <a:tab pos="0" algn="l"/>
                <a:tab pos="935452" algn="l"/>
                <a:tab pos="1872623" algn="l"/>
                <a:tab pos="2809794" algn="l"/>
                <a:tab pos="3746965" algn="l"/>
                <a:tab pos="4684136" algn="l"/>
                <a:tab pos="5621308" algn="l"/>
                <a:tab pos="6556759" algn="l"/>
                <a:tab pos="7493930" algn="l"/>
                <a:tab pos="8431101" algn="l"/>
                <a:tab pos="9368272" algn="l"/>
                <a:tab pos="10305443" algn="l"/>
              </a:tabLst>
              <a:defRPr sz="2200" b="1" u="sng">
                <a:solidFill>
                  <a:schemeClr val="tx2"/>
                </a:solidFill>
                <a:latin typeface="Tahoma" charset="0"/>
                <a:ea typeface="ＭＳ Ｐゴシック" charset="0"/>
              </a:defRPr>
            </a:lvl6pPr>
            <a:lvl7pPr marL="3219054" indent="-247620" algn="ctr" eaLnBrk="0" fontAlgn="base" hangingPunct="0">
              <a:spcBef>
                <a:spcPct val="0"/>
              </a:spcBef>
              <a:spcAft>
                <a:spcPct val="0"/>
              </a:spcAft>
              <a:tabLst>
                <a:tab pos="0" algn="l"/>
                <a:tab pos="935452" algn="l"/>
                <a:tab pos="1872623" algn="l"/>
                <a:tab pos="2809794" algn="l"/>
                <a:tab pos="3746965" algn="l"/>
                <a:tab pos="4684136" algn="l"/>
                <a:tab pos="5621308" algn="l"/>
                <a:tab pos="6556759" algn="l"/>
                <a:tab pos="7493930" algn="l"/>
                <a:tab pos="8431101" algn="l"/>
                <a:tab pos="9368272" algn="l"/>
                <a:tab pos="10305443" algn="l"/>
              </a:tabLst>
              <a:defRPr sz="2200" b="1" u="sng">
                <a:solidFill>
                  <a:schemeClr val="tx2"/>
                </a:solidFill>
                <a:latin typeface="Tahoma" charset="0"/>
                <a:ea typeface="ＭＳ Ｐゴシック" charset="0"/>
              </a:defRPr>
            </a:lvl7pPr>
            <a:lvl8pPr marL="3714293" indent="-247620" algn="ctr" eaLnBrk="0" fontAlgn="base" hangingPunct="0">
              <a:spcBef>
                <a:spcPct val="0"/>
              </a:spcBef>
              <a:spcAft>
                <a:spcPct val="0"/>
              </a:spcAft>
              <a:tabLst>
                <a:tab pos="0" algn="l"/>
                <a:tab pos="935452" algn="l"/>
                <a:tab pos="1872623" algn="l"/>
                <a:tab pos="2809794" algn="l"/>
                <a:tab pos="3746965" algn="l"/>
                <a:tab pos="4684136" algn="l"/>
                <a:tab pos="5621308" algn="l"/>
                <a:tab pos="6556759" algn="l"/>
                <a:tab pos="7493930" algn="l"/>
                <a:tab pos="8431101" algn="l"/>
                <a:tab pos="9368272" algn="l"/>
                <a:tab pos="10305443" algn="l"/>
              </a:tabLst>
              <a:defRPr sz="2200" b="1" u="sng">
                <a:solidFill>
                  <a:schemeClr val="tx2"/>
                </a:solidFill>
                <a:latin typeface="Tahoma" charset="0"/>
                <a:ea typeface="ＭＳ Ｐゴシック" charset="0"/>
              </a:defRPr>
            </a:lvl8pPr>
            <a:lvl9pPr marL="4209532" indent="-247620" algn="ctr" eaLnBrk="0" fontAlgn="base" hangingPunct="0">
              <a:spcBef>
                <a:spcPct val="0"/>
              </a:spcBef>
              <a:spcAft>
                <a:spcPct val="0"/>
              </a:spcAft>
              <a:tabLst>
                <a:tab pos="0" algn="l"/>
                <a:tab pos="935452" algn="l"/>
                <a:tab pos="1872623" algn="l"/>
                <a:tab pos="2809794" algn="l"/>
                <a:tab pos="3746965" algn="l"/>
                <a:tab pos="4684136" algn="l"/>
                <a:tab pos="5621308" algn="l"/>
                <a:tab pos="6556759" algn="l"/>
                <a:tab pos="7493930" algn="l"/>
                <a:tab pos="8431101" algn="l"/>
                <a:tab pos="9368272" algn="l"/>
                <a:tab pos="10305443" algn="l"/>
              </a:tabLst>
              <a:defRPr sz="2200" b="1" u="sng">
                <a:solidFill>
                  <a:schemeClr val="tx2"/>
                </a:solidFill>
                <a:latin typeface="Tahoma" charset="0"/>
                <a:ea typeface="ＭＳ Ｐゴシック" charset="0"/>
              </a:defRPr>
            </a:lvl9pPr>
          </a:lstStyle>
          <a:p>
            <a:pPr eaLnBrk="1" hangingPunct="1">
              <a:defRPr/>
            </a:pPr>
            <a:fld id="{C9C681C2-1CBD-2D4C-96AC-CC25C991C010}" type="slidenum">
              <a:rPr lang="en-ZA" altLang="ja-JP" sz="1300" b="0" u="none">
                <a:solidFill>
                  <a:srgbClr val="000000"/>
                </a:solidFill>
                <a:latin typeface="Arial" charset="0"/>
                <a:cs typeface="Arial" charset="0"/>
              </a:rPr>
              <a:pPr eaLnBrk="1" hangingPunct="1">
                <a:defRPr/>
              </a:pPr>
              <a:t>13</a:t>
            </a:fld>
            <a:endParaRPr lang="en-ZA" altLang="ja-JP" sz="1300" b="0" u="none">
              <a:solidFill>
                <a:srgbClr val="000000"/>
              </a:solidFill>
              <a:latin typeface="Arial" charset="0"/>
              <a:cs typeface="Arial" charset="0"/>
            </a:endParaRPr>
          </a:p>
        </p:txBody>
      </p:sp>
      <p:sp>
        <p:nvSpPr>
          <p:cNvPr id="62466" name="Rectangle 2"/>
          <p:cNvSpPr>
            <a:spLocks noGrp="1" noRot="1" noChangeAspect="1" noChangeArrowheads="1" noTextEdit="1"/>
          </p:cNvSpPr>
          <p:nvPr>
            <p:ph type="sldImg"/>
          </p:nvPr>
        </p:nvSpPr>
        <p:spPr>
          <a:xfrm>
            <a:off x="993775" y="768350"/>
            <a:ext cx="5113338" cy="3836988"/>
          </a:xfrm>
          <a:ln/>
        </p:spPr>
      </p:sp>
      <p:sp>
        <p:nvSpPr>
          <p:cNvPr id="62467"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defRPr/>
            </a:pPr>
            <a:r>
              <a:rPr lang="en-US" altLang="ja-JP"/>
              <a:t>See slide text</a:t>
            </a:r>
            <a:endParaRPr lang="en-GB" altLang="ja-JP"/>
          </a:p>
          <a:p>
            <a:pPr>
              <a:defRPr/>
            </a:pPr>
            <a:endParaRPr lang="en-GB"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xfrm>
            <a:off x="738188" y="833438"/>
            <a:ext cx="5557837" cy="4167187"/>
          </a:xfrm>
          <a:ln/>
        </p:spPr>
      </p:sp>
      <p:sp>
        <p:nvSpPr>
          <p:cNvPr id="90114" name="Notes Placeholder 2"/>
          <p:cNvSpPr>
            <a:spLocks noGrp="1"/>
          </p:cNvSpPr>
          <p:nvPr>
            <p:ph type="body" idx="1"/>
          </p:nvPr>
        </p:nvSpPr>
        <p:spPr>
          <a:xfrm>
            <a:off x="709931" y="4925407"/>
            <a:ext cx="5679440" cy="4029879"/>
          </a:xfrm>
          <a:noFill/>
        </p:spPr>
        <p:txBody>
          <a:bodyPr/>
          <a:lstStyle/>
          <a:p>
            <a:pPr>
              <a:spcBef>
                <a:spcPct val="0"/>
              </a:spcBef>
            </a:pPr>
            <a:r>
              <a:rPr lang="en-US" altLang="ja-JP" dirty="0" smtClean="0">
                <a:ea typeface="ＭＳ Ｐゴシック" pitchFamily="34" charset="-128"/>
              </a:rPr>
              <a:t>It will be important to demonstrate the accuracy of these numbers. We have had difficulty tracking the source of large reported numbers in the past and verifying that they were actually accessible. The phrase </a:t>
            </a:r>
            <a:r>
              <a:rPr lang="en-US" dirty="0" smtClean="0">
                <a:ea typeface="ＭＳ Ｐゴシック" pitchFamily="34" charset="-128"/>
              </a:rPr>
              <a:t>“</a:t>
            </a:r>
            <a:r>
              <a:rPr lang="en-US" altLang="ja-JP" dirty="0" smtClean="0">
                <a:ea typeface="ＭＳ Ｐゴシック" pitchFamily="34" charset="-128"/>
              </a:rPr>
              <a:t>potentially Discoverable</a:t>
            </a:r>
            <a:r>
              <a:rPr lang="en-US" dirty="0" smtClean="0">
                <a:ea typeface="ＭＳ Ｐゴシック" pitchFamily="34" charset="-128"/>
              </a:rPr>
              <a:t>”</a:t>
            </a:r>
            <a:r>
              <a:rPr lang="en-US" altLang="ja-JP" dirty="0" smtClean="0">
                <a:ea typeface="ＭＳ Ｐゴシック" pitchFamily="34" charset="-128"/>
              </a:rPr>
              <a:t> should be defended in the demo.</a:t>
            </a:r>
          </a:p>
        </p:txBody>
      </p:sp>
      <p:sp>
        <p:nvSpPr>
          <p:cNvPr id="90115" name="Slide Number Placeholder 3"/>
          <p:cNvSpPr txBox="1">
            <a:spLocks noGrp="1"/>
          </p:cNvSpPr>
          <p:nvPr/>
        </p:nvSpPr>
        <p:spPr bwMode="auto">
          <a:xfrm>
            <a:off x="4021296" y="9721108"/>
            <a:ext cx="3076363" cy="513507"/>
          </a:xfrm>
          <a:prstGeom prst="rect">
            <a:avLst/>
          </a:prstGeom>
          <a:noFill/>
          <a:ln w="9525">
            <a:noFill/>
            <a:miter lim="800000"/>
            <a:headEnd/>
            <a:tailEnd/>
          </a:ln>
        </p:spPr>
        <p:txBody>
          <a:bodyPr lIns="94760" tIns="47380" rIns="94760" bIns="47380" anchor="b"/>
          <a:lstStyle/>
          <a:p>
            <a:pPr algn="r"/>
            <a:fld id="{E90A6CE8-8B38-4A57-8A79-5C8A65B207FA}" type="slidenum">
              <a:rPr lang="en-ZA" altLang="ja-JP" sz="1200">
                <a:solidFill>
                  <a:srgbClr val="000000"/>
                </a:solidFill>
                <a:latin typeface="Arial" charset="0"/>
              </a:rPr>
              <a:pPr algn="r"/>
              <a:t>15</a:t>
            </a:fld>
            <a:endParaRPr lang="en-ZA" altLang="ja-JP" sz="1200" dirty="0">
              <a:solidFill>
                <a:srgbClr val="000000"/>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00" b="1" u="sng">
                <a:solidFill>
                  <a:schemeClr val="tx2"/>
                </a:solidFill>
                <a:latin typeface="Tahoma" charset="0"/>
                <a:ea typeface="ＭＳ Ｐゴシック" charset="0"/>
                <a:cs typeface="ＭＳ Ｐゴシック" charset="0"/>
              </a:defRPr>
            </a:lvl1pPr>
            <a:lvl2pPr marL="769993" indent="-296151" eaLnBrk="0" hangingPunct="0">
              <a:defRPr sz="2100" b="1" u="sng">
                <a:solidFill>
                  <a:schemeClr val="tx2"/>
                </a:solidFill>
                <a:latin typeface="Tahoma" charset="0"/>
                <a:ea typeface="ＭＳ Ｐゴシック" charset="0"/>
              </a:defRPr>
            </a:lvl2pPr>
            <a:lvl3pPr marL="1184605" indent="-236921" eaLnBrk="0" hangingPunct="0">
              <a:defRPr sz="2100" b="1" u="sng">
                <a:solidFill>
                  <a:schemeClr val="tx2"/>
                </a:solidFill>
                <a:latin typeface="Tahoma" charset="0"/>
                <a:ea typeface="ＭＳ Ｐゴシック" charset="0"/>
              </a:defRPr>
            </a:lvl3pPr>
            <a:lvl4pPr marL="1658447" indent="-236921" eaLnBrk="0" hangingPunct="0">
              <a:defRPr sz="2100" b="1" u="sng">
                <a:solidFill>
                  <a:schemeClr val="tx2"/>
                </a:solidFill>
                <a:latin typeface="Tahoma" charset="0"/>
                <a:ea typeface="ＭＳ Ｐゴシック" charset="0"/>
              </a:defRPr>
            </a:lvl4pPr>
            <a:lvl5pPr marL="2132289" indent="-236921" eaLnBrk="0" hangingPunct="0">
              <a:defRPr sz="2100" b="1" u="sng">
                <a:solidFill>
                  <a:schemeClr val="tx2"/>
                </a:solidFill>
                <a:latin typeface="Tahoma" charset="0"/>
                <a:ea typeface="ＭＳ Ｐゴシック" charset="0"/>
              </a:defRPr>
            </a:lvl5pPr>
            <a:lvl6pPr marL="2606131" indent="-236921" algn="ctr" eaLnBrk="0" fontAlgn="base" hangingPunct="0">
              <a:spcBef>
                <a:spcPct val="0"/>
              </a:spcBef>
              <a:spcAft>
                <a:spcPct val="0"/>
              </a:spcAft>
              <a:defRPr sz="2100" b="1" u="sng">
                <a:solidFill>
                  <a:schemeClr val="tx2"/>
                </a:solidFill>
                <a:latin typeface="Tahoma" charset="0"/>
                <a:ea typeface="ＭＳ Ｐゴシック" charset="0"/>
              </a:defRPr>
            </a:lvl6pPr>
            <a:lvl7pPr marL="3079974" indent="-236921" algn="ctr" eaLnBrk="0" fontAlgn="base" hangingPunct="0">
              <a:spcBef>
                <a:spcPct val="0"/>
              </a:spcBef>
              <a:spcAft>
                <a:spcPct val="0"/>
              </a:spcAft>
              <a:defRPr sz="2100" b="1" u="sng">
                <a:solidFill>
                  <a:schemeClr val="tx2"/>
                </a:solidFill>
                <a:latin typeface="Tahoma" charset="0"/>
                <a:ea typeface="ＭＳ Ｐゴシック" charset="0"/>
              </a:defRPr>
            </a:lvl7pPr>
            <a:lvl8pPr marL="3553816" indent="-236921" algn="ctr" eaLnBrk="0" fontAlgn="base" hangingPunct="0">
              <a:spcBef>
                <a:spcPct val="0"/>
              </a:spcBef>
              <a:spcAft>
                <a:spcPct val="0"/>
              </a:spcAft>
              <a:defRPr sz="2100" b="1" u="sng">
                <a:solidFill>
                  <a:schemeClr val="tx2"/>
                </a:solidFill>
                <a:latin typeface="Tahoma" charset="0"/>
                <a:ea typeface="ＭＳ Ｐゴシック" charset="0"/>
              </a:defRPr>
            </a:lvl8pPr>
            <a:lvl9pPr marL="4027658" indent="-236921" algn="ctr" eaLnBrk="0" fontAlgn="base" hangingPunct="0">
              <a:spcBef>
                <a:spcPct val="0"/>
              </a:spcBef>
              <a:spcAft>
                <a:spcPct val="0"/>
              </a:spcAft>
              <a:defRPr sz="2100" b="1" u="sng">
                <a:solidFill>
                  <a:schemeClr val="tx2"/>
                </a:solidFill>
                <a:latin typeface="Tahoma" charset="0"/>
                <a:ea typeface="ＭＳ Ｐゴシック" charset="0"/>
              </a:defRPr>
            </a:lvl9pPr>
          </a:lstStyle>
          <a:p>
            <a:pPr eaLnBrk="1" hangingPunct="1"/>
            <a:fld id="{06428E55-F180-5143-A6D1-B21C0FF09CA2}" type="slidenum">
              <a:rPr lang="en-US" sz="1200" b="0" u="none">
                <a:solidFill>
                  <a:schemeClr val="tx1"/>
                </a:solidFill>
                <a:latin typeface="Arial" charset="0"/>
              </a:rPr>
              <a:pPr eaLnBrk="1" hangingPunct="1"/>
              <a:t>21</a:t>
            </a:fld>
            <a:endParaRPr lang="en-US" sz="1200" b="0" u="none">
              <a:solidFill>
                <a:schemeClr val="tx1"/>
              </a:solidFill>
              <a:latin typeface="Arial" charset="0"/>
            </a:endParaRPr>
          </a:p>
        </p:txBody>
      </p:sp>
      <p:sp>
        <p:nvSpPr>
          <p:cNvPr id="34818" name="Rectangle 2"/>
          <p:cNvSpPr>
            <a:spLocks noGrp="1" noRot="1" noChangeAspect="1" noChangeArrowheads="1" noTextEdit="1"/>
          </p:cNvSpPr>
          <p:nvPr>
            <p:ph type="sldImg"/>
          </p:nvPr>
        </p:nvSpPr>
        <p:spPr>
          <a:xfrm>
            <a:off x="1519238" y="568325"/>
            <a:ext cx="4065587" cy="3048000"/>
          </a:xfrm>
          <a:ln/>
        </p:spPr>
      </p:sp>
      <p:sp>
        <p:nvSpPr>
          <p:cNvPr id="34819" name="Rectangle 3"/>
          <p:cNvSpPr>
            <a:spLocks noGrp="1" noChangeArrowheads="1"/>
          </p:cNvSpPr>
          <p:nvPr>
            <p:ph type="body" idx="1"/>
          </p:nvPr>
        </p:nvSpPr>
        <p:spPr>
          <a:xfrm>
            <a:off x="631050" y="3749138"/>
            <a:ext cx="5837202" cy="59755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36921" indent="-236921">
              <a:buClr>
                <a:schemeClr val="tx1"/>
              </a:buClr>
            </a:pPr>
            <a:endParaRPr lang="en-US" sz="15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ＭＳ Ｐゴシック" charset="0"/>
              </a:defRPr>
            </a:lvl1pPr>
            <a:lvl2pPr marL="769993" indent="-296151" eaLnBrk="0" hangingPunct="0">
              <a:defRPr>
                <a:solidFill>
                  <a:schemeClr val="tx1"/>
                </a:solidFill>
                <a:latin typeface="Arial" charset="0"/>
                <a:ea typeface="ＭＳ Ｐゴシック" charset="0"/>
              </a:defRPr>
            </a:lvl2pPr>
            <a:lvl3pPr marL="1184605" indent="-236921" eaLnBrk="0" hangingPunct="0">
              <a:defRPr>
                <a:solidFill>
                  <a:schemeClr val="tx1"/>
                </a:solidFill>
                <a:latin typeface="Arial" charset="0"/>
                <a:ea typeface="ＭＳ Ｐゴシック" charset="0"/>
              </a:defRPr>
            </a:lvl3pPr>
            <a:lvl4pPr marL="1658447" indent="-236921" eaLnBrk="0" hangingPunct="0">
              <a:defRPr>
                <a:solidFill>
                  <a:schemeClr val="tx1"/>
                </a:solidFill>
                <a:latin typeface="Arial" charset="0"/>
                <a:ea typeface="ＭＳ Ｐゴシック" charset="0"/>
              </a:defRPr>
            </a:lvl4pPr>
            <a:lvl5pPr marL="2132289" indent="-236921" eaLnBrk="0" hangingPunct="0">
              <a:defRPr>
                <a:solidFill>
                  <a:schemeClr val="tx1"/>
                </a:solidFill>
                <a:latin typeface="Arial" charset="0"/>
                <a:ea typeface="ＭＳ Ｐゴシック" charset="0"/>
              </a:defRPr>
            </a:lvl5pPr>
            <a:lvl6pPr marL="2606131" indent="-236921" eaLnBrk="0" fontAlgn="base" hangingPunct="0">
              <a:spcBef>
                <a:spcPct val="0"/>
              </a:spcBef>
              <a:spcAft>
                <a:spcPct val="0"/>
              </a:spcAft>
              <a:defRPr>
                <a:solidFill>
                  <a:schemeClr val="tx1"/>
                </a:solidFill>
                <a:latin typeface="Arial" charset="0"/>
                <a:ea typeface="ＭＳ Ｐゴシック" charset="0"/>
              </a:defRPr>
            </a:lvl6pPr>
            <a:lvl7pPr marL="3079974" indent="-236921" eaLnBrk="0" fontAlgn="base" hangingPunct="0">
              <a:spcBef>
                <a:spcPct val="0"/>
              </a:spcBef>
              <a:spcAft>
                <a:spcPct val="0"/>
              </a:spcAft>
              <a:defRPr>
                <a:solidFill>
                  <a:schemeClr val="tx1"/>
                </a:solidFill>
                <a:latin typeface="Arial" charset="0"/>
                <a:ea typeface="ＭＳ Ｐゴシック" charset="0"/>
              </a:defRPr>
            </a:lvl7pPr>
            <a:lvl8pPr marL="3553816" indent="-236921" eaLnBrk="0" fontAlgn="base" hangingPunct="0">
              <a:spcBef>
                <a:spcPct val="0"/>
              </a:spcBef>
              <a:spcAft>
                <a:spcPct val="0"/>
              </a:spcAft>
              <a:defRPr>
                <a:solidFill>
                  <a:schemeClr val="tx1"/>
                </a:solidFill>
                <a:latin typeface="Arial" charset="0"/>
                <a:ea typeface="ＭＳ Ｐゴシック" charset="0"/>
              </a:defRPr>
            </a:lvl8pPr>
            <a:lvl9pPr marL="4027658" indent="-236921"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FC162D83-F330-CF4E-B290-A28E4DACBE94}" type="slidenum">
              <a:rPr lang="en-US" smtClean="0"/>
              <a:pPr eaLnBrk="1" hangingPunct="1">
                <a:defRPr/>
              </a:pPr>
              <a:t>22</a:t>
            </a:fld>
            <a:endParaRPr lang="en-US" smtClean="0"/>
          </a:p>
        </p:txBody>
      </p:sp>
      <p:sp>
        <p:nvSpPr>
          <p:cNvPr id="53250" name="Slide Image Placeholder 1"/>
          <p:cNvSpPr>
            <a:spLocks noGrp="1" noRot="1" noChangeAspect="1" noTextEdit="1"/>
          </p:cNvSpPr>
          <p:nvPr>
            <p:ph type="sldImg"/>
          </p:nvPr>
        </p:nvSpPr>
        <p:spPr>
          <a:xfrm>
            <a:off x="992188" y="768350"/>
            <a:ext cx="5114925" cy="3836988"/>
          </a:xfrm>
          <a:ln/>
          <a:extLst>
            <a:ext uri="{909E8E84-426E-40DD-AFC4-6F175D3DCCD1}">
              <a14:hiddenFill xmlns:a14="http://schemas.microsoft.com/office/drawing/2010/main">
                <a:noFill/>
              </a14:hiddenFill>
            </a:ext>
          </a:extLst>
        </p:spPr>
      </p:sp>
      <p:sp>
        <p:nvSpPr>
          <p:cNvPr id="53251" name="Notes Placeholder 2"/>
          <p:cNvSpPr>
            <a:spLocks noGrp="1"/>
          </p:cNvSpPr>
          <p:nvPr>
            <p:ph type="body" idx="1"/>
          </p:nvPr>
        </p:nvSpPr>
        <p:spPr/>
        <p:txBody>
          <a:bodyPr/>
          <a:lstStyle/>
          <a:p>
            <a:pPr eaLnBrk="1" hangingPunct="1">
              <a:defRPr/>
            </a:pPr>
            <a:r>
              <a:rPr lang="en-US" sz="1700"/>
              <a:t>Example #2/Food price hikes/scarcity</a:t>
            </a:r>
          </a:p>
          <a:p>
            <a:pPr eaLnBrk="1" hangingPunct="1">
              <a:defRPr/>
            </a:pPr>
            <a:r>
              <a:rPr lang="en-US"/>
              <a:t>Certain crops – maize, wheat, rice and soybeans, are the underpinnings of the world</a:t>
            </a:r>
            <a:r>
              <a:rPr lang="ja-JP" altLang="en-US"/>
              <a:t>’</a:t>
            </a:r>
            <a:r>
              <a:rPr lang="en-US" altLang="ja-JP"/>
              <a:t>s food supply</a:t>
            </a:r>
          </a:p>
          <a:p>
            <a:pPr eaLnBrk="1" hangingPunct="1">
              <a:defRPr/>
            </a:pPr>
            <a:r>
              <a:rPr lang="en-US"/>
              <a:t>In some societies, these crops ARE the food supply</a:t>
            </a:r>
          </a:p>
          <a:p>
            <a:pPr eaLnBrk="1" hangingPunct="1">
              <a:defRPr/>
            </a:pPr>
            <a:r>
              <a:rPr lang="en-US"/>
              <a:t>Historical price volatility – effected by weather, climate, market forces</a:t>
            </a:r>
          </a:p>
          <a:p>
            <a:pPr>
              <a:defRPr/>
            </a:pPr>
            <a:endParaRPr lang="en-US" sz="1900">
              <a:solidFill>
                <a:schemeClr val="tx2"/>
              </a:solidFill>
            </a:endParaRPr>
          </a:p>
          <a:p>
            <a:pPr eaLnBrk="1" hangingPunct="1">
              <a:defRPr/>
            </a:pPr>
            <a:r>
              <a:rPr lang="en-US"/>
              <a:t>2008 – particularly severe conditions – resulting in hoarding, extreme market volatility; social unrest</a:t>
            </a:r>
          </a:p>
          <a:p>
            <a:pPr eaLnBrk="1" hangingPunct="1">
              <a:defRPr/>
            </a:pPr>
            <a:endParaRPr lang="en-US"/>
          </a:p>
          <a:p>
            <a:pPr eaLnBrk="1" hangingPunct="1">
              <a:spcBef>
                <a:spcPct val="0"/>
              </a:spcBef>
              <a:defRPr/>
            </a:pPr>
            <a:endParaRPr lang="en-US"/>
          </a:p>
        </p:txBody>
      </p:sp>
      <p:sp>
        <p:nvSpPr>
          <p:cNvPr id="30724" name="Slide Number Placeholder 3"/>
          <p:cNvSpPr txBox="1">
            <a:spLocks noGrp="1"/>
          </p:cNvSpPr>
          <p:nvPr/>
        </p:nvSpPr>
        <p:spPr bwMode="auto">
          <a:xfrm>
            <a:off x="4020506" y="9720673"/>
            <a:ext cx="3077137" cy="51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68" tIns="47384" rIns="94768" bIns="47384" anchor="b"/>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D6B28EB-1893-F54F-8889-22D3200C0FB7}" type="slidenum">
              <a:rPr lang="en-US" sz="1200">
                <a:latin typeface="Calibri" charset="0"/>
              </a:rPr>
              <a:pPr algn="r" eaLnBrk="1" hangingPunct="1"/>
              <a:t>22</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30A2DF-1BC9-C643-AEC6-DF19F0328806}" type="slidenum">
              <a:rPr lang="en-ZA"/>
              <a:pPr/>
              <a:t>23</a:t>
            </a:fld>
            <a:endParaRPr lang="en-ZA"/>
          </a:p>
        </p:txBody>
      </p:sp>
      <p:sp>
        <p:nvSpPr>
          <p:cNvPr id="3582978" name="Rectangle 2"/>
          <p:cNvSpPr>
            <a:spLocks noGrp="1" noRot="1" noChangeAspect="1" noChangeArrowheads="1" noTextEdit="1"/>
          </p:cNvSpPr>
          <p:nvPr>
            <p:ph type="sldImg"/>
          </p:nvPr>
        </p:nvSpPr>
        <p:spPr>
          <a:xfrm>
            <a:off x="992188" y="768350"/>
            <a:ext cx="5114925" cy="3836988"/>
          </a:xfrm>
          <a:ln/>
          <a:extLst>
            <a:ext uri="{FAA26D3D-D897-4be2-8F04-BA451C77F1D7}">
              <ma14:placeholderFlag xmlns:ma14="http://schemas.microsoft.com/office/mac/drawingml/2011/main" xmlns="" val="1"/>
            </a:ext>
          </a:extLst>
        </p:spPr>
      </p:sp>
      <p:sp>
        <p:nvSpPr>
          <p:cNvPr id="3582979" name="Rectangle 3"/>
          <p:cNvSpPr>
            <a:spLocks noGrp="1" noChangeArrowheads="1"/>
          </p:cNvSpPr>
          <p:nvPr>
            <p:ph type="body" idx="1"/>
          </p:nvPr>
        </p:nvSpPr>
        <p:spPr/>
        <p:txBody>
          <a:bodyPr/>
          <a:lstStyle/>
          <a:p>
            <a:r>
              <a:rPr lang="fr-BE"/>
              <a:t>NASS,</a:t>
            </a:r>
          </a:p>
          <a:p>
            <a:r>
              <a:rPr lang="fr-BE"/>
              <a:t>China crop watch system</a:t>
            </a:r>
          </a:p>
          <a:p>
            <a:r>
              <a:rPr lang="fr-BE" i="1"/>
              <a:t>Use of Multi-spatial resolution data for crop rotation mapping at varying scales and coverage in Indo-Gangetic Plains Region of India.</a:t>
            </a:r>
            <a:r>
              <a:rPr lang="fr-BE"/>
              <a:t> </a:t>
            </a:r>
          </a:p>
          <a:p>
            <a:endParaRPr lang="fr-BE"/>
          </a:p>
          <a:p>
            <a:r>
              <a:rPr lang="fr-BE"/>
              <a:t>250 m Argentina – </a:t>
            </a:r>
            <a:r>
              <a:rPr lang="fr-BE" b="1"/>
              <a:t>crop group map</a:t>
            </a:r>
            <a:r>
              <a:rPr lang="fr-BE"/>
              <a:t> (summer/winter crops, perennial crops) </a:t>
            </a:r>
          </a:p>
          <a:p>
            <a:endParaRPr lang="fr-BE"/>
          </a:p>
          <a:p>
            <a:r>
              <a:rPr lang="fr-BE"/>
              <a:t> 1km – 56 m Brazil – </a:t>
            </a:r>
            <a:r>
              <a:rPr lang="fr-BE" b="1"/>
              <a:t>crop group map</a:t>
            </a:r>
            <a:r>
              <a:rPr lang="fr-BE"/>
              <a:t> (summer/winter crops, perennial crops)</a:t>
            </a:r>
          </a:p>
          <a:p>
            <a:endParaRPr lang="fr-BE"/>
          </a:p>
          <a:p>
            <a:r>
              <a:rPr lang="fr-BE"/>
              <a:t> 1 km MARS-FOOD - </a:t>
            </a:r>
            <a:r>
              <a:rPr lang="fr-BE" b="1"/>
              <a:t>arable land mask</a:t>
            </a:r>
            <a:r>
              <a:rPr lang="fr-BE"/>
              <a:t> for growth monitoring</a:t>
            </a:r>
          </a:p>
          <a:p>
            <a:endParaRPr lang="fr-BE"/>
          </a:p>
          <a:p>
            <a:r>
              <a:rPr lang="fr-BE"/>
              <a:t> 56 m – 25 m US–NAS – </a:t>
            </a:r>
            <a:r>
              <a:rPr lang="fr-BE" b="1"/>
              <a:t>crop type map</a:t>
            </a:r>
            <a:r>
              <a:rPr lang="fr-BE"/>
              <a:t> supported by field survey</a:t>
            </a:r>
          </a:p>
          <a:p>
            <a:endParaRPr lang="fr-BE"/>
          </a:p>
          <a:p>
            <a:r>
              <a:rPr lang="fr-BE"/>
              <a:t>1- 5 m + 60 m FEWS – national </a:t>
            </a:r>
            <a:r>
              <a:rPr lang="fr-BE" b="1"/>
              <a:t>area estimate </a:t>
            </a:r>
            <a:r>
              <a:rPr lang="fr-BE"/>
              <a:t>for major crops</a:t>
            </a:r>
            <a:r>
              <a:rPr lang="fr-BE" b="1"/>
              <a:t> </a:t>
            </a:r>
            <a:endParaRPr lang="fr-BE"/>
          </a:p>
          <a:p>
            <a:endParaRPr lang="fr-BE"/>
          </a:p>
          <a:p>
            <a:r>
              <a:rPr lang="fr-BE"/>
              <a:t> 250 m NASA/USDA/SDSU – croplands</a:t>
            </a:r>
            <a:r>
              <a:rPr lang="fr-BE" b="1"/>
              <a:t> area likelihood map</a:t>
            </a:r>
          </a:p>
          <a:p>
            <a:endParaRPr lang="fr-B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30" name="Rectangle 10"/>
          <p:cNvSpPr>
            <a:spLocks noGrp="1" noChangeArrowheads="1"/>
          </p:cNvSpPr>
          <p:nvPr>
            <p:ph type="ctrTitle"/>
          </p:nvPr>
        </p:nvSpPr>
        <p:spPr>
          <a:xfrm>
            <a:off x="685800" y="2895600"/>
            <a:ext cx="4953000" cy="1143000"/>
          </a:xfrm>
        </p:spPr>
        <p:txBody>
          <a:bodyPr/>
          <a:lstStyle>
            <a:lvl1pPr>
              <a:defRPr sz="3600"/>
            </a:lvl1pPr>
          </a:lstStyle>
          <a:p>
            <a:pPr lvl="0"/>
            <a:r>
              <a:rPr lang="en-US" altLang="en-US" noProof="0" smtClean="0"/>
              <a:t>Click to edit Master title style</a:t>
            </a:r>
          </a:p>
        </p:txBody>
      </p:sp>
      <p:sp>
        <p:nvSpPr>
          <p:cNvPr id="5131" name="Rectangle 11"/>
          <p:cNvSpPr>
            <a:spLocks noGrp="1" noChangeArrowheads="1"/>
          </p:cNvSpPr>
          <p:nvPr>
            <p:ph type="subTitle" idx="1"/>
          </p:nvPr>
        </p:nvSpPr>
        <p:spPr>
          <a:xfrm>
            <a:off x="685800" y="4191000"/>
            <a:ext cx="6400800" cy="1752600"/>
          </a:xfrm>
        </p:spPr>
        <p:txBody>
          <a:bodyPr/>
          <a:lstStyle>
            <a:lvl1pPr marL="0" indent="0">
              <a:buFontTx/>
              <a:buNone/>
              <a:defRPr sz="1800"/>
            </a:lvl1pPr>
          </a:lstStyle>
          <a:p>
            <a:pPr lvl="0"/>
            <a:r>
              <a:rPr lang="en-US" altLang="en-US" noProof="0" smtClean="0"/>
              <a:t>Click to edit Master subtitle style</a:t>
            </a:r>
          </a:p>
        </p:txBody>
      </p:sp>
      <p:sp>
        <p:nvSpPr>
          <p:cNvPr id="4" name="Date Placeholder 3"/>
          <p:cNvSpPr>
            <a:spLocks noGrp="1" noChangeArrowheads="1"/>
          </p:cNvSpPr>
          <p:nvPr>
            <p:ph type="dt" sz="half" idx="10"/>
          </p:nvPr>
        </p:nvSpPr>
        <p:spPr bwMode="auto">
          <a:xfrm>
            <a:off x="6858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p>
        </p:txBody>
      </p:sp>
      <p:sp>
        <p:nvSpPr>
          <p:cNvPr id="5" name="Footer Placeholder 4"/>
          <p:cNvSpPr>
            <a:spLocks noGrp="1" noChangeArrowheads="1"/>
          </p:cNvSpPr>
          <p:nvPr>
            <p:ph type="ftr" sz="quarter" idx="11"/>
          </p:nvPr>
        </p:nvSpPr>
        <p:spPr bwMode="auto">
          <a:xfrm>
            <a:off x="31242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p>
        </p:txBody>
      </p:sp>
      <p:sp>
        <p:nvSpPr>
          <p:cNvPr id="6" name="Slide Number Placeholder 5"/>
          <p:cNvSpPr>
            <a:spLocks noGrp="1" noChangeArrowheads="1"/>
          </p:cNvSpPr>
          <p:nvPr>
            <p:ph type="sldNum" sz="quarter" idx="12"/>
          </p:nvPr>
        </p:nvSpPr>
        <p:spPr bwMode="auto">
          <a:xfrm>
            <a:off x="65532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D4305A26-9276-4C5A-A26F-28AEB30E199A}" type="slidenum">
              <a:rPr lang="en-US" altLang="en-US"/>
              <a:pPr>
                <a:defRPr/>
              </a:pPr>
              <a:t>‹N°›</a:t>
            </a:fld>
            <a:endParaRPr lang="en-US" altLang="en-US"/>
          </a:p>
        </p:txBody>
      </p:sp>
    </p:spTree>
    <p:extLst>
      <p:ext uri="{BB962C8B-B14F-4D97-AF65-F5344CB8AC3E}">
        <p14:creationId xmlns:p14="http://schemas.microsoft.com/office/powerpoint/2010/main" val="1887105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50200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97698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320689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marL="177800" indent="-177800">
              <a:tabLst/>
              <a:defRPr b="1">
                <a:solidFill>
                  <a:srgbClr val="005FAA"/>
                </a:solidFill>
                <a:latin typeface="Arial Narrow" panose="020B0606020202030204" pitchFamily="34" charset="0"/>
              </a:defRPr>
            </a:lvl1pPr>
            <a:lvl2pPr>
              <a:defRPr b="1">
                <a:solidFill>
                  <a:srgbClr val="005FAA"/>
                </a:solidFill>
                <a:latin typeface="Arial Narrow" panose="020B0606020202030204" pitchFamily="34" charset="0"/>
              </a:defRPr>
            </a:lvl2pPr>
            <a:lvl3pPr>
              <a:defRPr b="1">
                <a:solidFill>
                  <a:srgbClr val="005FAA"/>
                </a:solidFill>
                <a:latin typeface="Arial Narrow" panose="020B0606020202030204" pitchFamily="34" charset="0"/>
              </a:defRPr>
            </a:lvl3pPr>
            <a:lvl4pPr>
              <a:defRPr b="1">
                <a:solidFill>
                  <a:srgbClr val="005FAA"/>
                </a:solidFill>
                <a:latin typeface="Arial Narrow" panose="020B0606020202030204" pitchFamily="34" charset="0"/>
              </a:defRPr>
            </a:lvl4pPr>
            <a:lvl5pPr>
              <a:defRPr b="1">
                <a:solidFill>
                  <a:srgbClr val="005FAA"/>
                </a:solidFill>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3541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11844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20574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0574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58858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05477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527209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414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8365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19847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8727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76172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29335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26973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20574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0574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5303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35975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44667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088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8341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0786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4"/>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15"/>
          <p:cNvSpPr>
            <a:spLocks noGrp="1" noChangeArrowheads="1"/>
          </p:cNvSpPr>
          <p:nvPr>
            <p:ph type="body" idx="1"/>
          </p:nvPr>
        </p:nvSpPr>
        <p:spPr bwMode="auto">
          <a:xfrm>
            <a:off x="685800" y="2057400"/>
            <a:ext cx="7772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64"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rtl="0" eaLnBrk="0" fontAlgn="base" hangingPunct="0">
        <a:spcBef>
          <a:spcPct val="0"/>
        </a:spcBef>
        <a:spcAft>
          <a:spcPct val="0"/>
        </a:spcAft>
        <a:defRPr sz="2800" b="1">
          <a:solidFill>
            <a:srgbClr val="005FAA"/>
          </a:solidFill>
          <a:latin typeface="+mj-lt"/>
          <a:ea typeface="+mj-ea"/>
          <a:cs typeface="+mj-cs"/>
        </a:defRPr>
      </a:lvl1pPr>
      <a:lvl2pPr algn="l" rtl="0" eaLnBrk="0" fontAlgn="base" hangingPunct="0">
        <a:spcBef>
          <a:spcPct val="0"/>
        </a:spcBef>
        <a:spcAft>
          <a:spcPct val="0"/>
        </a:spcAft>
        <a:defRPr sz="2800" b="1">
          <a:solidFill>
            <a:srgbClr val="005FAA"/>
          </a:solidFill>
          <a:latin typeface="Arial" charset="0"/>
        </a:defRPr>
      </a:lvl2pPr>
      <a:lvl3pPr algn="l" rtl="0" eaLnBrk="0" fontAlgn="base" hangingPunct="0">
        <a:spcBef>
          <a:spcPct val="0"/>
        </a:spcBef>
        <a:spcAft>
          <a:spcPct val="0"/>
        </a:spcAft>
        <a:defRPr sz="2800" b="1">
          <a:solidFill>
            <a:srgbClr val="005FAA"/>
          </a:solidFill>
          <a:latin typeface="Arial" charset="0"/>
        </a:defRPr>
      </a:lvl3pPr>
      <a:lvl4pPr algn="l" rtl="0" eaLnBrk="0" fontAlgn="base" hangingPunct="0">
        <a:spcBef>
          <a:spcPct val="0"/>
        </a:spcBef>
        <a:spcAft>
          <a:spcPct val="0"/>
        </a:spcAft>
        <a:defRPr sz="2800" b="1">
          <a:solidFill>
            <a:srgbClr val="005FAA"/>
          </a:solidFill>
          <a:latin typeface="Arial" charset="0"/>
        </a:defRPr>
      </a:lvl4pPr>
      <a:lvl5pPr algn="l" rtl="0" eaLnBrk="0" fontAlgn="base" hangingPunct="0">
        <a:spcBef>
          <a:spcPct val="0"/>
        </a:spcBef>
        <a:spcAft>
          <a:spcPct val="0"/>
        </a:spcAft>
        <a:defRPr sz="2800" b="1">
          <a:solidFill>
            <a:srgbClr val="005FAA"/>
          </a:solidFill>
          <a:latin typeface="Arial" charset="0"/>
        </a:defRPr>
      </a:lvl5pPr>
      <a:lvl6pPr marL="457200" algn="l" rtl="0" fontAlgn="base">
        <a:spcBef>
          <a:spcPct val="0"/>
        </a:spcBef>
        <a:spcAft>
          <a:spcPct val="0"/>
        </a:spcAft>
        <a:defRPr sz="2800" b="1">
          <a:solidFill>
            <a:srgbClr val="005FAA"/>
          </a:solidFill>
          <a:latin typeface="Arial" charset="0"/>
        </a:defRPr>
      </a:lvl6pPr>
      <a:lvl7pPr marL="914400" algn="l" rtl="0" fontAlgn="base">
        <a:spcBef>
          <a:spcPct val="0"/>
        </a:spcBef>
        <a:spcAft>
          <a:spcPct val="0"/>
        </a:spcAft>
        <a:defRPr sz="2800" b="1">
          <a:solidFill>
            <a:srgbClr val="005FAA"/>
          </a:solidFill>
          <a:latin typeface="Arial" charset="0"/>
        </a:defRPr>
      </a:lvl7pPr>
      <a:lvl8pPr marL="1371600" algn="l" rtl="0" fontAlgn="base">
        <a:spcBef>
          <a:spcPct val="0"/>
        </a:spcBef>
        <a:spcAft>
          <a:spcPct val="0"/>
        </a:spcAft>
        <a:defRPr sz="2800" b="1">
          <a:solidFill>
            <a:srgbClr val="005FAA"/>
          </a:solidFill>
          <a:latin typeface="Arial" charset="0"/>
        </a:defRPr>
      </a:lvl8pPr>
      <a:lvl9pPr marL="1828800" algn="l" rtl="0" fontAlgn="base">
        <a:spcBef>
          <a:spcPct val="0"/>
        </a:spcBef>
        <a:spcAft>
          <a:spcPct val="0"/>
        </a:spcAft>
        <a:defRPr sz="2800" b="1">
          <a:solidFill>
            <a:srgbClr val="005FAA"/>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4"/>
          <p:cNvSpPr>
            <a:spLocks noGrp="1" noChangeArrowheads="1"/>
          </p:cNvSpPr>
          <p:nvPr>
            <p:ph type="body" idx="1"/>
          </p:nvPr>
        </p:nvSpPr>
        <p:spPr bwMode="auto">
          <a:xfrm>
            <a:off x="685800" y="2057400"/>
            <a:ext cx="7772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rtl="0" eaLnBrk="0" fontAlgn="base" hangingPunct="0">
        <a:spcBef>
          <a:spcPct val="0"/>
        </a:spcBef>
        <a:spcAft>
          <a:spcPct val="0"/>
        </a:spcAft>
        <a:defRPr sz="2800" b="1">
          <a:solidFill>
            <a:srgbClr val="005FAA"/>
          </a:solidFill>
          <a:latin typeface="+mj-lt"/>
          <a:ea typeface="+mj-ea"/>
          <a:cs typeface="+mj-cs"/>
        </a:defRPr>
      </a:lvl1pPr>
      <a:lvl2pPr algn="l" rtl="0" eaLnBrk="0" fontAlgn="base" hangingPunct="0">
        <a:spcBef>
          <a:spcPct val="0"/>
        </a:spcBef>
        <a:spcAft>
          <a:spcPct val="0"/>
        </a:spcAft>
        <a:defRPr sz="2800" b="1">
          <a:solidFill>
            <a:srgbClr val="005FAA"/>
          </a:solidFill>
          <a:latin typeface="Arial" charset="0"/>
          <a:cs typeface="Arial" charset="0"/>
        </a:defRPr>
      </a:lvl2pPr>
      <a:lvl3pPr algn="l" rtl="0" eaLnBrk="0" fontAlgn="base" hangingPunct="0">
        <a:spcBef>
          <a:spcPct val="0"/>
        </a:spcBef>
        <a:spcAft>
          <a:spcPct val="0"/>
        </a:spcAft>
        <a:defRPr sz="2800" b="1">
          <a:solidFill>
            <a:srgbClr val="005FAA"/>
          </a:solidFill>
          <a:latin typeface="Arial" charset="0"/>
          <a:cs typeface="Arial" charset="0"/>
        </a:defRPr>
      </a:lvl3pPr>
      <a:lvl4pPr algn="l" rtl="0" eaLnBrk="0" fontAlgn="base" hangingPunct="0">
        <a:spcBef>
          <a:spcPct val="0"/>
        </a:spcBef>
        <a:spcAft>
          <a:spcPct val="0"/>
        </a:spcAft>
        <a:defRPr sz="2800" b="1">
          <a:solidFill>
            <a:srgbClr val="005FAA"/>
          </a:solidFill>
          <a:latin typeface="Arial" charset="0"/>
          <a:cs typeface="Arial" charset="0"/>
        </a:defRPr>
      </a:lvl4pPr>
      <a:lvl5pPr algn="l" rtl="0" eaLnBrk="0" fontAlgn="base" hangingPunct="0">
        <a:spcBef>
          <a:spcPct val="0"/>
        </a:spcBef>
        <a:spcAft>
          <a:spcPct val="0"/>
        </a:spcAft>
        <a:defRPr sz="2800" b="1">
          <a:solidFill>
            <a:srgbClr val="005FAA"/>
          </a:solidFill>
          <a:latin typeface="Arial" charset="0"/>
          <a:cs typeface="Arial" charset="0"/>
        </a:defRPr>
      </a:lvl5pPr>
      <a:lvl6pPr marL="457200" algn="l" rtl="0" fontAlgn="base">
        <a:spcBef>
          <a:spcPct val="0"/>
        </a:spcBef>
        <a:spcAft>
          <a:spcPct val="0"/>
        </a:spcAft>
        <a:defRPr sz="2800" b="1">
          <a:solidFill>
            <a:srgbClr val="005FAA"/>
          </a:solidFill>
          <a:latin typeface="Arial" charset="0"/>
          <a:cs typeface="Arial" charset="0"/>
        </a:defRPr>
      </a:lvl6pPr>
      <a:lvl7pPr marL="914400" algn="l" rtl="0" fontAlgn="base">
        <a:spcBef>
          <a:spcPct val="0"/>
        </a:spcBef>
        <a:spcAft>
          <a:spcPct val="0"/>
        </a:spcAft>
        <a:defRPr sz="2800" b="1">
          <a:solidFill>
            <a:srgbClr val="005FAA"/>
          </a:solidFill>
          <a:latin typeface="Arial" charset="0"/>
          <a:cs typeface="Arial" charset="0"/>
        </a:defRPr>
      </a:lvl7pPr>
      <a:lvl8pPr marL="1371600" algn="l" rtl="0" fontAlgn="base">
        <a:spcBef>
          <a:spcPct val="0"/>
        </a:spcBef>
        <a:spcAft>
          <a:spcPct val="0"/>
        </a:spcAft>
        <a:defRPr sz="2800" b="1">
          <a:solidFill>
            <a:srgbClr val="005FAA"/>
          </a:solidFill>
          <a:latin typeface="Arial" charset="0"/>
          <a:cs typeface="Arial" charset="0"/>
        </a:defRPr>
      </a:lvl8pPr>
      <a:lvl9pPr marL="1828800" algn="l" rtl="0" fontAlgn="base">
        <a:spcBef>
          <a:spcPct val="0"/>
        </a:spcBef>
        <a:spcAft>
          <a:spcPct val="0"/>
        </a:spcAft>
        <a:defRPr sz="2800" b="1">
          <a:solidFill>
            <a:srgbClr val="005FAA"/>
          </a:solidFill>
          <a:latin typeface="Arial" charset="0"/>
          <a:cs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400">
          <a:solidFill>
            <a:schemeClr val="tx1"/>
          </a:solidFill>
          <a:latin typeface="+mn-lt"/>
          <a:cs typeface="+mn-cs"/>
        </a:defRPr>
      </a:lvl4pPr>
      <a:lvl5pPr marL="2057400" indent="-228600" algn="l" rtl="0" eaLnBrk="0" fontAlgn="base" hangingPunct="0">
        <a:spcBef>
          <a:spcPct val="20000"/>
        </a:spcBef>
        <a:spcAft>
          <a:spcPct val="0"/>
        </a:spcAft>
        <a:buChar char="»"/>
        <a:defRPr sz="2400">
          <a:solidFill>
            <a:schemeClr val="tx1"/>
          </a:solidFill>
          <a:latin typeface="+mn-lt"/>
          <a:cs typeface="+mn-cs"/>
        </a:defRPr>
      </a:lvl5pPr>
      <a:lvl6pPr marL="2514600" indent="-228600" algn="l" rtl="0" fontAlgn="base">
        <a:spcBef>
          <a:spcPct val="20000"/>
        </a:spcBef>
        <a:spcAft>
          <a:spcPct val="0"/>
        </a:spcAft>
        <a:buChar char="»"/>
        <a:defRPr sz="2400">
          <a:solidFill>
            <a:schemeClr val="tx1"/>
          </a:solidFill>
          <a:latin typeface="+mn-lt"/>
          <a:cs typeface="+mn-cs"/>
        </a:defRPr>
      </a:lvl6pPr>
      <a:lvl7pPr marL="2971800" indent="-228600" algn="l" rtl="0" fontAlgn="base">
        <a:spcBef>
          <a:spcPct val="20000"/>
        </a:spcBef>
        <a:spcAft>
          <a:spcPct val="0"/>
        </a:spcAft>
        <a:buChar char="»"/>
        <a:defRPr sz="2400">
          <a:solidFill>
            <a:schemeClr val="tx1"/>
          </a:solidFill>
          <a:latin typeface="+mn-lt"/>
          <a:cs typeface="+mn-cs"/>
        </a:defRPr>
      </a:lvl7pPr>
      <a:lvl8pPr marL="3429000" indent="-228600" algn="l" rtl="0" fontAlgn="base">
        <a:spcBef>
          <a:spcPct val="20000"/>
        </a:spcBef>
        <a:spcAft>
          <a:spcPct val="0"/>
        </a:spcAft>
        <a:buChar char="»"/>
        <a:defRPr sz="2400">
          <a:solidFill>
            <a:schemeClr val="tx1"/>
          </a:solidFill>
          <a:latin typeface="+mn-lt"/>
          <a:cs typeface="+mn-cs"/>
        </a:defRPr>
      </a:lvl8pPr>
      <a:lvl9pPr marL="3886200" indent="-228600" algn="l" rtl="0" fontAlgn="base">
        <a:spcBef>
          <a:spcPct val="20000"/>
        </a:spcBef>
        <a:spcAft>
          <a:spcPct val="0"/>
        </a:spcAft>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jpeg"/><Relationship Id="rId3" Type="http://schemas.openxmlformats.org/officeDocument/2006/relationships/video" Target="file:///C:\Documents%20and%20Settings\adminwmo\Desktop\Massacand\IR_Dust.avi" TargetMode="External"/><Relationship Id="rId7" Type="http://schemas.openxmlformats.org/officeDocument/2006/relationships/image" Target="../media/image128.png"/><Relationship Id="rId12" Type="http://schemas.openxmlformats.org/officeDocument/2006/relationships/image" Target="../media/image134.jpeg"/><Relationship Id="rId2" Type="http://schemas.microsoft.com/office/2007/relationships/media" Target="file:///C:\Documents%20and%20Settings\adminwmo\Desktop\Massacand\IR_Dust.avi"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33.jpeg"/><Relationship Id="rId5" Type="http://schemas.openxmlformats.org/officeDocument/2006/relationships/image" Target="../media/image129.png"/><Relationship Id="rId15" Type="http://schemas.openxmlformats.org/officeDocument/2006/relationships/image" Target="../media/image137.jpeg"/><Relationship Id="rId10" Type="http://schemas.openxmlformats.org/officeDocument/2006/relationships/image" Target="../media/image132.png"/><Relationship Id="rId4" Type="http://schemas.openxmlformats.org/officeDocument/2006/relationships/slideLayout" Target="../slideLayouts/slideLayout7.xml"/><Relationship Id="rId9" Type="http://schemas.openxmlformats.org/officeDocument/2006/relationships/image" Target="../media/image131.jpeg"/><Relationship Id="rId14" Type="http://schemas.openxmlformats.org/officeDocument/2006/relationships/image" Target="../media/image136.png"/></Relationships>
</file>

<file path=ppt/slides/_rels/slide1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gif"/><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png"/></Relationships>
</file>

<file path=ppt/slides/_rels/slide12.xml.rels><?xml version="1.0" encoding="UTF-8" standalone="yes"?>
<Relationships xmlns="http://schemas.openxmlformats.org/package/2006/relationships"><Relationship Id="rId8" Type="http://schemas.openxmlformats.org/officeDocument/2006/relationships/hyperlink" Target="http://polardata.ca/" TargetMode="External"/><Relationship Id="rId13" Type="http://schemas.openxmlformats.org/officeDocument/2006/relationships/image" Target="../media/image151.jpeg"/><Relationship Id="rId3" Type="http://schemas.openxmlformats.org/officeDocument/2006/relationships/image" Target="../media/image143.jpeg"/><Relationship Id="rId7" Type="http://schemas.openxmlformats.org/officeDocument/2006/relationships/image" Target="../media/image146.png"/><Relationship Id="rId12" Type="http://schemas.openxmlformats.org/officeDocument/2006/relationships/image" Target="../media/image150.jpeg"/><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49.jpeg"/><Relationship Id="rId5" Type="http://schemas.openxmlformats.org/officeDocument/2006/relationships/hyperlink" Target="http://www.arctic-council.org/" TargetMode="External"/><Relationship Id="rId10" Type="http://schemas.openxmlformats.org/officeDocument/2006/relationships/image" Target="../media/image148.jpeg"/><Relationship Id="rId4" Type="http://schemas.openxmlformats.org/officeDocument/2006/relationships/image" Target="../media/image144.jpeg"/><Relationship Id="rId9" Type="http://schemas.openxmlformats.org/officeDocument/2006/relationships/image" Target="../media/image147.jpeg"/><Relationship Id="rId14" Type="http://schemas.openxmlformats.org/officeDocument/2006/relationships/image" Target="../media/image15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65.png"/><Relationship Id="rId3" Type="http://schemas.openxmlformats.org/officeDocument/2006/relationships/image" Target="../media/image155.jpeg"/><Relationship Id="rId7" Type="http://schemas.openxmlformats.org/officeDocument/2006/relationships/image" Target="../media/image159.png"/><Relationship Id="rId12" Type="http://schemas.openxmlformats.org/officeDocument/2006/relationships/image" Target="../media/image164.png"/><Relationship Id="rId2" Type="http://schemas.openxmlformats.org/officeDocument/2006/relationships/notesSlide" Target="../notesSlides/notesSlide3.xml"/><Relationship Id="rId16"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58.jpeg"/><Relationship Id="rId11" Type="http://schemas.openxmlformats.org/officeDocument/2006/relationships/image" Target="../media/image163.png"/><Relationship Id="rId5" Type="http://schemas.openxmlformats.org/officeDocument/2006/relationships/image" Target="../media/image157.png"/><Relationship Id="rId15" Type="http://schemas.openxmlformats.org/officeDocument/2006/relationships/image" Target="../media/image167.png"/><Relationship Id="rId10" Type="http://schemas.openxmlformats.org/officeDocument/2006/relationships/image" Target="../media/image162.jpeg"/><Relationship Id="rId4" Type="http://schemas.openxmlformats.org/officeDocument/2006/relationships/image" Target="../media/image156.png"/><Relationship Id="rId9" Type="http://schemas.openxmlformats.org/officeDocument/2006/relationships/image" Target="../media/image161.jpeg"/><Relationship Id="rId14" Type="http://schemas.openxmlformats.org/officeDocument/2006/relationships/image" Target="../media/image1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jpeg"/><Relationship Id="rId39" Type="http://schemas.openxmlformats.org/officeDocument/2006/relationships/image" Target="../media/image42.jpeg"/><Relationship Id="rId21" Type="http://schemas.openxmlformats.org/officeDocument/2006/relationships/image" Target="../media/image24.png"/><Relationship Id="rId34" Type="http://schemas.openxmlformats.org/officeDocument/2006/relationships/image" Target="../media/image37.jpeg"/><Relationship Id="rId42" Type="http://schemas.openxmlformats.org/officeDocument/2006/relationships/image" Target="../media/image45.png"/><Relationship Id="rId47" Type="http://schemas.openxmlformats.org/officeDocument/2006/relationships/image" Target="../media/image50.jpeg"/><Relationship Id="rId50" Type="http://schemas.openxmlformats.org/officeDocument/2006/relationships/image" Target="../media/image53.jpeg"/><Relationship Id="rId55" Type="http://schemas.openxmlformats.org/officeDocument/2006/relationships/image" Target="../media/image58.png"/><Relationship Id="rId63" Type="http://schemas.openxmlformats.org/officeDocument/2006/relationships/image" Target="../media/image66.png"/><Relationship Id="rId68" Type="http://schemas.openxmlformats.org/officeDocument/2006/relationships/image" Target="../media/image71.png"/><Relationship Id="rId76" Type="http://schemas.openxmlformats.org/officeDocument/2006/relationships/image" Target="../media/image79.png"/><Relationship Id="rId84" Type="http://schemas.openxmlformats.org/officeDocument/2006/relationships/image" Target="../media/image87.png"/><Relationship Id="rId89" Type="http://schemas.openxmlformats.org/officeDocument/2006/relationships/image" Target="../media/image92.png"/><Relationship Id="rId7" Type="http://schemas.openxmlformats.org/officeDocument/2006/relationships/image" Target="../media/image10.png"/><Relationship Id="rId71" Type="http://schemas.openxmlformats.org/officeDocument/2006/relationships/image" Target="../media/image74.png"/><Relationship Id="rId2" Type="http://schemas.openxmlformats.org/officeDocument/2006/relationships/image" Target="../media/image5.png"/><Relationship Id="rId16" Type="http://schemas.openxmlformats.org/officeDocument/2006/relationships/image" Target="../media/image19.png"/><Relationship Id="rId29" Type="http://schemas.openxmlformats.org/officeDocument/2006/relationships/image" Target="../media/image32.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jpeg"/><Relationship Id="rId40" Type="http://schemas.openxmlformats.org/officeDocument/2006/relationships/image" Target="../media/image43.png"/><Relationship Id="rId45" Type="http://schemas.openxmlformats.org/officeDocument/2006/relationships/image" Target="../media/image48.jpeg"/><Relationship Id="rId53" Type="http://schemas.openxmlformats.org/officeDocument/2006/relationships/image" Target="../media/image56.png"/><Relationship Id="rId58" Type="http://schemas.openxmlformats.org/officeDocument/2006/relationships/image" Target="../media/image61.jpeg"/><Relationship Id="rId66" Type="http://schemas.openxmlformats.org/officeDocument/2006/relationships/image" Target="../media/image69.png"/><Relationship Id="rId74" Type="http://schemas.openxmlformats.org/officeDocument/2006/relationships/image" Target="../media/image77.png"/><Relationship Id="rId79" Type="http://schemas.openxmlformats.org/officeDocument/2006/relationships/image" Target="../media/image82.png"/><Relationship Id="rId87" Type="http://schemas.openxmlformats.org/officeDocument/2006/relationships/image" Target="../media/image90.jpeg"/><Relationship Id="rId5" Type="http://schemas.openxmlformats.org/officeDocument/2006/relationships/image" Target="../media/image8.png"/><Relationship Id="rId61" Type="http://schemas.openxmlformats.org/officeDocument/2006/relationships/image" Target="../media/image64.jpeg"/><Relationship Id="rId82" Type="http://schemas.openxmlformats.org/officeDocument/2006/relationships/image" Target="../media/image85.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jpeg"/><Relationship Id="rId22" Type="http://schemas.openxmlformats.org/officeDocument/2006/relationships/image" Target="../media/image25.jpeg"/><Relationship Id="rId27" Type="http://schemas.openxmlformats.org/officeDocument/2006/relationships/image" Target="../media/image30.png"/><Relationship Id="rId30" Type="http://schemas.openxmlformats.org/officeDocument/2006/relationships/image" Target="../media/image33.jpeg"/><Relationship Id="rId35" Type="http://schemas.openxmlformats.org/officeDocument/2006/relationships/image" Target="../media/image38.png"/><Relationship Id="rId43" Type="http://schemas.openxmlformats.org/officeDocument/2006/relationships/image" Target="../media/image46.png"/><Relationship Id="rId48" Type="http://schemas.openxmlformats.org/officeDocument/2006/relationships/image" Target="../media/image51.jpeg"/><Relationship Id="rId56" Type="http://schemas.openxmlformats.org/officeDocument/2006/relationships/image" Target="../media/image59.jpeg"/><Relationship Id="rId64" Type="http://schemas.openxmlformats.org/officeDocument/2006/relationships/image" Target="../media/image67.png"/><Relationship Id="rId69" Type="http://schemas.openxmlformats.org/officeDocument/2006/relationships/image" Target="../media/image72.png"/><Relationship Id="rId77" Type="http://schemas.openxmlformats.org/officeDocument/2006/relationships/image" Target="../media/image80.png"/><Relationship Id="rId8" Type="http://schemas.openxmlformats.org/officeDocument/2006/relationships/image" Target="../media/image11.png"/><Relationship Id="rId51" Type="http://schemas.openxmlformats.org/officeDocument/2006/relationships/image" Target="../media/image54.jpeg"/><Relationship Id="rId72" Type="http://schemas.openxmlformats.org/officeDocument/2006/relationships/image" Target="../media/image75.png"/><Relationship Id="rId80" Type="http://schemas.openxmlformats.org/officeDocument/2006/relationships/image" Target="../media/image83.png"/><Relationship Id="rId85" Type="http://schemas.openxmlformats.org/officeDocument/2006/relationships/image" Target="../media/image88.png"/><Relationship Id="rId3" Type="http://schemas.openxmlformats.org/officeDocument/2006/relationships/image" Target="../media/image6.jpeg"/><Relationship Id="rId12" Type="http://schemas.openxmlformats.org/officeDocument/2006/relationships/image" Target="../media/image15.png"/><Relationship Id="rId17" Type="http://schemas.openxmlformats.org/officeDocument/2006/relationships/image" Target="../media/image20.jpeg"/><Relationship Id="rId25" Type="http://schemas.openxmlformats.org/officeDocument/2006/relationships/image" Target="../media/image28.jpeg"/><Relationship Id="rId33" Type="http://schemas.openxmlformats.org/officeDocument/2006/relationships/image" Target="../media/image36.png"/><Relationship Id="rId38" Type="http://schemas.openxmlformats.org/officeDocument/2006/relationships/image" Target="../media/image41.png"/><Relationship Id="rId46" Type="http://schemas.openxmlformats.org/officeDocument/2006/relationships/image" Target="../media/image49.png"/><Relationship Id="rId59" Type="http://schemas.openxmlformats.org/officeDocument/2006/relationships/image" Target="../media/image62.jpeg"/><Relationship Id="rId67" Type="http://schemas.openxmlformats.org/officeDocument/2006/relationships/image" Target="../media/image70.png"/><Relationship Id="rId20" Type="http://schemas.openxmlformats.org/officeDocument/2006/relationships/image" Target="../media/image23.png"/><Relationship Id="rId41" Type="http://schemas.openxmlformats.org/officeDocument/2006/relationships/image" Target="../media/image44.png"/><Relationship Id="rId54" Type="http://schemas.openxmlformats.org/officeDocument/2006/relationships/image" Target="../media/image57.png"/><Relationship Id="rId62" Type="http://schemas.openxmlformats.org/officeDocument/2006/relationships/image" Target="../media/image65.png"/><Relationship Id="rId70" Type="http://schemas.openxmlformats.org/officeDocument/2006/relationships/image" Target="../media/image73.png"/><Relationship Id="rId75" Type="http://schemas.openxmlformats.org/officeDocument/2006/relationships/image" Target="../media/image78.png"/><Relationship Id="rId83" Type="http://schemas.openxmlformats.org/officeDocument/2006/relationships/image" Target="../media/image86.png"/><Relationship Id="rId88"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jpeg"/><Relationship Id="rId49" Type="http://schemas.openxmlformats.org/officeDocument/2006/relationships/image" Target="../media/image52.png"/><Relationship Id="rId57" Type="http://schemas.openxmlformats.org/officeDocument/2006/relationships/image" Target="../media/image60.jpeg"/><Relationship Id="rId10" Type="http://schemas.openxmlformats.org/officeDocument/2006/relationships/image" Target="../media/image13.png"/><Relationship Id="rId31" Type="http://schemas.openxmlformats.org/officeDocument/2006/relationships/image" Target="../media/image34.png"/><Relationship Id="rId44" Type="http://schemas.openxmlformats.org/officeDocument/2006/relationships/image" Target="../media/image47.png"/><Relationship Id="rId52" Type="http://schemas.openxmlformats.org/officeDocument/2006/relationships/image" Target="../media/image55.png"/><Relationship Id="rId60" Type="http://schemas.openxmlformats.org/officeDocument/2006/relationships/image" Target="../media/image63.png"/><Relationship Id="rId65" Type="http://schemas.openxmlformats.org/officeDocument/2006/relationships/image" Target="../media/image68.png"/><Relationship Id="rId73" Type="http://schemas.openxmlformats.org/officeDocument/2006/relationships/image" Target="../media/image76.png"/><Relationship Id="rId78" Type="http://schemas.openxmlformats.org/officeDocument/2006/relationships/image" Target="../media/image81.png"/><Relationship Id="rId81" Type="http://schemas.openxmlformats.org/officeDocument/2006/relationships/image" Target="../media/image84.png"/><Relationship Id="rId86" Type="http://schemas.openxmlformats.org/officeDocument/2006/relationships/image" Target="../media/image89.png"/></Relationships>
</file>

<file path=ppt/slides/_rels/slide5.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image" Target="../media/image93.jpeg"/><Relationship Id="rId1" Type="http://schemas.openxmlformats.org/officeDocument/2006/relationships/slideLayout" Target="../slideLayouts/slideLayout1.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png"/><Relationship Id="rId4" Type="http://schemas.openxmlformats.org/officeDocument/2006/relationships/image" Target="../media/image95.jpeg"/><Relationship Id="rId9" Type="http://schemas.openxmlformats.org/officeDocument/2006/relationships/image" Target="../media/image100.jpeg"/><Relationship Id="rId14" Type="http://schemas.openxmlformats.org/officeDocument/2006/relationships/image" Target="../media/image105.jpeg"/></Relationships>
</file>

<file path=ppt/slides/_rels/slide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jpeg"/><Relationship Id="rId10" Type="http://schemas.openxmlformats.org/officeDocument/2006/relationships/image" Target="../media/image120.jpeg"/><Relationship Id="rId4" Type="http://schemas.openxmlformats.org/officeDocument/2006/relationships/image" Target="../media/image114.jpeg"/><Relationship Id="rId9" Type="http://schemas.openxmlformats.org/officeDocument/2006/relationships/image" Target="../media/image119.jpeg"/></Relationships>
</file>

<file path=ppt/slides/_rels/slide9.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408"/>
            <a:ext cx="9601200"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107504" y="1008335"/>
            <a:ext cx="9036496" cy="5661025"/>
          </a:xfrm>
        </p:spPr>
        <p:txBody>
          <a:bodyPr/>
          <a:lstStyle/>
          <a:p>
            <a:pPr eaLnBrk="1" hangingPunct="1"/>
            <a:r>
              <a:rPr lang="fr-CH" altLang="en-US" sz="4000" dirty="0" smtClean="0">
                <a:solidFill>
                  <a:schemeClr val="accent2"/>
                </a:solidFill>
                <a:latin typeface="Arial Narrow"/>
                <a:cs typeface="Arial Narrow"/>
              </a:rPr>
              <a:t>GEO into the Next Decade – Regional Implementation and a New Work Programme</a:t>
            </a:r>
            <a:br>
              <a:rPr lang="fr-CH" altLang="en-US" sz="4000" dirty="0" smtClean="0">
                <a:solidFill>
                  <a:schemeClr val="accent2"/>
                </a:solidFill>
                <a:latin typeface="Arial Narrow"/>
                <a:cs typeface="Arial Narrow"/>
              </a:rPr>
            </a:br>
            <a:r>
              <a:rPr lang="fr-CH" altLang="en-US" sz="4000" dirty="0" smtClean="0">
                <a:solidFill>
                  <a:schemeClr val="accent2"/>
                </a:solidFill>
                <a:latin typeface="Arial Narrow"/>
                <a:cs typeface="Arial Narrow"/>
              </a:rPr>
              <a:t/>
            </a:r>
            <a:br>
              <a:rPr lang="fr-CH" altLang="en-US" sz="4000" dirty="0" smtClean="0">
                <a:solidFill>
                  <a:schemeClr val="accent2"/>
                </a:solidFill>
                <a:latin typeface="Arial Narrow"/>
                <a:cs typeface="Arial Narrow"/>
              </a:rPr>
            </a:br>
            <a:r>
              <a:rPr lang="fr-CH" altLang="en-US" dirty="0" smtClean="0">
                <a:latin typeface="Arial Narrow"/>
                <a:cs typeface="Arial Narrow"/>
              </a:rPr>
              <a:t>ConnectinGEO -- European Network of Earth Observation Networks (ENEON)</a:t>
            </a:r>
            <a:br>
              <a:rPr lang="fr-CH" altLang="en-US" dirty="0" smtClean="0">
                <a:latin typeface="Arial Narrow"/>
                <a:cs typeface="Arial Narrow"/>
              </a:rPr>
            </a:br>
            <a:r>
              <a:rPr lang="fr-CH" altLang="en-US" dirty="0" smtClean="0">
                <a:latin typeface="Arial Narrow"/>
                <a:cs typeface="Arial Narrow"/>
              </a:rPr>
              <a:t/>
            </a:r>
            <a:br>
              <a:rPr lang="fr-CH" altLang="en-US" dirty="0" smtClean="0">
                <a:latin typeface="Arial Narrow"/>
                <a:cs typeface="Arial Narrow"/>
              </a:rPr>
            </a:br>
            <a:r>
              <a:rPr lang="fr-CH" altLang="en-US" sz="2800" dirty="0" smtClean="0">
                <a:solidFill>
                  <a:srgbClr val="3595B7"/>
                </a:solidFill>
                <a:latin typeface="Arial Narrow"/>
                <a:cs typeface="Arial Narrow"/>
              </a:rPr>
              <a:t>Paris, France</a:t>
            </a:r>
            <a:br>
              <a:rPr lang="fr-CH" altLang="en-US" sz="2800" dirty="0" smtClean="0">
                <a:solidFill>
                  <a:srgbClr val="3595B7"/>
                </a:solidFill>
                <a:latin typeface="Arial Narrow"/>
                <a:cs typeface="Arial Narrow"/>
              </a:rPr>
            </a:br>
            <a:r>
              <a:rPr lang="fr-CH" altLang="en-US" sz="2800" dirty="0" smtClean="0">
                <a:solidFill>
                  <a:srgbClr val="3595B7"/>
                </a:solidFill>
                <a:latin typeface="Arial Narrow"/>
                <a:cs typeface="Arial Narrow"/>
              </a:rPr>
              <a:t>21 September 2015</a:t>
            </a:r>
            <a:br>
              <a:rPr lang="fr-CH" altLang="en-US" sz="2800" dirty="0" smtClean="0">
                <a:solidFill>
                  <a:srgbClr val="3595B7"/>
                </a:solidFill>
                <a:latin typeface="Arial Narrow"/>
                <a:cs typeface="Arial Narrow"/>
              </a:rPr>
            </a:br>
            <a:r>
              <a:rPr lang="fr-CH" altLang="en-US" sz="2800" dirty="0" smtClean="0">
                <a:solidFill>
                  <a:srgbClr val="3595B7"/>
                </a:solidFill>
                <a:latin typeface="Arial Narrow"/>
                <a:cs typeface="Arial Narrow"/>
              </a:rPr>
              <a:t/>
            </a:r>
            <a:br>
              <a:rPr lang="fr-CH" altLang="en-US" sz="2800" dirty="0" smtClean="0">
                <a:solidFill>
                  <a:srgbClr val="3595B7"/>
                </a:solidFill>
                <a:latin typeface="Arial Narrow"/>
                <a:cs typeface="Arial Narrow"/>
              </a:rPr>
            </a:br>
            <a:r>
              <a:rPr lang="fr-CH" altLang="en-US" sz="2800" dirty="0" smtClean="0">
                <a:solidFill>
                  <a:srgbClr val="3595B7"/>
                </a:solidFill>
                <a:latin typeface="Arial Narrow"/>
                <a:cs typeface="Arial Narrow"/>
              </a:rPr>
              <a:t>Barbara </a:t>
            </a:r>
            <a:r>
              <a:rPr lang="fr-CH" altLang="en-US" sz="2800" dirty="0">
                <a:solidFill>
                  <a:srgbClr val="3595B7"/>
                </a:solidFill>
                <a:latin typeface="Arial Narrow"/>
                <a:cs typeface="Arial Narrow"/>
              </a:rPr>
              <a:t>J. Ryan</a:t>
            </a:r>
            <a:br>
              <a:rPr lang="fr-CH" altLang="en-US" sz="2800" dirty="0">
                <a:solidFill>
                  <a:srgbClr val="3595B7"/>
                </a:solidFill>
                <a:latin typeface="Arial Narrow"/>
                <a:cs typeface="Arial Narrow"/>
              </a:rPr>
            </a:br>
            <a:r>
              <a:rPr lang="fr-CH" altLang="en-US" sz="2800" dirty="0">
                <a:solidFill>
                  <a:srgbClr val="3595B7"/>
                </a:solidFill>
                <a:latin typeface="Arial Narrow"/>
                <a:cs typeface="Arial Narrow"/>
              </a:rPr>
              <a:t>Director, GEO Secretariat</a:t>
            </a:r>
            <a:endParaRPr lang="en-US" altLang="en-US" sz="2800" dirty="0" smtClean="0">
              <a:solidFill>
                <a:srgbClr val="3595B7"/>
              </a:solidFill>
              <a:latin typeface="Arial Narrow"/>
              <a:cs typeface="Arial Narrow"/>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oter Placeholder 2"/>
          <p:cNvSpPr>
            <a:spLocks noGrp="1"/>
          </p:cNvSpPr>
          <p:nvPr>
            <p:ph type="ftr" sz="quarter" idx="4294967295"/>
          </p:nvPr>
        </p:nvSpPr>
        <p:spPr>
          <a:xfrm>
            <a:off x="3065463" y="6500813"/>
            <a:ext cx="3451225" cy="215900"/>
          </a:xfrm>
          <a:prstGeom prst="rect">
            <a:avLst/>
          </a:prstGeom>
        </p:spPr>
        <p:txBody>
          <a:bodyPr/>
          <a:lstStyle/>
          <a:p>
            <a:pPr>
              <a:defRPr/>
            </a:pPr>
            <a:endParaRPr lang="en-GB" dirty="0"/>
          </a:p>
        </p:txBody>
      </p:sp>
      <p:pic>
        <p:nvPicPr>
          <p:cNvPr id="3635223"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88" y="2667000"/>
            <a:ext cx="1231900" cy="15240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31747" name="Objekt 2"/>
          <p:cNvGraphicFramePr>
            <a:graphicFrameLocks noChangeAspect="1"/>
          </p:cNvGraphicFramePr>
          <p:nvPr/>
        </p:nvGraphicFramePr>
        <p:xfrm>
          <a:off x="3429000" y="3749675"/>
          <a:ext cx="685800" cy="365125"/>
        </p:xfrm>
        <a:graphic>
          <a:graphicData uri="http://schemas.openxmlformats.org/presentationml/2006/ole">
            <mc:AlternateContent xmlns:mc="http://schemas.openxmlformats.org/markup-compatibility/2006">
              <mc:Choice xmlns:v="urn:schemas-microsoft-com:vml" Requires="v">
                <p:oleObj spid="_x0000_s1026" name="Photo Editor Photo" r:id="rId6" imgW="2200582" imgH="1162212" progId="MSPhotoEd.3">
                  <p:embed/>
                </p:oleObj>
              </mc:Choice>
              <mc:Fallback>
                <p:oleObj name="Photo Editor Photo" r:id="rId6" imgW="2200582" imgH="1162212"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749675"/>
                        <a:ext cx="685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635221" name="Rectangle 21"/>
          <p:cNvSpPr>
            <a:spLocks noChangeArrowheads="1"/>
          </p:cNvSpPr>
          <p:nvPr/>
        </p:nvSpPr>
        <p:spPr bwMode="auto">
          <a:xfrm>
            <a:off x="863801" y="914400"/>
            <a:ext cx="7460847" cy="150810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CA" sz="3600" b="1" u="none" dirty="0">
                <a:solidFill>
                  <a:srgbClr val="3595B7"/>
                </a:solidFill>
                <a:latin typeface="Arial" charset="0"/>
                <a:cs typeface="+mn-cs"/>
              </a:rPr>
              <a:t>Tools for Health Decision-Making</a:t>
            </a:r>
          </a:p>
          <a:p>
            <a:pPr algn="ctr">
              <a:defRPr/>
            </a:pPr>
            <a:r>
              <a:rPr lang="fr-CH" sz="2800" b="1" i="1" u="none" dirty="0">
                <a:solidFill>
                  <a:srgbClr val="005FAA"/>
                </a:solidFill>
                <a:latin typeface="Arial" charset="0"/>
                <a:cs typeface="+mn-cs"/>
              </a:rPr>
              <a:t>(Brazil, EC, France, India, Germany, USA, </a:t>
            </a:r>
          </a:p>
          <a:p>
            <a:pPr algn="ctr">
              <a:defRPr/>
            </a:pPr>
            <a:r>
              <a:rPr lang="fr-CH" sz="2800" b="1" i="1" u="none" dirty="0">
                <a:solidFill>
                  <a:srgbClr val="005FAA"/>
                </a:solidFill>
                <a:latin typeface="Arial" charset="0"/>
                <a:cs typeface="+mn-cs"/>
              </a:rPr>
              <a:t>ACMAD, WHO, WMO)</a:t>
            </a:r>
            <a:endParaRPr lang="en-US" sz="2800" b="1" i="1" u="none" dirty="0">
              <a:solidFill>
                <a:srgbClr val="005FAA"/>
              </a:solidFill>
              <a:latin typeface="Arial" charset="0"/>
              <a:cs typeface="+mn-cs"/>
            </a:endParaRPr>
          </a:p>
        </p:txBody>
      </p:sp>
      <p:pic>
        <p:nvPicPr>
          <p:cNvPr id="3635222" name="Picture 22"/>
          <p:cNvPicPr>
            <a:picLocks noChangeAspect="1" noChangeArrowheads="1"/>
          </p:cNvPicPr>
          <p:nvPr/>
        </p:nvPicPr>
        <p:blipFill>
          <a:blip r:embed="rId8">
            <a:extLst>
              <a:ext uri="{28A0092B-C50C-407E-A947-70E740481C1C}">
                <a14:useLocalDpi xmlns:a14="http://schemas.microsoft.com/office/drawing/2010/main" val="0"/>
              </a:ext>
            </a:extLst>
          </a:blip>
          <a:srcRect t="2910" r="2504" b="7565"/>
          <a:stretch>
            <a:fillRect/>
          </a:stretch>
        </p:blipFill>
        <p:spPr bwMode="auto">
          <a:xfrm>
            <a:off x="1447800" y="2667000"/>
            <a:ext cx="1160463" cy="15240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635224" name="Rectangle 24"/>
          <p:cNvSpPr>
            <a:spLocks noChangeArrowheads="1"/>
          </p:cNvSpPr>
          <p:nvPr/>
        </p:nvSpPr>
        <p:spPr bwMode="auto">
          <a:xfrm>
            <a:off x="5334000" y="2661682"/>
            <a:ext cx="3810000" cy="4185761"/>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l">
              <a:tabLst>
                <a:tab pos="111125" algn="l"/>
                <a:tab pos="457200" algn="l"/>
              </a:tabLst>
              <a:defRPr/>
            </a:pPr>
            <a:r>
              <a:rPr lang="en-US" altLang="zh-CN" b="0" u="none" dirty="0">
                <a:solidFill>
                  <a:srgbClr val="005FAA"/>
                </a:solidFill>
                <a:latin typeface="Arial Narrow"/>
                <a:cs typeface="Arial Narrow"/>
              </a:rPr>
              <a:t>* Mobile phone App for </a:t>
            </a:r>
          </a:p>
          <a:p>
            <a:pPr algn="l">
              <a:tabLst>
                <a:tab pos="111125" algn="l"/>
                <a:tab pos="457200" algn="l"/>
              </a:tabLst>
              <a:defRPr/>
            </a:pPr>
            <a:r>
              <a:rPr lang="en-US" altLang="zh-CN" b="0" u="none" dirty="0">
                <a:solidFill>
                  <a:srgbClr val="005FAA"/>
                </a:solidFill>
                <a:latin typeface="Arial Narrow"/>
                <a:cs typeface="Arial Narrow"/>
              </a:rPr>
              <a:t>   cholera-patient tracking</a:t>
            </a:r>
          </a:p>
          <a:p>
            <a:pPr lvl="1" algn="l">
              <a:buFontTx/>
              <a:buChar char="•"/>
              <a:tabLst>
                <a:tab pos="111125" algn="l"/>
                <a:tab pos="457200" algn="l"/>
              </a:tabLst>
              <a:defRPr/>
            </a:pPr>
            <a:endParaRPr lang="en-US" altLang="zh-CN" sz="1000" b="0" u="none" dirty="0">
              <a:solidFill>
                <a:srgbClr val="005FAA"/>
              </a:solidFill>
              <a:latin typeface="Arial Narrow"/>
              <a:cs typeface="Arial Narrow"/>
            </a:endParaRPr>
          </a:p>
          <a:p>
            <a:pPr algn="l" eaLnBrk="0" hangingPunct="0">
              <a:buSzPct val="100000"/>
              <a:buFont typeface="Symbol" charset="0"/>
              <a:buNone/>
              <a:tabLst>
                <a:tab pos="111125" algn="l"/>
                <a:tab pos="457200" algn="l"/>
              </a:tabLst>
              <a:defRPr/>
            </a:pPr>
            <a:r>
              <a:rPr lang="en-US" altLang="zh-CN" b="0" u="none" dirty="0">
                <a:solidFill>
                  <a:srgbClr val="005FAA"/>
                </a:solidFill>
                <a:latin typeface="Arial Narrow"/>
                <a:cs typeface="Arial Narrow"/>
              </a:rPr>
              <a:t>* High-risk zones</a:t>
            </a:r>
          </a:p>
          <a:p>
            <a:pPr algn="l" eaLnBrk="0" hangingPunct="0">
              <a:buSzPct val="100000"/>
              <a:buFont typeface="Symbol" charset="0"/>
              <a:buNone/>
              <a:tabLst>
                <a:tab pos="111125" algn="l"/>
                <a:tab pos="457200" algn="l"/>
              </a:tabLst>
              <a:defRPr/>
            </a:pPr>
            <a:r>
              <a:rPr lang="en-US" altLang="zh-CN" sz="1000" b="0" u="none" dirty="0">
                <a:solidFill>
                  <a:srgbClr val="005FAA"/>
                </a:solidFill>
                <a:latin typeface="Arial Narrow"/>
                <a:cs typeface="Arial Narrow"/>
              </a:rPr>
              <a:t> </a:t>
            </a:r>
          </a:p>
          <a:p>
            <a:pPr algn="l">
              <a:tabLst>
                <a:tab pos="111125" algn="l"/>
                <a:tab pos="457200" algn="l"/>
              </a:tabLst>
              <a:defRPr/>
            </a:pPr>
            <a:r>
              <a:rPr lang="en-US" altLang="zh-CN" b="0" u="none" dirty="0">
                <a:solidFill>
                  <a:srgbClr val="005FAA"/>
                </a:solidFill>
                <a:latin typeface="Arial Narrow"/>
                <a:cs typeface="Arial Narrow"/>
              </a:rPr>
              <a:t>* Sand &amp; dust forecasts</a:t>
            </a:r>
          </a:p>
          <a:p>
            <a:pPr algn="l">
              <a:buFontTx/>
              <a:buChar char="•"/>
              <a:tabLst>
                <a:tab pos="111125" algn="l"/>
                <a:tab pos="457200" algn="l"/>
              </a:tabLst>
              <a:defRPr/>
            </a:pPr>
            <a:endParaRPr lang="en-US" altLang="zh-CN" sz="1000" dirty="0">
              <a:latin typeface="Arial Narrow"/>
              <a:cs typeface="Arial Narrow"/>
            </a:endParaRPr>
          </a:p>
          <a:p>
            <a:pPr algn="l">
              <a:tabLst>
                <a:tab pos="111125" algn="l"/>
                <a:tab pos="457200" algn="l"/>
              </a:tabLst>
              <a:defRPr/>
            </a:pPr>
            <a:r>
              <a:rPr lang="en-US" altLang="zh-CN" b="0" u="none" dirty="0">
                <a:solidFill>
                  <a:srgbClr val="005FAA"/>
                </a:solidFill>
                <a:latin typeface="Arial Narrow"/>
                <a:ea typeface="宋体" charset="0"/>
                <a:cs typeface="Arial Narrow"/>
              </a:rPr>
              <a:t>* Meningitis predictive model</a:t>
            </a:r>
          </a:p>
          <a:p>
            <a:pPr algn="l">
              <a:buFontTx/>
              <a:buChar char="•"/>
              <a:tabLst>
                <a:tab pos="111125" algn="l"/>
                <a:tab pos="457200" algn="l"/>
              </a:tabLst>
              <a:defRPr/>
            </a:pPr>
            <a:endParaRPr lang="en-US" altLang="zh-CN" sz="1000" b="0" u="none" dirty="0">
              <a:solidFill>
                <a:srgbClr val="005FAA"/>
              </a:solidFill>
              <a:latin typeface="Arial Narrow"/>
              <a:ea typeface="宋体" charset="0"/>
              <a:cs typeface="Arial Narrow"/>
            </a:endParaRPr>
          </a:p>
          <a:p>
            <a:pPr algn="l">
              <a:tabLst>
                <a:tab pos="111125" algn="l"/>
                <a:tab pos="457200" algn="l"/>
              </a:tabLst>
              <a:defRPr/>
            </a:pPr>
            <a:r>
              <a:rPr lang="en-US" altLang="zh-CN" b="0" u="none" dirty="0">
                <a:solidFill>
                  <a:srgbClr val="005FAA"/>
                </a:solidFill>
                <a:latin typeface="Arial Narrow"/>
                <a:ea typeface="宋体" charset="0"/>
                <a:cs typeface="Arial Narrow"/>
              </a:rPr>
              <a:t>* Tests in </a:t>
            </a:r>
            <a:r>
              <a:rPr lang="en-US" altLang="zh-CN" b="0" u="none" dirty="0">
                <a:solidFill>
                  <a:srgbClr val="005FAA"/>
                </a:solidFill>
                <a:latin typeface="Arial Narrow"/>
                <a:cs typeface="Arial Narrow"/>
              </a:rPr>
              <a:t>Benin, Togo, Nigeria</a:t>
            </a:r>
          </a:p>
          <a:p>
            <a:pPr algn="l">
              <a:buFontTx/>
              <a:buChar char="•"/>
              <a:tabLst>
                <a:tab pos="111125" algn="l"/>
                <a:tab pos="457200" algn="l"/>
              </a:tabLst>
              <a:defRPr/>
            </a:pPr>
            <a:endParaRPr lang="en-US" altLang="zh-CN" sz="1000" b="0" u="none" dirty="0">
              <a:solidFill>
                <a:srgbClr val="005FAA"/>
              </a:solidFill>
              <a:latin typeface="Arial Narrow"/>
              <a:cs typeface="Arial Narrow"/>
            </a:endParaRPr>
          </a:p>
          <a:p>
            <a:pPr algn="l">
              <a:buSzPct val="100000"/>
              <a:tabLst>
                <a:tab pos="111125" algn="l"/>
                <a:tab pos="457200" algn="l"/>
              </a:tabLst>
              <a:defRPr/>
            </a:pPr>
            <a:r>
              <a:rPr lang="en-US" altLang="zh-CN" b="0" u="none" dirty="0">
                <a:solidFill>
                  <a:srgbClr val="005FAA"/>
                </a:solidFill>
                <a:latin typeface="Arial Narrow"/>
                <a:cs typeface="Arial Narrow"/>
              </a:rPr>
              <a:t>* Reactive and preventive   </a:t>
            </a:r>
          </a:p>
          <a:p>
            <a:pPr algn="l">
              <a:buSzPct val="100000"/>
              <a:tabLst>
                <a:tab pos="111125" algn="l"/>
                <a:tab pos="457200" algn="l"/>
              </a:tabLst>
              <a:defRPr/>
            </a:pPr>
            <a:r>
              <a:rPr lang="en-US" altLang="zh-CN" b="0" u="none" dirty="0">
                <a:solidFill>
                  <a:srgbClr val="005FAA"/>
                </a:solidFill>
                <a:latin typeface="Arial Narrow"/>
                <a:cs typeface="Arial Narrow"/>
              </a:rPr>
              <a:t>   vaccination </a:t>
            </a:r>
          </a:p>
          <a:p>
            <a:pPr algn="l" eaLnBrk="0" hangingPunct="0">
              <a:buSzPct val="100000"/>
              <a:buFont typeface="Symbol" charset="0"/>
              <a:buNone/>
              <a:tabLst>
                <a:tab pos="111125" algn="l"/>
                <a:tab pos="457200" algn="l"/>
              </a:tabLst>
              <a:defRPr/>
            </a:pPr>
            <a:endParaRPr lang="en-US" altLang="zh-CN" b="0" u="none" dirty="0">
              <a:solidFill>
                <a:srgbClr val="005FAA"/>
              </a:solidFill>
              <a:cs typeface="宋体" charset="0"/>
            </a:endParaRPr>
          </a:p>
        </p:txBody>
      </p:sp>
      <p:pic>
        <p:nvPicPr>
          <p:cNvPr id="31751"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l="10786" t="12897" r="12167" b="10715"/>
          <a:stretch>
            <a:fillRect/>
          </a:stretch>
        </p:blipFill>
        <p:spPr bwMode="auto">
          <a:xfrm>
            <a:off x="207963" y="4343400"/>
            <a:ext cx="17732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1000" y="2657475"/>
            <a:ext cx="762000" cy="619125"/>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3635244" name="Rectangle 44"/>
          <p:cNvSpPr>
            <a:spLocks noChangeArrowheads="1"/>
          </p:cNvSpPr>
          <p:nvPr/>
        </p:nvSpPr>
        <p:spPr bwMode="auto">
          <a:xfrm>
            <a:off x="0" y="6477000"/>
            <a:ext cx="1981200" cy="244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altLang="ja-JP" sz="1000" b="0" i="1" u="none">
                <a:solidFill>
                  <a:srgbClr val="005FAA"/>
                </a:solidFill>
              </a:rPr>
              <a:t>Malaria (India)</a:t>
            </a:r>
          </a:p>
        </p:txBody>
      </p:sp>
      <p:sp>
        <p:nvSpPr>
          <p:cNvPr id="31754" name="AutoShape 46" descr="2Q=="/>
          <p:cNvSpPr>
            <a:spLocks noChangeAspect="1" noChangeArrowheads="1"/>
          </p:cNvSpPr>
          <p:nvPr/>
        </p:nvSpPr>
        <p:spPr bwMode="auto">
          <a:xfrm>
            <a:off x="3357563" y="2490788"/>
            <a:ext cx="24288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755" name="AutoShape 48" descr="2Q=="/>
          <p:cNvSpPr>
            <a:spLocks noChangeAspect="1" noChangeArrowheads="1"/>
          </p:cNvSpPr>
          <p:nvPr/>
        </p:nvSpPr>
        <p:spPr bwMode="auto">
          <a:xfrm>
            <a:off x="3357563" y="2490788"/>
            <a:ext cx="24288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756" name="AutoShape 50" descr="2Q=="/>
          <p:cNvSpPr>
            <a:spLocks noChangeAspect="1" noChangeArrowheads="1"/>
          </p:cNvSpPr>
          <p:nvPr/>
        </p:nvSpPr>
        <p:spPr bwMode="auto">
          <a:xfrm>
            <a:off x="3357563" y="2490788"/>
            <a:ext cx="24288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757" name="AutoShape 52" descr="2Q=="/>
          <p:cNvSpPr>
            <a:spLocks noChangeAspect="1" noChangeArrowheads="1"/>
          </p:cNvSpPr>
          <p:nvPr/>
        </p:nvSpPr>
        <p:spPr bwMode="auto">
          <a:xfrm>
            <a:off x="3357563" y="2490788"/>
            <a:ext cx="24288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1758" name="Picture 56" descr="malari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400" y="6096000"/>
            <a:ext cx="4572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58" descr="cholera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7000" y="2649538"/>
            <a:ext cx="14478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Picture 62" descr="372777_125404554178284_1451681354_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67200" y="3481388"/>
            <a:ext cx="685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63" name="Rectangle 63"/>
          <p:cNvSpPr>
            <a:spLocks noChangeArrowheads="1"/>
          </p:cNvSpPr>
          <p:nvPr/>
        </p:nvSpPr>
        <p:spPr bwMode="auto">
          <a:xfrm>
            <a:off x="2438400" y="6477000"/>
            <a:ext cx="1981200" cy="244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altLang="ja-JP" sz="1000" b="0" i="1" u="none" dirty="0">
                <a:solidFill>
                  <a:srgbClr val="005FAA"/>
                </a:solidFill>
              </a:rPr>
              <a:t>Dust Storm, IR (Sahara)</a:t>
            </a:r>
          </a:p>
        </p:txBody>
      </p:sp>
      <p:sp>
        <p:nvSpPr>
          <p:cNvPr id="3635264" name="Rectangle 64"/>
          <p:cNvSpPr>
            <a:spLocks noChangeArrowheads="1"/>
          </p:cNvSpPr>
          <p:nvPr/>
        </p:nvSpPr>
        <p:spPr bwMode="auto">
          <a:xfrm>
            <a:off x="304800" y="4175125"/>
            <a:ext cx="1981200" cy="244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altLang="ja-JP" sz="1000" b="0" i="1" u="none">
                <a:solidFill>
                  <a:srgbClr val="005FAA"/>
                </a:solidFill>
              </a:rPr>
              <a:t>Cholera (Uganda)</a:t>
            </a:r>
          </a:p>
        </p:txBody>
      </p:sp>
      <p:pic>
        <p:nvPicPr>
          <p:cNvPr id="3635265" name="IR_Dust.avi">
            <a:hlinkClick r:id="" action="ppaction://media"/>
          </p:cNvPr>
          <p:cNvPicPr>
            <a:picLocks noRot="1" noChangeAspect="1" noChangeArrowheads="1"/>
          </p:cNvPicPr>
          <p:nvPr>
            <a:videoFile r:link="rId3"/>
            <p:extLst>
              <p:ext uri="{DAA4B4D4-6D71-4841-9C94-3DE7FCFB9230}">
                <p14:media xmlns:p14="http://schemas.microsoft.com/office/powerpoint/2010/main" r:link="rId2"/>
              </p:ext>
            </p:extLst>
          </p:nvPr>
        </p:nvPicPr>
        <p:blipFill>
          <a:blip r:embed="rId14">
            <a:extLst>
              <a:ext uri="{28A0092B-C50C-407E-A947-70E740481C1C}">
                <a14:useLocalDpi xmlns:a14="http://schemas.microsoft.com/office/drawing/2010/main" val="0"/>
              </a:ext>
            </a:extLst>
          </a:blip>
          <a:srcRect/>
          <a:stretch>
            <a:fillRect/>
          </a:stretch>
        </p:blipFill>
        <p:spPr bwMode="auto">
          <a:xfrm>
            <a:off x="2133600" y="4419600"/>
            <a:ext cx="281940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67" descr="372950_313909398648173_252059638_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00350" y="3638550"/>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20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700" fill="hold"/>
                                        <p:tgtEl>
                                          <p:spTgt spid="36352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635265"/>
                </p:tgtEl>
              </p:cMediaNode>
            </p:video>
            <p:seq concurrent="1" nextAc="seek">
              <p:cTn id="8" restart="whenNotActive" fill="hold" evtFilter="cancelBubble" nodeType="interactiveSeq">
                <p:stCondLst>
                  <p:cond evt="onClick" delay="0">
                    <p:tgtEl>
                      <p:spTgt spid="363526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635265"/>
                                        </p:tgtEl>
                                      </p:cBhvr>
                                    </p:cmd>
                                  </p:childTnLst>
                                </p:cTn>
                              </p:par>
                            </p:childTnLst>
                          </p:cTn>
                        </p:par>
                      </p:childTnLst>
                    </p:cTn>
                  </p:par>
                </p:childTnLst>
              </p:cTn>
              <p:nextCondLst>
                <p:cond evt="onClick" delay="0">
                  <p:tgtEl>
                    <p:spTgt spid="363526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4294967295"/>
          </p:nvPr>
        </p:nvSpPr>
        <p:spPr>
          <a:xfrm>
            <a:off x="3065463" y="6500813"/>
            <a:ext cx="3451225" cy="215900"/>
          </a:xfrm>
          <a:prstGeom prst="rect">
            <a:avLst/>
          </a:prstGeom>
        </p:spPr>
        <p:txBody>
          <a:bodyPr/>
          <a:lstStyle/>
          <a:p>
            <a:pPr>
              <a:defRPr/>
            </a:pPr>
            <a:endParaRPr lang="en-GB" dirty="0"/>
          </a:p>
        </p:txBody>
      </p:sp>
      <p:sp>
        <p:nvSpPr>
          <p:cNvPr id="3681282" name="Rectangle 2"/>
          <p:cNvSpPr>
            <a:spLocks noChangeArrowheads="1"/>
          </p:cNvSpPr>
          <p:nvPr/>
        </p:nvSpPr>
        <p:spPr bwMode="auto">
          <a:xfrm>
            <a:off x="0" y="692696"/>
            <a:ext cx="9144000" cy="1828800"/>
          </a:xfrm>
          <a:prstGeom prst="rect">
            <a:avLst/>
          </a:prstGeom>
          <a:noFill/>
          <a:ln>
            <a:noFill/>
          </a:ln>
          <a:effectLst/>
          <a:extLst>
            <a:ext uri="{909E8E84-426E-40DD-AFC4-6F175D3DCCD1}">
              <a14:hiddenFill xmlns:a14="http://schemas.microsoft.com/office/drawing/2010/main">
                <a:solidFill>
                  <a:srgbClr val="FFFFCC">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fr-CH" sz="3600" b="1" u="none" dirty="0">
                <a:solidFill>
                  <a:srgbClr val="3595B7"/>
                </a:solidFill>
                <a:latin typeface="Arial Narrow"/>
                <a:cs typeface="Arial Narrow"/>
              </a:rPr>
              <a:t>More Water Information</a:t>
            </a:r>
            <a:br>
              <a:rPr lang="fr-CH" sz="3600" b="1" u="none" dirty="0">
                <a:solidFill>
                  <a:srgbClr val="3595B7"/>
                </a:solidFill>
                <a:latin typeface="Arial Narrow"/>
                <a:cs typeface="Arial Narrow"/>
              </a:rPr>
            </a:br>
            <a:r>
              <a:rPr lang="fr-CH" sz="2800" b="1" i="1" u="none" dirty="0">
                <a:solidFill>
                  <a:srgbClr val="005FAA"/>
                </a:solidFill>
                <a:latin typeface="Arial Narrow"/>
                <a:cs typeface="Arial Narrow"/>
              </a:rPr>
              <a:t>(Austria, EC, Germany, Japan, USA, </a:t>
            </a:r>
            <a:br>
              <a:rPr lang="fr-CH" sz="2800" b="1" i="1" u="none" dirty="0">
                <a:solidFill>
                  <a:srgbClr val="005FAA"/>
                </a:solidFill>
                <a:latin typeface="Arial Narrow"/>
                <a:cs typeface="Arial Narrow"/>
              </a:rPr>
            </a:br>
            <a:r>
              <a:rPr lang="fr-CH" sz="2800" b="1" i="1" u="none" dirty="0">
                <a:solidFill>
                  <a:srgbClr val="005FAA"/>
                </a:solidFill>
                <a:latin typeface="Arial Narrow"/>
                <a:cs typeface="Arial Narrow"/>
              </a:rPr>
              <a:t>CEOS, ESA, WCRP, WMO)</a:t>
            </a:r>
            <a:endParaRPr lang="en-US" sz="2800" b="1" i="1" u="none" dirty="0">
              <a:solidFill>
                <a:srgbClr val="005FAA"/>
              </a:solidFill>
              <a:latin typeface="Arial Narrow"/>
              <a:cs typeface="Arial Narrow"/>
            </a:endParaRPr>
          </a:p>
        </p:txBody>
      </p:sp>
      <p:sp>
        <p:nvSpPr>
          <p:cNvPr id="3681283" name="Rectangle 11"/>
          <p:cNvSpPr>
            <a:spLocks noChangeArrowheads="1"/>
          </p:cNvSpPr>
          <p:nvPr/>
        </p:nvSpPr>
        <p:spPr bwMode="auto">
          <a:xfrm>
            <a:off x="5410200" y="2590800"/>
            <a:ext cx="3733800" cy="40386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110000"/>
              </a:lnSpc>
              <a:defRPr/>
            </a:pPr>
            <a:r>
              <a:rPr lang="en-US" altLang="zh-CN" b="0" u="none" dirty="0">
                <a:solidFill>
                  <a:srgbClr val="005FAA"/>
                </a:solidFill>
                <a:latin typeface="Arial Narrow"/>
                <a:ea typeface="宋体" charset="0"/>
                <a:cs typeface="Arial Narrow"/>
              </a:rPr>
              <a:t>* Global high-res precipitation</a:t>
            </a:r>
            <a:br>
              <a:rPr lang="en-US" altLang="zh-CN" b="0" u="none" dirty="0">
                <a:solidFill>
                  <a:srgbClr val="005FAA"/>
                </a:solidFill>
                <a:latin typeface="Arial Narrow"/>
                <a:ea typeface="宋体" charset="0"/>
                <a:cs typeface="Arial Narrow"/>
              </a:rPr>
            </a:br>
            <a:r>
              <a:rPr lang="en-US" altLang="zh-CN" b="0" u="none" dirty="0">
                <a:solidFill>
                  <a:srgbClr val="005FAA"/>
                </a:solidFill>
                <a:latin typeface="Arial Narrow"/>
                <a:ea typeface="宋体" charset="0"/>
                <a:cs typeface="Arial Narrow"/>
              </a:rPr>
              <a:t>   datasets 1979-2010</a:t>
            </a:r>
            <a:br>
              <a:rPr lang="en-US" altLang="zh-CN" b="0" u="none" dirty="0">
                <a:solidFill>
                  <a:srgbClr val="005FAA"/>
                </a:solidFill>
                <a:latin typeface="Arial Narrow"/>
                <a:ea typeface="宋体" charset="0"/>
                <a:cs typeface="Arial Narrow"/>
              </a:rPr>
            </a:br>
            <a:r>
              <a:rPr lang="en-US" altLang="zh-CN" sz="1000" b="0" u="none" dirty="0">
                <a:solidFill>
                  <a:srgbClr val="005FAA"/>
                </a:solidFill>
                <a:latin typeface="Arial Narrow"/>
                <a:ea typeface="宋体" charset="0"/>
                <a:cs typeface="Arial Narrow"/>
              </a:rPr>
              <a:t/>
            </a:r>
            <a:br>
              <a:rPr lang="en-US" altLang="zh-CN" sz="1000" b="0" u="none" dirty="0">
                <a:solidFill>
                  <a:srgbClr val="005FAA"/>
                </a:solidFill>
                <a:latin typeface="Arial Narrow"/>
                <a:ea typeface="宋体" charset="0"/>
                <a:cs typeface="Arial Narrow"/>
              </a:rPr>
            </a:br>
            <a:r>
              <a:rPr lang="en-US" altLang="zh-CN" b="0" u="none" dirty="0">
                <a:solidFill>
                  <a:srgbClr val="005FAA"/>
                </a:solidFill>
                <a:latin typeface="Arial Narrow"/>
                <a:ea typeface="宋体" charset="0"/>
                <a:cs typeface="Arial Narrow"/>
              </a:rPr>
              <a:t>* New SMOS products &amp; soil</a:t>
            </a:r>
            <a:br>
              <a:rPr lang="en-US" altLang="zh-CN" b="0" u="none" dirty="0">
                <a:solidFill>
                  <a:srgbClr val="005FAA"/>
                </a:solidFill>
                <a:latin typeface="Arial Narrow"/>
                <a:ea typeface="宋体" charset="0"/>
                <a:cs typeface="Arial Narrow"/>
              </a:rPr>
            </a:br>
            <a:r>
              <a:rPr lang="en-US" altLang="zh-CN" b="0" u="none" dirty="0">
                <a:solidFill>
                  <a:srgbClr val="005FAA"/>
                </a:solidFill>
                <a:latin typeface="Arial Narrow"/>
                <a:ea typeface="宋体" charset="0"/>
                <a:cs typeface="Arial Narrow"/>
              </a:rPr>
              <a:t>   moisture datasets 1978-2010</a:t>
            </a:r>
            <a:br>
              <a:rPr lang="en-US" altLang="zh-CN" b="0" u="none" dirty="0">
                <a:solidFill>
                  <a:srgbClr val="005FAA"/>
                </a:solidFill>
                <a:latin typeface="Arial Narrow"/>
                <a:ea typeface="宋体" charset="0"/>
                <a:cs typeface="Arial Narrow"/>
              </a:rPr>
            </a:br>
            <a:r>
              <a:rPr lang="en-US" altLang="zh-CN" sz="1000" b="0" u="none" dirty="0">
                <a:solidFill>
                  <a:srgbClr val="005FAA"/>
                </a:solidFill>
                <a:latin typeface="Arial Narrow"/>
                <a:ea typeface="宋体" charset="0"/>
                <a:cs typeface="Arial Narrow"/>
              </a:rPr>
              <a:t/>
            </a:r>
            <a:br>
              <a:rPr lang="en-US" altLang="zh-CN" sz="1000" b="0" u="none" dirty="0">
                <a:solidFill>
                  <a:srgbClr val="005FAA"/>
                </a:solidFill>
                <a:latin typeface="Arial Narrow"/>
                <a:ea typeface="宋体" charset="0"/>
                <a:cs typeface="Arial Narrow"/>
              </a:rPr>
            </a:br>
            <a:r>
              <a:rPr lang="en-US" altLang="zh-CN" b="0" u="none" dirty="0">
                <a:solidFill>
                  <a:srgbClr val="005FAA"/>
                </a:solidFill>
                <a:latin typeface="Arial Narrow"/>
                <a:ea typeface="宋体" charset="0"/>
                <a:cs typeface="Arial Narrow"/>
              </a:rPr>
              <a:t>* Satellite data validation</a:t>
            </a:r>
            <a:br>
              <a:rPr lang="en-US" altLang="zh-CN" b="0" u="none" dirty="0">
                <a:solidFill>
                  <a:srgbClr val="005FAA"/>
                </a:solidFill>
                <a:latin typeface="Arial Narrow"/>
                <a:ea typeface="宋体" charset="0"/>
                <a:cs typeface="Arial Narrow"/>
              </a:rPr>
            </a:br>
            <a:r>
              <a:rPr lang="en-US" altLang="zh-CN" sz="1000" b="0" u="none" dirty="0">
                <a:solidFill>
                  <a:srgbClr val="005FAA"/>
                </a:solidFill>
                <a:latin typeface="Arial Narrow"/>
                <a:ea typeface="宋体" charset="0"/>
                <a:cs typeface="Arial Narrow"/>
              </a:rPr>
              <a:t/>
            </a:r>
            <a:br>
              <a:rPr lang="en-US" altLang="zh-CN" sz="1000" b="0" u="none" dirty="0">
                <a:solidFill>
                  <a:srgbClr val="005FAA"/>
                </a:solidFill>
                <a:latin typeface="Arial Narrow"/>
                <a:ea typeface="宋体" charset="0"/>
                <a:cs typeface="Arial Narrow"/>
              </a:rPr>
            </a:br>
            <a:r>
              <a:rPr lang="en-US" altLang="zh-CN" b="0" u="none" dirty="0">
                <a:solidFill>
                  <a:srgbClr val="005FAA"/>
                </a:solidFill>
                <a:latin typeface="Arial Narrow"/>
                <a:ea typeface="宋体" charset="0"/>
                <a:cs typeface="Arial Narrow"/>
              </a:rPr>
              <a:t>* Global Drought Information </a:t>
            </a:r>
            <a:br>
              <a:rPr lang="en-US" altLang="zh-CN" b="0" u="none" dirty="0">
                <a:solidFill>
                  <a:srgbClr val="005FAA"/>
                </a:solidFill>
                <a:latin typeface="Arial Narrow"/>
                <a:ea typeface="宋体" charset="0"/>
                <a:cs typeface="Arial Narrow"/>
              </a:rPr>
            </a:br>
            <a:r>
              <a:rPr lang="en-US" altLang="zh-CN" b="0" u="none" dirty="0">
                <a:solidFill>
                  <a:srgbClr val="005FAA"/>
                </a:solidFill>
                <a:latin typeface="Arial Narrow"/>
                <a:ea typeface="宋体" charset="0"/>
                <a:cs typeface="Arial Narrow"/>
              </a:rPr>
              <a:t>   System underway</a:t>
            </a:r>
            <a:br>
              <a:rPr lang="en-US" altLang="zh-CN" b="0" u="none" dirty="0">
                <a:solidFill>
                  <a:srgbClr val="005FAA"/>
                </a:solidFill>
                <a:latin typeface="Arial Narrow"/>
                <a:ea typeface="宋体" charset="0"/>
                <a:cs typeface="Arial Narrow"/>
              </a:rPr>
            </a:br>
            <a:r>
              <a:rPr lang="en-US" altLang="zh-CN" sz="1000" b="0" u="none" dirty="0">
                <a:solidFill>
                  <a:srgbClr val="005FAA"/>
                </a:solidFill>
                <a:latin typeface="Arial Narrow"/>
                <a:ea typeface="宋体" charset="0"/>
                <a:cs typeface="Arial Narrow"/>
              </a:rPr>
              <a:t> </a:t>
            </a:r>
            <a:br>
              <a:rPr lang="en-US" altLang="zh-CN" sz="1000" b="0" u="none" dirty="0">
                <a:solidFill>
                  <a:srgbClr val="005FAA"/>
                </a:solidFill>
                <a:latin typeface="Arial Narrow"/>
                <a:ea typeface="宋体" charset="0"/>
                <a:cs typeface="Arial Narrow"/>
              </a:rPr>
            </a:br>
            <a:r>
              <a:rPr lang="en-US" altLang="zh-CN" b="0" u="none" dirty="0">
                <a:solidFill>
                  <a:srgbClr val="005FAA"/>
                </a:solidFill>
                <a:latin typeface="Arial Narrow"/>
                <a:ea typeface="宋体" charset="0"/>
                <a:cs typeface="Arial Narrow"/>
              </a:rPr>
              <a:t>* Asian/African Water Cycle </a:t>
            </a:r>
            <a:br>
              <a:rPr lang="en-US" altLang="zh-CN" b="0" u="none" dirty="0">
                <a:solidFill>
                  <a:srgbClr val="005FAA"/>
                </a:solidFill>
                <a:latin typeface="Arial Narrow"/>
                <a:ea typeface="宋体" charset="0"/>
                <a:cs typeface="Arial Narrow"/>
              </a:rPr>
            </a:br>
            <a:r>
              <a:rPr lang="en-US" altLang="zh-CN" b="0" u="none" dirty="0">
                <a:solidFill>
                  <a:srgbClr val="005FAA"/>
                </a:solidFill>
                <a:latin typeface="Arial Narrow"/>
                <a:ea typeface="宋体" charset="0"/>
                <a:cs typeface="Arial Narrow"/>
              </a:rPr>
              <a:t>   Initiative</a:t>
            </a:r>
            <a:endParaRPr lang="en-US" b="0" u="none" dirty="0">
              <a:solidFill>
                <a:srgbClr val="005FAA"/>
              </a:solidFill>
              <a:latin typeface="Arial Narrow"/>
              <a:ea typeface="MS Mincho" charset="0"/>
              <a:cs typeface="Arial Narrow"/>
            </a:endParaRPr>
          </a:p>
        </p:txBody>
      </p:sp>
      <p:pic>
        <p:nvPicPr>
          <p:cNvPr id="34820" name="Picture 4" descr="smos_somalia_anv2"/>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667000"/>
            <a:ext cx="34290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anntot"/>
          <p:cNvPicPr>
            <a:picLocks noChangeAspect="1" noChangeArrowheads="1"/>
          </p:cNvPicPr>
          <p:nvPr/>
        </p:nvPicPr>
        <p:blipFill>
          <a:blip r:embed="rId3" cstate="print">
            <a:extLst>
              <a:ext uri="{28A0092B-C50C-407E-A947-70E740481C1C}">
                <a14:useLocalDpi xmlns:a14="http://schemas.microsoft.com/office/drawing/2010/main" val="0"/>
              </a:ext>
            </a:extLst>
          </a:blip>
          <a:srcRect l="4219" b="2675"/>
          <a:stretch>
            <a:fillRect/>
          </a:stretch>
        </p:blipFill>
        <p:spPr bwMode="auto">
          <a:xfrm>
            <a:off x="3360738" y="4889500"/>
            <a:ext cx="204946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plot_gpcp_climo"/>
          <p:cNvPicPr>
            <a:picLocks noChangeAspect="1" noChangeArrowheads="1"/>
          </p:cNvPicPr>
          <p:nvPr/>
        </p:nvPicPr>
        <p:blipFill>
          <a:blip r:embed="rId4">
            <a:extLst>
              <a:ext uri="{28A0092B-C50C-407E-A947-70E740481C1C}">
                <a14:useLocalDpi xmlns:a14="http://schemas.microsoft.com/office/drawing/2010/main" val="0"/>
              </a:ext>
            </a:extLst>
          </a:blip>
          <a:srcRect l="4651" b="4077"/>
          <a:stretch>
            <a:fillRect/>
          </a:stretch>
        </p:blipFill>
        <p:spPr bwMode="auto">
          <a:xfrm>
            <a:off x="0" y="4876800"/>
            <a:ext cx="3352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8" descr="NotMicroButSoft%20%28Eid%20Mubarik%20to%20Everyone%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895600"/>
            <a:ext cx="19812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1289" name="Rectangle 9"/>
          <p:cNvSpPr>
            <a:spLocks noChangeArrowheads="1"/>
          </p:cNvSpPr>
          <p:nvPr/>
        </p:nvSpPr>
        <p:spPr bwMode="auto">
          <a:xfrm>
            <a:off x="533400" y="2466975"/>
            <a:ext cx="1981200" cy="244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altLang="ja-JP" sz="1000" b="0" u="none">
                <a:solidFill>
                  <a:srgbClr val="000000"/>
                </a:solidFill>
              </a:rPr>
              <a:t>Soil Moisture (SMOS, ESA)</a:t>
            </a:r>
          </a:p>
        </p:txBody>
      </p:sp>
      <p:sp>
        <p:nvSpPr>
          <p:cNvPr id="3681291" name="Rectangle 11"/>
          <p:cNvSpPr>
            <a:spLocks noChangeArrowheads="1"/>
          </p:cNvSpPr>
          <p:nvPr/>
        </p:nvSpPr>
        <p:spPr bwMode="auto">
          <a:xfrm>
            <a:off x="2667000" y="4806950"/>
            <a:ext cx="1981200" cy="19843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altLang="ja-JP" sz="700" b="0" u="none">
                <a:solidFill>
                  <a:srgbClr val="000000"/>
                </a:solidFill>
              </a:rPr>
              <a:t>Precip</a:t>
            </a:r>
          </a:p>
        </p:txBody>
      </p:sp>
    </p:spTree>
    <p:extLst>
      <p:ext uri="{BB962C8B-B14F-4D97-AF65-F5344CB8AC3E}">
        <p14:creationId xmlns:p14="http://schemas.microsoft.com/office/powerpoint/2010/main" val="1953135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4"/>
          <p:cNvSpPr>
            <a:spLocks noGrp="1"/>
          </p:cNvSpPr>
          <p:nvPr>
            <p:ph type="ftr" sz="quarter" idx="4294967295"/>
          </p:nvPr>
        </p:nvSpPr>
        <p:spPr>
          <a:xfrm>
            <a:off x="3065463" y="6500813"/>
            <a:ext cx="3451225" cy="215900"/>
          </a:xfrm>
          <a:prstGeom prst="rect">
            <a:avLst/>
          </a:prstGeom>
        </p:spPr>
        <p:txBody>
          <a:bodyPr/>
          <a:lstStyle/>
          <a:p>
            <a:pPr>
              <a:defRPr/>
            </a:pPr>
            <a:endParaRPr lang="en-GB" dirty="0"/>
          </a:p>
        </p:txBody>
      </p:sp>
      <p:sp>
        <p:nvSpPr>
          <p:cNvPr id="3696642" name="Rectangle 2"/>
          <p:cNvSpPr>
            <a:spLocks noChangeArrowheads="1"/>
          </p:cNvSpPr>
          <p:nvPr/>
        </p:nvSpPr>
        <p:spPr bwMode="auto">
          <a:xfrm>
            <a:off x="0" y="762000"/>
            <a:ext cx="9144000" cy="1828800"/>
          </a:xfrm>
          <a:prstGeom prst="rect">
            <a:avLst/>
          </a:prstGeom>
          <a:noFill/>
          <a:ln>
            <a:noFill/>
          </a:ln>
          <a:effectLst/>
          <a:extLst>
            <a:ext uri="{909E8E84-426E-40DD-AFC4-6F175D3DCCD1}">
              <a14:hiddenFill xmlns:a14="http://schemas.microsoft.com/office/drawing/2010/main">
                <a:solidFill>
                  <a:srgbClr val="FFFFCC">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fr-CH" sz="3600" b="1" u="none" dirty="0">
                <a:solidFill>
                  <a:srgbClr val="3595B7"/>
                </a:solidFill>
                <a:latin typeface="Arial Narrow"/>
                <a:cs typeface="Arial Narrow"/>
              </a:rPr>
              <a:t>Cold Regions Monitoring </a:t>
            </a:r>
            <a:br>
              <a:rPr lang="fr-CH" sz="3600" b="1" u="none" dirty="0">
                <a:solidFill>
                  <a:srgbClr val="3595B7"/>
                </a:solidFill>
                <a:latin typeface="Arial Narrow"/>
                <a:cs typeface="Arial Narrow"/>
              </a:rPr>
            </a:br>
            <a:r>
              <a:rPr lang="fr-CH" sz="2700" b="1" i="1" u="none" dirty="0">
                <a:solidFill>
                  <a:srgbClr val="005FAA"/>
                </a:solidFill>
                <a:latin typeface="Arial Narrow"/>
                <a:cs typeface="Arial Narrow"/>
              </a:rPr>
              <a:t>(Canada, China, Denmark, Germany, Norway, India, Italy, Japan, Spain, USA, ICIMOD, IEEE, WCRP, WMO)</a:t>
            </a:r>
            <a:endParaRPr lang="en-US" sz="2700" b="1" i="1" u="none" dirty="0">
              <a:solidFill>
                <a:srgbClr val="005FAA"/>
              </a:solidFill>
              <a:latin typeface="Arial Narrow"/>
              <a:cs typeface="Arial Narrow"/>
            </a:endParaRPr>
          </a:p>
        </p:txBody>
      </p:sp>
      <p:sp>
        <p:nvSpPr>
          <p:cNvPr id="3696643" name="Rectangle 11"/>
          <p:cNvSpPr>
            <a:spLocks noChangeArrowheads="1"/>
          </p:cNvSpPr>
          <p:nvPr/>
        </p:nvSpPr>
        <p:spPr bwMode="auto">
          <a:xfrm>
            <a:off x="5562600" y="2590800"/>
            <a:ext cx="3505200" cy="40386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110000"/>
              </a:lnSpc>
              <a:defRPr/>
            </a:pPr>
            <a:r>
              <a:rPr lang="en-US" altLang="zh-CN" b="0" u="none" dirty="0">
                <a:solidFill>
                  <a:srgbClr val="005FAA"/>
                </a:solidFill>
                <a:cs typeface="宋体" charset="0"/>
              </a:rPr>
              <a:t>* </a:t>
            </a:r>
            <a:r>
              <a:rPr lang="en-US" altLang="zh-CN" b="0" u="none" dirty="0" err="1">
                <a:solidFill>
                  <a:srgbClr val="005FAA"/>
                </a:solidFill>
                <a:latin typeface="Arial Narrow"/>
                <a:cs typeface="Arial Narrow"/>
              </a:rPr>
              <a:t>CryoClim</a:t>
            </a:r>
            <a:r>
              <a:rPr lang="en-US" altLang="zh-CN" b="0" u="none" dirty="0">
                <a:solidFill>
                  <a:srgbClr val="005FAA"/>
                </a:solidFill>
                <a:latin typeface="Arial Narrow"/>
                <a:cs typeface="Arial Narrow"/>
              </a:rPr>
              <a:t> climate </a:t>
            </a:r>
            <a:br>
              <a:rPr lang="en-US" altLang="zh-CN" b="0" u="none" dirty="0">
                <a:solidFill>
                  <a:srgbClr val="005FAA"/>
                </a:solidFill>
                <a:latin typeface="Arial Narrow"/>
                <a:cs typeface="Arial Narrow"/>
              </a:rPr>
            </a:br>
            <a:r>
              <a:rPr lang="en-US" altLang="zh-CN" b="0" u="none" dirty="0">
                <a:solidFill>
                  <a:srgbClr val="005FAA"/>
                </a:solidFill>
                <a:latin typeface="Arial Narrow"/>
                <a:cs typeface="Arial Narrow"/>
              </a:rPr>
              <a:t>   monitoring service</a:t>
            </a:r>
            <a:br>
              <a:rPr lang="en-US" altLang="zh-CN" b="0" u="none" dirty="0">
                <a:solidFill>
                  <a:srgbClr val="005FAA"/>
                </a:solidFill>
                <a:latin typeface="Arial Narrow"/>
                <a:cs typeface="Arial Narrow"/>
              </a:rPr>
            </a:br>
            <a:r>
              <a:rPr lang="en-US" altLang="zh-CN" sz="1000" b="0" u="none" dirty="0">
                <a:solidFill>
                  <a:srgbClr val="005FAA"/>
                </a:solidFill>
                <a:latin typeface="Arial Narrow"/>
                <a:cs typeface="Arial Narrow"/>
              </a:rPr>
              <a:t/>
            </a:r>
            <a:br>
              <a:rPr lang="en-US" altLang="zh-CN" sz="1000" b="0" u="none" dirty="0">
                <a:solidFill>
                  <a:srgbClr val="005FAA"/>
                </a:solidFill>
                <a:latin typeface="Arial Narrow"/>
                <a:cs typeface="Arial Narrow"/>
              </a:rPr>
            </a:br>
            <a:r>
              <a:rPr lang="en-US" altLang="zh-CN" b="0" u="none" dirty="0">
                <a:solidFill>
                  <a:srgbClr val="005FAA"/>
                </a:solidFill>
                <a:latin typeface="Arial Narrow"/>
                <a:cs typeface="Arial Narrow"/>
              </a:rPr>
              <a:t>* Svalbard Integrated Arctic </a:t>
            </a:r>
            <a:br>
              <a:rPr lang="en-US" altLang="zh-CN" b="0" u="none" dirty="0">
                <a:solidFill>
                  <a:srgbClr val="005FAA"/>
                </a:solidFill>
                <a:latin typeface="Arial Narrow"/>
                <a:cs typeface="Arial Narrow"/>
              </a:rPr>
            </a:br>
            <a:r>
              <a:rPr lang="en-US" altLang="zh-CN" b="0" u="none" dirty="0">
                <a:solidFill>
                  <a:srgbClr val="005FAA"/>
                </a:solidFill>
                <a:latin typeface="Arial Narrow"/>
                <a:cs typeface="Arial Narrow"/>
              </a:rPr>
              <a:t>   Earth Observing System</a:t>
            </a:r>
            <a:br>
              <a:rPr lang="en-US" altLang="zh-CN" b="0" u="none" dirty="0">
                <a:solidFill>
                  <a:srgbClr val="005FAA"/>
                </a:solidFill>
                <a:latin typeface="Arial Narrow"/>
                <a:cs typeface="Arial Narrow"/>
              </a:rPr>
            </a:br>
            <a:r>
              <a:rPr lang="en-US" altLang="zh-CN" sz="1000" b="0" u="none" dirty="0">
                <a:solidFill>
                  <a:srgbClr val="005FAA"/>
                </a:solidFill>
                <a:latin typeface="Arial Narrow"/>
                <a:cs typeface="Arial Narrow"/>
              </a:rPr>
              <a:t/>
            </a:r>
            <a:br>
              <a:rPr lang="en-US" altLang="zh-CN" sz="1000" b="0" u="none" dirty="0">
                <a:solidFill>
                  <a:srgbClr val="005FAA"/>
                </a:solidFill>
                <a:latin typeface="Arial Narrow"/>
                <a:cs typeface="Arial Narrow"/>
              </a:rPr>
            </a:br>
            <a:r>
              <a:rPr lang="en-US" altLang="zh-CN" b="0" u="none" dirty="0">
                <a:solidFill>
                  <a:srgbClr val="005FAA"/>
                </a:solidFill>
                <a:latin typeface="Arial Narrow"/>
                <a:cs typeface="Arial Narrow"/>
              </a:rPr>
              <a:t>* Sea-ice ECV for Arctic/ </a:t>
            </a:r>
            <a:br>
              <a:rPr lang="en-US" altLang="zh-CN" b="0" u="none" dirty="0">
                <a:solidFill>
                  <a:srgbClr val="005FAA"/>
                </a:solidFill>
                <a:latin typeface="Arial Narrow"/>
                <a:cs typeface="Arial Narrow"/>
              </a:rPr>
            </a:br>
            <a:r>
              <a:rPr lang="en-US" altLang="zh-CN" b="0" u="none" dirty="0">
                <a:solidFill>
                  <a:srgbClr val="005FAA"/>
                </a:solidFill>
                <a:latin typeface="Arial Narrow"/>
                <a:cs typeface="Arial Narrow"/>
              </a:rPr>
              <a:t>   Antarctic snow-cover </a:t>
            </a:r>
            <a:br>
              <a:rPr lang="en-US" altLang="zh-CN" b="0" u="none" dirty="0">
                <a:solidFill>
                  <a:srgbClr val="005FAA"/>
                </a:solidFill>
                <a:latin typeface="Arial Narrow"/>
                <a:cs typeface="Arial Narrow"/>
              </a:rPr>
            </a:br>
            <a:r>
              <a:rPr lang="en-US" altLang="zh-CN" sz="1000" b="0" u="none" dirty="0">
                <a:solidFill>
                  <a:srgbClr val="005FAA"/>
                </a:solidFill>
                <a:latin typeface="Arial Narrow"/>
                <a:cs typeface="Arial Narrow"/>
              </a:rPr>
              <a:t> </a:t>
            </a:r>
            <a:br>
              <a:rPr lang="en-US" altLang="zh-CN" sz="1000" b="0" u="none" dirty="0">
                <a:solidFill>
                  <a:srgbClr val="005FAA"/>
                </a:solidFill>
                <a:latin typeface="Arial Narrow"/>
                <a:cs typeface="Arial Narrow"/>
              </a:rPr>
            </a:br>
            <a:r>
              <a:rPr lang="en-US" altLang="zh-CN" b="0" u="none" dirty="0">
                <a:solidFill>
                  <a:srgbClr val="005FAA"/>
                </a:solidFill>
                <a:latin typeface="Arial Narrow"/>
                <a:cs typeface="Arial Narrow"/>
              </a:rPr>
              <a:t>* Focus on Tibetan Plateau</a:t>
            </a:r>
            <a:br>
              <a:rPr lang="en-US" altLang="zh-CN" b="0" u="none" dirty="0">
                <a:solidFill>
                  <a:srgbClr val="005FAA"/>
                </a:solidFill>
                <a:latin typeface="Arial Narrow"/>
                <a:cs typeface="Arial Narrow"/>
              </a:rPr>
            </a:br>
            <a:r>
              <a:rPr lang="en-US" altLang="zh-CN" sz="1000" b="0" u="none" dirty="0">
                <a:solidFill>
                  <a:srgbClr val="005FAA"/>
                </a:solidFill>
                <a:latin typeface="Arial Narrow"/>
                <a:cs typeface="Arial Narrow"/>
              </a:rPr>
              <a:t> </a:t>
            </a:r>
            <a:br>
              <a:rPr lang="en-US" altLang="zh-CN" sz="1000" b="0" u="none" dirty="0">
                <a:solidFill>
                  <a:srgbClr val="005FAA"/>
                </a:solidFill>
                <a:latin typeface="Arial Narrow"/>
                <a:cs typeface="Arial Narrow"/>
              </a:rPr>
            </a:br>
            <a:r>
              <a:rPr lang="en-US" altLang="zh-CN" b="0" u="none" dirty="0">
                <a:solidFill>
                  <a:srgbClr val="005FAA"/>
                </a:solidFill>
                <a:latin typeface="Arial Narrow"/>
                <a:cs typeface="Arial Narrow"/>
              </a:rPr>
              <a:t>* Glacier dynamics mapping</a:t>
            </a:r>
            <a:endParaRPr lang="en-US" b="0" u="none" dirty="0">
              <a:solidFill>
                <a:srgbClr val="005FAA"/>
              </a:solidFill>
              <a:latin typeface="Arial Narrow"/>
              <a:ea typeface="宋体" charset="0"/>
              <a:cs typeface="Arial Narrow"/>
            </a:endParaRPr>
          </a:p>
        </p:txBody>
      </p:sp>
      <p:pic>
        <p:nvPicPr>
          <p:cNvPr id="13334" name="Picture 22" descr="http://lindseynicholson.org/wp-content/uploads/2011/09/cryosphere_atlas_north131616568717007_map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2743200"/>
            <a:ext cx="9144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292100" dist="139700" dir="2700000" algn="tl" rotWithShape="0">
                    <a:srgbClr val="333333">
                      <a:alpha val="64999"/>
                    </a:srgbClr>
                  </a:outerShdw>
                </a:effectLst>
              </a14:hiddenEffects>
            </a:ext>
          </a:extLst>
        </p:spPr>
      </p:pic>
      <p:pic>
        <p:nvPicPr>
          <p:cNvPr id="13336" name="Picture 24" descr="http://www.earthmagazine.org/sites/earthmagazine.org/files/styles/medium/public/1324689430/i-4b0-7db-8-13.jpg"/>
          <p:cNvPicPr>
            <a:picLocks noChangeAspect="1" noChangeArrowheads="1"/>
          </p:cNvPicPr>
          <p:nvPr/>
        </p:nvPicPr>
        <p:blipFill>
          <a:blip r:embed="rId3">
            <a:extLst>
              <a:ext uri="{28A0092B-C50C-407E-A947-70E740481C1C}">
                <a14:useLocalDpi xmlns:a14="http://schemas.microsoft.com/office/drawing/2010/main" val="0"/>
              </a:ext>
            </a:extLst>
          </a:blip>
          <a:srcRect l="12791" r="13875"/>
          <a:stretch>
            <a:fillRect/>
          </a:stretch>
        </p:blipFill>
        <p:spPr bwMode="auto">
          <a:xfrm>
            <a:off x="152400" y="2667000"/>
            <a:ext cx="96837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292100" dist="139700" dir="2700000" algn="tl" rotWithShape="0">
                    <a:srgbClr val="333333">
                      <a:alpha val="64999"/>
                    </a:srgbClr>
                  </a:outerShdw>
                </a:effectLst>
              </a14:hiddenEffects>
            </a:ext>
          </a:extLst>
        </p:spPr>
      </p:pic>
      <p:pic>
        <p:nvPicPr>
          <p:cNvPr id="35846" name="Picture 20" descr="IPY%20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5029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22" descr="AC">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6400800"/>
            <a:ext cx="3810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24" descr="saon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6324600"/>
            <a:ext cx="838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26" descr="logo-default">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l="4457" r="73201" b="-1613"/>
          <a:stretch>
            <a:fillRect/>
          </a:stretch>
        </p:blipFill>
        <p:spPr bwMode="auto">
          <a:xfrm>
            <a:off x="2667000" y="6365875"/>
            <a:ext cx="685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AutoShape 28" descr="9k="/>
          <p:cNvSpPr>
            <a:spLocks noChangeAspect="1" noChangeArrowheads="1"/>
          </p:cNvSpPr>
          <p:nvPr/>
        </p:nvSpPr>
        <p:spPr bwMode="auto">
          <a:xfrm>
            <a:off x="3367088" y="2481263"/>
            <a:ext cx="24098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51" name="AutoShape 31" descr="9k="/>
          <p:cNvSpPr>
            <a:spLocks noChangeAspect="1" noChangeArrowheads="1"/>
          </p:cNvSpPr>
          <p:nvPr/>
        </p:nvSpPr>
        <p:spPr bwMode="auto">
          <a:xfrm>
            <a:off x="0" y="-19050"/>
            <a:ext cx="1714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852" name="AutoShape 33" descr="9k="/>
          <p:cNvSpPr>
            <a:spLocks noChangeAspect="1" noChangeArrowheads="1"/>
          </p:cNvSpPr>
          <p:nvPr/>
        </p:nvSpPr>
        <p:spPr bwMode="auto">
          <a:xfrm>
            <a:off x="3714750" y="2819400"/>
            <a:ext cx="1714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5853" name="Picture 35" descr="SIOS-logo"/>
          <p:cNvPicPr>
            <a:picLocks noChangeAspect="1" noChangeArrowheads="1"/>
          </p:cNvPicPr>
          <p:nvPr/>
        </p:nvPicPr>
        <p:blipFill>
          <a:blip r:embed="rId10" cstate="print">
            <a:extLst>
              <a:ext uri="{28A0092B-C50C-407E-A947-70E740481C1C}">
                <a14:useLocalDpi xmlns:a14="http://schemas.microsoft.com/office/drawing/2010/main" val="0"/>
              </a:ext>
            </a:extLst>
          </a:blip>
          <a:srcRect l="10889" t="14999" r="10889" b="14999"/>
          <a:stretch>
            <a:fillRect/>
          </a:stretch>
        </p:blipFill>
        <p:spPr bwMode="auto">
          <a:xfrm>
            <a:off x="2057400" y="6400800"/>
            <a:ext cx="533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37" descr="p6870_31e679fc48f011d5fcbe9e240743c842Artic_Antarcti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3714750"/>
            <a:ext cx="53054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Picture 39" descr="k2_north_fac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52600" y="2743200"/>
            <a:ext cx="198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40" descr="IPY%20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768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42" descr="ANd9GcQQUwG4T-N6X7bQLiXrn8qlalQuc2b32CONQ8WqlsHtrAQJEbPZPW8bA5FJ"/>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13025" y="5638800"/>
            <a:ext cx="2254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183797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43200"/>
            <a:ext cx="3848100"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3"/>
          <p:cNvSpPr>
            <a:spLocks noGrp="1" noChangeArrowheads="1"/>
          </p:cNvSpPr>
          <p:nvPr>
            <p:ph type="title"/>
          </p:nvPr>
        </p:nvSpPr>
        <p:spPr>
          <a:xfrm>
            <a:off x="179512" y="1196752"/>
            <a:ext cx="8739187" cy="611187"/>
          </a:xfrm>
        </p:spPr>
        <p:txBody>
          <a:bodyPr/>
          <a:lstStyle/>
          <a:p>
            <a:pPr algn="ctr" eaLnBrk="1" hangingPunct="1">
              <a:defRPr/>
            </a:pPr>
            <a:r>
              <a:rPr lang="en-US" altLang="ja-JP" sz="3600" b="1" dirty="0">
                <a:solidFill>
                  <a:srgbClr val="000098"/>
                </a:solidFill>
                <a:latin typeface="Arial Narrow" charset="0"/>
              </a:rPr>
              <a:t>GEOSS Implementation Requires:</a:t>
            </a:r>
            <a:br>
              <a:rPr lang="en-US" altLang="ja-JP" sz="3600" b="1" dirty="0">
                <a:solidFill>
                  <a:srgbClr val="000098"/>
                </a:solidFill>
                <a:latin typeface="Arial Narrow" charset="0"/>
              </a:rPr>
            </a:br>
            <a:r>
              <a:rPr lang="en-US" altLang="ja-JP" sz="3600" b="1" i="1" dirty="0">
                <a:solidFill>
                  <a:srgbClr val="000098"/>
                </a:solidFill>
                <a:latin typeface="Arial Narrow" charset="0"/>
              </a:rPr>
              <a:t>Data Sharing Principles</a:t>
            </a:r>
          </a:p>
        </p:txBody>
      </p:sp>
      <p:sp>
        <p:nvSpPr>
          <p:cNvPr id="61443" name="Rectangle 4"/>
          <p:cNvSpPr>
            <a:spLocks noGrp="1" noChangeArrowheads="1"/>
          </p:cNvSpPr>
          <p:nvPr>
            <p:ph type="body" idx="1"/>
          </p:nvPr>
        </p:nvSpPr>
        <p:spPr>
          <a:xfrm>
            <a:off x="381000" y="2384425"/>
            <a:ext cx="6477000" cy="3025775"/>
          </a:xfrm>
          <a:solidFill>
            <a:schemeClr val="bg1">
              <a:alpha val="58038"/>
            </a:schemeClr>
          </a:solidFill>
        </p:spPr>
        <p:txBody>
          <a:bodyPr/>
          <a:lstStyle/>
          <a:p>
            <a:pPr eaLnBrk="1" hangingPunct="1">
              <a:buFont typeface="Times New Roman" charset="0"/>
              <a:buChar char="•"/>
              <a:defRPr/>
            </a:pPr>
            <a:r>
              <a:rPr lang="en-US" altLang="ja-JP" sz="2800" b="1" dirty="0" smtClean="0">
                <a:solidFill>
                  <a:srgbClr val="005FAA"/>
                </a:solidFill>
                <a:latin typeface="Arial Narrow" charset="0"/>
              </a:rPr>
              <a:t> Full </a:t>
            </a:r>
            <a:r>
              <a:rPr lang="en-US" altLang="ja-JP" sz="2800" b="1" dirty="0">
                <a:solidFill>
                  <a:srgbClr val="005FAA"/>
                </a:solidFill>
                <a:latin typeface="Arial Narrow" charset="0"/>
              </a:rPr>
              <a:t>and Open Exchange of Data</a:t>
            </a:r>
          </a:p>
          <a:p>
            <a:pPr eaLnBrk="1" hangingPunct="1">
              <a:buFont typeface="Times New Roman" charset="0"/>
              <a:buChar char="•"/>
              <a:defRPr/>
            </a:pPr>
            <a:endParaRPr lang="en-US" altLang="ja-JP" sz="2800" b="1" dirty="0">
              <a:solidFill>
                <a:srgbClr val="005FAA"/>
              </a:solidFill>
              <a:latin typeface="Arial Narrow" charset="0"/>
            </a:endParaRPr>
          </a:p>
          <a:p>
            <a:pPr eaLnBrk="1" hangingPunct="1">
              <a:buFont typeface="Times New Roman" charset="0"/>
              <a:buChar char="•"/>
              <a:defRPr/>
            </a:pPr>
            <a:r>
              <a:rPr lang="en-GB" altLang="zh-CN" sz="2800" b="1" dirty="0" smtClean="0">
                <a:solidFill>
                  <a:srgbClr val="005FAA"/>
                </a:solidFill>
                <a:latin typeface="Arial Narrow" charset="0"/>
                <a:ea typeface="宋体" charset="0"/>
                <a:cs typeface="宋体" charset="0"/>
              </a:rPr>
              <a:t> Data </a:t>
            </a:r>
            <a:r>
              <a:rPr lang="en-GB" altLang="zh-CN" sz="2800" b="1" dirty="0">
                <a:solidFill>
                  <a:srgbClr val="005FAA"/>
                </a:solidFill>
                <a:latin typeface="Arial Narrow" charset="0"/>
                <a:ea typeface="宋体" charset="0"/>
                <a:cs typeface="宋体" charset="0"/>
              </a:rPr>
              <a:t>and Products at Minimum Time Delay and </a:t>
            </a:r>
            <a:r>
              <a:rPr lang="en-GB" altLang="zh-CN" sz="2800" b="1" dirty="0" smtClean="0">
                <a:solidFill>
                  <a:srgbClr val="005FAA"/>
                </a:solidFill>
                <a:latin typeface="Arial Narrow" charset="0"/>
                <a:ea typeface="宋体" charset="0"/>
                <a:cs typeface="宋体" charset="0"/>
              </a:rPr>
              <a:t>at Minimum </a:t>
            </a:r>
            <a:r>
              <a:rPr lang="en-GB" altLang="zh-CN" sz="2800" b="1" dirty="0">
                <a:solidFill>
                  <a:srgbClr val="005FAA"/>
                </a:solidFill>
                <a:latin typeface="Arial Narrow" charset="0"/>
                <a:ea typeface="宋体" charset="0"/>
                <a:cs typeface="宋体" charset="0"/>
              </a:rPr>
              <a:t>Cost</a:t>
            </a:r>
          </a:p>
          <a:p>
            <a:pPr eaLnBrk="1" hangingPunct="1">
              <a:buFont typeface="Times New Roman" charset="0"/>
              <a:buChar char="•"/>
              <a:defRPr/>
            </a:pPr>
            <a:endParaRPr lang="en-GB" altLang="zh-CN" sz="2800" b="1" dirty="0">
              <a:solidFill>
                <a:srgbClr val="005FAA"/>
              </a:solidFill>
              <a:latin typeface="Arial Narrow" charset="0"/>
              <a:ea typeface="宋体" charset="0"/>
              <a:cs typeface="宋体" charset="0"/>
            </a:endParaRPr>
          </a:p>
          <a:p>
            <a:pPr eaLnBrk="1" hangingPunct="1">
              <a:buFont typeface="Times New Roman" charset="0"/>
              <a:buChar char="•"/>
              <a:defRPr/>
            </a:pPr>
            <a:r>
              <a:rPr lang="en-GB" altLang="zh-CN" sz="2800" b="1" dirty="0" smtClean="0">
                <a:solidFill>
                  <a:srgbClr val="005FAA"/>
                </a:solidFill>
                <a:latin typeface="Arial Narrow" charset="0"/>
                <a:ea typeface="宋体" charset="0"/>
                <a:cs typeface="宋体" charset="0"/>
              </a:rPr>
              <a:t> Free </a:t>
            </a:r>
            <a:r>
              <a:rPr lang="en-GB" altLang="zh-CN" sz="2800" b="1" dirty="0">
                <a:solidFill>
                  <a:srgbClr val="005FAA"/>
                </a:solidFill>
                <a:latin typeface="Arial Narrow" charset="0"/>
                <a:ea typeface="宋体" charset="0"/>
                <a:cs typeface="宋体" charset="0"/>
              </a:rPr>
              <a:t>of Charge or Cost of Reproduction</a:t>
            </a:r>
            <a:endParaRPr lang="en-GB" altLang="ja-JP" sz="2800" b="1" dirty="0">
              <a:solidFill>
                <a:srgbClr val="005FAA"/>
              </a:solidFill>
              <a:latin typeface="Arial Narrow" charset="0"/>
            </a:endParaRPr>
          </a:p>
        </p:txBody>
      </p:sp>
    </p:spTree>
    <p:extLst>
      <p:ext uri="{BB962C8B-B14F-4D97-AF65-F5344CB8AC3E}">
        <p14:creationId xmlns:p14="http://schemas.microsoft.com/office/powerpoint/2010/main" val="45000205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128" y="838200"/>
            <a:ext cx="7772400" cy="1143000"/>
          </a:xfrm>
        </p:spPr>
        <p:txBody>
          <a:bodyPr/>
          <a:lstStyle/>
          <a:p>
            <a:r>
              <a:rPr lang="en-US" sz="3600" dirty="0" smtClean="0">
                <a:solidFill>
                  <a:schemeClr val="accent2"/>
                </a:solidFill>
                <a:latin typeface="Arial Narrow"/>
                <a:cs typeface="Arial Narrow"/>
              </a:rPr>
              <a:t>GEOSS Common Infrastructure</a:t>
            </a:r>
            <a:endParaRPr lang="en-US" sz="3600" dirty="0">
              <a:solidFill>
                <a:schemeClr val="accent2"/>
              </a:solidFill>
              <a:latin typeface="Arial Narrow"/>
              <a:cs typeface="Arial Narrow"/>
            </a:endParaRP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784" b="10784"/>
          <a:stretch/>
        </p:blipFill>
        <p:spPr bwMode="auto">
          <a:xfrm>
            <a:off x="179512" y="2057400"/>
            <a:ext cx="8640960" cy="4287664"/>
          </a:xfrm>
          <a:prstGeom prst="rect">
            <a:avLst/>
          </a:prstGeom>
          <a:noFill/>
          <a:ln>
            <a:noFill/>
          </a:ln>
          <a:extLst/>
        </p:spPr>
      </p:pic>
    </p:spTree>
    <p:extLst>
      <p:ext uri="{BB962C8B-B14F-4D97-AF65-F5344CB8AC3E}">
        <p14:creationId xmlns:p14="http://schemas.microsoft.com/office/powerpoint/2010/main" val="1316425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riangolo isoscele 21"/>
          <p:cNvSpPr>
            <a:spLocks noChangeArrowheads="1"/>
          </p:cNvSpPr>
          <p:nvPr/>
        </p:nvSpPr>
        <p:spPr bwMode="auto">
          <a:xfrm>
            <a:off x="3733800" y="1219200"/>
            <a:ext cx="5638800" cy="5461000"/>
          </a:xfrm>
          <a:prstGeom prst="triangle">
            <a:avLst>
              <a:gd name="adj" fmla="val 49787"/>
            </a:avLst>
          </a:prstGeom>
          <a:noFill/>
          <a:ln w="28575">
            <a:solidFill>
              <a:srgbClr val="FFC000"/>
            </a:solidFill>
            <a:miter lim="800000"/>
            <a:headEnd/>
            <a:tailEnd/>
          </a:ln>
        </p:spPr>
        <p:txBody>
          <a:bodyPr anchor="ctr"/>
          <a:lstStyle/>
          <a:p>
            <a:pPr algn="ctr"/>
            <a:endParaRPr lang="en-US" dirty="0">
              <a:solidFill>
                <a:srgbClr val="000000"/>
              </a:solidFill>
            </a:endParaRPr>
          </a:p>
        </p:txBody>
      </p:sp>
      <p:sp>
        <p:nvSpPr>
          <p:cNvPr id="89090" name="Titolo 1"/>
          <p:cNvSpPr>
            <a:spLocks noGrp="1"/>
          </p:cNvSpPr>
          <p:nvPr>
            <p:ph type="title" idx="4294967295"/>
          </p:nvPr>
        </p:nvSpPr>
        <p:spPr>
          <a:xfrm>
            <a:off x="0" y="420588"/>
            <a:ext cx="8229600" cy="992188"/>
          </a:xfrm>
        </p:spPr>
        <p:txBody>
          <a:bodyPr/>
          <a:lstStyle/>
          <a:p>
            <a:pPr algn="ctr"/>
            <a:r>
              <a:rPr lang="it-IT" altLang="ja-JP" sz="4000" b="1" dirty="0" smtClean="0">
                <a:solidFill>
                  <a:srgbClr val="333399"/>
                </a:solidFill>
                <a:latin typeface="Arial Narrow"/>
                <a:cs typeface="Arial Narrow"/>
              </a:rPr>
              <a:t>GEOSS Resources</a:t>
            </a:r>
            <a:endParaRPr lang="en-US" altLang="ja-JP" sz="4000" b="1" dirty="0" smtClean="0">
              <a:solidFill>
                <a:srgbClr val="333399"/>
              </a:solidFill>
              <a:latin typeface="Arial Narrow"/>
              <a:cs typeface="Arial Narrow"/>
            </a:endParaRPr>
          </a:p>
        </p:txBody>
      </p:sp>
      <p:grpSp>
        <p:nvGrpSpPr>
          <p:cNvPr id="9" name="Gruppo 8"/>
          <p:cNvGrpSpPr>
            <a:grpSpLocks/>
          </p:cNvGrpSpPr>
          <p:nvPr/>
        </p:nvGrpSpPr>
        <p:grpSpPr bwMode="auto">
          <a:xfrm>
            <a:off x="76200" y="1373188"/>
            <a:ext cx="8382000" cy="941387"/>
            <a:chOff x="-228600" y="1373188"/>
            <a:chExt cx="8382000" cy="941387"/>
          </a:xfrm>
        </p:grpSpPr>
        <p:sp>
          <p:nvSpPr>
            <p:cNvPr id="35" name="Rettangolo arrotondato 34"/>
            <p:cNvSpPr/>
            <p:nvPr/>
          </p:nvSpPr>
          <p:spPr bwMode="auto">
            <a:xfrm>
              <a:off x="-228600" y="1373188"/>
              <a:ext cx="8382000" cy="941387"/>
            </a:xfrm>
            <a:prstGeom prst="roundRect">
              <a:avLst/>
            </a:prstGeom>
            <a:solidFill>
              <a:schemeClr val="accent2">
                <a:lumMod val="20000"/>
                <a:lumOff val="80000"/>
                <a:alpha val="52000"/>
              </a:schemeClr>
            </a:solidFill>
            <a:ln>
              <a:noFill/>
            </a:ln>
            <a:effectLst/>
            <a:extLst/>
          </p:spPr>
          <p:txBody>
            <a:bodyPr anchor="ctr"/>
            <a:lstStyle/>
            <a:p>
              <a:pPr algn="ctr">
                <a:defRPr/>
              </a:pPr>
              <a:endParaRPr lang="en-US" dirty="0">
                <a:solidFill>
                  <a:srgbClr val="000000"/>
                </a:solidFill>
                <a:latin typeface="Tahoma" charset="0"/>
                <a:ea typeface="ＭＳ Ｐゴシック" charset="0"/>
                <a:cs typeface="+mn-cs"/>
              </a:endParaRPr>
            </a:p>
          </p:txBody>
        </p:sp>
        <p:sp>
          <p:nvSpPr>
            <p:cNvPr id="89125" name="Rettangolo 1"/>
            <p:cNvSpPr>
              <a:spLocks noChangeArrowheads="1"/>
            </p:cNvSpPr>
            <p:nvPr/>
          </p:nvSpPr>
          <p:spPr bwMode="auto">
            <a:xfrm>
              <a:off x="304800" y="1600200"/>
              <a:ext cx="4178424" cy="461665"/>
            </a:xfrm>
            <a:prstGeom prst="rect">
              <a:avLst/>
            </a:prstGeom>
            <a:noFill/>
            <a:ln w="9525">
              <a:noFill/>
              <a:miter lim="800000"/>
              <a:headEnd/>
              <a:tailEnd/>
            </a:ln>
          </p:spPr>
          <p:txBody>
            <a:bodyPr wrap="square">
              <a:spAutoFit/>
            </a:bodyPr>
            <a:lstStyle/>
            <a:p>
              <a:pPr eaLnBrk="0" hangingPunct="0">
                <a:spcBef>
                  <a:spcPct val="20000"/>
                </a:spcBef>
              </a:pPr>
              <a:r>
                <a:rPr kumimoji="1" lang="en-US" altLang="ja-JP" b="1" u="none" dirty="0">
                  <a:solidFill>
                    <a:srgbClr val="009999"/>
                  </a:solidFill>
                  <a:latin typeface="Arial Narrow"/>
                  <a:cs typeface="Arial Narrow"/>
                </a:rPr>
                <a:t>About </a:t>
              </a:r>
              <a:r>
                <a:rPr kumimoji="1" lang="en-US" altLang="ja-JP" b="1" dirty="0" smtClean="0">
                  <a:solidFill>
                    <a:srgbClr val="FF0000"/>
                  </a:solidFill>
                  <a:latin typeface="Arial Narrow"/>
                  <a:cs typeface="Arial Narrow"/>
                </a:rPr>
                <a:t>45</a:t>
              </a:r>
              <a:r>
                <a:rPr kumimoji="1" lang="en-US" altLang="ja-JP" b="1" u="none" dirty="0" smtClean="0">
                  <a:solidFill>
                    <a:srgbClr val="009999"/>
                  </a:solidFill>
                  <a:latin typeface="Arial Narrow"/>
                  <a:cs typeface="Arial Narrow"/>
                </a:rPr>
                <a:t> </a:t>
              </a:r>
              <a:r>
                <a:rPr kumimoji="1" lang="en-US" altLang="ja-JP" b="1" u="none" dirty="0">
                  <a:solidFill>
                    <a:srgbClr val="009999"/>
                  </a:solidFill>
                  <a:latin typeface="Arial Narrow"/>
                  <a:cs typeface="Arial Narrow"/>
                </a:rPr>
                <a:t>brokered data </a:t>
              </a:r>
              <a:r>
                <a:rPr kumimoji="1" lang="en-US" altLang="ja-JP" b="1" u="none" dirty="0" smtClean="0">
                  <a:solidFill>
                    <a:srgbClr val="009999"/>
                  </a:solidFill>
                  <a:latin typeface="Arial Narrow"/>
                  <a:cs typeface="Arial Narrow"/>
                </a:rPr>
                <a:t>providers</a:t>
              </a:r>
              <a:endParaRPr kumimoji="1" lang="en-US" altLang="ja-JP" b="1" u="none" dirty="0">
                <a:solidFill>
                  <a:srgbClr val="009999"/>
                </a:solidFill>
                <a:latin typeface="Arial Narrow"/>
                <a:cs typeface="Arial Narrow"/>
              </a:endParaRPr>
            </a:p>
          </p:txBody>
        </p:sp>
        <p:pic>
          <p:nvPicPr>
            <p:cNvPr id="89126" name="Immagine 4"/>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5270500" y="1427163"/>
              <a:ext cx="901700" cy="706437"/>
            </a:xfrm>
            <a:prstGeom prst="rect">
              <a:avLst/>
            </a:prstGeom>
            <a:noFill/>
            <a:ln w="9525">
              <a:noFill/>
              <a:miter lim="800000"/>
              <a:headEnd/>
              <a:tailEnd/>
            </a:ln>
          </p:spPr>
        </p:pic>
        <p:pic>
          <p:nvPicPr>
            <p:cNvPr id="89127" name="Immagine 5"/>
            <p:cNvPicPr>
              <a:picLocks noChangeAspect="1"/>
            </p:cNvPicPr>
            <p:nvPr/>
          </p:nvPicPr>
          <p:blipFill>
            <a:blip r:embed="rId4"/>
            <a:srcRect/>
            <a:stretch>
              <a:fillRect/>
            </a:stretch>
          </p:blipFill>
          <p:spPr bwMode="auto">
            <a:xfrm>
              <a:off x="7235825" y="1639888"/>
              <a:ext cx="536575" cy="534987"/>
            </a:xfrm>
            <a:prstGeom prst="rect">
              <a:avLst/>
            </a:prstGeom>
            <a:noFill/>
            <a:ln w="9525">
              <a:noFill/>
              <a:miter lim="800000"/>
              <a:headEnd/>
              <a:tailEnd/>
            </a:ln>
          </p:spPr>
        </p:pic>
        <p:pic>
          <p:nvPicPr>
            <p:cNvPr id="89128" name="Immagine 8"/>
            <p:cNvPicPr>
              <a:picLocks noChangeAspect="1"/>
            </p:cNvPicPr>
            <p:nvPr/>
          </p:nvPicPr>
          <p:blipFill>
            <a:blip r:embed="rId5"/>
            <a:srcRect/>
            <a:stretch>
              <a:fillRect/>
            </a:stretch>
          </p:blipFill>
          <p:spPr bwMode="auto">
            <a:xfrm>
              <a:off x="6264275" y="1614488"/>
              <a:ext cx="517525" cy="517525"/>
            </a:xfrm>
            <a:prstGeom prst="rect">
              <a:avLst/>
            </a:prstGeom>
            <a:noFill/>
            <a:ln w="9525">
              <a:noFill/>
              <a:miter lim="800000"/>
              <a:headEnd/>
              <a:tailEnd/>
            </a:ln>
          </p:spPr>
        </p:pic>
        <p:sp>
          <p:nvSpPr>
            <p:cNvPr id="89129" name="CasellaDiTesto 9"/>
            <p:cNvSpPr txBox="1">
              <a:spLocks noChangeArrowheads="1"/>
            </p:cNvSpPr>
            <p:nvPr/>
          </p:nvSpPr>
          <p:spPr bwMode="auto">
            <a:xfrm>
              <a:off x="6721475" y="1746249"/>
              <a:ext cx="623888" cy="369332"/>
            </a:xfrm>
            <a:prstGeom prst="rect">
              <a:avLst/>
            </a:prstGeom>
            <a:noFill/>
            <a:ln w="9525">
              <a:noFill/>
              <a:miter lim="800000"/>
              <a:headEnd/>
              <a:tailEnd/>
            </a:ln>
          </p:spPr>
          <p:txBody>
            <a:bodyPr>
              <a:spAutoFit/>
            </a:bodyPr>
            <a:lstStyle/>
            <a:p>
              <a:pPr algn="ctr"/>
              <a:r>
                <a:rPr lang="en-US" sz="1800" b="0" u="none" dirty="0">
                  <a:solidFill>
                    <a:srgbClr val="000000"/>
                  </a:solidFill>
                </a:rPr>
                <a:t>.. .</a:t>
              </a:r>
            </a:p>
          </p:txBody>
        </p:sp>
      </p:grpSp>
      <p:grpSp>
        <p:nvGrpSpPr>
          <p:cNvPr id="10" name="Gruppo 9"/>
          <p:cNvGrpSpPr>
            <a:grpSpLocks/>
          </p:cNvGrpSpPr>
          <p:nvPr/>
        </p:nvGrpSpPr>
        <p:grpSpPr bwMode="auto">
          <a:xfrm>
            <a:off x="76200" y="2209800"/>
            <a:ext cx="8991600" cy="2101290"/>
            <a:chOff x="-228600" y="2362200"/>
            <a:chExt cx="8991600" cy="2101270"/>
          </a:xfrm>
        </p:grpSpPr>
        <p:sp>
          <p:nvSpPr>
            <p:cNvPr id="39" name="Rettangolo arrotondato 38"/>
            <p:cNvSpPr/>
            <p:nvPr/>
          </p:nvSpPr>
          <p:spPr bwMode="auto">
            <a:xfrm>
              <a:off x="-228600" y="3071806"/>
              <a:ext cx="8991600" cy="1262050"/>
            </a:xfrm>
            <a:prstGeom prst="roundRect">
              <a:avLst/>
            </a:prstGeom>
            <a:solidFill>
              <a:schemeClr val="accent5">
                <a:lumMod val="90000"/>
                <a:alpha val="52000"/>
              </a:schemeClr>
            </a:solidFill>
            <a:ln>
              <a:noFill/>
            </a:ln>
            <a:effectLst/>
            <a:extLst/>
          </p:spPr>
          <p:txBody>
            <a:bodyPr anchor="ctr"/>
            <a:lstStyle/>
            <a:p>
              <a:pPr algn="ctr">
                <a:defRPr/>
              </a:pPr>
              <a:endParaRPr lang="en-US" dirty="0">
                <a:solidFill>
                  <a:srgbClr val="000000"/>
                </a:solidFill>
                <a:latin typeface="Tahoma" charset="0"/>
                <a:ea typeface="ＭＳ Ｐゴシック" charset="0"/>
                <a:cs typeface="+mn-cs"/>
              </a:endParaRPr>
            </a:p>
          </p:txBody>
        </p:sp>
        <p:sp>
          <p:nvSpPr>
            <p:cNvPr id="89117" name="Rettangolo 2"/>
            <p:cNvSpPr>
              <a:spLocks noChangeArrowheads="1"/>
            </p:cNvSpPr>
            <p:nvPr/>
          </p:nvSpPr>
          <p:spPr bwMode="auto">
            <a:xfrm>
              <a:off x="300037" y="3189287"/>
              <a:ext cx="4471219" cy="1274183"/>
            </a:xfrm>
            <a:prstGeom prst="rect">
              <a:avLst/>
            </a:prstGeom>
            <a:noFill/>
            <a:ln w="9525">
              <a:noFill/>
              <a:miter lim="800000"/>
              <a:headEnd/>
              <a:tailEnd/>
            </a:ln>
          </p:spPr>
          <p:txBody>
            <a:bodyPr wrap="square">
              <a:spAutoFit/>
            </a:bodyPr>
            <a:lstStyle/>
            <a:p>
              <a:pPr eaLnBrk="0" hangingPunct="0">
                <a:spcBef>
                  <a:spcPct val="20000"/>
                </a:spcBef>
              </a:pPr>
              <a:r>
                <a:rPr kumimoji="1" lang="en-US" altLang="ja-JP" b="1" u="none" dirty="0">
                  <a:solidFill>
                    <a:srgbClr val="009999"/>
                  </a:solidFill>
                  <a:latin typeface="Arial Narrow"/>
                  <a:cs typeface="Arial Narrow"/>
                </a:rPr>
                <a:t>More than </a:t>
              </a:r>
              <a:r>
                <a:rPr kumimoji="1" lang="en-US" altLang="ja-JP" b="1" dirty="0" smtClean="0">
                  <a:solidFill>
                    <a:srgbClr val="FF0000"/>
                  </a:solidFill>
                  <a:latin typeface="Arial Narrow"/>
                  <a:cs typeface="Arial Narrow"/>
                </a:rPr>
                <a:t>50</a:t>
              </a:r>
              <a:r>
                <a:rPr kumimoji="1" lang="en-US" altLang="ja-JP" b="1" u="none" dirty="0" smtClean="0">
                  <a:solidFill>
                    <a:srgbClr val="FF0000"/>
                  </a:solidFill>
                  <a:latin typeface="Arial Narrow"/>
                  <a:cs typeface="Arial Narrow"/>
                </a:rPr>
                <a:t> </a:t>
              </a:r>
              <a:r>
                <a:rPr kumimoji="1" lang="en-US" altLang="ja-JP" b="1" u="none" dirty="0">
                  <a:solidFill>
                    <a:srgbClr val="FF0000"/>
                  </a:solidFill>
                  <a:latin typeface="Arial Narrow"/>
                  <a:cs typeface="Arial Narrow"/>
                </a:rPr>
                <a:t>Million </a:t>
              </a:r>
              <a:r>
                <a:rPr kumimoji="1" lang="en-US" altLang="ja-JP" b="1" u="none" dirty="0" smtClean="0">
                  <a:solidFill>
                    <a:srgbClr val="009999"/>
                  </a:solidFill>
                  <a:latin typeface="Arial Narrow"/>
                  <a:cs typeface="Arial Narrow"/>
                </a:rPr>
                <a:t>accessible </a:t>
              </a:r>
              <a:r>
                <a:rPr kumimoji="1" lang="en-US" altLang="ja-JP" b="1" u="none" dirty="0">
                  <a:solidFill>
                    <a:srgbClr val="009999"/>
                  </a:solidFill>
                  <a:latin typeface="Arial Narrow"/>
                  <a:cs typeface="Arial Narrow"/>
                </a:rPr>
                <a:t>resources (mix of data </a:t>
              </a:r>
              <a:r>
                <a:rPr kumimoji="1" lang="en-US" altLang="ja-JP" b="1" u="none" dirty="0" smtClean="0">
                  <a:solidFill>
                    <a:srgbClr val="009999"/>
                  </a:solidFill>
                  <a:latin typeface="Arial Narrow"/>
                  <a:cs typeface="Arial Narrow"/>
                </a:rPr>
                <a:t>collections</a:t>
              </a:r>
              <a:r>
                <a:rPr kumimoji="1" lang="en-US" altLang="ja-JP" b="1" u="none" dirty="0">
                  <a:solidFill>
                    <a:srgbClr val="009999"/>
                  </a:solidFill>
                  <a:latin typeface="Arial Narrow"/>
                  <a:cs typeface="Arial Narrow"/>
                </a:rPr>
                <a:t> </a:t>
              </a:r>
              <a:endParaRPr kumimoji="1" lang="en-US" altLang="ja-JP" b="1" u="none" dirty="0" smtClean="0">
                <a:solidFill>
                  <a:srgbClr val="009999"/>
                </a:solidFill>
                <a:latin typeface="Arial Narrow"/>
                <a:cs typeface="Arial Narrow"/>
              </a:endParaRPr>
            </a:p>
            <a:p>
              <a:pPr eaLnBrk="0" hangingPunct="0">
                <a:spcBef>
                  <a:spcPct val="20000"/>
                </a:spcBef>
              </a:pPr>
              <a:r>
                <a:rPr kumimoji="1" lang="en-US" altLang="ja-JP" b="1" u="none" dirty="0" smtClean="0">
                  <a:solidFill>
                    <a:srgbClr val="009999"/>
                  </a:solidFill>
                  <a:latin typeface="Arial Narrow"/>
                  <a:cs typeface="Arial Narrow"/>
                </a:rPr>
                <a:t>and datasets)</a:t>
              </a:r>
              <a:endParaRPr kumimoji="1" lang="en-US" altLang="ja-JP" b="1" u="none" dirty="0">
                <a:solidFill>
                  <a:srgbClr val="009999"/>
                </a:solidFill>
                <a:latin typeface="Arial Narrow"/>
                <a:cs typeface="Arial Narrow"/>
              </a:endParaRPr>
            </a:p>
          </p:txBody>
        </p:sp>
        <p:pic>
          <p:nvPicPr>
            <p:cNvPr id="11" name="Immagine 10"/>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blip>
            <a:stretch>
              <a:fillRect/>
            </a:stretch>
          </p:blipFill>
          <p:spPr>
            <a:xfrm>
              <a:off x="6160023" y="2362200"/>
              <a:ext cx="621777" cy="563814"/>
            </a:xfrm>
            <a:prstGeom prst="rect">
              <a:avLst/>
            </a:prstGeom>
          </p:spPr>
        </p:pic>
        <p:pic>
          <p:nvPicPr>
            <p:cNvPr id="89119" name="Immagine 13"/>
            <p:cNvPicPr>
              <a:picLocks noChangeAspect="1"/>
            </p:cNvPicPr>
            <p:nvPr/>
          </p:nvPicPr>
          <p:blipFill>
            <a:blip r:embed="rId7"/>
            <a:srcRect/>
            <a:stretch>
              <a:fillRect/>
            </a:stretch>
          </p:blipFill>
          <p:spPr bwMode="auto">
            <a:xfrm>
              <a:off x="7772400" y="3441700"/>
              <a:ext cx="682625" cy="682625"/>
            </a:xfrm>
            <a:prstGeom prst="rect">
              <a:avLst/>
            </a:prstGeom>
            <a:noFill/>
            <a:ln w="9525">
              <a:noFill/>
              <a:miter lim="800000"/>
              <a:headEnd/>
              <a:tailEnd/>
            </a:ln>
          </p:spPr>
        </p:pic>
        <p:pic>
          <p:nvPicPr>
            <p:cNvPr id="89120" name="Immagine 17"/>
            <p:cNvPicPr>
              <a:picLocks noChangeAspect="1"/>
            </p:cNvPicPr>
            <p:nvPr/>
          </p:nvPicPr>
          <p:blipFill>
            <a:blip r:embed="rId8">
              <a:clrChange>
                <a:clrFrom>
                  <a:srgbClr val="FFFFFF"/>
                </a:clrFrom>
                <a:clrTo>
                  <a:srgbClr val="FFFFFF">
                    <a:alpha val="0"/>
                  </a:srgbClr>
                </a:clrTo>
              </a:clrChange>
            </a:blip>
            <a:srcRect/>
            <a:stretch>
              <a:fillRect/>
            </a:stretch>
          </p:blipFill>
          <p:spPr bwMode="auto">
            <a:xfrm>
              <a:off x="5562600" y="3482975"/>
              <a:ext cx="636588" cy="563563"/>
            </a:xfrm>
            <a:prstGeom prst="rect">
              <a:avLst/>
            </a:prstGeom>
            <a:noFill/>
            <a:ln w="9525">
              <a:noFill/>
              <a:miter lim="800000"/>
              <a:headEnd/>
              <a:tailEnd/>
            </a:ln>
          </p:spPr>
        </p:pic>
        <p:pic>
          <p:nvPicPr>
            <p:cNvPr id="89121" name="Immagine 18"/>
            <p:cNvPicPr>
              <a:picLocks noChangeAspect="1"/>
            </p:cNvPicPr>
            <p:nvPr/>
          </p:nvPicPr>
          <p:blipFill>
            <a:blip r:embed="rId9">
              <a:clrChange>
                <a:clrFrom>
                  <a:srgbClr val="FFFFFF"/>
                </a:clrFrom>
                <a:clrTo>
                  <a:srgbClr val="FFFFFF">
                    <a:alpha val="0"/>
                  </a:srgbClr>
                </a:clrTo>
              </a:clrChange>
            </a:blip>
            <a:srcRect/>
            <a:stretch>
              <a:fillRect/>
            </a:stretch>
          </p:blipFill>
          <p:spPr bwMode="auto">
            <a:xfrm>
              <a:off x="4684713" y="3441700"/>
              <a:ext cx="863600" cy="646113"/>
            </a:xfrm>
            <a:prstGeom prst="rect">
              <a:avLst/>
            </a:prstGeom>
            <a:noFill/>
            <a:ln w="9525">
              <a:noFill/>
              <a:miter lim="800000"/>
              <a:headEnd/>
              <a:tailEnd/>
            </a:ln>
          </p:spPr>
        </p:pic>
        <p:pic>
          <p:nvPicPr>
            <p:cNvPr id="89122" name="Immagine 19"/>
            <p:cNvPicPr>
              <a:picLocks noChangeAspect="1"/>
            </p:cNvPicPr>
            <p:nvPr/>
          </p:nvPicPr>
          <p:blipFill>
            <a:blip r:embed="rId10">
              <a:clrChange>
                <a:clrFrom>
                  <a:srgbClr val="FFFFFF"/>
                </a:clrFrom>
                <a:clrTo>
                  <a:srgbClr val="FFFFFF">
                    <a:alpha val="0"/>
                  </a:srgbClr>
                </a:clrTo>
              </a:clrChange>
            </a:blip>
            <a:srcRect/>
            <a:stretch>
              <a:fillRect/>
            </a:stretch>
          </p:blipFill>
          <p:spPr bwMode="auto">
            <a:xfrm>
              <a:off x="6248400" y="3375025"/>
              <a:ext cx="815975" cy="815975"/>
            </a:xfrm>
            <a:prstGeom prst="rect">
              <a:avLst/>
            </a:prstGeom>
            <a:noFill/>
            <a:ln w="9525">
              <a:noFill/>
              <a:miter lim="800000"/>
              <a:headEnd/>
              <a:tailEnd/>
            </a:ln>
          </p:spPr>
        </p:pic>
        <p:sp>
          <p:nvSpPr>
            <p:cNvPr id="89123" name="CasellaDiTesto 24"/>
            <p:cNvSpPr txBox="1">
              <a:spLocks noChangeArrowheads="1"/>
            </p:cNvSpPr>
            <p:nvPr/>
          </p:nvSpPr>
          <p:spPr bwMode="auto">
            <a:xfrm>
              <a:off x="7129463" y="3495675"/>
              <a:ext cx="468312" cy="369332"/>
            </a:xfrm>
            <a:prstGeom prst="rect">
              <a:avLst/>
            </a:prstGeom>
            <a:noFill/>
            <a:ln w="9525">
              <a:noFill/>
              <a:miter lim="800000"/>
              <a:headEnd/>
              <a:tailEnd/>
            </a:ln>
          </p:spPr>
          <p:txBody>
            <a:bodyPr>
              <a:spAutoFit/>
            </a:bodyPr>
            <a:lstStyle/>
            <a:p>
              <a:pPr algn="ctr"/>
              <a:r>
                <a:rPr lang="en-US" sz="1800" b="0" u="none" dirty="0">
                  <a:solidFill>
                    <a:srgbClr val="000000"/>
                  </a:solidFill>
                </a:rPr>
                <a:t>.. .</a:t>
              </a:r>
            </a:p>
          </p:txBody>
        </p:sp>
      </p:grpSp>
      <p:sp>
        <p:nvSpPr>
          <p:cNvPr id="89093" name="Triangolo isoscele 20"/>
          <p:cNvSpPr>
            <a:spLocks noChangeArrowheads="1"/>
          </p:cNvSpPr>
          <p:nvPr/>
        </p:nvSpPr>
        <p:spPr bwMode="auto">
          <a:xfrm>
            <a:off x="6629400" y="1219200"/>
            <a:ext cx="2133600" cy="4833938"/>
          </a:xfrm>
          <a:prstGeom prst="triangle">
            <a:avLst>
              <a:gd name="adj" fmla="val 50000"/>
            </a:avLst>
          </a:prstGeom>
          <a:noFill/>
          <a:ln w="9525">
            <a:noFill/>
            <a:miter lim="800000"/>
            <a:headEnd/>
            <a:tailEnd/>
          </a:ln>
        </p:spPr>
        <p:txBody>
          <a:bodyPr anchor="ctr"/>
          <a:lstStyle/>
          <a:p>
            <a:pPr algn="ctr"/>
            <a:endParaRPr lang="en-US" dirty="0">
              <a:solidFill>
                <a:srgbClr val="000000"/>
              </a:solidFill>
            </a:endParaRPr>
          </a:p>
        </p:txBody>
      </p:sp>
      <p:grpSp>
        <p:nvGrpSpPr>
          <p:cNvPr id="50" name="Gruppo 49"/>
          <p:cNvGrpSpPr>
            <a:grpSpLocks/>
          </p:cNvGrpSpPr>
          <p:nvPr/>
        </p:nvGrpSpPr>
        <p:grpSpPr bwMode="auto">
          <a:xfrm>
            <a:off x="381000" y="2209800"/>
            <a:ext cx="1444694" cy="822325"/>
            <a:chOff x="381000" y="2184975"/>
            <a:chExt cx="1444696" cy="939225"/>
          </a:xfrm>
        </p:grpSpPr>
        <p:sp>
          <p:nvSpPr>
            <p:cNvPr id="60442" name="CasellaDiTesto 40"/>
            <p:cNvSpPr txBox="1">
              <a:spLocks noChangeArrowheads="1"/>
            </p:cNvSpPr>
            <p:nvPr/>
          </p:nvSpPr>
          <p:spPr bwMode="auto">
            <a:xfrm>
              <a:off x="695256" y="2395303"/>
              <a:ext cx="1130440" cy="456989"/>
            </a:xfrm>
            <a:prstGeom prst="rect">
              <a:avLst/>
            </a:prstGeom>
            <a:noFill/>
            <a:ln>
              <a:noFill/>
            </a:ln>
            <a:extLst/>
          </p:spPr>
          <p:txBody>
            <a:bodyPr wrap="none">
              <a:spAutoFit/>
            </a:bodyPr>
            <a:lstStyle>
              <a:lvl1pPr eaLnBrk="0" hangingPunct="0">
                <a:defRPr sz="2000" b="1" u="sng">
                  <a:solidFill>
                    <a:schemeClr val="tx2"/>
                  </a:solidFill>
                  <a:latin typeface="Tahoma" charset="0"/>
                  <a:ea typeface="ＭＳ Ｐゴシック" charset="0"/>
                  <a:cs typeface="ＭＳ Ｐゴシック" charset="0"/>
                </a:defRPr>
              </a:lvl1pPr>
              <a:lvl2pPr marL="742950" indent="-285750" eaLnBrk="0" hangingPunct="0">
                <a:defRPr sz="2000" b="1" u="sng">
                  <a:solidFill>
                    <a:schemeClr val="tx2"/>
                  </a:solidFill>
                  <a:latin typeface="Tahoma" charset="0"/>
                  <a:ea typeface="ＭＳ Ｐゴシック" charset="0"/>
                </a:defRPr>
              </a:lvl2pPr>
              <a:lvl3pPr marL="1143000" indent="-228600" eaLnBrk="0" hangingPunct="0">
                <a:defRPr sz="2000" b="1" u="sng">
                  <a:solidFill>
                    <a:schemeClr val="tx2"/>
                  </a:solidFill>
                  <a:latin typeface="Tahoma" charset="0"/>
                  <a:ea typeface="ＭＳ Ｐゴシック" charset="0"/>
                </a:defRPr>
              </a:lvl3pPr>
              <a:lvl4pPr marL="1600200" indent="-228600" eaLnBrk="0" hangingPunct="0">
                <a:defRPr sz="2000" b="1" u="sng">
                  <a:solidFill>
                    <a:schemeClr val="tx2"/>
                  </a:solidFill>
                  <a:latin typeface="Tahoma" charset="0"/>
                  <a:ea typeface="ＭＳ Ｐゴシック" charset="0"/>
                </a:defRPr>
              </a:lvl4pPr>
              <a:lvl5pPr marL="2057400" indent="-228600" eaLnBrk="0" hangingPunct="0">
                <a:defRPr sz="2000" b="1" u="sng">
                  <a:solidFill>
                    <a:schemeClr val="tx2"/>
                  </a:solidFill>
                  <a:latin typeface="Tahoma" charset="0"/>
                  <a:ea typeface="ＭＳ Ｐゴシック" charset="0"/>
                </a:defRPr>
              </a:lvl5pPr>
              <a:lvl6pPr marL="2514600" indent="-228600" algn="ctr" eaLnBrk="0" fontAlgn="base" hangingPunct="0">
                <a:spcBef>
                  <a:spcPct val="0"/>
                </a:spcBef>
                <a:spcAft>
                  <a:spcPct val="0"/>
                </a:spcAft>
                <a:defRPr sz="2000" b="1" u="sng">
                  <a:solidFill>
                    <a:schemeClr val="tx2"/>
                  </a:solidFill>
                  <a:latin typeface="Tahoma" charset="0"/>
                  <a:ea typeface="ＭＳ Ｐゴシック" charset="0"/>
                </a:defRPr>
              </a:lvl6pPr>
              <a:lvl7pPr marL="2971800" indent="-228600" algn="ctr" eaLnBrk="0" fontAlgn="base" hangingPunct="0">
                <a:spcBef>
                  <a:spcPct val="0"/>
                </a:spcBef>
                <a:spcAft>
                  <a:spcPct val="0"/>
                </a:spcAft>
                <a:defRPr sz="2000" b="1" u="sng">
                  <a:solidFill>
                    <a:schemeClr val="tx2"/>
                  </a:solidFill>
                  <a:latin typeface="Tahoma" charset="0"/>
                  <a:ea typeface="ＭＳ Ｐゴシック" charset="0"/>
                </a:defRPr>
              </a:lvl7pPr>
              <a:lvl8pPr marL="3429000" indent="-228600" algn="ctr" eaLnBrk="0" fontAlgn="base" hangingPunct="0">
                <a:spcBef>
                  <a:spcPct val="0"/>
                </a:spcBef>
                <a:spcAft>
                  <a:spcPct val="0"/>
                </a:spcAft>
                <a:defRPr sz="2000" b="1" u="sng">
                  <a:solidFill>
                    <a:schemeClr val="tx2"/>
                  </a:solidFill>
                  <a:latin typeface="Tahoma" charset="0"/>
                  <a:ea typeface="ＭＳ Ｐゴシック" charset="0"/>
                </a:defRPr>
              </a:lvl8pPr>
              <a:lvl9pPr marL="3886200" indent="-228600" algn="ctr" eaLnBrk="0" fontAlgn="base" hangingPunct="0">
                <a:spcBef>
                  <a:spcPct val="0"/>
                </a:spcBef>
                <a:spcAft>
                  <a:spcPct val="0"/>
                </a:spcAft>
                <a:defRPr sz="2000" b="1" u="sng">
                  <a:solidFill>
                    <a:schemeClr val="tx2"/>
                  </a:solidFill>
                  <a:latin typeface="Tahoma" charset="0"/>
                  <a:ea typeface="ＭＳ Ｐゴシック" charset="0"/>
                </a:defRPr>
              </a:lvl9pPr>
            </a:lstStyle>
            <a:p>
              <a:pPr algn="ctr" eaLnBrk="1" hangingPunct="1">
                <a:defRPr/>
              </a:pPr>
              <a:r>
                <a:rPr lang="en-US" u="none" dirty="0">
                  <a:solidFill>
                    <a:schemeClr val="accent6">
                      <a:lumMod val="60000"/>
                      <a:lumOff val="40000"/>
                    </a:schemeClr>
                  </a:solidFill>
                  <a:ea typeface="MS PGothic" charset="0"/>
                  <a:cs typeface="MS PGothic" charset="0"/>
                </a:rPr>
                <a:t>Publish</a:t>
              </a:r>
            </a:p>
          </p:txBody>
        </p:sp>
        <p:sp>
          <p:nvSpPr>
            <p:cNvPr id="43" name="Freccia in giù 42"/>
            <p:cNvSpPr/>
            <p:nvPr/>
          </p:nvSpPr>
          <p:spPr bwMode="auto">
            <a:xfrm>
              <a:off x="381000" y="2184975"/>
              <a:ext cx="457201" cy="939225"/>
            </a:xfrm>
            <a:prstGeom prst="downArrow">
              <a:avLst/>
            </a:prstGeom>
            <a:solidFill>
              <a:schemeClr val="accent6">
                <a:lumMod val="40000"/>
                <a:lumOff val="60000"/>
              </a:schemeClr>
            </a:solidFill>
            <a:ln/>
            <a:extLst/>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dirty="0">
                <a:solidFill>
                  <a:srgbClr val="000000"/>
                </a:solidFill>
                <a:latin typeface="Tahoma" charset="0"/>
              </a:endParaRPr>
            </a:p>
          </p:txBody>
        </p:sp>
      </p:grpSp>
      <p:grpSp>
        <p:nvGrpSpPr>
          <p:cNvPr id="53" name="Gruppo 52"/>
          <p:cNvGrpSpPr>
            <a:grpSpLocks/>
          </p:cNvGrpSpPr>
          <p:nvPr/>
        </p:nvGrpSpPr>
        <p:grpSpPr bwMode="auto">
          <a:xfrm>
            <a:off x="381000" y="4114800"/>
            <a:ext cx="1487056" cy="1143000"/>
            <a:chOff x="381000" y="4318575"/>
            <a:chExt cx="1487585" cy="939225"/>
          </a:xfrm>
        </p:grpSpPr>
        <p:sp>
          <p:nvSpPr>
            <p:cNvPr id="89112" name="CasellaDiTesto 50"/>
            <p:cNvSpPr txBox="1">
              <a:spLocks noChangeArrowheads="1"/>
            </p:cNvSpPr>
            <p:nvPr/>
          </p:nvSpPr>
          <p:spPr bwMode="auto">
            <a:xfrm>
              <a:off x="623090" y="4529584"/>
              <a:ext cx="1245495" cy="379359"/>
            </a:xfrm>
            <a:prstGeom prst="rect">
              <a:avLst/>
            </a:prstGeom>
            <a:noFill/>
            <a:ln w="9525">
              <a:noFill/>
              <a:miter lim="800000"/>
              <a:headEnd/>
              <a:tailEnd/>
            </a:ln>
          </p:spPr>
          <p:txBody>
            <a:bodyPr wrap="none">
              <a:spAutoFit/>
            </a:bodyPr>
            <a:lstStyle/>
            <a:p>
              <a:pPr algn="ctr"/>
              <a:r>
                <a:rPr lang="en-US" b="1" u="none" dirty="0">
                  <a:solidFill>
                    <a:srgbClr val="7575D1"/>
                  </a:solidFill>
                </a:rPr>
                <a:t>Contain</a:t>
              </a:r>
              <a:endParaRPr lang="en-US" sz="1600" b="1" u="none" dirty="0">
                <a:solidFill>
                  <a:srgbClr val="7575D1"/>
                </a:solidFill>
              </a:endParaRPr>
            </a:p>
          </p:txBody>
        </p:sp>
        <p:sp>
          <p:nvSpPr>
            <p:cNvPr id="52" name="Freccia in giù 51"/>
            <p:cNvSpPr/>
            <p:nvPr/>
          </p:nvSpPr>
          <p:spPr bwMode="auto">
            <a:xfrm>
              <a:off x="381000" y="4318575"/>
              <a:ext cx="457363" cy="939225"/>
            </a:xfrm>
            <a:prstGeom prst="downArrow">
              <a:avLst/>
            </a:prstGeom>
            <a:ln>
              <a:solidFill>
                <a:schemeClr val="accent2">
                  <a:lumMod val="40000"/>
                  <a:lumOff val="60000"/>
                </a:schemeClr>
              </a:solidFill>
            </a:ln>
            <a:extLst/>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US" dirty="0">
                <a:solidFill>
                  <a:srgbClr val="000000"/>
                </a:solidFill>
                <a:latin typeface="Tahoma" charset="0"/>
              </a:endParaRPr>
            </a:p>
          </p:txBody>
        </p:sp>
      </p:grpSp>
      <p:pic>
        <p:nvPicPr>
          <p:cNvPr id="89096" name="Immagine 48"/>
          <p:cNvPicPr>
            <a:picLocks noChangeAspect="1"/>
          </p:cNvPicPr>
          <p:nvPr/>
        </p:nvPicPr>
        <p:blipFill>
          <a:blip r:embed="rId11"/>
          <a:srcRect r="65094" b="-11359"/>
          <a:stretch>
            <a:fillRect/>
          </a:stretch>
        </p:blipFill>
        <p:spPr bwMode="auto">
          <a:xfrm>
            <a:off x="6049963" y="817563"/>
            <a:ext cx="1036637" cy="493712"/>
          </a:xfrm>
          <a:prstGeom prst="rect">
            <a:avLst/>
          </a:prstGeom>
          <a:noFill/>
          <a:ln w="9525">
            <a:noFill/>
            <a:miter lim="800000"/>
            <a:headEnd/>
            <a:tailEnd/>
          </a:ln>
        </p:spPr>
      </p:pic>
      <p:grpSp>
        <p:nvGrpSpPr>
          <p:cNvPr id="12" name="Gruppo 11"/>
          <p:cNvGrpSpPr>
            <a:grpSpLocks/>
          </p:cNvGrpSpPr>
          <p:nvPr/>
        </p:nvGrpSpPr>
        <p:grpSpPr bwMode="auto">
          <a:xfrm>
            <a:off x="609600" y="4332289"/>
            <a:ext cx="7200900" cy="2051535"/>
            <a:chOff x="668375" y="4344107"/>
            <a:chExt cx="7201666" cy="2051724"/>
          </a:xfrm>
        </p:grpSpPr>
        <p:sp>
          <p:nvSpPr>
            <p:cNvPr id="89108" name="Rettangolo 6"/>
            <p:cNvSpPr>
              <a:spLocks noChangeArrowheads="1"/>
            </p:cNvSpPr>
            <p:nvPr/>
          </p:nvSpPr>
          <p:spPr bwMode="auto">
            <a:xfrm>
              <a:off x="668375" y="5121519"/>
              <a:ext cx="4195763" cy="1274312"/>
            </a:xfrm>
            <a:prstGeom prst="rect">
              <a:avLst/>
            </a:prstGeom>
            <a:noFill/>
            <a:ln w="9525">
              <a:noFill/>
              <a:miter lim="800000"/>
              <a:headEnd/>
              <a:tailEnd/>
            </a:ln>
          </p:spPr>
          <p:txBody>
            <a:bodyPr>
              <a:spAutoFit/>
            </a:bodyPr>
            <a:lstStyle/>
            <a:p>
              <a:pPr eaLnBrk="0" hangingPunct="0">
                <a:spcBef>
                  <a:spcPct val="20000"/>
                </a:spcBef>
              </a:pPr>
              <a:r>
                <a:rPr kumimoji="1" lang="en-US" altLang="ja-JP" b="1" u="none" dirty="0">
                  <a:solidFill>
                    <a:srgbClr val="009999"/>
                  </a:solidFill>
                  <a:latin typeface="Arial Narrow"/>
                  <a:cs typeface="Arial Narrow"/>
                </a:rPr>
                <a:t>More than </a:t>
              </a:r>
              <a:r>
                <a:rPr kumimoji="1" lang="en-US" altLang="ja-JP" b="1" dirty="0" smtClean="0">
                  <a:solidFill>
                    <a:srgbClr val="FF0000"/>
                  </a:solidFill>
                  <a:latin typeface="Arial Narrow"/>
                  <a:cs typeface="Arial Narrow"/>
                </a:rPr>
                <a:t>174</a:t>
              </a:r>
              <a:r>
                <a:rPr kumimoji="1" lang="en-US" altLang="ja-JP" b="1" u="none" dirty="0" smtClean="0">
                  <a:solidFill>
                    <a:srgbClr val="FF0000"/>
                  </a:solidFill>
                  <a:latin typeface="Arial Narrow"/>
                  <a:cs typeface="Arial Narrow"/>
                </a:rPr>
                <a:t> </a:t>
              </a:r>
              <a:r>
                <a:rPr kumimoji="1" lang="en-US" altLang="ja-JP" b="1" u="none" dirty="0">
                  <a:solidFill>
                    <a:srgbClr val="FF0000"/>
                  </a:solidFill>
                  <a:latin typeface="Arial Narrow"/>
                  <a:cs typeface="Arial Narrow"/>
                </a:rPr>
                <a:t>Million </a:t>
              </a:r>
              <a:r>
                <a:rPr kumimoji="1" lang="en-US" altLang="ja-JP" b="1" u="none" dirty="0" smtClean="0">
                  <a:solidFill>
                    <a:srgbClr val="009999"/>
                  </a:solidFill>
                  <a:latin typeface="Arial Narrow"/>
                  <a:cs typeface="Arial Narrow"/>
                </a:rPr>
                <a:t>assets </a:t>
              </a:r>
            </a:p>
            <a:p>
              <a:pPr eaLnBrk="0" hangingPunct="0">
                <a:spcBef>
                  <a:spcPct val="20000"/>
                </a:spcBef>
              </a:pPr>
              <a:r>
                <a:rPr kumimoji="1" lang="en-US" altLang="ja-JP" b="1" u="none" dirty="0" smtClean="0">
                  <a:solidFill>
                    <a:srgbClr val="009999"/>
                  </a:solidFill>
                  <a:latin typeface="Arial Narrow"/>
                  <a:cs typeface="Arial Narrow"/>
                </a:rPr>
                <a:t>(mix of satellite scenes, raingage, streamgage records, etc.) </a:t>
              </a:r>
              <a:endParaRPr kumimoji="1" lang="en-US" altLang="ja-JP" b="1" u="none" dirty="0">
                <a:solidFill>
                  <a:srgbClr val="009999"/>
                </a:solidFill>
                <a:latin typeface="Arial Narrow"/>
                <a:cs typeface="Arial Narrow"/>
              </a:endParaRPr>
            </a:p>
          </p:txBody>
        </p:sp>
        <p:pic>
          <p:nvPicPr>
            <p:cNvPr id="26" name="Immagine 25"/>
            <p:cNvPicPr>
              <a:picLocks noChangeAspect="1"/>
            </p:cNvPicPr>
            <p:nvPr/>
          </p:nvPicPr>
          <p:blipFill>
            <a:blip r:embed="rId6" cstate="print">
              <a:clrChange>
                <a:clrFrom>
                  <a:srgbClr val="FFFFFF"/>
                </a:clrFrom>
                <a:clrTo>
                  <a:srgbClr val="FFFFFF">
                    <a:alpha val="0"/>
                  </a:srgbClr>
                </a:clrTo>
              </a:clrChange>
              <a:duotone>
                <a:schemeClr val="accent1">
                  <a:shade val="45000"/>
                  <a:satMod val="135000"/>
                </a:schemeClr>
                <a:prstClr val="white"/>
              </a:duotone>
              <a:extLst/>
            </a:blip>
            <a:stretch>
              <a:fillRect/>
            </a:stretch>
          </p:blipFill>
          <p:spPr>
            <a:xfrm>
              <a:off x="5486400" y="4348016"/>
              <a:ext cx="621777" cy="563814"/>
            </a:xfrm>
            <a:prstGeom prst="rect">
              <a:avLst/>
            </a:prstGeom>
          </p:spPr>
        </p:pic>
        <p:sp>
          <p:nvSpPr>
            <p:cNvPr id="89110" name="CasellaDiTesto 27"/>
            <p:cNvSpPr txBox="1">
              <a:spLocks noChangeArrowheads="1"/>
            </p:cNvSpPr>
            <p:nvPr/>
          </p:nvSpPr>
          <p:spPr bwMode="auto">
            <a:xfrm>
              <a:off x="7374392" y="4390042"/>
              <a:ext cx="495649" cy="400110"/>
            </a:xfrm>
            <a:prstGeom prst="rect">
              <a:avLst/>
            </a:prstGeom>
            <a:noFill/>
            <a:ln w="9525">
              <a:noFill/>
              <a:miter lim="800000"/>
              <a:headEnd/>
              <a:tailEnd/>
            </a:ln>
          </p:spPr>
          <p:txBody>
            <a:bodyPr wrap="none">
              <a:spAutoFit/>
            </a:bodyPr>
            <a:lstStyle/>
            <a:p>
              <a:pPr algn="ctr"/>
              <a:r>
                <a:rPr lang="en-US" b="0" u="none" dirty="0">
                  <a:solidFill>
                    <a:srgbClr val="000000"/>
                  </a:solidFill>
                </a:rPr>
                <a:t>.. .</a:t>
              </a:r>
            </a:p>
          </p:txBody>
        </p:sp>
        <p:pic>
          <p:nvPicPr>
            <p:cNvPr id="37" name="Immagine 36"/>
            <p:cNvPicPr>
              <a:picLocks noChangeAspect="1"/>
            </p:cNvPicPr>
            <p:nvPr/>
          </p:nvPicPr>
          <p:blipFill>
            <a:blip r:embed="rId6" cstate="print">
              <a:clrChange>
                <a:clrFrom>
                  <a:srgbClr val="FFFFFF"/>
                </a:clrFrom>
                <a:clrTo>
                  <a:srgbClr val="FFFFFF">
                    <a:alpha val="0"/>
                  </a:srgbClr>
                </a:clrTo>
              </a:clrChange>
              <a:duotone>
                <a:schemeClr val="accent1">
                  <a:shade val="45000"/>
                  <a:satMod val="135000"/>
                </a:schemeClr>
                <a:prstClr val="white"/>
              </a:duotone>
              <a:extLst/>
            </a:blip>
            <a:stretch>
              <a:fillRect/>
            </a:stretch>
          </p:blipFill>
          <p:spPr>
            <a:xfrm>
              <a:off x="6157249" y="4344107"/>
              <a:ext cx="621777" cy="563814"/>
            </a:xfrm>
            <a:prstGeom prst="rect">
              <a:avLst/>
            </a:prstGeom>
          </p:spPr>
        </p:pic>
      </p:grpSp>
      <p:sp>
        <p:nvSpPr>
          <p:cNvPr id="13" name="Rettangolo 12"/>
          <p:cNvSpPr/>
          <p:nvPr/>
        </p:nvSpPr>
        <p:spPr>
          <a:xfrm>
            <a:off x="6509602" y="6382725"/>
            <a:ext cx="184666" cy="523220"/>
          </a:xfrm>
          <a:prstGeom prst="rect">
            <a:avLst/>
          </a:prstGeom>
          <a:noFill/>
        </p:spPr>
        <p:txBody>
          <a:bodyPr wrap="none">
            <a:spAutoFit/>
          </a:bodyPr>
          <a:lstStyle/>
          <a:p>
            <a:pPr algn="ctr" eaLnBrk="0" hangingPunct="0">
              <a:defRPr/>
            </a:pPr>
            <a:endParaRPr lang="it-IT" sz="2800" u="none" dirty="0">
              <a:ln w="6600">
                <a:solidFill>
                  <a:srgbClr val="333399"/>
                </a:solidFill>
                <a:prstDash val="solid"/>
              </a:ln>
              <a:solidFill>
                <a:srgbClr val="008C7D"/>
              </a:solidFill>
              <a:effectLst>
                <a:outerShdw dist="38100" dir="2700000" algn="tl" rotWithShape="0">
                  <a:srgbClr val="333399"/>
                </a:outerShdw>
              </a:effectLst>
              <a:ea typeface="MS PGothic" panose="020B0600070205080204" pitchFamily="34" charset="-128"/>
              <a:cs typeface="+mn-cs"/>
            </a:endParaRPr>
          </a:p>
        </p:txBody>
      </p:sp>
      <p:pic>
        <p:nvPicPr>
          <p:cNvPr id="59" name="Immagine 58"/>
          <p:cNvPicPr>
            <a:picLocks noChangeAspect="1"/>
          </p:cNvPicPr>
          <p:nvPr/>
        </p:nvPicPr>
        <p:blipFill>
          <a:blip r:embed="rId12"/>
          <a:srcRect/>
          <a:stretch>
            <a:fillRect/>
          </a:stretch>
        </p:blipFill>
        <p:spPr bwMode="auto">
          <a:xfrm>
            <a:off x="4089400" y="5021263"/>
            <a:ext cx="936625" cy="1279525"/>
          </a:xfrm>
          <a:prstGeom prst="rect">
            <a:avLst/>
          </a:prstGeom>
          <a:noFill/>
          <a:ln w="57150">
            <a:solidFill>
              <a:schemeClr val="bg1"/>
            </a:solidFill>
            <a:miter lim="800000"/>
            <a:headEnd/>
            <a:tailEnd/>
          </a:ln>
        </p:spPr>
      </p:pic>
      <p:pic>
        <p:nvPicPr>
          <p:cNvPr id="60" name="Immagine 59"/>
          <p:cNvPicPr>
            <a:picLocks noChangeAspect="1"/>
          </p:cNvPicPr>
          <p:nvPr/>
        </p:nvPicPr>
        <p:blipFill>
          <a:blip r:embed="rId13">
            <a:duotone>
              <a:prstClr val="black"/>
              <a:schemeClr val="accent6">
                <a:tint val="45000"/>
                <a:satMod val="400000"/>
              </a:schemeClr>
            </a:duotone>
          </a:blip>
          <a:stretch>
            <a:fillRect/>
          </a:stretch>
        </p:blipFill>
        <p:spPr>
          <a:xfrm>
            <a:off x="8136930" y="5017361"/>
            <a:ext cx="936568" cy="1280130"/>
          </a:xfrm>
          <a:prstGeom prst="rect">
            <a:avLst/>
          </a:prstGeom>
          <a:ln w="57150">
            <a:solidFill>
              <a:schemeClr val="bg1"/>
            </a:solidFill>
          </a:ln>
        </p:spPr>
      </p:pic>
      <p:grpSp>
        <p:nvGrpSpPr>
          <p:cNvPr id="8" name="Gruppo 7"/>
          <p:cNvGrpSpPr>
            <a:grpSpLocks/>
          </p:cNvGrpSpPr>
          <p:nvPr/>
        </p:nvGrpSpPr>
        <p:grpSpPr bwMode="auto">
          <a:xfrm>
            <a:off x="4581525" y="5199063"/>
            <a:ext cx="3948113" cy="1279525"/>
            <a:chOff x="4559998" y="5146655"/>
            <a:chExt cx="3948703" cy="1280130"/>
          </a:xfrm>
        </p:grpSpPr>
        <p:grpSp>
          <p:nvGrpSpPr>
            <p:cNvPr id="89102" name="Gruppo 5"/>
            <p:cNvGrpSpPr>
              <a:grpSpLocks/>
            </p:cNvGrpSpPr>
            <p:nvPr/>
          </p:nvGrpSpPr>
          <p:grpSpPr bwMode="auto">
            <a:xfrm>
              <a:off x="5606860" y="5146655"/>
              <a:ext cx="2901841" cy="1280130"/>
              <a:chOff x="5606860" y="5153750"/>
              <a:chExt cx="2901841" cy="1280130"/>
            </a:xfrm>
          </p:grpSpPr>
          <p:grpSp>
            <p:nvGrpSpPr>
              <p:cNvPr id="89104" name="Gruppo 21"/>
              <p:cNvGrpSpPr>
                <a:grpSpLocks/>
              </p:cNvGrpSpPr>
              <p:nvPr/>
            </p:nvGrpSpPr>
            <p:grpSpPr bwMode="auto">
              <a:xfrm>
                <a:off x="5606860" y="5153750"/>
                <a:ext cx="1896770" cy="1280130"/>
                <a:chOff x="5713197" y="5177542"/>
                <a:chExt cx="1809855" cy="1176338"/>
              </a:xfrm>
            </p:grpSpPr>
            <p:pic>
              <p:nvPicPr>
                <p:cNvPr id="89106" name="Immagine 20"/>
                <p:cNvPicPr>
                  <a:picLocks noChangeAspect="1"/>
                </p:cNvPicPr>
                <p:nvPr/>
              </p:nvPicPr>
              <p:blipFill>
                <a:blip r:embed="rId14"/>
                <a:srcRect/>
                <a:stretch>
                  <a:fillRect/>
                </a:stretch>
              </p:blipFill>
              <p:spPr bwMode="auto">
                <a:xfrm>
                  <a:off x="5713197" y="5177542"/>
                  <a:ext cx="893652" cy="1176338"/>
                </a:xfrm>
                <a:prstGeom prst="rect">
                  <a:avLst/>
                </a:prstGeom>
                <a:noFill/>
                <a:ln w="57150">
                  <a:solidFill>
                    <a:schemeClr val="bg1"/>
                  </a:solidFill>
                  <a:miter lim="800000"/>
                  <a:headEnd/>
                  <a:tailEnd/>
                </a:ln>
              </p:spPr>
            </p:pic>
            <p:pic>
              <p:nvPicPr>
                <p:cNvPr id="89107" name="Immagine 68"/>
                <p:cNvPicPr>
                  <a:picLocks noChangeAspect="1"/>
                </p:cNvPicPr>
                <p:nvPr/>
              </p:nvPicPr>
              <p:blipFill>
                <a:blip r:embed="rId13"/>
                <a:srcRect/>
                <a:stretch>
                  <a:fillRect/>
                </a:stretch>
              </p:blipFill>
              <p:spPr bwMode="auto">
                <a:xfrm>
                  <a:off x="6629400" y="5177542"/>
                  <a:ext cx="893652" cy="1176338"/>
                </a:xfrm>
                <a:prstGeom prst="rect">
                  <a:avLst/>
                </a:prstGeom>
                <a:noFill/>
                <a:ln w="57150">
                  <a:solidFill>
                    <a:schemeClr val="bg1"/>
                  </a:solidFill>
                  <a:miter lim="800000"/>
                  <a:headEnd/>
                  <a:tailEnd/>
                </a:ln>
              </p:spPr>
            </p:pic>
          </p:grpSp>
          <p:pic>
            <p:nvPicPr>
              <p:cNvPr id="89105" name="Immagine 55"/>
              <p:cNvPicPr>
                <a:picLocks noChangeAspect="1"/>
              </p:cNvPicPr>
              <p:nvPr/>
            </p:nvPicPr>
            <p:blipFill>
              <a:blip r:embed="rId15"/>
              <a:srcRect/>
              <a:stretch>
                <a:fillRect/>
              </a:stretch>
            </p:blipFill>
            <p:spPr bwMode="auto">
              <a:xfrm>
                <a:off x="7571656" y="5181437"/>
                <a:ext cx="937045" cy="1224757"/>
              </a:xfrm>
              <a:prstGeom prst="rect">
                <a:avLst/>
              </a:prstGeom>
              <a:noFill/>
              <a:ln w="57150">
                <a:solidFill>
                  <a:schemeClr val="bg1"/>
                </a:solidFill>
                <a:miter lim="800000"/>
                <a:headEnd/>
                <a:tailEnd/>
              </a:ln>
            </p:spPr>
          </p:pic>
        </p:grpSp>
        <p:pic>
          <p:nvPicPr>
            <p:cNvPr id="57" name="Immagine 56"/>
            <p:cNvPicPr>
              <a:picLocks noChangeAspect="1"/>
            </p:cNvPicPr>
            <p:nvPr/>
          </p:nvPicPr>
          <p:blipFill>
            <a:blip r:embed="rId16">
              <a:duotone>
                <a:schemeClr val="accent2">
                  <a:shade val="45000"/>
                  <a:satMod val="135000"/>
                </a:schemeClr>
                <a:prstClr val="white"/>
              </a:duotone>
            </a:blip>
            <a:stretch>
              <a:fillRect/>
            </a:stretch>
          </p:blipFill>
          <p:spPr>
            <a:xfrm>
              <a:off x="4559998" y="5147034"/>
              <a:ext cx="978830" cy="1279372"/>
            </a:xfrm>
            <a:prstGeom prst="rect">
              <a:avLst/>
            </a:prstGeom>
            <a:ln w="57150">
              <a:solidFill>
                <a:schemeClr val="bg1"/>
              </a:solidFill>
            </a:ln>
          </p:spPr>
        </p:pic>
      </p:grpSp>
    </p:spTree>
    <p:extLst>
      <p:ext uri="{BB962C8B-B14F-4D97-AF65-F5344CB8AC3E}">
        <p14:creationId xmlns:p14="http://schemas.microsoft.com/office/powerpoint/2010/main" val="287945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additive="base">
                                        <p:cTn id="18" dur="500" fill="hold"/>
                                        <p:tgtEl>
                                          <p:spTgt spid="50"/>
                                        </p:tgtEl>
                                        <p:attrNameLst>
                                          <p:attrName>ppt_x</p:attrName>
                                        </p:attrNameLst>
                                      </p:cBhvr>
                                      <p:tavLst>
                                        <p:tav tm="0">
                                          <p:val>
                                            <p:strVal val="0-#ppt_w/2"/>
                                          </p:val>
                                        </p:tav>
                                        <p:tav tm="100000">
                                          <p:val>
                                            <p:strVal val="#ppt_x"/>
                                          </p:val>
                                        </p:tav>
                                      </p:tavLst>
                                    </p:anim>
                                    <p:anim calcmode="lin" valueType="num">
                                      <p:cBhvr additive="base">
                                        <p:cTn id="19"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additive="base">
                                        <p:cTn id="32" dur="500" fill="hold"/>
                                        <p:tgtEl>
                                          <p:spTgt spid="59"/>
                                        </p:tgtEl>
                                        <p:attrNameLst>
                                          <p:attrName>ppt_x</p:attrName>
                                        </p:attrNameLst>
                                      </p:cBhvr>
                                      <p:tavLst>
                                        <p:tav tm="0">
                                          <p:val>
                                            <p:strVal val="0-#ppt_w/2"/>
                                          </p:val>
                                        </p:tav>
                                        <p:tav tm="100000">
                                          <p:val>
                                            <p:strVal val="#ppt_x"/>
                                          </p:val>
                                        </p:tav>
                                      </p:tavLst>
                                    </p:anim>
                                    <p:anim calcmode="lin" valueType="num">
                                      <p:cBhvr additive="base">
                                        <p:cTn id="33" dur="500" fill="hold"/>
                                        <p:tgtEl>
                                          <p:spTgt spid="59"/>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500" fill="hold"/>
                                        <p:tgtEl>
                                          <p:spTgt spid="60"/>
                                        </p:tgtEl>
                                        <p:attrNameLst>
                                          <p:attrName>ppt_x</p:attrName>
                                        </p:attrNameLst>
                                      </p:cBhvr>
                                      <p:tavLst>
                                        <p:tav tm="0">
                                          <p:val>
                                            <p:strVal val="0-#ppt_w/2"/>
                                          </p:val>
                                        </p:tav>
                                        <p:tav tm="100000">
                                          <p:val>
                                            <p:strVal val="#ppt_x"/>
                                          </p:val>
                                        </p:tav>
                                      </p:tavLst>
                                    </p:anim>
                                    <p:anim calcmode="lin" valueType="num">
                                      <p:cBhvr additive="base">
                                        <p:cTn id="37" dur="500" fill="hold"/>
                                        <p:tgtEl>
                                          <p:spTgt spid="60"/>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additive="base">
                                        <p:cTn id="41" dur="500" fill="hold"/>
                                        <p:tgtEl>
                                          <p:spTgt spid="53"/>
                                        </p:tgtEl>
                                        <p:attrNameLst>
                                          <p:attrName>ppt_x</p:attrName>
                                        </p:attrNameLst>
                                      </p:cBhvr>
                                      <p:tavLst>
                                        <p:tav tm="0">
                                          <p:val>
                                            <p:strVal val="0-#ppt_w/2"/>
                                          </p:val>
                                        </p:tav>
                                        <p:tav tm="100000">
                                          <p:val>
                                            <p:strVal val="#ppt_x"/>
                                          </p:val>
                                        </p:tav>
                                      </p:tavLst>
                                    </p:anim>
                                    <p:anim calcmode="lin" valueType="num">
                                      <p:cBhvr additive="base">
                                        <p:cTn id="42"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143000"/>
            <a:ext cx="7128792" cy="457200"/>
          </a:xfrm>
        </p:spPr>
        <p:txBody>
          <a:bodyPr/>
          <a:lstStyle/>
          <a:p>
            <a:r>
              <a:rPr lang="en-US" sz="3600" dirty="0" smtClean="0">
                <a:solidFill>
                  <a:schemeClr val="accent2"/>
                </a:solidFill>
                <a:latin typeface="Arial Narrow"/>
                <a:cs typeface="Arial Narrow"/>
              </a:rPr>
              <a:t>GEO Activities -- Number by Category</a:t>
            </a:r>
            <a:endParaRPr lang="en-US" sz="3600" dirty="0">
              <a:solidFill>
                <a:schemeClr val="accent2"/>
              </a:solidFill>
              <a:latin typeface="Arial Narrow"/>
              <a:cs typeface="Arial Narrow"/>
            </a:endParaRPr>
          </a:p>
        </p:txBody>
      </p:sp>
      <p:graphicFrame>
        <p:nvGraphicFramePr>
          <p:cNvPr id="4" name="Table 3"/>
          <p:cNvGraphicFramePr>
            <a:graphicFrameLocks noGrp="1"/>
          </p:cNvGraphicFramePr>
          <p:nvPr>
            <p:extLst>
              <p:ext uri="{D42A27DB-BD31-4B8C-83A1-F6EECF244321}">
                <p14:modId xmlns:p14="http://schemas.microsoft.com/office/powerpoint/2010/main" val="3868030637"/>
              </p:ext>
            </p:extLst>
          </p:nvPr>
        </p:nvGraphicFramePr>
        <p:xfrm>
          <a:off x="1371600" y="2148449"/>
          <a:ext cx="5791200" cy="2072639"/>
        </p:xfrm>
        <a:graphic>
          <a:graphicData uri="http://schemas.openxmlformats.org/drawingml/2006/table">
            <a:tbl>
              <a:tblPr firstRow="1" bandRow="1">
                <a:tableStyleId>{5940675A-B579-460E-94D1-54222C63F5DA}</a:tableStyleId>
              </a:tblPr>
              <a:tblGrid>
                <a:gridCol w="5105400"/>
                <a:gridCol w="685800"/>
              </a:tblGrid>
              <a:tr h="370840">
                <a:tc>
                  <a:txBody>
                    <a:bodyPr/>
                    <a:lstStyle/>
                    <a:p>
                      <a:r>
                        <a:rPr lang="en-US" sz="2800" dirty="0" smtClean="0"/>
                        <a:t>Community Activities</a:t>
                      </a:r>
                      <a:endParaRPr lang="en-US" sz="2800" dirty="0">
                        <a:solidFill>
                          <a:schemeClr val="tx1"/>
                        </a:solidFill>
                      </a:endParaRPr>
                    </a:p>
                  </a:txBody>
                  <a:tcPr/>
                </a:tc>
                <a:tc>
                  <a:txBody>
                    <a:bodyPr/>
                    <a:lstStyle/>
                    <a:p>
                      <a:r>
                        <a:rPr lang="en-US" sz="2800" dirty="0" smtClean="0"/>
                        <a:t>33</a:t>
                      </a:r>
                      <a:endParaRPr lang="en-US" sz="2800" dirty="0">
                        <a:solidFill>
                          <a:schemeClr val="tx1"/>
                        </a:solidFill>
                      </a:endParaRPr>
                    </a:p>
                  </a:txBody>
                  <a:tcPr/>
                </a:tc>
              </a:tr>
              <a:tr h="370840">
                <a:tc>
                  <a:txBody>
                    <a:bodyPr/>
                    <a:lstStyle/>
                    <a:p>
                      <a:r>
                        <a:rPr lang="en-US" sz="2800" dirty="0" smtClean="0"/>
                        <a:t>GEO</a:t>
                      </a:r>
                      <a:r>
                        <a:rPr lang="en-US" sz="2800" baseline="0" dirty="0" smtClean="0"/>
                        <a:t> Initiatives</a:t>
                      </a:r>
                      <a:endParaRPr lang="en-US" sz="2800" dirty="0"/>
                    </a:p>
                  </a:txBody>
                  <a:tcPr/>
                </a:tc>
                <a:tc>
                  <a:txBody>
                    <a:bodyPr/>
                    <a:lstStyle/>
                    <a:p>
                      <a:r>
                        <a:rPr lang="en-US" sz="2800" dirty="0" smtClean="0"/>
                        <a:t>20</a:t>
                      </a:r>
                      <a:endParaRPr lang="en-US" sz="2800" dirty="0"/>
                    </a:p>
                  </a:txBody>
                  <a:tcPr/>
                </a:tc>
              </a:tr>
              <a:tr h="370840">
                <a:tc>
                  <a:txBody>
                    <a:bodyPr/>
                    <a:lstStyle/>
                    <a:p>
                      <a:r>
                        <a:rPr lang="en-US" sz="2800" dirty="0" smtClean="0"/>
                        <a:t>Foundational Tasks</a:t>
                      </a:r>
                      <a:endParaRPr lang="en-US" sz="2800" dirty="0"/>
                    </a:p>
                  </a:txBody>
                  <a:tcPr/>
                </a:tc>
                <a:tc>
                  <a:txBody>
                    <a:bodyPr/>
                    <a:lstStyle/>
                    <a:p>
                      <a:r>
                        <a:rPr lang="en-US" sz="2800" dirty="0" smtClean="0"/>
                        <a:t>18</a:t>
                      </a:r>
                      <a:endParaRPr lang="en-US" sz="2800" dirty="0"/>
                    </a:p>
                  </a:txBody>
                  <a:tcPr/>
                </a:tc>
              </a:tr>
              <a:tr h="370840">
                <a:tc>
                  <a:txBody>
                    <a:bodyPr/>
                    <a:lstStyle/>
                    <a:p>
                      <a:r>
                        <a:rPr lang="en-US" sz="2800" b="1" dirty="0" smtClean="0"/>
                        <a:t>TOTAL</a:t>
                      </a:r>
                      <a:endParaRPr lang="en-US" sz="2800" b="1" dirty="0"/>
                    </a:p>
                  </a:txBody>
                  <a:tcPr/>
                </a:tc>
                <a:tc>
                  <a:txBody>
                    <a:bodyPr/>
                    <a:lstStyle/>
                    <a:p>
                      <a:r>
                        <a:rPr lang="en-US" sz="2800" b="1" dirty="0" smtClean="0"/>
                        <a:t>71</a:t>
                      </a:r>
                      <a:endParaRPr lang="en-US" sz="2800" b="1" dirty="0"/>
                    </a:p>
                  </a:txBody>
                  <a:tcPr/>
                </a:tc>
              </a:tr>
            </a:tbl>
          </a:graphicData>
        </a:graphic>
      </p:graphicFrame>
      <p:sp>
        <p:nvSpPr>
          <p:cNvPr id="3" name="TextBox 2"/>
          <p:cNvSpPr txBox="1"/>
          <p:nvPr/>
        </p:nvSpPr>
        <p:spPr>
          <a:xfrm>
            <a:off x="1103312" y="4633972"/>
            <a:ext cx="8077200" cy="523220"/>
          </a:xfrm>
          <a:prstGeom prst="rect">
            <a:avLst/>
          </a:prstGeom>
          <a:noFill/>
        </p:spPr>
        <p:txBody>
          <a:bodyPr wrap="square" rtlCol="0">
            <a:spAutoFit/>
          </a:bodyPr>
          <a:lstStyle/>
          <a:p>
            <a:r>
              <a:rPr lang="en-US" sz="2800" b="0" u="none" dirty="0" smtClean="0">
                <a:latin typeface="Arial Narrow"/>
                <a:cs typeface="Arial Narrow"/>
              </a:rPr>
              <a:t>All Current Societal Benefit Areas are addressed</a:t>
            </a:r>
            <a:endParaRPr lang="en-US" sz="2800" b="0" u="none" dirty="0">
              <a:latin typeface="Arial Narrow"/>
              <a:cs typeface="Arial Narrow"/>
            </a:endParaRPr>
          </a:p>
        </p:txBody>
      </p:sp>
    </p:spTree>
    <p:extLst>
      <p:ext uri="{BB962C8B-B14F-4D97-AF65-F5344CB8AC3E}">
        <p14:creationId xmlns:p14="http://schemas.microsoft.com/office/powerpoint/2010/main" val="2677109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381000" y="609600"/>
            <a:ext cx="8458200" cy="762000"/>
          </a:xfrm>
        </p:spPr>
        <p:txBody>
          <a:bodyPr/>
          <a:lstStyle/>
          <a:p>
            <a:pPr algn="ctr" eaLnBrk="1" hangingPunct="1"/>
            <a:r>
              <a:rPr lang="fr-CH" altLang="en-US" sz="3600" dirty="0" smtClean="0">
                <a:solidFill>
                  <a:schemeClr val="accent2"/>
                </a:solidFill>
                <a:latin typeface="Arial Narrow"/>
                <a:cs typeface="Arial Narrow"/>
              </a:rPr>
              <a:t>GEO Initiatives – </a:t>
            </a:r>
            <a:r>
              <a:rPr lang="fr-CH" altLang="en-US" sz="3600" dirty="0">
                <a:solidFill>
                  <a:schemeClr val="accent2"/>
                </a:solidFill>
                <a:latin typeface="Arial Narrow"/>
                <a:cs typeface="Arial Narrow"/>
              </a:rPr>
              <a:t>C</a:t>
            </a:r>
            <a:r>
              <a:rPr lang="fr-CH" altLang="en-US" sz="3600" dirty="0" smtClean="0">
                <a:solidFill>
                  <a:schemeClr val="accent2"/>
                </a:solidFill>
                <a:latin typeface="Arial Narrow"/>
                <a:cs typeface="Arial Narrow"/>
              </a:rPr>
              <a:t>urrent List</a:t>
            </a:r>
            <a:endParaRPr lang="en-US" altLang="en-US" sz="3600" dirty="0" smtClean="0">
              <a:solidFill>
                <a:schemeClr val="accent2"/>
              </a:solidFill>
              <a:latin typeface="Arial Narrow"/>
              <a:cs typeface="Arial Narrow"/>
            </a:endParaRPr>
          </a:p>
        </p:txBody>
      </p:sp>
      <p:graphicFrame>
        <p:nvGraphicFramePr>
          <p:cNvPr id="3" name="Table 2"/>
          <p:cNvGraphicFramePr>
            <a:graphicFrameLocks noGrp="1"/>
          </p:cNvGraphicFramePr>
          <p:nvPr>
            <p:extLst>
              <p:ext uri="{D42A27DB-BD31-4B8C-83A1-F6EECF244321}">
                <p14:modId xmlns:p14="http://schemas.microsoft.com/office/powerpoint/2010/main" val="1308173012"/>
              </p:ext>
            </p:extLst>
          </p:nvPr>
        </p:nvGraphicFramePr>
        <p:xfrm>
          <a:off x="457200" y="1330183"/>
          <a:ext cx="8229599" cy="5293364"/>
        </p:xfrm>
        <a:graphic>
          <a:graphicData uri="http://schemas.openxmlformats.org/drawingml/2006/table">
            <a:tbl>
              <a:tblPr firstRow="1" bandRow="1"/>
              <a:tblGrid>
                <a:gridCol w="762000"/>
                <a:gridCol w="7467599"/>
              </a:tblGrid>
              <a:tr h="163413">
                <a:tc>
                  <a:txBody>
                    <a:bodyPr/>
                    <a:lstStyle/>
                    <a:p>
                      <a:pPr marL="0" marR="0" algn="just">
                        <a:spcBef>
                          <a:spcPts val="0"/>
                        </a:spcBef>
                        <a:spcAft>
                          <a:spcPts val="600"/>
                        </a:spcAft>
                      </a:pPr>
                      <a:r>
                        <a:rPr lang="en-US" sz="1400" kern="1200" dirty="0">
                          <a:solidFill>
                            <a:srgbClr val="000000"/>
                          </a:solidFill>
                          <a:effectLst/>
                          <a:latin typeface="Times New Roman"/>
                          <a:ea typeface="Times New Roman"/>
                          <a:cs typeface="Arial"/>
                        </a:rPr>
                        <a:t>GI-01</a:t>
                      </a:r>
                      <a:endParaRPr lang="en-US" sz="1400" dirty="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GEOGLAM-Global Agricultural Monitoring and Early Warning </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63413">
                <a:tc>
                  <a:txBody>
                    <a:bodyPr/>
                    <a:lstStyle/>
                    <a:p>
                      <a:pPr marL="0" marR="0" algn="just">
                        <a:spcBef>
                          <a:spcPts val="0"/>
                        </a:spcBef>
                        <a:spcAft>
                          <a:spcPts val="600"/>
                        </a:spcAft>
                      </a:pPr>
                      <a:r>
                        <a:rPr lang="en-US" sz="1400" kern="1200" dirty="0">
                          <a:solidFill>
                            <a:srgbClr val="000000"/>
                          </a:solidFill>
                          <a:effectLst/>
                          <a:latin typeface="Times New Roman"/>
                          <a:ea typeface="Times New Roman"/>
                          <a:cs typeface="Arial"/>
                        </a:rPr>
                        <a:t>GI-02</a:t>
                      </a:r>
                      <a:endParaRPr lang="en-US" sz="1400" dirty="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spcBef>
                          <a:spcPts val="0"/>
                        </a:spcBef>
                        <a:spcAft>
                          <a:spcPts val="0"/>
                        </a:spcAft>
                      </a:pPr>
                      <a:r>
                        <a:rPr lang="en-US" sz="1400" kern="1200">
                          <a:solidFill>
                            <a:srgbClr val="000000"/>
                          </a:solidFill>
                          <a:effectLst/>
                          <a:latin typeface="Times New Roman"/>
                          <a:ea typeface="Times New Roman"/>
                          <a:cs typeface="Arial"/>
                        </a:rPr>
                        <a:t>GEOBON-Global Biodiversity Observation (GEO BON)</a:t>
                      </a:r>
                      <a:r>
                        <a:rPr lang="en-US" sz="1400" kern="1200">
                          <a:solidFill>
                            <a:srgbClr val="000000"/>
                          </a:solidFill>
                          <a:effectLst/>
                          <a:latin typeface="Times New Roman"/>
                          <a:ea typeface="MS Mincho"/>
                          <a:cs typeface="Arial"/>
                        </a:rPr>
                        <a:t>	</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63413">
                <a:tc>
                  <a:txBody>
                    <a:bodyPr/>
                    <a:lstStyle/>
                    <a:p>
                      <a:pPr marL="0" marR="0" algn="just">
                        <a:spcBef>
                          <a:spcPts val="0"/>
                        </a:spcBef>
                        <a:spcAft>
                          <a:spcPts val="600"/>
                        </a:spcAft>
                      </a:pPr>
                      <a:r>
                        <a:rPr lang="en-US" sz="1400" kern="1200" dirty="0">
                          <a:solidFill>
                            <a:srgbClr val="000000"/>
                          </a:solidFill>
                          <a:effectLst/>
                          <a:latin typeface="Times New Roman"/>
                          <a:ea typeface="Times New Roman"/>
                          <a:cs typeface="Arial"/>
                        </a:rPr>
                        <a:t>GI-03</a:t>
                      </a:r>
                      <a:endParaRPr lang="en-US" sz="1400" dirty="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GFOI Global Forest Observation Initiative </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63413">
                <a:tc>
                  <a:txBody>
                    <a:bodyPr/>
                    <a:lstStyle/>
                    <a:p>
                      <a:pPr marL="0" marR="0" algn="just">
                        <a:spcBef>
                          <a:spcPts val="0"/>
                        </a:spcBef>
                        <a:spcAft>
                          <a:spcPts val="600"/>
                        </a:spcAft>
                      </a:pPr>
                      <a:r>
                        <a:rPr lang="en-US" sz="1400" kern="1200" dirty="0">
                          <a:solidFill>
                            <a:srgbClr val="000000"/>
                          </a:solidFill>
                          <a:effectLst/>
                          <a:latin typeface="Times New Roman"/>
                          <a:ea typeface="Times New Roman"/>
                          <a:cs typeface="Arial"/>
                        </a:rPr>
                        <a:t>GI-04</a:t>
                      </a:r>
                      <a:endParaRPr lang="en-US" sz="1400" dirty="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Global Observing System for Mercury and Persistent Pollutants</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63413">
                <a:tc>
                  <a:txBody>
                    <a:bodyPr/>
                    <a:lstStyle/>
                    <a:p>
                      <a:pPr marL="0" marR="0" algn="just">
                        <a:spcBef>
                          <a:spcPts val="0"/>
                        </a:spcBef>
                        <a:spcAft>
                          <a:spcPts val="600"/>
                        </a:spcAft>
                      </a:pPr>
                      <a:r>
                        <a:rPr lang="en-US" sz="1400" kern="1200" dirty="0">
                          <a:solidFill>
                            <a:srgbClr val="000000"/>
                          </a:solidFill>
                          <a:effectLst/>
                          <a:latin typeface="Times New Roman"/>
                          <a:ea typeface="Times New Roman"/>
                          <a:cs typeface="Arial"/>
                        </a:rPr>
                        <a:t>GI-05</a:t>
                      </a:r>
                      <a:endParaRPr lang="en-US" sz="1400" dirty="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just">
                        <a:spcBef>
                          <a:spcPts val="0"/>
                        </a:spcBef>
                        <a:spcAft>
                          <a:spcPts val="600"/>
                        </a:spcAft>
                      </a:pPr>
                      <a:r>
                        <a:rPr lang="en-US" sz="1400" kern="1200" dirty="0">
                          <a:solidFill>
                            <a:srgbClr val="000000"/>
                          </a:solidFill>
                          <a:effectLst/>
                          <a:latin typeface="Times New Roman"/>
                          <a:ea typeface="Times New Roman"/>
                          <a:cs typeface="Arial"/>
                        </a:rPr>
                        <a:t>Global Carbon Observation and Analysis System</a:t>
                      </a:r>
                      <a:endParaRPr lang="en-US" sz="1400" dirty="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63413">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GI-06</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Reinforcing engagement at regional level: AfriGEOSS for Africa</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967">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GI-07</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Ocean and society - Blue Planet   </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094">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GI-08</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GEO Geohazard Supersites and Natural Laboratories (GSNL) </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690">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GI-09</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Global Wildfire Information System </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502">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GI-10</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EO data and renewable energies </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264">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GI-11</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Information Services for Cold Regions </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392">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GI-12</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Integrated Information Systems for Health (Cholera, Heat waves)</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077">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GI-13</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Integration of Methods for Air Quality and Health Data, Remote Sensed and In-Situ with Disease Estimate Techniques (new US)</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413">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GI-14</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GECO: the GEO Global Ecosystem Initiative </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077">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GI-15</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GEO-GNOME Initiative: GEO Global Network for Observation and information in Mountain Environments</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077">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GI-16</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kern="1200" dirty="0">
                          <a:solidFill>
                            <a:srgbClr val="000000"/>
                          </a:solidFill>
                          <a:effectLst/>
                          <a:latin typeface="Times New Roman"/>
                          <a:ea typeface="Times New Roman"/>
                          <a:cs typeface="Arial"/>
                        </a:rPr>
                        <a:t>GEO-DARMA = Data Access for Risk Management (new-CEOS</a:t>
                      </a:r>
                      <a:r>
                        <a:rPr lang="en-US" sz="1400" kern="1200" dirty="0" smtClean="0">
                          <a:solidFill>
                            <a:srgbClr val="000000"/>
                          </a:solidFill>
                          <a:effectLst/>
                          <a:latin typeface="Times New Roman"/>
                          <a:ea typeface="Times New Roman"/>
                          <a:cs typeface="Arial"/>
                        </a:rPr>
                        <a:t>)</a:t>
                      </a:r>
                      <a:endParaRPr lang="en-US" sz="1400" dirty="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413">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GI-17a</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kern="1200" dirty="0">
                          <a:solidFill>
                            <a:srgbClr val="000000"/>
                          </a:solidFill>
                          <a:effectLst/>
                          <a:latin typeface="Times New Roman"/>
                          <a:ea typeface="Times New Roman"/>
                          <a:cs typeface="Arial"/>
                        </a:rPr>
                        <a:t>Global Urban Observation and Information </a:t>
                      </a:r>
                      <a:endParaRPr lang="en-US" sz="1400" dirty="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332">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GI-17b</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defTabSz="914400" rtl="0" eaLnBrk="1" latinLnBrk="0" hangingPunct="1">
                        <a:spcBef>
                          <a:spcPts val="0"/>
                        </a:spcBef>
                        <a:spcAft>
                          <a:spcPts val="600"/>
                        </a:spcAft>
                      </a:pPr>
                      <a:r>
                        <a:rPr lang="en-US" sz="1400" kern="1200" dirty="0" smtClean="0">
                          <a:solidFill>
                            <a:srgbClr val="000000"/>
                          </a:solidFill>
                          <a:effectLst/>
                          <a:latin typeface="Times New Roman"/>
                          <a:ea typeface="Times New Roman"/>
                          <a:cs typeface="Arial"/>
                        </a:rPr>
                        <a:t>Global Human Settlement indicators for post-2015 international frameworks</a:t>
                      </a:r>
                      <a:endParaRPr lang="en-US" sz="1400" kern="1200" dirty="0">
                        <a:solidFill>
                          <a:srgbClr val="000000"/>
                        </a:solidFill>
                        <a:effectLst/>
                        <a:latin typeface="Times New Roman"/>
                        <a:ea typeface="Times New Roman"/>
                        <a:cs typeface="Arial"/>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077">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GI-18</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GEO and SDGs. EOs role in providing support to countries in achieving SDGs and in defining and monitoring the associated indicators.</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413">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GI-19</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kern="1200">
                          <a:solidFill>
                            <a:srgbClr val="000000"/>
                          </a:solidFill>
                          <a:effectLst/>
                          <a:latin typeface="Times New Roman"/>
                          <a:ea typeface="Times New Roman"/>
                          <a:cs typeface="Arial"/>
                        </a:rPr>
                        <a:t>AmeriGEOSS (new)</a:t>
                      </a:r>
                      <a:endParaRPr lang="en-US" sz="140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8730">
                <a:tc>
                  <a:txBody>
                    <a:bodyPr/>
                    <a:lstStyle/>
                    <a:p>
                      <a:pPr marL="0" marR="0" algn="just">
                        <a:spcBef>
                          <a:spcPts val="0"/>
                        </a:spcBef>
                        <a:spcAft>
                          <a:spcPts val="600"/>
                        </a:spcAft>
                      </a:pPr>
                      <a:r>
                        <a:rPr lang="en-US" sz="1400" kern="1200" dirty="0">
                          <a:solidFill>
                            <a:srgbClr val="000000"/>
                          </a:solidFill>
                          <a:effectLst/>
                          <a:latin typeface="Times New Roman"/>
                          <a:ea typeface="Times New Roman"/>
                          <a:cs typeface="Arial"/>
                        </a:rPr>
                        <a:t>GI-20</a:t>
                      </a:r>
                      <a:endParaRPr lang="en-US" sz="1400" dirty="0">
                        <a:effectLst/>
                        <a:latin typeface="Times New Roman"/>
                        <a:ea typeface="Times New Roman"/>
                      </a:endParaRP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1400" dirty="0">
                          <a:effectLst/>
                          <a:latin typeface="Times New Roman"/>
                          <a:ea typeface="Times New Roman"/>
                        </a:rPr>
                        <a:t>GEO Global Water Security (GEOGLOWS) new-US</a:t>
                      </a:r>
                    </a:p>
                  </a:txBody>
                  <a:tcPr marL="45960" marR="45960" marT="638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10870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1586408" y="836712"/>
            <a:ext cx="8458200" cy="762000"/>
          </a:xfrm>
        </p:spPr>
        <p:txBody>
          <a:bodyPr/>
          <a:lstStyle/>
          <a:p>
            <a:pPr eaLnBrk="1" hangingPunct="1"/>
            <a:r>
              <a:rPr lang="fr-CH" altLang="en-US" sz="3600" dirty="0" smtClean="0">
                <a:solidFill>
                  <a:schemeClr val="accent2"/>
                </a:solidFill>
                <a:latin typeface="Arial Narrow"/>
                <a:cs typeface="Arial Narrow"/>
              </a:rPr>
              <a:t>GEO Initiatives Description</a:t>
            </a:r>
            <a:endParaRPr lang="en-US" altLang="en-US" sz="3600" dirty="0" smtClean="0">
              <a:solidFill>
                <a:schemeClr val="accent2"/>
              </a:solidFill>
              <a:latin typeface="Arial Narrow"/>
              <a:cs typeface="Arial Narrow"/>
            </a:endParaRPr>
          </a:p>
        </p:txBody>
      </p:sp>
      <p:sp>
        <p:nvSpPr>
          <p:cNvPr id="15362" name="Content Placeholder 2"/>
          <p:cNvSpPr>
            <a:spLocks noGrp="1"/>
          </p:cNvSpPr>
          <p:nvPr>
            <p:ph idx="1"/>
          </p:nvPr>
        </p:nvSpPr>
        <p:spPr bwMode="auto">
          <a:xfrm>
            <a:off x="0" y="1872208"/>
            <a:ext cx="91440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buFont typeface="+mj-lt"/>
              <a:buAutoNum type="arabicPeriod"/>
            </a:pPr>
            <a:r>
              <a:rPr lang="en-US" sz="2800" b="1" u="sng" dirty="0" smtClean="0"/>
              <a:t>Overview</a:t>
            </a:r>
            <a:r>
              <a:rPr lang="en-US" sz="2800" dirty="0">
                <a:solidFill>
                  <a:schemeClr val="accent2"/>
                </a:solidFill>
              </a:rPr>
              <a:t>:</a:t>
            </a:r>
            <a:r>
              <a:rPr lang="en-US" sz="2800" dirty="0" smtClean="0"/>
              <a:t> </a:t>
            </a:r>
            <a:r>
              <a:rPr lang="en-US" sz="2800" dirty="0"/>
              <a:t>G</a:t>
            </a:r>
            <a:r>
              <a:rPr lang="en-US" sz="2800" dirty="0" smtClean="0"/>
              <a:t>eneral description, with </a:t>
            </a:r>
            <a:r>
              <a:rPr lang="en-US" sz="2800" dirty="0"/>
              <a:t>overall objectives and medium/long term </a:t>
            </a:r>
            <a:r>
              <a:rPr lang="en-US" sz="2800" dirty="0" smtClean="0"/>
              <a:t>perspectives;</a:t>
            </a:r>
            <a:endParaRPr lang="en-US" sz="2800" dirty="0"/>
          </a:p>
          <a:p>
            <a:pPr marL="457200" indent="-457200">
              <a:buFont typeface="+mj-lt"/>
              <a:buAutoNum type="arabicPeriod"/>
            </a:pPr>
            <a:r>
              <a:rPr lang="en-US" sz="2800" b="1" u="sng" dirty="0"/>
              <a:t>2016 </a:t>
            </a:r>
            <a:r>
              <a:rPr lang="en-US" sz="2800" b="1" u="sng" dirty="0" smtClean="0"/>
              <a:t>Activities</a:t>
            </a:r>
            <a:r>
              <a:rPr lang="en-US" sz="2800" dirty="0"/>
              <a:t>:</a:t>
            </a:r>
            <a:r>
              <a:rPr lang="en-US" sz="2800" dirty="0" smtClean="0"/>
              <a:t> </a:t>
            </a:r>
            <a:r>
              <a:rPr lang="en-US" sz="2800" dirty="0"/>
              <a:t>S</a:t>
            </a:r>
            <a:r>
              <a:rPr lang="en-US" sz="2800" dirty="0" smtClean="0"/>
              <a:t>ummary description of the activities to be performed in 2016 and definition of associated outputs, as well as the contributors;</a:t>
            </a:r>
          </a:p>
          <a:p>
            <a:pPr marL="457200" indent="-457200">
              <a:buFont typeface="+mj-lt"/>
              <a:buAutoNum type="arabicPeriod"/>
            </a:pPr>
            <a:r>
              <a:rPr lang="en-US" sz="2800" b="1" u="sng" dirty="0" smtClean="0"/>
              <a:t>2016 Resources</a:t>
            </a:r>
            <a:r>
              <a:rPr lang="en-US" sz="2800" b="1" dirty="0" smtClean="0"/>
              <a:t>: </a:t>
            </a:r>
            <a:r>
              <a:rPr lang="en-US" sz="2800" dirty="0" smtClean="0"/>
              <a:t>Needed (associated with the 2016 Activities;</a:t>
            </a:r>
            <a:endParaRPr lang="en-US" sz="2800" dirty="0"/>
          </a:p>
          <a:p>
            <a:pPr marL="457200" indent="-457200">
              <a:buFont typeface="+mj-lt"/>
              <a:buAutoNum type="arabicPeriod"/>
            </a:pPr>
            <a:r>
              <a:rPr lang="en-US" sz="2800" b="1" u="sng" dirty="0" smtClean="0"/>
              <a:t>Additional Activities for 2016</a:t>
            </a:r>
            <a:r>
              <a:rPr lang="en-US" sz="2800" dirty="0"/>
              <a:t>:</a:t>
            </a:r>
            <a:r>
              <a:rPr lang="en-US" sz="2800" dirty="0" smtClean="0"/>
              <a:t> Recommended if additional resources are being sought – allows GEO Principals to confirm (increase) contributions.</a:t>
            </a:r>
          </a:p>
        </p:txBody>
      </p:sp>
    </p:spTree>
    <p:extLst>
      <p:ext uri="{BB962C8B-B14F-4D97-AF65-F5344CB8AC3E}">
        <p14:creationId xmlns:p14="http://schemas.microsoft.com/office/powerpoint/2010/main" val="1604581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灯片编号占位符 3"/>
          <p:cNvSpPr>
            <a:spLocks noGrp="1"/>
          </p:cNvSpPr>
          <p:nvPr>
            <p:ph type="sldNum" sz="quarter" idx="4294967295"/>
          </p:nvPr>
        </p:nvSpPr>
        <p:spPr>
          <a:xfrm>
            <a:off x="319088" y="6500813"/>
            <a:ext cx="2233612" cy="215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buFontTx/>
              <a:buNone/>
            </a:pPr>
            <a:fld id="{FCB77024-84E8-4258-824D-AA5503187AC9}" type="slidenum">
              <a:rPr lang="en-GB" altLang="ja-JP" sz="800">
                <a:cs typeface="Arial" pitchFamily="34" charset="0"/>
              </a:rPr>
              <a:pPr eaLnBrk="1" hangingPunct="1">
                <a:spcBef>
                  <a:spcPct val="0"/>
                </a:spcBef>
                <a:buFontTx/>
                <a:buNone/>
              </a:pPr>
              <a:t>19</a:t>
            </a:fld>
            <a:endParaRPr lang="en-GB" altLang="ja-JP" sz="800">
              <a:cs typeface="Arial" pitchFamily="34" charset="0"/>
            </a:endParaRPr>
          </a:p>
        </p:txBody>
      </p:sp>
      <p:pic>
        <p:nvPicPr>
          <p:cNvPr id="624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179512" y="2967087"/>
            <a:ext cx="8352928"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Tahoma" pitchFamily="34" charset="0"/>
              </a:defRPr>
            </a:lvl6pPr>
            <a:lvl7pPr marL="914400" algn="ctr" rtl="0" fontAlgn="base">
              <a:spcBef>
                <a:spcPct val="0"/>
              </a:spcBef>
              <a:spcAft>
                <a:spcPct val="0"/>
              </a:spcAft>
              <a:defRPr sz="3200">
                <a:solidFill>
                  <a:schemeClr val="tx2"/>
                </a:solidFill>
                <a:latin typeface="Tahoma" pitchFamily="34" charset="0"/>
              </a:defRPr>
            </a:lvl7pPr>
            <a:lvl8pPr marL="1371600" algn="ctr" rtl="0" fontAlgn="base">
              <a:spcBef>
                <a:spcPct val="0"/>
              </a:spcBef>
              <a:spcAft>
                <a:spcPct val="0"/>
              </a:spcAft>
              <a:defRPr sz="3200">
                <a:solidFill>
                  <a:schemeClr val="tx2"/>
                </a:solidFill>
                <a:latin typeface="Tahoma" pitchFamily="34" charset="0"/>
              </a:defRPr>
            </a:lvl8pPr>
            <a:lvl9pPr marL="1828800" algn="ctr" rtl="0" fontAlgn="base">
              <a:spcBef>
                <a:spcPct val="0"/>
              </a:spcBef>
              <a:spcAft>
                <a:spcPct val="0"/>
              </a:spcAft>
              <a:defRPr sz="3200">
                <a:solidFill>
                  <a:schemeClr val="tx2"/>
                </a:solidFill>
                <a:latin typeface="Tahoma" pitchFamily="34" charset="0"/>
              </a:defRPr>
            </a:lvl9pPr>
          </a:lstStyle>
          <a:p>
            <a:pPr algn="l" eaLnBrk="1" hangingPunct="1">
              <a:defRPr/>
            </a:pPr>
            <a:r>
              <a:rPr lang="en-US" altLang="ja-JP" sz="4400" b="1" u="none" kern="0" dirty="0" smtClean="0">
                <a:solidFill>
                  <a:schemeClr val="accent2"/>
                </a:solidFill>
                <a:latin typeface="Arial Narrow"/>
                <a:ea typeface="宋体" pitchFamily="2" charset="-122"/>
                <a:cs typeface="Arial Narrow"/>
              </a:rPr>
              <a:t>Mexico City Ministerial Summit </a:t>
            </a:r>
          </a:p>
          <a:p>
            <a:pPr algn="l" eaLnBrk="1" hangingPunct="1">
              <a:defRPr/>
            </a:pPr>
            <a:r>
              <a:rPr lang="en-US" altLang="ja-JP" sz="4400" b="1" u="none" kern="0" dirty="0" smtClean="0">
                <a:solidFill>
                  <a:schemeClr val="accent2"/>
                </a:solidFill>
                <a:latin typeface="Arial Narrow"/>
                <a:ea typeface="宋体" pitchFamily="2" charset="-122"/>
                <a:cs typeface="Arial Narrow"/>
              </a:rPr>
              <a:t>and GEO-XII</a:t>
            </a:r>
          </a:p>
          <a:p>
            <a:pPr eaLnBrk="1" hangingPunct="1">
              <a:defRPr/>
            </a:pPr>
            <a:endParaRPr lang="en-US" altLang="ja-JP" sz="4000" u="none" kern="0" dirty="0" smtClean="0">
              <a:solidFill>
                <a:schemeClr val="accent2"/>
              </a:solidFill>
              <a:latin typeface="Arial Narrow"/>
              <a:ea typeface="宋体" pitchFamily="2" charset="-122"/>
              <a:cs typeface="Arial Narrow"/>
            </a:endParaRPr>
          </a:p>
          <a:p>
            <a:pPr algn="l" eaLnBrk="1" hangingPunct="1">
              <a:defRPr/>
            </a:pPr>
            <a:r>
              <a:rPr lang="en-US" altLang="ja-JP" b="1" u="none" kern="0" dirty="0" smtClean="0">
                <a:solidFill>
                  <a:srgbClr val="005FAA"/>
                </a:solidFill>
                <a:ea typeface="宋体" pitchFamily="2" charset="-122"/>
              </a:rPr>
              <a:t>GEO Week</a:t>
            </a:r>
          </a:p>
          <a:p>
            <a:pPr algn="l" eaLnBrk="1" hangingPunct="1">
              <a:defRPr/>
            </a:pPr>
            <a:r>
              <a:rPr lang="en-US" altLang="ja-JP" b="1" u="none" kern="0" dirty="0" smtClean="0">
                <a:solidFill>
                  <a:srgbClr val="005FAA"/>
                </a:solidFill>
                <a:ea typeface="宋体" pitchFamily="2" charset="-122"/>
              </a:rPr>
              <a:t>9-13 November 2015</a:t>
            </a:r>
          </a:p>
          <a:p>
            <a:pPr algn="l" eaLnBrk="1" hangingPunct="1">
              <a:defRPr/>
            </a:pPr>
            <a:r>
              <a:rPr lang="en-US" altLang="ja-JP" b="1" u="none" kern="0" dirty="0" smtClean="0">
                <a:solidFill>
                  <a:srgbClr val="005FAA"/>
                </a:solidFill>
                <a:ea typeface="宋体" pitchFamily="2" charset="-122"/>
              </a:rPr>
              <a:t>Mexico City</a:t>
            </a:r>
          </a:p>
          <a:p>
            <a:pPr algn="l" eaLnBrk="1" hangingPunct="1">
              <a:defRPr/>
            </a:pPr>
            <a:endParaRPr lang="en-US" altLang="ja-JP" b="1" kern="0" dirty="0">
              <a:solidFill>
                <a:schemeClr val="accent2"/>
              </a:solidFill>
              <a:ea typeface="宋体" pitchFamily="2" charset="-122"/>
            </a:endParaRPr>
          </a:p>
          <a:p>
            <a:pPr algn="l" eaLnBrk="1" hangingPunct="1">
              <a:defRPr/>
            </a:pPr>
            <a:r>
              <a:rPr lang="en-US" altLang="ja-JP" sz="2800" b="1" u="none" kern="0" dirty="0" smtClean="0">
                <a:solidFill>
                  <a:srgbClr val="008C7D"/>
                </a:solidFill>
                <a:ea typeface="宋体" pitchFamily="2" charset="-122"/>
              </a:rPr>
              <a:t>Barbara Ryan – </a:t>
            </a:r>
            <a:r>
              <a:rPr lang="en-US" altLang="ja-JP" sz="2800" b="1" u="sng" kern="0" dirty="0" err="1" smtClean="0">
                <a:solidFill>
                  <a:srgbClr val="008C7D"/>
                </a:solidFill>
                <a:ea typeface="宋体" pitchFamily="2" charset="-122"/>
              </a:rPr>
              <a:t>bryan@geosec.org</a:t>
            </a:r>
            <a:endParaRPr lang="en-US" altLang="ja-JP" sz="2800" b="1" u="sng" kern="0" dirty="0" smtClean="0">
              <a:solidFill>
                <a:srgbClr val="008C7D"/>
              </a:solidFill>
              <a:ea typeface="宋体" pitchFamily="2" charset="-122"/>
            </a:endParaRPr>
          </a:p>
          <a:p>
            <a:pPr eaLnBrk="1" hangingPunct="1">
              <a:defRPr/>
            </a:pPr>
            <a:endParaRPr lang="en-US" altLang="ja-JP" b="1" u="sng" kern="0" dirty="0" smtClean="0">
              <a:solidFill>
                <a:srgbClr val="005FAA"/>
              </a:solidFill>
              <a:ea typeface="宋体" pitchFamily="2" charset="-122"/>
            </a:endParaRPr>
          </a:p>
        </p:txBody>
      </p:sp>
      <p:sp>
        <p:nvSpPr>
          <p:cNvPr id="2" name="TextBox 1"/>
          <p:cNvSpPr txBox="1"/>
          <p:nvPr/>
        </p:nvSpPr>
        <p:spPr>
          <a:xfrm>
            <a:off x="195884" y="5968424"/>
            <a:ext cx="4994877" cy="584776"/>
          </a:xfrm>
          <a:prstGeom prst="rect">
            <a:avLst/>
          </a:prstGeom>
          <a:noFill/>
        </p:spPr>
        <p:txBody>
          <a:bodyPr wrap="none" rtlCol="0">
            <a:spAutoFit/>
          </a:bodyPr>
          <a:lstStyle/>
          <a:p>
            <a:r>
              <a:rPr lang="en-US" sz="3200" b="1" dirty="0" err="1" smtClean="0">
                <a:solidFill>
                  <a:srgbClr val="005FAA"/>
                </a:solidFill>
              </a:rPr>
              <a:t>www.earthobservations.org</a:t>
            </a:r>
            <a:endParaRPr lang="en-US" sz="3200" b="1" dirty="0">
              <a:solidFill>
                <a:srgbClr val="005FAA"/>
              </a:solidFill>
            </a:endParaRPr>
          </a:p>
        </p:txBody>
      </p:sp>
      <p:sp>
        <p:nvSpPr>
          <p:cNvPr id="3" name="TextBox 2"/>
          <p:cNvSpPr txBox="1"/>
          <p:nvPr/>
        </p:nvSpPr>
        <p:spPr>
          <a:xfrm>
            <a:off x="228600" y="4365104"/>
            <a:ext cx="197490" cy="1261884"/>
          </a:xfrm>
          <a:prstGeom prst="rect">
            <a:avLst/>
          </a:prstGeom>
          <a:noFill/>
        </p:spPr>
        <p:txBody>
          <a:bodyPr wrap="none" rtlCol="0">
            <a:spAutoFit/>
          </a:bodyPr>
          <a:lstStyle/>
          <a:p>
            <a:pPr eaLnBrk="1" hangingPunct="1">
              <a:defRPr/>
            </a:pPr>
            <a:endParaRPr lang="en-US" altLang="ja-JP" sz="2800" u="none" kern="0" dirty="0">
              <a:solidFill>
                <a:srgbClr val="005FAA"/>
              </a:solidFill>
              <a:ea typeface="宋体" pitchFamily="2" charset="-122"/>
            </a:endParaRPr>
          </a:p>
          <a:p>
            <a:pPr eaLnBrk="1" hangingPunct="1">
              <a:defRPr/>
            </a:pPr>
            <a:endParaRPr lang="en-US" altLang="ja-JP" u="none" kern="0" dirty="0">
              <a:solidFill>
                <a:srgbClr val="005FAA"/>
              </a:solidFill>
              <a:ea typeface="宋体" pitchFamily="2" charset="-122"/>
            </a:endParaRPr>
          </a:p>
          <a:p>
            <a:endParaRPr lang="en-US" dirty="0">
              <a:solidFill>
                <a:srgbClr val="005FAA"/>
              </a:solidFill>
            </a:endParaRPr>
          </a:p>
        </p:txBody>
      </p:sp>
    </p:spTree>
    <p:extLst>
      <p:ext uri="{BB962C8B-B14F-4D97-AF65-F5344CB8AC3E}">
        <p14:creationId xmlns:p14="http://schemas.microsoft.com/office/powerpoint/2010/main" val="1039646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8959850" cy="48768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5776" y="764704"/>
            <a:ext cx="4228992" cy="707886"/>
          </a:xfrm>
          <a:prstGeom prst="rect">
            <a:avLst/>
          </a:prstGeom>
          <a:noFill/>
        </p:spPr>
        <p:txBody>
          <a:bodyPr wrap="none" rtlCol="0">
            <a:spAutoFit/>
          </a:bodyPr>
          <a:lstStyle/>
          <a:p>
            <a:r>
              <a:rPr lang="fr-CH" sz="4000" b="1" u="none" dirty="0" smtClean="0">
                <a:solidFill>
                  <a:schemeClr val="accent2"/>
                </a:solidFill>
                <a:latin typeface="Arial Narrow"/>
                <a:cs typeface="Arial Narrow"/>
              </a:rPr>
              <a:t>GEO Member States</a:t>
            </a:r>
            <a:endParaRPr lang="en-US" sz="4000" b="1" u="none" dirty="0">
              <a:solidFill>
                <a:schemeClr val="accent2"/>
              </a:solidFill>
              <a:latin typeface="Arial Narrow"/>
              <a:cs typeface="Arial Narrow"/>
            </a:endParaRPr>
          </a:p>
        </p:txBody>
      </p:sp>
    </p:spTree>
    <p:extLst>
      <p:ext uri="{BB962C8B-B14F-4D97-AF65-F5344CB8AC3E}">
        <p14:creationId xmlns:p14="http://schemas.microsoft.com/office/powerpoint/2010/main" val="52580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2771800" y="2522984"/>
            <a:ext cx="8458200" cy="762000"/>
          </a:xfrm>
        </p:spPr>
        <p:txBody>
          <a:bodyPr/>
          <a:lstStyle/>
          <a:p>
            <a:pPr eaLnBrk="1" hangingPunct="1"/>
            <a:r>
              <a:rPr lang="fr-CH" altLang="en-US" sz="4400" dirty="0" smtClean="0">
                <a:solidFill>
                  <a:schemeClr val="accent2"/>
                </a:solidFill>
                <a:latin typeface="Arial Narrow"/>
                <a:cs typeface="Arial Narrow"/>
              </a:rPr>
              <a:t>Back-Up Slides</a:t>
            </a:r>
            <a:endParaRPr lang="en-US" altLang="en-US" sz="4400" dirty="0" smtClean="0">
              <a:solidFill>
                <a:schemeClr val="accent2"/>
              </a:solidFill>
              <a:latin typeface="Arial Narrow"/>
              <a:cs typeface="Arial Narrow"/>
            </a:endParaRPr>
          </a:p>
        </p:txBody>
      </p:sp>
      <p:sp>
        <p:nvSpPr>
          <p:cNvPr id="15362" name="Content Placeholder 2"/>
          <p:cNvSpPr>
            <a:spLocks noGrp="1"/>
          </p:cNvSpPr>
          <p:nvPr>
            <p:ph idx="1"/>
          </p:nvPr>
        </p:nvSpPr>
        <p:spPr bwMode="auto">
          <a:xfrm>
            <a:off x="0" y="1872208"/>
            <a:ext cx="91440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buFont typeface="+mj-lt"/>
              <a:buAutoNum type="arabicPeriod"/>
            </a:pPr>
            <a:endParaRPr lang="en-US" sz="2800" dirty="0" smtClean="0"/>
          </a:p>
        </p:txBody>
      </p:sp>
    </p:spTree>
    <p:extLst>
      <p:ext uri="{BB962C8B-B14F-4D97-AF65-F5344CB8AC3E}">
        <p14:creationId xmlns:p14="http://schemas.microsoft.com/office/powerpoint/2010/main" val="13208970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body" idx="1"/>
          </p:nvPr>
        </p:nvSpPr>
        <p:spPr>
          <a:xfrm>
            <a:off x="152400" y="1828800"/>
            <a:ext cx="9067800" cy="3962400"/>
          </a:xfrm>
        </p:spPr>
        <p:txBody>
          <a:bodyPr/>
          <a:lstStyle/>
          <a:p>
            <a:pPr marL="0" indent="0" algn="ctr">
              <a:lnSpc>
                <a:spcPct val="80000"/>
              </a:lnSpc>
              <a:buClr>
                <a:srgbClr val="005FAA"/>
              </a:buClr>
              <a:buFontTx/>
              <a:buNone/>
            </a:pPr>
            <a:endParaRPr lang="en-US" sz="3600" b="1" dirty="0">
              <a:solidFill>
                <a:srgbClr val="005FAA"/>
              </a:solidFill>
              <a:latin typeface="Arial Narrow"/>
              <a:cs typeface="Arial Narrow"/>
            </a:endParaRPr>
          </a:p>
        </p:txBody>
      </p:sp>
      <p:sp>
        <p:nvSpPr>
          <p:cNvPr id="33794" name="Rectangle 4"/>
          <p:cNvSpPr>
            <a:spLocks noGrp="1" noChangeArrowheads="1"/>
          </p:cNvSpPr>
          <p:nvPr>
            <p:ph type="title"/>
          </p:nvPr>
        </p:nvSpPr>
        <p:spPr>
          <a:xfrm>
            <a:off x="685800" y="2590800"/>
            <a:ext cx="7772400" cy="685800"/>
          </a:xfrm>
        </p:spPr>
        <p:txBody>
          <a:bodyPr/>
          <a:lstStyle/>
          <a:p>
            <a:pPr algn="ctr"/>
            <a:r>
              <a:rPr lang="en-US" b="1" dirty="0">
                <a:latin typeface="Arial" charset="0"/>
                <a:cs typeface="Arial" charset="0"/>
              </a:rPr>
              <a:t/>
            </a:r>
            <a:br>
              <a:rPr lang="en-US" b="1" dirty="0">
                <a:latin typeface="Arial" charset="0"/>
                <a:cs typeface="Arial" charset="0"/>
              </a:rPr>
            </a:br>
            <a:r>
              <a:rPr lang="en-US" b="1" dirty="0">
                <a:latin typeface="Arial" charset="0"/>
                <a:cs typeface="Arial" charset="0"/>
              </a:rPr>
              <a:t/>
            </a:r>
            <a:br>
              <a:rPr lang="en-US" b="1" dirty="0">
                <a:latin typeface="Arial" charset="0"/>
                <a:cs typeface="Arial" charset="0"/>
              </a:rPr>
            </a:br>
            <a:r>
              <a:rPr lang="en-US" b="1" dirty="0">
                <a:latin typeface="Arial" charset="0"/>
                <a:cs typeface="Arial" charset="0"/>
              </a:rPr>
              <a:t/>
            </a:r>
            <a:br>
              <a:rPr lang="en-US" b="1" dirty="0">
                <a:latin typeface="Arial" charset="0"/>
                <a:cs typeface="Arial" charset="0"/>
              </a:rPr>
            </a:br>
            <a:r>
              <a:rPr lang="en-US" b="1" dirty="0">
                <a:latin typeface="Arial" charset="0"/>
                <a:cs typeface="Arial" charset="0"/>
              </a:rPr>
              <a:t/>
            </a:r>
            <a:br>
              <a:rPr lang="en-US" b="1" dirty="0">
                <a:latin typeface="Arial" charset="0"/>
                <a:cs typeface="Arial" charset="0"/>
              </a:rPr>
            </a:br>
            <a:endParaRPr lang="en-US" b="1" dirty="0">
              <a:latin typeface="Arial" charset="0"/>
              <a:cs typeface="Arial" charset="0"/>
            </a:endParaRPr>
          </a:p>
        </p:txBody>
      </p:sp>
      <p:sp>
        <p:nvSpPr>
          <p:cNvPr id="2" name="TextBox 1"/>
          <p:cNvSpPr txBox="1"/>
          <p:nvPr/>
        </p:nvSpPr>
        <p:spPr>
          <a:xfrm>
            <a:off x="827584" y="1845399"/>
            <a:ext cx="7696200" cy="4031873"/>
          </a:xfrm>
          <a:prstGeom prst="rect">
            <a:avLst/>
          </a:prstGeom>
          <a:noFill/>
        </p:spPr>
        <p:txBody>
          <a:bodyPr wrap="square" rtlCol="0">
            <a:spAutoFit/>
          </a:bodyPr>
          <a:lstStyle/>
          <a:p>
            <a:r>
              <a:rPr lang="en-US" sz="3600" b="1" u="none" dirty="0" smtClean="0">
                <a:solidFill>
                  <a:schemeClr val="accent2"/>
                </a:solidFill>
                <a:latin typeface="Arial Narrow" panose="020B0606020202030204" pitchFamily="34" charset="0"/>
              </a:rPr>
              <a:t>“Uncertainty is the enemy of investment;  shared information is the antidote to uncertainty.” </a:t>
            </a:r>
          </a:p>
          <a:p>
            <a:pPr lvl="8"/>
            <a:endParaRPr lang="en-US" sz="3200" u="none" dirty="0">
              <a:latin typeface="Arial Narrow" panose="020B0606020202030204" pitchFamily="34" charset="0"/>
            </a:endParaRPr>
          </a:p>
          <a:p>
            <a:pPr lvl="7"/>
            <a:r>
              <a:rPr lang="en-US" sz="2800" u="none" dirty="0" smtClean="0">
                <a:solidFill>
                  <a:srgbClr val="005FAA"/>
                </a:solidFill>
                <a:latin typeface="Arial Narrow" panose="020B0606020202030204" pitchFamily="34" charset="0"/>
              </a:rPr>
              <a:t>Dylan </a:t>
            </a:r>
            <a:r>
              <a:rPr lang="en-US" sz="2800" u="none" dirty="0" err="1" smtClean="0">
                <a:solidFill>
                  <a:srgbClr val="005FAA"/>
                </a:solidFill>
                <a:latin typeface="Arial Narrow" panose="020B0606020202030204" pitchFamily="34" charset="0"/>
              </a:rPr>
              <a:t>Ratigan</a:t>
            </a:r>
            <a:endParaRPr lang="en-US" sz="2800" u="none" dirty="0" smtClean="0">
              <a:solidFill>
                <a:srgbClr val="005FAA"/>
              </a:solidFill>
              <a:latin typeface="Arial Narrow" panose="020B0606020202030204" pitchFamily="34" charset="0"/>
            </a:endParaRPr>
          </a:p>
          <a:p>
            <a:pPr lvl="7"/>
            <a:r>
              <a:rPr lang="en-US" sz="2800" u="none" dirty="0" smtClean="0">
                <a:solidFill>
                  <a:srgbClr val="005FAA"/>
                </a:solidFill>
                <a:latin typeface="Arial Narrow" panose="020B0606020202030204" pitchFamily="34" charset="0"/>
              </a:rPr>
              <a:t>Co-Founder, Helical Outposts</a:t>
            </a:r>
          </a:p>
          <a:p>
            <a:endParaRPr lang="en-US" sz="2800" u="none" dirty="0">
              <a:latin typeface="Arial Narrow" panose="020B0606020202030204" pitchFamily="34" charset="0"/>
            </a:endParaRPr>
          </a:p>
          <a:p>
            <a:endParaRPr lang="en-US" sz="3200" u="none" dirty="0">
              <a:latin typeface="Arial Narrow" panose="020B0606020202030204" pitchFamily="34" charset="0"/>
            </a:endParaRPr>
          </a:p>
        </p:txBody>
      </p:sp>
    </p:spTree>
    <p:extLst>
      <p:ext uri="{BB962C8B-B14F-4D97-AF65-F5344CB8AC3E}">
        <p14:creationId xmlns:p14="http://schemas.microsoft.com/office/powerpoint/2010/main" val="261218353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88913" y="1828800"/>
            <a:ext cx="8951912" cy="50292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en-US"/>
          </a:p>
        </p:txBody>
      </p:sp>
      <p:grpSp>
        <p:nvGrpSpPr>
          <p:cNvPr id="29698" name="Group 22"/>
          <p:cNvGrpSpPr>
            <a:grpSpLocks/>
          </p:cNvGrpSpPr>
          <p:nvPr/>
        </p:nvGrpSpPr>
        <p:grpSpPr bwMode="auto">
          <a:xfrm>
            <a:off x="0" y="1816100"/>
            <a:ext cx="9163050" cy="5041900"/>
            <a:chOff x="555625" y="869950"/>
            <a:chExt cx="8032750" cy="5041872"/>
          </a:xfrm>
        </p:grpSpPr>
        <p:pic>
          <p:nvPicPr>
            <p:cNvPr id="29705" name="Picture 3"/>
            <p:cNvPicPr>
              <a:picLocks noChangeAspect="1" noChangeArrowheads="1"/>
            </p:cNvPicPr>
            <p:nvPr/>
          </p:nvPicPr>
          <p:blipFill>
            <a:blip r:embed="rId3">
              <a:extLst>
                <a:ext uri="{28A0092B-C50C-407E-A947-70E740481C1C}">
                  <a14:useLocalDpi xmlns:a14="http://schemas.microsoft.com/office/drawing/2010/main" val="0"/>
                </a:ext>
              </a:extLst>
            </a:blip>
            <a:srcRect t="93484"/>
            <a:stretch>
              <a:fillRect/>
            </a:stretch>
          </p:blipFill>
          <p:spPr bwMode="auto">
            <a:xfrm>
              <a:off x="555625" y="5578348"/>
              <a:ext cx="8032750" cy="33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3"/>
            <p:cNvPicPr>
              <a:picLocks noChangeAspect="1" noChangeArrowheads="1"/>
            </p:cNvPicPr>
            <p:nvPr/>
          </p:nvPicPr>
          <p:blipFill>
            <a:blip r:embed="rId3">
              <a:extLst>
                <a:ext uri="{28A0092B-C50C-407E-A947-70E740481C1C}">
                  <a14:useLocalDpi xmlns:a14="http://schemas.microsoft.com/office/drawing/2010/main" val="0"/>
                </a:ext>
              </a:extLst>
            </a:blip>
            <a:srcRect b="7941"/>
            <a:stretch>
              <a:fillRect/>
            </a:stretch>
          </p:blipFill>
          <p:spPr bwMode="auto">
            <a:xfrm>
              <a:off x="555625" y="869950"/>
              <a:ext cx="803275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699" name="TextBox 18"/>
          <p:cNvSpPr txBox="1">
            <a:spLocks noChangeArrowheads="1"/>
          </p:cNvSpPr>
          <p:nvPr/>
        </p:nvSpPr>
        <p:spPr bwMode="auto">
          <a:xfrm>
            <a:off x="5403850" y="6096000"/>
            <a:ext cx="36049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u="none" dirty="0">
                <a:latin typeface="Calibri" charset="0"/>
              </a:rPr>
              <a:t>Nominal wheat price in US $/metric Ton </a:t>
            </a:r>
          </a:p>
        </p:txBody>
      </p:sp>
      <p:sp>
        <p:nvSpPr>
          <p:cNvPr id="17" name="Rectangular Callout 16"/>
          <p:cNvSpPr/>
          <p:nvPr/>
        </p:nvSpPr>
        <p:spPr>
          <a:xfrm>
            <a:off x="5576888" y="2667000"/>
            <a:ext cx="1912937" cy="609600"/>
          </a:xfrm>
          <a:prstGeom prst="wedgeRectCallout">
            <a:avLst>
              <a:gd name="adj1" fmla="val 121752"/>
              <a:gd name="adj2" fmla="val 24133"/>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sz="1400" b="1" u="none" dirty="0">
                <a:solidFill>
                  <a:schemeClr val="tx1"/>
                </a:solidFill>
                <a:latin typeface="Arial Narrow"/>
                <a:cs typeface="Arial Narrow"/>
              </a:rPr>
              <a:t>2010/11 Price hikes</a:t>
            </a:r>
          </a:p>
          <a:p>
            <a:pPr algn="ctr" defTabSz="457200" fontAlgn="auto">
              <a:spcBef>
                <a:spcPts val="0"/>
              </a:spcBef>
              <a:spcAft>
                <a:spcPts val="0"/>
              </a:spcAft>
              <a:defRPr/>
            </a:pPr>
            <a:r>
              <a:rPr lang="en-US" sz="1400" b="1" u="none" dirty="0">
                <a:solidFill>
                  <a:schemeClr val="tx1"/>
                </a:solidFill>
                <a:latin typeface="Arial Narrow"/>
                <a:cs typeface="Arial Narrow"/>
              </a:rPr>
              <a:t>Droughts: </a:t>
            </a:r>
          </a:p>
          <a:p>
            <a:pPr algn="ctr" defTabSz="457200" fontAlgn="auto">
              <a:spcBef>
                <a:spcPts val="0"/>
              </a:spcBef>
              <a:spcAft>
                <a:spcPts val="0"/>
              </a:spcAft>
              <a:defRPr/>
            </a:pPr>
            <a:r>
              <a:rPr lang="en-US" sz="1400" b="1" u="none" dirty="0">
                <a:solidFill>
                  <a:schemeClr val="tx1"/>
                </a:solidFill>
                <a:latin typeface="Arial Narrow"/>
                <a:cs typeface="Arial Narrow"/>
              </a:rPr>
              <a:t>Russia &amp; USA</a:t>
            </a:r>
          </a:p>
        </p:txBody>
      </p:sp>
      <p:sp>
        <p:nvSpPr>
          <p:cNvPr id="14" name="Rectangular Callout 13"/>
          <p:cNvSpPr/>
          <p:nvPr/>
        </p:nvSpPr>
        <p:spPr>
          <a:xfrm>
            <a:off x="2722563" y="3175000"/>
            <a:ext cx="1477962" cy="536575"/>
          </a:xfrm>
          <a:prstGeom prst="wedgeRectCallout">
            <a:avLst>
              <a:gd name="adj1" fmla="val -21641"/>
              <a:gd name="adj2" fmla="val 170771"/>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sz="1400" b="1" u="none" dirty="0">
                <a:solidFill>
                  <a:schemeClr val="tx1"/>
                </a:solidFill>
                <a:latin typeface="Arial Narrow"/>
                <a:cs typeface="Arial Narrow"/>
              </a:rPr>
              <a:t>1971/2 Price hikes</a:t>
            </a:r>
          </a:p>
        </p:txBody>
      </p:sp>
      <p:sp>
        <p:nvSpPr>
          <p:cNvPr id="16" name="Rectangular Callout 15"/>
          <p:cNvSpPr/>
          <p:nvPr/>
        </p:nvSpPr>
        <p:spPr>
          <a:xfrm>
            <a:off x="6248400" y="1841500"/>
            <a:ext cx="1747838" cy="685800"/>
          </a:xfrm>
          <a:prstGeom prst="wedgeRectCallout">
            <a:avLst>
              <a:gd name="adj1" fmla="val 79248"/>
              <a:gd name="adj2" fmla="val -15538"/>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sz="1400" b="1" u="none" dirty="0">
                <a:solidFill>
                  <a:schemeClr val="tx1"/>
                </a:solidFill>
                <a:latin typeface="Arial Narrow"/>
                <a:cs typeface="Arial Narrow"/>
              </a:rPr>
              <a:t>2008 Price hike</a:t>
            </a:r>
          </a:p>
          <a:p>
            <a:pPr algn="ctr" defTabSz="457200" fontAlgn="auto">
              <a:spcBef>
                <a:spcPts val="0"/>
              </a:spcBef>
              <a:spcAft>
                <a:spcPts val="0"/>
              </a:spcAft>
              <a:defRPr/>
            </a:pPr>
            <a:r>
              <a:rPr lang="en-US" sz="1400" b="1" u="none" dirty="0">
                <a:solidFill>
                  <a:schemeClr val="tx1"/>
                </a:solidFill>
                <a:latin typeface="Arial Narrow"/>
                <a:cs typeface="Arial Narrow"/>
              </a:rPr>
              <a:t>Droughts: </a:t>
            </a:r>
          </a:p>
          <a:p>
            <a:pPr algn="ctr" defTabSz="457200" fontAlgn="auto">
              <a:spcBef>
                <a:spcPts val="0"/>
              </a:spcBef>
              <a:spcAft>
                <a:spcPts val="0"/>
              </a:spcAft>
              <a:defRPr/>
            </a:pPr>
            <a:r>
              <a:rPr lang="en-US" sz="1400" b="1" u="none" dirty="0">
                <a:solidFill>
                  <a:schemeClr val="tx1"/>
                </a:solidFill>
                <a:latin typeface="Arial Narrow"/>
                <a:cs typeface="Arial Narrow"/>
              </a:rPr>
              <a:t>Australia &amp; Ukraine</a:t>
            </a:r>
          </a:p>
        </p:txBody>
      </p:sp>
      <p:sp>
        <p:nvSpPr>
          <p:cNvPr id="29703" name="Title 1"/>
          <p:cNvSpPr txBox="1">
            <a:spLocks/>
          </p:cNvSpPr>
          <p:nvPr/>
        </p:nvSpPr>
        <p:spPr bwMode="auto">
          <a:xfrm>
            <a:off x="474423" y="808037"/>
            <a:ext cx="85344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u="none" dirty="0" smtClean="0">
                <a:solidFill>
                  <a:schemeClr val="accent2"/>
                </a:solidFill>
                <a:latin typeface="Arial Narrow" panose="020B0606020202030204" pitchFamily="34" charset="0"/>
              </a:rPr>
              <a:t>Leveraging Earth Observations for </a:t>
            </a:r>
            <a:r>
              <a:rPr lang="en-US" sz="2800" b="1" u="none" dirty="0">
                <a:solidFill>
                  <a:schemeClr val="accent2"/>
                </a:solidFill>
                <a:latin typeface="Arial Narrow" panose="020B0606020202030204" pitchFamily="34" charset="0"/>
              </a:rPr>
              <a:t>R</a:t>
            </a:r>
            <a:r>
              <a:rPr lang="en-US" sz="2800" b="1" u="none" dirty="0" smtClean="0">
                <a:solidFill>
                  <a:schemeClr val="accent2"/>
                </a:solidFill>
                <a:latin typeface="Arial Narrow" panose="020B0606020202030204" pitchFamily="34" charset="0"/>
              </a:rPr>
              <a:t>educing </a:t>
            </a:r>
            <a:r>
              <a:rPr lang="en-US" sz="2800" b="1" u="none" dirty="0">
                <a:solidFill>
                  <a:schemeClr val="accent2"/>
                </a:solidFill>
                <a:latin typeface="Arial Narrow" panose="020B0606020202030204" pitchFamily="34" charset="0"/>
              </a:rPr>
              <a:t>P</a:t>
            </a:r>
            <a:r>
              <a:rPr lang="en-US" sz="2800" b="1" u="none" dirty="0" smtClean="0">
                <a:solidFill>
                  <a:schemeClr val="accent2"/>
                </a:solidFill>
                <a:latin typeface="Arial Narrow" panose="020B0606020202030204" pitchFamily="34" charset="0"/>
              </a:rPr>
              <a:t>rice Volatility</a:t>
            </a:r>
          </a:p>
        </p:txBody>
      </p:sp>
      <p:sp>
        <p:nvSpPr>
          <p:cNvPr id="21" name="Rectangular Callout 20"/>
          <p:cNvSpPr/>
          <p:nvPr/>
        </p:nvSpPr>
        <p:spPr>
          <a:xfrm>
            <a:off x="4838700" y="3443288"/>
            <a:ext cx="1477963" cy="536575"/>
          </a:xfrm>
          <a:prstGeom prst="wedgeRectCallout">
            <a:avLst>
              <a:gd name="adj1" fmla="val 63159"/>
              <a:gd name="adj2" fmla="val 39774"/>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r>
              <a:rPr lang="en-US" sz="1400" b="1" u="none" dirty="0">
                <a:solidFill>
                  <a:schemeClr val="tx1"/>
                </a:solidFill>
                <a:latin typeface="Arial Narrow"/>
                <a:cs typeface="Arial Narrow"/>
              </a:rPr>
              <a:t>1996 Price hike</a:t>
            </a:r>
          </a:p>
        </p:txBody>
      </p:sp>
      <p:sp>
        <p:nvSpPr>
          <p:cNvPr id="2" name="TextBox 1"/>
          <p:cNvSpPr txBox="1"/>
          <p:nvPr/>
        </p:nvSpPr>
        <p:spPr>
          <a:xfrm>
            <a:off x="689231" y="2017693"/>
            <a:ext cx="4149469" cy="954107"/>
          </a:xfrm>
          <a:prstGeom prst="rect">
            <a:avLst/>
          </a:prstGeom>
          <a:noFill/>
        </p:spPr>
        <p:txBody>
          <a:bodyPr wrap="none" rtlCol="0">
            <a:spAutoFit/>
          </a:bodyPr>
          <a:lstStyle/>
          <a:p>
            <a:pPr algn="ctr"/>
            <a:r>
              <a:rPr lang="en-US" sz="2400" u="none" dirty="0">
                <a:solidFill>
                  <a:schemeClr val="accent2"/>
                </a:solidFill>
                <a:latin typeface="Arial Narrow" panose="020B0606020202030204" pitchFamily="34" charset="0"/>
              </a:rPr>
              <a:t>Monthly Wheat Prices 1960-2011 </a:t>
            </a:r>
            <a:br>
              <a:rPr lang="en-US" sz="2400" u="none" dirty="0">
                <a:solidFill>
                  <a:schemeClr val="accent2"/>
                </a:solidFill>
                <a:latin typeface="Arial Narrow" panose="020B0606020202030204" pitchFamily="34" charset="0"/>
              </a:rPr>
            </a:br>
            <a:r>
              <a:rPr lang="en-US" sz="1600" u="none" dirty="0">
                <a:solidFill>
                  <a:schemeClr val="accent2"/>
                </a:solidFill>
                <a:latin typeface="Arial Narrow" panose="020B0606020202030204" pitchFamily="34" charset="0"/>
              </a:rPr>
              <a:t>($/Metric Ton) </a:t>
            </a:r>
            <a:r>
              <a:rPr lang="en-US" sz="1600" i="1" u="none" dirty="0">
                <a:solidFill>
                  <a:schemeClr val="accent2"/>
                </a:solidFill>
                <a:latin typeface="Arial Narrow" panose="020B0606020202030204" pitchFamily="34" charset="0"/>
              </a:rPr>
              <a:t>Source: World Bank</a:t>
            </a:r>
          </a:p>
          <a:p>
            <a:pPr algn="ctr"/>
            <a:endParaRPr lang="en-GB" sz="1600" dirty="0"/>
          </a:p>
        </p:txBody>
      </p:sp>
    </p:spTree>
    <p:extLst>
      <p:ext uri="{BB962C8B-B14F-4D97-AF65-F5344CB8AC3E}">
        <p14:creationId xmlns:p14="http://schemas.microsoft.com/office/powerpoint/2010/main" val="928903644"/>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1969" name="Text Box 17"/>
          <p:cNvSpPr txBox="1">
            <a:spLocks noChangeArrowheads="1"/>
          </p:cNvSpPr>
          <p:nvPr/>
        </p:nvSpPr>
        <p:spPr bwMode="auto">
          <a:xfrm>
            <a:off x="7239000" y="3336925"/>
            <a:ext cx="13716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3581960" name="Rectangle 8"/>
          <p:cNvSpPr>
            <a:spLocks noChangeArrowheads="1"/>
          </p:cNvSpPr>
          <p:nvPr/>
        </p:nvSpPr>
        <p:spPr bwMode="auto">
          <a:xfrm>
            <a:off x="0" y="1066800"/>
            <a:ext cx="9144000" cy="16002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fr-CH" sz="3600" b="1" u="none" dirty="0">
                <a:solidFill>
                  <a:srgbClr val="3595B7"/>
                </a:solidFill>
                <a:latin typeface="Arial Narrow"/>
                <a:cs typeface="Arial Narrow"/>
              </a:rPr>
              <a:t>Crop Information for Decision-Making </a:t>
            </a:r>
            <a:br>
              <a:rPr lang="fr-CH" sz="3600" b="1" u="none" dirty="0">
                <a:solidFill>
                  <a:srgbClr val="3595B7"/>
                </a:solidFill>
                <a:latin typeface="Arial Narrow"/>
                <a:cs typeface="Arial Narrow"/>
              </a:rPr>
            </a:br>
            <a:r>
              <a:rPr lang="en-GB" altLang="zh-CN" sz="2800" b="1" i="1" u="none" dirty="0">
                <a:solidFill>
                  <a:srgbClr val="005FAA"/>
                </a:solidFill>
                <a:latin typeface="Arial Narrow"/>
                <a:ea typeface="宋体" charset="0"/>
                <a:cs typeface="Arial Narrow"/>
              </a:rPr>
              <a:t>(Canada, China, EC, France, Japan, </a:t>
            </a:r>
            <a:r>
              <a:rPr lang="en-US" altLang="ja-JP" sz="2800" b="1" i="1" u="none" dirty="0">
                <a:solidFill>
                  <a:srgbClr val="005FAA"/>
                </a:solidFill>
                <a:latin typeface="Arial Narrow"/>
                <a:ea typeface="MS Mincho" charset="0"/>
                <a:cs typeface="Arial Narrow"/>
              </a:rPr>
              <a:t>Kazakhstan,</a:t>
            </a:r>
            <a:r>
              <a:rPr lang="en-US" altLang="ja-JP" sz="2800" b="1" i="1" u="none" dirty="0">
                <a:solidFill>
                  <a:srgbClr val="005FAA"/>
                </a:solidFill>
                <a:latin typeface="Arial Narrow"/>
                <a:ea typeface="宋体" charset="0"/>
                <a:cs typeface="Arial Narrow"/>
              </a:rPr>
              <a:t> </a:t>
            </a:r>
            <a:r>
              <a:rPr lang="en-GB" altLang="zh-CN" sz="2800" b="1" i="1" u="none" dirty="0">
                <a:solidFill>
                  <a:srgbClr val="005FAA"/>
                </a:solidFill>
                <a:latin typeface="Arial Narrow"/>
                <a:ea typeface="宋体" charset="0"/>
                <a:cs typeface="Arial Narrow"/>
              </a:rPr>
              <a:t>India, Mexico, Russia, USA, CEOS, </a:t>
            </a:r>
            <a:r>
              <a:rPr lang="en-GB" altLang="zh-CN" sz="2800" b="1" i="1" u="none" dirty="0" smtClean="0">
                <a:solidFill>
                  <a:srgbClr val="005FAA"/>
                </a:solidFill>
                <a:latin typeface="Arial Narrow"/>
                <a:ea typeface="宋体" charset="0"/>
                <a:cs typeface="Arial Narrow"/>
              </a:rPr>
              <a:t>FAO, WMO)</a:t>
            </a:r>
            <a:r>
              <a:rPr lang="en-US" altLang="zh-CN" sz="2400" b="1" u="none" dirty="0" smtClean="0">
                <a:latin typeface="Arial Narrow"/>
                <a:ea typeface="宋体" charset="0"/>
                <a:cs typeface="Arial Narrow"/>
              </a:rPr>
              <a:t> </a:t>
            </a:r>
            <a:endParaRPr lang="en-US" sz="2400" b="1" u="none" dirty="0">
              <a:latin typeface="Arial Narrow"/>
              <a:ea typeface="宋体" charset="0"/>
              <a:cs typeface="Arial Narrow"/>
            </a:endParaRPr>
          </a:p>
        </p:txBody>
      </p:sp>
      <p:pic>
        <p:nvPicPr>
          <p:cNvPr id="3581972" name="Picture 20"/>
          <p:cNvPicPr>
            <a:picLocks noChangeAspect="1" noChangeArrowheads="1"/>
          </p:cNvPicPr>
          <p:nvPr/>
        </p:nvPicPr>
        <p:blipFill>
          <a:blip r:embed="rId3">
            <a:extLst>
              <a:ext uri="{28A0092B-C50C-407E-A947-70E740481C1C}">
                <a14:useLocalDpi xmlns:a14="http://schemas.microsoft.com/office/drawing/2010/main" val="0"/>
              </a:ext>
            </a:extLst>
          </a:blip>
          <a:srcRect l="2856" t="7771" r="2342" b="3383"/>
          <a:stretch>
            <a:fillRect/>
          </a:stretch>
        </p:blipFill>
        <p:spPr bwMode="auto">
          <a:xfrm>
            <a:off x="76200" y="2743200"/>
            <a:ext cx="66294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1974" name="Picture 22" descr="G20-summit-los-cabos-mexico-2012-e1338852242314"/>
          <p:cNvPicPr>
            <a:picLocks noChangeAspect="1" noChangeArrowheads="1"/>
          </p:cNvPicPr>
          <p:nvPr/>
        </p:nvPicPr>
        <p:blipFill>
          <a:blip r:embed="rId4" cstate="print">
            <a:extLst>
              <a:ext uri="{28A0092B-C50C-407E-A947-70E740481C1C}">
                <a14:useLocalDpi xmlns:a14="http://schemas.microsoft.com/office/drawing/2010/main" val="0"/>
              </a:ext>
            </a:extLst>
          </a:blip>
          <a:srcRect l="24001" t="7579" r="22720" b="8038"/>
          <a:stretch>
            <a:fillRect/>
          </a:stretch>
        </p:blipFill>
        <p:spPr bwMode="auto">
          <a:xfrm>
            <a:off x="609600" y="2895600"/>
            <a:ext cx="338138" cy="369888"/>
          </a:xfrm>
          <a:prstGeom prst="rect">
            <a:avLst/>
          </a:prstGeom>
          <a:noFill/>
          <a:extLst>
            <a:ext uri="{909E8E84-426E-40DD-AFC4-6F175D3DCCD1}">
              <a14:hiddenFill xmlns:a14="http://schemas.microsoft.com/office/drawing/2010/main">
                <a:solidFill>
                  <a:srgbClr val="FFFFFF"/>
                </a:solidFill>
              </a14:hiddenFill>
            </a:ext>
          </a:extLst>
        </p:spPr>
      </p:pic>
      <p:pic>
        <p:nvPicPr>
          <p:cNvPr id="3581963" name="Picture 11" descr="G20_FRANCE_2011_EN_resiz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2743200"/>
            <a:ext cx="442913" cy="533400"/>
          </a:xfrm>
          <a:prstGeom prst="rect">
            <a:avLst/>
          </a:prstGeom>
          <a:noFill/>
          <a:extLst>
            <a:ext uri="{909E8E84-426E-40DD-AFC4-6F175D3DCCD1}">
              <a14:hiddenFill xmlns:a14="http://schemas.microsoft.com/office/drawing/2010/main">
                <a:solidFill>
                  <a:srgbClr val="FFFFFF"/>
                </a:solidFill>
              </a14:hiddenFill>
            </a:ext>
          </a:extLst>
        </p:spPr>
      </p:pic>
      <p:pic>
        <p:nvPicPr>
          <p:cNvPr id="3581968" name="Picture 16" descr="ANd9GcSsfxS80pZ9haVcI41pThzAOZ_wOyZtd7gHtitE-hok2OtCO485cA"/>
          <p:cNvPicPr>
            <a:picLocks noChangeAspect="1" noChangeArrowheads="1"/>
          </p:cNvPicPr>
          <p:nvPr/>
        </p:nvPicPr>
        <p:blipFill>
          <a:blip r:embed="rId6" cstate="print">
            <a:extLst>
              <a:ext uri="{28A0092B-C50C-407E-A947-70E740481C1C}">
                <a14:useLocalDpi xmlns:a14="http://schemas.microsoft.com/office/drawing/2010/main" val="0"/>
              </a:ext>
            </a:extLst>
          </a:blip>
          <a:srcRect t="15384"/>
          <a:stretch>
            <a:fillRect/>
          </a:stretch>
        </p:blipFill>
        <p:spPr bwMode="auto">
          <a:xfrm>
            <a:off x="4343400" y="152400"/>
            <a:ext cx="725488" cy="762000"/>
          </a:xfrm>
          <a:prstGeom prst="rect">
            <a:avLst/>
          </a:prstGeom>
          <a:noFill/>
          <a:extLst>
            <a:ext uri="{909E8E84-426E-40DD-AFC4-6F175D3DCCD1}">
              <a14:hiddenFill xmlns:a14="http://schemas.microsoft.com/office/drawing/2010/main">
                <a:solidFill>
                  <a:srgbClr val="FFFFFF"/>
                </a:solidFill>
              </a14:hiddenFill>
            </a:ext>
          </a:extLst>
        </p:spPr>
      </p:pic>
      <p:sp>
        <p:nvSpPr>
          <p:cNvPr id="3581965" name="Rectangle 11"/>
          <p:cNvSpPr>
            <a:spLocks noChangeArrowheads="1"/>
          </p:cNvSpPr>
          <p:nvPr/>
        </p:nvSpPr>
        <p:spPr bwMode="auto">
          <a:xfrm>
            <a:off x="6781800" y="2286000"/>
            <a:ext cx="2514600" cy="49530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110000"/>
              </a:lnSpc>
            </a:pPr>
            <a:r>
              <a:rPr lang="en-US" altLang="zh-CN" b="0" u="none" dirty="0">
                <a:solidFill>
                  <a:srgbClr val="005FAA"/>
                </a:solidFill>
                <a:ea typeface="宋体" charset="0"/>
                <a:cs typeface="Arial" charset="0"/>
              </a:rPr>
              <a:t>* </a:t>
            </a:r>
            <a:r>
              <a:rPr lang="en-US" altLang="zh-CN" b="1" u="none" dirty="0">
                <a:solidFill>
                  <a:srgbClr val="005FAA"/>
                </a:solidFill>
                <a:latin typeface="Arial Narrow"/>
                <a:ea typeface="宋体" charset="0"/>
                <a:cs typeface="Arial Narrow"/>
              </a:rPr>
              <a:t>GEOGLAM part </a:t>
            </a:r>
            <a:br>
              <a:rPr lang="en-US" altLang="zh-CN" b="1" u="none" dirty="0">
                <a:solidFill>
                  <a:srgbClr val="005FAA"/>
                </a:solidFill>
                <a:latin typeface="Arial Narrow"/>
                <a:ea typeface="宋体" charset="0"/>
                <a:cs typeface="Arial Narrow"/>
              </a:rPr>
            </a:br>
            <a:r>
              <a:rPr lang="en-US" altLang="zh-CN" b="1" u="none" dirty="0">
                <a:solidFill>
                  <a:srgbClr val="005FAA"/>
                </a:solidFill>
                <a:latin typeface="Arial Narrow"/>
                <a:ea typeface="宋体" charset="0"/>
                <a:cs typeface="Arial Narrow"/>
              </a:rPr>
              <a:t>   of G20 Action   </a:t>
            </a:r>
            <a:br>
              <a:rPr lang="en-US" altLang="zh-CN" b="1" u="none" dirty="0">
                <a:solidFill>
                  <a:srgbClr val="005FAA"/>
                </a:solidFill>
                <a:latin typeface="Arial Narrow"/>
                <a:ea typeface="宋体" charset="0"/>
                <a:cs typeface="Arial Narrow"/>
              </a:rPr>
            </a:br>
            <a:r>
              <a:rPr lang="en-US" altLang="zh-CN" b="1" u="none" dirty="0">
                <a:solidFill>
                  <a:srgbClr val="005FAA"/>
                </a:solidFill>
                <a:latin typeface="Arial Narrow"/>
                <a:ea typeface="宋体" charset="0"/>
                <a:cs typeface="Arial Narrow"/>
              </a:rPr>
              <a:t>   Plan on Food </a:t>
            </a:r>
            <a:br>
              <a:rPr lang="en-US" altLang="zh-CN" b="1" u="none" dirty="0">
                <a:solidFill>
                  <a:srgbClr val="005FAA"/>
                </a:solidFill>
                <a:latin typeface="Arial Narrow"/>
                <a:ea typeface="宋体" charset="0"/>
                <a:cs typeface="Arial Narrow"/>
              </a:rPr>
            </a:br>
            <a:r>
              <a:rPr lang="en-US" altLang="zh-CN" b="1" u="none" dirty="0">
                <a:solidFill>
                  <a:srgbClr val="005FAA"/>
                </a:solidFill>
                <a:latin typeface="Arial Narrow"/>
                <a:ea typeface="宋体" charset="0"/>
                <a:cs typeface="Arial Narrow"/>
              </a:rPr>
              <a:t>   Price Volatility</a:t>
            </a:r>
            <a:br>
              <a:rPr lang="en-US" altLang="zh-CN" b="1" u="none" dirty="0">
                <a:solidFill>
                  <a:srgbClr val="005FAA"/>
                </a:solidFill>
                <a:latin typeface="Arial Narrow"/>
                <a:ea typeface="宋体" charset="0"/>
                <a:cs typeface="Arial Narrow"/>
              </a:rPr>
            </a:br>
            <a:r>
              <a:rPr lang="en-US" altLang="zh-CN" sz="1000" b="1" u="none" dirty="0">
                <a:solidFill>
                  <a:srgbClr val="005FAA"/>
                </a:solidFill>
                <a:latin typeface="Arial Narrow"/>
                <a:ea typeface="宋体" charset="0"/>
                <a:cs typeface="Arial Narrow"/>
              </a:rPr>
              <a:t/>
            </a:r>
            <a:br>
              <a:rPr lang="en-US" altLang="zh-CN" sz="1000" b="1" u="none" dirty="0">
                <a:solidFill>
                  <a:srgbClr val="005FAA"/>
                </a:solidFill>
                <a:latin typeface="Arial Narrow"/>
                <a:ea typeface="宋体" charset="0"/>
                <a:cs typeface="Arial Narrow"/>
              </a:rPr>
            </a:br>
            <a:r>
              <a:rPr lang="en-US" altLang="zh-CN" b="1" u="none" dirty="0">
                <a:solidFill>
                  <a:srgbClr val="005FAA"/>
                </a:solidFill>
                <a:latin typeface="Arial Narrow"/>
                <a:ea typeface="宋体" charset="0"/>
                <a:cs typeface="Arial Narrow"/>
              </a:rPr>
              <a:t>* New crop outlook </a:t>
            </a:r>
            <a:br>
              <a:rPr lang="en-US" altLang="zh-CN" b="1" u="none" dirty="0">
                <a:solidFill>
                  <a:srgbClr val="005FAA"/>
                </a:solidFill>
                <a:latin typeface="Arial Narrow"/>
                <a:ea typeface="宋体" charset="0"/>
                <a:cs typeface="Arial Narrow"/>
              </a:rPr>
            </a:br>
            <a:r>
              <a:rPr lang="en-US" altLang="zh-CN" sz="1000" b="1" u="none" dirty="0">
                <a:solidFill>
                  <a:srgbClr val="005FAA"/>
                </a:solidFill>
                <a:latin typeface="Arial Narrow"/>
                <a:ea typeface="宋体" charset="0"/>
                <a:cs typeface="Arial Narrow"/>
              </a:rPr>
              <a:t/>
            </a:r>
            <a:br>
              <a:rPr lang="en-US" altLang="zh-CN" sz="1000" b="1" u="none" dirty="0">
                <a:solidFill>
                  <a:srgbClr val="005FAA"/>
                </a:solidFill>
                <a:latin typeface="Arial Narrow"/>
                <a:ea typeface="宋体" charset="0"/>
                <a:cs typeface="Arial Narrow"/>
              </a:rPr>
            </a:br>
            <a:r>
              <a:rPr lang="en-US" altLang="zh-CN" b="1" u="none" dirty="0">
                <a:solidFill>
                  <a:srgbClr val="005FAA"/>
                </a:solidFill>
                <a:latin typeface="Arial Narrow"/>
                <a:ea typeface="宋体" charset="0"/>
                <a:cs typeface="Arial Narrow"/>
              </a:rPr>
              <a:t>* Rice crop </a:t>
            </a:r>
            <a:br>
              <a:rPr lang="en-US" altLang="zh-CN" b="1" u="none" dirty="0">
                <a:solidFill>
                  <a:srgbClr val="005FAA"/>
                </a:solidFill>
                <a:latin typeface="Arial Narrow"/>
                <a:ea typeface="宋体" charset="0"/>
                <a:cs typeface="Arial Narrow"/>
              </a:rPr>
            </a:br>
            <a:r>
              <a:rPr lang="en-US" altLang="zh-CN" b="1" u="none" dirty="0">
                <a:solidFill>
                  <a:srgbClr val="005FAA"/>
                </a:solidFill>
                <a:latin typeface="Arial Narrow"/>
                <a:ea typeface="宋体" charset="0"/>
                <a:cs typeface="Arial Narrow"/>
              </a:rPr>
              <a:t>   monitoring</a:t>
            </a:r>
            <a:br>
              <a:rPr lang="en-US" altLang="zh-CN" b="1" u="none" dirty="0">
                <a:solidFill>
                  <a:srgbClr val="005FAA"/>
                </a:solidFill>
                <a:latin typeface="Arial Narrow"/>
                <a:ea typeface="宋体" charset="0"/>
                <a:cs typeface="Arial Narrow"/>
              </a:rPr>
            </a:br>
            <a:r>
              <a:rPr lang="en-US" altLang="zh-CN" sz="1000" b="0" u="none" dirty="0">
                <a:solidFill>
                  <a:srgbClr val="005FAA"/>
                </a:solidFill>
                <a:ea typeface="宋体" charset="0"/>
                <a:cs typeface="Arial" charset="0"/>
              </a:rPr>
              <a:t> </a:t>
            </a:r>
            <a:br>
              <a:rPr lang="en-US" altLang="zh-CN" sz="1000" b="0" u="none" dirty="0">
                <a:solidFill>
                  <a:srgbClr val="005FAA"/>
                </a:solidFill>
                <a:ea typeface="宋体" charset="0"/>
                <a:cs typeface="Arial" charset="0"/>
              </a:rPr>
            </a:br>
            <a:endParaRPr lang="en-US" b="0" u="none" dirty="0">
              <a:solidFill>
                <a:srgbClr val="005FAA"/>
              </a:solidFill>
              <a:ea typeface="MS Mincho" charset="0"/>
              <a:cs typeface="Times New Roman" charset="0"/>
            </a:endParaRPr>
          </a:p>
        </p:txBody>
      </p:sp>
    </p:spTree>
    <p:extLst>
      <p:ext uri="{BB962C8B-B14F-4D97-AF65-F5344CB8AC3E}">
        <p14:creationId xmlns:p14="http://schemas.microsoft.com/office/powerpoint/2010/main" val="2660339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noChangeArrowheads="1"/>
          </p:cNvPicPr>
          <p:nvPr/>
        </p:nvPicPr>
        <p:blipFill>
          <a:blip r:embed="rId2">
            <a:extLst>
              <a:ext uri="{28A0092B-C50C-407E-A947-70E740481C1C}">
                <a14:useLocalDpi xmlns:a14="http://schemas.microsoft.com/office/drawing/2010/main" val="0"/>
              </a:ext>
            </a:extLst>
          </a:blip>
          <a:srcRect l="30000" t="27484" r="7581" b="11935"/>
          <a:stretch>
            <a:fillRect/>
          </a:stretch>
        </p:blipFill>
        <p:spPr bwMode="auto">
          <a:xfrm>
            <a:off x="87313" y="0"/>
            <a:ext cx="9056687"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0" name="TextBox 1"/>
          <p:cNvSpPr txBox="1">
            <a:spLocks noChangeArrowheads="1"/>
          </p:cNvSpPr>
          <p:nvPr/>
        </p:nvSpPr>
        <p:spPr bwMode="auto">
          <a:xfrm>
            <a:off x="333375" y="5924550"/>
            <a:ext cx="81287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u="sng">
                <a:solidFill>
                  <a:schemeClr val="tx2"/>
                </a:solidFill>
                <a:latin typeface="Tahoma" charset="0"/>
                <a:ea typeface="ＭＳ Ｐゴシック" charset="0"/>
                <a:cs typeface="ＭＳ Ｐゴシック" charset="0"/>
              </a:defRPr>
            </a:lvl1pPr>
            <a:lvl2pPr marL="742950" indent="-285750" eaLnBrk="0" hangingPunct="0">
              <a:defRPr sz="2000" b="1" u="sng">
                <a:solidFill>
                  <a:schemeClr val="tx2"/>
                </a:solidFill>
                <a:latin typeface="Tahoma" charset="0"/>
                <a:ea typeface="ＭＳ Ｐゴシック" charset="0"/>
              </a:defRPr>
            </a:lvl2pPr>
            <a:lvl3pPr marL="1143000" indent="-228600" eaLnBrk="0" hangingPunct="0">
              <a:defRPr sz="2000" b="1" u="sng">
                <a:solidFill>
                  <a:schemeClr val="tx2"/>
                </a:solidFill>
                <a:latin typeface="Tahoma" charset="0"/>
                <a:ea typeface="ＭＳ Ｐゴシック" charset="0"/>
              </a:defRPr>
            </a:lvl3pPr>
            <a:lvl4pPr marL="1600200" indent="-228600" eaLnBrk="0" hangingPunct="0">
              <a:defRPr sz="2000" b="1" u="sng">
                <a:solidFill>
                  <a:schemeClr val="tx2"/>
                </a:solidFill>
                <a:latin typeface="Tahoma" charset="0"/>
                <a:ea typeface="ＭＳ Ｐゴシック" charset="0"/>
              </a:defRPr>
            </a:lvl4pPr>
            <a:lvl5pPr marL="2057400" indent="-228600" eaLnBrk="0" hangingPunct="0">
              <a:defRPr sz="2000" b="1" u="sng">
                <a:solidFill>
                  <a:schemeClr val="tx2"/>
                </a:solidFill>
                <a:latin typeface="Tahoma" charset="0"/>
                <a:ea typeface="ＭＳ Ｐゴシック" charset="0"/>
              </a:defRPr>
            </a:lvl5pPr>
            <a:lvl6pPr marL="2514600" indent="-228600" algn="ctr" eaLnBrk="0" fontAlgn="base" hangingPunct="0">
              <a:spcBef>
                <a:spcPct val="0"/>
              </a:spcBef>
              <a:spcAft>
                <a:spcPct val="0"/>
              </a:spcAft>
              <a:defRPr sz="2000" b="1" u="sng">
                <a:solidFill>
                  <a:schemeClr val="tx2"/>
                </a:solidFill>
                <a:latin typeface="Tahoma" charset="0"/>
                <a:ea typeface="ＭＳ Ｐゴシック" charset="0"/>
              </a:defRPr>
            </a:lvl6pPr>
            <a:lvl7pPr marL="2971800" indent="-228600" algn="ctr" eaLnBrk="0" fontAlgn="base" hangingPunct="0">
              <a:spcBef>
                <a:spcPct val="0"/>
              </a:spcBef>
              <a:spcAft>
                <a:spcPct val="0"/>
              </a:spcAft>
              <a:defRPr sz="2000" b="1" u="sng">
                <a:solidFill>
                  <a:schemeClr val="tx2"/>
                </a:solidFill>
                <a:latin typeface="Tahoma" charset="0"/>
                <a:ea typeface="ＭＳ Ｐゴシック" charset="0"/>
              </a:defRPr>
            </a:lvl7pPr>
            <a:lvl8pPr marL="3429000" indent="-228600" algn="ctr" eaLnBrk="0" fontAlgn="base" hangingPunct="0">
              <a:spcBef>
                <a:spcPct val="0"/>
              </a:spcBef>
              <a:spcAft>
                <a:spcPct val="0"/>
              </a:spcAft>
              <a:defRPr sz="2000" b="1" u="sng">
                <a:solidFill>
                  <a:schemeClr val="tx2"/>
                </a:solidFill>
                <a:latin typeface="Tahoma" charset="0"/>
                <a:ea typeface="ＭＳ Ｐゴシック" charset="0"/>
              </a:defRPr>
            </a:lvl8pPr>
            <a:lvl9pPr marL="3886200" indent="-228600" algn="ctr" eaLnBrk="0" fontAlgn="base" hangingPunct="0">
              <a:spcBef>
                <a:spcPct val="0"/>
              </a:spcBef>
              <a:spcAft>
                <a:spcPct val="0"/>
              </a:spcAft>
              <a:defRPr sz="2000" b="1" u="sng">
                <a:solidFill>
                  <a:schemeClr val="tx2"/>
                </a:solidFill>
                <a:latin typeface="Tahoma" charset="0"/>
                <a:ea typeface="ＭＳ Ｐゴシック" charset="0"/>
              </a:defRPr>
            </a:lvl9pPr>
          </a:lstStyle>
          <a:p>
            <a:pPr eaLnBrk="1" hangingPunct="1"/>
            <a:r>
              <a:rPr lang="fr-CH" sz="3600" u="none" dirty="0" smtClean="0">
                <a:solidFill>
                  <a:schemeClr val="accent2"/>
                </a:solidFill>
                <a:latin typeface="Arial Narrow" charset="0"/>
                <a:cs typeface="Arial Narrow" charset="0"/>
              </a:rPr>
              <a:t>A Continental Approach for Building GEOSS</a:t>
            </a:r>
            <a:endParaRPr lang="en-US" sz="3600" u="none" dirty="0">
              <a:solidFill>
                <a:schemeClr val="accent2"/>
              </a:solidFill>
              <a:latin typeface="Arial Narrow" charset="0"/>
              <a:cs typeface="Arial Narrow" charset="0"/>
            </a:endParaRPr>
          </a:p>
        </p:txBody>
      </p:sp>
    </p:spTree>
    <p:extLst>
      <p:ext uri="{BB962C8B-B14F-4D97-AF65-F5344CB8AC3E}">
        <p14:creationId xmlns:p14="http://schemas.microsoft.com/office/powerpoint/2010/main" val="4171330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2"/>
          <p:cNvSpPr>
            <a:spLocks noGrp="1"/>
          </p:cNvSpPr>
          <p:nvPr>
            <p:ph type="ftr" sz="quarter" idx="4294967295"/>
          </p:nvPr>
        </p:nvSpPr>
        <p:spPr>
          <a:xfrm>
            <a:off x="3065463" y="6500813"/>
            <a:ext cx="3451225" cy="215900"/>
          </a:xfrm>
          <a:prstGeom prst="rect">
            <a:avLst/>
          </a:prstGeom>
          <a:noFill/>
        </p:spPr>
        <p:txBody>
          <a:bodyPr/>
          <a:lstStyle>
            <a:lvl1pPr algn="l" eaLnBrk="0" hangingPunct="0">
              <a:spcBef>
                <a:spcPct val="20000"/>
              </a:spcBef>
              <a:buChar char="•"/>
              <a:defRPr sz="2400">
                <a:solidFill>
                  <a:schemeClr val="tx1"/>
                </a:solidFill>
                <a:latin typeface="Tahoma" pitchFamily="34" charset="0"/>
              </a:defRPr>
            </a:lvl1pPr>
            <a:lvl2pPr marL="742950" indent="-285750" algn="l" eaLnBrk="0" hangingPunct="0">
              <a:spcBef>
                <a:spcPct val="20000"/>
              </a:spcBef>
              <a:buChar char="–"/>
              <a:defRPr sz="2000">
                <a:solidFill>
                  <a:schemeClr val="tx1"/>
                </a:solidFill>
                <a:latin typeface="Tahoma" pitchFamily="34" charset="0"/>
              </a:defRPr>
            </a:lvl2pPr>
            <a:lvl3pPr marL="1143000" indent="-228600" algn="l" eaLnBrk="0" hangingPunct="0">
              <a:spcBef>
                <a:spcPct val="20000"/>
              </a:spcBef>
              <a:buChar char="•"/>
              <a:defRPr>
                <a:solidFill>
                  <a:schemeClr val="tx1"/>
                </a:solidFill>
                <a:latin typeface="Tahoma" pitchFamily="34" charset="0"/>
              </a:defRPr>
            </a:lvl3pPr>
            <a:lvl4pPr marL="1600200" indent="-228600" algn="l" eaLnBrk="0" hangingPunct="0">
              <a:spcBef>
                <a:spcPct val="20000"/>
              </a:spcBef>
              <a:buChar char="–"/>
              <a:defRPr sz="1600">
                <a:solidFill>
                  <a:schemeClr val="tx1"/>
                </a:solidFill>
                <a:latin typeface="Tahoma" pitchFamily="34" charset="0"/>
              </a:defRPr>
            </a:lvl4pPr>
            <a:lvl5pPr marL="2057400" indent="-228600" algn="l" eaLnBrk="0" hangingPunct="0">
              <a:spcBef>
                <a:spcPct val="20000"/>
              </a:spcBef>
              <a:buChar char="»"/>
              <a:defRPr sz="1400">
                <a:solidFill>
                  <a:schemeClr val="tx1"/>
                </a:solidFill>
                <a:latin typeface="Tahoma" pitchFamily="34" charset="0"/>
              </a:defRPr>
            </a:lvl5pPr>
            <a:lvl6pPr marL="2514600" indent="-228600" eaLnBrk="0" fontAlgn="base" hangingPunct="0">
              <a:spcBef>
                <a:spcPct val="20000"/>
              </a:spcBef>
              <a:spcAft>
                <a:spcPct val="0"/>
              </a:spcAft>
              <a:buChar char="»"/>
              <a:defRPr sz="1400">
                <a:solidFill>
                  <a:schemeClr val="tx1"/>
                </a:solidFill>
                <a:latin typeface="Tahoma" pitchFamily="34" charset="0"/>
              </a:defRPr>
            </a:lvl6pPr>
            <a:lvl7pPr marL="2971800" indent="-228600" eaLnBrk="0" fontAlgn="base" hangingPunct="0">
              <a:spcBef>
                <a:spcPct val="20000"/>
              </a:spcBef>
              <a:spcAft>
                <a:spcPct val="0"/>
              </a:spcAft>
              <a:buChar char="»"/>
              <a:defRPr sz="1400">
                <a:solidFill>
                  <a:schemeClr val="tx1"/>
                </a:solidFill>
                <a:latin typeface="Tahoma" pitchFamily="34" charset="0"/>
              </a:defRPr>
            </a:lvl7pPr>
            <a:lvl8pPr marL="3429000" indent="-228600" eaLnBrk="0" fontAlgn="base" hangingPunct="0">
              <a:spcBef>
                <a:spcPct val="20000"/>
              </a:spcBef>
              <a:spcAft>
                <a:spcPct val="0"/>
              </a:spcAft>
              <a:buChar char="»"/>
              <a:defRPr sz="1400">
                <a:solidFill>
                  <a:schemeClr val="tx1"/>
                </a:solidFill>
                <a:latin typeface="Tahoma" pitchFamily="34" charset="0"/>
              </a:defRPr>
            </a:lvl8pPr>
            <a:lvl9pPr marL="3886200" indent="-228600" eaLnBrk="0" fontAlgn="base" hangingPunct="0">
              <a:spcBef>
                <a:spcPct val="20000"/>
              </a:spcBef>
              <a:spcAft>
                <a:spcPct val="0"/>
              </a:spcAft>
              <a:buChar char="»"/>
              <a:defRPr sz="1400">
                <a:solidFill>
                  <a:schemeClr val="tx1"/>
                </a:solidFill>
                <a:latin typeface="Tahoma" pitchFamily="34" charset="0"/>
              </a:defRPr>
            </a:lvl9pPr>
          </a:lstStyle>
          <a:p>
            <a:pPr algn="ctr" eaLnBrk="1" hangingPunct="1">
              <a:spcBef>
                <a:spcPct val="0"/>
              </a:spcBef>
              <a:buFontTx/>
              <a:buNone/>
            </a:pPr>
            <a:r>
              <a:rPr lang="en-GB" altLang="en-US" sz="800" dirty="0" smtClean="0">
                <a:solidFill>
                  <a:srgbClr val="000098"/>
                </a:solidFill>
              </a:rPr>
              <a:t>© GEO Secretariat</a:t>
            </a:r>
          </a:p>
        </p:txBody>
      </p:sp>
      <p:pic>
        <p:nvPicPr>
          <p:cNvPr id="4099"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4321175"/>
            <a:ext cx="3683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6938" y="5597525"/>
            <a:ext cx="39846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5000625"/>
            <a:ext cx="3730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0386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4881563"/>
            <a:ext cx="121761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9500" y="3786188"/>
            <a:ext cx="903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4108450"/>
            <a:ext cx="3000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p:cNvPicPr>
            <a:picLocks noChangeAspect="1"/>
          </p:cNvPicPr>
          <p:nvPr/>
        </p:nvPicPr>
        <p:blipFill>
          <a:blip r:embed="rId9">
            <a:extLst>
              <a:ext uri="{28A0092B-C50C-407E-A947-70E740481C1C}">
                <a14:useLocalDpi xmlns:a14="http://schemas.microsoft.com/office/drawing/2010/main" val="0"/>
              </a:ext>
            </a:extLst>
          </a:blip>
          <a:srcRect l="18182" r="19296"/>
          <a:stretch>
            <a:fillRect/>
          </a:stretch>
        </p:blipFill>
        <p:spPr bwMode="auto">
          <a:xfrm>
            <a:off x="6767513" y="3676650"/>
            <a:ext cx="41751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9200" y="5399088"/>
            <a:ext cx="363538"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81800" y="5816600"/>
            <a:ext cx="5651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29200" y="3733800"/>
            <a:ext cx="1239838"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764463" y="5734050"/>
            <a:ext cx="3937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6"/>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95382" y="5356225"/>
            <a:ext cx="2651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250238" y="4475163"/>
            <a:ext cx="584200"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995738" y="5410200"/>
            <a:ext cx="8048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9"/>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11963" y="3060700"/>
            <a:ext cx="4603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20"/>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00400" y="5943600"/>
            <a:ext cx="1319213"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1"/>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257800" y="5943600"/>
            <a:ext cx="13684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2"/>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467600" y="3581400"/>
            <a:ext cx="798513"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2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619625" y="4121150"/>
            <a:ext cx="111918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24"/>
          <p:cNvPicPr>
            <a:picLocks noChangeAspect="1"/>
          </p:cNvPicPr>
          <p:nvPr/>
        </p:nvPicPr>
        <p:blipFill>
          <a:blip r:embed="rId22" cstate="print">
            <a:extLst>
              <a:ext uri="{28A0092B-C50C-407E-A947-70E740481C1C}">
                <a14:useLocalDpi xmlns:a14="http://schemas.microsoft.com/office/drawing/2010/main" val="0"/>
              </a:ext>
            </a:extLst>
          </a:blip>
          <a:srcRect l="23714" r="18105"/>
          <a:stretch>
            <a:fillRect/>
          </a:stretch>
        </p:blipFill>
        <p:spPr bwMode="auto">
          <a:xfrm>
            <a:off x="3149600" y="4703763"/>
            <a:ext cx="4984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25"/>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953250" y="6334125"/>
            <a:ext cx="8350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26"/>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419975" y="4738688"/>
            <a:ext cx="6032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27"/>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2074863" y="4795838"/>
            <a:ext cx="841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28"/>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2428875" y="3173413"/>
            <a:ext cx="6461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29"/>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174038" y="6334125"/>
            <a:ext cx="7905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30"/>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8534400" y="3494088"/>
            <a:ext cx="30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 name="Picture 31"/>
          <p:cNvPicPr>
            <a:picLocks noChangeAspect="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809750" y="2820988"/>
            <a:ext cx="9239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Picture 32"/>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5849938" y="3108325"/>
            <a:ext cx="56038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8" name="Picture 33"/>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3733800" y="2924175"/>
            <a:ext cx="8064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9" name="Picture 34"/>
          <p:cNvPicPr>
            <a:picLocks noChangeAspect="1"/>
          </p:cNvPicPr>
          <p:nvPr/>
        </p:nvPicPr>
        <p:blipFill>
          <a:blip r:embed="rId32" cstate="print">
            <a:extLst>
              <a:ext uri="{28A0092B-C50C-407E-A947-70E740481C1C}">
                <a14:useLocalDpi xmlns:a14="http://schemas.microsoft.com/office/drawing/2010/main" val="0"/>
              </a:ext>
            </a:extLst>
          </a:blip>
          <a:srcRect r="17529"/>
          <a:stretch>
            <a:fillRect/>
          </a:stretch>
        </p:blipFill>
        <p:spPr bwMode="auto">
          <a:xfrm>
            <a:off x="314325" y="2532063"/>
            <a:ext cx="170973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0" name="Picture 35"/>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6926262" y="5429250"/>
            <a:ext cx="31273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1" name="Picture 37"/>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2432050" y="6272213"/>
            <a:ext cx="53975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2" name="Picture 38"/>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3927475" y="3778250"/>
            <a:ext cx="827088"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3" name="Picture 39"/>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1676400" y="4322763"/>
            <a:ext cx="1485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4" name="Picture 40"/>
          <p:cNvPicPr>
            <a:picLocks noChangeAspect="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14338" y="6022975"/>
            <a:ext cx="17875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35" name="Group 69"/>
          <p:cNvGrpSpPr>
            <a:grpSpLocks/>
          </p:cNvGrpSpPr>
          <p:nvPr/>
        </p:nvGrpSpPr>
        <p:grpSpPr bwMode="auto">
          <a:xfrm>
            <a:off x="8077200" y="1981200"/>
            <a:ext cx="854075" cy="541338"/>
            <a:chOff x="8104265" y="1990769"/>
            <a:chExt cx="854389" cy="541690"/>
          </a:xfrm>
        </p:grpSpPr>
        <p:sp>
          <p:nvSpPr>
            <p:cNvPr id="69" name="Rectangle 68"/>
            <p:cNvSpPr/>
            <p:nvPr/>
          </p:nvSpPr>
          <p:spPr>
            <a:xfrm>
              <a:off x="8104265" y="1990769"/>
              <a:ext cx="854389" cy="541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b="1" u="sng">
                  <a:solidFill>
                    <a:schemeClr val="tx2"/>
                  </a:solidFill>
                  <a:latin typeface="Tahoma" pitchFamily="34" charset="0"/>
                </a:defRPr>
              </a:lvl1pPr>
              <a:lvl2pPr marL="742950" indent="-285750" eaLnBrk="0" hangingPunct="0">
                <a:defRPr sz="2000" b="1" u="sng">
                  <a:solidFill>
                    <a:schemeClr val="tx2"/>
                  </a:solidFill>
                  <a:latin typeface="Tahoma" pitchFamily="34" charset="0"/>
                </a:defRPr>
              </a:lvl2pPr>
              <a:lvl3pPr marL="1143000" indent="-228600" eaLnBrk="0" hangingPunct="0">
                <a:defRPr sz="2000" b="1" u="sng">
                  <a:solidFill>
                    <a:schemeClr val="tx2"/>
                  </a:solidFill>
                  <a:latin typeface="Tahoma" pitchFamily="34" charset="0"/>
                </a:defRPr>
              </a:lvl3pPr>
              <a:lvl4pPr marL="1600200" indent="-228600" eaLnBrk="0" hangingPunct="0">
                <a:defRPr sz="2000" b="1" u="sng">
                  <a:solidFill>
                    <a:schemeClr val="tx2"/>
                  </a:solidFill>
                  <a:latin typeface="Tahoma" pitchFamily="34" charset="0"/>
                </a:defRPr>
              </a:lvl4pPr>
              <a:lvl5pPr marL="2057400" indent="-228600" eaLnBrk="0" hangingPunct="0">
                <a:defRPr sz="2000" b="1" u="sng">
                  <a:solidFill>
                    <a:schemeClr val="tx2"/>
                  </a:solidFill>
                  <a:latin typeface="Tahoma" pitchFamily="34" charset="0"/>
                </a:defRPr>
              </a:lvl5pPr>
              <a:lvl6pPr marL="2514600" indent="-228600" algn="ctr" eaLnBrk="0" fontAlgn="base" hangingPunct="0">
                <a:spcBef>
                  <a:spcPct val="0"/>
                </a:spcBef>
                <a:spcAft>
                  <a:spcPct val="0"/>
                </a:spcAft>
                <a:defRPr sz="2000" b="1" u="sng">
                  <a:solidFill>
                    <a:schemeClr val="tx2"/>
                  </a:solidFill>
                  <a:latin typeface="Tahoma" pitchFamily="34" charset="0"/>
                </a:defRPr>
              </a:lvl6pPr>
              <a:lvl7pPr marL="2971800" indent="-228600" algn="ctr" eaLnBrk="0" fontAlgn="base" hangingPunct="0">
                <a:spcBef>
                  <a:spcPct val="0"/>
                </a:spcBef>
                <a:spcAft>
                  <a:spcPct val="0"/>
                </a:spcAft>
                <a:defRPr sz="2000" b="1" u="sng">
                  <a:solidFill>
                    <a:schemeClr val="tx2"/>
                  </a:solidFill>
                  <a:latin typeface="Tahoma" pitchFamily="34" charset="0"/>
                </a:defRPr>
              </a:lvl7pPr>
              <a:lvl8pPr marL="3429000" indent="-228600" algn="ctr" eaLnBrk="0" fontAlgn="base" hangingPunct="0">
                <a:spcBef>
                  <a:spcPct val="0"/>
                </a:spcBef>
                <a:spcAft>
                  <a:spcPct val="0"/>
                </a:spcAft>
                <a:defRPr sz="2000" b="1" u="sng">
                  <a:solidFill>
                    <a:schemeClr val="tx2"/>
                  </a:solidFill>
                  <a:latin typeface="Tahoma" pitchFamily="34" charset="0"/>
                </a:defRPr>
              </a:lvl8pPr>
              <a:lvl9pPr marL="3886200" indent="-228600" algn="ctr" eaLnBrk="0" fontAlgn="base" hangingPunct="0">
                <a:spcBef>
                  <a:spcPct val="0"/>
                </a:spcBef>
                <a:spcAft>
                  <a:spcPct val="0"/>
                </a:spcAft>
                <a:defRPr sz="2000" b="1" u="sng">
                  <a:solidFill>
                    <a:schemeClr val="tx2"/>
                  </a:solidFill>
                  <a:latin typeface="Tahoma" pitchFamily="34" charset="0"/>
                </a:defRPr>
              </a:lvl9pPr>
            </a:lstStyle>
            <a:p>
              <a:pPr algn="ctr" eaLnBrk="1" hangingPunct="1">
                <a:defRPr/>
              </a:pPr>
              <a:endParaRPr lang="en-US" altLang="en-US" sz="1800" b="0" u="none" dirty="0" smtClean="0">
                <a:solidFill>
                  <a:srgbClr val="FFFFFF"/>
                </a:solidFill>
              </a:endParaRPr>
            </a:p>
          </p:txBody>
        </p:sp>
        <p:pic>
          <p:nvPicPr>
            <p:cNvPr id="4190" name="Picture 41"/>
            <p:cNvPicPr>
              <a:picLocks noChangeAspect="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163021" y="2041963"/>
              <a:ext cx="761671" cy="46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36" name="Picture 42"/>
          <p:cNvPicPr>
            <a:picLocks noChangeAspect="1"/>
          </p:cNvPicPr>
          <p:nvPr/>
        </p:nvPicPr>
        <p:blipFill>
          <a:blip r:embed="rId39">
            <a:extLst>
              <a:ext uri="{28A0092B-C50C-407E-A947-70E740481C1C}">
                <a14:useLocalDpi xmlns:a14="http://schemas.microsoft.com/office/drawing/2010/main" val="0"/>
              </a:ext>
            </a:extLst>
          </a:blip>
          <a:srcRect r="36682" b="-7390"/>
          <a:stretch>
            <a:fillRect/>
          </a:stretch>
        </p:blipFill>
        <p:spPr bwMode="auto">
          <a:xfrm>
            <a:off x="414338" y="5597525"/>
            <a:ext cx="14906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7" name="Picture 43"/>
          <p:cNvPicPr>
            <a:picLocks noChangeAspect="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447675" y="4724400"/>
            <a:ext cx="871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8" name="Picture 44"/>
          <p:cNvPicPr>
            <a:picLocks noChangeAspect="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6324600" y="2600325"/>
            <a:ext cx="156527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9" name="Picture 45"/>
          <p:cNvPicPr>
            <a:picLocks noChangeAspect="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403600" y="3843338"/>
            <a:ext cx="41751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0" name="Picture 46"/>
          <p:cNvPicPr>
            <a:picLocks noChangeAspect="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4340225" y="6445250"/>
            <a:ext cx="91281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1" name="Picture 47"/>
          <p:cNvPicPr>
            <a:picLocks noChangeAspect="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970213" y="2022475"/>
            <a:ext cx="8890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Picture 48"/>
          <p:cNvPicPr>
            <a:picLocks noChangeAspect="1"/>
          </p:cNvPicPr>
          <p:nvPr/>
        </p:nvPicPr>
        <p:blipFill>
          <a:blip r:embed="rId45">
            <a:extLst>
              <a:ext uri="{28A0092B-C50C-407E-A947-70E740481C1C}">
                <a14:useLocalDpi xmlns:a14="http://schemas.microsoft.com/office/drawing/2010/main" val="0"/>
              </a:ext>
            </a:extLst>
          </a:blip>
          <a:srcRect/>
          <a:stretch>
            <a:fillRect/>
          </a:stretch>
        </p:blipFill>
        <p:spPr bwMode="auto">
          <a:xfrm>
            <a:off x="423863" y="1990725"/>
            <a:ext cx="1600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3" name="Picture 49"/>
          <p:cNvPicPr>
            <a:picLocks noChangeAspect="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3351213" y="6400800"/>
            <a:ext cx="4746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4" name="Picture 50"/>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2286000" y="5691188"/>
            <a:ext cx="6858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5" name="Picture 51"/>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4795838" y="3276600"/>
            <a:ext cx="762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6" name="Picture 52"/>
          <p:cNvPicPr>
            <a:picLocks noChangeAspect="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8142288" y="2747963"/>
            <a:ext cx="8001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 name="Picture 53"/>
          <p:cNvPicPr>
            <a:picLocks noChangeAspect="1"/>
          </p:cNvPicPr>
          <p:nvPr/>
        </p:nvPicPr>
        <p:blipFill>
          <a:blip r:embed="rId50">
            <a:extLst>
              <a:ext uri="{28A0092B-C50C-407E-A947-70E740481C1C}">
                <a14:useLocalDpi xmlns:a14="http://schemas.microsoft.com/office/drawing/2010/main" val="0"/>
              </a:ext>
            </a:extLst>
          </a:blip>
          <a:srcRect/>
          <a:stretch>
            <a:fillRect/>
          </a:stretch>
        </p:blipFill>
        <p:spPr bwMode="auto">
          <a:xfrm>
            <a:off x="779463" y="6443663"/>
            <a:ext cx="935037"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8" name="Picture 54"/>
          <p:cNvPicPr>
            <a:picLocks noChangeAspect="1"/>
          </p:cNvPicPr>
          <p:nvPr/>
        </p:nvPicPr>
        <p:blipFill>
          <a:blip r:embed="rId51">
            <a:extLst>
              <a:ext uri="{28A0092B-C50C-407E-A947-70E740481C1C}">
                <a14:useLocalDpi xmlns:a14="http://schemas.microsoft.com/office/drawing/2010/main" val="0"/>
              </a:ext>
            </a:extLst>
          </a:blip>
          <a:srcRect l="83440" b="60017"/>
          <a:stretch>
            <a:fillRect/>
          </a:stretch>
        </p:blipFill>
        <p:spPr bwMode="auto">
          <a:xfrm>
            <a:off x="5483225" y="6400800"/>
            <a:ext cx="9445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9" name="Picture 56"/>
          <p:cNvPicPr>
            <a:picLocks noChangeAspect="1"/>
          </p:cNvPicPr>
          <p:nvPr/>
        </p:nvPicPr>
        <p:blipFill>
          <a:blip r:embed="rId52">
            <a:extLst>
              <a:ext uri="{28A0092B-C50C-407E-A947-70E740481C1C}">
                <a14:useLocalDpi xmlns:a14="http://schemas.microsoft.com/office/drawing/2010/main" val="0"/>
              </a:ext>
            </a:extLst>
          </a:blip>
          <a:srcRect b="50000"/>
          <a:stretch>
            <a:fillRect/>
          </a:stretch>
        </p:blipFill>
        <p:spPr bwMode="auto">
          <a:xfrm>
            <a:off x="1316038" y="3403600"/>
            <a:ext cx="8143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0" name="Picture 57"/>
          <p:cNvPicPr>
            <a:picLocks noChangeAspect="1"/>
          </p:cNvPicPr>
          <p:nvPr/>
        </p:nvPicPr>
        <p:blipFill>
          <a:blip r:embed="rId53">
            <a:extLst>
              <a:ext uri="{28A0092B-C50C-407E-A947-70E740481C1C}">
                <a14:useLocalDpi xmlns:a14="http://schemas.microsoft.com/office/drawing/2010/main" val="0"/>
              </a:ext>
            </a:extLst>
          </a:blip>
          <a:srcRect/>
          <a:stretch>
            <a:fillRect/>
          </a:stretch>
        </p:blipFill>
        <p:spPr bwMode="auto">
          <a:xfrm>
            <a:off x="282575" y="4191000"/>
            <a:ext cx="11239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1" name="Picture 58"/>
          <p:cNvPicPr>
            <a:picLocks noChangeAspect="1"/>
          </p:cNvPicPr>
          <p:nvPr/>
        </p:nvPicPr>
        <p:blipFill>
          <a:blip r:embed="rId54">
            <a:extLst>
              <a:ext uri="{28A0092B-C50C-407E-A947-70E740481C1C}">
                <a14:useLocalDpi xmlns:a14="http://schemas.microsoft.com/office/drawing/2010/main" val="0"/>
              </a:ext>
            </a:extLst>
          </a:blip>
          <a:srcRect b="32158"/>
          <a:stretch>
            <a:fillRect/>
          </a:stretch>
        </p:blipFill>
        <p:spPr bwMode="auto">
          <a:xfrm>
            <a:off x="5943600" y="1943100"/>
            <a:ext cx="9080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2" name="Picture 60"/>
          <p:cNvPicPr>
            <a:picLocks noChangeAspect="1"/>
          </p:cNvPicPr>
          <p:nvPr/>
        </p:nvPicPr>
        <p:blipFill>
          <a:blip r:embed="rId55">
            <a:extLst>
              <a:ext uri="{28A0092B-C50C-407E-A947-70E740481C1C}">
                <a14:useLocalDpi xmlns:a14="http://schemas.microsoft.com/office/drawing/2010/main" val="0"/>
              </a:ext>
            </a:extLst>
          </a:blip>
          <a:srcRect/>
          <a:stretch>
            <a:fillRect/>
          </a:stretch>
        </p:blipFill>
        <p:spPr bwMode="auto">
          <a:xfrm>
            <a:off x="4398963" y="1825625"/>
            <a:ext cx="12334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3" name="Picture 61"/>
          <p:cNvPicPr>
            <a:picLocks noChangeAspect="1"/>
          </p:cNvPicPr>
          <p:nvPr/>
        </p:nvPicPr>
        <p:blipFill>
          <a:blip r:embed="rId56">
            <a:extLst>
              <a:ext uri="{28A0092B-C50C-407E-A947-70E740481C1C}">
                <a14:useLocalDpi xmlns:a14="http://schemas.microsoft.com/office/drawing/2010/main" val="0"/>
              </a:ext>
            </a:extLst>
          </a:blip>
          <a:srcRect/>
          <a:stretch>
            <a:fillRect/>
          </a:stretch>
        </p:blipFill>
        <p:spPr bwMode="auto">
          <a:xfrm>
            <a:off x="1314450" y="3725863"/>
            <a:ext cx="709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4" name="Picture 62"/>
          <p:cNvPicPr>
            <a:picLocks noChangeAspect="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336550" y="3778250"/>
            <a:ext cx="6873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5" name="Picture 64"/>
          <p:cNvPicPr>
            <a:picLocks noChangeAspect="1"/>
          </p:cNvPicPr>
          <p:nvPr/>
        </p:nvPicPr>
        <p:blipFill>
          <a:blip r:embed="rId58">
            <a:extLst>
              <a:ext uri="{28A0092B-C50C-407E-A947-70E740481C1C}">
                <a14:useLocalDpi xmlns:a14="http://schemas.microsoft.com/office/drawing/2010/main" val="0"/>
              </a:ext>
            </a:extLst>
          </a:blip>
          <a:srcRect/>
          <a:stretch>
            <a:fillRect/>
          </a:stretch>
        </p:blipFill>
        <p:spPr bwMode="auto">
          <a:xfrm>
            <a:off x="352425" y="3330575"/>
            <a:ext cx="503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6" name="Picture 65"/>
          <p:cNvPicPr>
            <a:picLocks noChangeAspect="1"/>
          </p:cNvPicPr>
          <p:nvPr/>
        </p:nvPicPr>
        <p:blipFill>
          <a:blip r:embed="rId59">
            <a:extLst>
              <a:ext uri="{28A0092B-C50C-407E-A947-70E740481C1C}">
                <a14:useLocalDpi xmlns:a14="http://schemas.microsoft.com/office/drawing/2010/main" val="0"/>
              </a:ext>
            </a:extLst>
          </a:blip>
          <a:srcRect/>
          <a:stretch>
            <a:fillRect/>
          </a:stretch>
        </p:blipFill>
        <p:spPr bwMode="auto">
          <a:xfrm>
            <a:off x="3252788" y="5334000"/>
            <a:ext cx="465137"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 name="Picture 66"/>
          <p:cNvPicPr>
            <a:picLocks noChangeAspect="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7134225" y="1981200"/>
            <a:ext cx="78263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8" name="Picture 67"/>
          <p:cNvPicPr>
            <a:picLocks noChangeAspect="1"/>
          </p:cNvPicPr>
          <p:nvPr/>
        </p:nvPicPr>
        <p:blipFill>
          <a:blip r:embed="rId61">
            <a:extLst>
              <a:ext uri="{28A0092B-C50C-407E-A947-70E740481C1C}">
                <a14:useLocalDpi xmlns:a14="http://schemas.microsoft.com/office/drawing/2010/main" val="0"/>
              </a:ext>
            </a:extLst>
          </a:blip>
          <a:srcRect/>
          <a:stretch>
            <a:fillRect/>
          </a:stretch>
        </p:blipFill>
        <p:spPr bwMode="auto">
          <a:xfrm>
            <a:off x="4079875" y="2465388"/>
            <a:ext cx="1471613"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9" name="Rectangle 11"/>
          <p:cNvSpPr>
            <a:spLocks noChangeArrowheads="1"/>
          </p:cNvSpPr>
          <p:nvPr/>
        </p:nvSpPr>
        <p:spPr bwMode="auto">
          <a:xfrm>
            <a:off x="152400" y="620688"/>
            <a:ext cx="9144000" cy="6096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2400">
                <a:solidFill>
                  <a:schemeClr val="tx1"/>
                </a:solidFill>
                <a:latin typeface="Tahoma" pitchFamily="34" charset="0"/>
              </a:defRPr>
            </a:lvl1pPr>
            <a:lvl2pPr marL="742950" indent="-285750" algn="l" eaLnBrk="0" hangingPunct="0">
              <a:spcBef>
                <a:spcPct val="20000"/>
              </a:spcBef>
              <a:buChar char="–"/>
              <a:defRPr sz="2000">
                <a:solidFill>
                  <a:schemeClr val="tx1"/>
                </a:solidFill>
                <a:latin typeface="Tahoma" pitchFamily="34" charset="0"/>
              </a:defRPr>
            </a:lvl2pPr>
            <a:lvl3pPr marL="1143000" indent="-228600" algn="l" eaLnBrk="0" hangingPunct="0">
              <a:spcBef>
                <a:spcPct val="20000"/>
              </a:spcBef>
              <a:buChar char="•"/>
              <a:defRPr>
                <a:solidFill>
                  <a:schemeClr val="tx1"/>
                </a:solidFill>
                <a:latin typeface="Tahoma" pitchFamily="34" charset="0"/>
              </a:defRPr>
            </a:lvl3pPr>
            <a:lvl4pPr marL="1600200" indent="-228600" algn="l" eaLnBrk="0" hangingPunct="0">
              <a:spcBef>
                <a:spcPct val="20000"/>
              </a:spcBef>
              <a:buChar char="–"/>
              <a:defRPr sz="1600">
                <a:solidFill>
                  <a:schemeClr val="tx1"/>
                </a:solidFill>
                <a:latin typeface="Tahoma" pitchFamily="34" charset="0"/>
              </a:defRPr>
            </a:lvl4pPr>
            <a:lvl5pPr marL="2057400" indent="-228600" algn="l" eaLnBrk="0" hangingPunct="0">
              <a:spcBef>
                <a:spcPct val="20000"/>
              </a:spcBef>
              <a:buChar char="»"/>
              <a:defRPr sz="1400">
                <a:solidFill>
                  <a:schemeClr val="tx1"/>
                </a:solidFill>
                <a:latin typeface="Tahoma" pitchFamily="34" charset="0"/>
              </a:defRPr>
            </a:lvl5pPr>
            <a:lvl6pPr marL="2514600" indent="-228600" eaLnBrk="0" fontAlgn="base" hangingPunct="0">
              <a:spcBef>
                <a:spcPct val="20000"/>
              </a:spcBef>
              <a:spcAft>
                <a:spcPct val="0"/>
              </a:spcAft>
              <a:buChar char="»"/>
              <a:defRPr sz="1400">
                <a:solidFill>
                  <a:schemeClr val="tx1"/>
                </a:solidFill>
                <a:latin typeface="Tahoma" pitchFamily="34" charset="0"/>
              </a:defRPr>
            </a:lvl6pPr>
            <a:lvl7pPr marL="2971800" indent="-228600" eaLnBrk="0" fontAlgn="base" hangingPunct="0">
              <a:spcBef>
                <a:spcPct val="20000"/>
              </a:spcBef>
              <a:spcAft>
                <a:spcPct val="0"/>
              </a:spcAft>
              <a:buChar char="»"/>
              <a:defRPr sz="1400">
                <a:solidFill>
                  <a:schemeClr val="tx1"/>
                </a:solidFill>
                <a:latin typeface="Tahoma" pitchFamily="34" charset="0"/>
              </a:defRPr>
            </a:lvl7pPr>
            <a:lvl8pPr marL="3429000" indent="-228600" eaLnBrk="0" fontAlgn="base" hangingPunct="0">
              <a:spcBef>
                <a:spcPct val="20000"/>
              </a:spcBef>
              <a:spcAft>
                <a:spcPct val="0"/>
              </a:spcAft>
              <a:buChar char="»"/>
              <a:defRPr sz="1400">
                <a:solidFill>
                  <a:schemeClr val="tx1"/>
                </a:solidFill>
                <a:latin typeface="Tahoma" pitchFamily="34" charset="0"/>
              </a:defRPr>
            </a:lvl8pPr>
            <a:lvl9pPr marL="3886200" indent="-228600" eaLnBrk="0" fontAlgn="base" hangingPunct="0">
              <a:spcBef>
                <a:spcPct val="20000"/>
              </a:spcBef>
              <a:spcAft>
                <a:spcPct val="0"/>
              </a:spcAft>
              <a:buChar char="»"/>
              <a:defRPr sz="1400">
                <a:solidFill>
                  <a:schemeClr val="tx1"/>
                </a:solidFill>
                <a:latin typeface="Tahoma" pitchFamily="34" charset="0"/>
              </a:defRPr>
            </a:lvl9pPr>
          </a:lstStyle>
          <a:p>
            <a:pPr algn="ctr" eaLnBrk="1" hangingPunct="1">
              <a:spcBef>
                <a:spcPct val="0"/>
              </a:spcBef>
              <a:buFontTx/>
              <a:buNone/>
            </a:pPr>
            <a:r>
              <a:rPr lang="fr-CH" altLang="en-US" sz="3600" b="1" u="none" kern="0" dirty="0">
                <a:solidFill>
                  <a:schemeClr val="accent2"/>
                </a:solidFill>
                <a:effectLst>
                  <a:outerShdw blurRad="38100" dist="38100" dir="2700000" algn="tl">
                    <a:srgbClr val="C0C0C0"/>
                  </a:outerShdw>
                </a:effectLst>
                <a:latin typeface="Arial Narrow"/>
                <a:ea typeface="SimSun" pitchFamily="2" charset="-122"/>
                <a:cs typeface="Arial Narrow"/>
              </a:rPr>
              <a:t>87 Participating Organizations</a:t>
            </a:r>
            <a:endParaRPr lang="en-US" altLang="en-US" sz="3600" b="1" u="none" kern="0" dirty="0">
              <a:solidFill>
                <a:schemeClr val="accent2"/>
              </a:solidFill>
              <a:effectLst>
                <a:outerShdw blurRad="38100" dist="38100" dir="2700000" algn="tl">
                  <a:srgbClr val="C0C0C0"/>
                </a:outerShdw>
              </a:effectLst>
              <a:latin typeface="Arial Narrow"/>
              <a:ea typeface="SimSun" pitchFamily="2" charset="-122"/>
              <a:cs typeface="Arial Narrow"/>
            </a:endParaRPr>
          </a:p>
        </p:txBody>
      </p:sp>
      <p:sp>
        <p:nvSpPr>
          <p:cNvPr id="4160" name="Oval 1"/>
          <p:cNvSpPr>
            <a:spLocks noChangeArrowheads="1"/>
          </p:cNvSpPr>
          <p:nvPr/>
        </p:nvSpPr>
        <p:spPr bwMode="auto">
          <a:xfrm>
            <a:off x="2432050" y="3108325"/>
            <a:ext cx="966788" cy="568325"/>
          </a:xfrm>
          <a:prstGeom prst="ellipse">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ct val="20000"/>
              </a:spcBef>
              <a:buChar char="•"/>
              <a:defRPr sz="2400">
                <a:solidFill>
                  <a:schemeClr val="tx1"/>
                </a:solidFill>
                <a:latin typeface="Tahoma" pitchFamily="34" charset="0"/>
              </a:defRPr>
            </a:lvl1pPr>
            <a:lvl2pPr marL="742950" indent="-285750" algn="l" eaLnBrk="0" hangingPunct="0">
              <a:spcBef>
                <a:spcPct val="20000"/>
              </a:spcBef>
              <a:buChar char="–"/>
              <a:defRPr sz="2000">
                <a:solidFill>
                  <a:schemeClr val="tx1"/>
                </a:solidFill>
                <a:latin typeface="Tahoma" pitchFamily="34" charset="0"/>
              </a:defRPr>
            </a:lvl2pPr>
            <a:lvl3pPr marL="1143000" indent="-228600" algn="l" eaLnBrk="0" hangingPunct="0">
              <a:spcBef>
                <a:spcPct val="20000"/>
              </a:spcBef>
              <a:buChar char="•"/>
              <a:defRPr>
                <a:solidFill>
                  <a:schemeClr val="tx1"/>
                </a:solidFill>
                <a:latin typeface="Tahoma" pitchFamily="34" charset="0"/>
              </a:defRPr>
            </a:lvl3pPr>
            <a:lvl4pPr marL="1600200" indent="-228600" algn="l" eaLnBrk="0" hangingPunct="0">
              <a:spcBef>
                <a:spcPct val="20000"/>
              </a:spcBef>
              <a:buChar char="–"/>
              <a:defRPr sz="1600">
                <a:solidFill>
                  <a:schemeClr val="tx1"/>
                </a:solidFill>
                <a:latin typeface="Tahoma" pitchFamily="34" charset="0"/>
              </a:defRPr>
            </a:lvl4pPr>
            <a:lvl5pPr marL="2057400" indent="-228600" algn="l" eaLnBrk="0" hangingPunct="0">
              <a:spcBef>
                <a:spcPct val="20000"/>
              </a:spcBef>
              <a:buChar char="»"/>
              <a:defRPr sz="1400">
                <a:solidFill>
                  <a:schemeClr val="tx1"/>
                </a:solidFill>
                <a:latin typeface="Tahoma" pitchFamily="34" charset="0"/>
              </a:defRPr>
            </a:lvl5pPr>
            <a:lvl6pPr marL="2514600" indent="-228600" eaLnBrk="0" fontAlgn="base" hangingPunct="0">
              <a:spcBef>
                <a:spcPct val="20000"/>
              </a:spcBef>
              <a:spcAft>
                <a:spcPct val="0"/>
              </a:spcAft>
              <a:buChar char="»"/>
              <a:defRPr sz="1400">
                <a:solidFill>
                  <a:schemeClr val="tx1"/>
                </a:solidFill>
                <a:latin typeface="Tahoma" pitchFamily="34" charset="0"/>
              </a:defRPr>
            </a:lvl6pPr>
            <a:lvl7pPr marL="2971800" indent="-228600" eaLnBrk="0" fontAlgn="base" hangingPunct="0">
              <a:spcBef>
                <a:spcPct val="20000"/>
              </a:spcBef>
              <a:spcAft>
                <a:spcPct val="0"/>
              </a:spcAft>
              <a:buChar char="»"/>
              <a:defRPr sz="1400">
                <a:solidFill>
                  <a:schemeClr val="tx1"/>
                </a:solidFill>
                <a:latin typeface="Tahoma" pitchFamily="34" charset="0"/>
              </a:defRPr>
            </a:lvl7pPr>
            <a:lvl8pPr marL="3429000" indent="-228600" eaLnBrk="0" fontAlgn="base" hangingPunct="0">
              <a:spcBef>
                <a:spcPct val="20000"/>
              </a:spcBef>
              <a:spcAft>
                <a:spcPct val="0"/>
              </a:spcAft>
              <a:buChar char="»"/>
              <a:defRPr sz="1400">
                <a:solidFill>
                  <a:schemeClr val="tx1"/>
                </a:solidFill>
                <a:latin typeface="Tahoma" pitchFamily="34" charset="0"/>
              </a:defRPr>
            </a:lvl8pPr>
            <a:lvl9pPr marL="3886200" indent="-228600" eaLnBrk="0" fontAlgn="base" hangingPunct="0">
              <a:spcBef>
                <a:spcPct val="20000"/>
              </a:spcBef>
              <a:spcAft>
                <a:spcPct val="0"/>
              </a:spcAft>
              <a:buChar char="»"/>
              <a:defRPr sz="1400">
                <a:solidFill>
                  <a:schemeClr val="tx1"/>
                </a:solidFill>
                <a:latin typeface="Tahoma" pitchFamily="34" charset="0"/>
              </a:defRPr>
            </a:lvl9pPr>
          </a:lstStyle>
          <a:p>
            <a:pPr algn="ctr" eaLnBrk="1" hangingPunct="1">
              <a:spcBef>
                <a:spcPct val="0"/>
              </a:spcBef>
              <a:buFontTx/>
              <a:buNone/>
            </a:pPr>
            <a:endParaRPr lang="en-US" altLang="en-US" sz="2000" dirty="0" smtClean="0">
              <a:solidFill>
                <a:srgbClr val="000098"/>
              </a:solidFill>
            </a:endParaRPr>
          </a:p>
        </p:txBody>
      </p:sp>
      <p:pic>
        <p:nvPicPr>
          <p:cNvPr id="4161" name="Picture 71" descr="unescap"/>
          <p:cNvPicPr>
            <a:picLocks noChangeAspect="1" noChangeArrowheads="1"/>
          </p:cNvPicPr>
          <p:nvPr/>
        </p:nvPicPr>
        <p:blipFill>
          <a:blip r:embed="rId62">
            <a:extLst>
              <a:ext uri="{28A0092B-C50C-407E-A947-70E740481C1C}">
                <a14:useLocalDpi xmlns:a14="http://schemas.microsoft.com/office/drawing/2010/main" val="0"/>
              </a:ext>
            </a:extLst>
          </a:blip>
          <a:srcRect r="67432"/>
          <a:stretch>
            <a:fillRect/>
          </a:stretch>
        </p:blipFill>
        <p:spPr bwMode="auto">
          <a:xfrm>
            <a:off x="2209800" y="1447800"/>
            <a:ext cx="990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2" name="Picture 72" descr="IUGG"/>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3379788" y="1447800"/>
            <a:ext cx="8112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3" name="Picture 73" descr="SWF"/>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4343400" y="1371600"/>
            <a:ext cx="5969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4" name="Picture 74" descr="MTS"/>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5229225" y="1447800"/>
            <a:ext cx="638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5" name="Picture 75" descr="ITC"/>
          <p:cNvPicPr>
            <a:picLocks noChangeAspect="1" noChangeArrowheads="1"/>
          </p:cNvPicPr>
          <p:nvPr/>
        </p:nvPicPr>
        <p:blipFill>
          <a:blip r:embed="rId66">
            <a:extLst>
              <a:ext uri="{28A0092B-C50C-407E-A947-70E740481C1C}">
                <a14:useLocalDpi xmlns:a14="http://schemas.microsoft.com/office/drawing/2010/main" val="0"/>
              </a:ext>
            </a:extLst>
          </a:blip>
          <a:srcRect r="90964" b="3479"/>
          <a:stretch>
            <a:fillRect/>
          </a:stretch>
        </p:blipFill>
        <p:spPr bwMode="auto">
          <a:xfrm>
            <a:off x="1676400" y="14478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6" name="Picture 76" descr="IEC"/>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990600" y="1463675"/>
            <a:ext cx="4079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7" name="Picture 77" descr="IAF"/>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381000" y="1447800"/>
            <a:ext cx="409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8" name="Picture 78" descr="EU SatCen"/>
          <p:cNvPicPr>
            <a:picLocks noChangeAspect="1" noChangeArrowheads="1"/>
          </p:cNvPicPr>
          <p:nvPr/>
        </p:nvPicPr>
        <p:blipFill>
          <a:blip r:embed="rId69" cstate="print">
            <a:extLst>
              <a:ext uri="{28A0092B-C50C-407E-A947-70E740481C1C}">
                <a14:useLocalDpi xmlns:a14="http://schemas.microsoft.com/office/drawing/2010/main" val="0"/>
              </a:ext>
            </a:extLst>
          </a:blip>
          <a:srcRect r="80110"/>
          <a:stretch>
            <a:fillRect/>
          </a:stretch>
        </p:blipFill>
        <p:spPr bwMode="auto">
          <a:xfrm>
            <a:off x="6172200" y="1447800"/>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9" name="Picture 79" descr="ESIP"/>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6781800" y="1447800"/>
            <a:ext cx="609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0" name="Picture 80" descr="CC"/>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7543800" y="1447800"/>
            <a:ext cx="13128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1" name="Picture 1"/>
          <p:cNvPicPr>
            <a:picLocks noChangeAspect="1"/>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5856288" y="5410200"/>
            <a:ext cx="7620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2" name="Picture 2"/>
          <p:cNvPicPr>
            <a:picLocks noChangeAspect="1"/>
          </p:cNvPicPr>
          <p:nvPr/>
        </p:nvPicPr>
        <p:blipFill>
          <a:blip r:embed="rId73">
            <a:extLst>
              <a:ext uri="{28A0092B-C50C-407E-A947-70E740481C1C}">
                <a14:useLocalDpi xmlns:a14="http://schemas.microsoft.com/office/drawing/2010/main" val="0"/>
              </a:ext>
            </a:extLst>
          </a:blip>
          <a:srcRect/>
          <a:stretch>
            <a:fillRect/>
          </a:stretch>
        </p:blipFill>
        <p:spPr bwMode="auto">
          <a:xfrm>
            <a:off x="3467100" y="3333750"/>
            <a:ext cx="982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3" name="Picture 1"/>
          <p:cNvPicPr>
            <a:picLocks noChangeAspect="1"/>
          </p:cNvPicPr>
          <p:nvPr/>
        </p:nvPicPr>
        <p:blipFill>
          <a:blip r:embed="rId74" cstate="print">
            <a:extLst>
              <a:ext uri="{28A0092B-C50C-407E-A947-70E740481C1C}">
                <a14:useLocalDpi xmlns:a14="http://schemas.microsoft.com/office/drawing/2010/main" val="0"/>
              </a:ext>
            </a:extLst>
          </a:blip>
          <a:srcRect r="73514"/>
          <a:stretch>
            <a:fillRect/>
          </a:stretch>
        </p:blipFill>
        <p:spPr bwMode="auto">
          <a:xfrm>
            <a:off x="3506788" y="4324350"/>
            <a:ext cx="49053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4" name="Picture 1"/>
          <p:cNvPicPr>
            <a:picLocks noChangeAspect="1"/>
          </p:cNvPicPr>
          <p:nvPr/>
        </p:nvPicPr>
        <p:blipFill>
          <a:blip r:embed="rId75">
            <a:extLst>
              <a:ext uri="{28A0092B-C50C-407E-A947-70E740481C1C}">
                <a14:useLocalDpi xmlns:a14="http://schemas.microsoft.com/office/drawing/2010/main" val="0"/>
              </a:ext>
            </a:extLst>
          </a:blip>
          <a:srcRect/>
          <a:stretch>
            <a:fillRect/>
          </a:stretch>
        </p:blipFill>
        <p:spPr bwMode="auto">
          <a:xfrm>
            <a:off x="7513638" y="3094038"/>
            <a:ext cx="8683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5" name="Picture 2"/>
          <p:cNvPicPr>
            <a:picLocks noChangeAspect="1"/>
          </p:cNvPicPr>
          <p:nvPr/>
        </p:nvPicPr>
        <p:blipFill>
          <a:blip r:embed="rId76">
            <a:extLst>
              <a:ext uri="{28A0092B-C50C-407E-A947-70E740481C1C}">
                <a14:useLocalDpi xmlns:a14="http://schemas.microsoft.com/office/drawing/2010/main" val="0"/>
              </a:ext>
            </a:extLst>
          </a:blip>
          <a:srcRect/>
          <a:stretch>
            <a:fillRect/>
          </a:stretch>
        </p:blipFill>
        <p:spPr bwMode="auto">
          <a:xfrm>
            <a:off x="2846388" y="2820988"/>
            <a:ext cx="7175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6" name="Picture 3"/>
          <p:cNvPicPr>
            <a:picLocks noChangeAspect="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381000" y="2994025"/>
            <a:ext cx="12096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 name="Picture 1"/>
          <p:cNvPicPr>
            <a:picLocks noChangeAspect="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5680075" y="4752975"/>
            <a:ext cx="134461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8" name="Picture 2"/>
          <p:cNvPicPr>
            <a:picLocks noChangeAspect="1"/>
          </p:cNvPicPr>
          <p:nvPr/>
        </p:nvPicPr>
        <p:blipFill>
          <a:blip r:embed="rId79">
            <a:extLst>
              <a:ext uri="{28A0092B-C50C-407E-A947-70E740481C1C}">
                <a14:useLocalDpi xmlns:a14="http://schemas.microsoft.com/office/drawing/2010/main" val="0"/>
              </a:ext>
            </a:extLst>
          </a:blip>
          <a:srcRect/>
          <a:stretch>
            <a:fillRect/>
          </a:stretch>
        </p:blipFill>
        <p:spPr bwMode="auto">
          <a:xfrm>
            <a:off x="1165225" y="2314575"/>
            <a:ext cx="10128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9" name="Picture 3"/>
          <p:cNvPicPr>
            <a:picLocks noChangeAspect="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2178050" y="1846263"/>
            <a:ext cx="7143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0" name="Picture 4"/>
          <p:cNvPicPr>
            <a:picLocks noChangeAspect="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6057900" y="4375150"/>
            <a:ext cx="1333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1" name="Picture 5"/>
          <p:cNvPicPr>
            <a:picLocks noChangeAspect="1"/>
          </p:cNvPicPr>
          <p:nvPr/>
        </p:nvPicPr>
        <p:blipFill>
          <a:blip r:embed="rId82">
            <a:extLst>
              <a:ext uri="{28A0092B-C50C-407E-A947-70E740481C1C}">
                <a14:useLocalDpi xmlns:a14="http://schemas.microsoft.com/office/drawing/2010/main" val="0"/>
              </a:ext>
            </a:extLst>
          </a:blip>
          <a:srcRect/>
          <a:stretch>
            <a:fillRect/>
          </a:stretch>
        </p:blipFill>
        <p:spPr bwMode="auto">
          <a:xfrm>
            <a:off x="2535238" y="2438400"/>
            <a:ext cx="1254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2" name="Picture 6"/>
          <p:cNvPicPr>
            <a:picLocks noChangeAspect="1"/>
          </p:cNvPicPr>
          <p:nvPr/>
        </p:nvPicPr>
        <p:blipFill>
          <a:blip r:embed="rId83" cstate="print">
            <a:extLst>
              <a:ext uri="{28A0092B-C50C-407E-A947-70E740481C1C}">
                <a14:useLocalDpi xmlns:a14="http://schemas.microsoft.com/office/drawing/2010/main" val="0"/>
              </a:ext>
            </a:extLst>
          </a:blip>
          <a:srcRect/>
          <a:stretch>
            <a:fillRect/>
          </a:stretch>
        </p:blipFill>
        <p:spPr bwMode="auto">
          <a:xfrm>
            <a:off x="1465263" y="4751388"/>
            <a:ext cx="560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3" name="Picture 7"/>
          <p:cNvPicPr>
            <a:picLocks noChangeAspect="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447675" y="5260975"/>
            <a:ext cx="2122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4" name="Picture 8"/>
          <p:cNvPicPr>
            <a:picLocks noChangeAspect="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7566025" y="3990975"/>
            <a:ext cx="1173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5" name="Picture 9"/>
          <p:cNvPicPr>
            <a:picLocks noChangeAspect="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4641850" y="2806700"/>
            <a:ext cx="36512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6" name="Picture 10"/>
          <p:cNvPicPr>
            <a:picLocks noChangeAspect="1"/>
          </p:cNvPicPr>
          <p:nvPr/>
        </p:nvPicPr>
        <p:blipFill>
          <a:blip r:embed="rId87">
            <a:extLst>
              <a:ext uri="{28A0092B-C50C-407E-A947-70E740481C1C}">
                <a14:useLocalDpi xmlns:a14="http://schemas.microsoft.com/office/drawing/2010/main" val="0"/>
              </a:ext>
            </a:extLst>
          </a:blip>
          <a:srcRect/>
          <a:stretch>
            <a:fillRect/>
          </a:stretch>
        </p:blipFill>
        <p:spPr bwMode="auto">
          <a:xfrm>
            <a:off x="5249863" y="2814638"/>
            <a:ext cx="4889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7" name="Picture 11"/>
          <p:cNvPicPr>
            <a:picLocks noChangeAspect="1"/>
          </p:cNvPicPr>
          <p:nvPr/>
        </p:nvPicPr>
        <p:blipFill>
          <a:blip r:embed="rId88">
            <a:extLst>
              <a:ext uri="{28A0092B-C50C-407E-A947-70E740481C1C}">
                <a14:useLocalDpi xmlns:a14="http://schemas.microsoft.com/office/drawing/2010/main" val="0"/>
              </a:ext>
            </a:extLst>
          </a:blip>
          <a:srcRect/>
          <a:stretch>
            <a:fillRect/>
          </a:stretch>
        </p:blipFill>
        <p:spPr bwMode="auto">
          <a:xfrm>
            <a:off x="6172200" y="5037138"/>
            <a:ext cx="8794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8" name="Picture 12"/>
          <p:cNvPicPr>
            <a:picLocks noChangeAspect="1"/>
          </p:cNvPicPr>
          <p:nvPr/>
        </p:nvPicPr>
        <p:blipFill>
          <a:blip r:embed="rId89">
            <a:extLst>
              <a:ext uri="{28A0092B-C50C-407E-A947-70E740481C1C}">
                <a14:useLocalDpi xmlns:a14="http://schemas.microsoft.com/office/drawing/2010/main" val="0"/>
              </a:ext>
            </a:extLst>
          </a:blip>
          <a:srcRect/>
          <a:stretch>
            <a:fillRect/>
          </a:stretch>
        </p:blipFill>
        <p:spPr bwMode="auto">
          <a:xfrm>
            <a:off x="5638800" y="5181600"/>
            <a:ext cx="46196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bwMode="auto">
          <a:xfrm>
            <a:off x="8135934" y="4375150"/>
            <a:ext cx="45719" cy="45719"/>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 name="Oval 1"/>
          <p:cNvSpPr/>
          <p:nvPr/>
        </p:nvSpPr>
        <p:spPr bwMode="auto">
          <a:xfrm>
            <a:off x="4932040" y="3501008"/>
            <a:ext cx="1440160" cy="626368"/>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97" name="Oval 96"/>
          <p:cNvSpPr/>
          <p:nvPr/>
        </p:nvSpPr>
        <p:spPr bwMode="auto">
          <a:xfrm>
            <a:off x="3923928" y="5301208"/>
            <a:ext cx="1080120" cy="504056"/>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98" name="Oval 97"/>
          <p:cNvSpPr/>
          <p:nvPr/>
        </p:nvSpPr>
        <p:spPr bwMode="auto">
          <a:xfrm>
            <a:off x="4499992" y="2708920"/>
            <a:ext cx="648072" cy="504056"/>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99" name="Oval 98"/>
          <p:cNvSpPr/>
          <p:nvPr/>
        </p:nvSpPr>
        <p:spPr bwMode="auto">
          <a:xfrm>
            <a:off x="4499992" y="4077072"/>
            <a:ext cx="1368152" cy="648072"/>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0" name="Oval 99"/>
          <p:cNvSpPr/>
          <p:nvPr/>
        </p:nvSpPr>
        <p:spPr bwMode="auto">
          <a:xfrm>
            <a:off x="5148064" y="5877272"/>
            <a:ext cx="1512168" cy="432048"/>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1" name="Oval 100"/>
          <p:cNvSpPr/>
          <p:nvPr/>
        </p:nvSpPr>
        <p:spPr bwMode="auto">
          <a:xfrm>
            <a:off x="7380312" y="3933056"/>
            <a:ext cx="1440160" cy="432048"/>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2" name="Oval 101"/>
          <p:cNvSpPr/>
          <p:nvPr/>
        </p:nvSpPr>
        <p:spPr bwMode="auto">
          <a:xfrm>
            <a:off x="7308304" y="3573016"/>
            <a:ext cx="1152128" cy="360040"/>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3" name="Oval 102"/>
          <p:cNvSpPr/>
          <p:nvPr/>
        </p:nvSpPr>
        <p:spPr bwMode="auto">
          <a:xfrm>
            <a:off x="8100392" y="4365104"/>
            <a:ext cx="936104" cy="432048"/>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4" name="Oval 103"/>
          <p:cNvSpPr/>
          <p:nvPr/>
        </p:nvSpPr>
        <p:spPr bwMode="auto">
          <a:xfrm>
            <a:off x="3131840" y="5805264"/>
            <a:ext cx="1512168" cy="576064"/>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5" name="Oval 104"/>
          <p:cNvSpPr/>
          <p:nvPr/>
        </p:nvSpPr>
        <p:spPr bwMode="auto">
          <a:xfrm>
            <a:off x="7524328" y="5610944"/>
            <a:ext cx="864096" cy="626368"/>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6" name="Oval 105"/>
          <p:cNvSpPr/>
          <p:nvPr/>
        </p:nvSpPr>
        <p:spPr bwMode="auto">
          <a:xfrm>
            <a:off x="1547664" y="1412776"/>
            <a:ext cx="576064" cy="504056"/>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7" name="Oval 106"/>
          <p:cNvSpPr/>
          <p:nvPr/>
        </p:nvSpPr>
        <p:spPr bwMode="auto">
          <a:xfrm>
            <a:off x="827584" y="1412776"/>
            <a:ext cx="720080" cy="504056"/>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8" name="Oval 107"/>
          <p:cNvSpPr/>
          <p:nvPr/>
        </p:nvSpPr>
        <p:spPr bwMode="auto">
          <a:xfrm>
            <a:off x="6012160" y="1340768"/>
            <a:ext cx="720080" cy="576064"/>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9" name="Oval 108"/>
          <p:cNvSpPr/>
          <p:nvPr/>
        </p:nvSpPr>
        <p:spPr bwMode="auto">
          <a:xfrm>
            <a:off x="2411760" y="2276872"/>
            <a:ext cx="1512168" cy="504056"/>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898418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4"/>
          <p:cNvSpPr>
            <a:spLocks noChangeArrowheads="1"/>
          </p:cNvSpPr>
          <p:nvPr/>
        </p:nvSpPr>
        <p:spPr bwMode="auto">
          <a:xfrm>
            <a:off x="0" y="4876800"/>
            <a:ext cx="9180513" cy="1981200"/>
          </a:xfrm>
          <a:prstGeom prst="rect">
            <a:avLst/>
          </a:prstGeom>
          <a:gradFill rotWithShape="1">
            <a:gsLst>
              <a:gs pos="0">
                <a:srgbClr val="205A3D"/>
              </a:gs>
              <a:gs pos="100000">
                <a:srgbClr val="46C28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43010" name="Rectangle 23"/>
          <p:cNvSpPr>
            <a:spLocks noChangeArrowheads="1"/>
          </p:cNvSpPr>
          <p:nvPr/>
        </p:nvSpPr>
        <p:spPr bwMode="auto">
          <a:xfrm>
            <a:off x="0" y="1219200"/>
            <a:ext cx="9144000" cy="2232025"/>
          </a:xfrm>
          <a:prstGeom prst="rect">
            <a:avLst/>
          </a:prstGeom>
          <a:gradFill rotWithShape="1">
            <a:gsLst>
              <a:gs pos="0">
                <a:srgbClr val="5C94D2">
                  <a:alpha val="56000"/>
                </a:srgbClr>
              </a:gs>
              <a:gs pos="100000">
                <a:srgbClr val="40679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pic>
        <p:nvPicPr>
          <p:cNvPr id="43011" name="Immagine 4" descr="landsat8-earth.jpg"/>
          <p:cNvPicPr>
            <a:picLocks noChangeAspect="1"/>
          </p:cNvPicPr>
          <p:nvPr/>
        </p:nvPicPr>
        <p:blipFill>
          <a:blip r:embed="rId2">
            <a:extLst>
              <a:ext uri="{28A0092B-C50C-407E-A947-70E740481C1C}">
                <a14:useLocalDpi xmlns:a14="http://schemas.microsoft.com/office/drawing/2010/main" val="0"/>
              </a:ext>
            </a:extLst>
          </a:blip>
          <a:srcRect l="27455" r="10370"/>
          <a:stretch>
            <a:fillRect/>
          </a:stretch>
        </p:blipFill>
        <p:spPr bwMode="auto">
          <a:xfrm>
            <a:off x="1331913" y="1400175"/>
            <a:ext cx="21605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Immagine 5" descr="AWS_antarctica.jpg"/>
          <p:cNvPicPr>
            <a:picLocks noChangeAspect="1"/>
          </p:cNvPicPr>
          <p:nvPr/>
        </p:nvPicPr>
        <p:blipFill>
          <a:blip r:embed="rId3" cstate="print">
            <a:extLst>
              <a:ext uri="{28A0092B-C50C-407E-A947-70E740481C1C}">
                <a14:useLocalDpi xmlns:a14="http://schemas.microsoft.com/office/drawing/2010/main" val="0"/>
              </a:ext>
            </a:extLst>
          </a:blip>
          <a:srcRect l="8762"/>
          <a:stretch>
            <a:fillRect/>
          </a:stretch>
        </p:blipFill>
        <p:spPr bwMode="auto">
          <a:xfrm>
            <a:off x="3563938" y="1398588"/>
            <a:ext cx="1239837"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Immagine 6" descr="BostonBuoySmall.jpg"/>
          <p:cNvPicPr>
            <a:picLocks noChangeAspect="1"/>
          </p:cNvPicPr>
          <p:nvPr/>
        </p:nvPicPr>
        <p:blipFill>
          <a:blip r:embed="rId4">
            <a:extLst>
              <a:ext uri="{28A0092B-C50C-407E-A947-70E740481C1C}">
                <a14:useLocalDpi xmlns:a14="http://schemas.microsoft.com/office/drawing/2010/main" val="0"/>
              </a:ext>
            </a:extLst>
          </a:blip>
          <a:srcRect l="14172" r="19176"/>
          <a:stretch>
            <a:fillRect/>
          </a:stretch>
        </p:blipFill>
        <p:spPr bwMode="auto">
          <a:xfrm>
            <a:off x="4859338" y="1400175"/>
            <a:ext cx="125253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Immagine 7" descr="radar_meteo_uk.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1398588"/>
            <a:ext cx="1368425"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Immagine 8" descr="Fig18_Positioning forest floor consumption pins_Nenana Ridge_AK.jpg"/>
          <p:cNvPicPr>
            <a:picLocks noChangeAspect="1"/>
          </p:cNvPicPr>
          <p:nvPr/>
        </p:nvPicPr>
        <p:blipFill>
          <a:blip r:embed="rId6">
            <a:extLst>
              <a:ext uri="{28A0092B-C50C-407E-A947-70E740481C1C}">
                <a14:useLocalDpi xmlns:a14="http://schemas.microsoft.com/office/drawing/2010/main" val="0"/>
              </a:ext>
            </a:extLst>
          </a:blip>
          <a:srcRect l="11174" r="11093"/>
          <a:stretch>
            <a:fillRect/>
          </a:stretch>
        </p:blipFill>
        <p:spPr bwMode="auto">
          <a:xfrm>
            <a:off x="7596188" y="1400175"/>
            <a:ext cx="15128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Immagine 11" descr="Calvin-Perry-with-VRI-map-at-control-box-c-Mark-Godfrey-TNC-WOPA050203_D001-1.jpg"/>
          <p:cNvPicPr>
            <a:picLocks noChangeAspect="1"/>
          </p:cNvPicPr>
          <p:nvPr/>
        </p:nvPicPr>
        <p:blipFill>
          <a:blip r:embed="rId7" cstate="print">
            <a:extLst>
              <a:ext uri="{28A0092B-C50C-407E-A947-70E740481C1C}">
                <a14:useLocalDpi xmlns:a14="http://schemas.microsoft.com/office/drawing/2010/main" val="0"/>
              </a:ext>
            </a:extLst>
          </a:blip>
          <a:srcRect r="26968"/>
          <a:stretch>
            <a:fillRect/>
          </a:stretch>
        </p:blipFill>
        <p:spPr bwMode="auto">
          <a:xfrm>
            <a:off x="1476375" y="5111750"/>
            <a:ext cx="1828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Immagine 17" descr="hydropower-project-on-the-Yangtze-river.jpg"/>
          <p:cNvPicPr>
            <a:picLocks noChangeAspect="1"/>
          </p:cNvPicPr>
          <p:nvPr/>
        </p:nvPicPr>
        <p:blipFill>
          <a:blip r:embed="rId8">
            <a:extLst>
              <a:ext uri="{28A0092B-C50C-407E-A947-70E740481C1C}">
                <a14:useLocalDpi xmlns:a14="http://schemas.microsoft.com/office/drawing/2010/main" val="0"/>
              </a:ext>
            </a:extLst>
          </a:blip>
          <a:srcRect l="29411" r="8824"/>
          <a:stretch>
            <a:fillRect/>
          </a:stretch>
        </p:blipFill>
        <p:spPr bwMode="auto">
          <a:xfrm>
            <a:off x="4876800" y="5122863"/>
            <a:ext cx="160020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Immagine 18" descr="mining-lungs-400x400.jpg"/>
          <p:cNvPicPr>
            <a:picLocks noChangeAspect="1"/>
          </p:cNvPicPr>
          <p:nvPr/>
        </p:nvPicPr>
        <p:blipFill>
          <a:blip r:embed="rId9">
            <a:extLst>
              <a:ext uri="{28A0092B-C50C-407E-A947-70E740481C1C}">
                <a14:useLocalDpi xmlns:a14="http://schemas.microsoft.com/office/drawing/2010/main" val="0"/>
              </a:ext>
            </a:extLst>
          </a:blip>
          <a:srcRect l="26221"/>
          <a:stretch>
            <a:fillRect/>
          </a:stretch>
        </p:blipFill>
        <p:spPr bwMode="auto">
          <a:xfrm>
            <a:off x="6516688" y="5122863"/>
            <a:ext cx="1223962"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Immagine 19" descr="Screen shot 2010-01-25 at 15.13.55.png"/>
          <p:cNvPicPr>
            <a:picLocks noChangeAspect="1"/>
          </p:cNvPicPr>
          <p:nvPr/>
        </p:nvPicPr>
        <p:blipFill>
          <a:blip r:embed="rId10">
            <a:extLst>
              <a:ext uri="{28A0092B-C50C-407E-A947-70E740481C1C}">
                <a14:useLocalDpi xmlns:a14="http://schemas.microsoft.com/office/drawing/2010/main" val="0"/>
              </a:ext>
            </a:extLst>
          </a:blip>
          <a:srcRect l="40678"/>
          <a:stretch>
            <a:fillRect/>
          </a:stretch>
        </p:blipFill>
        <p:spPr bwMode="auto">
          <a:xfrm>
            <a:off x="2590800" y="3490913"/>
            <a:ext cx="26670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15" descr="adr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7800" y="3482975"/>
            <a:ext cx="18288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6" descr="nasa_computer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24700" y="3508375"/>
            <a:ext cx="19431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17" descr="PolandCVO"/>
          <p:cNvPicPr>
            <a:picLocks noChangeAspect="1" noChangeArrowheads="1"/>
          </p:cNvPicPr>
          <p:nvPr/>
        </p:nvPicPr>
        <p:blipFill>
          <a:blip r:embed="rId13">
            <a:extLst>
              <a:ext uri="{28A0092B-C50C-407E-A947-70E740481C1C}">
                <a14:useLocalDpi xmlns:a14="http://schemas.microsoft.com/office/drawing/2010/main" val="0"/>
              </a:ext>
            </a:extLst>
          </a:blip>
          <a:srcRect l="22491" r="19359"/>
          <a:stretch>
            <a:fillRect/>
          </a:stretch>
        </p:blipFill>
        <p:spPr bwMode="auto">
          <a:xfrm>
            <a:off x="7812088" y="5108575"/>
            <a:ext cx="129698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18" descr="gis-workshop-at-toliara-web"/>
          <p:cNvPicPr>
            <a:picLocks noChangeAspect="1" noChangeArrowheads="1"/>
          </p:cNvPicPr>
          <p:nvPr/>
        </p:nvPicPr>
        <p:blipFill>
          <a:blip r:embed="rId14">
            <a:extLst>
              <a:ext uri="{28A0092B-C50C-407E-A947-70E740481C1C}">
                <a14:useLocalDpi xmlns:a14="http://schemas.microsoft.com/office/drawing/2010/main" val="0"/>
              </a:ext>
            </a:extLst>
          </a:blip>
          <a:srcRect l="41257"/>
          <a:stretch>
            <a:fillRect/>
          </a:stretch>
        </p:blipFill>
        <p:spPr bwMode="auto">
          <a:xfrm>
            <a:off x="3348038" y="5105400"/>
            <a:ext cx="150495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Text Box 19"/>
          <p:cNvSpPr txBox="1">
            <a:spLocks noChangeArrowheads="1"/>
          </p:cNvSpPr>
          <p:nvPr/>
        </p:nvSpPr>
        <p:spPr bwMode="auto">
          <a:xfrm>
            <a:off x="-25400" y="118076"/>
            <a:ext cx="92202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u="sng">
                <a:solidFill>
                  <a:schemeClr val="tx2"/>
                </a:solidFill>
                <a:latin typeface="Tahoma" charset="0"/>
                <a:ea typeface="ＭＳ Ｐゴシック" charset="0"/>
                <a:cs typeface="ＭＳ Ｐゴシック" charset="0"/>
              </a:defRPr>
            </a:lvl1pPr>
            <a:lvl2pPr marL="742950" indent="-285750" eaLnBrk="0" hangingPunct="0">
              <a:defRPr sz="2000" b="1" u="sng">
                <a:solidFill>
                  <a:schemeClr val="tx2"/>
                </a:solidFill>
                <a:latin typeface="Tahoma" charset="0"/>
                <a:ea typeface="ＭＳ Ｐゴシック" charset="0"/>
              </a:defRPr>
            </a:lvl2pPr>
            <a:lvl3pPr marL="1143000" indent="-228600" eaLnBrk="0" hangingPunct="0">
              <a:defRPr sz="2000" b="1" u="sng">
                <a:solidFill>
                  <a:schemeClr val="tx2"/>
                </a:solidFill>
                <a:latin typeface="Tahoma" charset="0"/>
                <a:ea typeface="ＭＳ Ｐゴシック" charset="0"/>
              </a:defRPr>
            </a:lvl3pPr>
            <a:lvl4pPr marL="1600200" indent="-228600" eaLnBrk="0" hangingPunct="0">
              <a:defRPr sz="2000" b="1" u="sng">
                <a:solidFill>
                  <a:schemeClr val="tx2"/>
                </a:solidFill>
                <a:latin typeface="Tahoma" charset="0"/>
                <a:ea typeface="ＭＳ Ｐゴシック" charset="0"/>
              </a:defRPr>
            </a:lvl4pPr>
            <a:lvl5pPr marL="2057400" indent="-228600" eaLnBrk="0" hangingPunct="0">
              <a:defRPr sz="2000" b="1" u="sng">
                <a:solidFill>
                  <a:schemeClr val="tx2"/>
                </a:solidFill>
                <a:latin typeface="Tahoma" charset="0"/>
                <a:ea typeface="ＭＳ Ｐゴシック" charset="0"/>
              </a:defRPr>
            </a:lvl5pPr>
            <a:lvl6pPr marL="2514600" indent="-228600" algn="ctr" eaLnBrk="0" fontAlgn="base" hangingPunct="0">
              <a:spcBef>
                <a:spcPct val="0"/>
              </a:spcBef>
              <a:spcAft>
                <a:spcPct val="0"/>
              </a:spcAft>
              <a:defRPr sz="2000" b="1" u="sng">
                <a:solidFill>
                  <a:schemeClr val="tx2"/>
                </a:solidFill>
                <a:latin typeface="Tahoma" charset="0"/>
                <a:ea typeface="ＭＳ Ｐゴシック" charset="0"/>
              </a:defRPr>
            </a:lvl6pPr>
            <a:lvl7pPr marL="2971800" indent="-228600" algn="ctr" eaLnBrk="0" fontAlgn="base" hangingPunct="0">
              <a:spcBef>
                <a:spcPct val="0"/>
              </a:spcBef>
              <a:spcAft>
                <a:spcPct val="0"/>
              </a:spcAft>
              <a:defRPr sz="2000" b="1" u="sng">
                <a:solidFill>
                  <a:schemeClr val="tx2"/>
                </a:solidFill>
                <a:latin typeface="Tahoma" charset="0"/>
                <a:ea typeface="ＭＳ Ｐゴシック" charset="0"/>
              </a:defRPr>
            </a:lvl7pPr>
            <a:lvl8pPr marL="3429000" indent="-228600" algn="ctr" eaLnBrk="0" fontAlgn="base" hangingPunct="0">
              <a:spcBef>
                <a:spcPct val="0"/>
              </a:spcBef>
              <a:spcAft>
                <a:spcPct val="0"/>
              </a:spcAft>
              <a:defRPr sz="2000" b="1" u="sng">
                <a:solidFill>
                  <a:schemeClr val="tx2"/>
                </a:solidFill>
                <a:latin typeface="Tahoma" charset="0"/>
                <a:ea typeface="ＭＳ Ｐゴシック" charset="0"/>
              </a:defRPr>
            </a:lvl8pPr>
            <a:lvl9pPr marL="3886200" indent="-228600" algn="ctr" eaLnBrk="0" fontAlgn="base" hangingPunct="0">
              <a:spcBef>
                <a:spcPct val="0"/>
              </a:spcBef>
              <a:spcAft>
                <a:spcPct val="0"/>
              </a:spcAft>
              <a:defRPr sz="2000" b="1" u="sng">
                <a:solidFill>
                  <a:schemeClr val="tx2"/>
                </a:solidFill>
                <a:latin typeface="Tahoma" charset="0"/>
                <a:ea typeface="ＭＳ Ｐゴシック" charset="0"/>
              </a:defRPr>
            </a:lvl9pPr>
          </a:lstStyle>
          <a:p>
            <a:pPr algn="ctr" eaLnBrk="1" hangingPunct="1"/>
            <a:r>
              <a:rPr lang="en-US" sz="3200" u="none" dirty="0" smtClean="0">
                <a:solidFill>
                  <a:srgbClr val="000098"/>
                </a:solidFill>
                <a:latin typeface="Arial Narrow"/>
                <a:cs typeface="Arial Narrow"/>
              </a:rPr>
              <a:t>Commercial </a:t>
            </a:r>
            <a:r>
              <a:rPr lang="en-US" sz="3200" u="none" dirty="0">
                <a:solidFill>
                  <a:srgbClr val="000098"/>
                </a:solidFill>
                <a:latin typeface="Arial Narrow"/>
                <a:cs typeface="Arial Narrow"/>
              </a:rPr>
              <a:t>Sector </a:t>
            </a:r>
            <a:r>
              <a:rPr lang="en-US" sz="3200" u="none" dirty="0" smtClean="0">
                <a:solidFill>
                  <a:srgbClr val="000098"/>
                </a:solidFill>
                <a:latin typeface="Arial Narrow"/>
                <a:cs typeface="Arial Narrow"/>
              </a:rPr>
              <a:t>Spans </a:t>
            </a:r>
            <a:r>
              <a:rPr lang="en-US" sz="3200" u="none" dirty="0">
                <a:solidFill>
                  <a:srgbClr val="000098"/>
                </a:solidFill>
                <a:latin typeface="Arial Narrow"/>
                <a:cs typeface="Arial Narrow"/>
              </a:rPr>
              <a:t>I</a:t>
            </a:r>
            <a:r>
              <a:rPr lang="en-US" sz="3200" u="none" dirty="0" smtClean="0">
                <a:solidFill>
                  <a:srgbClr val="000098"/>
                </a:solidFill>
                <a:latin typeface="Arial Narrow"/>
                <a:cs typeface="Arial Narrow"/>
              </a:rPr>
              <a:t>nformation Value </a:t>
            </a:r>
            <a:r>
              <a:rPr lang="en-US" sz="3200" u="none" dirty="0">
                <a:solidFill>
                  <a:srgbClr val="000098"/>
                </a:solidFill>
                <a:latin typeface="Arial Narrow"/>
                <a:cs typeface="Arial Narrow"/>
              </a:rPr>
              <a:t>C</a:t>
            </a:r>
            <a:r>
              <a:rPr lang="en-US" sz="3200" u="none" dirty="0" smtClean="0">
                <a:solidFill>
                  <a:srgbClr val="000098"/>
                </a:solidFill>
                <a:latin typeface="Arial Narrow"/>
                <a:cs typeface="Arial Narrow"/>
              </a:rPr>
              <a:t>hain</a:t>
            </a:r>
            <a:endParaRPr lang="en-US" sz="3200" u="none" dirty="0">
              <a:solidFill>
                <a:srgbClr val="000098"/>
              </a:solidFill>
              <a:latin typeface="Arial Narrow"/>
              <a:cs typeface="Arial Narrow"/>
            </a:endParaRPr>
          </a:p>
          <a:p>
            <a:pPr algn="ctr" eaLnBrk="1" hangingPunct="1"/>
            <a:endParaRPr lang="en-US" sz="1800" dirty="0">
              <a:solidFill>
                <a:srgbClr val="000098"/>
              </a:solidFill>
              <a:cs typeface="Arial" charset="0"/>
            </a:endParaRPr>
          </a:p>
          <a:p>
            <a:pPr algn="ctr" eaLnBrk="1" hangingPunct="1">
              <a:spcBef>
                <a:spcPct val="50000"/>
              </a:spcBef>
            </a:pPr>
            <a:endParaRPr lang="en-US" sz="1800" dirty="0">
              <a:cs typeface="Arial" charset="0"/>
            </a:endParaRPr>
          </a:p>
        </p:txBody>
      </p:sp>
      <p:sp>
        <p:nvSpPr>
          <p:cNvPr id="43025" name="Text Box 20"/>
          <p:cNvSpPr txBox="1">
            <a:spLocks noChangeArrowheads="1"/>
          </p:cNvSpPr>
          <p:nvPr/>
        </p:nvSpPr>
        <p:spPr bwMode="auto">
          <a:xfrm>
            <a:off x="27856" y="1728788"/>
            <a:ext cx="14478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u="sng">
                <a:solidFill>
                  <a:schemeClr val="tx2"/>
                </a:solidFill>
                <a:latin typeface="Tahoma" charset="0"/>
                <a:ea typeface="ＭＳ Ｐゴシック" charset="0"/>
                <a:cs typeface="ＭＳ Ｐゴシック" charset="0"/>
              </a:defRPr>
            </a:lvl1pPr>
            <a:lvl2pPr marL="742950" indent="-285750" eaLnBrk="0" hangingPunct="0">
              <a:defRPr sz="2000" b="1" u="sng">
                <a:solidFill>
                  <a:schemeClr val="tx2"/>
                </a:solidFill>
                <a:latin typeface="Tahoma" charset="0"/>
                <a:ea typeface="ＭＳ Ｐゴシック" charset="0"/>
              </a:defRPr>
            </a:lvl2pPr>
            <a:lvl3pPr marL="1143000" indent="-228600" eaLnBrk="0" hangingPunct="0">
              <a:defRPr sz="2000" b="1" u="sng">
                <a:solidFill>
                  <a:schemeClr val="tx2"/>
                </a:solidFill>
                <a:latin typeface="Tahoma" charset="0"/>
                <a:ea typeface="ＭＳ Ｐゴシック" charset="0"/>
              </a:defRPr>
            </a:lvl3pPr>
            <a:lvl4pPr marL="1600200" indent="-228600" eaLnBrk="0" hangingPunct="0">
              <a:defRPr sz="2000" b="1" u="sng">
                <a:solidFill>
                  <a:schemeClr val="tx2"/>
                </a:solidFill>
                <a:latin typeface="Tahoma" charset="0"/>
                <a:ea typeface="ＭＳ Ｐゴシック" charset="0"/>
              </a:defRPr>
            </a:lvl4pPr>
            <a:lvl5pPr marL="2057400" indent="-228600" eaLnBrk="0" hangingPunct="0">
              <a:defRPr sz="2000" b="1" u="sng">
                <a:solidFill>
                  <a:schemeClr val="tx2"/>
                </a:solidFill>
                <a:latin typeface="Tahoma" charset="0"/>
                <a:ea typeface="ＭＳ Ｐゴシック" charset="0"/>
              </a:defRPr>
            </a:lvl5pPr>
            <a:lvl6pPr marL="2514600" indent="-228600" algn="ctr" eaLnBrk="0" fontAlgn="base" hangingPunct="0">
              <a:spcBef>
                <a:spcPct val="0"/>
              </a:spcBef>
              <a:spcAft>
                <a:spcPct val="0"/>
              </a:spcAft>
              <a:defRPr sz="2000" b="1" u="sng">
                <a:solidFill>
                  <a:schemeClr val="tx2"/>
                </a:solidFill>
                <a:latin typeface="Tahoma" charset="0"/>
                <a:ea typeface="ＭＳ Ｐゴシック" charset="0"/>
              </a:defRPr>
            </a:lvl6pPr>
            <a:lvl7pPr marL="2971800" indent="-228600" algn="ctr" eaLnBrk="0" fontAlgn="base" hangingPunct="0">
              <a:spcBef>
                <a:spcPct val="0"/>
              </a:spcBef>
              <a:spcAft>
                <a:spcPct val="0"/>
              </a:spcAft>
              <a:defRPr sz="2000" b="1" u="sng">
                <a:solidFill>
                  <a:schemeClr val="tx2"/>
                </a:solidFill>
                <a:latin typeface="Tahoma" charset="0"/>
                <a:ea typeface="ＭＳ Ｐゴシック" charset="0"/>
              </a:defRPr>
            </a:lvl7pPr>
            <a:lvl8pPr marL="3429000" indent="-228600" algn="ctr" eaLnBrk="0" fontAlgn="base" hangingPunct="0">
              <a:spcBef>
                <a:spcPct val="0"/>
              </a:spcBef>
              <a:spcAft>
                <a:spcPct val="0"/>
              </a:spcAft>
              <a:defRPr sz="2000" b="1" u="sng">
                <a:solidFill>
                  <a:schemeClr val="tx2"/>
                </a:solidFill>
                <a:latin typeface="Tahoma" charset="0"/>
                <a:ea typeface="ＭＳ Ｐゴシック" charset="0"/>
              </a:defRPr>
            </a:lvl8pPr>
            <a:lvl9pPr marL="3886200" indent="-228600" algn="ctr" eaLnBrk="0" fontAlgn="base" hangingPunct="0">
              <a:spcBef>
                <a:spcPct val="0"/>
              </a:spcBef>
              <a:spcAft>
                <a:spcPct val="0"/>
              </a:spcAft>
              <a:defRPr sz="2000" b="1" u="sng">
                <a:solidFill>
                  <a:schemeClr val="tx2"/>
                </a:solidFill>
                <a:latin typeface="Tahoma" charset="0"/>
                <a:ea typeface="ＭＳ Ｐゴシック" charset="0"/>
              </a:defRPr>
            </a:lvl9pPr>
          </a:lstStyle>
          <a:p>
            <a:pPr eaLnBrk="1" hangingPunct="1">
              <a:spcBef>
                <a:spcPct val="50000"/>
              </a:spcBef>
            </a:pPr>
            <a:r>
              <a:rPr lang="en-US" u="none" dirty="0">
                <a:solidFill>
                  <a:schemeClr val="bg1"/>
                </a:solidFill>
                <a:cs typeface="Arial" charset="0"/>
              </a:rPr>
              <a:t>Data</a:t>
            </a:r>
          </a:p>
          <a:p>
            <a:pPr eaLnBrk="1" hangingPunct="1">
              <a:spcBef>
                <a:spcPct val="50000"/>
              </a:spcBef>
            </a:pPr>
            <a:r>
              <a:rPr lang="en-US" u="none" dirty="0">
                <a:solidFill>
                  <a:schemeClr val="bg1"/>
                </a:solidFill>
                <a:cs typeface="Arial" charset="0"/>
              </a:rPr>
              <a:t>providers</a:t>
            </a:r>
          </a:p>
        </p:txBody>
      </p:sp>
      <p:sp>
        <p:nvSpPr>
          <p:cNvPr id="43026" name="Text Box 21"/>
          <p:cNvSpPr txBox="1">
            <a:spLocks noChangeArrowheads="1"/>
          </p:cNvSpPr>
          <p:nvPr/>
        </p:nvSpPr>
        <p:spPr bwMode="auto">
          <a:xfrm>
            <a:off x="106511" y="3787775"/>
            <a:ext cx="2881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u="sng">
                <a:solidFill>
                  <a:schemeClr val="tx2"/>
                </a:solidFill>
                <a:latin typeface="Tahoma" charset="0"/>
                <a:ea typeface="ＭＳ Ｐゴシック" charset="0"/>
                <a:cs typeface="ＭＳ Ｐゴシック" charset="0"/>
              </a:defRPr>
            </a:lvl1pPr>
            <a:lvl2pPr marL="742950" indent="-285750" eaLnBrk="0" hangingPunct="0">
              <a:defRPr sz="2000" b="1" u="sng">
                <a:solidFill>
                  <a:schemeClr val="tx2"/>
                </a:solidFill>
                <a:latin typeface="Tahoma" charset="0"/>
                <a:ea typeface="ＭＳ Ｐゴシック" charset="0"/>
              </a:defRPr>
            </a:lvl2pPr>
            <a:lvl3pPr marL="1143000" indent="-228600" eaLnBrk="0" hangingPunct="0">
              <a:defRPr sz="2000" b="1" u="sng">
                <a:solidFill>
                  <a:schemeClr val="tx2"/>
                </a:solidFill>
                <a:latin typeface="Tahoma" charset="0"/>
                <a:ea typeface="ＭＳ Ｐゴシック" charset="0"/>
              </a:defRPr>
            </a:lvl3pPr>
            <a:lvl4pPr marL="1600200" indent="-228600" eaLnBrk="0" hangingPunct="0">
              <a:defRPr sz="2000" b="1" u="sng">
                <a:solidFill>
                  <a:schemeClr val="tx2"/>
                </a:solidFill>
                <a:latin typeface="Tahoma" charset="0"/>
                <a:ea typeface="ＭＳ Ｐゴシック" charset="0"/>
              </a:defRPr>
            </a:lvl4pPr>
            <a:lvl5pPr marL="2057400" indent="-228600" eaLnBrk="0" hangingPunct="0">
              <a:defRPr sz="2000" b="1" u="sng">
                <a:solidFill>
                  <a:schemeClr val="tx2"/>
                </a:solidFill>
                <a:latin typeface="Tahoma" charset="0"/>
                <a:ea typeface="ＭＳ Ｐゴシック" charset="0"/>
              </a:defRPr>
            </a:lvl5pPr>
            <a:lvl6pPr marL="2514600" indent="-228600" algn="ctr" eaLnBrk="0" fontAlgn="base" hangingPunct="0">
              <a:spcBef>
                <a:spcPct val="0"/>
              </a:spcBef>
              <a:spcAft>
                <a:spcPct val="0"/>
              </a:spcAft>
              <a:defRPr sz="2000" b="1" u="sng">
                <a:solidFill>
                  <a:schemeClr val="tx2"/>
                </a:solidFill>
                <a:latin typeface="Tahoma" charset="0"/>
                <a:ea typeface="ＭＳ Ｐゴシック" charset="0"/>
              </a:defRPr>
            </a:lvl6pPr>
            <a:lvl7pPr marL="2971800" indent="-228600" algn="ctr" eaLnBrk="0" fontAlgn="base" hangingPunct="0">
              <a:spcBef>
                <a:spcPct val="0"/>
              </a:spcBef>
              <a:spcAft>
                <a:spcPct val="0"/>
              </a:spcAft>
              <a:defRPr sz="2000" b="1" u="sng">
                <a:solidFill>
                  <a:schemeClr val="tx2"/>
                </a:solidFill>
                <a:latin typeface="Tahoma" charset="0"/>
                <a:ea typeface="ＭＳ Ｐゴシック" charset="0"/>
              </a:defRPr>
            </a:lvl7pPr>
            <a:lvl8pPr marL="3429000" indent="-228600" algn="ctr" eaLnBrk="0" fontAlgn="base" hangingPunct="0">
              <a:spcBef>
                <a:spcPct val="0"/>
              </a:spcBef>
              <a:spcAft>
                <a:spcPct val="0"/>
              </a:spcAft>
              <a:defRPr sz="2000" b="1" u="sng">
                <a:solidFill>
                  <a:schemeClr val="tx2"/>
                </a:solidFill>
                <a:latin typeface="Tahoma" charset="0"/>
                <a:ea typeface="ＭＳ Ｐゴシック" charset="0"/>
              </a:defRPr>
            </a:lvl8pPr>
            <a:lvl9pPr marL="3886200" indent="-228600" algn="ctr" eaLnBrk="0" fontAlgn="base" hangingPunct="0">
              <a:spcBef>
                <a:spcPct val="0"/>
              </a:spcBef>
              <a:spcAft>
                <a:spcPct val="0"/>
              </a:spcAft>
              <a:defRPr sz="2000" b="1" u="sng">
                <a:solidFill>
                  <a:schemeClr val="tx2"/>
                </a:solidFill>
                <a:latin typeface="Tahoma" charset="0"/>
                <a:ea typeface="ＭＳ Ｐゴシック" charset="0"/>
              </a:defRPr>
            </a:lvl9pPr>
          </a:lstStyle>
          <a:p>
            <a:pPr eaLnBrk="1" hangingPunct="1">
              <a:spcBef>
                <a:spcPct val="50000"/>
              </a:spcBef>
            </a:pPr>
            <a:r>
              <a:rPr lang="en-US" u="none" dirty="0">
                <a:solidFill>
                  <a:srgbClr val="000098"/>
                </a:solidFill>
                <a:cs typeface="Arial" charset="0"/>
              </a:rPr>
              <a:t>Value-Added providers</a:t>
            </a:r>
          </a:p>
        </p:txBody>
      </p:sp>
      <p:sp>
        <p:nvSpPr>
          <p:cNvPr id="43027" name="Text Box 22"/>
          <p:cNvSpPr txBox="1">
            <a:spLocks noChangeArrowheads="1"/>
          </p:cNvSpPr>
          <p:nvPr/>
        </p:nvSpPr>
        <p:spPr bwMode="auto">
          <a:xfrm>
            <a:off x="-65112" y="5462588"/>
            <a:ext cx="18288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u="sng">
                <a:solidFill>
                  <a:schemeClr val="tx2"/>
                </a:solidFill>
                <a:latin typeface="Tahoma" charset="0"/>
                <a:ea typeface="ＭＳ Ｐゴシック" charset="0"/>
                <a:cs typeface="ＭＳ Ｐゴシック" charset="0"/>
              </a:defRPr>
            </a:lvl1pPr>
            <a:lvl2pPr marL="742950" indent="-285750" eaLnBrk="0" hangingPunct="0">
              <a:defRPr sz="2000" b="1" u="sng">
                <a:solidFill>
                  <a:schemeClr val="tx2"/>
                </a:solidFill>
                <a:latin typeface="Tahoma" charset="0"/>
                <a:ea typeface="ＭＳ Ｐゴシック" charset="0"/>
              </a:defRPr>
            </a:lvl2pPr>
            <a:lvl3pPr marL="1143000" indent="-228600" eaLnBrk="0" hangingPunct="0">
              <a:defRPr sz="2000" b="1" u="sng">
                <a:solidFill>
                  <a:schemeClr val="tx2"/>
                </a:solidFill>
                <a:latin typeface="Tahoma" charset="0"/>
                <a:ea typeface="ＭＳ Ｐゴシック" charset="0"/>
              </a:defRPr>
            </a:lvl3pPr>
            <a:lvl4pPr marL="1600200" indent="-228600" eaLnBrk="0" hangingPunct="0">
              <a:defRPr sz="2000" b="1" u="sng">
                <a:solidFill>
                  <a:schemeClr val="tx2"/>
                </a:solidFill>
                <a:latin typeface="Tahoma" charset="0"/>
                <a:ea typeface="ＭＳ Ｐゴシック" charset="0"/>
              </a:defRPr>
            </a:lvl4pPr>
            <a:lvl5pPr marL="2057400" indent="-228600" eaLnBrk="0" hangingPunct="0">
              <a:defRPr sz="2000" b="1" u="sng">
                <a:solidFill>
                  <a:schemeClr val="tx2"/>
                </a:solidFill>
                <a:latin typeface="Tahoma" charset="0"/>
                <a:ea typeface="ＭＳ Ｐゴシック" charset="0"/>
              </a:defRPr>
            </a:lvl5pPr>
            <a:lvl6pPr marL="2514600" indent="-228600" algn="ctr" eaLnBrk="0" fontAlgn="base" hangingPunct="0">
              <a:spcBef>
                <a:spcPct val="0"/>
              </a:spcBef>
              <a:spcAft>
                <a:spcPct val="0"/>
              </a:spcAft>
              <a:defRPr sz="2000" b="1" u="sng">
                <a:solidFill>
                  <a:schemeClr val="tx2"/>
                </a:solidFill>
                <a:latin typeface="Tahoma" charset="0"/>
                <a:ea typeface="ＭＳ Ｐゴシック" charset="0"/>
              </a:defRPr>
            </a:lvl6pPr>
            <a:lvl7pPr marL="2971800" indent="-228600" algn="ctr" eaLnBrk="0" fontAlgn="base" hangingPunct="0">
              <a:spcBef>
                <a:spcPct val="0"/>
              </a:spcBef>
              <a:spcAft>
                <a:spcPct val="0"/>
              </a:spcAft>
              <a:defRPr sz="2000" b="1" u="sng">
                <a:solidFill>
                  <a:schemeClr val="tx2"/>
                </a:solidFill>
                <a:latin typeface="Tahoma" charset="0"/>
                <a:ea typeface="ＭＳ Ｐゴシック" charset="0"/>
              </a:defRPr>
            </a:lvl7pPr>
            <a:lvl8pPr marL="3429000" indent="-228600" algn="ctr" eaLnBrk="0" fontAlgn="base" hangingPunct="0">
              <a:spcBef>
                <a:spcPct val="0"/>
              </a:spcBef>
              <a:spcAft>
                <a:spcPct val="0"/>
              </a:spcAft>
              <a:defRPr sz="2000" b="1" u="sng">
                <a:solidFill>
                  <a:schemeClr val="tx2"/>
                </a:solidFill>
                <a:latin typeface="Tahoma" charset="0"/>
                <a:ea typeface="ＭＳ Ｐゴシック" charset="0"/>
              </a:defRPr>
            </a:lvl8pPr>
            <a:lvl9pPr marL="3886200" indent="-228600" algn="ctr" eaLnBrk="0" fontAlgn="base" hangingPunct="0">
              <a:spcBef>
                <a:spcPct val="0"/>
              </a:spcBef>
              <a:spcAft>
                <a:spcPct val="0"/>
              </a:spcAft>
              <a:defRPr sz="2000" b="1" u="sng">
                <a:solidFill>
                  <a:schemeClr val="tx2"/>
                </a:solidFill>
                <a:latin typeface="Tahoma" charset="0"/>
                <a:ea typeface="ＭＳ Ｐゴシック" charset="0"/>
              </a:defRPr>
            </a:lvl9pPr>
          </a:lstStyle>
          <a:p>
            <a:pPr eaLnBrk="1" hangingPunct="1">
              <a:spcBef>
                <a:spcPct val="50000"/>
              </a:spcBef>
            </a:pPr>
            <a:r>
              <a:rPr lang="en-US" u="none" dirty="0">
                <a:solidFill>
                  <a:schemeClr val="bg1"/>
                </a:solidFill>
                <a:cs typeface="Arial" charset="0"/>
              </a:rPr>
              <a:t>Downstream</a:t>
            </a:r>
          </a:p>
          <a:p>
            <a:pPr eaLnBrk="1" hangingPunct="1">
              <a:spcBef>
                <a:spcPct val="50000"/>
              </a:spcBef>
            </a:pPr>
            <a:r>
              <a:rPr lang="en-US" u="none" dirty="0">
                <a:solidFill>
                  <a:schemeClr val="bg1"/>
                </a:solidFill>
                <a:cs typeface="Arial" charset="0"/>
              </a:rPr>
              <a:t>users</a:t>
            </a:r>
          </a:p>
        </p:txBody>
      </p:sp>
    </p:spTree>
    <p:extLst>
      <p:ext uri="{BB962C8B-B14F-4D97-AF65-F5344CB8AC3E}">
        <p14:creationId xmlns:p14="http://schemas.microsoft.com/office/powerpoint/2010/main" val="2363072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872" y="838200"/>
            <a:ext cx="7774632" cy="574576"/>
          </a:xfrm>
        </p:spPr>
        <p:txBody>
          <a:bodyPr/>
          <a:lstStyle/>
          <a:p>
            <a:r>
              <a:rPr lang="en-US" sz="4400" dirty="0" smtClean="0">
                <a:solidFill>
                  <a:schemeClr val="accent2"/>
                </a:solidFill>
                <a:latin typeface="Arial Narrow"/>
                <a:cs typeface="Arial Narrow"/>
              </a:rPr>
              <a:t>A Global System of Systems</a:t>
            </a:r>
            <a:endParaRPr lang="en-US" sz="4400" dirty="0">
              <a:solidFill>
                <a:schemeClr val="accent2"/>
              </a:solidFill>
              <a:latin typeface="Arial Narrow"/>
              <a:cs typeface="Arial Narrow"/>
            </a:endParaRPr>
          </a:p>
        </p:txBody>
      </p:sp>
      <p:pic>
        <p:nvPicPr>
          <p:cNvPr id="4" name="Picture 4" descr="system_greenblue_2013 (4)"/>
          <p:cNvPicPr>
            <a:picLocks noGrp="1" noChangeAspect="1" noChangeArrowheads="1"/>
          </p:cNvPicPr>
          <p:nvPr>
            <p:ph idx="1"/>
          </p:nvPr>
        </p:nvPicPr>
        <p:blipFill>
          <a:blip r:embed="rId2"/>
          <a:srcRect l="2804" r="2804"/>
          <a:stretch>
            <a:fillRect/>
          </a:stretch>
        </p:blipFill>
        <p:spPr bwMode="auto">
          <a:xfrm>
            <a:off x="467544" y="1710581"/>
            <a:ext cx="7772400" cy="5030787"/>
          </a:xfrm>
          <a:prstGeom prst="rect">
            <a:avLst/>
          </a:prstGeom>
          <a:noFill/>
          <a:ln w="9525">
            <a:noFill/>
            <a:miter lim="800000"/>
            <a:headEnd/>
            <a:tailEnd/>
          </a:ln>
        </p:spPr>
      </p:pic>
    </p:spTree>
    <p:extLst>
      <p:ext uri="{BB962C8B-B14F-4D97-AF65-F5344CB8AC3E}">
        <p14:creationId xmlns:p14="http://schemas.microsoft.com/office/powerpoint/2010/main" val="1897184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43238"/>
            <a:ext cx="5486400"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8147" name="Rectangle 3"/>
          <p:cNvSpPr>
            <a:spLocks noGrp="1" noChangeArrowheads="1"/>
          </p:cNvSpPr>
          <p:nvPr>
            <p:ph type="title"/>
          </p:nvPr>
        </p:nvSpPr>
        <p:spPr>
          <a:xfrm>
            <a:off x="-76200" y="838200"/>
            <a:ext cx="9372600" cy="2286000"/>
          </a:xfrm>
        </p:spPr>
        <p:txBody>
          <a:bodyPr/>
          <a:lstStyle/>
          <a:p>
            <a:pPr algn="ctr" eaLnBrk="1" hangingPunct="1">
              <a:defRPr/>
            </a:pPr>
            <a:r>
              <a:rPr lang="it-IT" sz="3600" b="1" dirty="0" smtClean="0">
                <a:solidFill>
                  <a:srgbClr val="3595B7"/>
                </a:solidFill>
                <a:latin typeface="Arial" charset="0"/>
                <a:cs typeface="+mj-cs"/>
              </a:rPr>
              <a:t>GEO </a:t>
            </a:r>
            <a:r>
              <a:rPr lang="it-IT" sz="3600" b="1" dirty="0" err="1" smtClean="0">
                <a:solidFill>
                  <a:srgbClr val="3595B7"/>
                </a:solidFill>
                <a:latin typeface="Arial" charset="0"/>
                <a:cs typeface="+mj-cs"/>
              </a:rPr>
              <a:t>Biodiversity</a:t>
            </a:r>
            <a:r>
              <a:rPr lang="it-IT" sz="3600" b="1" dirty="0" smtClean="0">
                <a:solidFill>
                  <a:srgbClr val="3595B7"/>
                </a:solidFill>
                <a:latin typeface="Arial" charset="0"/>
                <a:cs typeface="+mj-cs"/>
              </a:rPr>
              <a:t> </a:t>
            </a:r>
            <a:r>
              <a:rPr lang="it-IT" sz="3600" b="1" dirty="0" err="1" smtClean="0">
                <a:solidFill>
                  <a:srgbClr val="3595B7"/>
                </a:solidFill>
                <a:latin typeface="Arial" charset="0"/>
                <a:cs typeface="+mj-cs"/>
              </a:rPr>
              <a:t>Observation</a:t>
            </a:r>
            <a:r>
              <a:rPr lang="it-IT" sz="3600" b="1" dirty="0" smtClean="0">
                <a:solidFill>
                  <a:srgbClr val="3595B7"/>
                </a:solidFill>
                <a:latin typeface="Arial" charset="0"/>
                <a:cs typeface="+mj-cs"/>
              </a:rPr>
              <a:t> Network</a:t>
            </a:r>
            <a:r>
              <a:rPr lang="it-IT" b="1" dirty="0" smtClean="0">
                <a:solidFill>
                  <a:srgbClr val="3595B7"/>
                </a:solidFill>
                <a:latin typeface="Arial" charset="0"/>
                <a:cs typeface="+mj-cs"/>
              </a:rPr>
              <a:t> </a:t>
            </a:r>
            <a:br>
              <a:rPr lang="it-IT" b="1" dirty="0" smtClean="0">
                <a:solidFill>
                  <a:srgbClr val="3595B7"/>
                </a:solidFill>
                <a:latin typeface="Arial" charset="0"/>
                <a:cs typeface="+mj-cs"/>
              </a:rPr>
            </a:br>
            <a:r>
              <a:rPr lang="it-IT" sz="2800" b="1" dirty="0" smtClean="0">
                <a:solidFill>
                  <a:srgbClr val="005FAA"/>
                </a:solidFill>
                <a:latin typeface="Arial" charset="0"/>
                <a:cs typeface="+mj-cs"/>
              </a:rPr>
              <a:t> </a:t>
            </a:r>
            <a:r>
              <a:rPr lang="it-IT" sz="2800" b="1" i="1" dirty="0" smtClean="0">
                <a:solidFill>
                  <a:srgbClr val="005FAA"/>
                </a:solidFill>
                <a:latin typeface="Arial" charset="0"/>
                <a:cs typeface="+mj-cs"/>
              </a:rPr>
              <a:t>(France, </a:t>
            </a:r>
            <a:r>
              <a:rPr lang="fr-CH" sz="2800" b="1" i="1" dirty="0" smtClean="0">
                <a:solidFill>
                  <a:srgbClr val="005FAA"/>
                </a:solidFill>
                <a:latin typeface="Arial" charset="0"/>
                <a:cs typeface="+mj-cs"/>
              </a:rPr>
              <a:t>Germany, Japan, Netherlands, Spain, Sweden, South Africa, USA, </a:t>
            </a:r>
            <a:r>
              <a:rPr lang="it-IT" sz="2800" b="1" i="1" dirty="0" err="1" smtClean="0">
                <a:solidFill>
                  <a:srgbClr val="005FAA"/>
                </a:solidFill>
                <a:latin typeface="Arial" charset="0"/>
                <a:cs typeface="+mj-cs"/>
              </a:rPr>
              <a:t>Diversitas</a:t>
            </a:r>
            <a:r>
              <a:rPr lang="it-IT" sz="2800" b="1" i="1" dirty="0" smtClean="0">
                <a:solidFill>
                  <a:srgbClr val="005FAA"/>
                </a:solidFill>
                <a:latin typeface="Arial" charset="0"/>
                <a:cs typeface="+mj-cs"/>
              </a:rPr>
              <a:t>, </a:t>
            </a:r>
            <a:r>
              <a:rPr lang="fr-CH" sz="2800" b="1" i="1" dirty="0" smtClean="0">
                <a:solidFill>
                  <a:srgbClr val="005FAA"/>
                </a:solidFill>
                <a:latin typeface="Arial" charset="0"/>
                <a:cs typeface="+mj-cs"/>
              </a:rPr>
              <a:t>GBIF, IUCN</a:t>
            </a:r>
            <a:r>
              <a:rPr lang="it-IT" sz="2800" b="1" i="1" dirty="0" smtClean="0">
                <a:solidFill>
                  <a:srgbClr val="005FAA"/>
                </a:solidFill>
                <a:latin typeface="Arial" charset="0"/>
                <a:cs typeface="+mj-cs"/>
              </a:rPr>
              <a:t>)</a:t>
            </a:r>
            <a:r>
              <a:rPr lang="it-IT" sz="2800" b="1" i="1" dirty="0" smtClean="0">
                <a:solidFill>
                  <a:srgbClr val="005FAA"/>
                </a:solidFill>
                <a:cs typeface="+mj-cs"/>
              </a:rPr>
              <a:t/>
            </a:r>
            <a:br>
              <a:rPr lang="it-IT" sz="2800" b="1" i="1" dirty="0" smtClean="0">
                <a:solidFill>
                  <a:srgbClr val="005FAA"/>
                </a:solidFill>
                <a:cs typeface="+mj-cs"/>
              </a:rPr>
            </a:br>
            <a:endParaRPr lang="it-IT" sz="2800" b="1" i="1" dirty="0" smtClean="0">
              <a:solidFill>
                <a:srgbClr val="005FAA"/>
              </a:solidFill>
              <a:cs typeface="+mj-cs"/>
            </a:endParaRPr>
          </a:p>
        </p:txBody>
      </p:sp>
      <p:sp>
        <p:nvSpPr>
          <p:cNvPr id="3718148" name="Rectangle 4"/>
          <p:cNvSpPr>
            <a:spLocks noChangeArrowheads="1"/>
          </p:cNvSpPr>
          <p:nvPr/>
        </p:nvSpPr>
        <p:spPr bwMode="auto">
          <a:xfrm>
            <a:off x="6172200" y="2716173"/>
            <a:ext cx="3124200" cy="3816429"/>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a:buSzPct val="100000"/>
              <a:defRPr/>
            </a:pPr>
            <a:endParaRPr lang="en-US" altLang="zh-CN" sz="1000" b="0" u="none" dirty="0">
              <a:solidFill>
                <a:srgbClr val="005FAA"/>
              </a:solidFill>
              <a:ea typeface="宋体" charset="0"/>
              <a:cs typeface="Arial" charset="0"/>
            </a:endParaRPr>
          </a:p>
          <a:p>
            <a:pPr algn="l">
              <a:buSzPct val="100000"/>
              <a:defRPr/>
            </a:pPr>
            <a:r>
              <a:rPr lang="en-US" altLang="zh-CN" b="0" u="none" dirty="0">
                <a:solidFill>
                  <a:srgbClr val="005FAA"/>
                </a:solidFill>
                <a:ea typeface="宋体" charset="0"/>
                <a:cs typeface="Arial" charset="0"/>
              </a:rPr>
              <a:t>* </a:t>
            </a:r>
            <a:r>
              <a:rPr lang="en-US" altLang="zh-CN" b="0" u="none" dirty="0">
                <a:solidFill>
                  <a:srgbClr val="005FAA"/>
                </a:solidFill>
                <a:latin typeface="Arial Narrow"/>
                <a:ea typeface="宋体" charset="0"/>
                <a:cs typeface="Arial Narrow"/>
              </a:rPr>
              <a:t>Response to CBD</a:t>
            </a:r>
          </a:p>
          <a:p>
            <a:pPr algn="l">
              <a:buSzPct val="100000"/>
              <a:defRPr/>
            </a:pPr>
            <a:endParaRPr lang="en-US" altLang="zh-CN" sz="1000" b="0" u="none" dirty="0">
              <a:solidFill>
                <a:srgbClr val="005FAA"/>
              </a:solidFill>
              <a:latin typeface="Arial Narrow"/>
              <a:ea typeface="宋体" charset="0"/>
              <a:cs typeface="Arial Narrow"/>
            </a:endParaRPr>
          </a:p>
          <a:p>
            <a:pPr algn="l">
              <a:buSzPct val="100000"/>
              <a:defRPr/>
            </a:pPr>
            <a:r>
              <a:rPr lang="en-US" altLang="zh-CN" b="0" u="none" dirty="0">
                <a:solidFill>
                  <a:srgbClr val="005FAA"/>
                </a:solidFill>
                <a:latin typeface="Arial Narrow"/>
                <a:ea typeface="宋体" charset="0"/>
                <a:cs typeface="Arial Narrow"/>
              </a:rPr>
              <a:t>* Essential Biodiversity </a:t>
            </a:r>
          </a:p>
          <a:p>
            <a:pPr algn="l">
              <a:buSzPct val="100000"/>
              <a:defRPr/>
            </a:pPr>
            <a:r>
              <a:rPr lang="en-US" altLang="zh-CN" b="0" u="none" dirty="0">
                <a:solidFill>
                  <a:srgbClr val="005FAA"/>
                </a:solidFill>
                <a:latin typeface="Arial Narrow"/>
                <a:ea typeface="宋体" charset="0"/>
                <a:cs typeface="Arial Narrow"/>
              </a:rPr>
              <a:t>   Variables (EBVs)</a:t>
            </a:r>
          </a:p>
          <a:p>
            <a:pPr algn="l">
              <a:buSzPct val="100000"/>
              <a:buFontTx/>
              <a:buChar char="•"/>
              <a:defRPr/>
            </a:pPr>
            <a:endParaRPr lang="en-US" altLang="zh-CN" sz="1000" b="0" u="none" dirty="0">
              <a:solidFill>
                <a:srgbClr val="005FAA"/>
              </a:solidFill>
              <a:latin typeface="Arial Narrow"/>
              <a:ea typeface="宋体" charset="0"/>
              <a:cs typeface="Arial Narrow"/>
            </a:endParaRPr>
          </a:p>
          <a:p>
            <a:pPr algn="l">
              <a:buSzPct val="100000"/>
              <a:defRPr/>
            </a:pPr>
            <a:r>
              <a:rPr lang="en-US" altLang="zh-CN" b="0" u="none" dirty="0">
                <a:solidFill>
                  <a:srgbClr val="005FAA"/>
                </a:solidFill>
                <a:latin typeface="Arial Narrow"/>
                <a:ea typeface="宋体" charset="0"/>
                <a:cs typeface="Arial Narrow"/>
              </a:rPr>
              <a:t>* Global high-res</a:t>
            </a:r>
          </a:p>
          <a:p>
            <a:pPr algn="l">
              <a:buSzPct val="100000"/>
              <a:defRPr/>
            </a:pPr>
            <a:r>
              <a:rPr lang="en-US" altLang="zh-CN" b="0" u="none" dirty="0">
                <a:solidFill>
                  <a:srgbClr val="005FAA"/>
                </a:solidFill>
                <a:latin typeface="Arial Narrow"/>
                <a:ea typeface="宋体" charset="0"/>
                <a:cs typeface="Arial Narrow"/>
              </a:rPr>
              <a:t>   bio-climatic map </a:t>
            </a:r>
          </a:p>
          <a:p>
            <a:pPr algn="l">
              <a:buSzPct val="100000"/>
              <a:defRPr/>
            </a:pPr>
            <a:endParaRPr lang="en-US" altLang="zh-CN" sz="1000" b="0" u="none" dirty="0">
              <a:solidFill>
                <a:srgbClr val="005FAA"/>
              </a:solidFill>
              <a:latin typeface="Arial Narrow"/>
              <a:ea typeface="宋体" charset="0"/>
              <a:cs typeface="Arial Narrow"/>
            </a:endParaRPr>
          </a:p>
          <a:p>
            <a:pPr algn="l">
              <a:buSzPct val="100000"/>
              <a:defRPr/>
            </a:pPr>
            <a:r>
              <a:rPr lang="en-US" altLang="zh-CN" b="0" u="none" dirty="0">
                <a:solidFill>
                  <a:srgbClr val="005FAA"/>
                </a:solidFill>
                <a:latin typeface="Arial Narrow"/>
                <a:ea typeface="宋体" charset="0"/>
                <a:cs typeface="Arial Narrow"/>
              </a:rPr>
              <a:t>* Arctic and French </a:t>
            </a:r>
          </a:p>
          <a:p>
            <a:pPr algn="l">
              <a:buSzPct val="100000"/>
              <a:defRPr/>
            </a:pPr>
            <a:r>
              <a:rPr lang="en-US" altLang="zh-CN" b="0" u="none" dirty="0">
                <a:solidFill>
                  <a:srgbClr val="005FAA"/>
                </a:solidFill>
                <a:latin typeface="Arial Narrow"/>
                <a:ea typeface="宋体" charset="0"/>
                <a:cs typeface="Arial Narrow"/>
              </a:rPr>
              <a:t>   Biodiversity Networks</a:t>
            </a:r>
          </a:p>
          <a:p>
            <a:pPr algn="l">
              <a:buSzPct val="100000"/>
              <a:buFontTx/>
              <a:buChar char="•"/>
              <a:defRPr/>
            </a:pPr>
            <a:endParaRPr lang="en-US" altLang="zh-CN" sz="1000" b="0" u="none" dirty="0">
              <a:solidFill>
                <a:srgbClr val="005FAA"/>
              </a:solidFill>
              <a:latin typeface="Arial Narrow"/>
              <a:ea typeface="宋体" charset="0"/>
              <a:cs typeface="Arial Narrow"/>
            </a:endParaRPr>
          </a:p>
          <a:p>
            <a:pPr algn="l">
              <a:buSzPct val="100000"/>
              <a:defRPr/>
            </a:pPr>
            <a:r>
              <a:rPr lang="en-US" altLang="zh-CN" b="0" u="none" dirty="0">
                <a:solidFill>
                  <a:srgbClr val="005FAA"/>
                </a:solidFill>
                <a:latin typeface="Arial Narrow"/>
                <a:ea typeface="宋体" charset="0"/>
                <a:cs typeface="Arial Narrow"/>
              </a:rPr>
              <a:t>* Strong outreach</a:t>
            </a:r>
            <a:endParaRPr lang="en-US" altLang="ja-JP" b="0" u="none" dirty="0">
              <a:solidFill>
                <a:srgbClr val="005FAA"/>
              </a:solidFill>
              <a:latin typeface="Arial Narrow"/>
              <a:ea typeface="宋体" charset="0"/>
              <a:cs typeface="Arial Narrow"/>
            </a:endParaRPr>
          </a:p>
        </p:txBody>
      </p:sp>
      <p:sp>
        <p:nvSpPr>
          <p:cNvPr id="47109" name="AutoShape 5" descr="9k="/>
          <p:cNvSpPr>
            <a:spLocks noChangeAspect="1" noChangeArrowheads="1"/>
          </p:cNvSpPr>
          <p:nvPr/>
        </p:nvSpPr>
        <p:spPr bwMode="auto">
          <a:xfrm>
            <a:off x="63500" y="-190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10" name="AutoShape 6" descr="9k="/>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11" name="AutoShape 7" descr="9k="/>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18152" name="Rectangle 8"/>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a:defRPr/>
            </a:pPr>
            <a:endParaRPr lang="en-US" sz="1800" b="0" u="none">
              <a:solidFill>
                <a:schemeClr val="tx1"/>
              </a:solidFill>
              <a:latin typeface="Arial" charset="0"/>
              <a:cs typeface="+mn-cs"/>
            </a:endParaRPr>
          </a:p>
        </p:txBody>
      </p:sp>
      <p:sp>
        <p:nvSpPr>
          <p:cNvPr id="3718153" name="Rectangle 9"/>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a:defRPr/>
            </a:pPr>
            <a:endParaRPr lang="en-US" sz="1800" b="0" u="none">
              <a:solidFill>
                <a:schemeClr val="tx1"/>
              </a:solidFill>
              <a:latin typeface="Arial" charset="0"/>
              <a:cs typeface="+mn-cs"/>
            </a:endParaRPr>
          </a:p>
        </p:txBody>
      </p:sp>
      <p:sp>
        <p:nvSpPr>
          <p:cNvPr id="3718154" name="Rectangle 10"/>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a:defRPr/>
            </a:pPr>
            <a:endParaRPr lang="en-US" sz="1800" b="0" u="none">
              <a:solidFill>
                <a:schemeClr val="tx1"/>
              </a:solidFill>
              <a:latin typeface="Arial" charset="0"/>
              <a:cs typeface="+mn-cs"/>
            </a:endParaRPr>
          </a:p>
        </p:txBody>
      </p:sp>
      <p:sp>
        <p:nvSpPr>
          <p:cNvPr id="3718155"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spAutoFit/>
          </a:bodyPr>
          <a:lstStyle/>
          <a:p>
            <a:pPr>
              <a:defRPr/>
            </a:pPr>
            <a:endParaRPr lang="en-US">
              <a:cs typeface="+mn-cs"/>
            </a:endParaRPr>
          </a:p>
        </p:txBody>
      </p:sp>
      <p:sp>
        <p:nvSpPr>
          <p:cNvPr id="3718156" name="Rectangle 12"/>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spAutoFit/>
          </a:bodyPr>
          <a:lstStyle/>
          <a:p>
            <a:pPr>
              <a:defRPr/>
            </a:pPr>
            <a:endParaRPr lang="en-US">
              <a:cs typeface="+mn-cs"/>
            </a:endParaRPr>
          </a:p>
        </p:txBody>
      </p:sp>
      <p:sp>
        <p:nvSpPr>
          <p:cNvPr id="3718157" name="Rectangle 13"/>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spAutoFit/>
          </a:bodyPr>
          <a:lstStyle/>
          <a:p>
            <a:pPr>
              <a:defRPr/>
            </a:pPr>
            <a:endParaRPr lang="en-US">
              <a:cs typeface="+mn-cs"/>
            </a:endParaRPr>
          </a:p>
        </p:txBody>
      </p:sp>
      <p:sp>
        <p:nvSpPr>
          <p:cNvPr id="47118" name="Rectangle 6"/>
          <p:cNvSpPr>
            <a:spLocks noChangeArrowheads="1"/>
          </p:cNvSpPr>
          <p:nvPr/>
        </p:nvSpPr>
        <p:spPr bwMode="auto">
          <a:xfrm>
            <a:off x="1846263" y="6232525"/>
            <a:ext cx="13049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GB" sz="800" b="0" u="none">
                <a:solidFill>
                  <a:srgbClr val="005FAA"/>
                </a:solidFill>
                <a:cs typeface="Arial" charset="0"/>
              </a:rPr>
              <a:t>Metzger </a:t>
            </a:r>
            <a:r>
              <a:rPr lang="en-GB" sz="800" b="0" i="1" u="none">
                <a:solidFill>
                  <a:srgbClr val="005FAA"/>
                </a:solidFill>
                <a:cs typeface="Arial" charset="0"/>
              </a:rPr>
              <a:t>et al</a:t>
            </a:r>
            <a:r>
              <a:rPr lang="en-GB" sz="800" b="0" u="none">
                <a:solidFill>
                  <a:srgbClr val="005FAA"/>
                </a:solidFill>
                <a:cs typeface="Arial" charset="0"/>
              </a:rPr>
              <a:t>.- in review.</a:t>
            </a:r>
          </a:p>
        </p:txBody>
      </p:sp>
      <p:pic>
        <p:nvPicPr>
          <p:cNvPr id="47119" name="Picture 15" descr="GEO B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19100"/>
            <a:ext cx="1524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8160"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l="28094" t="19048" r="26190" b="8571"/>
          <a:stretch>
            <a:fillRect/>
          </a:stretch>
        </p:blipFill>
        <p:spPr bwMode="auto">
          <a:xfrm>
            <a:off x="4876800" y="5638800"/>
            <a:ext cx="1066800" cy="10556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718161" name="Rectangle 17"/>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a:defRPr/>
            </a:pPr>
            <a:endParaRPr lang="en-US" sz="1800" b="0" u="none">
              <a:solidFill>
                <a:schemeClr val="tx1"/>
              </a:solidFill>
              <a:latin typeface="Arial" charset="0"/>
              <a:cs typeface="+mn-cs"/>
            </a:endParaRPr>
          </a:p>
        </p:txBody>
      </p:sp>
      <p:pic>
        <p:nvPicPr>
          <p:cNvPr id="47122" name="Picture 18" descr="cbmp-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743200"/>
            <a:ext cx="5857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8163" name="Rectangle 19"/>
          <p:cNvSpPr>
            <a:spLocks noChangeArrowheads="1"/>
          </p:cNvSpPr>
          <p:nvPr/>
        </p:nvSpPr>
        <p:spPr bwMode="auto">
          <a:xfrm>
            <a:off x="1382713" y="2743200"/>
            <a:ext cx="2732087" cy="3968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a:defRPr/>
            </a:pPr>
            <a:r>
              <a:rPr lang="en-US" altLang="ja-JP" sz="1000" b="0" u="none">
                <a:solidFill>
                  <a:srgbClr val="005FAA"/>
                </a:solidFill>
              </a:rPr>
              <a:t>High-resolution bioclimatic map of the world</a:t>
            </a:r>
            <a:r>
              <a:rPr lang="en-US" altLang="ja-JP"/>
              <a:t> </a:t>
            </a:r>
          </a:p>
        </p:txBody>
      </p:sp>
      <p:sp>
        <p:nvSpPr>
          <p:cNvPr id="47124" name="AutoShape 20" descr="9k="/>
          <p:cNvSpPr>
            <a:spLocks noChangeAspect="1" noChangeArrowheads="1"/>
          </p:cNvSpPr>
          <p:nvPr/>
        </p:nvSpPr>
        <p:spPr bwMode="auto">
          <a:xfrm>
            <a:off x="3448050" y="2676525"/>
            <a:ext cx="22479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7125" name="Picture 21" descr="ANd9GcSiUeosnhXPBWnugF-TWWsysTorKJQnTJUQIjEvao4AI5PlUqLyFyu1nYN_"/>
          <p:cNvPicPr>
            <a:picLocks noChangeAspect="1" noChangeArrowheads="1"/>
          </p:cNvPicPr>
          <p:nvPr/>
        </p:nvPicPr>
        <p:blipFill>
          <a:blip r:embed="rId6">
            <a:extLst>
              <a:ext uri="{28A0092B-C50C-407E-A947-70E740481C1C}">
                <a14:useLocalDpi xmlns:a14="http://schemas.microsoft.com/office/drawing/2010/main" val="0"/>
              </a:ext>
            </a:extLst>
          </a:blip>
          <a:srcRect r="5882" b="-6078"/>
          <a:stretch>
            <a:fillRect/>
          </a:stretch>
        </p:blipFill>
        <p:spPr bwMode="auto">
          <a:xfrm>
            <a:off x="4800600" y="310515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24335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 name="Footer Placeholder 2"/>
          <p:cNvSpPr>
            <a:spLocks noGrp="1"/>
          </p:cNvSpPr>
          <p:nvPr>
            <p:ph type="ftr" sz="quarter" idx="4294967295"/>
          </p:nvPr>
        </p:nvSpPr>
        <p:spPr>
          <a:xfrm>
            <a:off x="3065463" y="6500813"/>
            <a:ext cx="3451225" cy="215900"/>
          </a:xfrm>
          <a:prstGeom prst="rect">
            <a:avLst/>
          </a:prstGeom>
        </p:spPr>
        <p:txBody>
          <a:bodyPr/>
          <a:lstStyle/>
          <a:p>
            <a:pPr>
              <a:defRPr/>
            </a:pPr>
            <a:endParaRPr lang="en-GB" dirty="0"/>
          </a:p>
        </p:txBody>
      </p:sp>
      <p:sp>
        <p:nvSpPr>
          <p:cNvPr id="3742722" name="Rectangle 2"/>
          <p:cNvSpPr>
            <a:spLocks noChangeArrowheads="1"/>
          </p:cNvSpPr>
          <p:nvPr/>
        </p:nvSpPr>
        <p:spPr bwMode="auto">
          <a:xfrm>
            <a:off x="1252264" y="620688"/>
            <a:ext cx="9296400" cy="18288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fr-CH" sz="3600" b="1" u="none" dirty="0">
                <a:solidFill>
                  <a:srgbClr val="3595B7"/>
                </a:solidFill>
                <a:latin typeface="Arial Narrow"/>
                <a:cs typeface="Arial Narrow"/>
              </a:rPr>
              <a:t>Ecosystem Classification</a:t>
            </a:r>
            <a:r>
              <a:rPr lang="en-GB" sz="3600" b="1" u="none" dirty="0">
                <a:solidFill>
                  <a:srgbClr val="005FAA"/>
                </a:solidFill>
                <a:latin typeface="Arial Narrow"/>
                <a:cs typeface="Arial Narrow"/>
              </a:rPr>
              <a:t> </a:t>
            </a:r>
            <a:r>
              <a:rPr lang="en-GB" sz="3600" b="1" u="none" dirty="0">
                <a:solidFill>
                  <a:srgbClr val="3595B7"/>
                </a:solidFill>
                <a:latin typeface="Arial Narrow"/>
                <a:cs typeface="Arial Narrow"/>
              </a:rPr>
              <a:t>&amp; Mapping</a:t>
            </a:r>
            <a:r>
              <a:rPr lang="en-GB" sz="3600" b="1" u="none" dirty="0">
                <a:solidFill>
                  <a:srgbClr val="005FAA"/>
                </a:solidFill>
                <a:latin typeface="Arial Narrow"/>
                <a:cs typeface="Arial Narrow"/>
              </a:rPr>
              <a:t> </a:t>
            </a:r>
            <a:br>
              <a:rPr lang="en-GB" sz="3600" b="1" u="none" dirty="0">
                <a:solidFill>
                  <a:srgbClr val="005FAA"/>
                </a:solidFill>
                <a:latin typeface="Arial Narrow"/>
                <a:cs typeface="Arial Narrow"/>
              </a:rPr>
            </a:br>
            <a:r>
              <a:rPr lang="fr-CH" sz="2800" b="1" i="1" u="none" dirty="0">
                <a:solidFill>
                  <a:srgbClr val="005FAA"/>
                </a:solidFill>
                <a:latin typeface="Arial Narrow"/>
                <a:cs typeface="Arial Narrow"/>
              </a:rPr>
              <a:t>(Australia, Austria, Brazil, Canada, China, EC, </a:t>
            </a:r>
            <a:br>
              <a:rPr lang="fr-CH" sz="2800" b="1" i="1" u="none" dirty="0">
                <a:solidFill>
                  <a:srgbClr val="005FAA"/>
                </a:solidFill>
                <a:latin typeface="Arial Narrow"/>
                <a:cs typeface="Arial Narrow"/>
              </a:rPr>
            </a:br>
            <a:r>
              <a:rPr lang="fr-CH" sz="2800" b="1" i="1" u="none" dirty="0">
                <a:solidFill>
                  <a:srgbClr val="005FAA"/>
                </a:solidFill>
                <a:latin typeface="Arial Narrow"/>
                <a:cs typeface="Arial Narrow"/>
              </a:rPr>
              <a:t>Italy, Paraguay, USA, RCMRD, UNESCO)</a:t>
            </a:r>
            <a:endParaRPr lang="en-US" sz="2800" b="1" i="1" u="none" dirty="0">
              <a:solidFill>
                <a:srgbClr val="005FAA"/>
              </a:solidFill>
              <a:latin typeface="Arial Narrow"/>
              <a:cs typeface="Arial Narrow"/>
            </a:endParaRPr>
          </a:p>
        </p:txBody>
      </p:sp>
      <p:sp>
        <p:nvSpPr>
          <p:cNvPr id="3742723" name="Rectangle 3"/>
          <p:cNvSpPr>
            <a:spLocks noChangeArrowheads="1"/>
          </p:cNvSpPr>
          <p:nvPr/>
        </p:nvSpPr>
        <p:spPr bwMode="auto">
          <a:xfrm>
            <a:off x="5715000" y="2420888"/>
            <a:ext cx="3276600" cy="4401204"/>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l" eaLnBrk="0" hangingPunct="0">
              <a:buSzPct val="100000"/>
              <a:tabLst>
                <a:tab pos="111125" algn="l"/>
                <a:tab pos="457200" algn="l"/>
              </a:tabLst>
              <a:defRPr/>
            </a:pPr>
            <a:r>
              <a:rPr lang="en-US" altLang="zh-CN" b="0" u="none" dirty="0">
                <a:solidFill>
                  <a:srgbClr val="005FAA"/>
                </a:solidFill>
                <a:latin typeface="Arial Narrow"/>
                <a:cs typeface="Arial Narrow"/>
              </a:rPr>
              <a:t>* SHARE mountain stations </a:t>
            </a:r>
          </a:p>
          <a:p>
            <a:pPr algn="l" eaLnBrk="0" hangingPunct="0">
              <a:buSzPct val="100000"/>
              <a:tabLst>
                <a:tab pos="111125" algn="l"/>
                <a:tab pos="457200" algn="l"/>
              </a:tabLst>
              <a:defRPr/>
            </a:pPr>
            <a:r>
              <a:rPr lang="en-US" altLang="zh-CN" b="0" u="none" dirty="0">
                <a:solidFill>
                  <a:srgbClr val="005FAA"/>
                </a:solidFill>
                <a:latin typeface="Arial Narrow"/>
                <a:cs typeface="Arial Narrow"/>
              </a:rPr>
              <a:t>   operational </a:t>
            </a:r>
          </a:p>
          <a:p>
            <a:pPr algn="l" eaLnBrk="0" hangingPunct="0">
              <a:buSzPct val="100000"/>
              <a:buFontTx/>
              <a:buChar char="•"/>
              <a:tabLst>
                <a:tab pos="111125" algn="l"/>
                <a:tab pos="457200" algn="l"/>
              </a:tabLst>
              <a:defRPr/>
            </a:pPr>
            <a:endParaRPr lang="en-US" altLang="zh-CN" sz="1000" b="0" u="none" dirty="0">
              <a:solidFill>
                <a:srgbClr val="005FAA"/>
              </a:solidFill>
              <a:latin typeface="Arial Narrow"/>
              <a:cs typeface="Arial Narrow"/>
            </a:endParaRPr>
          </a:p>
          <a:p>
            <a:pPr algn="l" eaLnBrk="0" hangingPunct="0">
              <a:buSzPct val="100000"/>
              <a:tabLst>
                <a:tab pos="111125" algn="l"/>
                <a:tab pos="457200" algn="l"/>
              </a:tabLst>
              <a:defRPr/>
            </a:pPr>
            <a:r>
              <a:rPr lang="en-US" altLang="zh-CN" b="0" u="none" dirty="0">
                <a:solidFill>
                  <a:srgbClr val="005FAA"/>
                </a:solidFill>
                <a:latin typeface="Arial Narrow"/>
                <a:ea typeface="宋体" charset="0"/>
                <a:cs typeface="Arial Narrow"/>
              </a:rPr>
              <a:t>* All ecosystem mapping </a:t>
            </a:r>
          </a:p>
          <a:p>
            <a:pPr algn="l" eaLnBrk="0" hangingPunct="0">
              <a:buSzPct val="100000"/>
              <a:tabLst>
                <a:tab pos="111125" algn="l"/>
                <a:tab pos="457200" algn="l"/>
              </a:tabLst>
              <a:defRPr/>
            </a:pPr>
            <a:r>
              <a:rPr lang="en-US" altLang="zh-CN" b="0" u="none" dirty="0">
                <a:solidFill>
                  <a:srgbClr val="005FAA"/>
                </a:solidFill>
                <a:latin typeface="Arial Narrow"/>
                <a:ea typeface="宋体" charset="0"/>
                <a:cs typeface="Arial Narrow"/>
              </a:rPr>
              <a:t>  data available; </a:t>
            </a:r>
            <a:r>
              <a:rPr lang="en-US" altLang="zh-CN" b="0" u="none" dirty="0" err="1">
                <a:solidFill>
                  <a:srgbClr val="005FAA"/>
                </a:solidFill>
                <a:latin typeface="Arial Narrow"/>
                <a:ea typeface="宋体" charset="0"/>
                <a:cs typeface="Arial Narrow"/>
              </a:rPr>
              <a:t>DataCORE</a:t>
            </a:r>
            <a:endParaRPr lang="en-US" altLang="zh-CN" b="0" u="none" dirty="0">
              <a:solidFill>
                <a:srgbClr val="005FAA"/>
              </a:solidFill>
              <a:latin typeface="Arial Narrow"/>
              <a:ea typeface="宋体" charset="0"/>
              <a:cs typeface="Arial Narrow"/>
            </a:endParaRPr>
          </a:p>
          <a:p>
            <a:pPr algn="l" eaLnBrk="0" hangingPunct="0">
              <a:buSzPct val="100000"/>
              <a:buFontTx/>
              <a:buChar char="•"/>
              <a:tabLst>
                <a:tab pos="111125" algn="l"/>
                <a:tab pos="457200" algn="l"/>
              </a:tabLst>
              <a:defRPr/>
            </a:pPr>
            <a:endParaRPr lang="en-US" altLang="zh-CN" sz="1000" b="0" u="none" dirty="0">
              <a:solidFill>
                <a:srgbClr val="005FAA"/>
              </a:solidFill>
              <a:latin typeface="Arial Narrow"/>
              <a:ea typeface="宋体" charset="0"/>
              <a:cs typeface="Arial Narrow"/>
            </a:endParaRPr>
          </a:p>
          <a:p>
            <a:pPr algn="l" eaLnBrk="0" hangingPunct="0">
              <a:buSzPct val="100000"/>
              <a:tabLst>
                <a:tab pos="111125" algn="l"/>
                <a:tab pos="457200" algn="l"/>
              </a:tabLst>
              <a:defRPr/>
            </a:pPr>
            <a:r>
              <a:rPr lang="en-US" altLang="zh-CN" b="0" u="none" dirty="0">
                <a:solidFill>
                  <a:srgbClr val="005FAA"/>
                </a:solidFill>
                <a:latin typeface="Arial Narrow"/>
                <a:cs typeface="Arial Narrow"/>
              </a:rPr>
              <a:t>* New maps of growing </a:t>
            </a:r>
          </a:p>
          <a:p>
            <a:pPr algn="l" eaLnBrk="0" hangingPunct="0">
              <a:buSzPct val="100000"/>
              <a:tabLst>
                <a:tab pos="111125" algn="l"/>
                <a:tab pos="457200" algn="l"/>
              </a:tabLst>
              <a:defRPr/>
            </a:pPr>
            <a:r>
              <a:rPr lang="en-US" altLang="zh-CN" b="0" u="none" dirty="0">
                <a:solidFill>
                  <a:srgbClr val="005FAA"/>
                </a:solidFill>
                <a:latin typeface="Arial Narrow"/>
                <a:cs typeface="Arial Narrow"/>
              </a:rPr>
              <a:t>   season</a:t>
            </a:r>
          </a:p>
          <a:p>
            <a:pPr algn="l" eaLnBrk="0" hangingPunct="0">
              <a:buSzPct val="100000"/>
              <a:buFontTx/>
              <a:buChar char="•"/>
              <a:tabLst>
                <a:tab pos="111125" algn="l"/>
                <a:tab pos="457200" algn="l"/>
              </a:tabLst>
              <a:defRPr/>
            </a:pPr>
            <a:endParaRPr lang="en-US" altLang="zh-CN" sz="1000" b="0" u="none" dirty="0">
              <a:solidFill>
                <a:srgbClr val="005FAA"/>
              </a:solidFill>
              <a:latin typeface="Arial Narrow"/>
              <a:cs typeface="Arial Narrow"/>
            </a:endParaRPr>
          </a:p>
          <a:p>
            <a:pPr algn="l" eaLnBrk="0" hangingPunct="0">
              <a:buSzPct val="100000"/>
              <a:tabLst>
                <a:tab pos="111125" algn="l"/>
                <a:tab pos="457200" algn="l"/>
              </a:tabLst>
              <a:defRPr/>
            </a:pPr>
            <a:r>
              <a:rPr lang="en-US" altLang="zh-CN" b="0" u="none" dirty="0">
                <a:solidFill>
                  <a:srgbClr val="005FAA"/>
                </a:solidFill>
                <a:latin typeface="Arial Narrow"/>
                <a:cs typeface="Arial Narrow"/>
              </a:rPr>
              <a:t>* Atlas of 40 Chinese </a:t>
            </a:r>
          </a:p>
          <a:p>
            <a:pPr algn="l" eaLnBrk="0" hangingPunct="0">
              <a:buSzPct val="100000"/>
              <a:tabLst>
                <a:tab pos="111125" algn="l"/>
                <a:tab pos="457200" algn="l"/>
              </a:tabLst>
              <a:defRPr/>
            </a:pPr>
            <a:r>
              <a:rPr lang="en-US" altLang="zh-CN" b="0" u="none" dirty="0">
                <a:solidFill>
                  <a:srgbClr val="005FAA"/>
                </a:solidFill>
                <a:latin typeface="Arial Narrow"/>
                <a:cs typeface="Arial Narrow"/>
              </a:rPr>
              <a:t>   World Heritage Sites</a:t>
            </a:r>
          </a:p>
          <a:p>
            <a:pPr algn="l" eaLnBrk="0" hangingPunct="0">
              <a:buSzPct val="100000"/>
              <a:buFontTx/>
              <a:buChar char="•"/>
              <a:tabLst>
                <a:tab pos="111125" algn="l"/>
                <a:tab pos="457200" algn="l"/>
              </a:tabLst>
              <a:defRPr/>
            </a:pPr>
            <a:endParaRPr lang="en-US" altLang="zh-CN" sz="1000" b="0" u="none" dirty="0">
              <a:solidFill>
                <a:srgbClr val="005FAA"/>
              </a:solidFill>
              <a:latin typeface="Arial Narrow"/>
              <a:cs typeface="Arial Narrow"/>
            </a:endParaRPr>
          </a:p>
          <a:p>
            <a:pPr algn="l" eaLnBrk="0" hangingPunct="0">
              <a:tabLst>
                <a:tab pos="111125" algn="l"/>
                <a:tab pos="457200" algn="l"/>
              </a:tabLst>
              <a:defRPr/>
            </a:pPr>
            <a:r>
              <a:rPr lang="en-US" altLang="zh-CN" b="0" u="none" dirty="0">
                <a:solidFill>
                  <a:srgbClr val="005FAA"/>
                </a:solidFill>
                <a:latin typeface="Arial Narrow"/>
                <a:cs typeface="Arial Narrow"/>
              </a:rPr>
              <a:t>* Decision-making support:   </a:t>
            </a:r>
          </a:p>
          <a:p>
            <a:pPr algn="l" eaLnBrk="0" hangingPunct="0">
              <a:tabLst>
                <a:tab pos="111125" algn="l"/>
                <a:tab pos="457200" algn="l"/>
              </a:tabLst>
              <a:defRPr/>
            </a:pPr>
            <a:r>
              <a:rPr lang="en-US" altLang="zh-CN" b="0" u="none" dirty="0">
                <a:solidFill>
                  <a:srgbClr val="005FAA"/>
                </a:solidFill>
                <a:latin typeface="Arial Narrow"/>
                <a:cs typeface="Arial Narrow"/>
              </a:rPr>
              <a:t>   ABCC prog</a:t>
            </a:r>
            <a:r>
              <a:rPr lang="en-US" altLang="zh-CN" b="0" u="none" dirty="0">
                <a:solidFill>
                  <a:srgbClr val="005FAA"/>
                </a:solidFill>
                <a:cs typeface="宋体" charset="0"/>
              </a:rPr>
              <a:t>ram</a:t>
            </a:r>
            <a:endParaRPr lang="en-US" altLang="zh-CN" b="0" dirty="0">
              <a:solidFill>
                <a:srgbClr val="005FAA"/>
              </a:solidFill>
              <a:cs typeface="宋体" charset="0"/>
            </a:endParaRPr>
          </a:p>
        </p:txBody>
      </p:sp>
      <p:pic>
        <p:nvPicPr>
          <p:cNvPr id="3742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67000"/>
            <a:ext cx="1571625" cy="22860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427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42044" t="8594" r="7500" b="7031"/>
          <a:stretch>
            <a:fillRect/>
          </a:stretch>
        </p:blipFill>
        <p:spPr bwMode="auto">
          <a:xfrm>
            <a:off x="2024063" y="2667000"/>
            <a:ext cx="1709737" cy="22860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6086" name="Picture 4" descr="说明: 世界遗产点-yingwen"/>
          <p:cNvPicPr>
            <a:picLocks noChangeAspect="1" noChangeArrowheads="1"/>
          </p:cNvPicPr>
          <p:nvPr/>
        </p:nvPicPr>
        <p:blipFill>
          <a:blip r:embed="rId4">
            <a:extLst>
              <a:ext uri="{28A0092B-C50C-407E-A947-70E740481C1C}">
                <a14:useLocalDpi xmlns:a14="http://schemas.microsoft.com/office/drawing/2010/main" val="0"/>
              </a:ext>
            </a:extLst>
          </a:blip>
          <a:srcRect t="5141" b="5141"/>
          <a:stretch>
            <a:fillRect/>
          </a:stretch>
        </p:blipFill>
        <p:spPr bwMode="auto">
          <a:xfrm>
            <a:off x="381000" y="4999038"/>
            <a:ext cx="335280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ANd9GcRvsjCmWOuh-bqJ77cdUMKJgD37YevLaiqNGBFRdPPX0XBDGmviJajXzteig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6172200"/>
            <a:ext cx="6016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descr="USGS_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0" y="5772150"/>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AutoShape 9" descr="Z"/>
          <p:cNvSpPr>
            <a:spLocks noChangeAspect="1" noChangeArrowheads="1"/>
          </p:cNvSpPr>
          <p:nvPr/>
        </p:nvSpPr>
        <p:spPr bwMode="auto">
          <a:xfrm>
            <a:off x="3619500" y="2705100"/>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90" name="AutoShape 10" descr="Z"/>
          <p:cNvSpPr>
            <a:spLocks noChangeAspect="1" noChangeArrowheads="1"/>
          </p:cNvSpPr>
          <p:nvPr/>
        </p:nvSpPr>
        <p:spPr bwMode="auto">
          <a:xfrm>
            <a:off x="3619500" y="2705100"/>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6091" name="Picture 11" descr="UNESC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3400" y="5175250"/>
            <a:ext cx="609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12" descr="47999761_48727b85d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0" y="3886200"/>
            <a:ext cx="1447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13" descr="share ever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0000" y="2667000"/>
            <a:ext cx="14478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AutoShape 14" descr="2Q=="/>
          <p:cNvSpPr>
            <a:spLocks noChangeAspect="1" noChangeArrowheads="1"/>
          </p:cNvSpPr>
          <p:nvPr/>
        </p:nvSpPr>
        <p:spPr bwMode="auto">
          <a:xfrm>
            <a:off x="4000500" y="2895600"/>
            <a:ext cx="1143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95" name="AutoShape 15" descr="2Q=="/>
          <p:cNvSpPr>
            <a:spLocks noChangeAspect="1" noChangeArrowheads="1"/>
          </p:cNvSpPr>
          <p:nvPr/>
        </p:nvSpPr>
        <p:spPr bwMode="auto">
          <a:xfrm>
            <a:off x="4000500" y="2895600"/>
            <a:ext cx="1143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6096" name="Picture 16" descr="abc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48200" y="6248400"/>
            <a:ext cx="5334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586903"/>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a:spLocks noGrp="1"/>
          </p:cNvSpPr>
          <p:nvPr>
            <p:ph type="ftr" sz="quarter" idx="4294967295"/>
          </p:nvPr>
        </p:nvSpPr>
        <p:spPr>
          <a:xfrm>
            <a:off x="3065463" y="6500813"/>
            <a:ext cx="3451225" cy="215900"/>
          </a:xfrm>
          <a:prstGeom prst="rect">
            <a:avLst/>
          </a:prstGeom>
        </p:spPr>
        <p:txBody>
          <a:bodyPr/>
          <a:lstStyle/>
          <a:p>
            <a:pPr>
              <a:defRPr/>
            </a:pPr>
            <a:r>
              <a:rPr lang="en-GB" dirty="0" smtClean="0"/>
              <a:t>©</a:t>
            </a:r>
            <a:endParaRPr lang="en-GB" dirty="0"/>
          </a:p>
        </p:txBody>
      </p:sp>
      <p:pic>
        <p:nvPicPr>
          <p:cNvPr id="32770" name="Picture 2" descr="trends-in-pops-and-mercury-in-eggs-of-thick-billed-murres_6df9"/>
          <p:cNvPicPr>
            <a:picLocks noChangeAspect="1" noChangeArrowheads="1"/>
          </p:cNvPicPr>
          <p:nvPr/>
        </p:nvPicPr>
        <p:blipFill>
          <a:blip r:embed="rId2">
            <a:extLst>
              <a:ext uri="{28A0092B-C50C-407E-A947-70E740481C1C}">
                <a14:useLocalDpi xmlns:a14="http://schemas.microsoft.com/office/drawing/2010/main" val="0"/>
              </a:ext>
            </a:extLst>
          </a:blip>
          <a:srcRect b="3799"/>
          <a:stretch>
            <a:fillRect/>
          </a:stretch>
        </p:blipFill>
        <p:spPr bwMode="auto">
          <a:xfrm>
            <a:off x="3048000" y="2465388"/>
            <a:ext cx="20574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986" t="15565" r="16536" b="6766"/>
          <a:stretch>
            <a:fillRect/>
          </a:stretch>
        </p:blipFill>
        <p:spPr bwMode="auto">
          <a:xfrm>
            <a:off x="76200" y="4373563"/>
            <a:ext cx="36576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0676" name="Rectangle 4"/>
          <p:cNvSpPr>
            <a:spLocks noChangeArrowheads="1"/>
          </p:cNvSpPr>
          <p:nvPr/>
        </p:nvSpPr>
        <p:spPr bwMode="auto">
          <a:xfrm>
            <a:off x="395537" y="762000"/>
            <a:ext cx="8280920" cy="156966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CA" sz="3200" b="1" u="none" dirty="0">
                <a:solidFill>
                  <a:srgbClr val="3595B7"/>
                </a:solidFill>
                <a:latin typeface="Arial Narrow"/>
                <a:cs typeface="Arial Narrow"/>
              </a:rPr>
              <a:t>Tracking Pollutants</a:t>
            </a:r>
          </a:p>
          <a:p>
            <a:pPr algn="ctr">
              <a:defRPr/>
            </a:pPr>
            <a:r>
              <a:rPr lang="fr-CH" sz="3200" b="1" i="1" u="none" dirty="0">
                <a:solidFill>
                  <a:srgbClr val="005FAA"/>
                </a:solidFill>
                <a:latin typeface="Arial Narrow"/>
                <a:cs typeface="Arial Narrow"/>
              </a:rPr>
              <a:t>(Canada, </a:t>
            </a:r>
            <a:r>
              <a:rPr lang="en-US" sz="3200" b="1" i="1" u="none" dirty="0">
                <a:solidFill>
                  <a:srgbClr val="005FAA"/>
                </a:solidFill>
                <a:latin typeface="Arial Narrow"/>
                <a:cs typeface="Arial Narrow"/>
              </a:rPr>
              <a:t>Czech Republic</a:t>
            </a:r>
            <a:r>
              <a:rPr lang="en-US" sz="3200" b="1" u="none" dirty="0">
                <a:solidFill>
                  <a:srgbClr val="005FAA"/>
                </a:solidFill>
                <a:latin typeface="Arial Narrow"/>
                <a:cs typeface="Arial Narrow"/>
              </a:rPr>
              <a:t>,</a:t>
            </a:r>
            <a:r>
              <a:rPr lang="fr-CH" sz="3200" b="1" i="1" u="none" dirty="0">
                <a:solidFill>
                  <a:srgbClr val="005FAA"/>
                </a:solidFill>
                <a:latin typeface="Arial Narrow"/>
                <a:cs typeface="Arial Narrow"/>
              </a:rPr>
              <a:t> EC, Germany, Italy, </a:t>
            </a:r>
          </a:p>
          <a:p>
            <a:pPr algn="ctr">
              <a:defRPr/>
            </a:pPr>
            <a:r>
              <a:rPr lang="fr-CH" sz="3200" b="1" i="1" u="none" dirty="0">
                <a:solidFill>
                  <a:srgbClr val="005FAA"/>
                </a:solidFill>
                <a:latin typeface="Arial Narrow"/>
                <a:cs typeface="Arial Narrow"/>
              </a:rPr>
              <a:t>Japan, South Africa, USA, UNEP)</a:t>
            </a:r>
            <a:endParaRPr lang="en-US" sz="3200" b="1" i="1" u="none" dirty="0">
              <a:solidFill>
                <a:srgbClr val="005FAA"/>
              </a:solidFill>
              <a:latin typeface="Arial Narrow"/>
              <a:cs typeface="Arial Narrow"/>
            </a:endParaRPr>
          </a:p>
        </p:txBody>
      </p:sp>
      <p:sp>
        <p:nvSpPr>
          <p:cNvPr id="3740677" name="Rectangle 5"/>
          <p:cNvSpPr>
            <a:spLocks noChangeArrowheads="1"/>
          </p:cNvSpPr>
          <p:nvPr/>
        </p:nvSpPr>
        <p:spPr bwMode="auto">
          <a:xfrm>
            <a:off x="5400600" y="2401561"/>
            <a:ext cx="3923928" cy="4401204"/>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l">
              <a:buSzPct val="100000"/>
              <a:tabLst>
                <a:tab pos="111125" algn="l"/>
                <a:tab pos="457200" algn="l"/>
              </a:tabLst>
              <a:defRPr/>
            </a:pPr>
            <a:r>
              <a:rPr lang="en-US" altLang="zh-CN" b="0" u="none" dirty="0">
                <a:solidFill>
                  <a:srgbClr val="005FAA"/>
                </a:solidFill>
                <a:ea typeface="宋体" charset="0"/>
                <a:cs typeface="Arial" charset="0"/>
              </a:rPr>
              <a:t>* </a:t>
            </a:r>
            <a:r>
              <a:rPr lang="en-US" altLang="zh-CN" b="0" u="none" dirty="0">
                <a:solidFill>
                  <a:srgbClr val="005FAA"/>
                </a:solidFill>
                <a:latin typeface="Arial Narrow"/>
                <a:ea typeface="宋体" charset="0"/>
                <a:cs typeface="Arial Narrow"/>
              </a:rPr>
              <a:t>Mercury ground-based </a:t>
            </a:r>
          </a:p>
          <a:p>
            <a:pPr algn="l">
              <a:buSzPct val="100000"/>
              <a:tabLst>
                <a:tab pos="111125" algn="l"/>
                <a:tab pos="457200" algn="l"/>
              </a:tabLst>
              <a:defRPr/>
            </a:pPr>
            <a:r>
              <a:rPr lang="en-US" altLang="zh-CN" b="0" u="none" dirty="0">
                <a:solidFill>
                  <a:srgbClr val="005FAA"/>
                </a:solidFill>
                <a:latin typeface="Arial Narrow"/>
                <a:ea typeface="宋体" charset="0"/>
                <a:cs typeface="Arial Narrow"/>
              </a:rPr>
              <a:t>   observing system</a:t>
            </a:r>
          </a:p>
          <a:p>
            <a:pPr algn="l">
              <a:buSzPct val="100000"/>
              <a:tabLst>
                <a:tab pos="111125" algn="l"/>
                <a:tab pos="457200" algn="l"/>
              </a:tabLst>
              <a:defRPr/>
            </a:pPr>
            <a:endParaRPr lang="en-US" altLang="zh-CN" sz="1000" b="0" u="none" dirty="0">
              <a:solidFill>
                <a:srgbClr val="005FAA"/>
              </a:solidFill>
              <a:latin typeface="Arial Narrow"/>
              <a:ea typeface="宋体" charset="0"/>
              <a:cs typeface="Arial Narrow"/>
            </a:endParaRPr>
          </a:p>
          <a:p>
            <a:pPr algn="l">
              <a:buSzPct val="100000"/>
              <a:tabLst>
                <a:tab pos="111125" algn="l"/>
                <a:tab pos="457200" algn="l"/>
              </a:tabLst>
              <a:defRPr/>
            </a:pPr>
            <a:r>
              <a:rPr lang="en-US" altLang="zh-CN" b="0" u="none" dirty="0">
                <a:solidFill>
                  <a:srgbClr val="005FAA"/>
                </a:solidFill>
                <a:latin typeface="Arial Narrow"/>
                <a:ea typeface="宋体" charset="0"/>
                <a:cs typeface="Arial Narrow"/>
              </a:rPr>
              <a:t>* Campaigns performed over </a:t>
            </a:r>
          </a:p>
          <a:p>
            <a:pPr algn="l">
              <a:buSzPct val="100000"/>
              <a:tabLst>
                <a:tab pos="111125" algn="l"/>
                <a:tab pos="457200" algn="l"/>
              </a:tabLst>
              <a:defRPr/>
            </a:pPr>
            <a:r>
              <a:rPr lang="en-US" altLang="zh-CN" b="0" u="none" dirty="0">
                <a:solidFill>
                  <a:srgbClr val="005FAA"/>
                </a:solidFill>
                <a:latin typeface="Arial Narrow"/>
                <a:ea typeface="宋体" charset="0"/>
                <a:cs typeface="Arial Narrow"/>
              </a:rPr>
              <a:t>   Mediterranean and Atlantic</a:t>
            </a:r>
          </a:p>
          <a:p>
            <a:pPr algn="l">
              <a:buSzPct val="100000"/>
              <a:tabLst>
                <a:tab pos="111125" algn="l"/>
                <a:tab pos="457200" algn="l"/>
              </a:tabLst>
              <a:defRPr/>
            </a:pPr>
            <a:endParaRPr lang="en-US" altLang="zh-CN" sz="1000" b="0" u="none" dirty="0">
              <a:solidFill>
                <a:srgbClr val="005FAA"/>
              </a:solidFill>
              <a:latin typeface="Arial Narrow"/>
              <a:ea typeface="宋体" charset="0"/>
              <a:cs typeface="Arial Narrow"/>
            </a:endParaRPr>
          </a:p>
          <a:p>
            <a:pPr algn="l">
              <a:buSzPct val="100000"/>
              <a:tabLst>
                <a:tab pos="111125" algn="l"/>
                <a:tab pos="457200" algn="l"/>
              </a:tabLst>
              <a:defRPr/>
            </a:pPr>
            <a:r>
              <a:rPr lang="en-US" altLang="zh-CN" b="0" u="none" dirty="0">
                <a:solidFill>
                  <a:srgbClr val="005FAA"/>
                </a:solidFill>
                <a:latin typeface="Arial Narrow"/>
                <a:ea typeface="宋体" charset="0"/>
                <a:cs typeface="Arial Narrow"/>
              </a:rPr>
              <a:t>* Spatial Data Infrastructure </a:t>
            </a:r>
          </a:p>
          <a:p>
            <a:pPr algn="l">
              <a:buSzPct val="100000"/>
              <a:tabLst>
                <a:tab pos="111125" algn="l"/>
                <a:tab pos="457200" algn="l"/>
              </a:tabLst>
              <a:defRPr/>
            </a:pPr>
            <a:endParaRPr lang="en-US" altLang="zh-CN" sz="1000" b="0" u="none" dirty="0">
              <a:solidFill>
                <a:srgbClr val="005FAA"/>
              </a:solidFill>
              <a:latin typeface="Arial Narrow"/>
              <a:ea typeface="宋体" charset="0"/>
              <a:cs typeface="Arial Narrow"/>
            </a:endParaRPr>
          </a:p>
          <a:p>
            <a:pPr algn="l">
              <a:buSzPct val="100000"/>
              <a:tabLst>
                <a:tab pos="111125" algn="l"/>
                <a:tab pos="457200" algn="l"/>
              </a:tabLst>
              <a:defRPr/>
            </a:pPr>
            <a:r>
              <a:rPr lang="en-US" altLang="zh-CN" b="0" u="none" dirty="0">
                <a:solidFill>
                  <a:srgbClr val="005FAA"/>
                </a:solidFill>
                <a:latin typeface="Arial Narrow"/>
                <a:ea typeface="宋体" charset="0"/>
                <a:cs typeface="Arial Narrow"/>
              </a:rPr>
              <a:t>* Capacity, instrumentation </a:t>
            </a:r>
          </a:p>
          <a:p>
            <a:pPr algn="l">
              <a:buSzPct val="100000"/>
              <a:tabLst>
                <a:tab pos="111125" algn="l"/>
                <a:tab pos="457200" algn="l"/>
              </a:tabLst>
              <a:defRPr/>
            </a:pPr>
            <a:r>
              <a:rPr lang="en-US" altLang="zh-CN" b="0" u="none" dirty="0">
                <a:solidFill>
                  <a:srgbClr val="005FAA"/>
                </a:solidFill>
                <a:latin typeface="Arial Narrow"/>
                <a:ea typeface="宋体" charset="0"/>
                <a:cs typeface="Arial Narrow"/>
              </a:rPr>
              <a:t>   and system design</a:t>
            </a:r>
          </a:p>
          <a:p>
            <a:pPr algn="l">
              <a:buSzPct val="100000"/>
              <a:buFontTx/>
              <a:buChar char="•"/>
              <a:tabLst>
                <a:tab pos="111125" algn="l"/>
                <a:tab pos="457200" algn="l"/>
              </a:tabLst>
              <a:defRPr/>
            </a:pPr>
            <a:endParaRPr lang="en-US" altLang="zh-CN" sz="1000" b="0" u="none" dirty="0">
              <a:solidFill>
                <a:srgbClr val="005FAA"/>
              </a:solidFill>
              <a:latin typeface="Arial Narrow"/>
              <a:ea typeface="宋体" charset="0"/>
              <a:cs typeface="Arial Narrow"/>
            </a:endParaRPr>
          </a:p>
          <a:p>
            <a:pPr algn="l">
              <a:buSzPct val="100000"/>
              <a:tabLst>
                <a:tab pos="111125" algn="l"/>
                <a:tab pos="457200" algn="l"/>
              </a:tabLst>
              <a:defRPr/>
            </a:pPr>
            <a:r>
              <a:rPr lang="en-US" altLang="zh-CN" b="0" u="none" dirty="0">
                <a:solidFill>
                  <a:srgbClr val="005FAA"/>
                </a:solidFill>
                <a:latin typeface="Arial Narrow"/>
                <a:ea typeface="宋体" charset="0"/>
                <a:cs typeface="Arial Narrow"/>
              </a:rPr>
              <a:t>* Baseline data for 10 new </a:t>
            </a:r>
          </a:p>
          <a:p>
            <a:pPr algn="l">
              <a:buSzPct val="100000"/>
              <a:tabLst>
                <a:tab pos="111125" algn="l"/>
                <a:tab pos="457200" algn="l"/>
              </a:tabLst>
              <a:defRPr/>
            </a:pPr>
            <a:r>
              <a:rPr lang="en-US" altLang="zh-CN" b="0" u="none" dirty="0">
                <a:solidFill>
                  <a:srgbClr val="005FAA"/>
                </a:solidFill>
                <a:latin typeface="Arial Narrow"/>
                <a:ea typeface="宋体" charset="0"/>
                <a:cs typeface="Arial Narrow"/>
              </a:rPr>
              <a:t>   Persistent Organic Pollutants </a:t>
            </a:r>
          </a:p>
          <a:p>
            <a:pPr algn="l">
              <a:buSzPct val="100000"/>
              <a:tabLst>
                <a:tab pos="111125" algn="l"/>
                <a:tab pos="457200" algn="l"/>
              </a:tabLst>
              <a:defRPr/>
            </a:pPr>
            <a:r>
              <a:rPr lang="en-US" altLang="zh-CN" b="0" u="none" dirty="0">
                <a:solidFill>
                  <a:srgbClr val="005FAA"/>
                </a:solidFill>
                <a:latin typeface="Arial Narrow"/>
                <a:ea typeface="宋体" charset="0"/>
                <a:cs typeface="Arial Narrow"/>
              </a:rPr>
              <a:t>   (POPs)</a:t>
            </a:r>
          </a:p>
        </p:txBody>
      </p:sp>
      <p:pic>
        <p:nvPicPr>
          <p:cNvPr id="32774" name="Picture 6" descr="GM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6470650"/>
            <a:ext cx="762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viewimage"/>
          <p:cNvPicPr>
            <a:picLocks noChangeAspect="1" noChangeArrowheads="1"/>
          </p:cNvPicPr>
          <p:nvPr/>
        </p:nvPicPr>
        <p:blipFill>
          <a:blip r:embed="rId5">
            <a:extLst>
              <a:ext uri="{28A0092B-C50C-407E-A947-70E740481C1C}">
                <a14:useLocalDpi xmlns:a14="http://schemas.microsoft.com/office/drawing/2010/main" val="0"/>
              </a:ext>
            </a:extLst>
          </a:blip>
          <a:srcRect l="13223" t="415" r="11845"/>
          <a:stretch>
            <a:fillRect/>
          </a:stretch>
        </p:blipFill>
        <p:spPr bwMode="auto">
          <a:xfrm>
            <a:off x="3810000" y="56388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8" descr="UNEP%202002%20Migration%20of%20%20POP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2436813"/>
            <a:ext cx="2438400"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descr="unep_logo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0800" y="3733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descr="Silver%20mercur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2400" y="4591050"/>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527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3045</TotalTime>
  <Words>1094</Words>
  <Application>Microsoft Office PowerPoint</Application>
  <PresentationFormat>Affichage à l'écran (4:3)</PresentationFormat>
  <Paragraphs>225</Paragraphs>
  <Slides>23</Slides>
  <Notes>6</Notes>
  <HiddenSlides>0</HiddenSlides>
  <MMClips>1</MMClips>
  <ScaleCrop>false</ScaleCrop>
  <HeadingPairs>
    <vt:vector size="6" baseType="variant">
      <vt:variant>
        <vt:lpstr>Thème</vt:lpstr>
      </vt:variant>
      <vt:variant>
        <vt:i4>2</vt:i4>
      </vt:variant>
      <vt:variant>
        <vt:lpstr>Serveurs OLE incorporés</vt:lpstr>
      </vt:variant>
      <vt:variant>
        <vt:i4>1</vt:i4>
      </vt:variant>
      <vt:variant>
        <vt:lpstr>Titres des diapositives</vt:lpstr>
      </vt:variant>
      <vt:variant>
        <vt:i4>23</vt:i4>
      </vt:variant>
    </vt:vector>
  </HeadingPairs>
  <TitlesOfParts>
    <vt:vector size="26" baseType="lpstr">
      <vt:lpstr>Blank Presentation</vt:lpstr>
      <vt:lpstr>1_Blank Presentation</vt:lpstr>
      <vt:lpstr>Photo Editor Photo</vt:lpstr>
      <vt:lpstr>GEO into the Next Decade – Regional Implementation and a New Work Programme  ConnectinGEO -- European Network of Earth Observation Networks (ENEON)  Paris, France 21 September 2015  Barbara J. Ryan Director, GEO Secretariat</vt:lpstr>
      <vt:lpstr>Présentation PowerPoint</vt:lpstr>
      <vt:lpstr>Présentation PowerPoint</vt:lpstr>
      <vt:lpstr>Présentation PowerPoint</vt:lpstr>
      <vt:lpstr>Présentation PowerPoint</vt:lpstr>
      <vt:lpstr>A Global System of Systems</vt:lpstr>
      <vt:lpstr>GEO Biodiversity Observation Network   (France, Germany, Japan, Netherlands, Spain, Sweden, South Africa, USA, Diversitas, GBIF, IUCN) </vt:lpstr>
      <vt:lpstr>Présentation PowerPoint</vt:lpstr>
      <vt:lpstr>Présentation PowerPoint</vt:lpstr>
      <vt:lpstr>Présentation PowerPoint</vt:lpstr>
      <vt:lpstr>Présentation PowerPoint</vt:lpstr>
      <vt:lpstr>Présentation PowerPoint</vt:lpstr>
      <vt:lpstr>GEOSS Implementation Requires: Data Sharing Principles</vt:lpstr>
      <vt:lpstr>GEOSS Common Infrastructure</vt:lpstr>
      <vt:lpstr>GEOSS Resources</vt:lpstr>
      <vt:lpstr>GEO Activities -- Number by Category</vt:lpstr>
      <vt:lpstr>GEO Initiatives – Current List</vt:lpstr>
      <vt:lpstr>GEO Initiatives Description</vt:lpstr>
      <vt:lpstr>Présentation PowerPoint</vt:lpstr>
      <vt:lpstr>Back-Up Slides</vt:lpstr>
      <vt:lpstr>    </vt:lpstr>
      <vt:lpstr>Présentation PowerPoint</vt:lpstr>
      <vt:lpstr>Présentation PowerPoint</vt:lpstr>
    </vt:vector>
  </TitlesOfParts>
  <Company>ꀀ穼훼</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Nick Walters</dc:creator>
  <cp:lastModifiedBy>Thierry RANCHIN</cp:lastModifiedBy>
  <cp:revision>315</cp:revision>
  <cp:lastPrinted>2007-10-16T11:41:49Z</cp:lastPrinted>
  <dcterms:created xsi:type="dcterms:W3CDTF">2007-10-16T08:11:19Z</dcterms:created>
  <dcterms:modified xsi:type="dcterms:W3CDTF">2015-09-21T06:58:35Z</dcterms:modified>
</cp:coreProperties>
</file>