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289" r:id="rId3"/>
    <p:sldId id="277" r:id="rId4"/>
    <p:sldId id="302" r:id="rId5"/>
    <p:sldId id="290" r:id="rId6"/>
    <p:sldId id="305" r:id="rId7"/>
    <p:sldId id="274" r:id="rId8"/>
    <p:sldId id="278" r:id="rId9"/>
    <p:sldId id="280" r:id="rId10"/>
    <p:sldId id="294" r:id="rId11"/>
    <p:sldId id="304" r:id="rId12"/>
    <p:sldId id="292" r:id="rId13"/>
    <p:sldId id="293" r:id="rId14"/>
    <p:sldId id="298" r:id="rId15"/>
    <p:sldId id="282" r:id="rId16"/>
    <p:sldId id="297" r:id="rId17"/>
    <p:sldId id="300" r:id="rId18"/>
    <p:sldId id="301" r:id="rId19"/>
    <p:sldId id="299" r:id="rId20"/>
    <p:sldId id="271" r:id="rId21"/>
    <p:sldId id="263" r:id="rId22"/>
    <p:sldId id="286" r:id="rId23"/>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A"/>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0" autoAdjust="0"/>
  </p:normalViewPr>
  <p:slideViewPr>
    <p:cSldViewPr>
      <p:cViewPr>
        <p:scale>
          <a:sx n="99" d="100"/>
          <a:sy n="99" d="100"/>
        </p:scale>
        <p:origin x="-100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9">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18:28.771" idx="16">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06T13:18:28.771" idx="10">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8-06T13:18:28.771" idx="8">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8-06T13:18:28.771" idx="4">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8-06T13:18:28.771" idx="13">
    <p:pos x="5685" y="636"/>
    <p:text>Please, try to answer as much questions as you can...
We will gather all these answers to better focus the discussion among networks when writing the report from the workshop. Also to ease discussion during the workshop.</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A2EBE-32AA-4A37-B942-465D6273EE68}" type="doc">
      <dgm:prSet loTypeId="urn:microsoft.com/office/officeart/2005/8/layout/arrow4" loCatId="process" qsTypeId="urn:microsoft.com/office/officeart/2005/8/quickstyle/3d6" qsCatId="3D" csTypeId="urn:microsoft.com/office/officeart/2005/8/colors/accent1_2" csCatId="accent1" phldr="1"/>
      <dgm:spPr/>
      <dgm:t>
        <a:bodyPr/>
        <a:lstStyle/>
        <a:p>
          <a:endParaRPr lang="en-US"/>
        </a:p>
      </dgm:t>
    </dgm:pt>
    <dgm:pt modelId="{0D233588-1359-46A7-B40A-4B2E02546EB5}">
      <dgm:prSet phldrT="[Testo]" custT="1"/>
      <dgm:spPr/>
      <dgm:t>
        <a:bodyPr/>
        <a:lstStyle/>
        <a:p>
          <a:r>
            <a:rPr lang="en-US" sz="3600" dirty="0" smtClean="0"/>
            <a:t>Goal-based</a:t>
          </a:r>
          <a:endParaRPr lang="en-US" sz="3600" dirty="0"/>
        </a:p>
      </dgm:t>
    </dgm:pt>
    <dgm:pt modelId="{202B378E-C346-4619-8B90-6980A36E1849}" type="parTrans" cxnId="{098B3A63-4F5F-44BB-8FF8-917AA94B7755}">
      <dgm:prSet/>
      <dgm:spPr/>
      <dgm:t>
        <a:bodyPr/>
        <a:lstStyle/>
        <a:p>
          <a:endParaRPr lang="en-US" sz="1600"/>
        </a:p>
      </dgm:t>
    </dgm:pt>
    <dgm:pt modelId="{13E69990-8C62-428B-AFB7-70DFA6A7BAD8}" type="sibTrans" cxnId="{098B3A63-4F5F-44BB-8FF8-917AA94B7755}">
      <dgm:prSet/>
      <dgm:spPr/>
      <dgm:t>
        <a:bodyPr/>
        <a:lstStyle/>
        <a:p>
          <a:endParaRPr lang="en-US" sz="1600"/>
        </a:p>
      </dgm:t>
    </dgm:pt>
    <dgm:pt modelId="{166DC56E-DA3B-4101-8E45-9120C9251DE3}">
      <dgm:prSet phldrT="[Testo]" custT="1"/>
      <dgm:spPr/>
      <dgm:t>
        <a:bodyPr/>
        <a:lstStyle/>
        <a:p>
          <a:r>
            <a:rPr lang="en-US" sz="3200" dirty="0" smtClean="0"/>
            <a:t>Expertise-based</a:t>
          </a:r>
          <a:endParaRPr lang="en-US" sz="3200" dirty="0"/>
        </a:p>
      </dgm:t>
    </dgm:pt>
    <dgm:pt modelId="{1EA5BB49-45E5-4E86-8069-8FF1E4B318FA}" type="parTrans" cxnId="{80276AAA-32EC-448A-8A7C-6D06563C4C5A}">
      <dgm:prSet/>
      <dgm:spPr/>
      <dgm:t>
        <a:bodyPr/>
        <a:lstStyle/>
        <a:p>
          <a:endParaRPr lang="en-US" sz="1600"/>
        </a:p>
      </dgm:t>
    </dgm:pt>
    <dgm:pt modelId="{5DE5002B-5F5D-4ACA-A70B-820DDE6D08F5}" type="sibTrans" cxnId="{80276AAA-32EC-448A-8A7C-6D06563C4C5A}">
      <dgm:prSet/>
      <dgm:spPr/>
      <dgm:t>
        <a:bodyPr/>
        <a:lstStyle/>
        <a:p>
          <a:endParaRPr lang="en-US" sz="1600"/>
        </a:p>
      </dgm:t>
    </dgm:pt>
    <dgm:pt modelId="{192AD7C0-A185-41B8-8E29-6E1FD775B28C}" type="pres">
      <dgm:prSet presAssocID="{931A2EBE-32AA-4A37-B942-465D6273EE68}" presName="compositeShape" presStyleCnt="0">
        <dgm:presLayoutVars>
          <dgm:chMax val="2"/>
          <dgm:dir/>
          <dgm:resizeHandles val="exact"/>
        </dgm:presLayoutVars>
      </dgm:prSet>
      <dgm:spPr/>
      <dgm:t>
        <a:bodyPr/>
        <a:lstStyle/>
        <a:p>
          <a:endParaRPr lang="en-US"/>
        </a:p>
      </dgm:t>
    </dgm:pt>
    <dgm:pt modelId="{CAE349FB-A845-49E5-BD3F-E817467CC214}" type="pres">
      <dgm:prSet presAssocID="{0D233588-1359-46A7-B40A-4B2E02546EB5}" presName="upArrow" presStyleLbl="node1" presStyleIdx="0" presStyleCnt="2" custFlipVert="1"/>
      <dgm:spPr/>
    </dgm:pt>
    <dgm:pt modelId="{4F61FCAA-7E16-4AA2-8FEC-9CEB9427E36E}" type="pres">
      <dgm:prSet presAssocID="{0D233588-1359-46A7-B40A-4B2E02546EB5}" presName="upArrowText" presStyleLbl="revTx" presStyleIdx="0" presStyleCnt="2">
        <dgm:presLayoutVars>
          <dgm:chMax val="0"/>
          <dgm:bulletEnabled val="1"/>
        </dgm:presLayoutVars>
      </dgm:prSet>
      <dgm:spPr/>
      <dgm:t>
        <a:bodyPr/>
        <a:lstStyle/>
        <a:p>
          <a:endParaRPr lang="en-US"/>
        </a:p>
      </dgm:t>
    </dgm:pt>
    <dgm:pt modelId="{A9B0D674-6374-40D2-A04F-7DE8DC826277}" type="pres">
      <dgm:prSet presAssocID="{166DC56E-DA3B-4101-8E45-9120C9251DE3}" presName="downArrow" presStyleLbl="node1" presStyleIdx="1" presStyleCnt="2" custFlipVert="1"/>
      <dgm:spPr/>
    </dgm:pt>
    <dgm:pt modelId="{C6CC7DE2-1DBD-4F2D-A53B-BA89B85A8373}" type="pres">
      <dgm:prSet presAssocID="{166DC56E-DA3B-4101-8E45-9120C9251DE3}" presName="downArrowText" presStyleLbl="revTx" presStyleIdx="1" presStyleCnt="2">
        <dgm:presLayoutVars>
          <dgm:chMax val="0"/>
          <dgm:bulletEnabled val="1"/>
        </dgm:presLayoutVars>
      </dgm:prSet>
      <dgm:spPr/>
      <dgm:t>
        <a:bodyPr/>
        <a:lstStyle/>
        <a:p>
          <a:endParaRPr lang="en-US"/>
        </a:p>
      </dgm:t>
    </dgm:pt>
  </dgm:ptLst>
  <dgm:cxnLst>
    <dgm:cxn modelId="{098B3A63-4F5F-44BB-8FF8-917AA94B7755}" srcId="{931A2EBE-32AA-4A37-B942-465D6273EE68}" destId="{0D233588-1359-46A7-B40A-4B2E02546EB5}" srcOrd="0" destOrd="0" parTransId="{202B378E-C346-4619-8B90-6980A36E1849}" sibTransId="{13E69990-8C62-428B-AFB7-70DFA6A7BAD8}"/>
    <dgm:cxn modelId="{80276AAA-32EC-448A-8A7C-6D06563C4C5A}" srcId="{931A2EBE-32AA-4A37-B942-465D6273EE68}" destId="{166DC56E-DA3B-4101-8E45-9120C9251DE3}" srcOrd="1" destOrd="0" parTransId="{1EA5BB49-45E5-4E86-8069-8FF1E4B318FA}" sibTransId="{5DE5002B-5F5D-4ACA-A70B-820DDE6D08F5}"/>
    <dgm:cxn modelId="{3A8C3490-FB93-4678-B564-A41A83B7AD85}" type="presOf" srcId="{931A2EBE-32AA-4A37-B942-465D6273EE68}" destId="{192AD7C0-A185-41B8-8E29-6E1FD775B28C}" srcOrd="0" destOrd="0" presId="urn:microsoft.com/office/officeart/2005/8/layout/arrow4"/>
    <dgm:cxn modelId="{1034D12B-A5AF-424B-B20A-449B62DAD7F5}" type="presOf" srcId="{166DC56E-DA3B-4101-8E45-9120C9251DE3}" destId="{C6CC7DE2-1DBD-4F2D-A53B-BA89B85A8373}" srcOrd="0" destOrd="0" presId="urn:microsoft.com/office/officeart/2005/8/layout/arrow4"/>
    <dgm:cxn modelId="{3D87BE07-A96A-4C20-A042-7F17186F0B15}" type="presOf" srcId="{0D233588-1359-46A7-B40A-4B2E02546EB5}" destId="{4F61FCAA-7E16-4AA2-8FEC-9CEB9427E36E}" srcOrd="0" destOrd="0" presId="urn:microsoft.com/office/officeart/2005/8/layout/arrow4"/>
    <dgm:cxn modelId="{55954B13-69E8-4C85-8F5D-9BF4B523FF89}" type="presParOf" srcId="{192AD7C0-A185-41B8-8E29-6E1FD775B28C}" destId="{CAE349FB-A845-49E5-BD3F-E817467CC214}" srcOrd="0" destOrd="0" presId="urn:microsoft.com/office/officeart/2005/8/layout/arrow4"/>
    <dgm:cxn modelId="{83D9423A-C68F-4F50-AF5F-5424AED18A07}" type="presParOf" srcId="{192AD7C0-A185-41B8-8E29-6E1FD775B28C}" destId="{4F61FCAA-7E16-4AA2-8FEC-9CEB9427E36E}" srcOrd="1" destOrd="0" presId="urn:microsoft.com/office/officeart/2005/8/layout/arrow4"/>
    <dgm:cxn modelId="{8DB631F8-2467-460A-92AF-5028E244ED28}" type="presParOf" srcId="{192AD7C0-A185-41B8-8E29-6E1FD775B28C}" destId="{A9B0D674-6374-40D2-A04F-7DE8DC826277}" srcOrd="2" destOrd="0" presId="urn:microsoft.com/office/officeart/2005/8/layout/arrow4"/>
    <dgm:cxn modelId="{D32EB53C-4C2C-4D7A-8895-0105B5F7F36A}" type="presParOf" srcId="{192AD7C0-A185-41B8-8E29-6E1FD775B28C}" destId="{C6CC7DE2-1DBD-4F2D-A53B-BA89B85A8373}"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FB67E-0270-4511-9E2D-EC368DDF92D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E2B4A8A-B2D2-4F31-9440-180227DBD153}">
      <dgm:prSet phldrT="[Testo]"/>
      <dgm:spPr/>
      <dgm:t>
        <a:bodyPr/>
        <a:lstStyle/>
        <a:p>
          <a:r>
            <a:rPr lang="en-US" dirty="0" smtClean="0"/>
            <a:t>Marine EVs</a:t>
          </a:r>
          <a:endParaRPr lang="en-US" dirty="0"/>
        </a:p>
      </dgm:t>
    </dgm:pt>
    <dgm:pt modelId="{9131EF97-4519-4300-B4F1-DFA1EC7295B8}" type="parTrans" cxnId="{A8E35C14-B8AF-49C8-A658-CA05FDF8DFE9}">
      <dgm:prSet/>
      <dgm:spPr/>
      <dgm:t>
        <a:bodyPr/>
        <a:lstStyle/>
        <a:p>
          <a:endParaRPr lang="en-US"/>
        </a:p>
      </dgm:t>
    </dgm:pt>
    <dgm:pt modelId="{94DA9638-45AA-40AB-9F74-DD6824B96C51}" type="sibTrans" cxnId="{A8E35C14-B8AF-49C8-A658-CA05FDF8DFE9}">
      <dgm:prSet/>
      <dgm:spPr/>
      <dgm:t>
        <a:bodyPr/>
        <a:lstStyle/>
        <a:p>
          <a:endParaRPr lang="en-US"/>
        </a:p>
      </dgm:t>
    </dgm:pt>
    <dgm:pt modelId="{F519214E-FD61-4492-BF92-3EEE81A3A455}">
      <dgm:prSet phldrT="[Testo]"/>
      <dgm:spPr/>
      <dgm:t>
        <a:bodyPr/>
        <a:lstStyle/>
        <a:p>
          <a:r>
            <a:rPr lang="en-US" dirty="0" smtClean="0"/>
            <a:t>PROCESS TO IDENTIFY EVS</a:t>
          </a:r>
        </a:p>
        <a:p>
          <a:r>
            <a:rPr lang="en-US" dirty="0" smtClean="0">
              <a:solidFill>
                <a:schemeClr val="accent2">
                  <a:lumMod val="50000"/>
                </a:schemeClr>
              </a:solidFill>
            </a:rPr>
            <a:t>IN PROGRESS  (meetings, bibliography)</a:t>
          </a:r>
        </a:p>
        <a:p>
          <a:r>
            <a:rPr lang="en-US" dirty="0" smtClean="0">
              <a:solidFill>
                <a:schemeClr val="accent2">
                  <a:lumMod val="50000"/>
                </a:schemeClr>
              </a:solidFill>
            </a:rPr>
            <a:t>( Hayes, et al. 2015)</a:t>
          </a:r>
          <a:endParaRPr lang="en-US" dirty="0">
            <a:solidFill>
              <a:schemeClr val="accent2">
                <a:lumMod val="50000"/>
              </a:schemeClr>
            </a:solidFill>
          </a:endParaRPr>
        </a:p>
      </dgm:t>
    </dgm:pt>
    <dgm:pt modelId="{3BDA0282-162C-4162-81D2-3CC59A094F83}" type="parTrans" cxnId="{AEF042F2-7D81-4AB5-B563-FFD12389C40A}">
      <dgm:prSet/>
      <dgm:spPr/>
      <dgm:t>
        <a:bodyPr/>
        <a:lstStyle/>
        <a:p>
          <a:endParaRPr lang="en-US"/>
        </a:p>
      </dgm:t>
    </dgm:pt>
    <dgm:pt modelId="{51E2FED8-3A4F-4F8E-A8CC-2B13F292C752}" type="sibTrans" cxnId="{AEF042F2-7D81-4AB5-B563-FFD12389C40A}">
      <dgm:prSet/>
      <dgm:spPr/>
      <dgm:t>
        <a:bodyPr/>
        <a:lstStyle/>
        <a:p>
          <a:endParaRPr lang="en-US"/>
        </a:p>
      </dgm:t>
    </dgm:pt>
    <dgm:pt modelId="{2792BD49-7671-437D-80A8-59482DB069A7}">
      <dgm:prSet phldrT="[Testo]"/>
      <dgm:spPr/>
      <dgm:t>
        <a:bodyPr/>
        <a:lstStyle/>
        <a:p>
          <a:r>
            <a:rPr lang="en-US" dirty="0" smtClean="0"/>
            <a:t>Requirement for </a:t>
          </a:r>
        </a:p>
        <a:p>
          <a:r>
            <a:rPr lang="en-US" dirty="0" smtClean="0"/>
            <a:t>Uncertainty;</a:t>
          </a:r>
        </a:p>
        <a:p>
          <a:r>
            <a:rPr lang="en-US" dirty="0" smtClean="0"/>
            <a:t>Long term monitoring</a:t>
          </a:r>
          <a:endParaRPr lang="en-US" dirty="0"/>
        </a:p>
      </dgm:t>
    </dgm:pt>
    <dgm:pt modelId="{F4AC1E23-0B4D-48C9-B05F-1F3D4833ECD7}" type="parTrans" cxnId="{D3E4BAD9-1647-4E82-B534-6FF0F090963D}">
      <dgm:prSet/>
      <dgm:spPr/>
      <dgm:t>
        <a:bodyPr/>
        <a:lstStyle/>
        <a:p>
          <a:endParaRPr lang="en-US"/>
        </a:p>
      </dgm:t>
    </dgm:pt>
    <dgm:pt modelId="{2A0907B9-8D00-4F81-9A8A-725C5C24F5EE}" type="sibTrans" cxnId="{D3E4BAD9-1647-4E82-B534-6FF0F090963D}">
      <dgm:prSet/>
      <dgm:spPr/>
      <dgm:t>
        <a:bodyPr/>
        <a:lstStyle/>
        <a:p>
          <a:endParaRPr lang="en-US"/>
        </a:p>
      </dgm:t>
    </dgm:pt>
    <dgm:pt modelId="{64E32F54-100F-4A48-80DB-A90C4D446110}">
      <dgm:prSet phldrT="[Testo]" custT="1"/>
      <dgm:spPr/>
      <dgm:t>
        <a:bodyPr/>
        <a:lstStyle/>
        <a:p>
          <a:r>
            <a:rPr lang="en-US" sz="1400" b="1" dirty="0" smtClean="0"/>
            <a:t>APPLICATIONS/INITIATIVES/DIRECTIVES </a:t>
          </a:r>
        </a:p>
        <a:p>
          <a:r>
            <a:rPr lang="en-US" sz="1600" b="1" dirty="0" smtClean="0">
              <a:solidFill>
                <a:schemeClr val="accent2">
                  <a:lumMod val="50000"/>
                </a:schemeClr>
              </a:solidFill>
            </a:rPr>
            <a:t>* EU MARINE STRATEGY FRAMEWORK DIRECTIVE (MSFD)</a:t>
          </a:r>
        </a:p>
        <a:p>
          <a:r>
            <a:rPr lang="en-GB" sz="1600" b="1" dirty="0" smtClean="0">
              <a:solidFill>
                <a:schemeClr val="accent2">
                  <a:lumMod val="50000"/>
                </a:schemeClr>
              </a:solidFill>
            </a:rPr>
            <a:t>* UNEP-MAP</a:t>
          </a:r>
        </a:p>
        <a:p>
          <a:r>
            <a:rPr lang="en-GB" sz="1600" b="1" dirty="0" smtClean="0">
              <a:solidFill>
                <a:schemeClr val="accent2">
                  <a:lumMod val="50000"/>
                </a:schemeClr>
              </a:solidFill>
            </a:rPr>
            <a:t>Medit. Action Plan;</a:t>
          </a:r>
        </a:p>
        <a:p>
          <a:r>
            <a:rPr lang="en-GB" sz="1600" b="1" dirty="0" smtClean="0">
              <a:solidFill>
                <a:schemeClr val="accent2">
                  <a:lumMod val="50000"/>
                </a:schemeClr>
              </a:solidFill>
            </a:rPr>
            <a:t> </a:t>
          </a:r>
          <a:r>
            <a:rPr lang="en-GB" sz="1600" b="1" dirty="0" err="1" smtClean="0">
              <a:solidFill>
                <a:schemeClr val="accent2">
                  <a:lumMod val="50000"/>
                </a:schemeClr>
              </a:solidFill>
            </a:rPr>
            <a:t>Ecos</a:t>
          </a:r>
          <a:r>
            <a:rPr lang="en-GB" sz="1600" b="1" dirty="0" smtClean="0">
              <a:solidFill>
                <a:schemeClr val="accent2">
                  <a:lumMod val="50000"/>
                </a:schemeClr>
              </a:solidFill>
            </a:rPr>
            <a:t>- Approach (</a:t>
          </a:r>
          <a:r>
            <a:rPr lang="en-GB" sz="1600" b="1" dirty="0" err="1" smtClean="0">
              <a:solidFill>
                <a:schemeClr val="accent2">
                  <a:lumMod val="50000"/>
                </a:schemeClr>
              </a:solidFill>
            </a:rPr>
            <a:t>EcAp</a:t>
          </a:r>
          <a:r>
            <a:rPr lang="en-GB" sz="1600" b="1" dirty="0" smtClean="0">
              <a:solidFill>
                <a:schemeClr val="accent2">
                  <a:lumMod val="50000"/>
                </a:schemeClr>
              </a:solidFill>
            </a:rPr>
            <a:t>-MED): </a:t>
          </a:r>
          <a:endParaRPr lang="en-US" sz="1600" dirty="0">
            <a:solidFill>
              <a:schemeClr val="accent2">
                <a:lumMod val="50000"/>
              </a:schemeClr>
            </a:solidFill>
          </a:endParaRPr>
        </a:p>
      </dgm:t>
    </dgm:pt>
    <dgm:pt modelId="{05644B4E-3CD1-4183-8294-AF07B2B33BAC}" type="parTrans" cxnId="{ADD2E202-439F-4A9A-968F-CCADBF7DFE95}">
      <dgm:prSet/>
      <dgm:spPr/>
      <dgm:t>
        <a:bodyPr/>
        <a:lstStyle/>
        <a:p>
          <a:endParaRPr lang="en-US"/>
        </a:p>
      </dgm:t>
    </dgm:pt>
    <dgm:pt modelId="{467FB95D-49EB-4F60-97BE-AF4D8C74EDCB}" type="sibTrans" cxnId="{ADD2E202-439F-4A9A-968F-CCADBF7DFE95}">
      <dgm:prSet/>
      <dgm:spPr/>
      <dgm:t>
        <a:bodyPr/>
        <a:lstStyle/>
        <a:p>
          <a:endParaRPr lang="en-US"/>
        </a:p>
      </dgm:t>
    </dgm:pt>
    <dgm:pt modelId="{2E4F3145-B03E-439F-90AF-260F9AB849C5}">
      <dgm:prSet phldrT="[Testo]" custT="1"/>
      <dgm:spPr/>
      <dgm:t>
        <a:bodyPr/>
        <a:lstStyle/>
        <a:p>
          <a:r>
            <a:rPr lang="en-US" sz="900" dirty="0" smtClean="0"/>
            <a:t>LINKS TO:</a:t>
          </a:r>
        </a:p>
        <a:p>
          <a:r>
            <a:rPr lang="en-US" sz="1400" b="1" dirty="0" smtClean="0">
              <a:solidFill>
                <a:schemeClr val="accent2">
                  <a:lumMod val="50000"/>
                </a:schemeClr>
              </a:solidFill>
            </a:rPr>
            <a:t>BIODIVERSITY</a:t>
          </a:r>
          <a:endParaRPr lang="en-US" sz="1400" b="1" dirty="0">
            <a:solidFill>
              <a:schemeClr val="accent2">
                <a:lumMod val="50000"/>
              </a:schemeClr>
            </a:solidFill>
          </a:endParaRPr>
        </a:p>
      </dgm:t>
    </dgm:pt>
    <dgm:pt modelId="{DA9894DB-CDBF-4EDA-9BFF-12562F3411B8}" type="parTrans" cxnId="{F3C7545F-39CD-49B9-970A-F90C9C78EB5D}">
      <dgm:prSet/>
      <dgm:spPr/>
      <dgm:t>
        <a:bodyPr/>
        <a:lstStyle/>
        <a:p>
          <a:endParaRPr lang="en-US"/>
        </a:p>
      </dgm:t>
    </dgm:pt>
    <dgm:pt modelId="{9D201CCF-9799-4DDD-950C-9958A94A7F1E}" type="sibTrans" cxnId="{F3C7545F-39CD-49B9-970A-F90C9C78EB5D}">
      <dgm:prSet/>
      <dgm:spPr/>
      <dgm:t>
        <a:bodyPr/>
        <a:lstStyle/>
        <a:p>
          <a:endParaRPr lang="en-US"/>
        </a:p>
      </dgm:t>
    </dgm:pt>
    <dgm:pt modelId="{03B60B89-1E2D-4B5D-8804-D45A1FD97054}">
      <dgm:prSet/>
      <dgm:spPr/>
      <dgm:t>
        <a:bodyPr/>
        <a:lstStyle/>
        <a:p>
          <a:endParaRPr lang="it-IT"/>
        </a:p>
      </dgm:t>
    </dgm:pt>
    <dgm:pt modelId="{8010CE1C-F548-45B6-B155-0556810CA239}" type="parTrans" cxnId="{AA3BD129-AEAE-4A55-9AC9-32E8583F6ABC}">
      <dgm:prSet/>
      <dgm:spPr/>
      <dgm:t>
        <a:bodyPr/>
        <a:lstStyle/>
        <a:p>
          <a:endParaRPr lang="en-US"/>
        </a:p>
      </dgm:t>
    </dgm:pt>
    <dgm:pt modelId="{EA1A9264-636E-49B1-A285-8C8C7F501669}" type="sibTrans" cxnId="{AA3BD129-AEAE-4A55-9AC9-32E8583F6ABC}">
      <dgm:prSet/>
      <dgm:spPr/>
      <dgm:t>
        <a:bodyPr/>
        <a:lstStyle/>
        <a:p>
          <a:endParaRPr lang="en-US"/>
        </a:p>
      </dgm:t>
    </dgm:pt>
    <dgm:pt modelId="{B92D7320-98E8-4C2E-AA26-CC790FA1192D}">
      <dgm:prSet/>
      <dgm:spPr/>
      <dgm:t>
        <a:bodyPr/>
        <a:lstStyle/>
        <a:p>
          <a:endParaRPr lang="it-IT"/>
        </a:p>
      </dgm:t>
    </dgm:pt>
    <dgm:pt modelId="{9F0A7DDC-A07A-461B-87E9-8A801270FF9F}" type="parTrans" cxnId="{A27F42BC-D28A-45D3-B072-57B77D4258B4}">
      <dgm:prSet/>
      <dgm:spPr/>
      <dgm:t>
        <a:bodyPr/>
        <a:lstStyle/>
        <a:p>
          <a:endParaRPr lang="en-US"/>
        </a:p>
      </dgm:t>
    </dgm:pt>
    <dgm:pt modelId="{6914412F-933F-4C18-B128-35ED02196133}" type="sibTrans" cxnId="{A27F42BC-D28A-45D3-B072-57B77D4258B4}">
      <dgm:prSet/>
      <dgm:spPr/>
      <dgm:t>
        <a:bodyPr/>
        <a:lstStyle/>
        <a:p>
          <a:endParaRPr lang="en-US"/>
        </a:p>
      </dgm:t>
    </dgm:pt>
    <dgm:pt modelId="{8142A8F9-9009-472A-9BFC-0A37694FE79C}">
      <dgm:prSet/>
      <dgm:spPr/>
      <dgm:t>
        <a:bodyPr/>
        <a:lstStyle/>
        <a:p>
          <a:endParaRPr lang="en-US"/>
        </a:p>
      </dgm:t>
    </dgm:pt>
    <dgm:pt modelId="{EB6FEB31-204F-424E-BCF1-D7DB2BA777F8}" type="parTrans" cxnId="{C269CFD8-DB57-419C-800B-3D3CB25B5B5C}">
      <dgm:prSet/>
      <dgm:spPr/>
      <dgm:t>
        <a:bodyPr/>
        <a:lstStyle/>
        <a:p>
          <a:endParaRPr lang="en-US"/>
        </a:p>
      </dgm:t>
    </dgm:pt>
    <dgm:pt modelId="{918F5A3D-7DA8-4CF9-BB05-847019EB075F}" type="sibTrans" cxnId="{C269CFD8-DB57-419C-800B-3D3CB25B5B5C}">
      <dgm:prSet/>
      <dgm:spPr/>
      <dgm:t>
        <a:bodyPr/>
        <a:lstStyle/>
        <a:p>
          <a:endParaRPr lang="en-US"/>
        </a:p>
      </dgm:t>
    </dgm:pt>
    <dgm:pt modelId="{111F0C15-ABFF-416F-8368-35FFAB740931}" type="pres">
      <dgm:prSet presAssocID="{C4AFB67E-0270-4511-9E2D-EC368DDF92D9}" presName="cycle" presStyleCnt="0">
        <dgm:presLayoutVars>
          <dgm:chMax val="1"/>
          <dgm:dir/>
          <dgm:animLvl val="ctr"/>
          <dgm:resizeHandles val="exact"/>
        </dgm:presLayoutVars>
      </dgm:prSet>
      <dgm:spPr/>
      <dgm:t>
        <a:bodyPr/>
        <a:lstStyle/>
        <a:p>
          <a:endParaRPr lang="it-IT"/>
        </a:p>
      </dgm:t>
    </dgm:pt>
    <dgm:pt modelId="{C5CD645B-828F-4007-8111-0BE257ACC363}" type="pres">
      <dgm:prSet presAssocID="{DE2B4A8A-B2D2-4F31-9440-180227DBD153}" presName="centerShape" presStyleLbl="node0" presStyleIdx="0" presStyleCnt="1"/>
      <dgm:spPr/>
      <dgm:t>
        <a:bodyPr/>
        <a:lstStyle/>
        <a:p>
          <a:endParaRPr lang="it-IT"/>
        </a:p>
      </dgm:t>
    </dgm:pt>
    <dgm:pt modelId="{30662C5C-466C-478B-865E-0CA6BCDD734C}" type="pres">
      <dgm:prSet presAssocID="{3BDA0282-162C-4162-81D2-3CC59A094F83}" presName="Name9" presStyleLbl="parChTrans1D2" presStyleIdx="0" presStyleCnt="4"/>
      <dgm:spPr/>
      <dgm:t>
        <a:bodyPr/>
        <a:lstStyle/>
        <a:p>
          <a:endParaRPr lang="it-IT"/>
        </a:p>
      </dgm:t>
    </dgm:pt>
    <dgm:pt modelId="{CE36E6F3-BD37-47FF-B9D8-D0CF7B836A1A}" type="pres">
      <dgm:prSet presAssocID="{3BDA0282-162C-4162-81D2-3CC59A094F83}" presName="connTx" presStyleLbl="parChTrans1D2" presStyleIdx="0" presStyleCnt="4"/>
      <dgm:spPr/>
      <dgm:t>
        <a:bodyPr/>
        <a:lstStyle/>
        <a:p>
          <a:endParaRPr lang="it-IT"/>
        </a:p>
      </dgm:t>
    </dgm:pt>
    <dgm:pt modelId="{CEE6D052-657E-44D1-ACDD-9E3E0F5B3A78}" type="pres">
      <dgm:prSet presAssocID="{F519214E-FD61-4492-BF92-3EEE81A3A455}" presName="node" presStyleLbl="node1" presStyleIdx="0" presStyleCnt="4" custScaleX="231599" custRadScaleRad="95108" custRadScaleInc="-6615">
        <dgm:presLayoutVars>
          <dgm:bulletEnabled val="1"/>
        </dgm:presLayoutVars>
      </dgm:prSet>
      <dgm:spPr/>
      <dgm:t>
        <a:bodyPr/>
        <a:lstStyle/>
        <a:p>
          <a:endParaRPr lang="en-US"/>
        </a:p>
      </dgm:t>
    </dgm:pt>
    <dgm:pt modelId="{85BEB83E-10C6-40A2-AC96-AB3051340BD6}" type="pres">
      <dgm:prSet presAssocID="{F4AC1E23-0B4D-48C9-B05F-1F3D4833ECD7}" presName="Name9" presStyleLbl="parChTrans1D2" presStyleIdx="1" presStyleCnt="4"/>
      <dgm:spPr/>
      <dgm:t>
        <a:bodyPr/>
        <a:lstStyle/>
        <a:p>
          <a:endParaRPr lang="it-IT"/>
        </a:p>
      </dgm:t>
    </dgm:pt>
    <dgm:pt modelId="{46A0AF19-502E-45D9-9965-4BD20F4763B4}" type="pres">
      <dgm:prSet presAssocID="{F4AC1E23-0B4D-48C9-B05F-1F3D4833ECD7}" presName="connTx" presStyleLbl="parChTrans1D2" presStyleIdx="1" presStyleCnt="4"/>
      <dgm:spPr/>
      <dgm:t>
        <a:bodyPr/>
        <a:lstStyle/>
        <a:p>
          <a:endParaRPr lang="it-IT"/>
        </a:p>
      </dgm:t>
    </dgm:pt>
    <dgm:pt modelId="{DB12BF9E-38B4-4D6A-882F-D22C1BA5C500}" type="pres">
      <dgm:prSet presAssocID="{2792BD49-7671-437D-80A8-59482DB069A7}" presName="node" presStyleLbl="node1" presStyleIdx="1" presStyleCnt="4">
        <dgm:presLayoutVars>
          <dgm:bulletEnabled val="1"/>
        </dgm:presLayoutVars>
      </dgm:prSet>
      <dgm:spPr/>
      <dgm:t>
        <a:bodyPr/>
        <a:lstStyle/>
        <a:p>
          <a:endParaRPr lang="it-IT"/>
        </a:p>
      </dgm:t>
    </dgm:pt>
    <dgm:pt modelId="{56B9AEBD-9BEE-4F9E-A43C-9B6DD2B0B99B}" type="pres">
      <dgm:prSet presAssocID="{05644B4E-3CD1-4183-8294-AF07B2B33BAC}" presName="Name9" presStyleLbl="parChTrans1D2" presStyleIdx="2" presStyleCnt="4"/>
      <dgm:spPr/>
      <dgm:t>
        <a:bodyPr/>
        <a:lstStyle/>
        <a:p>
          <a:endParaRPr lang="it-IT"/>
        </a:p>
      </dgm:t>
    </dgm:pt>
    <dgm:pt modelId="{52531E63-8E3F-435F-986C-E601F4905E6A}" type="pres">
      <dgm:prSet presAssocID="{05644B4E-3CD1-4183-8294-AF07B2B33BAC}" presName="connTx" presStyleLbl="parChTrans1D2" presStyleIdx="2" presStyleCnt="4"/>
      <dgm:spPr/>
      <dgm:t>
        <a:bodyPr/>
        <a:lstStyle/>
        <a:p>
          <a:endParaRPr lang="it-IT"/>
        </a:p>
      </dgm:t>
    </dgm:pt>
    <dgm:pt modelId="{C1286E80-0839-42DE-8F2C-7BDE65E3A790}" type="pres">
      <dgm:prSet presAssocID="{64E32F54-100F-4A48-80DB-A90C4D446110}" presName="node" presStyleLbl="node1" presStyleIdx="2" presStyleCnt="4" custScaleX="321488" custScaleY="145352" custRadScaleRad="154350" custRadScaleInc="14373">
        <dgm:presLayoutVars>
          <dgm:bulletEnabled val="1"/>
        </dgm:presLayoutVars>
      </dgm:prSet>
      <dgm:spPr/>
      <dgm:t>
        <a:bodyPr/>
        <a:lstStyle/>
        <a:p>
          <a:endParaRPr lang="en-US"/>
        </a:p>
      </dgm:t>
    </dgm:pt>
    <dgm:pt modelId="{B06F24EA-B23D-4145-8B99-4FE210DDB6AF}" type="pres">
      <dgm:prSet presAssocID="{DA9894DB-CDBF-4EDA-9BFF-12562F3411B8}" presName="Name9" presStyleLbl="parChTrans1D2" presStyleIdx="3" presStyleCnt="4"/>
      <dgm:spPr/>
      <dgm:t>
        <a:bodyPr/>
        <a:lstStyle/>
        <a:p>
          <a:endParaRPr lang="it-IT"/>
        </a:p>
      </dgm:t>
    </dgm:pt>
    <dgm:pt modelId="{24F6EC46-6AA2-495A-B88D-84C729479DE2}" type="pres">
      <dgm:prSet presAssocID="{DA9894DB-CDBF-4EDA-9BFF-12562F3411B8}" presName="connTx" presStyleLbl="parChTrans1D2" presStyleIdx="3" presStyleCnt="4"/>
      <dgm:spPr/>
      <dgm:t>
        <a:bodyPr/>
        <a:lstStyle/>
        <a:p>
          <a:endParaRPr lang="it-IT"/>
        </a:p>
      </dgm:t>
    </dgm:pt>
    <dgm:pt modelId="{28E3400E-5A93-45A3-9C70-CFA22D630244}" type="pres">
      <dgm:prSet presAssocID="{2E4F3145-B03E-439F-90AF-260F9AB849C5}" presName="node" presStyleLbl="node1" presStyleIdx="3" presStyleCnt="4" custScaleX="189855" custRadScaleRad="132176" custRadScaleInc="5168">
        <dgm:presLayoutVars>
          <dgm:bulletEnabled val="1"/>
        </dgm:presLayoutVars>
      </dgm:prSet>
      <dgm:spPr/>
      <dgm:t>
        <a:bodyPr/>
        <a:lstStyle/>
        <a:p>
          <a:endParaRPr lang="en-US"/>
        </a:p>
      </dgm:t>
    </dgm:pt>
  </dgm:ptLst>
  <dgm:cxnLst>
    <dgm:cxn modelId="{A8E35C14-B8AF-49C8-A658-CA05FDF8DFE9}" srcId="{C4AFB67E-0270-4511-9E2D-EC368DDF92D9}" destId="{DE2B4A8A-B2D2-4F31-9440-180227DBD153}" srcOrd="0" destOrd="0" parTransId="{9131EF97-4519-4300-B4F1-DFA1EC7295B8}" sibTransId="{94DA9638-45AA-40AB-9F74-DD6824B96C51}"/>
    <dgm:cxn modelId="{C269CFD8-DB57-419C-800B-3D3CB25B5B5C}" srcId="{C4AFB67E-0270-4511-9E2D-EC368DDF92D9}" destId="{8142A8F9-9009-472A-9BFC-0A37694FE79C}" srcOrd="2" destOrd="0" parTransId="{EB6FEB31-204F-424E-BCF1-D7DB2BA777F8}" sibTransId="{918F5A3D-7DA8-4CF9-BB05-847019EB075F}"/>
    <dgm:cxn modelId="{E520AC9F-9458-4FE6-8ECC-2C85C41F9BFD}" type="presOf" srcId="{05644B4E-3CD1-4183-8294-AF07B2B33BAC}" destId="{56B9AEBD-9BEE-4F9E-A43C-9B6DD2B0B99B}" srcOrd="0" destOrd="0" presId="urn:microsoft.com/office/officeart/2005/8/layout/radial1"/>
    <dgm:cxn modelId="{FE0225FD-FD3E-4B67-9001-DD88330587F7}" type="presOf" srcId="{2792BD49-7671-437D-80A8-59482DB069A7}" destId="{DB12BF9E-38B4-4D6A-882F-D22C1BA5C500}" srcOrd="0" destOrd="0" presId="urn:microsoft.com/office/officeart/2005/8/layout/radial1"/>
    <dgm:cxn modelId="{AA3BD129-AEAE-4A55-9AC9-32E8583F6ABC}" srcId="{C4AFB67E-0270-4511-9E2D-EC368DDF92D9}" destId="{03B60B89-1E2D-4B5D-8804-D45A1FD97054}" srcOrd="3" destOrd="0" parTransId="{8010CE1C-F548-45B6-B155-0556810CA239}" sibTransId="{EA1A9264-636E-49B1-A285-8C8C7F501669}"/>
    <dgm:cxn modelId="{83FFD7D1-CEF9-4C00-B2AC-AED4C67CE5BA}" type="presOf" srcId="{F519214E-FD61-4492-BF92-3EEE81A3A455}" destId="{CEE6D052-657E-44D1-ACDD-9E3E0F5B3A78}" srcOrd="0" destOrd="0" presId="urn:microsoft.com/office/officeart/2005/8/layout/radial1"/>
    <dgm:cxn modelId="{9A643AE4-8D4C-461B-8B38-E391582CA66E}" type="presOf" srcId="{DA9894DB-CDBF-4EDA-9BFF-12562F3411B8}" destId="{B06F24EA-B23D-4145-8B99-4FE210DDB6AF}" srcOrd="0" destOrd="0" presId="urn:microsoft.com/office/officeart/2005/8/layout/radial1"/>
    <dgm:cxn modelId="{FD238E4B-5DBA-4F3F-AEB1-9CB1FB4DD81B}" type="presOf" srcId="{05644B4E-3CD1-4183-8294-AF07B2B33BAC}" destId="{52531E63-8E3F-435F-986C-E601F4905E6A}" srcOrd="1" destOrd="0" presId="urn:microsoft.com/office/officeart/2005/8/layout/radial1"/>
    <dgm:cxn modelId="{D3E4BAD9-1647-4E82-B534-6FF0F090963D}" srcId="{DE2B4A8A-B2D2-4F31-9440-180227DBD153}" destId="{2792BD49-7671-437D-80A8-59482DB069A7}" srcOrd="1" destOrd="0" parTransId="{F4AC1E23-0B4D-48C9-B05F-1F3D4833ECD7}" sibTransId="{2A0907B9-8D00-4F81-9A8A-725C5C24F5EE}"/>
    <dgm:cxn modelId="{21423147-5C02-40A8-84BC-DED0006B3C14}" type="presOf" srcId="{3BDA0282-162C-4162-81D2-3CC59A094F83}" destId="{CE36E6F3-BD37-47FF-B9D8-D0CF7B836A1A}" srcOrd="1" destOrd="0" presId="urn:microsoft.com/office/officeart/2005/8/layout/radial1"/>
    <dgm:cxn modelId="{EA626A4E-5DC9-4FED-95AE-9D4EE5B8A83E}" type="presOf" srcId="{DE2B4A8A-B2D2-4F31-9440-180227DBD153}" destId="{C5CD645B-828F-4007-8111-0BE257ACC363}" srcOrd="0" destOrd="0" presId="urn:microsoft.com/office/officeart/2005/8/layout/radial1"/>
    <dgm:cxn modelId="{AEF042F2-7D81-4AB5-B563-FFD12389C40A}" srcId="{DE2B4A8A-B2D2-4F31-9440-180227DBD153}" destId="{F519214E-FD61-4492-BF92-3EEE81A3A455}" srcOrd="0" destOrd="0" parTransId="{3BDA0282-162C-4162-81D2-3CC59A094F83}" sibTransId="{51E2FED8-3A4F-4F8E-A8CC-2B13F292C752}"/>
    <dgm:cxn modelId="{CD9C0717-E5EE-4DC3-9C56-1EA604863105}" type="presOf" srcId="{F4AC1E23-0B4D-48C9-B05F-1F3D4833ECD7}" destId="{46A0AF19-502E-45D9-9965-4BD20F4763B4}" srcOrd="1" destOrd="0" presId="urn:microsoft.com/office/officeart/2005/8/layout/radial1"/>
    <dgm:cxn modelId="{D2D87C65-9C17-41F7-99D3-F53D3EE9656C}" type="presOf" srcId="{2E4F3145-B03E-439F-90AF-260F9AB849C5}" destId="{28E3400E-5A93-45A3-9C70-CFA22D630244}" srcOrd="0" destOrd="0" presId="urn:microsoft.com/office/officeart/2005/8/layout/radial1"/>
    <dgm:cxn modelId="{F3C7545F-39CD-49B9-970A-F90C9C78EB5D}" srcId="{DE2B4A8A-B2D2-4F31-9440-180227DBD153}" destId="{2E4F3145-B03E-439F-90AF-260F9AB849C5}" srcOrd="3" destOrd="0" parTransId="{DA9894DB-CDBF-4EDA-9BFF-12562F3411B8}" sibTransId="{9D201CCF-9799-4DDD-950C-9958A94A7F1E}"/>
    <dgm:cxn modelId="{51903981-02CA-4037-A223-E177A54AB22F}" type="presOf" srcId="{F4AC1E23-0B4D-48C9-B05F-1F3D4833ECD7}" destId="{85BEB83E-10C6-40A2-AC96-AB3051340BD6}" srcOrd="0" destOrd="0" presId="urn:microsoft.com/office/officeart/2005/8/layout/radial1"/>
    <dgm:cxn modelId="{33FCBB15-FDEF-4366-B982-11A2DC3D843C}" type="presOf" srcId="{C4AFB67E-0270-4511-9E2D-EC368DDF92D9}" destId="{111F0C15-ABFF-416F-8368-35FFAB740931}" srcOrd="0" destOrd="0" presId="urn:microsoft.com/office/officeart/2005/8/layout/radial1"/>
    <dgm:cxn modelId="{1B5EFB1F-A392-4371-8D65-16FF99242C35}" type="presOf" srcId="{64E32F54-100F-4A48-80DB-A90C4D446110}" destId="{C1286E80-0839-42DE-8F2C-7BDE65E3A790}" srcOrd="0" destOrd="0" presId="urn:microsoft.com/office/officeart/2005/8/layout/radial1"/>
    <dgm:cxn modelId="{02750038-9254-410F-B7FD-B95D3D3B6612}" type="presOf" srcId="{3BDA0282-162C-4162-81D2-3CC59A094F83}" destId="{30662C5C-466C-478B-865E-0CA6BCDD734C}" srcOrd="0" destOrd="0" presId="urn:microsoft.com/office/officeart/2005/8/layout/radial1"/>
    <dgm:cxn modelId="{349FBCC1-6E81-44BC-9E51-B957B759098A}" type="presOf" srcId="{DA9894DB-CDBF-4EDA-9BFF-12562F3411B8}" destId="{24F6EC46-6AA2-495A-B88D-84C729479DE2}" srcOrd="1" destOrd="0" presId="urn:microsoft.com/office/officeart/2005/8/layout/radial1"/>
    <dgm:cxn modelId="{ADD2E202-439F-4A9A-968F-CCADBF7DFE95}" srcId="{DE2B4A8A-B2D2-4F31-9440-180227DBD153}" destId="{64E32F54-100F-4A48-80DB-A90C4D446110}" srcOrd="2" destOrd="0" parTransId="{05644B4E-3CD1-4183-8294-AF07B2B33BAC}" sibTransId="{467FB95D-49EB-4F60-97BE-AF4D8C74EDCB}"/>
    <dgm:cxn modelId="{A27F42BC-D28A-45D3-B072-57B77D4258B4}" srcId="{C4AFB67E-0270-4511-9E2D-EC368DDF92D9}" destId="{B92D7320-98E8-4C2E-AA26-CC790FA1192D}" srcOrd="1" destOrd="0" parTransId="{9F0A7DDC-A07A-461B-87E9-8A801270FF9F}" sibTransId="{6914412F-933F-4C18-B128-35ED02196133}"/>
    <dgm:cxn modelId="{CF0EE0DC-6411-4915-B8FB-5F54E4F9EEEE}" type="presParOf" srcId="{111F0C15-ABFF-416F-8368-35FFAB740931}" destId="{C5CD645B-828F-4007-8111-0BE257ACC363}" srcOrd="0" destOrd="0" presId="urn:microsoft.com/office/officeart/2005/8/layout/radial1"/>
    <dgm:cxn modelId="{019869D9-A75A-4D0F-BAD7-B569B1A78B57}" type="presParOf" srcId="{111F0C15-ABFF-416F-8368-35FFAB740931}" destId="{30662C5C-466C-478B-865E-0CA6BCDD734C}" srcOrd="1" destOrd="0" presId="urn:microsoft.com/office/officeart/2005/8/layout/radial1"/>
    <dgm:cxn modelId="{16BA201C-4390-4104-9787-F72300AECB30}" type="presParOf" srcId="{30662C5C-466C-478B-865E-0CA6BCDD734C}" destId="{CE36E6F3-BD37-47FF-B9D8-D0CF7B836A1A}" srcOrd="0" destOrd="0" presId="urn:microsoft.com/office/officeart/2005/8/layout/radial1"/>
    <dgm:cxn modelId="{243A42C2-6C8D-4ABB-8A85-E3B46AE4CAD6}" type="presParOf" srcId="{111F0C15-ABFF-416F-8368-35FFAB740931}" destId="{CEE6D052-657E-44D1-ACDD-9E3E0F5B3A78}" srcOrd="2" destOrd="0" presId="urn:microsoft.com/office/officeart/2005/8/layout/radial1"/>
    <dgm:cxn modelId="{CEA07581-5C53-4F01-A888-839A65F259C8}" type="presParOf" srcId="{111F0C15-ABFF-416F-8368-35FFAB740931}" destId="{85BEB83E-10C6-40A2-AC96-AB3051340BD6}" srcOrd="3" destOrd="0" presId="urn:microsoft.com/office/officeart/2005/8/layout/radial1"/>
    <dgm:cxn modelId="{E0D16507-0C5C-44D1-B6E2-DBCBA6344D5C}" type="presParOf" srcId="{85BEB83E-10C6-40A2-AC96-AB3051340BD6}" destId="{46A0AF19-502E-45D9-9965-4BD20F4763B4}" srcOrd="0" destOrd="0" presId="urn:microsoft.com/office/officeart/2005/8/layout/radial1"/>
    <dgm:cxn modelId="{68C8C06E-671E-4FCC-9308-24219561A9CD}" type="presParOf" srcId="{111F0C15-ABFF-416F-8368-35FFAB740931}" destId="{DB12BF9E-38B4-4D6A-882F-D22C1BA5C500}" srcOrd="4" destOrd="0" presId="urn:microsoft.com/office/officeart/2005/8/layout/radial1"/>
    <dgm:cxn modelId="{21EF9789-DBE9-4881-8C1C-5036DD2A8B04}" type="presParOf" srcId="{111F0C15-ABFF-416F-8368-35FFAB740931}" destId="{56B9AEBD-9BEE-4F9E-A43C-9B6DD2B0B99B}" srcOrd="5" destOrd="0" presId="urn:microsoft.com/office/officeart/2005/8/layout/radial1"/>
    <dgm:cxn modelId="{380DD4F2-F5BD-4E41-ABCE-5F8FC46D1CAA}" type="presParOf" srcId="{56B9AEBD-9BEE-4F9E-A43C-9B6DD2B0B99B}" destId="{52531E63-8E3F-435F-986C-E601F4905E6A}" srcOrd="0" destOrd="0" presId="urn:microsoft.com/office/officeart/2005/8/layout/radial1"/>
    <dgm:cxn modelId="{D472D6FD-817C-40E4-B413-5FC379726CA6}" type="presParOf" srcId="{111F0C15-ABFF-416F-8368-35FFAB740931}" destId="{C1286E80-0839-42DE-8F2C-7BDE65E3A790}" srcOrd="6" destOrd="0" presId="urn:microsoft.com/office/officeart/2005/8/layout/radial1"/>
    <dgm:cxn modelId="{A2707536-7A4E-47AC-B23D-57CA70912036}" type="presParOf" srcId="{111F0C15-ABFF-416F-8368-35FFAB740931}" destId="{B06F24EA-B23D-4145-8B99-4FE210DDB6AF}" srcOrd="7" destOrd="0" presId="urn:microsoft.com/office/officeart/2005/8/layout/radial1"/>
    <dgm:cxn modelId="{2AA30F38-F71B-4A73-8963-953AC81642A2}" type="presParOf" srcId="{B06F24EA-B23D-4145-8B99-4FE210DDB6AF}" destId="{24F6EC46-6AA2-495A-B88D-84C729479DE2}" srcOrd="0" destOrd="0" presId="urn:microsoft.com/office/officeart/2005/8/layout/radial1"/>
    <dgm:cxn modelId="{AED8EBB1-07D4-4C20-9018-85E4D1E310F0}" type="presParOf" srcId="{111F0C15-ABFF-416F-8368-35FFAB740931}" destId="{28E3400E-5A93-45A3-9C70-CFA22D63024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349FB-A845-49E5-BD3F-E817467CC214}">
      <dsp:nvSpPr>
        <dsp:cNvPr id="0" name=""/>
        <dsp:cNvSpPr/>
      </dsp:nvSpPr>
      <dsp:spPr>
        <a:xfrm flipV="1">
          <a:off x="18162" y="0"/>
          <a:ext cx="2183901" cy="1637926"/>
        </a:xfrm>
        <a:prstGeom prst="up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4F61FCAA-7E16-4AA2-8FEC-9CEB9427E36E}">
      <dsp:nvSpPr>
        <dsp:cNvPr id="0" name=""/>
        <dsp:cNvSpPr/>
      </dsp:nvSpPr>
      <dsp:spPr>
        <a:xfrm>
          <a:off x="2267581" y="0"/>
          <a:ext cx="3742981" cy="163792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l" defTabSz="1600200">
            <a:lnSpc>
              <a:spcPct val="90000"/>
            </a:lnSpc>
            <a:spcBef>
              <a:spcPct val="0"/>
            </a:spcBef>
            <a:spcAft>
              <a:spcPct val="35000"/>
            </a:spcAft>
          </a:pPr>
          <a:r>
            <a:rPr lang="en-US" sz="3600" kern="1200" dirty="0" smtClean="0"/>
            <a:t>Goal-based</a:t>
          </a:r>
          <a:endParaRPr lang="en-US" sz="3600" kern="1200" dirty="0"/>
        </a:p>
      </dsp:txBody>
      <dsp:txXfrm>
        <a:off x="2267581" y="0"/>
        <a:ext cx="3742981" cy="1637926"/>
      </dsp:txXfrm>
    </dsp:sp>
    <dsp:sp modelId="{A9B0D674-6374-40D2-A04F-7DE8DC826277}">
      <dsp:nvSpPr>
        <dsp:cNvPr id="0" name=""/>
        <dsp:cNvSpPr/>
      </dsp:nvSpPr>
      <dsp:spPr>
        <a:xfrm flipV="1">
          <a:off x="673333" y="1774419"/>
          <a:ext cx="2183901" cy="1637926"/>
        </a:xfrm>
        <a:prstGeom prst="down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6CC7DE2-1DBD-4F2D-A53B-BA89B85A8373}">
      <dsp:nvSpPr>
        <dsp:cNvPr id="0" name=""/>
        <dsp:cNvSpPr/>
      </dsp:nvSpPr>
      <dsp:spPr>
        <a:xfrm>
          <a:off x="2922751" y="1774419"/>
          <a:ext cx="3742981" cy="163792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kern="1200" dirty="0" smtClean="0"/>
            <a:t>Expertise-based</a:t>
          </a:r>
          <a:endParaRPr lang="en-US" sz="3200" kern="1200" dirty="0"/>
        </a:p>
      </dsp:txBody>
      <dsp:txXfrm>
        <a:off x="2922751" y="1774419"/>
        <a:ext cx="3742981" cy="1637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D645B-828F-4007-8111-0BE257ACC363}">
      <dsp:nvSpPr>
        <dsp:cNvPr id="0" name=""/>
        <dsp:cNvSpPr/>
      </dsp:nvSpPr>
      <dsp:spPr>
        <a:xfrm>
          <a:off x="2926741" y="1578999"/>
          <a:ext cx="1312649" cy="13126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Marine EVs</a:t>
          </a:r>
          <a:endParaRPr lang="en-US" sz="2400" kern="1200" dirty="0"/>
        </a:p>
      </dsp:txBody>
      <dsp:txXfrm>
        <a:off x="3118974" y="1771232"/>
        <a:ext cx="928183" cy="928183"/>
      </dsp:txXfrm>
    </dsp:sp>
    <dsp:sp modelId="{30662C5C-466C-478B-865E-0CA6BCDD734C}">
      <dsp:nvSpPr>
        <dsp:cNvPr id="0" name=""/>
        <dsp:cNvSpPr/>
      </dsp:nvSpPr>
      <dsp:spPr>
        <a:xfrm rot="16021395">
          <a:off x="3384494" y="1405763"/>
          <a:ext cx="312735" cy="35928"/>
        </a:xfrm>
        <a:custGeom>
          <a:avLst/>
          <a:gdLst/>
          <a:ahLst/>
          <a:cxnLst/>
          <a:rect l="0" t="0" r="0" b="0"/>
          <a:pathLst>
            <a:path>
              <a:moveTo>
                <a:pt x="0" y="17964"/>
              </a:moveTo>
              <a:lnTo>
                <a:pt x="312735" y="179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33044" y="1415909"/>
        <a:ext cx="15636" cy="15636"/>
      </dsp:txXfrm>
    </dsp:sp>
    <dsp:sp modelId="{CEE6D052-657E-44D1-ACDD-9E3E0F5B3A78}">
      <dsp:nvSpPr>
        <dsp:cNvPr id="0" name=""/>
        <dsp:cNvSpPr/>
      </dsp:nvSpPr>
      <dsp:spPr>
        <a:xfrm>
          <a:off x="1978580" y="-44913"/>
          <a:ext cx="3040082" cy="13126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PROCESS TO IDENTIFY EVS</a:t>
          </a:r>
        </a:p>
        <a:p>
          <a:pPr lvl="0" algn="ctr" defTabSz="444500">
            <a:lnSpc>
              <a:spcPct val="90000"/>
            </a:lnSpc>
            <a:spcBef>
              <a:spcPct val="0"/>
            </a:spcBef>
            <a:spcAft>
              <a:spcPct val="35000"/>
            </a:spcAft>
          </a:pPr>
          <a:r>
            <a:rPr lang="en-US" sz="1000" kern="1200" dirty="0" smtClean="0">
              <a:solidFill>
                <a:schemeClr val="accent2">
                  <a:lumMod val="50000"/>
                </a:schemeClr>
              </a:solidFill>
            </a:rPr>
            <a:t>IN PROGRESS  (meetings, bibliography)</a:t>
          </a:r>
        </a:p>
        <a:p>
          <a:pPr lvl="0" algn="ctr" defTabSz="444500">
            <a:lnSpc>
              <a:spcPct val="90000"/>
            </a:lnSpc>
            <a:spcBef>
              <a:spcPct val="0"/>
            </a:spcBef>
            <a:spcAft>
              <a:spcPct val="35000"/>
            </a:spcAft>
          </a:pPr>
          <a:r>
            <a:rPr lang="en-US" sz="1000" kern="1200" dirty="0" smtClean="0">
              <a:solidFill>
                <a:schemeClr val="accent2">
                  <a:lumMod val="50000"/>
                </a:schemeClr>
              </a:solidFill>
            </a:rPr>
            <a:t>( Hayes, et al. 2015)</a:t>
          </a:r>
          <a:endParaRPr lang="en-US" sz="1000" kern="1200" dirty="0">
            <a:solidFill>
              <a:schemeClr val="accent2">
                <a:lumMod val="50000"/>
              </a:schemeClr>
            </a:solidFill>
          </a:endParaRPr>
        </a:p>
      </dsp:txBody>
      <dsp:txXfrm>
        <a:off x="2423790" y="147320"/>
        <a:ext cx="2149662" cy="928183"/>
      </dsp:txXfrm>
    </dsp:sp>
    <dsp:sp modelId="{85BEB83E-10C6-40A2-AC96-AB3051340BD6}">
      <dsp:nvSpPr>
        <dsp:cNvPr id="0" name=""/>
        <dsp:cNvSpPr/>
      </dsp:nvSpPr>
      <dsp:spPr>
        <a:xfrm>
          <a:off x="4239390" y="2217359"/>
          <a:ext cx="397097" cy="35928"/>
        </a:xfrm>
        <a:custGeom>
          <a:avLst/>
          <a:gdLst/>
          <a:ahLst/>
          <a:cxnLst/>
          <a:rect l="0" t="0" r="0" b="0"/>
          <a:pathLst>
            <a:path>
              <a:moveTo>
                <a:pt x="0" y="17964"/>
              </a:moveTo>
              <a:lnTo>
                <a:pt x="397097" y="179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8012" y="2225396"/>
        <a:ext cx="19854" cy="19854"/>
      </dsp:txXfrm>
    </dsp:sp>
    <dsp:sp modelId="{DB12BF9E-38B4-4D6A-882F-D22C1BA5C500}">
      <dsp:nvSpPr>
        <dsp:cNvPr id="0" name=""/>
        <dsp:cNvSpPr/>
      </dsp:nvSpPr>
      <dsp:spPr>
        <a:xfrm>
          <a:off x="4636488" y="1578999"/>
          <a:ext cx="1312649" cy="13126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Requirement for </a:t>
          </a:r>
        </a:p>
        <a:p>
          <a:pPr lvl="0" algn="ctr" defTabSz="444500">
            <a:lnSpc>
              <a:spcPct val="90000"/>
            </a:lnSpc>
            <a:spcBef>
              <a:spcPct val="0"/>
            </a:spcBef>
            <a:spcAft>
              <a:spcPct val="35000"/>
            </a:spcAft>
          </a:pPr>
          <a:r>
            <a:rPr lang="en-US" sz="1000" kern="1200" dirty="0" smtClean="0"/>
            <a:t>Uncertainty;</a:t>
          </a:r>
        </a:p>
        <a:p>
          <a:pPr lvl="0" algn="ctr" defTabSz="444500">
            <a:lnSpc>
              <a:spcPct val="90000"/>
            </a:lnSpc>
            <a:spcBef>
              <a:spcPct val="0"/>
            </a:spcBef>
            <a:spcAft>
              <a:spcPct val="35000"/>
            </a:spcAft>
          </a:pPr>
          <a:r>
            <a:rPr lang="en-US" sz="1000" kern="1200" dirty="0" smtClean="0"/>
            <a:t>Long term monitoring</a:t>
          </a:r>
          <a:endParaRPr lang="en-US" sz="1000" kern="1200" dirty="0"/>
        </a:p>
      </dsp:txBody>
      <dsp:txXfrm>
        <a:off x="4828721" y="1771232"/>
        <a:ext cx="928183" cy="928183"/>
      </dsp:txXfrm>
    </dsp:sp>
    <dsp:sp modelId="{56B9AEBD-9BEE-4F9E-A43C-9B6DD2B0B99B}">
      <dsp:nvSpPr>
        <dsp:cNvPr id="0" name=""/>
        <dsp:cNvSpPr/>
      </dsp:nvSpPr>
      <dsp:spPr>
        <a:xfrm rot="5991800">
          <a:off x="3404016" y="2920021"/>
          <a:ext cx="113758" cy="35928"/>
        </a:xfrm>
        <a:custGeom>
          <a:avLst/>
          <a:gdLst/>
          <a:ahLst/>
          <a:cxnLst/>
          <a:rect l="0" t="0" r="0" b="0"/>
          <a:pathLst>
            <a:path>
              <a:moveTo>
                <a:pt x="0" y="17964"/>
              </a:moveTo>
              <a:lnTo>
                <a:pt x="113758" y="179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58051" y="2935141"/>
        <a:ext cx="5687" cy="5687"/>
      </dsp:txXfrm>
    </dsp:sp>
    <dsp:sp modelId="{C1286E80-0839-42DE-8F2C-7BDE65E3A790}">
      <dsp:nvSpPr>
        <dsp:cNvPr id="0" name=""/>
        <dsp:cNvSpPr/>
      </dsp:nvSpPr>
      <dsp:spPr>
        <a:xfrm>
          <a:off x="1175789" y="2991090"/>
          <a:ext cx="4220009" cy="19079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APPLICATIONS/INITIATIVES/DIRECTIVES </a:t>
          </a:r>
        </a:p>
        <a:p>
          <a:pPr lvl="0" algn="ctr" defTabSz="622300">
            <a:lnSpc>
              <a:spcPct val="90000"/>
            </a:lnSpc>
            <a:spcBef>
              <a:spcPct val="0"/>
            </a:spcBef>
            <a:spcAft>
              <a:spcPct val="35000"/>
            </a:spcAft>
          </a:pPr>
          <a:r>
            <a:rPr lang="en-US" sz="1600" b="1" kern="1200" dirty="0" smtClean="0">
              <a:solidFill>
                <a:schemeClr val="accent2">
                  <a:lumMod val="50000"/>
                </a:schemeClr>
              </a:solidFill>
            </a:rPr>
            <a:t>* EU MARINE STRATEGY FRAMEWORK DIRECTIVE (MSFD)</a:t>
          </a:r>
        </a:p>
        <a:p>
          <a:pPr lvl="0" algn="ctr" defTabSz="622300">
            <a:lnSpc>
              <a:spcPct val="90000"/>
            </a:lnSpc>
            <a:spcBef>
              <a:spcPct val="0"/>
            </a:spcBef>
            <a:spcAft>
              <a:spcPct val="35000"/>
            </a:spcAft>
          </a:pPr>
          <a:r>
            <a:rPr lang="en-GB" sz="1600" b="1" kern="1200" dirty="0" smtClean="0">
              <a:solidFill>
                <a:schemeClr val="accent2">
                  <a:lumMod val="50000"/>
                </a:schemeClr>
              </a:solidFill>
            </a:rPr>
            <a:t>* UNEP-MAP</a:t>
          </a:r>
        </a:p>
        <a:p>
          <a:pPr lvl="0" algn="ctr" defTabSz="622300">
            <a:lnSpc>
              <a:spcPct val="90000"/>
            </a:lnSpc>
            <a:spcBef>
              <a:spcPct val="0"/>
            </a:spcBef>
            <a:spcAft>
              <a:spcPct val="35000"/>
            </a:spcAft>
          </a:pPr>
          <a:r>
            <a:rPr lang="en-GB" sz="1600" b="1" kern="1200" dirty="0" smtClean="0">
              <a:solidFill>
                <a:schemeClr val="accent2">
                  <a:lumMod val="50000"/>
                </a:schemeClr>
              </a:solidFill>
            </a:rPr>
            <a:t>Medit. Action Plan;</a:t>
          </a:r>
        </a:p>
        <a:p>
          <a:pPr lvl="0" algn="ctr" defTabSz="622300">
            <a:lnSpc>
              <a:spcPct val="90000"/>
            </a:lnSpc>
            <a:spcBef>
              <a:spcPct val="0"/>
            </a:spcBef>
            <a:spcAft>
              <a:spcPct val="35000"/>
            </a:spcAft>
          </a:pPr>
          <a:r>
            <a:rPr lang="en-GB" sz="1600" b="1" kern="1200" dirty="0" smtClean="0">
              <a:solidFill>
                <a:schemeClr val="accent2">
                  <a:lumMod val="50000"/>
                </a:schemeClr>
              </a:solidFill>
            </a:rPr>
            <a:t> </a:t>
          </a:r>
          <a:r>
            <a:rPr lang="en-GB" sz="1600" b="1" kern="1200" dirty="0" err="1" smtClean="0">
              <a:solidFill>
                <a:schemeClr val="accent2">
                  <a:lumMod val="50000"/>
                </a:schemeClr>
              </a:solidFill>
            </a:rPr>
            <a:t>Ecos</a:t>
          </a:r>
          <a:r>
            <a:rPr lang="en-GB" sz="1600" b="1" kern="1200" dirty="0" smtClean="0">
              <a:solidFill>
                <a:schemeClr val="accent2">
                  <a:lumMod val="50000"/>
                </a:schemeClr>
              </a:solidFill>
            </a:rPr>
            <a:t>- Approach (</a:t>
          </a:r>
          <a:r>
            <a:rPr lang="en-GB" sz="1600" b="1" kern="1200" dirty="0" err="1" smtClean="0">
              <a:solidFill>
                <a:schemeClr val="accent2">
                  <a:lumMod val="50000"/>
                </a:schemeClr>
              </a:solidFill>
            </a:rPr>
            <a:t>EcAp</a:t>
          </a:r>
          <a:r>
            <a:rPr lang="en-GB" sz="1600" b="1" kern="1200" dirty="0" smtClean="0">
              <a:solidFill>
                <a:schemeClr val="accent2">
                  <a:lumMod val="50000"/>
                </a:schemeClr>
              </a:solidFill>
            </a:rPr>
            <a:t>-MED): </a:t>
          </a:r>
          <a:endParaRPr lang="en-US" sz="1600" kern="1200" dirty="0">
            <a:solidFill>
              <a:schemeClr val="accent2">
                <a:lumMod val="50000"/>
              </a:schemeClr>
            </a:solidFill>
          </a:endParaRPr>
        </a:p>
      </dsp:txBody>
      <dsp:txXfrm>
        <a:off x="1793795" y="3270504"/>
        <a:ext cx="2983997" cy="1349133"/>
      </dsp:txXfrm>
    </dsp:sp>
    <dsp:sp modelId="{B06F24EA-B23D-4145-8B99-4FE210DDB6AF}">
      <dsp:nvSpPr>
        <dsp:cNvPr id="0" name=""/>
        <dsp:cNvSpPr/>
      </dsp:nvSpPr>
      <dsp:spPr>
        <a:xfrm rot="10939536">
          <a:off x="2567281" y="2183420"/>
          <a:ext cx="360148" cy="35928"/>
        </a:xfrm>
        <a:custGeom>
          <a:avLst/>
          <a:gdLst/>
          <a:ahLst/>
          <a:cxnLst/>
          <a:rect l="0" t="0" r="0" b="0"/>
          <a:pathLst>
            <a:path>
              <a:moveTo>
                <a:pt x="0" y="17964"/>
              </a:moveTo>
              <a:lnTo>
                <a:pt x="360148" y="179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38352" y="2192380"/>
        <a:ext cx="18007" cy="18007"/>
      </dsp:txXfrm>
    </dsp:sp>
    <dsp:sp modelId="{28E3400E-5A93-45A3-9C70-CFA22D630244}">
      <dsp:nvSpPr>
        <dsp:cNvPr id="0" name=""/>
        <dsp:cNvSpPr/>
      </dsp:nvSpPr>
      <dsp:spPr>
        <a:xfrm>
          <a:off x="78986" y="1487297"/>
          <a:ext cx="2492130" cy="13126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LINKS TO:</a:t>
          </a:r>
        </a:p>
        <a:p>
          <a:pPr lvl="0" algn="ctr" defTabSz="400050">
            <a:lnSpc>
              <a:spcPct val="90000"/>
            </a:lnSpc>
            <a:spcBef>
              <a:spcPct val="0"/>
            </a:spcBef>
            <a:spcAft>
              <a:spcPct val="35000"/>
            </a:spcAft>
          </a:pPr>
          <a:r>
            <a:rPr lang="en-US" sz="1400" b="1" kern="1200" dirty="0" smtClean="0">
              <a:solidFill>
                <a:schemeClr val="accent2">
                  <a:lumMod val="50000"/>
                </a:schemeClr>
              </a:solidFill>
            </a:rPr>
            <a:t>BIODIVERSITY</a:t>
          </a:r>
          <a:endParaRPr lang="en-US" sz="1400" b="1" kern="1200" dirty="0">
            <a:solidFill>
              <a:schemeClr val="accent2">
                <a:lumMod val="50000"/>
              </a:schemeClr>
            </a:solidFill>
          </a:endParaRPr>
        </a:p>
      </dsp:txBody>
      <dsp:txXfrm>
        <a:off x="443950" y="1679530"/>
        <a:ext cx="1762202" cy="928183"/>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22/09/15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‹n.›</a:t>
            </a:fld>
            <a:endParaRPr lang="ca-ES" dirty="0"/>
          </a:p>
        </p:txBody>
      </p:sp>
    </p:spTree>
    <p:extLst>
      <p:ext uri="{BB962C8B-B14F-4D97-AF65-F5344CB8AC3E}">
        <p14:creationId xmlns:p14="http://schemas.microsoft.com/office/powerpoint/2010/main" val="338736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22/09/15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‹n.›</a:t>
            </a:fld>
            <a:endParaRPr lang="ca-ES" dirty="0"/>
          </a:p>
        </p:txBody>
      </p:sp>
    </p:spTree>
    <p:extLst>
      <p:ext uri="{BB962C8B-B14F-4D97-AF65-F5344CB8AC3E}">
        <p14:creationId xmlns:p14="http://schemas.microsoft.com/office/powerpoint/2010/main" val="380065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F5B015D-B3B7-4963-BD5B-E3D7315FBFBD}" type="slidenum">
              <a:rPr lang="ca-ES" smtClean="0"/>
              <a:pPr/>
              <a:t>10</a:t>
            </a:fld>
            <a:endParaRPr lang="ca-ES" dirty="0"/>
          </a:p>
        </p:txBody>
      </p:sp>
    </p:spTree>
    <p:extLst>
      <p:ext uri="{BB962C8B-B14F-4D97-AF65-F5344CB8AC3E}">
        <p14:creationId xmlns:p14="http://schemas.microsoft.com/office/powerpoint/2010/main" val="10693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1pPr>
            <a:lvl2pPr>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2pPr>
            <a:lvl3pPr>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3pPr>
            <a:lvl4pPr>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4pPr>
            <a:lvl5pPr>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5pPr>
            <a:lvl6pPr marL="2703195" indent="-245745" defTabSz="482958" eaLnBrk="0" fontAlgn="base" hangingPunct="0">
              <a:lnSpc>
                <a:spcPct val="90000"/>
              </a:lnSpc>
              <a:spcBef>
                <a:spcPct val="0"/>
              </a:spcBef>
              <a:spcAft>
                <a:spcPct val="0"/>
              </a:spcAft>
              <a:buClr>
                <a:srgbClr val="000000"/>
              </a:buClr>
              <a:buSzPct val="100000"/>
              <a:buFont typeface="Times New Roman" pitchFamily="18" charset="0"/>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6pPr>
            <a:lvl7pPr marL="3194685" indent="-245745" defTabSz="482958" eaLnBrk="0" fontAlgn="base" hangingPunct="0">
              <a:lnSpc>
                <a:spcPct val="90000"/>
              </a:lnSpc>
              <a:spcBef>
                <a:spcPct val="0"/>
              </a:spcBef>
              <a:spcAft>
                <a:spcPct val="0"/>
              </a:spcAft>
              <a:buClr>
                <a:srgbClr val="000000"/>
              </a:buClr>
              <a:buSzPct val="100000"/>
              <a:buFont typeface="Times New Roman" pitchFamily="18" charset="0"/>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7pPr>
            <a:lvl8pPr marL="3686175" indent="-245745" defTabSz="482958" eaLnBrk="0" fontAlgn="base" hangingPunct="0">
              <a:lnSpc>
                <a:spcPct val="90000"/>
              </a:lnSpc>
              <a:spcBef>
                <a:spcPct val="0"/>
              </a:spcBef>
              <a:spcAft>
                <a:spcPct val="0"/>
              </a:spcAft>
              <a:buClr>
                <a:srgbClr val="000000"/>
              </a:buClr>
              <a:buSzPct val="100000"/>
              <a:buFont typeface="Times New Roman" pitchFamily="18" charset="0"/>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8pPr>
            <a:lvl9pPr marL="4177665" indent="-245745" defTabSz="482958" eaLnBrk="0" fontAlgn="base" hangingPunct="0">
              <a:lnSpc>
                <a:spcPct val="90000"/>
              </a:lnSpc>
              <a:spcBef>
                <a:spcPct val="0"/>
              </a:spcBef>
              <a:spcAft>
                <a:spcPct val="0"/>
              </a:spcAft>
              <a:buClr>
                <a:srgbClr val="000000"/>
              </a:buClr>
              <a:buSzPct val="100000"/>
              <a:buFont typeface="Times New Roman" pitchFamily="18" charset="0"/>
              <a:tabLst>
                <a:tab pos="482958" algn="l"/>
                <a:tab pos="965914" algn="l"/>
                <a:tab pos="1448872" algn="l"/>
                <a:tab pos="1931829" algn="l"/>
                <a:tab pos="2414786" algn="l"/>
                <a:tab pos="2897743" algn="l"/>
              </a:tabLst>
              <a:defRPr sz="2000" b="1">
                <a:solidFill>
                  <a:schemeClr val="bg1"/>
                </a:solidFill>
                <a:latin typeface="Arial" charset="0"/>
                <a:ea typeface="Droid Sans Fallback" pitchFamily="34" charset="-128"/>
              </a:defRPr>
            </a:lvl9pPr>
          </a:lstStyle>
          <a:p>
            <a:fld id="{DC0C448B-4723-410B-9AAE-1821B7412284}" type="slidenum">
              <a:rPr lang="en-US" altLang="it-IT" sz="1300">
                <a:solidFill>
                  <a:srgbClr val="000000"/>
                </a:solidFill>
                <a:latin typeface="Times New Roman" pitchFamily="18" charset="0"/>
              </a:rPr>
              <a:pPr/>
              <a:t>15</a:t>
            </a:fld>
            <a:endParaRPr lang="en-US" altLang="it-IT" sz="1300">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992188" y="768350"/>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txBox="1">
            <a:spLocks noChangeArrowheads="1"/>
          </p:cNvSpPr>
          <p:nvPr/>
        </p:nvSpPr>
        <p:spPr bwMode="auto">
          <a:xfrm>
            <a:off x="946791" y="4861795"/>
            <a:ext cx="5205718" cy="4604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298" tIns="49149" rIns="98298" bIns="49149"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22/09/15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3"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4"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5"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1.png"/><Relationship Id="rId8"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hyperlink" Target="http://www.gstss.org/2015_Bari/index.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irds_Directive" TargetMode="External"/><Relationship Id="rId4" Type="http://schemas.openxmlformats.org/officeDocument/2006/relationships/hyperlink" Target="https://en.wikipedia.org/wiki/Marine_Strategy_Framework_Directive" TargetMode="External"/><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hyperlink" Target="https://en.wikipedia.org/wiki/Habitats_Directiv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581607"/>
            <a:ext cx="7772400" cy="1138773"/>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897A"/>
                </a:solidFill>
                <a:effectLst/>
                <a:uLnTx/>
                <a:uFillTx/>
                <a:latin typeface="+mj-lt"/>
                <a:ea typeface="+mj-ea"/>
                <a:cs typeface="+mj-cs"/>
              </a:rPr>
              <a:t>CNR_ISSIA, Bari-Italy</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Palma </a:t>
            </a:r>
            <a:r>
              <a:rPr lang="en-US" sz="2000" b="1" i="0" dirty="0" err="1" smtClean="0">
                <a:latin typeface="+mj-lt"/>
                <a:ea typeface="+mj-ea"/>
                <a:cs typeface="+mj-cs"/>
              </a:rPr>
              <a:t>Blonda</a:t>
            </a:r>
            <a:r>
              <a:rPr lang="en-US" sz="2000" b="1" i="0" dirty="0" smtClean="0">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err="1" smtClean="0">
                <a:latin typeface="+mj-lt"/>
                <a:ea typeface="+mj-ea"/>
                <a:cs typeface="+mj-cs"/>
              </a:rPr>
              <a:t>blonda@ba.issia.cnr.it</a:t>
            </a:r>
            <a:r>
              <a:rPr lang="en-US" sz="2000" b="1" i="0" dirty="0" smtClean="0">
                <a:latin typeface="+mj-lt"/>
                <a:ea typeface="+mj-ea"/>
                <a:cs typeface="+mj-cs"/>
              </a:rPr>
              <a:t> </a:t>
            </a:r>
            <a:endParaRPr kumimoji="0" lang="en-US" sz="18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246769"/>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 first workshop</a:t>
            </a:r>
            <a:endParaRPr lang="en-US" sz="4000" b="1" i="0" kern="1200" noProof="0" dirty="0" smtClean="0">
              <a:solidFill>
                <a:srgbClr val="00897A"/>
              </a:solidFill>
              <a:effectLst/>
              <a:latin typeface="+mj-lt"/>
              <a:ea typeface="+mj-ea"/>
              <a:cs typeface="+mj-cs"/>
            </a:endParaRPr>
          </a:p>
          <a:p>
            <a:pPr lvl="0" algn="ctr"/>
            <a:r>
              <a:rPr lang="en-US" sz="2400" i="1" dirty="0" smtClean="0">
                <a:solidFill>
                  <a:schemeClr val="tx1">
                    <a:tint val="75000"/>
                  </a:schemeClr>
                </a:solidFill>
              </a:rPr>
              <a:t>21-22 September, Paris</a:t>
            </a:r>
          </a:p>
          <a:p>
            <a:pPr lvl="0" algn="ctr"/>
            <a:endParaRPr lang="en-US" sz="2400" i="1" dirty="0" smtClean="0">
              <a:solidFill>
                <a:schemeClr val="tx1">
                  <a:tint val="75000"/>
                </a:schemeClr>
              </a:solidFill>
            </a:endParaRPr>
          </a:p>
          <a:p>
            <a:pPr lvl="0" algn="ctr"/>
            <a:r>
              <a:rPr lang="en-US" sz="2800" b="1" dirty="0">
                <a:solidFill>
                  <a:srgbClr val="00897A"/>
                </a:solidFill>
              </a:rPr>
              <a:t>Defining user needs and essential variables to support GEOSS objectives</a:t>
            </a:r>
            <a:endParaRPr lang="ca-ES" sz="2800" b="1" i="0" kern="1200" dirty="0" smtClean="0">
              <a:solidFill>
                <a:srgbClr val="00897A"/>
              </a:solidFill>
              <a:effectLst/>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sp>
        <p:nvSpPr>
          <p:cNvPr id="11" name="Contenidor de contingut 2"/>
          <p:cNvSpPr>
            <a:spLocks noGrp="1"/>
          </p:cNvSpPr>
          <p:nvPr>
            <p:ph idx="1"/>
          </p:nvPr>
        </p:nvSpPr>
        <p:spPr>
          <a:xfrm>
            <a:off x="179512" y="1628800"/>
            <a:ext cx="8820472" cy="4752528"/>
          </a:xfrm>
        </p:spPr>
        <p:txBody>
          <a:bodyPr>
            <a:normAutofit fontScale="85000" lnSpcReduction="20000"/>
          </a:bodyPr>
          <a:lstStyle/>
          <a:p>
            <a:pPr marL="0" indent="0">
              <a:buNone/>
            </a:pPr>
            <a:r>
              <a:rPr lang="en-US" b="1" i="1" dirty="0" smtClean="0"/>
              <a:t>For Climate </a:t>
            </a:r>
            <a:r>
              <a:rPr lang="en-US" i="1" dirty="0" smtClean="0"/>
              <a:t>biogeochemistry</a:t>
            </a:r>
            <a:r>
              <a:rPr lang="en-US" b="1" i="1" dirty="0" smtClean="0"/>
              <a:t> </a:t>
            </a:r>
            <a:r>
              <a:rPr lang="en-US" i="1" dirty="0" smtClean="0"/>
              <a:t>(by I. </a:t>
            </a:r>
            <a:r>
              <a:rPr lang="en-US" i="1" dirty="0" err="1" smtClean="0"/>
              <a:t>Kriest</a:t>
            </a:r>
            <a:r>
              <a:rPr lang="en-US" i="1" dirty="0" smtClean="0"/>
              <a:t> and T. </a:t>
            </a:r>
            <a:r>
              <a:rPr lang="en-US" i="1" dirty="0" err="1" smtClean="0"/>
              <a:t>Tanhua</a:t>
            </a:r>
            <a:r>
              <a:rPr lang="en-US" i="1" dirty="0" smtClean="0"/>
              <a:t>, 							GEOMAR)</a:t>
            </a:r>
            <a:endParaRPr lang="en-US" b="1" i="1" dirty="0" smtClean="0"/>
          </a:p>
          <a:p>
            <a:pPr lvl="1">
              <a:buFont typeface="Wingdings" charset="2"/>
              <a:buChar char="q"/>
            </a:pPr>
            <a:r>
              <a:rPr lang="en-US" sz="2600" dirty="0" smtClean="0"/>
              <a:t>Defining EVs (2009-2014):</a:t>
            </a:r>
          </a:p>
          <a:p>
            <a:pPr lvl="2">
              <a:buFont typeface="Wingdings" charset="2"/>
              <a:buChar char="Ø"/>
            </a:pPr>
            <a:r>
              <a:rPr lang="en-US" sz="2200" dirty="0"/>
              <a:t>T</a:t>
            </a:r>
            <a:r>
              <a:rPr lang="en-US" sz="2200" dirty="0" smtClean="0"/>
              <a:t>hree thematic panels (physics, biology/ecology and carbon/biochemistry)</a:t>
            </a:r>
          </a:p>
          <a:p>
            <a:pPr lvl="2">
              <a:buFont typeface="Wingdings" charset="2"/>
              <a:buChar char="Ø"/>
            </a:pPr>
            <a:r>
              <a:rPr lang="en-US" sz="2200" dirty="0"/>
              <a:t>I</a:t>
            </a:r>
            <a:r>
              <a:rPr lang="en-US" sz="2200" dirty="0" smtClean="0"/>
              <a:t>n-person meetings and workshops for</a:t>
            </a:r>
          </a:p>
          <a:p>
            <a:pPr lvl="2">
              <a:buFont typeface="Wingdings" charset="2"/>
              <a:buChar char="Ø"/>
            </a:pPr>
            <a:r>
              <a:rPr lang="en-US" sz="2200" dirty="0"/>
              <a:t>I</a:t>
            </a:r>
            <a:r>
              <a:rPr lang="en-US" sz="2200" dirty="0" smtClean="0"/>
              <a:t>dentifying the </a:t>
            </a:r>
            <a:r>
              <a:rPr lang="en-US" sz="2200" b="1" dirty="0" smtClean="0">
                <a:solidFill>
                  <a:srgbClr val="FF0000"/>
                </a:solidFill>
              </a:rPr>
              <a:t>relevant topics / questions </a:t>
            </a:r>
            <a:r>
              <a:rPr lang="en-US" sz="2200" dirty="0" smtClean="0">
                <a:solidFill>
                  <a:srgbClr val="FF0000"/>
                </a:solidFill>
              </a:rPr>
              <a:t>on a societal and scientific basis</a:t>
            </a:r>
          </a:p>
          <a:p>
            <a:pPr lvl="2">
              <a:buFont typeface="Wingdings" charset="2"/>
              <a:buChar char="Ø"/>
            </a:pPr>
            <a:endParaRPr lang="en-US" sz="2200" dirty="0" smtClean="0">
              <a:solidFill>
                <a:srgbClr val="FF0000"/>
              </a:solidFill>
            </a:endParaRPr>
          </a:p>
          <a:p>
            <a:pPr lvl="3">
              <a:buFont typeface="Wingdings" charset="2"/>
              <a:buChar char="Ø"/>
            </a:pPr>
            <a:r>
              <a:rPr lang="en-US" sz="1800" dirty="0" smtClean="0"/>
              <a:t>The role of ocean biogeochemistry in climate</a:t>
            </a:r>
          </a:p>
          <a:p>
            <a:pPr lvl="3">
              <a:buFont typeface="Wingdings" charset="2"/>
              <a:buChar char="Ø"/>
            </a:pPr>
            <a:r>
              <a:rPr lang="en-US" sz="1800" dirty="0" smtClean="0"/>
              <a:t>Human impacts on ocean biogeochemistry</a:t>
            </a:r>
          </a:p>
          <a:p>
            <a:pPr lvl="3">
              <a:buFont typeface="Wingdings" charset="2"/>
              <a:buChar char="Ø"/>
            </a:pPr>
            <a:r>
              <a:rPr lang="en-US" sz="1800" dirty="0" smtClean="0"/>
              <a:t>Ocean ecosystem health</a:t>
            </a:r>
          </a:p>
          <a:p>
            <a:pPr lvl="2">
              <a:buFont typeface="Wingdings" charset="2"/>
              <a:buChar char="Ø"/>
            </a:pPr>
            <a:r>
              <a:rPr lang="en-US" sz="2200" dirty="0"/>
              <a:t>F</a:t>
            </a:r>
            <a:r>
              <a:rPr lang="en-US" sz="2200" dirty="0" smtClean="0"/>
              <a:t>inding the relevant variables addressing such questions by</a:t>
            </a:r>
          </a:p>
          <a:p>
            <a:pPr lvl="2">
              <a:buFont typeface="Wingdings" charset="2"/>
              <a:buChar char="Ø"/>
            </a:pPr>
            <a:r>
              <a:rPr lang="en-US" sz="2200" dirty="0" smtClean="0">
                <a:solidFill>
                  <a:srgbClr val="FF0000"/>
                </a:solidFill>
              </a:rPr>
              <a:t>Balancing </a:t>
            </a:r>
            <a:r>
              <a:rPr lang="en-US" sz="2200" i="1" dirty="0">
                <a:solidFill>
                  <a:srgbClr val="FF0000"/>
                </a:solidFill>
              </a:rPr>
              <a:t>Impact and </a:t>
            </a:r>
            <a:r>
              <a:rPr lang="en-US" sz="2200" i="1" dirty="0" smtClean="0">
                <a:solidFill>
                  <a:srgbClr val="FF0000"/>
                </a:solidFill>
              </a:rPr>
              <a:t>Feasibility </a:t>
            </a:r>
            <a:r>
              <a:rPr lang="en-US" sz="2200" i="1" dirty="0" smtClean="0">
                <a:solidFill>
                  <a:srgbClr val="244583"/>
                </a:solidFill>
              </a:rPr>
              <a:t>to  </a:t>
            </a:r>
            <a:r>
              <a:rPr lang="en-US" sz="2200" dirty="0" smtClean="0">
                <a:solidFill>
                  <a:srgbClr val="244583"/>
                </a:solidFill>
              </a:rPr>
              <a:t>assess EOVs observational needs and readiness 	</a:t>
            </a:r>
            <a:r>
              <a:rPr lang="en-US" sz="2200" dirty="0" smtClean="0">
                <a:solidFill>
                  <a:srgbClr val="FF0000"/>
                </a:solidFill>
              </a:rPr>
              <a:t>	 Top 8 candidates</a:t>
            </a:r>
          </a:p>
          <a:p>
            <a:pPr lvl="2">
              <a:buFont typeface="Wingdings" charset="2"/>
              <a:buChar char="Ø"/>
            </a:pPr>
            <a:r>
              <a:rPr lang="en-US" sz="2200" dirty="0" smtClean="0">
                <a:solidFill>
                  <a:srgbClr val="FF0000"/>
                </a:solidFill>
              </a:rPr>
              <a:t>Defining derived products, temporal and spatial scales</a:t>
            </a:r>
          </a:p>
          <a:p>
            <a:pPr lvl="1">
              <a:buFont typeface="Wingdings" charset="2"/>
              <a:buChar char="q"/>
            </a:pPr>
            <a:r>
              <a:rPr lang="en-US" sz="2600" dirty="0"/>
              <a:t>Validation: acceptance by international bodies (FOO, GOOS, IOCCP, IOC)</a:t>
            </a:r>
          </a:p>
        </p:txBody>
      </p:sp>
      <p:sp>
        <p:nvSpPr>
          <p:cNvPr id="7" name="Freccia destra 6"/>
          <p:cNvSpPr/>
          <p:nvPr/>
        </p:nvSpPr>
        <p:spPr>
          <a:xfrm>
            <a:off x="2987824" y="5157192"/>
            <a:ext cx="576064" cy="1440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1259632" y="3724290"/>
            <a:ext cx="6912768" cy="784830"/>
          </a:xfrm>
          <a:prstGeom prst="rect">
            <a:avLst/>
          </a:prstGeom>
          <a:solidFill>
            <a:schemeClr val="accent1">
              <a:lumMod val="60000"/>
              <a:lumOff val="4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500" dirty="0">
                <a:solidFill>
                  <a:schemeClr val="accent2">
                    <a:lumMod val="50000"/>
                  </a:schemeClr>
                </a:solidFill>
                <a:latin typeface="Avenir Black Oblique"/>
                <a:cs typeface="Avenir Black Oblique"/>
              </a:rPr>
              <a:t>How is the ocean carbon content changing</a:t>
            </a:r>
            <a:r>
              <a:rPr lang="en-US" sz="1500" dirty="0" smtClean="0">
                <a:solidFill>
                  <a:schemeClr val="accent2">
                    <a:lumMod val="50000"/>
                  </a:schemeClr>
                </a:solidFill>
                <a:latin typeface="Avenir Black Oblique"/>
                <a:cs typeface="Avenir Black Oblique"/>
              </a:rPr>
              <a:t>?</a:t>
            </a:r>
          </a:p>
          <a:p>
            <a:r>
              <a:rPr lang="en-US" sz="1500" dirty="0" smtClean="0">
                <a:solidFill>
                  <a:schemeClr val="accent2">
                    <a:lumMod val="50000"/>
                  </a:schemeClr>
                </a:solidFill>
                <a:latin typeface="Avenir Black Oblique"/>
                <a:cs typeface="Avenir Black Oblique"/>
              </a:rPr>
              <a:t>How large are the dead zones and fast are their changing</a:t>
            </a:r>
            <a:r>
              <a:rPr lang="en-US" sz="1500" i="1" dirty="0" smtClean="0">
                <a:solidFill>
                  <a:schemeClr val="accent2">
                    <a:lumMod val="50000"/>
                  </a:schemeClr>
                </a:solidFill>
                <a:latin typeface="Avenir Black Oblique"/>
                <a:cs typeface="Avenir Black Oblique"/>
              </a:rPr>
              <a:t>?</a:t>
            </a:r>
          </a:p>
          <a:p>
            <a:r>
              <a:rPr lang="en-US" sz="1500" dirty="0" smtClean="0">
                <a:solidFill>
                  <a:schemeClr val="accent2">
                    <a:lumMod val="50000"/>
                  </a:schemeClr>
                </a:solidFill>
                <a:latin typeface="Avenir Black Oblique"/>
                <a:cs typeface="Avenir Black Oblique"/>
              </a:rPr>
              <a:t>Is the biomass of the ocean changing?</a:t>
            </a:r>
          </a:p>
        </p:txBody>
      </p:sp>
    </p:spTree>
    <p:extLst>
      <p:ext uri="{BB962C8B-B14F-4D97-AF65-F5344CB8AC3E}">
        <p14:creationId xmlns:p14="http://schemas.microsoft.com/office/powerpoint/2010/main" val="24385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hermata 2015-09-22 alle 09.42.35.png"/>
          <p:cNvPicPr>
            <a:picLocks noGrp="1" noChangeAspect="1"/>
          </p:cNvPicPr>
          <p:nvPr>
            <p:ph idx="1"/>
          </p:nvPr>
        </p:nvPicPr>
        <p:blipFill>
          <a:blip r:embed="rId2">
            <a:extLst>
              <a:ext uri="{28A0092B-C50C-407E-A947-70E740481C1C}">
                <a14:useLocalDpi xmlns:a14="http://schemas.microsoft.com/office/drawing/2010/main" val="0"/>
              </a:ext>
            </a:extLst>
          </a:blip>
          <a:srcRect t="4446" b="4446"/>
          <a:stretch>
            <a:fillRect/>
          </a:stretch>
        </p:blipFill>
        <p:spPr>
          <a:xfrm>
            <a:off x="107504" y="2105472"/>
            <a:ext cx="8904158" cy="4752528"/>
          </a:xfrm>
        </p:spPr>
      </p:pic>
      <p:sp>
        <p:nvSpPr>
          <p:cNvPr id="5" name="Titolo 2"/>
          <p:cNvSpPr>
            <a:spLocks noGrp="1"/>
          </p:cNvSpPr>
          <p:nvPr>
            <p:ph type="title"/>
          </p:nvPr>
        </p:nvSpPr>
        <p:spPr>
          <a:xfrm>
            <a:off x="467544" y="620688"/>
            <a:ext cx="8229600" cy="1143000"/>
          </a:xfrm>
        </p:spPr>
        <p:txBody>
          <a:bodyPr>
            <a:normAutofit/>
          </a:bodyPr>
          <a:lstStyle/>
          <a:p>
            <a:r>
              <a:rPr lang="en-US" b="1" u="sng" dirty="0" smtClean="0"/>
              <a:t>2. </a:t>
            </a:r>
            <a:r>
              <a:rPr lang="en-US" b="1" u="sng" dirty="0" err="1" smtClean="0"/>
              <a:t>Evs</a:t>
            </a:r>
            <a:r>
              <a:rPr lang="en-US" b="1" u="sng" dirty="0" smtClean="0"/>
              <a:t>, approved: Climate</a:t>
            </a:r>
            <a:endParaRPr lang="en-US" dirty="0"/>
          </a:p>
        </p:txBody>
      </p:sp>
      <p:sp>
        <p:nvSpPr>
          <p:cNvPr id="6" name="Text Box 11"/>
          <p:cNvSpPr txBox="1">
            <a:spLocks noChangeArrowheads="1"/>
          </p:cNvSpPr>
          <p:nvPr/>
        </p:nvSpPr>
        <p:spPr bwMode="auto">
          <a:xfrm>
            <a:off x="2987824" y="1556792"/>
            <a:ext cx="432048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buClrTx/>
              <a:buFontTx/>
              <a:buNone/>
            </a:pPr>
            <a:r>
              <a:rPr lang="en-US" sz="2000" i="1" dirty="0" smtClean="0"/>
              <a:t>(.</a:t>
            </a:r>
            <a:r>
              <a:rPr lang="en-US" sz="2000" i="1" dirty="0" smtClean="0">
                <a:solidFill>
                  <a:schemeClr val="accent2">
                    <a:lumMod val="50000"/>
                  </a:schemeClr>
                </a:solidFill>
              </a:rPr>
              <a:t> </a:t>
            </a:r>
            <a:r>
              <a:rPr lang="en-US" sz="2000" i="1" dirty="0">
                <a:solidFill>
                  <a:schemeClr val="accent2">
                    <a:lumMod val="50000"/>
                  </a:schemeClr>
                </a:solidFill>
              </a:rPr>
              <a:t>by </a:t>
            </a:r>
            <a:r>
              <a:rPr lang="en-US" sz="2000" i="1" dirty="0" err="1">
                <a:solidFill>
                  <a:schemeClr val="accent2">
                    <a:lumMod val="50000"/>
                  </a:schemeClr>
                </a:solidFill>
              </a:rPr>
              <a:t>Bojinski</a:t>
            </a:r>
            <a:r>
              <a:rPr lang="en-US" sz="2000" i="1" dirty="0">
                <a:solidFill>
                  <a:schemeClr val="accent2">
                    <a:lumMod val="50000"/>
                  </a:schemeClr>
                </a:solidFill>
              </a:rPr>
              <a:t> et </a:t>
            </a:r>
            <a:r>
              <a:rPr lang="en-US" sz="2000" i="1" dirty="0" smtClean="0">
                <a:solidFill>
                  <a:schemeClr val="accent2">
                    <a:lumMod val="50000"/>
                  </a:schemeClr>
                </a:solidFill>
              </a:rPr>
              <a:t>al. 2015</a:t>
            </a:r>
            <a:r>
              <a:rPr lang="en-US" sz="2000" i="1" dirty="0" smtClean="0"/>
              <a:t> </a:t>
            </a:r>
            <a:r>
              <a:rPr lang="en-US" sz="2000" i="1" dirty="0"/>
              <a:t>2015</a:t>
            </a:r>
            <a:endParaRPr lang="en-US" altLang="it-IT" dirty="0">
              <a:solidFill>
                <a:srgbClr val="FF0000"/>
              </a:solidFill>
            </a:endParaRPr>
          </a:p>
        </p:txBody>
      </p:sp>
    </p:spTree>
    <p:extLst>
      <p:ext uri="{BB962C8B-B14F-4D97-AF65-F5344CB8AC3E}">
        <p14:creationId xmlns:p14="http://schemas.microsoft.com/office/powerpoint/2010/main" val="8854650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Candidate EVs</a:t>
            </a:r>
            <a:endParaRPr lang="en-US" dirty="0"/>
          </a:p>
        </p:txBody>
      </p:sp>
      <p:sp>
        <p:nvSpPr>
          <p:cNvPr id="11" name="Contenidor de contingut 2"/>
          <p:cNvSpPr>
            <a:spLocks noGrp="1"/>
          </p:cNvSpPr>
          <p:nvPr>
            <p:ph idx="1"/>
          </p:nvPr>
        </p:nvSpPr>
        <p:spPr>
          <a:xfrm>
            <a:off x="323528" y="1772816"/>
            <a:ext cx="8640960" cy="4248472"/>
          </a:xfrm>
        </p:spPr>
        <p:txBody>
          <a:bodyPr>
            <a:normAutofit fontScale="92500" lnSpcReduction="20000"/>
          </a:bodyPr>
          <a:lstStyle/>
          <a:p>
            <a:pPr marL="0" indent="0">
              <a:buNone/>
            </a:pPr>
            <a:r>
              <a:rPr lang="en-US" b="1" i="1" dirty="0" smtClean="0"/>
              <a:t>For Ocean </a:t>
            </a:r>
            <a:r>
              <a:rPr lang="en-US" i="1" dirty="0" smtClean="0"/>
              <a:t>biogeochemistry</a:t>
            </a:r>
            <a:r>
              <a:rPr lang="en-US" b="1" i="1" dirty="0" smtClean="0"/>
              <a:t> </a:t>
            </a:r>
            <a:r>
              <a:rPr lang="en-US" i="1" dirty="0" smtClean="0"/>
              <a:t>(by I. </a:t>
            </a:r>
            <a:r>
              <a:rPr lang="en-US" i="1" dirty="0" err="1" smtClean="0"/>
              <a:t>Kriest</a:t>
            </a:r>
            <a:r>
              <a:rPr lang="en-US" i="1" dirty="0" smtClean="0"/>
              <a:t> and T. </a:t>
            </a:r>
            <a:r>
              <a:rPr lang="en-US" i="1" dirty="0" err="1" smtClean="0"/>
              <a:t>Tanhua</a:t>
            </a:r>
            <a:r>
              <a:rPr lang="en-US" i="1" dirty="0" smtClean="0"/>
              <a:t>. 							GEOMAR)</a:t>
            </a:r>
            <a:r>
              <a:rPr lang="en-US" b="1" i="1" dirty="0" smtClean="0"/>
              <a:t>:</a:t>
            </a:r>
          </a:p>
          <a:p>
            <a:pPr marL="971550" lvl="1" indent="-514350">
              <a:buFont typeface="+mj-lt"/>
              <a:buAutoNum type="arabicPeriod"/>
            </a:pPr>
            <a:r>
              <a:rPr lang="en-US" sz="2600" dirty="0" smtClean="0"/>
              <a:t>Oxygen</a:t>
            </a:r>
          </a:p>
          <a:p>
            <a:pPr marL="971550" lvl="1" indent="-514350">
              <a:buFont typeface="+mj-lt"/>
              <a:buAutoNum type="arabicPeriod"/>
            </a:pPr>
            <a:r>
              <a:rPr lang="en-US" sz="2600" dirty="0" smtClean="0"/>
              <a:t>Macro Nutrients</a:t>
            </a:r>
          </a:p>
          <a:p>
            <a:pPr marL="971550" lvl="1" indent="-514350">
              <a:buFont typeface="+mj-lt"/>
              <a:buAutoNum type="arabicPeriod"/>
            </a:pPr>
            <a:r>
              <a:rPr lang="en-US" sz="2600" dirty="0" smtClean="0"/>
              <a:t>Carbonate System</a:t>
            </a:r>
          </a:p>
          <a:p>
            <a:pPr marL="971550" lvl="1" indent="-514350">
              <a:buFont typeface="+mj-lt"/>
              <a:buAutoNum type="arabicPeriod"/>
            </a:pPr>
            <a:r>
              <a:rPr lang="en-US" sz="2600" dirty="0" smtClean="0"/>
              <a:t>Transient Tracers</a:t>
            </a:r>
          </a:p>
          <a:p>
            <a:pPr marL="971550" lvl="1" indent="-514350">
              <a:buFont typeface="+mj-lt"/>
              <a:buAutoNum type="arabicPeriod"/>
            </a:pPr>
            <a:r>
              <a:rPr lang="en-US" sz="2600" dirty="0" smtClean="0"/>
              <a:t>Suspended Particulates</a:t>
            </a:r>
          </a:p>
          <a:p>
            <a:pPr marL="857250" lvl="2" indent="0">
              <a:buNone/>
            </a:pPr>
            <a:r>
              <a:rPr lang="en-US" sz="2200" dirty="0" smtClean="0"/>
              <a:t>  Particulate Matter transport</a:t>
            </a:r>
          </a:p>
          <a:p>
            <a:pPr marL="971550" lvl="1" indent="-514350">
              <a:buFont typeface="+mj-lt"/>
              <a:buAutoNum type="arabicPeriod"/>
            </a:pPr>
            <a:r>
              <a:rPr lang="en-US" sz="2600" dirty="0" smtClean="0"/>
              <a:t>Nitrous Oxide</a:t>
            </a:r>
          </a:p>
          <a:p>
            <a:pPr marL="971550" lvl="1" indent="-514350">
              <a:buFont typeface="+mj-lt"/>
              <a:buAutoNum type="arabicPeriod"/>
            </a:pPr>
            <a:r>
              <a:rPr lang="en-US" sz="2600" dirty="0" smtClean="0"/>
              <a:t>Carbon-13</a:t>
            </a:r>
          </a:p>
          <a:p>
            <a:pPr marL="971550" lvl="1" indent="-514350">
              <a:buFont typeface="+mj-lt"/>
              <a:buAutoNum type="arabicPeriod"/>
            </a:pPr>
            <a:r>
              <a:rPr lang="en-US" sz="2600" dirty="0" smtClean="0"/>
              <a:t>Dissolved Organic Matter</a:t>
            </a:r>
          </a:p>
        </p:txBody>
      </p:sp>
    </p:spTree>
    <p:extLst>
      <p:ext uri="{BB962C8B-B14F-4D97-AF65-F5344CB8AC3E}">
        <p14:creationId xmlns:p14="http://schemas.microsoft.com/office/powerpoint/2010/main" val="29546151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sp>
        <p:nvSpPr>
          <p:cNvPr id="11" name="Contenidor de contingut 2"/>
          <p:cNvSpPr>
            <a:spLocks noGrp="1"/>
          </p:cNvSpPr>
          <p:nvPr>
            <p:ph idx="1"/>
          </p:nvPr>
        </p:nvSpPr>
        <p:spPr>
          <a:xfrm>
            <a:off x="179512" y="1484784"/>
            <a:ext cx="8820472" cy="4752528"/>
          </a:xfrm>
        </p:spPr>
        <p:txBody>
          <a:bodyPr>
            <a:normAutofit fontScale="77500" lnSpcReduction="20000"/>
          </a:bodyPr>
          <a:lstStyle/>
          <a:p>
            <a:pPr marL="0" indent="0">
              <a:buNone/>
            </a:pPr>
            <a:r>
              <a:rPr lang="en-US" b="1" i="1" dirty="0" smtClean="0"/>
              <a:t>For Biodiversity (1)		 </a:t>
            </a:r>
            <a:r>
              <a:rPr lang="en-US" sz="2000" i="1" dirty="0" smtClean="0"/>
              <a:t>(by Gary Geller, GEO secretariat)</a:t>
            </a:r>
            <a:endParaRPr lang="en-US" b="1" i="1" dirty="0" smtClean="0"/>
          </a:p>
          <a:p>
            <a:pPr lvl="1">
              <a:buFont typeface="Wingdings" charset="2"/>
              <a:buChar char="q"/>
            </a:pPr>
            <a:r>
              <a:rPr lang="en-US" sz="2600" dirty="0" smtClean="0"/>
              <a:t>Defining EVs                (GEO-BON framework):</a:t>
            </a:r>
          </a:p>
          <a:p>
            <a:pPr lvl="2">
              <a:buFont typeface="Wingdings" charset="2"/>
              <a:buChar char="Ø"/>
            </a:pPr>
            <a:r>
              <a:rPr lang="en-US" sz="2200" dirty="0"/>
              <a:t>I</a:t>
            </a:r>
            <a:r>
              <a:rPr lang="en-US" sz="2200" dirty="0" smtClean="0"/>
              <a:t>dentify the users and specific types of user needs (e.g., CBD document)</a:t>
            </a:r>
          </a:p>
          <a:p>
            <a:pPr lvl="2">
              <a:buFont typeface="Wingdings" charset="2"/>
              <a:buChar char="Ø"/>
            </a:pPr>
            <a:r>
              <a:rPr lang="en-US" sz="2200" dirty="0"/>
              <a:t>S</a:t>
            </a:r>
            <a:r>
              <a:rPr lang="en-US" sz="2200" dirty="0" smtClean="0"/>
              <a:t>elect variables that respond to user needs</a:t>
            </a:r>
          </a:p>
          <a:p>
            <a:pPr lvl="2">
              <a:buFont typeface="Wingdings" charset="2"/>
              <a:buChar char="Ø"/>
            </a:pPr>
            <a:r>
              <a:rPr lang="en-US" sz="2200" dirty="0" smtClean="0"/>
              <a:t>Adopt the GCOS criteria: </a:t>
            </a:r>
            <a:r>
              <a:rPr lang="en-US" sz="2200" i="1" dirty="0" smtClean="0"/>
              <a:t>relevance, technical feasibility, cost effectiveness</a:t>
            </a:r>
            <a:r>
              <a:rPr lang="en-US" sz="2200" dirty="0" smtClean="0"/>
              <a:t>. He introduce also </a:t>
            </a:r>
            <a:r>
              <a:rPr lang="en-US" sz="2200" i="1" dirty="0" smtClean="0"/>
              <a:t>readiness</a:t>
            </a:r>
            <a:r>
              <a:rPr lang="en-US" sz="2200" dirty="0" smtClean="0"/>
              <a:t> of algorithm and data</a:t>
            </a:r>
          </a:p>
          <a:p>
            <a:pPr lvl="2">
              <a:buFont typeface="Wingdings" charset="2"/>
              <a:buChar char="Ø"/>
            </a:pPr>
            <a:r>
              <a:rPr lang="en-US" sz="2200" dirty="0" smtClean="0"/>
              <a:t>Utilize an on-line development approach:</a:t>
            </a:r>
          </a:p>
          <a:p>
            <a:pPr lvl="3">
              <a:buFont typeface="Wingdings" charset="2"/>
              <a:buChar char="Ø"/>
            </a:pPr>
            <a:r>
              <a:rPr lang="en-US" sz="1800" dirty="0"/>
              <a:t>Each EBV proposer gets their own page</a:t>
            </a:r>
          </a:p>
          <a:p>
            <a:pPr lvl="3">
              <a:buFont typeface="Wingdings" charset="2"/>
              <a:buChar char="Ø"/>
            </a:pPr>
            <a:r>
              <a:rPr lang="en-US" sz="1800" dirty="0"/>
              <a:t>EBV information is shown there</a:t>
            </a:r>
          </a:p>
          <a:p>
            <a:pPr lvl="3">
              <a:buFont typeface="Wingdings" charset="2"/>
              <a:buChar char="Ø"/>
            </a:pPr>
            <a:r>
              <a:rPr lang="en-US" sz="1800" dirty="0"/>
              <a:t>Others can </a:t>
            </a:r>
            <a:r>
              <a:rPr lang="en-US" sz="1800" dirty="0" smtClean="0"/>
              <a:t>comment</a:t>
            </a:r>
          </a:p>
          <a:p>
            <a:pPr lvl="3">
              <a:buFont typeface="Wingdings" charset="2"/>
              <a:buChar char="Ø"/>
            </a:pPr>
            <a:r>
              <a:rPr lang="en-US" sz="1800" dirty="0" smtClean="0"/>
              <a:t>Proposer follow specific criteria , in a checklist, that must be addressed</a:t>
            </a:r>
            <a:endParaRPr lang="en-US" sz="1800" dirty="0"/>
          </a:p>
          <a:p>
            <a:pPr marL="1371600" lvl="3" indent="0">
              <a:buNone/>
            </a:pPr>
            <a:endParaRPr lang="en-US" sz="1800" dirty="0" smtClean="0"/>
          </a:p>
          <a:p>
            <a:pPr lvl="1">
              <a:buFont typeface="Wingdings" charset="2"/>
              <a:buChar char="q"/>
            </a:pPr>
            <a:r>
              <a:rPr lang="en-US" sz="3000" dirty="0" smtClean="0"/>
              <a:t>Community endorsement and validation:</a:t>
            </a:r>
            <a:endParaRPr lang="en-US" sz="2600" dirty="0" smtClean="0"/>
          </a:p>
          <a:p>
            <a:pPr lvl="2">
              <a:buFont typeface="Wingdings" charset="2"/>
              <a:buChar char="Ø"/>
            </a:pPr>
            <a:r>
              <a:rPr lang="en-US" sz="2200" dirty="0" smtClean="0"/>
              <a:t>Submit </a:t>
            </a:r>
            <a:r>
              <a:rPr lang="en-US" sz="2200" dirty="0"/>
              <a:t>to peer-reviewed </a:t>
            </a:r>
            <a:r>
              <a:rPr lang="en-US" sz="2200" dirty="0" smtClean="0"/>
              <a:t>journal</a:t>
            </a:r>
          </a:p>
          <a:p>
            <a:pPr lvl="2">
              <a:buFont typeface="Wingdings" charset="2"/>
              <a:buChar char="Ø"/>
            </a:pPr>
            <a:r>
              <a:rPr lang="en-US" sz="2200" dirty="0" smtClean="0"/>
              <a:t>If </a:t>
            </a:r>
            <a:r>
              <a:rPr lang="en-US" sz="2200" dirty="0"/>
              <a:t>paper is </a:t>
            </a:r>
            <a:r>
              <a:rPr lang="en-US" sz="2200" dirty="0" smtClean="0"/>
              <a:t>accepted, </a:t>
            </a:r>
            <a:r>
              <a:rPr lang="en-US" sz="2200" dirty="0"/>
              <a:t>then </a:t>
            </a:r>
            <a:r>
              <a:rPr lang="en-US" sz="2200" dirty="0" smtClean="0"/>
              <a:t>the proposed EBV </a:t>
            </a:r>
            <a:r>
              <a:rPr lang="en-US" sz="2200" dirty="0"/>
              <a:t>is endorsed by </a:t>
            </a:r>
            <a:r>
              <a:rPr lang="en-US" sz="2200" dirty="0" smtClean="0"/>
              <a:t>GEO_BON</a:t>
            </a:r>
          </a:p>
          <a:p>
            <a:pPr lvl="2">
              <a:buFont typeface="Wingdings" charset="2"/>
              <a:buChar char="Ø"/>
            </a:pPr>
            <a:r>
              <a:rPr lang="en-US" sz="2200" dirty="0"/>
              <a:t>Additional comments/issues </a:t>
            </a:r>
            <a:r>
              <a:rPr lang="en-US" sz="2200" dirty="0" smtClean="0"/>
              <a:t>possible</a:t>
            </a:r>
          </a:p>
          <a:p>
            <a:pPr marL="914400" lvl="2" indent="0">
              <a:buNone/>
            </a:pPr>
            <a:endParaRPr lang="en-US" sz="2200" dirty="0" smtClean="0"/>
          </a:p>
          <a:p>
            <a:pPr lvl="1">
              <a:buFont typeface="Wingdings" charset="2"/>
              <a:buChar char="q"/>
            </a:pPr>
            <a:r>
              <a:rPr lang="en-US" sz="2600" dirty="0" smtClean="0"/>
              <a:t>This process is being updated</a:t>
            </a:r>
            <a:endParaRPr lang="en-US" sz="2600" dirty="0"/>
          </a:p>
          <a:p>
            <a:pPr lvl="2">
              <a:buFont typeface="Wingdings" charset="2"/>
              <a:buChar char="Ø"/>
            </a:pPr>
            <a:endParaRPr lang="en-US" sz="2200" dirty="0"/>
          </a:p>
          <a:p>
            <a:pPr lvl="1">
              <a:buFont typeface="Wingdings" charset="2"/>
              <a:buChar char="q"/>
            </a:pPr>
            <a:endParaRPr lang="en-US" sz="2600" dirty="0"/>
          </a:p>
        </p:txBody>
      </p:sp>
    </p:spTree>
    <p:extLst>
      <p:ext uri="{BB962C8B-B14F-4D97-AF65-F5344CB8AC3E}">
        <p14:creationId xmlns:p14="http://schemas.microsoft.com/office/powerpoint/2010/main" val="2086130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sp>
        <p:nvSpPr>
          <p:cNvPr id="11" name="Contenidor de contingut 2"/>
          <p:cNvSpPr>
            <a:spLocks noGrp="1"/>
          </p:cNvSpPr>
          <p:nvPr>
            <p:ph idx="1"/>
          </p:nvPr>
        </p:nvSpPr>
        <p:spPr>
          <a:xfrm>
            <a:off x="179512" y="1484784"/>
            <a:ext cx="8820472" cy="4752528"/>
          </a:xfrm>
        </p:spPr>
        <p:txBody>
          <a:bodyPr>
            <a:normAutofit fontScale="92500" lnSpcReduction="10000"/>
          </a:bodyPr>
          <a:lstStyle/>
          <a:p>
            <a:pPr marL="0" indent="0">
              <a:buNone/>
            </a:pPr>
            <a:r>
              <a:rPr lang="en-US" b="1" i="1" dirty="0" smtClean="0"/>
              <a:t>For Biodiversity (2 )	</a:t>
            </a:r>
            <a:r>
              <a:rPr lang="en-US" u="sng" dirty="0" smtClean="0">
                <a:solidFill>
                  <a:srgbClr val="008000"/>
                </a:solidFill>
              </a:rPr>
              <a:t>A </a:t>
            </a:r>
            <a:r>
              <a:rPr lang="en-US" u="sng" dirty="0">
                <a:solidFill>
                  <a:srgbClr val="008000"/>
                </a:solidFill>
              </a:rPr>
              <a:t>Big Picture </a:t>
            </a:r>
            <a:r>
              <a:rPr lang="en-US" u="sng" dirty="0" smtClean="0">
                <a:solidFill>
                  <a:srgbClr val="008000"/>
                </a:solidFill>
              </a:rPr>
              <a:t>Perspective</a:t>
            </a:r>
            <a:r>
              <a:rPr lang="en-US" b="1" i="1" dirty="0">
                <a:solidFill>
                  <a:srgbClr val="008000"/>
                </a:solidFill>
              </a:rPr>
              <a:t> </a:t>
            </a:r>
            <a:r>
              <a:rPr lang="en-US" b="1" i="1" dirty="0" smtClean="0">
                <a:solidFill>
                  <a:srgbClr val="008000"/>
                </a:solidFill>
              </a:rPr>
              <a:t>  </a:t>
            </a:r>
          </a:p>
          <a:p>
            <a:pPr marL="0" indent="0">
              <a:buNone/>
            </a:pPr>
            <a:r>
              <a:rPr lang="en-US" b="1" i="1" dirty="0">
                <a:solidFill>
                  <a:srgbClr val="008000"/>
                </a:solidFill>
              </a:rPr>
              <a:t>	</a:t>
            </a:r>
            <a:r>
              <a:rPr lang="en-US" b="1" i="1" dirty="0" smtClean="0">
                <a:solidFill>
                  <a:srgbClr val="008000"/>
                </a:solidFill>
              </a:rPr>
              <a:t>		 </a:t>
            </a:r>
            <a:r>
              <a:rPr lang="en-US" sz="2000" i="1" dirty="0" smtClean="0"/>
              <a:t>(by Gary Geller, GEO secretariat)</a:t>
            </a:r>
            <a:endParaRPr lang="en-US" b="1" i="1" dirty="0" smtClean="0"/>
          </a:p>
          <a:p>
            <a:pPr lvl="1">
              <a:buFont typeface="Wingdings" charset="2"/>
              <a:buChar char="q"/>
            </a:pPr>
            <a:r>
              <a:rPr lang="en-US" sz="2900" dirty="0"/>
              <a:t>Develop EVs in conjunction with end user organization</a:t>
            </a:r>
          </a:p>
          <a:p>
            <a:pPr lvl="2">
              <a:buFont typeface="Wingdings" charset="2"/>
              <a:buChar char="Ø"/>
            </a:pPr>
            <a:r>
              <a:rPr lang="en-US" sz="2200" dirty="0" smtClean="0"/>
              <a:t>UNFCCC; CBD</a:t>
            </a:r>
          </a:p>
          <a:p>
            <a:pPr lvl="2">
              <a:buFont typeface="Wingdings" charset="2"/>
              <a:buChar char="Ø"/>
            </a:pPr>
            <a:r>
              <a:rPr lang="en-US" sz="2200" dirty="0" smtClean="0"/>
              <a:t>Converge, get approval</a:t>
            </a:r>
          </a:p>
          <a:p>
            <a:pPr marL="1371600" lvl="3" indent="0">
              <a:buNone/>
            </a:pPr>
            <a:endParaRPr lang="en-US" sz="1800" dirty="0" smtClean="0"/>
          </a:p>
          <a:p>
            <a:pPr lvl="1">
              <a:buFont typeface="Wingdings" charset="2"/>
              <a:buChar char="q"/>
            </a:pPr>
            <a:r>
              <a:rPr lang="en-US" sz="2900" dirty="0"/>
              <a:t>End user org inserts need for EVs in formal documents</a:t>
            </a:r>
          </a:p>
          <a:p>
            <a:pPr lvl="2">
              <a:buFont typeface="Wingdings" charset="2"/>
              <a:buChar char="Ø"/>
            </a:pPr>
            <a:r>
              <a:rPr lang="en-US" sz="2200" dirty="0"/>
              <a:t>GEO can point to those docs in discussions with members</a:t>
            </a:r>
          </a:p>
          <a:p>
            <a:pPr lvl="1">
              <a:buFont typeface="Wingdings" charset="2"/>
              <a:buChar char="q"/>
            </a:pPr>
            <a:r>
              <a:rPr lang="en-US" sz="2600" dirty="0" smtClean="0"/>
              <a:t>And</a:t>
            </a:r>
          </a:p>
          <a:p>
            <a:pPr lvl="2">
              <a:buFont typeface="Wingdings" charset="2"/>
              <a:buChar char="Ø"/>
            </a:pPr>
            <a:r>
              <a:rPr lang="en-US" sz="2200" dirty="0"/>
              <a:t>Request that CEOS respond</a:t>
            </a:r>
          </a:p>
          <a:p>
            <a:pPr lvl="2">
              <a:buFont typeface="Wingdings" charset="2"/>
              <a:buChar char="Ø"/>
            </a:pPr>
            <a:r>
              <a:rPr lang="en-US" sz="2200" dirty="0"/>
              <a:t>Consider developing “Satellite Supplement”</a:t>
            </a:r>
          </a:p>
          <a:p>
            <a:pPr lvl="2">
              <a:buFont typeface="Wingdings" charset="2"/>
              <a:buChar char="Ø"/>
            </a:pPr>
            <a:r>
              <a:rPr lang="en-US" sz="2200" dirty="0"/>
              <a:t>(GCOS did this, CEOS responded…)</a:t>
            </a:r>
          </a:p>
          <a:p>
            <a:pPr lvl="2">
              <a:buFont typeface="Wingdings" charset="2"/>
              <a:buChar char="Ø"/>
            </a:pPr>
            <a:endParaRPr lang="en-US" sz="2200" dirty="0" smtClean="0"/>
          </a:p>
          <a:p>
            <a:pPr marL="914400" lvl="2" indent="0">
              <a:buNone/>
            </a:pPr>
            <a:endParaRPr lang="en-US" sz="2200" dirty="0" smtClean="0"/>
          </a:p>
          <a:p>
            <a:pPr lvl="2">
              <a:buFont typeface="Wingdings" charset="2"/>
              <a:buChar char="Ø"/>
            </a:pPr>
            <a:endParaRPr lang="en-US" sz="2200" dirty="0"/>
          </a:p>
          <a:p>
            <a:pPr lvl="1">
              <a:buFont typeface="Wingdings" charset="2"/>
              <a:buChar char="q"/>
            </a:pPr>
            <a:endParaRPr lang="en-US" sz="2600" dirty="0"/>
          </a:p>
        </p:txBody>
      </p:sp>
    </p:spTree>
    <p:extLst>
      <p:ext uri="{BB962C8B-B14F-4D97-AF65-F5344CB8AC3E}">
        <p14:creationId xmlns:p14="http://schemas.microsoft.com/office/powerpoint/2010/main" val="21062997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rot="16200000">
            <a:off x="-2476500" y="3661569"/>
            <a:ext cx="5791200" cy="38100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lgn="ctr">
              <a:buClrTx/>
              <a:buFontTx/>
              <a:buNone/>
            </a:pPr>
            <a:r>
              <a:rPr lang="en-US" altLang="it-IT" sz="2400" b="0" dirty="0" smtClean="0">
                <a:solidFill>
                  <a:srgbClr val="0061A7"/>
                </a:solidFill>
              </a:rPr>
              <a:t> </a:t>
            </a:r>
            <a:r>
              <a:rPr lang="en-US" altLang="it-IT" sz="2400" dirty="0">
                <a:solidFill>
                  <a:srgbClr val="0061A7"/>
                </a:solidFill>
              </a:rPr>
              <a:t>Habitat maps and LC/LU as EBV.</a:t>
            </a:r>
          </a:p>
          <a:p>
            <a:pPr algn="ctr">
              <a:buClrTx/>
              <a:buFontTx/>
              <a:buNone/>
            </a:pPr>
            <a:r>
              <a:rPr lang="en-US" altLang="it-IT" sz="2400" b="0" dirty="0">
                <a:solidFill>
                  <a:srgbClr val="0061A7"/>
                </a:solidFill>
              </a:rPr>
              <a:t> </a:t>
            </a:r>
            <a:endParaRPr lang="en-US" altLang="it-IT" sz="2000" b="0" dirty="0">
              <a:solidFill>
                <a:srgbClr val="0061A7"/>
              </a:solidFill>
            </a:endParaRPr>
          </a:p>
        </p:txBody>
      </p:sp>
      <p:sp>
        <p:nvSpPr>
          <p:cNvPr id="31747" name="Text Box 2"/>
          <p:cNvSpPr txBox="1">
            <a:spLocks noChangeArrowheads="1"/>
          </p:cNvSpPr>
          <p:nvPr/>
        </p:nvSpPr>
        <p:spPr bwMode="auto">
          <a:xfrm>
            <a:off x="3810000" y="6553200"/>
            <a:ext cx="3200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lgn="ctr">
              <a:lnSpc>
                <a:spcPct val="100000"/>
              </a:lnSpc>
              <a:buClrTx/>
              <a:buFontTx/>
              <a:buNone/>
            </a:pPr>
            <a:r>
              <a:rPr lang="en-US" altLang="it-IT" sz="1000" b="0">
                <a:solidFill>
                  <a:srgbClr val="0061A7"/>
                </a:solidFill>
              </a:rPr>
              <a:t>Kick off meeting. February 18th, 2015. Barcelona</a:t>
            </a:r>
          </a:p>
        </p:txBody>
      </p:sp>
      <p:sp>
        <p:nvSpPr>
          <p:cNvPr id="31748" name="Text Box 3"/>
          <p:cNvSpPr txBox="1">
            <a:spLocks noChangeArrowheads="1"/>
          </p:cNvSpPr>
          <p:nvPr/>
        </p:nvSpPr>
        <p:spPr bwMode="auto">
          <a:xfrm>
            <a:off x="6896100" y="6553200"/>
            <a:ext cx="1905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lgn="r">
              <a:lnSpc>
                <a:spcPct val="100000"/>
              </a:lnSpc>
              <a:buClrTx/>
              <a:buFontTx/>
              <a:buNone/>
            </a:pPr>
            <a:fld id="{092EEA62-9C08-4F27-85A9-CC7EBAF672A9}" type="slidenum">
              <a:rPr lang="en-US" altLang="it-IT" sz="900" b="0">
                <a:solidFill>
                  <a:srgbClr val="092E5C"/>
                </a:solidFill>
              </a:rPr>
              <a:pPr algn="r">
                <a:lnSpc>
                  <a:spcPct val="100000"/>
                </a:lnSpc>
                <a:buClrTx/>
                <a:buFontTx/>
                <a:buNone/>
              </a:pPr>
              <a:t>15</a:t>
            </a:fld>
            <a:endParaRPr lang="en-US" altLang="it-IT" sz="900" b="0">
              <a:solidFill>
                <a:srgbClr val="092E5C"/>
              </a:solidFill>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6888491" cy="58048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Oval 5"/>
          <p:cNvSpPr>
            <a:spLocks noChangeArrowheads="1"/>
          </p:cNvSpPr>
          <p:nvPr/>
        </p:nvSpPr>
        <p:spPr bwMode="auto">
          <a:xfrm flipV="1">
            <a:off x="990600" y="2665413"/>
            <a:ext cx="2057400" cy="7620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1" name="Oval 6"/>
          <p:cNvSpPr>
            <a:spLocks noChangeArrowheads="1"/>
          </p:cNvSpPr>
          <p:nvPr/>
        </p:nvSpPr>
        <p:spPr bwMode="auto">
          <a:xfrm>
            <a:off x="1219200" y="2209800"/>
            <a:ext cx="800100" cy="12954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2" name="Oval 7"/>
          <p:cNvSpPr>
            <a:spLocks noChangeArrowheads="1"/>
          </p:cNvSpPr>
          <p:nvPr/>
        </p:nvSpPr>
        <p:spPr bwMode="auto">
          <a:xfrm>
            <a:off x="609600" y="2438400"/>
            <a:ext cx="3810000" cy="990600"/>
          </a:xfrm>
          <a:prstGeom prst="ellipse">
            <a:avLst/>
          </a:prstGeom>
          <a:noFill/>
          <a:ln w="12600" cap="sq">
            <a:solidFill>
              <a:srgbClr val="FF1A1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3" name="Oval 8"/>
          <p:cNvSpPr>
            <a:spLocks noChangeArrowheads="1"/>
          </p:cNvSpPr>
          <p:nvPr/>
        </p:nvSpPr>
        <p:spPr bwMode="auto">
          <a:xfrm>
            <a:off x="609600" y="5029200"/>
            <a:ext cx="3810000" cy="838200"/>
          </a:xfrm>
          <a:prstGeom prst="ellipse">
            <a:avLst/>
          </a:prstGeom>
          <a:noFill/>
          <a:ln w="12600" cap="sq">
            <a:solidFill>
              <a:srgbClr val="FF1A1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4" name="Oval 9"/>
          <p:cNvSpPr>
            <a:spLocks noChangeArrowheads="1"/>
          </p:cNvSpPr>
          <p:nvPr/>
        </p:nvSpPr>
        <p:spPr bwMode="auto">
          <a:xfrm>
            <a:off x="609600" y="3581400"/>
            <a:ext cx="3810000" cy="838200"/>
          </a:xfrm>
          <a:prstGeom prst="ellipse">
            <a:avLst/>
          </a:prstGeom>
          <a:noFill/>
          <a:ln w="12600" cap="sq">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5" name="Rectangle 10"/>
          <p:cNvSpPr>
            <a:spLocks noChangeArrowheads="1"/>
          </p:cNvSpPr>
          <p:nvPr/>
        </p:nvSpPr>
        <p:spPr bwMode="auto">
          <a:xfrm>
            <a:off x="8534400" y="2514600"/>
            <a:ext cx="533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56" name="Text Box 11"/>
          <p:cNvSpPr txBox="1">
            <a:spLocks noChangeArrowheads="1"/>
          </p:cNvSpPr>
          <p:nvPr/>
        </p:nvSpPr>
        <p:spPr bwMode="auto">
          <a:xfrm>
            <a:off x="7772400" y="2667000"/>
            <a:ext cx="1295400"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buClrTx/>
              <a:buFontTx/>
              <a:buNone/>
            </a:pPr>
            <a:r>
              <a:rPr lang="en-US" altLang="it-IT">
                <a:solidFill>
                  <a:srgbClr val="FF0000"/>
                </a:solidFill>
              </a:rPr>
              <a:t>Habitats as proxies</a:t>
            </a:r>
          </a:p>
        </p:txBody>
      </p:sp>
      <p:sp>
        <p:nvSpPr>
          <p:cNvPr id="31757" name="Text Box 12"/>
          <p:cNvSpPr txBox="1">
            <a:spLocks noChangeArrowheads="1"/>
          </p:cNvSpPr>
          <p:nvPr/>
        </p:nvSpPr>
        <p:spPr bwMode="auto">
          <a:xfrm>
            <a:off x="7543800" y="5172075"/>
            <a:ext cx="1600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buClrTx/>
              <a:buFontTx/>
              <a:buNone/>
            </a:pPr>
            <a:r>
              <a:rPr lang="en-US" altLang="it-IT" b="0">
                <a:solidFill>
                  <a:srgbClr val="FF0000"/>
                </a:solidFill>
              </a:rPr>
              <a:t>LC/LU maps  and LIDAR</a:t>
            </a:r>
          </a:p>
        </p:txBody>
      </p:sp>
      <p:sp>
        <p:nvSpPr>
          <p:cNvPr id="31758" name="Text Box 13"/>
          <p:cNvSpPr txBox="1">
            <a:spLocks noChangeArrowheads="1"/>
          </p:cNvSpPr>
          <p:nvPr/>
        </p:nvSpPr>
        <p:spPr bwMode="auto">
          <a:xfrm>
            <a:off x="7553325" y="5976938"/>
            <a:ext cx="151447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5pPr>
            <a:lvl6pPr marL="25146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6pPr>
            <a:lvl7pPr marL="29718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7pPr>
            <a:lvl8pPr marL="34290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8pPr>
            <a:lvl9pPr marL="3886200" indent="-228600" defTabSz="449263" eaLnBrk="0" fontAlgn="base" hangingPunct="0">
              <a:lnSpc>
                <a:spcPct val="90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chemeClr val="bg1"/>
                </a:solidFill>
                <a:latin typeface="Arial" charset="0"/>
                <a:ea typeface="Droid Sans Fallback" pitchFamily="34" charset="-128"/>
              </a:defRPr>
            </a:lvl9pPr>
          </a:lstStyle>
          <a:p>
            <a:pPr>
              <a:buClrTx/>
              <a:buFontTx/>
              <a:buNone/>
            </a:pPr>
            <a:r>
              <a:rPr lang="en-US" altLang="it-IT" b="0">
                <a:solidFill>
                  <a:srgbClr val="FF0000"/>
                </a:solidFill>
              </a:rPr>
              <a:t>Bio-physical indices</a:t>
            </a:r>
          </a:p>
        </p:txBody>
      </p:sp>
      <p:sp>
        <p:nvSpPr>
          <p:cNvPr id="31759" name="Oval 14"/>
          <p:cNvSpPr>
            <a:spLocks noChangeArrowheads="1"/>
          </p:cNvSpPr>
          <p:nvPr/>
        </p:nvSpPr>
        <p:spPr bwMode="auto">
          <a:xfrm>
            <a:off x="609600" y="5849938"/>
            <a:ext cx="3810000" cy="838200"/>
          </a:xfrm>
          <a:prstGeom prst="ellipse">
            <a:avLst/>
          </a:prstGeom>
          <a:noFill/>
          <a:ln w="12600" cap="sq">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714504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sp>
        <p:nvSpPr>
          <p:cNvPr id="11" name="Contenidor de contingut 2"/>
          <p:cNvSpPr>
            <a:spLocks noGrp="1"/>
          </p:cNvSpPr>
          <p:nvPr>
            <p:ph idx="1"/>
          </p:nvPr>
        </p:nvSpPr>
        <p:spPr>
          <a:xfrm>
            <a:off x="179512" y="1268760"/>
            <a:ext cx="8820472" cy="3960440"/>
          </a:xfrm>
        </p:spPr>
        <p:txBody>
          <a:bodyPr>
            <a:normAutofit/>
          </a:bodyPr>
          <a:lstStyle/>
          <a:p>
            <a:pPr marL="0" indent="0">
              <a:buNone/>
            </a:pPr>
            <a:r>
              <a:rPr lang="en-US" b="1" i="1" dirty="0" smtClean="0"/>
              <a:t>For Ecosystems° 		</a:t>
            </a:r>
            <a:r>
              <a:rPr lang="en-US" sz="2000" i="1" dirty="0" smtClean="0"/>
              <a:t>(by </a:t>
            </a:r>
            <a:r>
              <a:rPr lang="en-US" sz="2000" i="1" dirty="0" err="1" smtClean="0"/>
              <a:t>Antonello</a:t>
            </a:r>
            <a:r>
              <a:rPr lang="en-US" sz="2000" i="1" dirty="0" smtClean="0"/>
              <a:t> </a:t>
            </a:r>
            <a:r>
              <a:rPr lang="en-US" sz="2000" i="1" dirty="0" err="1" smtClean="0"/>
              <a:t>Provenzale</a:t>
            </a:r>
            <a:r>
              <a:rPr lang="en-US" sz="2000" i="1" dirty="0" smtClean="0"/>
              <a:t>, </a:t>
            </a:r>
            <a:r>
              <a:rPr lang="en-US" sz="2000" i="1" dirty="0" err="1" smtClean="0"/>
              <a:t>CNR.Italy</a:t>
            </a:r>
            <a:r>
              <a:rPr lang="en-US" sz="2400" i="1" dirty="0" smtClean="0"/>
              <a:t>)</a:t>
            </a:r>
            <a:endParaRPr lang="en-US" b="1" i="1" dirty="0" smtClean="0"/>
          </a:p>
          <a:p>
            <a:pPr lvl="1">
              <a:buFont typeface="Wingdings" charset="2"/>
              <a:buChar char="q"/>
            </a:pPr>
            <a:r>
              <a:rPr lang="en-US" sz="2400" dirty="0" smtClean="0"/>
              <a:t>Defining EVs (2009-2014):</a:t>
            </a:r>
          </a:p>
          <a:p>
            <a:pPr lvl="2">
              <a:buFont typeface="Wingdings" charset="2"/>
              <a:buChar char="Ø"/>
            </a:pPr>
            <a:r>
              <a:rPr lang="it-IT" sz="2000" dirty="0"/>
              <a:t>Candidate </a:t>
            </a:r>
            <a:r>
              <a:rPr lang="it-IT" sz="2000" dirty="0" err="1" smtClean="0"/>
              <a:t>EVESs</a:t>
            </a:r>
            <a:r>
              <a:rPr lang="it-IT" sz="2000" dirty="0" smtClean="0"/>
              <a:t> are </a:t>
            </a:r>
            <a:r>
              <a:rPr lang="it-IT" sz="2000" dirty="0" err="1" smtClean="0"/>
              <a:t>based</a:t>
            </a:r>
            <a:r>
              <a:rPr lang="it-IT" sz="2000" dirty="0" smtClean="0"/>
              <a:t> on </a:t>
            </a:r>
            <a:r>
              <a:rPr lang="it-IT" sz="2000" dirty="0" err="1" smtClean="0"/>
              <a:t>other</a:t>
            </a:r>
            <a:r>
              <a:rPr lang="it-IT" sz="2000" dirty="0" smtClean="0"/>
              <a:t> </a:t>
            </a:r>
            <a:r>
              <a:rPr lang="it-IT" sz="2000" dirty="0" err="1" smtClean="0"/>
              <a:t>Evs</a:t>
            </a:r>
            <a:r>
              <a:rPr lang="it-IT" sz="2000" dirty="0" smtClean="0"/>
              <a:t> (</a:t>
            </a:r>
            <a:r>
              <a:rPr lang="it-IT" sz="2000" dirty="0" err="1" smtClean="0"/>
              <a:t>ECVs</a:t>
            </a:r>
            <a:r>
              <a:rPr lang="it-IT" sz="2000" dirty="0" smtClean="0"/>
              <a:t>, </a:t>
            </a:r>
            <a:r>
              <a:rPr lang="it-IT" sz="2000" dirty="0" err="1" smtClean="0"/>
              <a:t>EOVs</a:t>
            </a:r>
            <a:r>
              <a:rPr lang="it-IT" sz="2000" dirty="0" smtClean="0"/>
              <a:t>, </a:t>
            </a:r>
            <a:r>
              <a:rPr lang="it-IT" sz="2000" dirty="0" err="1" smtClean="0"/>
              <a:t>EBVs</a:t>
            </a:r>
            <a:r>
              <a:rPr lang="it-IT" sz="2000" dirty="0" smtClean="0"/>
              <a:t>…) and </a:t>
            </a:r>
            <a:r>
              <a:rPr lang="it-IT" sz="2000" dirty="0" err="1" smtClean="0"/>
              <a:t>will</a:t>
            </a:r>
            <a:r>
              <a:rPr lang="it-IT" sz="2000" dirty="0" smtClean="0"/>
              <a:t> be </a:t>
            </a:r>
            <a:r>
              <a:rPr lang="it-IT" sz="2000" dirty="0" err="1" smtClean="0"/>
              <a:t>selected</a:t>
            </a:r>
            <a:r>
              <a:rPr lang="it-IT" sz="2000" dirty="0" smtClean="0"/>
              <a:t> on </a:t>
            </a:r>
            <a:r>
              <a:rPr lang="it-IT" sz="2000" dirty="0"/>
              <a:t>the </a:t>
            </a:r>
            <a:r>
              <a:rPr lang="it-IT" sz="2000" dirty="0" err="1"/>
              <a:t>basis</a:t>
            </a:r>
            <a:r>
              <a:rPr lang="it-IT" sz="2000" dirty="0"/>
              <a:t> </a:t>
            </a:r>
            <a:r>
              <a:rPr lang="it-IT" sz="2000" dirty="0" smtClean="0"/>
              <a:t>of </a:t>
            </a:r>
            <a:r>
              <a:rPr lang="it-IT" sz="2000" dirty="0" err="1" smtClean="0"/>
              <a:t>monitoring</a:t>
            </a:r>
            <a:r>
              <a:rPr lang="it-IT" sz="2000" dirty="0" smtClean="0"/>
              <a:t> and </a:t>
            </a:r>
            <a:r>
              <a:rPr lang="it-IT" sz="2000" dirty="0" err="1" smtClean="0"/>
              <a:t>modelling</a:t>
            </a:r>
            <a:r>
              <a:rPr lang="it-IT" sz="2000" dirty="0" smtClean="0"/>
              <a:t> </a:t>
            </a:r>
            <a:r>
              <a:rPr lang="it-IT" sz="2000" dirty="0" err="1" smtClean="0"/>
              <a:t>needs</a:t>
            </a:r>
            <a:r>
              <a:rPr lang="it-IT" sz="2000" dirty="0" smtClean="0"/>
              <a:t> </a:t>
            </a:r>
          </a:p>
          <a:p>
            <a:pPr lvl="2">
              <a:buFont typeface="Wingdings" charset="2"/>
              <a:buChar char="Ø"/>
            </a:pPr>
            <a:r>
              <a:rPr lang="en-US" sz="2000" dirty="0" smtClean="0"/>
              <a:t>May be </a:t>
            </a:r>
            <a:r>
              <a:rPr lang="en-US" sz="2000" smtClean="0"/>
              <a:t>the  ECOPOTENTIAL project </a:t>
            </a:r>
            <a:r>
              <a:rPr lang="en-US" sz="2000" dirty="0" smtClean="0"/>
              <a:t>would need to define/develop specific EVESs by using and integrating existing EVs: meetings and workshops within the current project will be considered</a:t>
            </a:r>
          </a:p>
          <a:p>
            <a:pPr lvl="2">
              <a:buFont typeface="Wingdings" charset="2"/>
              <a:buChar char="Ø"/>
            </a:pPr>
            <a:r>
              <a:rPr lang="en-US" sz="2000" dirty="0" smtClean="0"/>
              <a:t>Cross-scale analysis is mandatory for ES and ES Services </a:t>
            </a:r>
            <a:r>
              <a:rPr lang="en-US" sz="2200" dirty="0" smtClean="0"/>
              <a:t>monitoring</a:t>
            </a:r>
            <a:endParaRPr lang="en-US" sz="1800" dirty="0" smtClean="0"/>
          </a:p>
        </p:txBody>
      </p:sp>
      <p:sp>
        <p:nvSpPr>
          <p:cNvPr id="7" name="Freccia destra 6"/>
          <p:cNvSpPr/>
          <p:nvPr/>
        </p:nvSpPr>
        <p:spPr>
          <a:xfrm>
            <a:off x="3275856" y="4869160"/>
            <a:ext cx="576064" cy="1440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descr="Schermata 2015-09-22 alle 10.17.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350260"/>
            <a:ext cx="2843808" cy="2500806"/>
          </a:xfrm>
          <a:prstGeom prst="rect">
            <a:avLst/>
          </a:prstGeom>
        </p:spPr>
      </p:pic>
      <p:pic>
        <p:nvPicPr>
          <p:cNvPr id="4" name="Immagine 3" descr="Schermata 2015-09-22 alle 10.23.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592" y="4443629"/>
            <a:ext cx="3059832" cy="2297739"/>
          </a:xfrm>
          <a:prstGeom prst="rect">
            <a:avLst/>
          </a:prstGeom>
        </p:spPr>
      </p:pic>
    </p:spTree>
    <p:extLst>
      <p:ext uri="{BB962C8B-B14F-4D97-AF65-F5344CB8AC3E}">
        <p14:creationId xmlns:p14="http://schemas.microsoft.com/office/powerpoint/2010/main" val="38910989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sp>
        <p:nvSpPr>
          <p:cNvPr id="11" name="Contenidor de contingut 2"/>
          <p:cNvSpPr>
            <a:spLocks noGrp="1"/>
          </p:cNvSpPr>
          <p:nvPr>
            <p:ph idx="1"/>
          </p:nvPr>
        </p:nvSpPr>
        <p:spPr>
          <a:xfrm>
            <a:off x="179512" y="1484784"/>
            <a:ext cx="8820472" cy="4752528"/>
          </a:xfrm>
        </p:spPr>
        <p:txBody>
          <a:bodyPr>
            <a:normAutofit lnSpcReduction="10000"/>
          </a:bodyPr>
          <a:lstStyle/>
          <a:p>
            <a:pPr marL="0" indent="0">
              <a:buNone/>
            </a:pPr>
            <a:r>
              <a:rPr lang="en-US" b="1" i="1" smtClean="0"/>
              <a:t>For </a:t>
            </a:r>
            <a:r>
              <a:rPr lang="en-US" b="1" i="1" smtClean="0"/>
              <a:t>Agriculture*     </a:t>
            </a:r>
            <a:r>
              <a:rPr lang="en-US" sz="2400" i="1" dirty="0" smtClean="0"/>
              <a:t>(by I. </a:t>
            </a:r>
            <a:r>
              <a:rPr lang="en-US" sz="2400" i="1" dirty="0" err="1" smtClean="0"/>
              <a:t>Iarvis</a:t>
            </a:r>
            <a:r>
              <a:rPr lang="en-US" sz="2400" i="1" dirty="0" smtClean="0"/>
              <a:t>, </a:t>
            </a:r>
            <a:r>
              <a:rPr lang="it-IT" sz="2000" dirty="0"/>
              <a:t>Agri-</a:t>
            </a:r>
            <a:r>
              <a:rPr lang="it-IT" sz="2000" dirty="0" err="1"/>
              <a:t>Environmental</a:t>
            </a:r>
            <a:r>
              <a:rPr lang="it-IT" sz="2000" dirty="0"/>
              <a:t> Data </a:t>
            </a:r>
            <a:r>
              <a:rPr lang="it-IT" sz="2000" dirty="0" err="1"/>
              <a:t>Agriculture</a:t>
            </a:r>
            <a:r>
              <a:rPr lang="it-IT" sz="2000" dirty="0"/>
              <a:t> and Agri-</a:t>
            </a:r>
            <a:r>
              <a:rPr lang="it-IT" sz="2000" dirty="0" err="1"/>
              <a:t>Food</a:t>
            </a:r>
            <a:r>
              <a:rPr lang="it-IT" sz="2000" dirty="0"/>
              <a:t> </a:t>
            </a:r>
            <a:r>
              <a:rPr lang="it-IT" sz="2000" dirty="0" smtClean="0"/>
              <a:t>Canada</a:t>
            </a:r>
            <a:r>
              <a:rPr lang="en-US" sz="2800" i="1" dirty="0" smtClean="0"/>
              <a:t>)</a:t>
            </a:r>
            <a:r>
              <a:rPr lang="en-US" i="1" dirty="0" smtClean="0"/>
              <a:t>	</a:t>
            </a:r>
            <a:endParaRPr lang="en-US" b="1" i="1" dirty="0" smtClean="0"/>
          </a:p>
          <a:p>
            <a:pPr lvl="1">
              <a:buFont typeface="Wingdings" charset="2"/>
              <a:buChar char="q"/>
            </a:pPr>
            <a:r>
              <a:rPr lang="en-US" sz="2200" dirty="0" smtClean="0"/>
              <a:t>Defining EVs in advanced process, supported by the GEOGLAM initiative (since 2011)</a:t>
            </a:r>
            <a:r>
              <a:rPr lang="en-US" sz="2200" dirty="0">
                <a:solidFill>
                  <a:srgbClr val="2B4A76"/>
                </a:solidFill>
                <a:latin typeface="Lucida Sans Unicode" charset="0"/>
              </a:rPr>
              <a:t> </a:t>
            </a:r>
            <a:r>
              <a:rPr lang="en-US" sz="2200" dirty="0" smtClean="0">
                <a:solidFill>
                  <a:srgbClr val="2B4A76"/>
                </a:solidFill>
                <a:latin typeface="Lucida Sans Unicode" charset="0"/>
              </a:rPr>
              <a:t>by </a:t>
            </a:r>
            <a:r>
              <a:rPr lang="en-US" sz="2200" dirty="0">
                <a:solidFill>
                  <a:srgbClr val="2B4A76"/>
                </a:solidFill>
                <a:latin typeface="Lucida Sans Unicode" charset="0"/>
              </a:rPr>
              <a:t>in-kind resources</a:t>
            </a:r>
            <a:r>
              <a:rPr lang="en-US" sz="2200" dirty="0" smtClean="0"/>
              <a:t> , based on users needs (policy makers, </a:t>
            </a:r>
            <a:r>
              <a:rPr lang="en-US" sz="1900" dirty="0">
                <a:solidFill>
                  <a:srgbClr val="2B4A76"/>
                </a:solidFill>
                <a:latin typeface="Lucida Sans Unicode" charset="0"/>
              </a:rPr>
              <a:t>programs, including commodity markets (AMIS) </a:t>
            </a:r>
            <a:r>
              <a:rPr lang="en-US" sz="2200" dirty="0" smtClean="0"/>
              <a:t>:</a:t>
            </a:r>
          </a:p>
          <a:p>
            <a:pPr lvl="2">
              <a:buFont typeface="Wingdings" charset="2"/>
              <a:buChar char="Ø"/>
            </a:pPr>
            <a:r>
              <a:rPr lang="en-US" sz="2000" dirty="0"/>
              <a:t>Top-Down and Bottom-Up</a:t>
            </a:r>
            <a:endParaRPr lang="en-GB" sz="2000" dirty="0"/>
          </a:p>
          <a:p>
            <a:pPr lvl="2">
              <a:buFont typeface="Wingdings" charset="2"/>
              <a:buChar char="Ø"/>
            </a:pPr>
            <a:r>
              <a:rPr lang="en-GB" sz="2000" dirty="0"/>
              <a:t>Joint Experiments for Crop Assessment and Monitoring (JECAM) </a:t>
            </a:r>
            <a:r>
              <a:rPr lang="en-GB" sz="2000" dirty="0" smtClean="0"/>
              <a:t>project</a:t>
            </a:r>
            <a:r>
              <a:rPr lang="en-GB" sz="2000" dirty="0"/>
              <a:t>, provides the R&amp;D to support GEOGLAM operational implementation </a:t>
            </a:r>
          </a:p>
          <a:p>
            <a:pPr lvl="2">
              <a:buFont typeface="Wingdings" charset="2"/>
              <a:buChar char="Ø"/>
            </a:pPr>
            <a:r>
              <a:rPr lang="en-US" sz="2000" dirty="0"/>
              <a:t>EV’s are broken down into 4-5 spatial-temporal scale </a:t>
            </a:r>
            <a:r>
              <a:rPr lang="en-US" sz="2000" dirty="0" smtClean="0"/>
              <a:t>classes and provides spatial, temporal and  accuracy requirements </a:t>
            </a:r>
            <a:r>
              <a:rPr lang="en-US" sz="1500" dirty="0" smtClean="0"/>
              <a:t>(</a:t>
            </a:r>
            <a:r>
              <a:rPr lang="en-US" sz="1500" dirty="0">
                <a:solidFill>
                  <a:srgbClr val="2B4A76"/>
                </a:solidFill>
                <a:latin typeface="Lucida Sans Unicode" charset="0"/>
              </a:rPr>
              <a:t>see </a:t>
            </a:r>
            <a:r>
              <a:rPr lang="en-US" sz="1500" dirty="0" err="1">
                <a:solidFill>
                  <a:srgbClr val="2B4A76"/>
                </a:solidFill>
                <a:latin typeface="Lucida Sans Unicode" charset="0"/>
              </a:rPr>
              <a:t>Defourny</a:t>
            </a:r>
            <a:r>
              <a:rPr lang="en-US" sz="1500" dirty="0">
                <a:solidFill>
                  <a:srgbClr val="2B4A76"/>
                </a:solidFill>
                <a:latin typeface="Lucida Sans Unicode" charset="0"/>
              </a:rPr>
              <a:t> </a:t>
            </a:r>
            <a:r>
              <a:rPr lang="en-US" sz="1500" dirty="0" smtClean="0">
                <a:solidFill>
                  <a:srgbClr val="2B4A76"/>
                </a:solidFill>
                <a:latin typeface="Lucida Sans Unicode" charset="0"/>
              </a:rPr>
              <a:t>diagram)</a:t>
            </a:r>
            <a:endParaRPr lang="en-US" sz="1500" dirty="0"/>
          </a:p>
          <a:p>
            <a:pPr lvl="2">
              <a:buFont typeface="Wingdings" charset="2"/>
              <a:buChar char="Ø"/>
            </a:pPr>
            <a:r>
              <a:rPr lang="en-US" sz="2000" dirty="0" smtClean="0"/>
              <a:t>They use a template</a:t>
            </a:r>
            <a:endParaRPr lang="en-US" sz="2000" dirty="0"/>
          </a:p>
          <a:p>
            <a:pPr lvl="1">
              <a:buFont typeface="Wingdings" charset="2"/>
              <a:buChar char="q"/>
            </a:pPr>
            <a:r>
              <a:rPr lang="en-US" sz="2200" dirty="0"/>
              <a:t>Validation: acceptance by </a:t>
            </a:r>
            <a:r>
              <a:rPr lang="en-US" sz="2200" dirty="0" smtClean="0"/>
              <a:t>users</a:t>
            </a:r>
            <a:endParaRPr lang="en-US" sz="2200" dirty="0"/>
          </a:p>
        </p:txBody>
      </p:sp>
    </p:spTree>
    <p:extLst>
      <p:ext uri="{BB962C8B-B14F-4D97-AF65-F5344CB8AC3E}">
        <p14:creationId xmlns:p14="http://schemas.microsoft.com/office/powerpoint/2010/main" val="17152967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9856"/>
            <a:ext cx="8229600" cy="638944"/>
          </a:xfrm>
        </p:spPr>
        <p:txBody>
          <a:bodyPr>
            <a:normAutofit fontScale="90000"/>
          </a:bodyPr>
          <a:lstStyle/>
          <a:p>
            <a:r>
              <a:rPr lang="it-IT" dirty="0" err="1" smtClean="0"/>
              <a:t>Proposed</a:t>
            </a:r>
            <a:r>
              <a:rPr lang="it-IT" dirty="0" smtClean="0"/>
              <a:t> </a:t>
            </a:r>
            <a:r>
              <a:rPr lang="it-IT" dirty="0" err="1" smtClean="0"/>
              <a:t>EVs</a:t>
            </a:r>
            <a:r>
              <a:rPr lang="it-IT" dirty="0" smtClean="0"/>
              <a:t> for </a:t>
            </a:r>
            <a:r>
              <a:rPr lang="it-IT" dirty="0" err="1" smtClean="0"/>
              <a:t>Agriculture</a:t>
            </a:r>
            <a:r>
              <a:rPr lang="it-IT" dirty="0" smtClean="0"/>
              <a:t/>
            </a:r>
            <a:br>
              <a:rPr lang="it-IT" dirty="0" smtClean="0"/>
            </a:br>
            <a:r>
              <a:rPr lang="en-US" sz="2000" i="1" dirty="0" smtClean="0"/>
              <a:t>(</a:t>
            </a:r>
            <a:r>
              <a:rPr lang="en-US" sz="2000" i="1" dirty="0"/>
              <a:t>by I. </a:t>
            </a:r>
            <a:r>
              <a:rPr lang="en-US" sz="2000" i="1" dirty="0" err="1"/>
              <a:t>Iarvis</a:t>
            </a:r>
            <a:r>
              <a:rPr lang="en-US" sz="2000" i="1" dirty="0"/>
              <a:t>, </a:t>
            </a:r>
            <a:r>
              <a:rPr lang="it-IT" sz="1800" dirty="0"/>
              <a:t>Agri-</a:t>
            </a:r>
            <a:r>
              <a:rPr lang="it-IT" sz="1800" dirty="0" err="1"/>
              <a:t>Environmental</a:t>
            </a:r>
            <a:r>
              <a:rPr lang="it-IT" sz="1800" dirty="0"/>
              <a:t> Data </a:t>
            </a:r>
            <a:r>
              <a:rPr lang="it-IT" sz="1800" dirty="0" err="1"/>
              <a:t>Agriculture</a:t>
            </a:r>
            <a:r>
              <a:rPr lang="it-IT" sz="1800" dirty="0"/>
              <a:t> and Agri-</a:t>
            </a:r>
            <a:r>
              <a:rPr lang="it-IT" sz="1800" dirty="0" err="1"/>
              <a:t>Food</a:t>
            </a:r>
            <a:r>
              <a:rPr lang="it-IT" sz="1800" dirty="0"/>
              <a:t> Canada</a:t>
            </a:r>
            <a:r>
              <a:rPr lang="en-US" sz="1800" i="1" dirty="0"/>
              <a:t>)</a:t>
            </a:r>
            <a:endParaRPr lang="it-IT" sz="1800" dirty="0"/>
          </a:p>
        </p:txBody>
      </p:sp>
      <p:sp>
        <p:nvSpPr>
          <p:cNvPr id="4" name="Segnaposto contenuto 2"/>
          <p:cNvSpPr>
            <a:spLocks noGrp="1"/>
          </p:cNvSpPr>
          <p:nvPr>
            <p:ph idx="1"/>
          </p:nvPr>
        </p:nvSpPr>
        <p:spPr/>
        <p:txBody>
          <a:bodyPr>
            <a:normAutofit fontScale="92500" lnSpcReduction="20000"/>
          </a:bodyPr>
          <a:lstStyle/>
          <a:p>
            <a:pPr marL="566928" indent="-457200" eaLnBrk="1" fontAlgn="auto" hangingPunct="1">
              <a:spcAft>
                <a:spcPts val="0"/>
              </a:spcAft>
              <a:buFont typeface="Arial"/>
              <a:buChar char="•"/>
              <a:defRPr/>
            </a:pPr>
            <a:r>
              <a:rPr lang="en-GB" b="1" dirty="0" smtClean="0">
                <a:ea typeface="+mn-ea"/>
              </a:rPr>
              <a:t>Crop Area</a:t>
            </a:r>
          </a:p>
          <a:p>
            <a:pPr marL="566928" indent="-457200" eaLnBrk="1" fontAlgn="auto" hangingPunct="1">
              <a:spcAft>
                <a:spcPts val="0"/>
              </a:spcAft>
              <a:buFont typeface="Arial"/>
              <a:buChar char="•"/>
              <a:defRPr/>
            </a:pPr>
            <a:r>
              <a:rPr lang="en-GB" b="1" dirty="0" smtClean="0">
                <a:ea typeface="+mn-ea"/>
              </a:rPr>
              <a:t>Crop Type</a:t>
            </a:r>
          </a:p>
          <a:p>
            <a:pPr marL="566928" indent="-457200" eaLnBrk="1" fontAlgn="auto" hangingPunct="1">
              <a:spcAft>
                <a:spcPts val="0"/>
              </a:spcAft>
              <a:buFont typeface="Arial"/>
              <a:buChar char="•"/>
              <a:defRPr/>
            </a:pPr>
            <a:r>
              <a:rPr lang="en-GB" b="1" dirty="0" smtClean="0">
                <a:ea typeface="+mn-ea"/>
              </a:rPr>
              <a:t>Crop Condition</a:t>
            </a:r>
          </a:p>
          <a:p>
            <a:pPr marL="566928" indent="-457200" eaLnBrk="1" fontAlgn="auto" hangingPunct="1">
              <a:spcAft>
                <a:spcPts val="0"/>
              </a:spcAft>
              <a:buFont typeface="Arial"/>
              <a:buChar char="•"/>
              <a:defRPr/>
            </a:pPr>
            <a:r>
              <a:rPr lang="en-GB" b="1" dirty="0" smtClean="0">
                <a:ea typeface="+mn-ea"/>
              </a:rPr>
              <a:t>Crop Phenology</a:t>
            </a:r>
            <a:endParaRPr lang="en-GB" b="1" dirty="0">
              <a:ea typeface="+mn-ea"/>
            </a:endParaRPr>
          </a:p>
          <a:p>
            <a:pPr marL="566928" indent="-457200" eaLnBrk="1" fontAlgn="auto" hangingPunct="1">
              <a:spcAft>
                <a:spcPts val="0"/>
              </a:spcAft>
              <a:buFont typeface="Arial"/>
              <a:buChar char="•"/>
              <a:defRPr/>
            </a:pPr>
            <a:r>
              <a:rPr lang="en-GB" b="1" dirty="0" smtClean="0">
                <a:ea typeface="+mn-ea"/>
              </a:rPr>
              <a:t>Crop Yield (forecast)</a:t>
            </a:r>
          </a:p>
          <a:p>
            <a:pPr marL="566928" indent="-457200" eaLnBrk="1" fontAlgn="auto" hangingPunct="1">
              <a:spcAft>
                <a:spcPts val="0"/>
              </a:spcAft>
              <a:buFont typeface="Arial"/>
              <a:buChar char="•"/>
              <a:defRPr/>
            </a:pPr>
            <a:r>
              <a:rPr lang="en-GB" b="1" dirty="0" smtClean="0">
                <a:ea typeface="+mn-ea"/>
              </a:rPr>
              <a:t>Crop Management</a:t>
            </a:r>
          </a:p>
          <a:p>
            <a:pPr marL="621792" lvl="1" eaLnBrk="1" fontAlgn="auto" hangingPunct="1">
              <a:spcBef>
                <a:spcPts val="324"/>
              </a:spcBef>
              <a:spcAft>
                <a:spcPts val="0"/>
              </a:spcAft>
              <a:buFont typeface="Verdana"/>
              <a:buChar char="◦"/>
              <a:defRPr/>
            </a:pPr>
            <a:r>
              <a:rPr lang="en-GB" b="1" dirty="0" smtClean="0">
                <a:ea typeface="+mn-ea"/>
              </a:rPr>
              <a:t>Tillage</a:t>
            </a:r>
          </a:p>
          <a:p>
            <a:pPr marL="621792" lvl="1" eaLnBrk="1" fontAlgn="auto" hangingPunct="1">
              <a:spcBef>
                <a:spcPts val="324"/>
              </a:spcBef>
              <a:spcAft>
                <a:spcPts val="0"/>
              </a:spcAft>
              <a:buFont typeface="Verdana"/>
              <a:buChar char="◦"/>
              <a:defRPr/>
            </a:pPr>
            <a:r>
              <a:rPr lang="en-GB" b="1" dirty="0" smtClean="0">
                <a:ea typeface="+mn-ea"/>
              </a:rPr>
              <a:t>Residue</a:t>
            </a:r>
          </a:p>
          <a:p>
            <a:pPr marL="621792" lvl="1" eaLnBrk="1" fontAlgn="auto" hangingPunct="1">
              <a:spcBef>
                <a:spcPts val="324"/>
              </a:spcBef>
              <a:spcAft>
                <a:spcPts val="0"/>
              </a:spcAft>
              <a:buFont typeface="Verdana"/>
              <a:buChar char="◦"/>
              <a:defRPr/>
            </a:pPr>
            <a:endParaRPr lang="en-GB" b="1" dirty="0">
              <a:ea typeface="+mn-ea"/>
            </a:endParaRPr>
          </a:p>
          <a:p>
            <a:pPr marL="109728" indent="0" eaLnBrk="1" fontAlgn="auto" hangingPunct="1">
              <a:spcAft>
                <a:spcPts val="0"/>
              </a:spcAft>
              <a:buFont typeface="Wingdings 3"/>
              <a:buNone/>
              <a:defRPr/>
            </a:pPr>
            <a:r>
              <a:rPr lang="en-GB" b="1" dirty="0" smtClean="0">
                <a:ea typeface="+mn-ea"/>
              </a:rPr>
              <a:t>All across multiple time and space scales</a:t>
            </a:r>
            <a:endParaRPr lang="it-IT" b="1" dirty="0">
              <a:ea typeface="+mn-ea"/>
            </a:endParaRPr>
          </a:p>
          <a:p>
            <a:pPr marL="365760" indent="-256032" eaLnBrk="1" fontAlgn="auto" hangingPunct="1">
              <a:spcAft>
                <a:spcPts val="0"/>
              </a:spcAft>
              <a:buFont typeface="Wingdings 3"/>
              <a:buChar char=""/>
              <a:defRPr/>
            </a:pPr>
            <a:endParaRPr lang="it-IT" sz="2400" dirty="0">
              <a:ea typeface="Calibri"/>
              <a:cs typeface="Times New Roman"/>
            </a:endParaRPr>
          </a:p>
          <a:p>
            <a:pPr marL="365760" indent="-256032" eaLnBrk="1" fontAlgn="auto" hangingPunct="1">
              <a:spcAft>
                <a:spcPts val="0"/>
              </a:spcAft>
              <a:buFont typeface="Wingdings 3"/>
              <a:buChar char=""/>
              <a:defRPr/>
            </a:pPr>
            <a:endParaRPr lang="en-US" dirty="0">
              <a:ea typeface="+mn-ea"/>
            </a:endParaRPr>
          </a:p>
        </p:txBody>
      </p:sp>
      <p:pic>
        <p:nvPicPr>
          <p:cNvPr id="5" name="Picture 4" descr="defour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147987" cy="51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7884368" y="5661248"/>
            <a:ext cx="1417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r>
              <a:rPr lang="en-CA" sz="1200" dirty="0"/>
              <a:t>From </a:t>
            </a:r>
            <a:r>
              <a:rPr lang="en-CA" sz="1200" dirty="0" err="1"/>
              <a:t>Defourny</a:t>
            </a:r>
            <a:r>
              <a:rPr lang="en-CA" sz="1200" dirty="0"/>
              <a:t>, 2011</a:t>
            </a:r>
          </a:p>
        </p:txBody>
      </p:sp>
    </p:spTree>
    <p:extLst>
      <p:ext uri="{BB962C8B-B14F-4D97-AF65-F5344CB8AC3E}">
        <p14:creationId xmlns:p14="http://schemas.microsoft.com/office/powerpoint/2010/main" val="1294454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Additional contribution°</a:t>
            </a:r>
            <a:endParaRPr lang="en-US" dirty="0"/>
          </a:p>
        </p:txBody>
      </p:sp>
      <p:sp>
        <p:nvSpPr>
          <p:cNvPr id="11" name="Contenidor de contingut 2"/>
          <p:cNvSpPr>
            <a:spLocks noGrp="1"/>
          </p:cNvSpPr>
          <p:nvPr>
            <p:ph idx="1"/>
          </p:nvPr>
        </p:nvSpPr>
        <p:spPr>
          <a:xfrm>
            <a:off x="179512" y="1484784"/>
            <a:ext cx="8820472" cy="4752528"/>
          </a:xfrm>
        </p:spPr>
        <p:txBody>
          <a:bodyPr>
            <a:normAutofit fontScale="77500" lnSpcReduction="20000"/>
          </a:bodyPr>
          <a:lstStyle/>
          <a:p>
            <a:pPr marL="0" indent="0">
              <a:buNone/>
            </a:pPr>
            <a:r>
              <a:rPr lang="en-US" b="1" i="1" dirty="0" smtClean="0"/>
              <a:t> </a:t>
            </a:r>
            <a:endParaRPr lang="en-US" sz="3100" i="1" dirty="0" smtClean="0"/>
          </a:p>
          <a:p>
            <a:pPr lvl="1">
              <a:buFont typeface="Wingdings" charset="2"/>
              <a:buChar char="q"/>
            </a:pPr>
            <a:r>
              <a:rPr lang="en-US" b="1" i="1" dirty="0" smtClean="0"/>
              <a:t>Human settlement° EVs	 	</a:t>
            </a:r>
            <a:r>
              <a:rPr lang="en-US" b="1" dirty="0" smtClean="0"/>
              <a:t>(by T. </a:t>
            </a:r>
            <a:r>
              <a:rPr lang="en-US" b="1" dirty="0" err="1" smtClean="0"/>
              <a:t>kemper</a:t>
            </a:r>
            <a:r>
              <a:rPr lang="en-US" b="1" dirty="0" smtClean="0"/>
              <a:t>, JRC)</a:t>
            </a:r>
          </a:p>
          <a:p>
            <a:pPr marL="457200" lvl="1" indent="0">
              <a:buNone/>
            </a:pPr>
            <a:r>
              <a:rPr lang="en-US" dirty="0" smtClean="0"/>
              <a:t>Defining EVs is in its early stage:</a:t>
            </a:r>
          </a:p>
          <a:p>
            <a:pPr lvl="2">
              <a:buFont typeface="Wingdings" charset="2"/>
              <a:buChar char="Ø"/>
            </a:pPr>
            <a:r>
              <a:rPr lang="it-IT" sz="2500" dirty="0" smtClean="0"/>
              <a:t>Definition  </a:t>
            </a:r>
            <a:r>
              <a:rPr lang="it-IT" sz="2500" dirty="0"/>
              <a:t>of </a:t>
            </a:r>
            <a:r>
              <a:rPr lang="it-IT" sz="2500" dirty="0" err="1"/>
              <a:t>user</a:t>
            </a:r>
            <a:r>
              <a:rPr lang="it-IT" sz="2500" dirty="0"/>
              <a:t> </a:t>
            </a:r>
            <a:r>
              <a:rPr lang="it-IT" sz="2500" dirty="0" err="1"/>
              <a:t>needs</a:t>
            </a:r>
            <a:r>
              <a:rPr lang="it-IT" sz="2500" dirty="0"/>
              <a:t>:  </a:t>
            </a:r>
            <a:r>
              <a:rPr lang="en-GB" sz="2500" dirty="0"/>
              <a:t>today there is no adequate operational network for settlement information, such as:</a:t>
            </a:r>
          </a:p>
          <a:p>
            <a:pPr lvl="3"/>
            <a:r>
              <a:rPr lang="en-GB" dirty="0" smtClean="0"/>
              <a:t>Regional </a:t>
            </a:r>
            <a:r>
              <a:rPr lang="en-GB" dirty="0" err="1"/>
              <a:t>landuse</a:t>
            </a:r>
            <a:r>
              <a:rPr lang="en-GB" dirty="0"/>
              <a:t>/</a:t>
            </a:r>
            <a:r>
              <a:rPr lang="en-GB" dirty="0" err="1"/>
              <a:t>landcover</a:t>
            </a:r>
            <a:r>
              <a:rPr lang="en-GB" dirty="0"/>
              <a:t> (e.g. CORINE for Europe)</a:t>
            </a:r>
          </a:p>
          <a:p>
            <a:pPr lvl="3"/>
            <a:r>
              <a:rPr lang="en-GB" dirty="0"/>
              <a:t>Singular data sets (e.g. Global Urban Footprint by German Aerospace (DLR)</a:t>
            </a:r>
            <a:r>
              <a:rPr lang="en-GB" dirty="0" smtClean="0"/>
              <a:t>)</a:t>
            </a:r>
          </a:p>
          <a:p>
            <a:pPr lvl="3"/>
            <a:r>
              <a:rPr lang="en-GB" dirty="0"/>
              <a:t>population data (1km, annually updated</a:t>
            </a:r>
            <a:r>
              <a:rPr lang="en-GB" dirty="0" smtClean="0"/>
              <a:t>)</a:t>
            </a:r>
          </a:p>
          <a:p>
            <a:pPr lvl="1">
              <a:buFont typeface="Wingdings" charset="2"/>
              <a:buChar char="q"/>
            </a:pPr>
            <a:r>
              <a:rPr lang="en-GB" dirty="0"/>
              <a:t> </a:t>
            </a:r>
            <a:r>
              <a:rPr lang="en-GB" b="1" i="1" dirty="0"/>
              <a:t>Citizen </a:t>
            </a:r>
            <a:r>
              <a:rPr lang="en-GB" b="1" i="1" dirty="0" smtClean="0"/>
              <a:t>Science</a:t>
            </a:r>
            <a:r>
              <a:rPr lang="en-US" b="1" u="sng" dirty="0"/>
              <a:t>°</a:t>
            </a:r>
            <a:r>
              <a:rPr lang="en-GB" dirty="0" smtClean="0"/>
              <a:t>	</a:t>
            </a:r>
            <a:r>
              <a:rPr lang="it-IT" sz="2400" i="1" dirty="0"/>
              <a:t>(by </a:t>
            </a:r>
            <a:r>
              <a:rPr lang="it-IT" sz="2400" i="1" dirty="0" err="1"/>
              <a:t>Ian</a:t>
            </a:r>
            <a:r>
              <a:rPr lang="it-IT" sz="2400" i="1" dirty="0"/>
              <a:t> </a:t>
            </a:r>
            <a:r>
              <a:rPr lang="en-GB" sz="2400" i="1" dirty="0"/>
              <a:t>McCallum, IASA</a:t>
            </a:r>
            <a:r>
              <a:rPr lang="it-IT" sz="2400" i="1" dirty="0"/>
              <a:t>)</a:t>
            </a:r>
          </a:p>
          <a:p>
            <a:pPr lvl="2">
              <a:buFont typeface="Wingdings" charset="2"/>
              <a:buChar char="Ø"/>
            </a:pPr>
            <a:r>
              <a:rPr lang="en-US" dirty="0"/>
              <a:t>Citizen Science can help across most SBAs (</a:t>
            </a:r>
            <a:r>
              <a:rPr lang="it-IT" dirty="0" err="1"/>
              <a:t>biodiversity</a:t>
            </a:r>
            <a:r>
              <a:rPr lang="it-IT" dirty="0"/>
              <a:t> and </a:t>
            </a:r>
            <a:r>
              <a:rPr lang="it-IT" dirty="0" err="1"/>
              <a:t>ecosystems</a:t>
            </a:r>
            <a:r>
              <a:rPr lang="it-IT" dirty="0"/>
              <a:t>, </a:t>
            </a:r>
            <a:r>
              <a:rPr lang="it-IT" dirty="0" err="1"/>
              <a:t>agriculture</a:t>
            </a:r>
            <a:r>
              <a:rPr lang="it-IT" dirty="0"/>
              <a:t>…)</a:t>
            </a:r>
            <a:endParaRPr lang="en-US" dirty="0"/>
          </a:p>
          <a:p>
            <a:pPr lvl="2">
              <a:buFont typeface="Wingdings" charset="2"/>
              <a:buChar char="Ø"/>
            </a:pPr>
            <a:r>
              <a:rPr lang="en-US" dirty="0"/>
              <a:t>Citizen Science can be used for validation of EVs</a:t>
            </a:r>
          </a:p>
          <a:p>
            <a:pPr lvl="2">
              <a:buFont typeface="Wingdings" charset="2"/>
              <a:buChar char="Ø"/>
            </a:pPr>
            <a:r>
              <a:rPr lang="en-US" dirty="0"/>
              <a:t>Citizen Science could address data needs where </a:t>
            </a:r>
            <a:r>
              <a:rPr lang="en-US" b="1" dirty="0"/>
              <a:t>feasibility</a:t>
            </a:r>
            <a:r>
              <a:rPr lang="en-US" dirty="0"/>
              <a:t> has been limiting</a:t>
            </a:r>
          </a:p>
          <a:p>
            <a:pPr lvl="2">
              <a:buFont typeface="Wingdings" charset="2"/>
              <a:buChar char="Ø"/>
            </a:pPr>
            <a:r>
              <a:rPr lang="en-US" dirty="0"/>
              <a:t>Citizen Science has reduced costs</a:t>
            </a:r>
          </a:p>
          <a:p>
            <a:pPr lvl="1">
              <a:buFont typeface="Wingdings" charset="2"/>
              <a:buChar char="q"/>
            </a:pPr>
            <a:endParaRPr lang="en-GB" dirty="0" smtClean="0"/>
          </a:p>
          <a:p>
            <a:pPr lvl="1">
              <a:buFont typeface="Wingdings" charset="2"/>
              <a:buChar char="q"/>
            </a:pPr>
            <a:r>
              <a:rPr lang="en-GB" b="1" i="1" dirty="0"/>
              <a:t>Disasters	</a:t>
            </a:r>
            <a:r>
              <a:rPr lang="en-US" b="1" u="sng" dirty="0"/>
              <a:t>°</a:t>
            </a:r>
            <a:r>
              <a:rPr lang="en-GB" dirty="0" smtClean="0"/>
              <a:t>	</a:t>
            </a:r>
            <a:r>
              <a:rPr lang="en-US" sz="2400" i="1" dirty="0"/>
              <a:t>(by G. Puglisi, INGV-Italy)</a:t>
            </a:r>
          </a:p>
          <a:p>
            <a:pPr lvl="1">
              <a:buFont typeface="Wingdings" charset="2"/>
              <a:buChar char="q"/>
            </a:pPr>
            <a:endParaRPr lang="en-GB" dirty="0"/>
          </a:p>
          <a:p>
            <a:pPr lvl="2">
              <a:buFont typeface="Wingdings" charset="2"/>
              <a:buChar char="Ø"/>
            </a:pPr>
            <a:endParaRPr lang="en-US" sz="2200" dirty="0" smtClean="0"/>
          </a:p>
        </p:txBody>
      </p:sp>
    </p:spTree>
    <p:extLst>
      <p:ext uri="{BB962C8B-B14F-4D97-AF65-F5344CB8AC3E}">
        <p14:creationId xmlns:p14="http://schemas.microsoft.com/office/powerpoint/2010/main" val="19980433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4644008"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755576" y="764704"/>
            <a:ext cx="1932662" cy="369332"/>
          </a:xfrm>
          <a:prstGeom prst="rect">
            <a:avLst/>
          </a:prstGeom>
          <a:noFill/>
        </p:spPr>
        <p:txBody>
          <a:bodyPr wrap="square" rtlCol="0">
            <a:spAutoFit/>
          </a:bodyPr>
          <a:lstStyle/>
          <a:p>
            <a:r>
              <a:rPr lang="en-US" dirty="0" smtClean="0">
                <a:solidFill>
                  <a:srgbClr val="FF0000"/>
                </a:solidFill>
              </a:rPr>
              <a:t>GCOS activities</a:t>
            </a:r>
            <a:endParaRPr lang="en-US" dirty="0">
              <a:solidFill>
                <a:srgbClr val="FF0000"/>
              </a:solidFill>
            </a:endParaRPr>
          </a:p>
        </p:txBody>
      </p:sp>
      <p:sp>
        <p:nvSpPr>
          <p:cNvPr id="6" name="CasellaDiTesto 5"/>
          <p:cNvSpPr txBox="1"/>
          <p:nvPr/>
        </p:nvSpPr>
        <p:spPr>
          <a:xfrm>
            <a:off x="5545605" y="764704"/>
            <a:ext cx="2698803" cy="369332"/>
          </a:xfrm>
          <a:prstGeom prst="rect">
            <a:avLst/>
          </a:prstGeom>
          <a:noFill/>
        </p:spPr>
        <p:txBody>
          <a:bodyPr wrap="square" rtlCol="0">
            <a:spAutoFit/>
          </a:bodyPr>
          <a:lstStyle/>
          <a:p>
            <a:r>
              <a:rPr lang="en-US" dirty="0" smtClean="0">
                <a:solidFill>
                  <a:srgbClr val="FF0000"/>
                </a:solidFill>
              </a:rPr>
              <a:t>GEO_BON activities</a:t>
            </a:r>
            <a:endParaRPr lang="en-US" dirty="0">
              <a:solidFill>
                <a:srgbClr val="FF0000"/>
              </a:solidFill>
            </a:endParaRPr>
          </a:p>
        </p:txBody>
      </p:sp>
      <p:grpSp>
        <p:nvGrpSpPr>
          <p:cNvPr id="7" name="Gruppo 6"/>
          <p:cNvGrpSpPr/>
          <p:nvPr/>
        </p:nvGrpSpPr>
        <p:grpSpPr>
          <a:xfrm>
            <a:off x="4860032" y="1052736"/>
            <a:ext cx="3991785" cy="5112568"/>
            <a:chOff x="4716016" y="674737"/>
            <a:chExt cx="4135801" cy="5274543"/>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74737"/>
              <a:ext cx="4135801" cy="52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7515980" y="1187460"/>
              <a:ext cx="1097700" cy="369332"/>
            </a:xfrm>
            <a:prstGeom prst="rect">
              <a:avLst/>
            </a:prstGeom>
            <a:noFill/>
          </p:spPr>
          <p:txBody>
            <a:bodyPr wrap="square" rtlCol="0">
              <a:spAutoFit/>
            </a:bodyPr>
            <a:lstStyle/>
            <a:p>
              <a:r>
                <a:rPr lang="en-US" dirty="0" smtClean="0">
                  <a:solidFill>
                    <a:srgbClr val="FF0000"/>
                  </a:solidFill>
                </a:rPr>
                <a:t>2013</a:t>
              </a:r>
              <a:endParaRPr lang="en-US" dirty="0">
                <a:solidFill>
                  <a:srgbClr val="FF0000"/>
                </a:solidFill>
              </a:endParaRPr>
            </a:p>
          </p:txBody>
        </p:sp>
      </p:gr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374" y="2276872"/>
            <a:ext cx="51054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7658580" y="6300028"/>
            <a:ext cx="1097700" cy="369332"/>
          </a:xfrm>
          <a:prstGeom prst="rect">
            <a:avLst/>
          </a:prstGeom>
          <a:noFill/>
        </p:spPr>
        <p:txBody>
          <a:bodyPr wrap="square" rtlCol="0">
            <a:spAutoFit/>
          </a:bodyPr>
          <a:lstStyle/>
          <a:p>
            <a:r>
              <a:rPr lang="en-US" dirty="0" smtClean="0">
                <a:solidFill>
                  <a:srgbClr val="FF0000"/>
                </a:solidFill>
              </a:rPr>
              <a:t>2015</a:t>
            </a:r>
            <a:endParaRPr lang="en-US" dirty="0">
              <a:solidFill>
                <a:srgbClr val="FF0000"/>
              </a:solidFill>
            </a:endParaRPr>
          </a:p>
        </p:txBody>
      </p:sp>
      <p:sp>
        <p:nvSpPr>
          <p:cNvPr id="12" name="CasellaDiTesto 11"/>
          <p:cNvSpPr txBox="1"/>
          <p:nvPr/>
        </p:nvSpPr>
        <p:spPr>
          <a:xfrm>
            <a:off x="2178156" y="6444044"/>
            <a:ext cx="1097700" cy="369332"/>
          </a:xfrm>
          <a:prstGeom prst="rect">
            <a:avLst/>
          </a:prstGeom>
          <a:noFill/>
        </p:spPr>
        <p:txBody>
          <a:bodyPr wrap="square" rtlCol="0">
            <a:spAutoFit/>
          </a:bodyPr>
          <a:lstStyle/>
          <a:p>
            <a:r>
              <a:rPr lang="en-US" dirty="0" smtClean="0">
                <a:solidFill>
                  <a:srgbClr val="FF0000"/>
                </a:solidFill>
              </a:rPr>
              <a:t>2014</a:t>
            </a:r>
            <a:endParaRPr lang="en-US" dirty="0">
              <a:solidFill>
                <a:srgbClr val="FF0000"/>
              </a:solidFill>
            </a:endParaRPr>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996952"/>
            <a:ext cx="4879525" cy="359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080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18"/>
            <a:ext cx="9144000" cy="615553"/>
          </a:xfrm>
        </p:spPr>
        <p:txBody>
          <a:bodyPr wrap="square">
            <a:spAutoFit/>
          </a:bodyPr>
          <a:lstStyle/>
          <a:p>
            <a:r>
              <a:rPr lang="en-US" sz="3400" b="1" u="sng" dirty="0" smtClean="0"/>
              <a:t>Preliminary state</a:t>
            </a:r>
            <a:endParaRPr lang="en-US" sz="1800" b="1" u="sng" dirty="0"/>
          </a:p>
        </p:txBody>
      </p:sp>
      <p:graphicFrame>
        <p:nvGraphicFramePr>
          <p:cNvPr id="4" name="Diagramma 3"/>
          <p:cNvGraphicFramePr/>
          <p:nvPr>
            <p:extLst>
              <p:ext uri="{D42A27DB-BD31-4B8C-83A1-F6EECF244321}">
                <p14:modId xmlns:p14="http://schemas.microsoft.com/office/powerpoint/2010/main" val="963233391"/>
              </p:ext>
            </p:extLst>
          </p:nvPr>
        </p:nvGraphicFramePr>
        <p:xfrm>
          <a:off x="1524000" y="1397000"/>
          <a:ext cx="657639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e 4"/>
          <p:cNvSpPr/>
          <p:nvPr/>
        </p:nvSpPr>
        <p:spPr>
          <a:xfrm>
            <a:off x="6516216" y="4790644"/>
            <a:ext cx="2376264" cy="1134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a:t>
            </a:r>
          </a:p>
          <a:p>
            <a:pPr algn="ctr"/>
            <a:r>
              <a:rPr lang="en-US" dirty="0" smtClean="0">
                <a:solidFill>
                  <a:schemeClr val="accent2">
                    <a:lumMod val="50000"/>
                  </a:schemeClr>
                </a:solidFill>
              </a:rPr>
              <a:t>National </a:t>
            </a:r>
            <a:r>
              <a:rPr lang="en-US" dirty="0" err="1" smtClean="0">
                <a:solidFill>
                  <a:schemeClr val="accent2">
                    <a:lumMod val="50000"/>
                  </a:schemeClr>
                </a:solidFill>
              </a:rPr>
              <a:t>Envir</a:t>
            </a:r>
            <a:r>
              <a:rPr lang="en-US" dirty="0" smtClean="0">
                <a:solidFill>
                  <a:schemeClr val="accent2">
                    <a:lumMod val="50000"/>
                  </a:schemeClr>
                </a:solidFill>
              </a:rPr>
              <a:t>. Agencies</a:t>
            </a:r>
            <a:endParaRPr lang="en-US" dirty="0">
              <a:solidFill>
                <a:schemeClr val="accent2">
                  <a:lumMod val="50000"/>
                </a:schemeClr>
              </a:solidFill>
            </a:endParaRPr>
          </a:p>
        </p:txBody>
      </p:sp>
      <p:grpSp>
        <p:nvGrpSpPr>
          <p:cNvPr id="9" name="Gruppo 8"/>
          <p:cNvGrpSpPr/>
          <p:nvPr/>
        </p:nvGrpSpPr>
        <p:grpSpPr>
          <a:xfrm>
            <a:off x="0" y="2564904"/>
            <a:ext cx="5217963" cy="3773641"/>
            <a:chOff x="21261" y="3084359"/>
            <a:chExt cx="5217963" cy="3773641"/>
          </a:xfrm>
        </p:grpSpPr>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1" y="3084359"/>
              <a:ext cx="5217963" cy="34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51520" y="6381328"/>
              <a:ext cx="4320480" cy="476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2">
                      <a:lumMod val="50000"/>
                    </a:schemeClr>
                  </a:solidFill>
                </a:rPr>
                <a:t>Credits: R. </a:t>
              </a:r>
              <a:r>
                <a:rPr lang="en-US" dirty="0" err="1" smtClean="0">
                  <a:solidFill>
                    <a:schemeClr val="accent2">
                      <a:lumMod val="50000"/>
                    </a:schemeClr>
                  </a:solidFill>
                </a:rPr>
                <a:t>Pastres</a:t>
              </a:r>
              <a:r>
                <a:rPr lang="en-US" dirty="0" smtClean="0">
                  <a:solidFill>
                    <a:schemeClr val="accent2">
                      <a:lumMod val="50000"/>
                    </a:schemeClr>
                  </a:solidFill>
                </a:rPr>
                <a:t>, 2015, Bari workshop</a:t>
              </a:r>
              <a:endParaRPr lang="en-US" dirty="0">
                <a:solidFill>
                  <a:schemeClr val="accent2">
                    <a:lumMod val="50000"/>
                  </a:schemeClr>
                </a:solidFill>
              </a:endParaRPr>
            </a:p>
          </p:txBody>
        </p:sp>
      </p:grpSp>
    </p:spTree>
    <p:extLst>
      <p:ext uri="{BB962C8B-B14F-4D97-AF65-F5344CB8AC3E}">
        <p14:creationId xmlns:p14="http://schemas.microsoft.com/office/powerpoint/2010/main" val="324848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smtClean="0"/>
              <a:t>Open Challenges for GEOSS</a:t>
            </a:r>
            <a:endParaRPr lang="en-US" sz="3400" b="1" u="sng" dirty="0"/>
          </a:p>
        </p:txBody>
      </p:sp>
      <p:sp>
        <p:nvSpPr>
          <p:cNvPr id="3" name="Contenidor de contingut 2"/>
          <p:cNvSpPr>
            <a:spLocks noGrp="1"/>
          </p:cNvSpPr>
          <p:nvPr>
            <p:ph idx="1"/>
          </p:nvPr>
        </p:nvSpPr>
        <p:spPr>
          <a:xfrm>
            <a:off x="395536" y="1700808"/>
            <a:ext cx="8568952" cy="4248472"/>
          </a:xfrm>
        </p:spPr>
        <p:txBody>
          <a:bodyPr>
            <a:normAutofit fontScale="77500" lnSpcReduction="20000"/>
          </a:bodyPr>
          <a:lstStyle/>
          <a:p>
            <a:r>
              <a:rPr lang="en-US" dirty="0" smtClean="0"/>
              <a:t>Different maturity levels</a:t>
            </a:r>
          </a:p>
          <a:p>
            <a:pPr lvl="1">
              <a:buFont typeface="Wingdings" charset="2"/>
              <a:buChar char="Ø"/>
            </a:pPr>
            <a:r>
              <a:rPr lang="en-US" dirty="0" smtClean="0"/>
              <a:t>Processes defined by more mature SBAs</a:t>
            </a:r>
          </a:p>
          <a:p>
            <a:pPr lvl="1">
              <a:buFont typeface="Wingdings" charset="2"/>
              <a:buChar char="Ø"/>
            </a:pPr>
            <a:r>
              <a:rPr lang="en-US" dirty="0" smtClean="0"/>
              <a:t>Need to focus on EVs’ features</a:t>
            </a:r>
            <a:r>
              <a:rPr lang="en-US" i="1" dirty="0" smtClean="0"/>
              <a:t>: </a:t>
            </a:r>
          </a:p>
          <a:p>
            <a:pPr marL="1314450" lvl="2" indent="-514350">
              <a:buAutoNum type="arabicPeriod"/>
            </a:pPr>
            <a:r>
              <a:rPr lang="en-US" i="1" dirty="0" smtClean="0"/>
              <a:t>temporal frequency, spatial resolution, accuracy</a:t>
            </a:r>
          </a:p>
          <a:p>
            <a:pPr marL="914400" lvl="1" indent="-514350">
              <a:buFont typeface="Wingdings" charset="2"/>
              <a:buChar char="Ø"/>
            </a:pPr>
            <a:r>
              <a:rPr lang="en-US" dirty="0" smtClean="0"/>
              <a:t>Gap analysis still open </a:t>
            </a:r>
          </a:p>
          <a:p>
            <a:pPr marL="914400" lvl="1" indent="-514350">
              <a:buFont typeface="Wingdings" charset="2"/>
              <a:buChar char="Ø"/>
            </a:pPr>
            <a:r>
              <a:rPr lang="en-US" dirty="0" smtClean="0"/>
              <a:t>Data sharing obstacles (data policy, technical, administrative, institutional, sustainability)</a:t>
            </a:r>
          </a:p>
          <a:p>
            <a:pPr marL="914400" lvl="1" indent="-514350">
              <a:buFont typeface="Wingdings" charset="2"/>
              <a:buChar char="Ø"/>
            </a:pPr>
            <a:endParaRPr lang="en-US" i="1" dirty="0" smtClean="0"/>
          </a:p>
          <a:p>
            <a:r>
              <a:rPr lang="en-US" sz="3100" dirty="0" smtClean="0"/>
              <a:t>Different </a:t>
            </a:r>
            <a:r>
              <a:rPr lang="en-US" sz="3100" dirty="0"/>
              <a:t>spatial/ temporal scales: global to  </a:t>
            </a:r>
            <a:r>
              <a:rPr lang="en-US" sz="3100" dirty="0" smtClean="0"/>
              <a:t>Local</a:t>
            </a:r>
          </a:p>
          <a:p>
            <a:r>
              <a:rPr lang="en-US" sz="3100" dirty="0" smtClean="0"/>
              <a:t>Harmonization across existing SBA and thematic areas</a:t>
            </a:r>
          </a:p>
          <a:p>
            <a:r>
              <a:rPr lang="en-US" sz="3100" dirty="0" smtClean="0"/>
              <a:t>Linkages between </a:t>
            </a:r>
            <a:r>
              <a:rPr lang="en-US" sz="3100" dirty="0" err="1" smtClean="0"/>
              <a:t>ConnectinGEO</a:t>
            </a:r>
            <a:r>
              <a:rPr lang="en-US" sz="3100" dirty="0" smtClean="0"/>
              <a:t> and other projects (ECOPOTENTIAL, EU_BON) and observation networks </a:t>
            </a:r>
            <a:endParaRPr lang="en-US" sz="3100" dirty="0"/>
          </a:p>
          <a:p>
            <a:pPr marL="457200" indent="-457200" algn="just"/>
            <a:endParaRPr lang="en-US" sz="33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err="1" smtClean="0"/>
              <a:t>Reccomendations</a:t>
            </a:r>
            <a:endParaRPr lang="en-US" sz="3400" b="1" u="sng" dirty="0"/>
          </a:p>
        </p:txBody>
      </p:sp>
      <p:sp>
        <p:nvSpPr>
          <p:cNvPr id="3" name="Contenidor de contingut 2"/>
          <p:cNvSpPr>
            <a:spLocks noGrp="1"/>
          </p:cNvSpPr>
          <p:nvPr>
            <p:ph idx="1"/>
          </p:nvPr>
        </p:nvSpPr>
        <p:spPr>
          <a:xfrm>
            <a:off x="395536" y="1616167"/>
            <a:ext cx="8424936" cy="4680520"/>
          </a:xfrm>
        </p:spPr>
        <p:txBody>
          <a:bodyPr>
            <a:normAutofit/>
          </a:bodyPr>
          <a:lstStyle/>
          <a:p>
            <a:pPr marL="514350" indent="-514350">
              <a:buNone/>
            </a:pPr>
            <a:r>
              <a:rPr lang="en-US" sz="2400" b="1" i="1" dirty="0" smtClean="0"/>
              <a:t>1. </a:t>
            </a:r>
            <a:r>
              <a:rPr lang="en-US" sz="2400" dirty="0" smtClean="0"/>
              <a:t>Provide </a:t>
            </a:r>
            <a:r>
              <a:rPr lang="en-US" sz="2400" dirty="0"/>
              <a:t>requirements for ECVs with application in </a:t>
            </a:r>
            <a:r>
              <a:rPr lang="en-US" sz="2400" dirty="0" smtClean="0"/>
              <a:t>mind (Dolman, 2015, </a:t>
            </a:r>
            <a:r>
              <a:rPr lang="en-US" sz="2400" dirty="0"/>
              <a:t>Bari </a:t>
            </a:r>
            <a:r>
              <a:rPr lang="en-US" sz="2400" dirty="0" smtClean="0"/>
              <a:t>workshop)</a:t>
            </a:r>
            <a:endParaRPr lang="en-US" sz="2400" dirty="0"/>
          </a:p>
          <a:p>
            <a:pPr lvl="1"/>
            <a:r>
              <a:rPr lang="en-US" sz="2000" dirty="0" smtClean="0"/>
              <a:t> process</a:t>
            </a:r>
            <a:r>
              <a:rPr lang="en-US" sz="2000" dirty="0"/>
              <a:t>, budget and climate trend studies have </a:t>
            </a:r>
            <a:r>
              <a:rPr lang="en-US" sz="2000" dirty="0" smtClean="0"/>
              <a:t>different requirements </a:t>
            </a:r>
            <a:r>
              <a:rPr lang="en-US" sz="2000" dirty="0"/>
              <a:t>but we need </a:t>
            </a:r>
            <a:r>
              <a:rPr lang="en-US" sz="2000" dirty="0" smtClean="0"/>
              <a:t>measurements </a:t>
            </a:r>
            <a:r>
              <a:rPr lang="en-US" sz="2000" dirty="0"/>
              <a:t>to cover </a:t>
            </a:r>
            <a:r>
              <a:rPr lang="en-US" sz="2000" dirty="0" smtClean="0"/>
              <a:t>all applications</a:t>
            </a:r>
          </a:p>
          <a:p>
            <a:pPr lvl="1"/>
            <a:r>
              <a:rPr lang="en-US" sz="2000" dirty="0"/>
              <a:t>ECV need to be (re) evaluated </a:t>
            </a:r>
            <a:r>
              <a:rPr lang="en-US" sz="2000" dirty="0" smtClean="0"/>
              <a:t>against their use</a:t>
            </a:r>
          </a:p>
          <a:p>
            <a:pPr lvl="1"/>
            <a:r>
              <a:rPr lang="en-US" sz="2000" dirty="0"/>
              <a:t>GCOS monitoring principles </a:t>
            </a:r>
            <a:r>
              <a:rPr lang="en-US" sz="2000" dirty="0" smtClean="0"/>
              <a:t>support investigation </a:t>
            </a:r>
            <a:r>
              <a:rPr lang="en-US" sz="2000" dirty="0"/>
              <a:t>of complex relations</a:t>
            </a:r>
            <a:endParaRPr lang="es-ES" sz="2000" dirty="0"/>
          </a:p>
        </p:txBody>
      </p:sp>
    </p:spTree>
    <p:extLst>
      <p:ext uri="{BB962C8B-B14F-4D97-AF65-F5344CB8AC3E}">
        <p14:creationId xmlns:p14="http://schemas.microsoft.com/office/powerpoint/2010/main" val="2016816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631720"/>
            <a:ext cx="9144000" cy="1169551"/>
          </a:xfrm>
        </p:spPr>
        <p:txBody>
          <a:bodyPr wrap="square">
            <a:spAutoFit/>
          </a:bodyPr>
          <a:lstStyle/>
          <a:p>
            <a:r>
              <a:rPr lang="en-US" sz="3400" b="1" u="sng" dirty="0" smtClean="0"/>
              <a:t>The Bari workshop on </a:t>
            </a:r>
            <a:r>
              <a:rPr lang="en-US" sz="3400" b="1" u="sng" dirty="0"/>
              <a:t>Essential Variables</a:t>
            </a:r>
            <a:br>
              <a:rPr lang="en-US" sz="3400" b="1" u="sng" dirty="0"/>
            </a:br>
            <a:r>
              <a:rPr lang="en-US" sz="1800" b="1" u="sng" dirty="0">
                <a:hlinkClick r:id="rId2"/>
              </a:rPr>
              <a:t>http://</a:t>
            </a:r>
            <a:r>
              <a:rPr lang="en-US" sz="1800" b="1" u="sng" dirty="0" smtClean="0">
                <a:hlinkClick r:id="rId2"/>
              </a:rPr>
              <a:t>www.gstss.org/2015_Bari/index.php</a:t>
            </a:r>
            <a:r>
              <a:rPr lang="en-US" sz="1800" b="1" u="sng" dirty="0" smtClean="0"/>
              <a:t> </a:t>
            </a:r>
            <a:br>
              <a:rPr lang="en-US" sz="1800" b="1" u="sng" dirty="0" smtClean="0"/>
            </a:br>
            <a:endParaRPr lang="en-US" sz="1800" b="1" u="sng" dirty="0"/>
          </a:p>
        </p:txBody>
      </p:sp>
      <p:sp>
        <p:nvSpPr>
          <p:cNvPr id="3" name="Contenidor de contingut 2"/>
          <p:cNvSpPr>
            <a:spLocks noGrp="1"/>
          </p:cNvSpPr>
          <p:nvPr>
            <p:ph idx="1"/>
          </p:nvPr>
        </p:nvSpPr>
        <p:spPr>
          <a:xfrm>
            <a:off x="395536" y="1616166"/>
            <a:ext cx="8568952" cy="4981185"/>
          </a:xfrm>
        </p:spPr>
        <p:txBody>
          <a:bodyPr>
            <a:normAutofit fontScale="25000" lnSpcReduction="20000"/>
          </a:bodyPr>
          <a:lstStyle/>
          <a:p>
            <a:r>
              <a:rPr lang="en-US" sz="7200" i="1" dirty="0" smtClean="0">
                <a:latin typeface="Calibri" panose="020F0502020204030204" pitchFamily="34" charset="0"/>
              </a:rPr>
              <a:t>Date: June 11-12, 2015.  Location:  the Dip. </a:t>
            </a:r>
            <a:r>
              <a:rPr lang="en-US" sz="7200" i="1" dirty="0" err="1" smtClean="0">
                <a:latin typeface="Calibri" panose="020F0502020204030204" pitchFamily="34" charset="0"/>
              </a:rPr>
              <a:t>Interateneo</a:t>
            </a:r>
            <a:r>
              <a:rPr lang="en-US" sz="7200" i="1" dirty="0" smtClean="0">
                <a:latin typeface="Calibri" panose="020F0502020204030204" pitchFamily="34" charset="0"/>
              </a:rPr>
              <a:t> </a:t>
            </a:r>
            <a:r>
              <a:rPr lang="it-IT" sz="7200" i="1" dirty="0" smtClean="0">
                <a:latin typeface="Calibri" panose="020F0502020204030204" pitchFamily="34" charset="0"/>
              </a:rPr>
              <a:t>di </a:t>
            </a:r>
            <a:r>
              <a:rPr lang="it-IT" sz="7200" i="1" dirty="0">
                <a:latin typeface="Calibri" panose="020F0502020204030204" pitchFamily="34" charset="0"/>
              </a:rPr>
              <a:t>Fisica,</a:t>
            </a:r>
            <a:r>
              <a:rPr lang="en-US" sz="7200" i="1" dirty="0">
                <a:latin typeface="Calibri" panose="020F0502020204030204" pitchFamily="34" charset="0"/>
              </a:rPr>
              <a:t> Univ. of Bari-</a:t>
            </a:r>
            <a:r>
              <a:rPr lang="en-US" sz="7200" i="1" dirty="0" smtClean="0">
                <a:latin typeface="Calibri" panose="020F0502020204030204" pitchFamily="34" charset="0"/>
              </a:rPr>
              <a:t>Italy</a:t>
            </a:r>
          </a:p>
          <a:p>
            <a:r>
              <a:rPr lang="en-US" sz="7200" i="1" dirty="0" smtClean="0">
                <a:latin typeface="Calibri" panose="020F0502020204030204" pitchFamily="34" charset="0"/>
              </a:rPr>
              <a:t>About </a:t>
            </a:r>
            <a:r>
              <a:rPr lang="en-US" sz="7200" b="1" i="1" dirty="0" smtClean="0">
                <a:latin typeface="Calibri" panose="020F0502020204030204" pitchFamily="34" charset="0"/>
              </a:rPr>
              <a:t>60 participants </a:t>
            </a:r>
            <a:r>
              <a:rPr lang="en-US" sz="7200" i="1" dirty="0" smtClean="0">
                <a:latin typeface="Calibri" panose="020F0502020204030204" pitchFamily="34" charset="0"/>
              </a:rPr>
              <a:t>in the two days workshop</a:t>
            </a:r>
          </a:p>
          <a:p>
            <a:r>
              <a:rPr lang="en-US" sz="7200" b="1" i="1" dirty="0" smtClean="0">
                <a:latin typeface="Calibri" panose="020F0502020204030204" pitchFamily="34" charset="0"/>
              </a:rPr>
              <a:t>5  dissemination talks about EVs definition in the project and GEOSS framework, </a:t>
            </a:r>
            <a:r>
              <a:rPr lang="en-US" sz="7200" i="1" dirty="0" smtClean="0">
                <a:latin typeface="Calibri" panose="020F0502020204030204" pitchFamily="34" charset="0"/>
              </a:rPr>
              <a:t>by the organizers</a:t>
            </a:r>
          </a:p>
          <a:p>
            <a:r>
              <a:rPr lang="en-US" sz="7200" b="1" i="1" dirty="0" smtClean="0">
                <a:latin typeface="Calibri" panose="020F0502020204030204" pitchFamily="34" charset="0"/>
              </a:rPr>
              <a:t>6 sessions focusing on 9 </a:t>
            </a:r>
            <a:r>
              <a:rPr lang="en-US" sz="7200" b="1" i="1" dirty="0">
                <a:latin typeface="Calibri" panose="020F0502020204030204" pitchFamily="34" charset="0"/>
              </a:rPr>
              <a:t>SBs </a:t>
            </a:r>
            <a:r>
              <a:rPr lang="en-US" sz="7200" i="1" dirty="0" smtClean="0">
                <a:latin typeface="Calibri" panose="020F0502020204030204" pitchFamily="34" charset="0"/>
              </a:rPr>
              <a:t>and thematic areas: </a:t>
            </a:r>
          </a:p>
          <a:p>
            <a:pPr lvl="1"/>
            <a:r>
              <a:rPr lang="en-GB" sz="6400" b="1" dirty="0" smtClean="0">
                <a:latin typeface="Calibri" panose="020F0502020204030204" pitchFamily="34" charset="0"/>
                <a:ea typeface="Times New Roman"/>
                <a:cs typeface="Times New Roman"/>
              </a:rPr>
              <a:t>1. Climate</a:t>
            </a:r>
            <a:r>
              <a:rPr lang="en-GB" sz="6400" dirty="0" smtClean="0">
                <a:latin typeface="Calibri" panose="020F0502020204030204" pitchFamily="34" charset="0"/>
                <a:ea typeface="Times New Roman"/>
                <a:cs typeface="Times New Roman"/>
              </a:rPr>
              <a:t> </a:t>
            </a:r>
            <a:r>
              <a:rPr lang="en-GB" sz="6400" dirty="0">
                <a:latin typeface="Calibri" panose="020F0502020204030204" pitchFamily="34" charset="0"/>
                <a:ea typeface="Times New Roman"/>
                <a:cs typeface="Times New Roman"/>
              </a:rPr>
              <a:t>(and </a:t>
            </a:r>
            <a:r>
              <a:rPr lang="en-GB" sz="6400" dirty="0" smtClean="0">
                <a:latin typeface="Calibri" panose="020F0502020204030204" pitchFamily="34" charset="0"/>
                <a:ea typeface="Times New Roman"/>
                <a:cs typeface="Times New Roman"/>
              </a:rPr>
              <a:t>specifically, </a:t>
            </a:r>
            <a:r>
              <a:rPr lang="en-GB" sz="6400" dirty="0">
                <a:latin typeface="Calibri" panose="020F0502020204030204" pitchFamily="34" charset="0"/>
                <a:ea typeface="Times New Roman"/>
                <a:cs typeface="Times New Roman"/>
              </a:rPr>
              <a:t>Carbon </a:t>
            </a:r>
            <a:r>
              <a:rPr lang="en-GB" sz="6400" dirty="0" smtClean="0">
                <a:latin typeface="Calibri" panose="020F0502020204030204" pitchFamily="34" charset="0"/>
                <a:ea typeface="Times New Roman"/>
                <a:cs typeface="Times New Roman"/>
              </a:rPr>
              <a:t>Cycle, Atmospheric </a:t>
            </a:r>
            <a:r>
              <a:rPr lang="en-GB" sz="6400" dirty="0">
                <a:latin typeface="Calibri" panose="020F0502020204030204" pitchFamily="34" charset="0"/>
                <a:ea typeface="Times New Roman"/>
                <a:cs typeface="Times New Roman"/>
              </a:rPr>
              <a:t>composition</a:t>
            </a:r>
            <a:r>
              <a:rPr lang="en-GB" sz="6400" dirty="0" smtClean="0">
                <a:latin typeface="Calibri" panose="020F0502020204030204" pitchFamily="34" charset="0"/>
                <a:ea typeface="Times New Roman"/>
                <a:cs typeface="Times New Roman"/>
              </a:rPr>
              <a:t>),</a:t>
            </a:r>
            <a:r>
              <a:rPr lang="en-GB" sz="6400" dirty="0">
                <a:latin typeface="Calibri" panose="020F0502020204030204" pitchFamily="34" charset="0"/>
                <a:ea typeface="Times New Roman"/>
                <a:cs typeface="Times New Roman"/>
              </a:rPr>
              <a:t> and the thematic areas related to Oceans (and Marine Ecosystems</a:t>
            </a:r>
            <a:r>
              <a:rPr lang="en-GB" sz="6400" dirty="0" smtClean="0">
                <a:latin typeface="Calibri" panose="020F0502020204030204" pitchFamily="34" charset="0"/>
                <a:ea typeface="Times New Roman"/>
                <a:cs typeface="Times New Roman"/>
              </a:rPr>
              <a:t>) *</a:t>
            </a:r>
          </a:p>
          <a:p>
            <a:pPr lvl="1"/>
            <a:r>
              <a:rPr lang="en-GB" sz="6400" b="1" dirty="0" smtClean="0">
                <a:latin typeface="Calibri" panose="020F0502020204030204" pitchFamily="34" charset="0"/>
                <a:ea typeface="Times New Roman"/>
                <a:cs typeface="Times New Roman"/>
              </a:rPr>
              <a:t>2. Water</a:t>
            </a:r>
            <a:r>
              <a:rPr lang="en-GB" sz="6400" dirty="0" smtClean="0">
                <a:latin typeface="Calibri" panose="020F0502020204030204" pitchFamily="34" charset="0"/>
                <a:ea typeface="Times New Roman"/>
                <a:cs typeface="Times New Roman"/>
              </a:rPr>
              <a:t> </a:t>
            </a:r>
            <a:r>
              <a:rPr lang="en-GB" sz="6400" dirty="0">
                <a:latin typeface="Calibri" panose="020F0502020204030204" pitchFamily="34" charset="0"/>
                <a:ea typeface="Times New Roman"/>
                <a:cs typeface="Times New Roman"/>
              </a:rPr>
              <a:t>(and River discharge), and </a:t>
            </a:r>
            <a:r>
              <a:rPr lang="en-GB" sz="6400" b="1" dirty="0" smtClean="0">
                <a:latin typeface="Calibri" panose="020F0502020204030204" pitchFamily="34" charset="0"/>
                <a:ea typeface="Times New Roman"/>
                <a:cs typeface="Times New Roman"/>
              </a:rPr>
              <a:t>Weather*</a:t>
            </a:r>
            <a:r>
              <a:rPr lang="en-GB" sz="6400" dirty="0" smtClean="0">
                <a:latin typeface="Calibri" panose="020F0502020204030204" pitchFamily="34" charset="0"/>
                <a:ea typeface="Times New Roman"/>
                <a:cs typeface="Times New Roman"/>
              </a:rPr>
              <a:t>, </a:t>
            </a:r>
            <a:endParaRPr lang="en-GB" sz="6400" dirty="0">
              <a:latin typeface="Calibri" panose="020F0502020204030204" pitchFamily="34" charset="0"/>
              <a:ea typeface="Times New Roman"/>
              <a:cs typeface="Times New Roman"/>
            </a:endParaRPr>
          </a:p>
          <a:p>
            <a:pPr lvl="1"/>
            <a:r>
              <a:rPr lang="en-GB" sz="6400" b="1" dirty="0" smtClean="0">
                <a:latin typeface="Calibri" panose="020F0502020204030204" pitchFamily="34" charset="0"/>
                <a:ea typeface="Times New Roman"/>
                <a:cs typeface="Times New Roman"/>
              </a:rPr>
              <a:t>3. Energy </a:t>
            </a:r>
            <a:r>
              <a:rPr lang="en-GB" sz="6400" dirty="0" smtClean="0">
                <a:latin typeface="Calibri" panose="020F0502020204030204" pitchFamily="34" charset="0"/>
                <a:ea typeface="Times New Roman"/>
                <a:cs typeface="Times New Roman"/>
              </a:rPr>
              <a:t>and</a:t>
            </a:r>
            <a:r>
              <a:rPr lang="en-GB" sz="6400" b="1" dirty="0" smtClean="0">
                <a:latin typeface="Calibri" panose="020F0502020204030204" pitchFamily="34" charset="0"/>
                <a:ea typeface="Times New Roman"/>
                <a:cs typeface="Times New Roman"/>
              </a:rPr>
              <a:t> Disasters</a:t>
            </a:r>
            <a:r>
              <a:rPr lang="en-GB" sz="6400" dirty="0" smtClean="0">
                <a:latin typeface="Calibri" panose="020F0502020204030204" pitchFamily="34" charset="0"/>
                <a:ea typeface="Times New Roman"/>
                <a:cs typeface="Times New Roman"/>
              </a:rPr>
              <a:t> </a:t>
            </a:r>
            <a:r>
              <a:rPr lang="en-GB" sz="6400" dirty="0">
                <a:latin typeface="Calibri" panose="020F0502020204030204" pitchFamily="34" charset="0"/>
                <a:ea typeface="Times New Roman"/>
                <a:cs typeface="Times New Roman"/>
              </a:rPr>
              <a:t>(including Volcanology), </a:t>
            </a:r>
            <a:endParaRPr lang="en-GB" sz="6400" dirty="0" smtClean="0">
              <a:latin typeface="Calibri" panose="020F0502020204030204" pitchFamily="34" charset="0"/>
              <a:ea typeface="Times New Roman"/>
              <a:cs typeface="Times New Roman"/>
            </a:endParaRPr>
          </a:p>
          <a:p>
            <a:pPr lvl="1"/>
            <a:r>
              <a:rPr lang="en-GB" sz="6400" b="1" dirty="0" smtClean="0">
                <a:latin typeface="Calibri" panose="020F0502020204030204" pitchFamily="34" charset="0"/>
                <a:ea typeface="Times New Roman"/>
                <a:cs typeface="Times New Roman"/>
              </a:rPr>
              <a:t>4. Biodiversity* </a:t>
            </a:r>
            <a:r>
              <a:rPr lang="en-GB" sz="6400" dirty="0" smtClean="0">
                <a:latin typeface="Calibri" panose="020F0502020204030204" pitchFamily="34" charset="0"/>
                <a:ea typeface="Times New Roman"/>
                <a:cs typeface="Times New Roman"/>
              </a:rPr>
              <a:t>and</a:t>
            </a:r>
            <a:r>
              <a:rPr lang="en-GB" sz="6400" b="1" dirty="0" smtClean="0">
                <a:latin typeface="Calibri" panose="020F0502020204030204" pitchFamily="34" charset="0"/>
                <a:ea typeface="Times New Roman"/>
                <a:cs typeface="Times New Roman"/>
              </a:rPr>
              <a:t> Ecosystems</a:t>
            </a:r>
            <a:r>
              <a:rPr lang="en-GB" sz="6400" dirty="0">
                <a:latin typeface="Calibri" panose="020F0502020204030204" pitchFamily="34" charset="0"/>
                <a:ea typeface="Times New Roman"/>
                <a:cs typeface="Times New Roman"/>
              </a:rPr>
              <a:t>, </a:t>
            </a:r>
            <a:endParaRPr lang="en-GB" sz="6400" dirty="0" smtClean="0">
              <a:latin typeface="Calibri" panose="020F0502020204030204" pitchFamily="34" charset="0"/>
              <a:ea typeface="Times New Roman"/>
              <a:cs typeface="Times New Roman"/>
            </a:endParaRPr>
          </a:p>
          <a:p>
            <a:pPr lvl="1"/>
            <a:r>
              <a:rPr lang="en-GB" sz="6400" b="1" dirty="0" smtClean="0">
                <a:latin typeface="Calibri" panose="020F0502020204030204" pitchFamily="34" charset="0"/>
                <a:ea typeface="Times New Roman"/>
                <a:cs typeface="Times New Roman"/>
              </a:rPr>
              <a:t>5. Health </a:t>
            </a:r>
            <a:r>
              <a:rPr lang="en-GB" sz="6400" dirty="0" smtClean="0">
                <a:latin typeface="Calibri" panose="020F0502020204030204" pitchFamily="34" charset="0"/>
                <a:ea typeface="Times New Roman"/>
                <a:cs typeface="Times New Roman"/>
              </a:rPr>
              <a:t>and the emerging thematic area </a:t>
            </a:r>
            <a:r>
              <a:rPr lang="en-GB" sz="6400" i="1" u="sng" dirty="0">
                <a:latin typeface="Calibri" panose="020F0502020204030204" pitchFamily="34" charset="0"/>
                <a:ea typeface="Times New Roman"/>
                <a:cs typeface="Times New Roman"/>
              </a:rPr>
              <a:t>Human Settlements</a:t>
            </a:r>
            <a:endParaRPr lang="en-GB" sz="6400" u="sng" dirty="0" smtClean="0">
              <a:latin typeface="Calibri" panose="020F0502020204030204" pitchFamily="34" charset="0"/>
              <a:ea typeface="Times New Roman"/>
              <a:cs typeface="Times New Roman"/>
            </a:endParaRPr>
          </a:p>
          <a:p>
            <a:pPr lvl="1"/>
            <a:r>
              <a:rPr lang="en-GB" sz="6400" b="1" dirty="0" smtClean="0">
                <a:latin typeface="Calibri" panose="020F0502020204030204" pitchFamily="34" charset="0"/>
                <a:ea typeface="Times New Roman"/>
                <a:cs typeface="Times New Roman"/>
              </a:rPr>
              <a:t>6. Agriculture </a:t>
            </a:r>
            <a:r>
              <a:rPr lang="en-GB" sz="6400" dirty="0">
                <a:latin typeface="Calibri" panose="020F0502020204030204" pitchFamily="34" charset="0"/>
                <a:ea typeface="Times New Roman"/>
                <a:cs typeface="Times New Roman"/>
              </a:rPr>
              <a:t>and the emerging thematic area </a:t>
            </a:r>
            <a:r>
              <a:rPr lang="en-GB" sz="6400" dirty="0" smtClean="0">
                <a:latin typeface="Calibri" panose="020F0502020204030204" pitchFamily="34" charset="0"/>
                <a:ea typeface="Times New Roman"/>
                <a:cs typeface="Times New Roman"/>
              </a:rPr>
              <a:t>related to </a:t>
            </a:r>
            <a:r>
              <a:rPr lang="en-GB" sz="6400" i="1" dirty="0" smtClean="0">
                <a:latin typeface="Calibri" panose="020F0502020204030204" pitchFamily="34" charset="0"/>
                <a:ea typeface="Times New Roman"/>
                <a:cs typeface="Times New Roman"/>
              </a:rPr>
              <a:t> </a:t>
            </a:r>
            <a:r>
              <a:rPr lang="en-GB" sz="6400" i="1" u="sng" dirty="0">
                <a:latin typeface="Calibri" panose="020F0502020204030204" pitchFamily="34" charset="0"/>
                <a:ea typeface="Times New Roman"/>
                <a:cs typeface="Times New Roman"/>
              </a:rPr>
              <a:t>Socio–Economics </a:t>
            </a:r>
            <a:endParaRPr lang="en-GB" sz="6400" i="1" u="sng" dirty="0" smtClean="0">
              <a:latin typeface="Calibri" panose="020F0502020204030204" pitchFamily="34" charset="0"/>
              <a:ea typeface="Times New Roman"/>
              <a:cs typeface="Times New Roman"/>
            </a:endParaRPr>
          </a:p>
          <a:p>
            <a:r>
              <a:rPr lang="en-US" sz="7200" b="1" i="1" dirty="0" smtClean="0">
                <a:latin typeface="Calibri" panose="020F0502020204030204" pitchFamily="34" charset="0"/>
              </a:rPr>
              <a:t>one </a:t>
            </a:r>
            <a:r>
              <a:rPr lang="en-US" sz="7200" b="1" i="1" dirty="0">
                <a:latin typeface="Calibri" panose="020F0502020204030204" pitchFamily="34" charset="0"/>
              </a:rPr>
              <a:t>additional session on some case studies </a:t>
            </a:r>
            <a:r>
              <a:rPr lang="en-US" sz="7600" i="1" dirty="0" smtClean="0">
                <a:latin typeface="Calibri" panose="020F0502020204030204" pitchFamily="34" charset="0"/>
              </a:rPr>
              <a:t>(soil moisture, habitat maps, and </a:t>
            </a:r>
            <a:r>
              <a:rPr lang="it-IT" sz="7600" dirty="0" err="1">
                <a:latin typeface="Calibri" panose="020F0502020204030204" pitchFamily="34" charset="0"/>
              </a:rPr>
              <a:t>p</a:t>
            </a:r>
            <a:r>
              <a:rPr lang="it-IT" sz="7600" dirty="0" err="1" smtClean="0">
                <a:latin typeface="Calibri" panose="020F0502020204030204" pitchFamily="34" charset="0"/>
              </a:rPr>
              <a:t>hylogenetic</a:t>
            </a:r>
            <a:r>
              <a:rPr lang="it-IT" sz="7600" dirty="0" smtClean="0">
                <a:latin typeface="Calibri" panose="020F0502020204030204" pitchFamily="34" charset="0"/>
              </a:rPr>
              <a:t> </a:t>
            </a:r>
            <a:r>
              <a:rPr lang="it-IT" sz="7600" dirty="0" err="1" smtClean="0">
                <a:latin typeface="Calibri" panose="020F0502020204030204" pitchFamily="34" charset="0"/>
              </a:rPr>
              <a:t>diversity</a:t>
            </a:r>
            <a:r>
              <a:rPr lang="it-IT" sz="7600" dirty="0" smtClean="0">
                <a:latin typeface="Calibri" panose="020F0502020204030204" pitchFamily="34" charset="0"/>
              </a:rPr>
              <a:t> </a:t>
            </a:r>
            <a:r>
              <a:rPr lang="it-IT" sz="7600" dirty="0" err="1" smtClean="0">
                <a:latin typeface="Calibri" panose="020F0502020204030204" pitchFamily="34" charset="0"/>
              </a:rPr>
              <a:t>as</a:t>
            </a:r>
            <a:r>
              <a:rPr lang="it-IT" sz="7600" dirty="0" smtClean="0">
                <a:latin typeface="Calibri" panose="020F0502020204030204" pitchFamily="34" charset="0"/>
              </a:rPr>
              <a:t> WPS </a:t>
            </a:r>
            <a:r>
              <a:rPr lang="it-IT" sz="7600" dirty="0" err="1" smtClean="0">
                <a:latin typeface="Calibri" panose="020F0502020204030204" pitchFamily="34" charset="0"/>
              </a:rPr>
              <a:t>contributions</a:t>
            </a:r>
            <a:r>
              <a:rPr lang="it-IT" sz="7600" dirty="0" smtClean="0">
                <a:latin typeface="Calibri" panose="020F0502020204030204" pitchFamily="34" charset="0"/>
              </a:rPr>
              <a:t> to the web model)</a:t>
            </a:r>
            <a:endParaRPr lang="en-US" sz="7600" i="1" dirty="0" smtClean="0">
              <a:latin typeface="Calibri" panose="020F0502020204030204" pitchFamily="34" charset="0"/>
            </a:endParaRPr>
          </a:p>
          <a:p>
            <a:r>
              <a:rPr lang="en-US" sz="7200" b="1" i="1" dirty="0" smtClean="0">
                <a:latin typeface="Calibri" panose="020F0502020204030204" pitchFamily="34" charset="0"/>
              </a:rPr>
              <a:t>20 </a:t>
            </a:r>
            <a:r>
              <a:rPr lang="en-US" sz="7200" b="1" i="1" dirty="0">
                <a:latin typeface="Calibri" panose="020F0502020204030204" pitchFamily="34" charset="0"/>
              </a:rPr>
              <a:t>speakers</a:t>
            </a:r>
            <a:r>
              <a:rPr lang="en-US" sz="7200" i="1" dirty="0">
                <a:latin typeface="Calibri" panose="020F0502020204030204" pitchFamily="34" charset="0"/>
              </a:rPr>
              <a:t> </a:t>
            </a:r>
            <a:r>
              <a:rPr lang="en-US" sz="7200" i="1" dirty="0" smtClean="0">
                <a:latin typeface="Calibri" panose="020F0502020204030204" pitchFamily="34" charset="0"/>
              </a:rPr>
              <a:t>(of </a:t>
            </a:r>
            <a:r>
              <a:rPr lang="en-US" sz="7200" b="1" i="1" dirty="0" smtClean="0">
                <a:latin typeface="Calibri" panose="020F0502020204030204" pitchFamily="34" charset="0"/>
              </a:rPr>
              <a:t>70 invited speakers) </a:t>
            </a:r>
            <a:r>
              <a:rPr lang="en-US" sz="7200" i="1" dirty="0" smtClean="0">
                <a:latin typeface="Calibri" panose="020F0502020204030204" pitchFamily="34" charset="0"/>
              </a:rPr>
              <a:t>accepted to give a presentation.</a:t>
            </a:r>
          </a:p>
          <a:p>
            <a:r>
              <a:rPr lang="en-US" sz="7200" i="1" dirty="0" smtClean="0">
                <a:latin typeface="Calibri" panose="020F0502020204030204" pitchFamily="34" charset="0"/>
              </a:rPr>
              <a:t>4 of 20 presentations in remote mode (go-</a:t>
            </a:r>
            <a:r>
              <a:rPr lang="en-US" sz="7200" i="1" dirty="0" err="1" smtClean="0">
                <a:latin typeface="Calibri" panose="020F0502020204030204" pitchFamily="34" charset="0"/>
              </a:rPr>
              <a:t>tomeeting</a:t>
            </a:r>
            <a:r>
              <a:rPr lang="en-US" sz="7200" i="1" dirty="0" smtClean="0">
                <a:latin typeface="Calibri" panose="020F0502020204030204" pitchFamily="34" charset="0"/>
              </a:rPr>
              <a:t>)</a:t>
            </a:r>
          </a:p>
          <a:p>
            <a:pPr marL="0" indent="0">
              <a:buNone/>
            </a:pPr>
            <a:endParaRPr lang="en-US" sz="3800" b="1" i="1" dirty="0"/>
          </a:p>
        </p:txBody>
      </p:sp>
      <p:pic>
        <p:nvPicPr>
          <p:cNvPr id="5" name="Immagine 4" descr="Schermata 2015-09-22 alle 08.55.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56792"/>
            <a:ext cx="8820472" cy="5699382"/>
          </a:xfrm>
          <a:prstGeom prst="rect">
            <a:avLst/>
          </a:prstGeom>
        </p:spPr>
      </p:pic>
    </p:spTree>
    <p:extLst>
      <p:ext uri="{BB962C8B-B14F-4D97-AF65-F5344CB8AC3E}">
        <p14:creationId xmlns:p14="http://schemas.microsoft.com/office/powerpoint/2010/main" val="3679712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908720"/>
            <a:ext cx="9144000" cy="615553"/>
          </a:xfrm>
        </p:spPr>
        <p:txBody>
          <a:bodyPr wrap="square">
            <a:spAutoFit/>
          </a:bodyPr>
          <a:lstStyle/>
          <a:p>
            <a:r>
              <a:rPr lang="en-US" sz="3400" b="1" u="sng" dirty="0" smtClean="0"/>
              <a:t>The Bari workshop on EVs: the questions</a:t>
            </a:r>
            <a:endParaRPr lang="en-US" sz="3400" b="1" u="sng" dirty="0"/>
          </a:p>
        </p:txBody>
      </p:sp>
      <p:sp>
        <p:nvSpPr>
          <p:cNvPr id="3" name="Contenidor de contingut 2"/>
          <p:cNvSpPr>
            <a:spLocks noGrp="1"/>
          </p:cNvSpPr>
          <p:nvPr>
            <p:ph idx="1"/>
          </p:nvPr>
        </p:nvSpPr>
        <p:spPr>
          <a:xfrm>
            <a:off x="611560" y="1832191"/>
            <a:ext cx="8208912" cy="3901065"/>
          </a:xfrm>
        </p:spPr>
        <p:txBody>
          <a:bodyPr>
            <a:normAutofit fontScale="92500" lnSpcReduction="10000"/>
          </a:bodyPr>
          <a:lstStyle/>
          <a:p>
            <a:pPr marL="742950" indent="-742950">
              <a:buAutoNum type="arabicPeriod"/>
            </a:pPr>
            <a:r>
              <a:rPr lang="en-US" sz="2400" i="1" dirty="0" smtClean="0"/>
              <a:t>Status </a:t>
            </a:r>
            <a:r>
              <a:rPr lang="en-US" sz="2400" i="1" dirty="0"/>
              <a:t>of existing EVs in the </a:t>
            </a:r>
            <a:r>
              <a:rPr lang="en-US" sz="2400" i="1" dirty="0" smtClean="0"/>
              <a:t>domain: </a:t>
            </a:r>
          </a:p>
          <a:p>
            <a:pPr marL="800100" lvl="2" indent="0">
              <a:buNone/>
            </a:pPr>
            <a:r>
              <a:rPr lang="en-US" sz="2200" i="1" dirty="0" smtClean="0"/>
              <a:t>* * advanced:  climate, weather, water;</a:t>
            </a:r>
          </a:p>
          <a:p>
            <a:pPr marL="800100" lvl="2" indent="0">
              <a:buNone/>
            </a:pPr>
            <a:r>
              <a:rPr lang="en-US" sz="2200" i="1" dirty="0" smtClean="0"/>
              <a:t>*    </a:t>
            </a:r>
            <a:r>
              <a:rPr lang="en-US" sz="2200" i="1" dirty="0"/>
              <a:t>q</a:t>
            </a:r>
            <a:r>
              <a:rPr lang="en-US" sz="2200" i="1" dirty="0" smtClean="0"/>
              <a:t>uite advanced:   biodiversity, agriculture, ocean biochemistry</a:t>
            </a:r>
          </a:p>
          <a:p>
            <a:pPr marL="800100" lvl="2" indent="0">
              <a:buNone/>
            </a:pPr>
            <a:r>
              <a:rPr lang="en-US" sz="2200" i="1" dirty="0" smtClean="0"/>
              <a:t>°     just started and/or consider EVs 	from </a:t>
            </a:r>
            <a:r>
              <a:rPr lang="en-US" sz="2200" i="1" dirty="0"/>
              <a:t>other </a:t>
            </a:r>
            <a:r>
              <a:rPr lang="en-US" sz="2200" i="1" dirty="0" smtClean="0"/>
              <a:t>SBAs (</a:t>
            </a:r>
            <a:r>
              <a:rPr lang="en-US" sz="2200" i="1" dirty="0"/>
              <a:t>energy, </a:t>
            </a:r>
            <a:r>
              <a:rPr lang="en-US" sz="2200" i="1" dirty="0" smtClean="0"/>
              <a:t>							disaster</a:t>
            </a:r>
            <a:r>
              <a:rPr lang="en-US" sz="2200" i="1" dirty="0"/>
              <a:t>, ecosystems) </a:t>
            </a:r>
            <a:endParaRPr lang="en-US" sz="2200" i="1" dirty="0" smtClean="0"/>
          </a:p>
          <a:p>
            <a:pPr marL="742950" indent="-742950">
              <a:buAutoNum type="arabicPeriod"/>
            </a:pPr>
            <a:r>
              <a:rPr lang="en-US" sz="2400" i="1" dirty="0" smtClean="0"/>
              <a:t>The process underlying EV definition: top-downs or bottom-up</a:t>
            </a:r>
          </a:p>
          <a:p>
            <a:pPr marL="742950" indent="-742950">
              <a:buAutoNum type="arabicPeriod"/>
            </a:pPr>
            <a:r>
              <a:rPr lang="en-US" sz="2400" i="1" dirty="0" smtClean="0"/>
              <a:t>EVs </a:t>
            </a:r>
            <a:r>
              <a:rPr lang="en-US" sz="2400" i="1" dirty="0"/>
              <a:t>validation and use</a:t>
            </a:r>
          </a:p>
          <a:p>
            <a:pPr marL="742950" indent="-742950">
              <a:buAutoNum type="arabicPeriod"/>
            </a:pPr>
            <a:r>
              <a:rPr lang="en-US" sz="2400" i="1" dirty="0"/>
              <a:t>Describing the monitoring networks currently operational</a:t>
            </a:r>
          </a:p>
          <a:p>
            <a:pPr marL="742950" indent="-742950">
              <a:buAutoNum type="arabicPeriod"/>
            </a:pPr>
            <a:r>
              <a:rPr lang="en-US" sz="2400" i="1" dirty="0"/>
              <a:t>Assessing EV observational needs and readiness</a:t>
            </a:r>
          </a:p>
          <a:p>
            <a:pPr marL="742950" indent="-742950">
              <a:buAutoNum type="arabicPeriod"/>
            </a:pPr>
            <a:r>
              <a:rPr lang="en-US" sz="2400" i="1" dirty="0"/>
              <a:t>Gaps and requirements</a:t>
            </a:r>
          </a:p>
          <a:p>
            <a:pPr marL="742950" indent="-742950">
              <a:buFont typeface="Arial" pitchFamily="34" charset="0"/>
              <a:buAutoNum type="arabicPeriod"/>
            </a:pPr>
            <a:r>
              <a:rPr lang="en-US" sz="2400" i="1" dirty="0"/>
              <a:t>Recommendations for </a:t>
            </a:r>
            <a:r>
              <a:rPr lang="en-US" sz="2400" i="1" dirty="0" smtClean="0"/>
              <a:t>GEO/GEOSS</a:t>
            </a:r>
            <a:endParaRPr lang="en-US" sz="3800" b="1" i="1" dirty="0"/>
          </a:p>
        </p:txBody>
      </p:sp>
    </p:spTree>
    <p:extLst>
      <p:ext uri="{BB962C8B-B14F-4D97-AF65-F5344CB8AC3E}">
        <p14:creationId xmlns:p14="http://schemas.microsoft.com/office/powerpoint/2010/main" val="15573811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476672"/>
            <a:ext cx="8640960" cy="922114"/>
          </a:xfrm>
        </p:spPr>
        <p:txBody>
          <a:bodyPr>
            <a:normAutofit fontScale="90000"/>
          </a:bodyPr>
          <a:lstStyle/>
          <a:p>
            <a:r>
              <a:rPr lang="en-US" b="1" u="sng" dirty="0" smtClean="0"/>
              <a:t>1. What is an EV? </a:t>
            </a:r>
            <a:br>
              <a:rPr lang="en-US" b="1" u="sng" dirty="0" smtClean="0"/>
            </a:br>
            <a:r>
              <a:rPr lang="en-US" sz="2700" b="1" u="sng" dirty="0" smtClean="0">
                <a:solidFill>
                  <a:srgbClr val="FF0000"/>
                </a:solidFill>
              </a:rPr>
              <a:t>From the participants to the Bari workshop</a:t>
            </a:r>
            <a:endParaRPr lang="en-US" dirty="0">
              <a:solidFill>
                <a:srgbClr val="FF0000"/>
              </a:solidFill>
            </a:endParaRPr>
          </a:p>
        </p:txBody>
      </p:sp>
      <p:sp>
        <p:nvSpPr>
          <p:cNvPr id="11" name="Contenidor de contingut 2"/>
          <p:cNvSpPr>
            <a:spLocks noGrp="1"/>
          </p:cNvSpPr>
          <p:nvPr>
            <p:ph idx="1"/>
          </p:nvPr>
        </p:nvSpPr>
        <p:spPr>
          <a:xfrm>
            <a:off x="179512" y="1556792"/>
            <a:ext cx="8964488" cy="4752528"/>
          </a:xfrm>
        </p:spPr>
        <p:txBody>
          <a:bodyPr>
            <a:normAutofit fontScale="85000" lnSpcReduction="20000"/>
          </a:bodyPr>
          <a:lstStyle/>
          <a:p>
            <a:pPr lvl="1">
              <a:buFont typeface="Wingdings" charset="2"/>
              <a:buChar char="q"/>
            </a:pPr>
            <a:r>
              <a:rPr lang="en-US" sz="2600" dirty="0" smtClean="0"/>
              <a:t>Climate **		</a:t>
            </a:r>
            <a:r>
              <a:rPr lang="en-US" sz="2100" i="1" dirty="0" smtClean="0"/>
              <a:t>(</a:t>
            </a:r>
            <a:r>
              <a:rPr lang="en-US" sz="2100" i="1" dirty="0"/>
              <a:t>by </a:t>
            </a:r>
            <a:r>
              <a:rPr lang="en-US" sz="2100" i="1" dirty="0" err="1"/>
              <a:t>Bojinski</a:t>
            </a:r>
            <a:r>
              <a:rPr lang="en-US" sz="2100" i="1" dirty="0"/>
              <a:t> et al. </a:t>
            </a:r>
            <a:r>
              <a:rPr lang="en-US" sz="2100" i="1" dirty="0" smtClean="0"/>
              <a:t>2015; H. Dolman, Univ.  </a:t>
            </a:r>
            <a:r>
              <a:rPr lang="en-US" sz="2100" i="1" dirty="0" err="1" smtClean="0"/>
              <a:t>Amsterdan</a:t>
            </a:r>
            <a:r>
              <a:rPr lang="en-US" sz="2100" i="1" dirty="0" smtClean="0"/>
              <a:t>) </a:t>
            </a:r>
          </a:p>
          <a:p>
            <a:pPr lvl="2">
              <a:buFont typeface="Wingdings" charset="2"/>
              <a:buChar char="Ø"/>
            </a:pPr>
            <a:r>
              <a:rPr lang="en-US" sz="2000" i="1" dirty="0">
                <a:solidFill>
                  <a:srgbClr val="3366FF"/>
                </a:solidFill>
              </a:rPr>
              <a:t>An ECV is a physical, or biological </a:t>
            </a:r>
            <a:r>
              <a:rPr lang="en-US" sz="2000" b="1" i="1" dirty="0">
                <a:solidFill>
                  <a:srgbClr val="3366FF"/>
                </a:solidFill>
              </a:rPr>
              <a:t>variable or a group of linked variables </a:t>
            </a:r>
            <a:r>
              <a:rPr lang="en-US" sz="2000" i="1" dirty="0">
                <a:solidFill>
                  <a:srgbClr val="3366FF"/>
                </a:solidFill>
              </a:rPr>
              <a:t>that critically contributes to the characterization of </a:t>
            </a:r>
            <a:r>
              <a:rPr lang="en-US" sz="2000" i="1" dirty="0" smtClean="0">
                <a:solidFill>
                  <a:srgbClr val="3366FF"/>
                </a:solidFill>
              </a:rPr>
              <a:t>Earth's </a:t>
            </a:r>
            <a:r>
              <a:rPr lang="en-US" sz="2000" i="1" dirty="0">
                <a:solidFill>
                  <a:srgbClr val="3366FF"/>
                </a:solidFill>
              </a:rPr>
              <a:t>climate. ECVs provide the empirical evidence to understand and </a:t>
            </a:r>
            <a:r>
              <a:rPr lang="en-US" sz="2000" b="1" i="1" dirty="0">
                <a:solidFill>
                  <a:srgbClr val="3366FF"/>
                </a:solidFill>
              </a:rPr>
              <a:t>predict the </a:t>
            </a:r>
            <a:r>
              <a:rPr lang="en-US" sz="2000" b="1" i="1" dirty="0" smtClean="0">
                <a:solidFill>
                  <a:srgbClr val="3366FF"/>
                </a:solidFill>
              </a:rPr>
              <a:t>evolution </a:t>
            </a:r>
            <a:r>
              <a:rPr lang="en-US" sz="2000" i="1" dirty="0">
                <a:solidFill>
                  <a:srgbClr val="3366FF"/>
                </a:solidFill>
              </a:rPr>
              <a:t>of </a:t>
            </a:r>
            <a:r>
              <a:rPr lang="en-US" sz="2000" i="1" dirty="0" smtClean="0">
                <a:solidFill>
                  <a:srgbClr val="3366FF"/>
                </a:solidFill>
              </a:rPr>
              <a:t>climate. Criteria:</a:t>
            </a:r>
          </a:p>
          <a:p>
            <a:pPr lvl="2">
              <a:buFont typeface="Courier New"/>
              <a:buChar char="o"/>
            </a:pPr>
            <a:r>
              <a:rPr lang="en-US" sz="2000" i="1" u="sng" dirty="0" smtClean="0">
                <a:solidFill>
                  <a:srgbClr val="3366FF"/>
                </a:solidFill>
              </a:rPr>
              <a:t>relevance</a:t>
            </a:r>
            <a:r>
              <a:rPr lang="en-US" sz="2000" i="1" dirty="0" smtClean="0">
                <a:solidFill>
                  <a:srgbClr val="3366FF"/>
                </a:solidFill>
              </a:rPr>
              <a:t> for characterizing the climate system and its </a:t>
            </a:r>
            <a:r>
              <a:rPr lang="en-US" sz="2000" b="1" i="1" dirty="0" smtClean="0">
                <a:solidFill>
                  <a:srgbClr val="3366FF"/>
                </a:solidFill>
              </a:rPr>
              <a:t>changes; </a:t>
            </a:r>
          </a:p>
          <a:p>
            <a:pPr lvl="2">
              <a:buFont typeface="Courier New"/>
              <a:buChar char="o"/>
            </a:pPr>
            <a:r>
              <a:rPr lang="en-US" sz="2000" i="1" u="sng" dirty="0" smtClean="0">
                <a:solidFill>
                  <a:srgbClr val="3366FF"/>
                </a:solidFill>
              </a:rPr>
              <a:t>feasibility on a global scale</a:t>
            </a:r>
            <a:r>
              <a:rPr lang="en-US" sz="2000" b="1" i="1" dirty="0" smtClean="0">
                <a:solidFill>
                  <a:srgbClr val="3366FF"/>
                </a:solidFill>
              </a:rPr>
              <a:t>; </a:t>
            </a:r>
          </a:p>
          <a:p>
            <a:pPr lvl="2">
              <a:buFont typeface="Courier New"/>
              <a:buChar char="o"/>
            </a:pPr>
            <a:r>
              <a:rPr lang="en-US" sz="2000" i="1" u="sng" dirty="0" smtClean="0">
                <a:solidFill>
                  <a:srgbClr val="3366FF"/>
                </a:solidFill>
              </a:rPr>
              <a:t>cost effectiveness</a:t>
            </a:r>
            <a:endParaRPr lang="en-US" sz="2000" i="1" u="sng" dirty="0">
              <a:solidFill>
                <a:srgbClr val="3366FF"/>
              </a:solidFill>
            </a:endParaRPr>
          </a:p>
          <a:p>
            <a:pPr lvl="1">
              <a:buFont typeface="Wingdings" charset="2"/>
              <a:buChar char="q"/>
            </a:pPr>
            <a:r>
              <a:rPr lang="en-US" sz="2600" dirty="0" smtClean="0"/>
              <a:t>Biodiversity*			</a:t>
            </a:r>
            <a:r>
              <a:rPr lang="en-US" sz="2000" i="1" dirty="0" smtClean="0"/>
              <a:t>(by </a:t>
            </a:r>
            <a:r>
              <a:rPr lang="en-US" sz="2000" i="1" dirty="0" err="1" smtClean="0"/>
              <a:t>Jorg</a:t>
            </a:r>
            <a:r>
              <a:rPr lang="en-US" sz="2000" i="1" dirty="0" smtClean="0"/>
              <a:t> </a:t>
            </a:r>
            <a:r>
              <a:rPr lang="en-US" sz="2000" i="1" dirty="0" err="1" smtClean="0"/>
              <a:t>Freyhof</a:t>
            </a:r>
            <a:r>
              <a:rPr lang="en-US" sz="2000" i="1" dirty="0" smtClean="0"/>
              <a:t>, GEO_BON)</a:t>
            </a:r>
            <a:endParaRPr lang="en-US" sz="2600" dirty="0" smtClean="0"/>
          </a:p>
          <a:p>
            <a:pPr lvl="2">
              <a:buFont typeface="Wingdings" charset="2"/>
              <a:buChar char="Ø"/>
            </a:pPr>
            <a:r>
              <a:rPr lang="en-GB" sz="2000" i="1" dirty="0" smtClean="0">
                <a:solidFill>
                  <a:srgbClr val="3366FF"/>
                </a:solidFill>
              </a:rPr>
              <a:t>Essential </a:t>
            </a:r>
            <a:r>
              <a:rPr lang="en-GB" sz="2000" i="1" dirty="0">
                <a:solidFill>
                  <a:srgbClr val="3366FF"/>
                </a:solidFill>
              </a:rPr>
              <a:t>is what needs to be monitored to describe and analyse the different dimensions of </a:t>
            </a:r>
            <a:r>
              <a:rPr lang="en-GB" sz="2000" b="1" i="1" dirty="0">
                <a:solidFill>
                  <a:srgbClr val="3366FF"/>
                </a:solidFill>
              </a:rPr>
              <a:t>biodiversity </a:t>
            </a:r>
            <a:r>
              <a:rPr lang="en-GB" sz="2000" b="1" i="1" dirty="0" smtClean="0">
                <a:solidFill>
                  <a:srgbClr val="3366FF"/>
                </a:solidFill>
              </a:rPr>
              <a:t>change</a:t>
            </a:r>
          </a:p>
          <a:p>
            <a:pPr marL="914400" lvl="2" indent="0">
              <a:buNone/>
            </a:pPr>
            <a:endParaRPr lang="en-GB" sz="2000" b="1" i="1" dirty="0" smtClean="0">
              <a:solidFill>
                <a:srgbClr val="3366FF"/>
              </a:solidFill>
            </a:endParaRPr>
          </a:p>
          <a:p>
            <a:pPr lvl="1">
              <a:buFont typeface="Wingdings" charset="2"/>
              <a:buChar char="q"/>
            </a:pPr>
            <a:r>
              <a:rPr lang="en-US" sz="2600" dirty="0" smtClean="0"/>
              <a:t> Marine °			</a:t>
            </a:r>
            <a:r>
              <a:rPr lang="en-US" sz="2000" i="1" dirty="0"/>
              <a:t>(by Roberto </a:t>
            </a:r>
            <a:r>
              <a:rPr lang="en-US" sz="2000" i="1" dirty="0" err="1"/>
              <a:t>Pastres</a:t>
            </a:r>
            <a:r>
              <a:rPr lang="en-US" sz="2000" i="1" dirty="0"/>
              <a:t>, Univ. Venice, </a:t>
            </a:r>
            <a:r>
              <a:rPr lang="en-US" sz="2000" i="1" dirty="0" smtClean="0"/>
              <a:t>Italy)</a:t>
            </a:r>
            <a:endParaRPr lang="en-US" sz="2000" i="1" dirty="0"/>
          </a:p>
          <a:p>
            <a:pPr lvl="2">
              <a:buFont typeface="Wingdings" charset="2"/>
              <a:buChar char="Ø"/>
            </a:pPr>
            <a:r>
              <a:rPr lang="en-GB" sz="2000" i="1" dirty="0">
                <a:solidFill>
                  <a:srgbClr val="3668C4"/>
                </a:solidFill>
              </a:rPr>
              <a:t>“</a:t>
            </a:r>
            <a:r>
              <a:rPr lang="en-GB" sz="2000" i="1" dirty="0">
                <a:solidFill>
                  <a:srgbClr val="3366FF"/>
                </a:solidFill>
              </a:rPr>
              <a:t>Marine” EVs can be defined as the minimum subset  of biological indicators which should be monitored in order </a:t>
            </a:r>
            <a:r>
              <a:rPr lang="en-GB" sz="2000" b="1" i="1" dirty="0">
                <a:solidFill>
                  <a:srgbClr val="3366FF"/>
                </a:solidFill>
              </a:rPr>
              <a:t>to detect changes </a:t>
            </a:r>
            <a:r>
              <a:rPr lang="en-GB" sz="2000" i="1" dirty="0">
                <a:solidFill>
                  <a:srgbClr val="3366FF"/>
                </a:solidFill>
              </a:rPr>
              <a:t>in the structure and functioning of marine ecosystems and, therefore, in ecosystem services (my point of view</a:t>
            </a:r>
            <a:r>
              <a:rPr lang="en-GB" sz="2000" i="1" dirty="0" smtClean="0">
                <a:solidFill>
                  <a:srgbClr val="3366FF"/>
                </a:solidFill>
              </a:rPr>
              <a:t>)</a:t>
            </a:r>
          </a:p>
          <a:p>
            <a:pPr lvl="1">
              <a:buFont typeface="Wingdings" charset="2"/>
              <a:buChar char="q"/>
            </a:pPr>
            <a:r>
              <a:rPr lang="en-GB" sz="2600" dirty="0"/>
              <a:t>Ocean </a:t>
            </a:r>
            <a:r>
              <a:rPr lang="en-GB" sz="2600" dirty="0" smtClean="0"/>
              <a:t>Biogeochemistry*</a:t>
            </a:r>
            <a:r>
              <a:rPr lang="en-GB" i="1" dirty="0" smtClean="0">
                <a:solidFill>
                  <a:srgbClr val="3668C4"/>
                </a:solidFill>
              </a:rPr>
              <a:t>	</a:t>
            </a:r>
            <a:r>
              <a:rPr lang="en-US" sz="2000" i="1" dirty="0"/>
              <a:t>(by </a:t>
            </a:r>
            <a:r>
              <a:rPr lang="en-US" sz="2000" i="1" dirty="0" smtClean="0"/>
              <a:t>Iris </a:t>
            </a:r>
            <a:r>
              <a:rPr lang="en-US" sz="2000" i="1" dirty="0" err="1" smtClean="0"/>
              <a:t>Kriest</a:t>
            </a:r>
            <a:r>
              <a:rPr lang="en-US" sz="2000" i="1" dirty="0" smtClean="0"/>
              <a:t> and </a:t>
            </a:r>
            <a:r>
              <a:rPr lang="en-US" sz="2000" i="1" dirty="0" err="1" smtClean="0"/>
              <a:t>Toste</a:t>
            </a:r>
            <a:r>
              <a:rPr lang="en-US" sz="2000" i="1" dirty="0" smtClean="0"/>
              <a:t> </a:t>
            </a:r>
            <a:r>
              <a:rPr lang="en-US" sz="2000" i="1" dirty="0" err="1" smtClean="0"/>
              <a:t>Tanhua</a:t>
            </a:r>
            <a:r>
              <a:rPr lang="en-US" sz="2000" i="1" dirty="0" smtClean="0"/>
              <a:t>, GEOMAR)</a:t>
            </a:r>
          </a:p>
          <a:p>
            <a:pPr lvl="2">
              <a:buFont typeface="Wingdings" charset="2"/>
              <a:buChar char="Ø"/>
            </a:pPr>
            <a:r>
              <a:rPr lang="en-US" sz="1800" i="1" dirty="0" smtClean="0">
                <a:solidFill>
                  <a:srgbClr val="3366FF"/>
                </a:solidFill>
              </a:rPr>
              <a:t>Relevant variables able  to address topics/questions identified on a social and scientific basis and  balance impact against feasibility</a:t>
            </a:r>
            <a:endParaRPr lang="en-US" sz="1800" dirty="0">
              <a:solidFill>
                <a:srgbClr val="3366FF"/>
              </a:solidFill>
            </a:endParaRPr>
          </a:p>
        </p:txBody>
      </p:sp>
    </p:spTree>
    <p:extLst>
      <p:ext uri="{BB962C8B-B14F-4D97-AF65-F5344CB8AC3E}">
        <p14:creationId xmlns:p14="http://schemas.microsoft.com/office/powerpoint/2010/main" val="39311981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476672"/>
            <a:ext cx="8640960" cy="922114"/>
          </a:xfrm>
        </p:spPr>
        <p:txBody>
          <a:bodyPr>
            <a:normAutofit fontScale="90000"/>
          </a:bodyPr>
          <a:lstStyle/>
          <a:p>
            <a:r>
              <a:rPr lang="en-US" b="1" u="sng" dirty="0" smtClean="0"/>
              <a:t>1. What is an EV? </a:t>
            </a:r>
            <a:br>
              <a:rPr lang="en-US" b="1" u="sng" dirty="0" smtClean="0"/>
            </a:br>
            <a:r>
              <a:rPr lang="en-US" sz="2700" b="1" u="sng" dirty="0" smtClean="0">
                <a:solidFill>
                  <a:srgbClr val="FF0000"/>
                </a:solidFill>
              </a:rPr>
              <a:t>From the participants to the Bari workshop</a:t>
            </a:r>
            <a:endParaRPr lang="en-US" dirty="0">
              <a:solidFill>
                <a:srgbClr val="FF0000"/>
              </a:solidFill>
            </a:endParaRPr>
          </a:p>
        </p:txBody>
      </p:sp>
      <p:sp>
        <p:nvSpPr>
          <p:cNvPr id="11" name="Contenidor de contingut 2"/>
          <p:cNvSpPr>
            <a:spLocks noGrp="1"/>
          </p:cNvSpPr>
          <p:nvPr>
            <p:ph idx="1"/>
          </p:nvPr>
        </p:nvSpPr>
        <p:spPr>
          <a:xfrm>
            <a:off x="179512" y="1556792"/>
            <a:ext cx="8964488" cy="4752528"/>
          </a:xfrm>
        </p:spPr>
        <p:txBody>
          <a:bodyPr>
            <a:normAutofit/>
          </a:bodyPr>
          <a:lstStyle/>
          <a:p>
            <a:pPr lvl="1">
              <a:buFont typeface="Wingdings" charset="2"/>
              <a:buChar char="q"/>
            </a:pPr>
            <a:r>
              <a:rPr lang="en-US" sz="2600" dirty="0" smtClean="0"/>
              <a:t>Water river discharge **		</a:t>
            </a:r>
            <a:r>
              <a:rPr lang="en-US" sz="2000" i="1" dirty="0" smtClean="0"/>
              <a:t>(</a:t>
            </a:r>
            <a:r>
              <a:rPr lang="en-US" sz="2000" i="1" dirty="0"/>
              <a:t>by </a:t>
            </a:r>
            <a:r>
              <a:rPr lang="en-US" sz="2000" i="1" dirty="0" smtClean="0"/>
              <a:t>Ulrich Looser,</a:t>
            </a:r>
            <a:r>
              <a:rPr lang="en-GB" sz="2000" i="1" dirty="0"/>
              <a:t> Global Runoff Data Centre </a:t>
            </a:r>
            <a:r>
              <a:rPr lang="en-GB" sz="2000" i="1" dirty="0" smtClean="0"/>
              <a:t>at the </a:t>
            </a:r>
            <a:r>
              <a:rPr lang="en-GB" sz="2000" i="1" dirty="0" err="1" smtClean="0"/>
              <a:t>BfG</a:t>
            </a:r>
            <a:r>
              <a:rPr lang="en-US" sz="2000" i="1" dirty="0" smtClean="0"/>
              <a:t> ) </a:t>
            </a:r>
          </a:p>
          <a:p>
            <a:pPr lvl="2">
              <a:buFont typeface="Wingdings" charset="2"/>
              <a:buChar char="Ø"/>
            </a:pPr>
            <a:r>
              <a:rPr lang="en-US" sz="2100" i="1" dirty="0">
                <a:solidFill>
                  <a:srgbClr val="3366FF"/>
                </a:solidFill>
              </a:rPr>
              <a:t>EVs should support the work of the UNFCCC, the IPCC and other international conventions and bodies. EV is </a:t>
            </a:r>
            <a:r>
              <a:rPr lang="en-US" sz="2100" b="1" i="1" dirty="0">
                <a:solidFill>
                  <a:srgbClr val="3366FF"/>
                </a:solidFill>
              </a:rPr>
              <a:t>technically and economically feasible for systematic observation</a:t>
            </a:r>
            <a:r>
              <a:rPr lang="en-US" sz="2100" i="1" dirty="0">
                <a:solidFill>
                  <a:srgbClr val="3366FF"/>
                </a:solidFill>
              </a:rPr>
              <a:t>. International exchange is required for both current and historical observations. (GCOS) </a:t>
            </a:r>
            <a:endParaRPr lang="en-GB" sz="2100" i="1" dirty="0">
              <a:solidFill>
                <a:srgbClr val="3366FF"/>
              </a:solidFill>
            </a:endParaRPr>
          </a:p>
          <a:p>
            <a:pPr lvl="1">
              <a:buFont typeface="Wingdings" charset="2"/>
              <a:buChar char="q"/>
            </a:pPr>
            <a:r>
              <a:rPr lang="en-US" sz="2600" dirty="0" smtClean="0"/>
              <a:t>Energy°			</a:t>
            </a:r>
            <a:r>
              <a:rPr lang="en-US" sz="2000" i="1" dirty="0" smtClean="0"/>
              <a:t>(by T. </a:t>
            </a:r>
            <a:r>
              <a:rPr lang="en-US" sz="2000" i="1" dirty="0" err="1" smtClean="0"/>
              <a:t>Ranchin</a:t>
            </a:r>
            <a:r>
              <a:rPr lang="en-US" sz="2000" i="1" dirty="0" smtClean="0"/>
              <a:t>, </a:t>
            </a:r>
            <a:r>
              <a:rPr lang="en-US" sz="2000" i="1" dirty="0" err="1" smtClean="0"/>
              <a:t>Jorg</a:t>
            </a:r>
            <a:r>
              <a:rPr lang="en-US" sz="2000" i="1" dirty="0" smtClean="0"/>
              <a:t> </a:t>
            </a:r>
            <a:r>
              <a:rPr lang="en-US" sz="2000" i="1" dirty="0" err="1" smtClean="0"/>
              <a:t>Freyhof</a:t>
            </a:r>
            <a:r>
              <a:rPr lang="en-US" sz="2000" i="1" dirty="0" smtClean="0"/>
              <a:t>, GEO_BON)</a:t>
            </a:r>
            <a:endParaRPr lang="en-US" sz="2600" dirty="0" smtClean="0"/>
          </a:p>
          <a:p>
            <a:pPr lvl="2">
              <a:buFont typeface="Wingdings" charset="2"/>
              <a:buChar char="Ø"/>
            </a:pPr>
            <a:r>
              <a:rPr lang="en-GB" sz="2000" i="1" dirty="0" smtClean="0">
                <a:solidFill>
                  <a:srgbClr val="3366FF"/>
                </a:solidFill>
              </a:rPr>
              <a:t>The observations that meet important requirements from Energy </a:t>
            </a:r>
            <a:r>
              <a:rPr lang="en-GB" sz="2000" b="1" i="1" dirty="0" smtClean="0">
                <a:solidFill>
                  <a:srgbClr val="3366FF"/>
                </a:solidFill>
              </a:rPr>
              <a:t>stakeholder</a:t>
            </a:r>
            <a:r>
              <a:rPr lang="en-GB" sz="2000" i="1" dirty="0" smtClean="0">
                <a:solidFill>
                  <a:srgbClr val="3366FF"/>
                </a:solidFill>
              </a:rPr>
              <a:t>s and are technically and economically feasible for systematic observation and  global implementation</a:t>
            </a:r>
            <a:endParaRPr lang="en-GB" sz="2000" b="1" i="1" dirty="0" smtClean="0">
              <a:solidFill>
                <a:srgbClr val="3366FF"/>
              </a:solidFill>
            </a:endParaRPr>
          </a:p>
          <a:p>
            <a:pPr marL="914400" lvl="2" indent="0">
              <a:buNone/>
            </a:pPr>
            <a:endParaRPr lang="en-GB" sz="2000" b="1" i="1" dirty="0" smtClean="0">
              <a:solidFill>
                <a:srgbClr val="3366FF"/>
              </a:solidFill>
            </a:endParaRPr>
          </a:p>
          <a:p>
            <a:pPr lvl="1">
              <a:buFont typeface="Wingdings" charset="2"/>
              <a:buChar char="q"/>
            </a:pPr>
            <a:endParaRPr lang="en-US" sz="1800" dirty="0">
              <a:solidFill>
                <a:srgbClr val="3366FF"/>
              </a:solidFill>
            </a:endParaRPr>
          </a:p>
        </p:txBody>
      </p:sp>
    </p:spTree>
    <p:extLst>
      <p:ext uri="{BB962C8B-B14F-4D97-AF65-F5344CB8AC3E}">
        <p14:creationId xmlns:p14="http://schemas.microsoft.com/office/powerpoint/2010/main" val="42155421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29600" cy="922114"/>
          </a:xfrm>
        </p:spPr>
        <p:txBody>
          <a:bodyPr>
            <a:normAutofit/>
          </a:bodyPr>
          <a:lstStyle/>
          <a:p>
            <a:r>
              <a:rPr lang="en-US" b="1" u="sng" dirty="0" smtClean="0"/>
              <a:t>2. Process underlying EV definition</a:t>
            </a:r>
            <a:endParaRPr lang="en-US" dirty="0"/>
          </a:p>
        </p:txBody>
      </p:sp>
      <p:graphicFrame>
        <p:nvGraphicFramePr>
          <p:cNvPr id="2" name="Diagramma 1"/>
          <p:cNvGraphicFramePr/>
          <p:nvPr>
            <p:extLst>
              <p:ext uri="{D42A27DB-BD31-4B8C-83A1-F6EECF244321}">
                <p14:modId xmlns:p14="http://schemas.microsoft.com/office/powerpoint/2010/main" val="3398066183"/>
              </p:ext>
            </p:extLst>
          </p:nvPr>
        </p:nvGraphicFramePr>
        <p:xfrm>
          <a:off x="2460104" y="2206605"/>
          <a:ext cx="6683896" cy="341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asellaDiTesto 13"/>
          <p:cNvSpPr txBox="1"/>
          <p:nvPr/>
        </p:nvSpPr>
        <p:spPr>
          <a:xfrm>
            <a:off x="1163181" y="5377545"/>
            <a:ext cx="6673622" cy="646331"/>
          </a:xfrm>
          <a:prstGeom prst="rect">
            <a:avLst/>
          </a:prstGeom>
          <a:noFill/>
          <a:scene3d>
            <a:camera prst="perspectiveAbove"/>
            <a:lightRig rig="threePt" dir="t"/>
          </a:scene3d>
        </p:spPr>
        <p:txBody>
          <a:bodyPr wrap="none" rtlCol="0">
            <a:spAutoFit/>
          </a:bodyPr>
          <a:lstStyle>
            <a:defPPr>
              <a:defRPr lang="it-IT"/>
            </a:defPPr>
            <a:lvl1pPr>
              <a:defRPr sz="4000">
                <a:solidFill>
                  <a:srgbClr val="0070C0"/>
                </a:solidFill>
              </a:defRPr>
            </a:lvl1pPr>
          </a:lstStyle>
          <a:p>
            <a:r>
              <a:rPr lang="en-US" sz="3600" dirty="0" smtClean="0"/>
              <a:t>Observations, Measurements</a:t>
            </a:r>
            <a:endParaRPr lang="en-US" sz="3600" dirty="0"/>
          </a:p>
        </p:txBody>
      </p:sp>
      <p:sp>
        <p:nvSpPr>
          <p:cNvPr id="15" name="CasellaDiTesto 14"/>
          <p:cNvSpPr txBox="1"/>
          <p:nvPr/>
        </p:nvSpPr>
        <p:spPr>
          <a:xfrm>
            <a:off x="1040004" y="2099463"/>
            <a:ext cx="6631944" cy="646331"/>
          </a:xfrm>
          <a:prstGeom prst="rect">
            <a:avLst/>
          </a:prstGeom>
          <a:noFill/>
          <a:scene3d>
            <a:camera prst="perspectiveAbove"/>
            <a:lightRig rig="threePt" dir="t"/>
          </a:scene3d>
        </p:spPr>
        <p:txBody>
          <a:bodyPr wrap="none" rtlCol="0">
            <a:spAutoFit/>
          </a:bodyPr>
          <a:lstStyle>
            <a:defPPr>
              <a:defRPr lang="it-IT"/>
            </a:defPPr>
            <a:lvl1pPr>
              <a:defRPr sz="4000">
                <a:solidFill>
                  <a:srgbClr val="0070C0"/>
                </a:solidFill>
              </a:defRPr>
            </a:lvl1pPr>
          </a:lstStyle>
          <a:p>
            <a:r>
              <a:rPr lang="en-US" sz="3600" dirty="0" smtClean="0"/>
              <a:t>Strategic Goals, </a:t>
            </a:r>
            <a:r>
              <a:rPr lang="en-US" sz="3600" dirty="0" err="1" smtClean="0"/>
              <a:t>Programmes</a:t>
            </a:r>
            <a:endParaRPr lang="en-US" sz="3600" dirty="0"/>
          </a:p>
        </p:txBody>
      </p:sp>
      <p:sp>
        <p:nvSpPr>
          <p:cNvPr id="16" name="CasellaDiTesto 15"/>
          <p:cNvSpPr txBox="1"/>
          <p:nvPr/>
        </p:nvSpPr>
        <p:spPr>
          <a:xfrm>
            <a:off x="2275515" y="3718773"/>
            <a:ext cx="856325" cy="584775"/>
          </a:xfrm>
          <a:prstGeom prst="rect">
            <a:avLst/>
          </a:prstGeom>
          <a:noFill/>
        </p:spPr>
        <p:txBody>
          <a:bodyPr wrap="none" rtlCol="0">
            <a:spAutoFit/>
          </a:bodyPr>
          <a:lstStyle/>
          <a:p>
            <a:r>
              <a:rPr lang="en-US" sz="3200" dirty="0" smtClean="0">
                <a:solidFill>
                  <a:srgbClr val="2DA2BF"/>
                </a:solidFill>
                <a:latin typeface="Aharoni" panose="02010803020104030203" pitchFamily="2" charset="-79"/>
                <a:cs typeface="Aharoni" panose="02010803020104030203" pitchFamily="2" charset="-79"/>
              </a:rPr>
              <a:t>EVs</a:t>
            </a:r>
            <a:endParaRPr lang="en-US" sz="3200" dirty="0">
              <a:solidFill>
                <a:srgbClr val="2DA2BF"/>
              </a:solidFill>
              <a:latin typeface="Aharoni" panose="02010803020104030203" pitchFamily="2" charset="-79"/>
              <a:cs typeface="Aharoni" panose="02010803020104030203" pitchFamily="2" charset="-79"/>
            </a:endParaRPr>
          </a:p>
        </p:txBody>
      </p:sp>
      <p:cxnSp>
        <p:nvCxnSpPr>
          <p:cNvPr id="17" name="Connettore 1 16"/>
          <p:cNvCxnSpPr/>
          <p:nvPr/>
        </p:nvCxnSpPr>
        <p:spPr>
          <a:xfrm flipH="1" flipV="1">
            <a:off x="3156888" y="4062431"/>
            <a:ext cx="489228" cy="1478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055277" y="1375054"/>
            <a:ext cx="2401619" cy="64633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smtClean="0">
                <a:ln/>
                <a:solidFill>
                  <a:schemeClr val="accent3"/>
                </a:solidFill>
              </a:rPr>
              <a:t>Relevance</a:t>
            </a:r>
            <a:endParaRPr lang="en-US" sz="3600" b="1" dirty="0">
              <a:ln/>
              <a:solidFill>
                <a:schemeClr val="accent3"/>
              </a:solidFill>
            </a:endParaRPr>
          </a:p>
        </p:txBody>
      </p:sp>
      <p:sp>
        <p:nvSpPr>
          <p:cNvPr id="9" name="CasellaDiTesto 8"/>
          <p:cNvSpPr txBox="1"/>
          <p:nvPr/>
        </p:nvSpPr>
        <p:spPr>
          <a:xfrm>
            <a:off x="2985546" y="6023292"/>
            <a:ext cx="2541080" cy="64633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err="1" smtClean="0">
                <a:ln/>
                <a:solidFill>
                  <a:schemeClr val="accent3"/>
                </a:solidFill>
              </a:rPr>
              <a:t>Feasability</a:t>
            </a:r>
            <a:endParaRPr lang="en-US" sz="3600" b="1" dirty="0">
              <a:ln/>
              <a:solidFill>
                <a:schemeClr val="accent3"/>
              </a:solidFill>
            </a:endParaRPr>
          </a:p>
        </p:txBody>
      </p:sp>
      <p:sp>
        <p:nvSpPr>
          <p:cNvPr id="5" name="CasellaDiTesto 4"/>
          <p:cNvSpPr txBox="1"/>
          <p:nvPr/>
        </p:nvSpPr>
        <p:spPr>
          <a:xfrm>
            <a:off x="6156176" y="6237312"/>
            <a:ext cx="2699792" cy="369332"/>
          </a:xfrm>
          <a:prstGeom prst="rect">
            <a:avLst/>
          </a:prstGeom>
          <a:noFill/>
        </p:spPr>
        <p:txBody>
          <a:bodyPr wrap="square" rtlCol="0">
            <a:spAutoFit/>
          </a:bodyPr>
          <a:lstStyle/>
          <a:p>
            <a:r>
              <a:rPr lang="it-IT" dirty="0" smtClean="0"/>
              <a:t>Figure </a:t>
            </a:r>
            <a:r>
              <a:rPr lang="it-IT" dirty="0" err="1" smtClean="0"/>
              <a:t>credits</a:t>
            </a:r>
            <a:r>
              <a:rPr lang="it-IT" dirty="0" smtClean="0"/>
              <a:t>: Nativi, 2015</a:t>
            </a:r>
            <a:endParaRPr lang="it-IT" dirty="0"/>
          </a:p>
        </p:txBody>
      </p:sp>
    </p:spTree>
    <p:extLst>
      <p:ext uri="{BB962C8B-B14F-4D97-AF65-F5344CB8AC3E}">
        <p14:creationId xmlns:p14="http://schemas.microsoft.com/office/powerpoint/2010/main" val="1488636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0" y="780092"/>
            <a:ext cx="9144000" cy="584776"/>
          </a:xfrm>
        </p:spPr>
        <p:txBody>
          <a:bodyPr wrap="square">
            <a:spAutoFit/>
          </a:bodyPr>
          <a:lstStyle/>
          <a:p>
            <a:r>
              <a:rPr lang="en-US" sz="3200" b="1" u="sng" dirty="0" smtClean="0"/>
              <a:t>2.1) Process: </a:t>
            </a:r>
            <a:r>
              <a:rPr lang="en-US" sz="2800" b="1" u="sng" dirty="0" smtClean="0"/>
              <a:t>top-down (goal-based)approach</a:t>
            </a:r>
            <a:endParaRPr lang="en-US" sz="2800" b="1" u="sng" dirty="0"/>
          </a:p>
        </p:txBody>
      </p:sp>
      <p:sp>
        <p:nvSpPr>
          <p:cNvPr id="3" name="Contenidor de contingut 2"/>
          <p:cNvSpPr>
            <a:spLocks noGrp="1"/>
          </p:cNvSpPr>
          <p:nvPr>
            <p:ph idx="1"/>
          </p:nvPr>
        </p:nvSpPr>
        <p:spPr>
          <a:xfrm>
            <a:off x="251520" y="1412776"/>
            <a:ext cx="8301608" cy="4968552"/>
          </a:xfrm>
        </p:spPr>
        <p:txBody>
          <a:bodyPr>
            <a:normAutofit fontScale="25000" lnSpcReduction="20000"/>
          </a:bodyPr>
          <a:lstStyle/>
          <a:p>
            <a:pPr marL="342900" lvl="1" indent="-342900">
              <a:buFont typeface="Arial" pitchFamily="34" charset="0"/>
              <a:buChar char="•"/>
            </a:pPr>
            <a:r>
              <a:rPr lang="en-GB" sz="7400" dirty="0" smtClean="0"/>
              <a:t>User needs related to environment legislation and convention:</a:t>
            </a:r>
            <a:endParaRPr lang="en-GB" sz="7400" dirty="0"/>
          </a:p>
          <a:p>
            <a:pPr lvl="1">
              <a:buFont typeface="Wingdings" charset="2"/>
              <a:buChar char="ü"/>
            </a:pPr>
            <a:r>
              <a:rPr lang="en-US" sz="7200" dirty="0" smtClean="0">
                <a:hlinkClick r:id="rId2" tooltip="Habitats Directive"/>
              </a:rPr>
              <a:t>Habitats Directive</a:t>
            </a:r>
            <a:r>
              <a:rPr lang="en-US" sz="7200" dirty="0" smtClean="0"/>
              <a:t> (Council Directive 92/43/EEC) and  </a:t>
            </a:r>
            <a:r>
              <a:rPr lang="en-US" sz="7200" dirty="0">
                <a:hlinkClick r:id="rId3" tooltip="Birds Directive"/>
              </a:rPr>
              <a:t>Birds Directive</a:t>
            </a:r>
            <a:r>
              <a:rPr lang="en-US" sz="7200" dirty="0"/>
              <a:t> (Council Directive 79/409/EEC</a:t>
            </a:r>
            <a:r>
              <a:rPr lang="en-US" sz="7200" dirty="0" smtClean="0"/>
              <a:t>)</a:t>
            </a:r>
          </a:p>
          <a:p>
            <a:pPr lvl="1">
              <a:buFont typeface="Wingdings" charset="2"/>
              <a:buChar char="ü"/>
            </a:pPr>
            <a:r>
              <a:rPr lang="en-US" sz="7200" dirty="0" smtClean="0">
                <a:hlinkClick r:id="rId4" tooltip="Marine Strategy Framework Directive"/>
              </a:rPr>
              <a:t>Marine </a:t>
            </a:r>
            <a:r>
              <a:rPr lang="en-US" sz="7200" dirty="0">
                <a:hlinkClick r:id="rId4" tooltip="Marine Strategy Framework Directive"/>
              </a:rPr>
              <a:t>Strategy Framework Directive</a:t>
            </a:r>
            <a:r>
              <a:rPr lang="en-US" sz="7200" dirty="0"/>
              <a:t> (Council Directive 2008/56/EC</a:t>
            </a:r>
            <a:r>
              <a:rPr lang="en-US" sz="7200" dirty="0" smtClean="0"/>
              <a:t>)</a:t>
            </a:r>
          </a:p>
          <a:p>
            <a:pPr lvl="1">
              <a:buFont typeface="Wingdings" charset="2"/>
              <a:buChar char="ü"/>
            </a:pPr>
            <a:r>
              <a:rPr lang="it-IT" sz="7200" dirty="0" smtClean="0"/>
              <a:t>Urban Waste Water Directive (</a:t>
            </a:r>
            <a:r>
              <a:rPr lang="it-IT" sz="7200" dirty="0" err="1" smtClean="0"/>
              <a:t>Council</a:t>
            </a:r>
            <a:r>
              <a:rPr lang="it-IT" sz="7200" dirty="0" smtClean="0"/>
              <a:t> </a:t>
            </a:r>
            <a:r>
              <a:rPr lang="it-IT" sz="7200" dirty="0"/>
              <a:t>Directive </a:t>
            </a:r>
            <a:r>
              <a:rPr lang="it-IT" sz="7200" dirty="0" smtClean="0"/>
              <a:t>91/271/EEC)</a:t>
            </a:r>
          </a:p>
          <a:p>
            <a:pPr lvl="1">
              <a:buFont typeface="Wingdings" charset="2"/>
              <a:buChar char="ü"/>
            </a:pPr>
            <a:r>
              <a:rPr lang="it-IT" sz="7200" dirty="0" smtClean="0"/>
              <a:t>Waste </a:t>
            </a:r>
            <a:r>
              <a:rPr lang="it-IT" sz="7200" dirty="0" err="1" smtClean="0"/>
              <a:t>framework</a:t>
            </a:r>
            <a:r>
              <a:rPr lang="it-IT" sz="7200" dirty="0"/>
              <a:t> Directive </a:t>
            </a:r>
            <a:r>
              <a:rPr lang="it-IT" sz="7200" dirty="0" smtClean="0"/>
              <a:t>(</a:t>
            </a:r>
            <a:r>
              <a:rPr lang="it-IT" sz="7200" dirty="0" err="1" smtClean="0"/>
              <a:t>Council</a:t>
            </a:r>
            <a:r>
              <a:rPr lang="it-IT" sz="7200" dirty="0" smtClean="0"/>
              <a:t> Directive 2008/98/EC)</a:t>
            </a:r>
          </a:p>
          <a:p>
            <a:pPr lvl="1">
              <a:buFont typeface="Wingdings" charset="2"/>
              <a:buChar char="ü"/>
            </a:pPr>
            <a:r>
              <a:rPr lang="it-IT" sz="7200" dirty="0" err="1"/>
              <a:t>Landfill</a:t>
            </a:r>
            <a:r>
              <a:rPr lang="it-IT" sz="7200" dirty="0"/>
              <a:t> </a:t>
            </a:r>
            <a:r>
              <a:rPr lang="it-IT" sz="7200" dirty="0" smtClean="0"/>
              <a:t>Directive (</a:t>
            </a:r>
            <a:r>
              <a:rPr lang="it-IT" sz="7200" dirty="0" err="1"/>
              <a:t>Council</a:t>
            </a:r>
            <a:r>
              <a:rPr lang="it-IT" sz="7200" dirty="0"/>
              <a:t> Directive 1999/31/EC</a:t>
            </a:r>
            <a:endParaRPr lang="it-IT" sz="7200" dirty="0" smtClean="0"/>
          </a:p>
          <a:p>
            <a:pPr lvl="1">
              <a:buFont typeface="Wingdings" charset="2"/>
              <a:buChar char="ü"/>
            </a:pPr>
            <a:r>
              <a:rPr lang="it-IT" sz="7200" dirty="0" err="1"/>
              <a:t>Floods</a:t>
            </a:r>
            <a:r>
              <a:rPr lang="it-IT" sz="7200" dirty="0"/>
              <a:t> Directive </a:t>
            </a:r>
            <a:r>
              <a:rPr lang="it-IT" sz="7200" dirty="0" smtClean="0"/>
              <a:t>(</a:t>
            </a:r>
            <a:r>
              <a:rPr lang="it-IT" sz="7200" dirty="0" err="1" smtClean="0"/>
              <a:t>Council</a:t>
            </a:r>
            <a:r>
              <a:rPr lang="it-IT" sz="7200" dirty="0" smtClean="0"/>
              <a:t> Directive 2007/60/EC)</a:t>
            </a:r>
          </a:p>
          <a:p>
            <a:pPr lvl="1">
              <a:buFont typeface="Wingdings" charset="2"/>
              <a:buChar char="ü"/>
            </a:pPr>
            <a:r>
              <a:rPr lang="it-IT" sz="7200" dirty="0" smtClean="0"/>
              <a:t>The GEO Carbon </a:t>
            </a:r>
            <a:r>
              <a:rPr lang="it-IT" sz="7200" dirty="0" err="1" smtClean="0"/>
              <a:t>Strategy</a:t>
            </a:r>
            <a:endParaRPr lang="it-IT" sz="7200" dirty="0" smtClean="0"/>
          </a:p>
          <a:p>
            <a:pPr lvl="1">
              <a:buFont typeface="Wingdings" charset="2"/>
              <a:buChar char="ü"/>
            </a:pPr>
            <a:r>
              <a:rPr lang="it-IT" sz="7200" dirty="0" smtClean="0"/>
              <a:t>CBD, IPBES, RAMSAR </a:t>
            </a:r>
            <a:r>
              <a:rPr lang="it-IT" sz="7200" dirty="0" err="1" smtClean="0"/>
              <a:t>Conventions</a:t>
            </a:r>
            <a:endParaRPr lang="it-IT" sz="4300" dirty="0"/>
          </a:p>
          <a:p>
            <a:pPr marL="342900" lvl="1" indent="-342900">
              <a:buFont typeface="Arial" pitchFamily="34" charset="0"/>
              <a:buChar char="•"/>
            </a:pPr>
            <a:endParaRPr lang="en-GB" sz="3100" dirty="0" smtClean="0"/>
          </a:p>
          <a:p>
            <a:pPr marL="342900" lvl="1" indent="-342900">
              <a:buFont typeface="Arial" pitchFamily="34" charset="0"/>
              <a:buChar char="•"/>
            </a:pPr>
            <a:r>
              <a:rPr lang="en-GB" sz="7400" dirty="0" smtClean="0"/>
              <a:t>Scientific user needs</a:t>
            </a:r>
            <a:r>
              <a:rPr lang="en-GB" sz="7400" dirty="0"/>
              <a:t>: </a:t>
            </a:r>
            <a:endParaRPr lang="en-GB" sz="7400" dirty="0" smtClean="0"/>
          </a:p>
          <a:p>
            <a:pPr lvl="1">
              <a:buFont typeface="Wingdings" charset="2"/>
              <a:buChar char="ü"/>
            </a:pPr>
            <a:r>
              <a:rPr lang="en-GB" sz="7200" dirty="0"/>
              <a:t>what quantitative predictive modelling requires as </a:t>
            </a:r>
            <a:r>
              <a:rPr lang="en-GB" sz="7200" dirty="0" smtClean="0"/>
              <a:t>inputs to the selection of the most appropriate sensors? </a:t>
            </a:r>
          </a:p>
          <a:p>
            <a:pPr lvl="1">
              <a:buFont typeface="Wingdings" charset="2"/>
              <a:buChar char="ü"/>
            </a:pPr>
            <a:endParaRPr lang="en-US" sz="2900" dirty="0" smtClean="0"/>
          </a:p>
          <a:p>
            <a:pPr lvl="1">
              <a:buFont typeface="Wingdings" charset="2"/>
              <a:buChar char="ü"/>
            </a:pPr>
            <a:endParaRPr lang="en-US" sz="2900" dirty="0"/>
          </a:p>
          <a:p>
            <a:pPr lvl="1">
              <a:buFont typeface="Wingdings" charset="2"/>
              <a:buChar char="ü"/>
            </a:pPr>
            <a:endParaRPr lang="en-US" sz="2900" dirty="0" smtClean="0"/>
          </a:p>
          <a:p>
            <a:pPr lvl="1">
              <a:buFont typeface="Wingdings" charset="2"/>
              <a:buChar char="ü"/>
            </a:pPr>
            <a:endParaRPr lang="en-US" sz="2900" dirty="0"/>
          </a:p>
          <a:p>
            <a:pPr marL="457200" lvl="1" indent="0" algn="ctr">
              <a:spcBef>
                <a:spcPct val="0"/>
              </a:spcBef>
              <a:buNone/>
            </a:pPr>
            <a:r>
              <a:rPr lang="en-US" sz="12800" b="1" u="sng" dirty="0">
                <a:latin typeface="+mj-lt"/>
                <a:ea typeface="+mj-ea"/>
                <a:cs typeface="+mj-cs"/>
              </a:rPr>
              <a:t>2.2) Process: </a:t>
            </a:r>
            <a:r>
              <a:rPr lang="en-US" sz="12800" b="1" u="sng" dirty="0" smtClean="0">
                <a:latin typeface="+mj-lt"/>
                <a:ea typeface="+mj-ea"/>
                <a:cs typeface="+mj-cs"/>
              </a:rPr>
              <a:t>bottom-up approach</a:t>
            </a:r>
            <a:endParaRPr lang="en-US" sz="12800" b="1" u="sng" dirty="0">
              <a:latin typeface="+mj-lt"/>
              <a:ea typeface="+mj-ea"/>
              <a:cs typeface="+mj-cs"/>
            </a:endParaRPr>
          </a:p>
          <a:p>
            <a:pPr>
              <a:buFont typeface="Arial"/>
              <a:buChar char="•"/>
            </a:pPr>
            <a:r>
              <a:rPr lang="en-US" sz="7600" dirty="0" smtClean="0"/>
              <a:t>Prior expert knowledge: from what EO data can provide for the </a:t>
            </a:r>
            <a:r>
              <a:rPr lang="en-US" sz="7600" dirty="0" smtClean="0"/>
              <a:t>specific </a:t>
            </a:r>
            <a:r>
              <a:rPr lang="en-US" sz="7600" dirty="0" smtClean="0"/>
              <a:t>domain</a:t>
            </a:r>
          </a:p>
          <a:p>
            <a:pPr>
              <a:buFont typeface="Arial"/>
              <a:buChar char="•"/>
            </a:pPr>
            <a:endParaRPr lang="en-GB" sz="7600" dirty="0"/>
          </a:p>
        </p:txBody>
      </p:sp>
    </p:spTree>
    <p:extLst>
      <p:ext uri="{BB962C8B-B14F-4D97-AF65-F5344CB8AC3E}">
        <p14:creationId xmlns:p14="http://schemas.microsoft.com/office/powerpoint/2010/main" val="1083231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57" y="1268760"/>
            <a:ext cx="8166299" cy="5559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ol 1"/>
          <p:cNvSpPr>
            <a:spLocks noGrp="1"/>
          </p:cNvSpPr>
          <p:nvPr>
            <p:ph type="title"/>
          </p:nvPr>
        </p:nvSpPr>
        <p:spPr>
          <a:xfrm>
            <a:off x="0" y="692696"/>
            <a:ext cx="9144000" cy="615553"/>
          </a:xfrm>
        </p:spPr>
        <p:txBody>
          <a:bodyPr wrap="square">
            <a:spAutoFit/>
          </a:bodyPr>
          <a:lstStyle/>
          <a:p>
            <a:r>
              <a:rPr lang="en-US" sz="3400" b="1" u="sng" dirty="0" smtClean="0"/>
              <a:t>Use case: the Habitat Directive</a:t>
            </a:r>
            <a:endParaRPr lang="en-US" sz="3200" b="1" u="sng" dirty="0"/>
          </a:p>
        </p:txBody>
      </p:sp>
    </p:spTree>
    <p:extLst>
      <p:ext uri="{BB962C8B-B14F-4D97-AF65-F5344CB8AC3E}">
        <p14:creationId xmlns:p14="http://schemas.microsoft.com/office/powerpoint/2010/main" val="3290729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9966</TotalTime>
  <Words>921</Words>
  <Application>Microsoft Macintosh PowerPoint</Application>
  <PresentationFormat>Presentazione su schermo (4:3)</PresentationFormat>
  <Paragraphs>231</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de l'Office</vt:lpstr>
      <vt:lpstr>Presentazione di PowerPoint</vt:lpstr>
      <vt:lpstr>Presentazione di PowerPoint</vt:lpstr>
      <vt:lpstr>The Bari workshop on Essential Variables http://www.gstss.org/2015_Bari/index.php  </vt:lpstr>
      <vt:lpstr>The Bari workshop on EVs: the questions</vt:lpstr>
      <vt:lpstr>1. What is an EV?  From the participants to the Bari workshop</vt:lpstr>
      <vt:lpstr>1. What is an EV?  From the participants to the Bari workshop</vt:lpstr>
      <vt:lpstr>2. Process underlying EV definition</vt:lpstr>
      <vt:lpstr>2.1) Process: top-down (goal-based)approach</vt:lpstr>
      <vt:lpstr>Use case: the Habitat Directive</vt:lpstr>
      <vt:lpstr>2. Process underlying EV definition</vt:lpstr>
      <vt:lpstr>2. Evs, approved: Climate</vt:lpstr>
      <vt:lpstr>2. Candidate EVs</vt:lpstr>
      <vt:lpstr>2. Process underlying EV definition</vt:lpstr>
      <vt:lpstr>2. Process underlying EV definition</vt:lpstr>
      <vt:lpstr>Presentazione di PowerPoint</vt:lpstr>
      <vt:lpstr>2. Process underlying EV definition</vt:lpstr>
      <vt:lpstr>2. Process underlying EV definition</vt:lpstr>
      <vt:lpstr>Proposed EVs for Agriculture (by I. Iarvis, Agri-Environmental Data Agriculture and Agri-Food Canada)</vt:lpstr>
      <vt:lpstr>2. Additional contribution°</vt:lpstr>
      <vt:lpstr>Preliminary state</vt:lpstr>
      <vt:lpstr>Open Challenges for GEOSS</vt:lpstr>
      <vt:lpstr>Reccomendations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Alma Blonda</cp:lastModifiedBy>
  <cp:revision>140</cp:revision>
  <dcterms:created xsi:type="dcterms:W3CDTF">2015-04-08T16:36:35Z</dcterms:created>
  <dcterms:modified xsi:type="dcterms:W3CDTF">2015-09-22T10:46:13Z</dcterms:modified>
</cp:coreProperties>
</file>