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9" r:id="rId2"/>
    <p:sldId id="265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86" r:id="rId12"/>
    <p:sldId id="288" r:id="rId13"/>
    <p:sldId id="289" r:id="rId14"/>
    <p:sldId id="274" r:id="rId15"/>
    <p:sldId id="275" r:id="rId16"/>
    <p:sldId id="276" r:id="rId17"/>
    <p:sldId id="277" r:id="rId18"/>
    <p:sldId id="278" r:id="rId19"/>
    <p:sldId id="287" r:id="rId20"/>
    <p:sldId id="281" r:id="rId21"/>
    <p:sldId id="282" r:id="rId22"/>
    <p:sldId id="283" r:id="rId23"/>
    <p:sldId id="284" r:id="rId24"/>
    <p:sldId id="285" r:id="rId25"/>
  </p:sldIdLst>
  <p:sldSz cx="9144000" cy="6858000" type="screen4x3"/>
  <p:notesSz cx="7099300" cy="10234613"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Ivette Serral" initials="IS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97A"/>
    <a:srgbClr val="E1FFF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74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0" d="100"/>
          <a:sy n="60" d="100"/>
        </p:scale>
        <p:origin x="-3318" y="-84"/>
      </p:cViewPr>
      <p:guideLst>
        <p:guide orient="horz" pos="3223"/>
        <p:guide pos="223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capçaler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137" cy="512304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l">
              <a:defRPr sz="1200"/>
            </a:lvl1pPr>
          </a:lstStyle>
          <a:p>
            <a:endParaRPr lang="ca-ES" dirty="0"/>
          </a:p>
        </p:txBody>
      </p:sp>
      <p:sp>
        <p:nvSpPr>
          <p:cNvPr id="3" name="Contenidor de data 2"/>
          <p:cNvSpPr>
            <a:spLocks noGrp="1"/>
          </p:cNvSpPr>
          <p:nvPr>
            <p:ph type="dt" sz="quarter" idx="1"/>
          </p:nvPr>
        </p:nvSpPr>
        <p:spPr>
          <a:xfrm>
            <a:off x="4020506" y="0"/>
            <a:ext cx="3077137" cy="512304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r">
              <a:defRPr sz="1200"/>
            </a:lvl1pPr>
          </a:lstStyle>
          <a:p>
            <a:fld id="{D752CFBB-2AE0-4AB0-96B1-B5AC2990DFA9}" type="datetimeFigureOut">
              <a:rPr lang="ca-ES" smtClean="0"/>
              <a:pPr/>
              <a:t>20/09/2015</a:t>
            </a:fld>
            <a:endParaRPr lang="ca-ES" dirty="0"/>
          </a:p>
        </p:txBody>
      </p:sp>
      <p:sp>
        <p:nvSpPr>
          <p:cNvPr id="4" name="Contenidor de peu de pàgina 3"/>
          <p:cNvSpPr>
            <a:spLocks noGrp="1"/>
          </p:cNvSpPr>
          <p:nvPr>
            <p:ph type="ftr" sz="quarter" idx="2"/>
          </p:nvPr>
        </p:nvSpPr>
        <p:spPr>
          <a:xfrm>
            <a:off x="0" y="9720673"/>
            <a:ext cx="3077137" cy="512303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l">
              <a:defRPr sz="1200"/>
            </a:lvl1pPr>
          </a:lstStyle>
          <a:p>
            <a:endParaRPr lang="ca-ES" dirty="0"/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4020506" y="9720673"/>
            <a:ext cx="3077137" cy="512303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r">
              <a:defRPr sz="1200"/>
            </a:lvl1pPr>
          </a:lstStyle>
          <a:p>
            <a:fld id="{BD5B466F-2CD0-4192-82B6-BA2C3E70A01A}" type="slidenum">
              <a:rPr lang="ca-ES" smtClean="0"/>
              <a:pPr/>
              <a:t>‹Nº›</a:t>
            </a:fld>
            <a:endParaRPr lang="ca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capçaler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137" cy="512304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l">
              <a:defRPr sz="1200"/>
            </a:lvl1pPr>
          </a:lstStyle>
          <a:p>
            <a:endParaRPr lang="ca-ES" dirty="0"/>
          </a:p>
        </p:txBody>
      </p:sp>
      <p:sp>
        <p:nvSpPr>
          <p:cNvPr id="3" name="Contenidor de data 2"/>
          <p:cNvSpPr>
            <a:spLocks noGrp="1"/>
          </p:cNvSpPr>
          <p:nvPr>
            <p:ph type="dt" idx="1"/>
          </p:nvPr>
        </p:nvSpPr>
        <p:spPr>
          <a:xfrm>
            <a:off x="4020506" y="0"/>
            <a:ext cx="3077137" cy="512304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r">
              <a:defRPr sz="1200"/>
            </a:lvl1pPr>
          </a:lstStyle>
          <a:p>
            <a:fld id="{9858F2E4-9B16-4549-A3A8-A0296B9B64C2}" type="datetimeFigureOut">
              <a:rPr lang="ca-ES" smtClean="0"/>
              <a:pPr/>
              <a:t>20/09/2015</a:t>
            </a:fld>
            <a:endParaRPr lang="ca-ES" dirty="0"/>
          </a:p>
        </p:txBody>
      </p:sp>
      <p:sp>
        <p:nvSpPr>
          <p:cNvPr id="4" name="Contenidor d'imatge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68" tIns="47384" rIns="94768" bIns="47384" rtlCol="0" anchor="ctr"/>
          <a:lstStyle/>
          <a:p>
            <a:endParaRPr lang="ca-ES" dirty="0"/>
          </a:p>
        </p:txBody>
      </p:sp>
      <p:sp>
        <p:nvSpPr>
          <p:cNvPr id="5" name="Contenidor de notes 4"/>
          <p:cNvSpPr>
            <a:spLocks noGrp="1"/>
          </p:cNvSpPr>
          <p:nvPr>
            <p:ph type="body" sz="quarter" idx="3"/>
          </p:nvPr>
        </p:nvSpPr>
        <p:spPr>
          <a:xfrm>
            <a:off x="709599" y="4861155"/>
            <a:ext cx="5680103" cy="4605821"/>
          </a:xfrm>
          <a:prstGeom prst="rect">
            <a:avLst/>
          </a:prstGeom>
        </p:spPr>
        <p:txBody>
          <a:bodyPr vert="horz" lIns="94768" tIns="47384" rIns="94768" bIns="47384" rtlCol="0">
            <a:normAutofit/>
          </a:bodyPr>
          <a:lstStyle/>
          <a:p>
            <a:pPr lvl="0"/>
            <a:r>
              <a:rPr lang="ca-ES" smtClean="0"/>
              <a:t>Feu clic aquí per editar els estils de text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4"/>
          </p:nvPr>
        </p:nvSpPr>
        <p:spPr>
          <a:xfrm>
            <a:off x="0" y="9720673"/>
            <a:ext cx="3077137" cy="512303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l">
              <a:defRPr sz="1200"/>
            </a:lvl1pPr>
          </a:lstStyle>
          <a:p>
            <a:endParaRPr lang="ca-ES" dirty="0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4020506" y="9720673"/>
            <a:ext cx="3077137" cy="512303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r">
              <a:defRPr sz="1200"/>
            </a:lvl1pPr>
          </a:lstStyle>
          <a:p>
            <a:fld id="{FF5B015D-B3B7-4963-BD5B-E3D7315FBFBD}" type="slidenum">
              <a:rPr lang="ca-ES" smtClean="0"/>
              <a:pPr/>
              <a:t>‹Nº›</a:t>
            </a:fld>
            <a:endParaRPr lang="ca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a-ES" smtClean="0"/>
          </a:p>
        </p:txBody>
      </p:sp>
      <p:sp>
        <p:nvSpPr>
          <p:cNvPr id="2560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7B393A9-6BDF-4918-880B-E715976B2C63}" type="slidenum">
              <a:rPr lang="ca-ES" smtClean="0"/>
              <a:pPr/>
              <a:t>21</a:t>
            </a:fld>
            <a:endParaRPr lang="ca-E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5 Rectángulo"/>
          <p:cNvSpPr/>
          <p:nvPr userDrawn="1"/>
        </p:nvSpPr>
        <p:spPr>
          <a:xfrm>
            <a:off x="1598" y="687"/>
            <a:ext cx="9142402" cy="889187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118589" tIns="59294" rIns="118589" bIns="59294">
            <a:spAutoFit/>
          </a:bodyPr>
          <a:lstStyle/>
          <a:p>
            <a:pPr algn="ctr">
              <a:lnSpc>
                <a:spcPts val="1500"/>
              </a:lnSpc>
              <a:defRPr/>
            </a:pPr>
            <a:endParaRPr lang="en-US" sz="500" b="1" i="1" noProof="0" smtClean="0">
              <a:solidFill>
                <a:srgbClr val="00897A"/>
              </a:solidFill>
              <a:latin typeface="+mj-lt"/>
              <a:ea typeface="ＭＳ Ｐゴシック" pitchFamily="34" charset="-128"/>
            </a:endParaRPr>
          </a:p>
          <a:p>
            <a:pPr algn="l">
              <a:lnSpc>
                <a:spcPts val="1500"/>
              </a:lnSpc>
              <a:defRPr/>
            </a:pPr>
            <a:r>
              <a:rPr lang="en-US" sz="1600" b="1" i="1" noProof="0" smtClean="0">
                <a:solidFill>
                  <a:srgbClr val="00897A"/>
                </a:solidFill>
                <a:latin typeface="+mj-lt"/>
                <a:ea typeface="ＭＳ Ｐゴシック" pitchFamily="34" charset="-128"/>
              </a:rPr>
              <a:t>			</a:t>
            </a:r>
            <a:r>
              <a:rPr lang="en-US" sz="1800" b="1" i="1" noProof="0" smtClean="0">
                <a:solidFill>
                  <a:srgbClr val="00897A"/>
                </a:solidFill>
                <a:latin typeface="+mj-lt"/>
                <a:ea typeface="ＭＳ Ｐゴシック" pitchFamily="34" charset="-128"/>
              </a:rPr>
              <a:t>ENEON first workshop</a:t>
            </a:r>
            <a:r>
              <a:rPr lang="en-US" sz="1200" b="1" i="1" noProof="0" smtClean="0">
                <a:solidFill>
                  <a:srgbClr val="00897A"/>
                </a:solidFill>
                <a:latin typeface="+mj-lt"/>
                <a:ea typeface="ＭＳ Ｐゴシック" pitchFamily="34" charset="-128"/>
              </a:rPr>
              <a:t> </a:t>
            </a:r>
          </a:p>
          <a:p>
            <a:pPr algn="l">
              <a:lnSpc>
                <a:spcPts val="1500"/>
              </a:lnSpc>
              <a:defRPr/>
            </a:pPr>
            <a:r>
              <a:rPr lang="en-US" sz="1200" b="1" i="1" noProof="0" smtClean="0">
                <a:solidFill>
                  <a:srgbClr val="00897A"/>
                </a:solidFill>
                <a:latin typeface="+mj-lt"/>
                <a:ea typeface="ＭＳ Ｐゴシック" pitchFamily="34" charset="-128"/>
              </a:rPr>
              <a:t>			</a:t>
            </a:r>
            <a:r>
              <a:rPr lang="en-US" sz="1400" b="1" i="1" noProof="0" smtClean="0">
                <a:solidFill>
                  <a:srgbClr val="00897A"/>
                </a:solidFill>
                <a:latin typeface="+mj-lt"/>
                <a:ea typeface="ＭＳ Ｐゴシック" pitchFamily="34" charset="-128"/>
              </a:rPr>
              <a:t>Observing Europe: Networking the Earth Observation Networks in Europe</a:t>
            </a:r>
          </a:p>
          <a:p>
            <a:pPr algn="l">
              <a:lnSpc>
                <a:spcPts val="1500"/>
              </a:lnSpc>
              <a:defRPr/>
            </a:pPr>
            <a:r>
              <a:rPr lang="en-US" sz="1400" b="1" i="1" noProof="0" smtClean="0">
                <a:solidFill>
                  <a:srgbClr val="00897A"/>
                </a:solidFill>
                <a:latin typeface="+mj-lt"/>
                <a:ea typeface="ＭＳ Ｐゴシック" pitchFamily="34" charset="-128"/>
              </a:rPr>
              <a:t>			</a:t>
            </a:r>
            <a:r>
              <a:rPr lang="en-US" sz="1400" b="0" i="1" noProof="0" smtClean="0">
                <a:solidFill>
                  <a:srgbClr val="00897A"/>
                </a:solidFill>
                <a:latin typeface="+mj-lt"/>
                <a:ea typeface="ＭＳ Ｐゴシック" pitchFamily="34" charset="-128"/>
              </a:rPr>
              <a:t>21-22</a:t>
            </a:r>
            <a:r>
              <a:rPr lang="en-US" sz="1400" b="0" i="1" baseline="0" noProof="0" smtClean="0">
                <a:solidFill>
                  <a:srgbClr val="00897A"/>
                </a:solidFill>
                <a:latin typeface="+mj-lt"/>
                <a:ea typeface="ＭＳ Ｐゴシック" pitchFamily="34" charset="-128"/>
              </a:rPr>
              <a:t> September, Paris</a:t>
            </a:r>
            <a:endParaRPr lang="en-US" sz="1200" b="0" noProof="0">
              <a:solidFill>
                <a:srgbClr val="2B4C6E"/>
              </a:solidFill>
              <a:latin typeface="+mj-lt"/>
              <a:ea typeface="ＭＳ Ｐゴシック" pitchFamily="34" charset="-128"/>
            </a:endParaRPr>
          </a:p>
        </p:txBody>
      </p:sp>
      <p:pic>
        <p:nvPicPr>
          <p:cNvPr id="12" name="Picture 17" descr="\\joanma\www\projectes\eneon\IMG\EC.g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14100" y="2"/>
            <a:ext cx="829897" cy="548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6" descr="ConnectinGEO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52785" y="47500"/>
            <a:ext cx="2195774" cy="330740"/>
          </a:xfrm>
          <a:prstGeom prst="rect">
            <a:avLst/>
          </a:prstGeom>
          <a:noFill/>
        </p:spPr>
      </p:pic>
      <p:pic>
        <p:nvPicPr>
          <p:cNvPr id="7" name="Picture 16" descr="P:\2015_ConnectinGEO\Dissemination\_Logos\LogoENEON.png"/>
          <p:cNvPicPr>
            <a:picLocks noChangeAspect="1" noChangeArrowheads="1"/>
          </p:cNvPicPr>
          <p:nvPr userDrawn="1"/>
        </p:nvPicPr>
        <p:blipFill>
          <a:blip r:embed="rId4" cstate="print"/>
          <a:srcRect l="14771" t="23463" r="14688" b="1459"/>
          <a:stretch>
            <a:fillRect/>
          </a:stretch>
        </p:blipFill>
        <p:spPr bwMode="auto">
          <a:xfrm>
            <a:off x="47501" y="-11875"/>
            <a:ext cx="2423634" cy="879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0" name="Connector recte 19"/>
          <p:cNvCxnSpPr/>
          <p:nvPr userDrawn="1"/>
        </p:nvCxnSpPr>
        <p:spPr>
          <a:xfrm>
            <a:off x="0" y="896845"/>
            <a:ext cx="9144000" cy="0"/>
          </a:xfrm>
          <a:prstGeom prst="line">
            <a:avLst/>
          </a:prstGeom>
          <a:ln w="3810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ol i tex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Feu clic aquí per editar l'estil</a:t>
            </a:r>
            <a:endParaRPr lang="en-US" noProof="0"/>
          </a:p>
        </p:txBody>
      </p:sp>
      <p:sp>
        <p:nvSpPr>
          <p:cNvPr id="3" name="Contenidor de text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0" smtClean="0"/>
              <a:t>Feu clic aquí per editar els estils de text</a:t>
            </a:r>
          </a:p>
          <a:p>
            <a:pPr lvl="1"/>
            <a:r>
              <a:rPr lang="en-US" noProof="0" smtClean="0"/>
              <a:t>Segon nivell</a:t>
            </a:r>
          </a:p>
          <a:p>
            <a:pPr lvl="2"/>
            <a:r>
              <a:rPr lang="en-US" noProof="0" smtClean="0"/>
              <a:t>Tercer nivell</a:t>
            </a:r>
          </a:p>
          <a:p>
            <a:pPr lvl="3"/>
            <a:r>
              <a:rPr lang="en-US" noProof="0" smtClean="0"/>
              <a:t>Quart nivell</a:t>
            </a:r>
          </a:p>
          <a:p>
            <a:pPr lvl="4"/>
            <a:r>
              <a:rPr lang="en-US" noProof="0" smtClean="0"/>
              <a:t>Cinquè nivell</a:t>
            </a:r>
            <a:endParaRPr lang="en-US" noProof="0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>
          <a:xfrm>
            <a:off x="457200" y="6356355"/>
            <a:ext cx="2133600" cy="365125"/>
          </a:xfrm>
          <a:prstGeom prst="rect">
            <a:avLst/>
          </a:prstGeom>
        </p:spPr>
        <p:txBody>
          <a:bodyPr/>
          <a:lstStyle/>
          <a:p>
            <a:fld id="{484CC796-4B5B-4BCC-BF0D-2FA88B054B1B}" type="datetimeFigureOut">
              <a:rPr lang="en-US" noProof="0" smtClean="0"/>
              <a:pPr/>
              <a:t>9/20/2015</a:t>
            </a:fld>
            <a:endParaRPr lang="en-US" noProof="0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>
          <a:xfrm>
            <a:off x="3124200" y="635635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noProof="0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5"/>
            <a:ext cx="2133600" cy="365125"/>
          </a:xfrm>
          <a:prstGeom prst="rect">
            <a:avLst/>
          </a:prstGeom>
        </p:spPr>
        <p:txBody>
          <a:bodyPr/>
          <a:lstStyle/>
          <a:p>
            <a:fld id="{A1D544F6-FBAA-498C-9419-ED8F58329FAE}" type="slidenum">
              <a:rPr lang="en-US" noProof="0" smtClean="0"/>
              <a:pPr/>
              <a:t>‹Nº›</a:t>
            </a:fld>
            <a:endParaRPr lang="en-US" noProof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ol vertical 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vertical 1"/>
          <p:cNvSpPr>
            <a:spLocks noGrp="1"/>
          </p:cNvSpPr>
          <p:nvPr>
            <p:ph type="title" orient="vert"/>
          </p:nvPr>
        </p:nvSpPr>
        <p:spPr>
          <a:xfrm>
            <a:off x="7181851" y="274643"/>
            <a:ext cx="2228851" cy="5851525"/>
          </a:xfrm>
        </p:spPr>
        <p:txBody>
          <a:bodyPr vert="eaVert"/>
          <a:lstStyle/>
          <a:p>
            <a:r>
              <a:rPr lang="en-US" noProof="0" smtClean="0"/>
              <a:t>Feu clic aquí per editar l'estil</a:t>
            </a:r>
            <a:endParaRPr lang="en-US" noProof="0"/>
          </a:p>
        </p:txBody>
      </p:sp>
      <p:sp>
        <p:nvSpPr>
          <p:cNvPr id="3" name="Contenidor de text vertical 2"/>
          <p:cNvSpPr>
            <a:spLocks noGrp="1"/>
          </p:cNvSpPr>
          <p:nvPr>
            <p:ph type="body" orient="vert" idx="1"/>
          </p:nvPr>
        </p:nvSpPr>
        <p:spPr>
          <a:xfrm>
            <a:off x="495302" y="274643"/>
            <a:ext cx="6534150" cy="5851525"/>
          </a:xfrm>
        </p:spPr>
        <p:txBody>
          <a:bodyPr vert="eaVert"/>
          <a:lstStyle/>
          <a:p>
            <a:pPr lvl="0"/>
            <a:r>
              <a:rPr lang="en-US" noProof="0" smtClean="0"/>
              <a:t>Feu clic aquí per editar els estils de text</a:t>
            </a:r>
          </a:p>
          <a:p>
            <a:pPr lvl="1"/>
            <a:r>
              <a:rPr lang="en-US" noProof="0" smtClean="0"/>
              <a:t>Segon nivell</a:t>
            </a:r>
          </a:p>
          <a:p>
            <a:pPr lvl="2"/>
            <a:r>
              <a:rPr lang="en-US" noProof="0" smtClean="0"/>
              <a:t>Tercer nivell</a:t>
            </a:r>
          </a:p>
          <a:p>
            <a:pPr lvl="3"/>
            <a:r>
              <a:rPr lang="en-US" noProof="0" smtClean="0"/>
              <a:t>Quart nivell</a:t>
            </a:r>
          </a:p>
          <a:p>
            <a:pPr lvl="4"/>
            <a:r>
              <a:rPr lang="en-US" noProof="0" smtClean="0"/>
              <a:t>Cinquè nivell</a:t>
            </a:r>
            <a:endParaRPr lang="en-US" noProof="0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>
          <a:xfrm>
            <a:off x="457200" y="6356355"/>
            <a:ext cx="2133600" cy="365125"/>
          </a:xfrm>
          <a:prstGeom prst="rect">
            <a:avLst/>
          </a:prstGeom>
        </p:spPr>
        <p:txBody>
          <a:bodyPr/>
          <a:lstStyle/>
          <a:p>
            <a:fld id="{484CC796-4B5B-4BCC-BF0D-2FA88B054B1B}" type="datetimeFigureOut">
              <a:rPr lang="en-US" noProof="0" smtClean="0"/>
              <a:pPr/>
              <a:t>9/20/2015</a:t>
            </a:fld>
            <a:endParaRPr lang="en-US" noProof="0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>
          <a:xfrm>
            <a:off x="3124200" y="635635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noProof="0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5"/>
            <a:ext cx="2133600" cy="365125"/>
          </a:xfrm>
          <a:prstGeom prst="rect">
            <a:avLst/>
          </a:prstGeom>
        </p:spPr>
        <p:txBody>
          <a:bodyPr/>
          <a:lstStyle/>
          <a:p>
            <a:fld id="{A1D544F6-FBAA-498C-9419-ED8F58329FAE}" type="slidenum">
              <a:rPr lang="en-US" noProof="0" smtClean="0"/>
              <a:pPr/>
              <a:t>‹Nº›</a:t>
            </a:fld>
            <a:endParaRPr lang="en-US" noProof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A7D34B-394F-4CC6-8E33-1E19194E9591}" type="datetimeFigureOut">
              <a:rPr lang="en-GB"/>
              <a:pPr>
                <a:defRPr/>
              </a:pPr>
              <a:t>20/09/2015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7C7758-E6DD-407F-AC04-B55AF9765B4D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Feu clic aquí per editar l'estil</a:t>
            </a:r>
            <a:endParaRPr lang="en-US" noProof="0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smtClean="0"/>
              <a:t>Feu clic aquí per editar els estils de text</a:t>
            </a:r>
          </a:p>
          <a:p>
            <a:pPr lvl="1"/>
            <a:r>
              <a:rPr lang="en-US" noProof="0" smtClean="0"/>
              <a:t>Segon nivell</a:t>
            </a:r>
          </a:p>
          <a:p>
            <a:pPr lvl="2"/>
            <a:r>
              <a:rPr lang="en-US" noProof="0" smtClean="0"/>
              <a:t>Tercer nivell</a:t>
            </a:r>
          </a:p>
          <a:p>
            <a:pPr lvl="3"/>
            <a:r>
              <a:rPr lang="en-US" noProof="0" smtClean="0"/>
              <a:t>Quart nivell</a:t>
            </a:r>
          </a:p>
          <a:p>
            <a:pPr lvl="4"/>
            <a:r>
              <a:rPr lang="en-US" noProof="0" smtClean="0"/>
              <a:t>Cinquè nivell</a:t>
            </a:r>
            <a:endParaRPr lang="en-US" noProof="0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>
          <a:xfrm>
            <a:off x="457200" y="6356355"/>
            <a:ext cx="2133600" cy="365125"/>
          </a:xfrm>
          <a:prstGeom prst="rect">
            <a:avLst/>
          </a:prstGeom>
        </p:spPr>
        <p:txBody>
          <a:bodyPr/>
          <a:lstStyle/>
          <a:p>
            <a:fld id="{484CC796-4B5B-4BCC-BF0D-2FA88B054B1B}" type="datetimeFigureOut">
              <a:rPr lang="en-US" noProof="0" smtClean="0"/>
              <a:pPr/>
              <a:t>9/20/2015</a:t>
            </a:fld>
            <a:endParaRPr lang="en-US" noProof="0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>
          <a:xfrm>
            <a:off x="3124200" y="635635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noProof="0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5"/>
            <a:ext cx="2133600" cy="365125"/>
          </a:xfrm>
          <a:prstGeom prst="rect">
            <a:avLst/>
          </a:prstGeom>
        </p:spPr>
        <p:txBody>
          <a:bodyPr/>
          <a:lstStyle/>
          <a:p>
            <a:fld id="{A1D544F6-FBAA-498C-9419-ED8F58329FAE}" type="slidenum">
              <a:rPr lang="en-US" noProof="0" smtClean="0"/>
              <a:pPr/>
              <a:t>‹Nº›</a:t>
            </a:fld>
            <a:endParaRPr lang="en-US" noProof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pçalera de la 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noProof="0" smtClean="0"/>
              <a:t>Feu clic aquí per editar l'estil</a:t>
            </a:r>
            <a:endParaRPr lang="en-US" noProof="0"/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smtClean="0"/>
              <a:t>Feu clic aquí per editar els estils de text</a:t>
            </a:r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>
          <a:xfrm>
            <a:off x="457200" y="6356355"/>
            <a:ext cx="2133600" cy="365125"/>
          </a:xfrm>
          <a:prstGeom prst="rect">
            <a:avLst/>
          </a:prstGeom>
        </p:spPr>
        <p:txBody>
          <a:bodyPr/>
          <a:lstStyle/>
          <a:p>
            <a:fld id="{484CC796-4B5B-4BCC-BF0D-2FA88B054B1B}" type="datetimeFigureOut">
              <a:rPr lang="en-US" noProof="0" smtClean="0"/>
              <a:pPr/>
              <a:t>9/20/2015</a:t>
            </a:fld>
            <a:endParaRPr lang="en-US" noProof="0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>
          <a:xfrm>
            <a:off x="3124200" y="635635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noProof="0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5"/>
            <a:ext cx="2133600" cy="365125"/>
          </a:xfrm>
          <a:prstGeom prst="rect">
            <a:avLst/>
          </a:prstGeom>
        </p:spPr>
        <p:txBody>
          <a:bodyPr/>
          <a:lstStyle/>
          <a:p>
            <a:fld id="{A1D544F6-FBAA-498C-9419-ED8F58329FAE}" type="slidenum">
              <a:rPr lang="en-US" noProof="0" smtClean="0"/>
              <a:pPr/>
              <a:t>‹Nº›</a:t>
            </a:fld>
            <a:endParaRPr lang="en-US" noProof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Feu clic aquí per editar l'estil</a:t>
            </a:r>
            <a:endParaRPr lang="en-US" noProof="0"/>
          </a:p>
        </p:txBody>
      </p:sp>
      <p:sp>
        <p:nvSpPr>
          <p:cNvPr id="3" name="Contenidor de contingut 2"/>
          <p:cNvSpPr>
            <a:spLocks noGrp="1"/>
          </p:cNvSpPr>
          <p:nvPr>
            <p:ph sz="half" idx="1"/>
          </p:nvPr>
        </p:nvSpPr>
        <p:spPr>
          <a:xfrm>
            <a:off x="495301" y="1600205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Feu clic aquí per editar els estils de text</a:t>
            </a:r>
          </a:p>
          <a:p>
            <a:pPr lvl="1"/>
            <a:r>
              <a:rPr lang="en-US" noProof="0" smtClean="0"/>
              <a:t>Segon nivell</a:t>
            </a:r>
          </a:p>
          <a:p>
            <a:pPr lvl="2"/>
            <a:r>
              <a:rPr lang="en-US" noProof="0" smtClean="0"/>
              <a:t>Tercer nivell</a:t>
            </a:r>
          </a:p>
          <a:p>
            <a:pPr lvl="3"/>
            <a:r>
              <a:rPr lang="en-US" noProof="0" smtClean="0"/>
              <a:t>Quart nivell</a:t>
            </a:r>
          </a:p>
          <a:p>
            <a:pPr lvl="4"/>
            <a:r>
              <a:rPr lang="en-US" noProof="0" smtClean="0"/>
              <a:t>Cinquè nivell</a:t>
            </a:r>
            <a:endParaRPr lang="en-US" noProof="0"/>
          </a:p>
        </p:txBody>
      </p:sp>
      <p:sp>
        <p:nvSpPr>
          <p:cNvPr id="4" name="Contenidor de contingut 3"/>
          <p:cNvSpPr>
            <a:spLocks noGrp="1"/>
          </p:cNvSpPr>
          <p:nvPr>
            <p:ph sz="half" idx="2"/>
          </p:nvPr>
        </p:nvSpPr>
        <p:spPr>
          <a:xfrm>
            <a:off x="5029200" y="1600205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Feu clic aquí per editar els estils de text</a:t>
            </a:r>
          </a:p>
          <a:p>
            <a:pPr lvl="1"/>
            <a:r>
              <a:rPr lang="en-US" noProof="0" smtClean="0"/>
              <a:t>Segon nivell</a:t>
            </a:r>
          </a:p>
          <a:p>
            <a:pPr lvl="2"/>
            <a:r>
              <a:rPr lang="en-US" noProof="0" smtClean="0"/>
              <a:t>Tercer nivell</a:t>
            </a:r>
          </a:p>
          <a:p>
            <a:pPr lvl="3"/>
            <a:r>
              <a:rPr lang="en-US" noProof="0" smtClean="0"/>
              <a:t>Quart nivell</a:t>
            </a:r>
          </a:p>
          <a:p>
            <a:pPr lvl="4"/>
            <a:r>
              <a:rPr lang="en-US" noProof="0" smtClean="0"/>
              <a:t>Cinquè nivell</a:t>
            </a:r>
            <a:endParaRPr lang="en-US" noProof="0"/>
          </a:p>
        </p:txBody>
      </p:sp>
      <p:sp>
        <p:nvSpPr>
          <p:cNvPr id="5" name="Contenidor de data 4"/>
          <p:cNvSpPr>
            <a:spLocks noGrp="1"/>
          </p:cNvSpPr>
          <p:nvPr>
            <p:ph type="dt" sz="half" idx="10"/>
          </p:nvPr>
        </p:nvSpPr>
        <p:spPr>
          <a:xfrm>
            <a:off x="457200" y="6356355"/>
            <a:ext cx="2133600" cy="365125"/>
          </a:xfrm>
          <a:prstGeom prst="rect">
            <a:avLst/>
          </a:prstGeom>
        </p:spPr>
        <p:txBody>
          <a:bodyPr/>
          <a:lstStyle/>
          <a:p>
            <a:fld id="{484CC796-4B5B-4BCC-BF0D-2FA88B054B1B}" type="datetimeFigureOut">
              <a:rPr lang="en-US" noProof="0" smtClean="0"/>
              <a:pPr/>
              <a:t>9/20/2015</a:t>
            </a:fld>
            <a:endParaRPr lang="en-US" noProof="0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>
          <a:xfrm>
            <a:off x="3124200" y="635635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noProof="0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5"/>
            <a:ext cx="2133600" cy="365125"/>
          </a:xfrm>
          <a:prstGeom prst="rect">
            <a:avLst/>
          </a:prstGeom>
        </p:spPr>
        <p:txBody>
          <a:bodyPr/>
          <a:lstStyle/>
          <a:p>
            <a:fld id="{A1D544F6-FBAA-498C-9419-ED8F58329FAE}" type="slidenum">
              <a:rPr lang="en-US" noProof="0" smtClean="0"/>
              <a:pPr/>
              <a:t>‹Nº›</a:t>
            </a:fld>
            <a:endParaRPr lang="en-US" noProof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smtClean="0"/>
              <a:t>Feu clic aquí per editar l'estil</a:t>
            </a:r>
            <a:endParaRPr lang="en-US" noProof="0"/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Feu clic aquí per editar els estils de text</a:t>
            </a:r>
          </a:p>
        </p:txBody>
      </p:sp>
      <p:sp>
        <p:nvSpPr>
          <p:cNvPr id="4" name="Contenidor de contingut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Feu clic aquí per editar els estils de text</a:t>
            </a:r>
          </a:p>
          <a:p>
            <a:pPr lvl="1"/>
            <a:r>
              <a:rPr lang="en-US" noProof="0" smtClean="0"/>
              <a:t>Segon nivell</a:t>
            </a:r>
          </a:p>
          <a:p>
            <a:pPr lvl="2"/>
            <a:r>
              <a:rPr lang="en-US" noProof="0" smtClean="0"/>
              <a:t>Tercer nivell</a:t>
            </a:r>
          </a:p>
          <a:p>
            <a:pPr lvl="3"/>
            <a:r>
              <a:rPr lang="en-US" noProof="0" smtClean="0"/>
              <a:t>Quart nivell</a:t>
            </a:r>
          </a:p>
          <a:p>
            <a:pPr lvl="4"/>
            <a:r>
              <a:rPr lang="en-US" noProof="0" smtClean="0"/>
              <a:t>Cinquè nivell</a:t>
            </a:r>
            <a:endParaRPr lang="en-US" noProof="0"/>
          </a:p>
        </p:txBody>
      </p:sp>
      <p:sp>
        <p:nvSpPr>
          <p:cNvPr id="5" name="Contenidor de text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Feu clic aquí per editar els estils de text</a:t>
            </a:r>
          </a:p>
        </p:txBody>
      </p:sp>
      <p:sp>
        <p:nvSpPr>
          <p:cNvPr id="6" name="Contenidor de contingut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Feu clic aquí per editar els estils de text</a:t>
            </a:r>
          </a:p>
          <a:p>
            <a:pPr lvl="1"/>
            <a:r>
              <a:rPr lang="en-US" noProof="0" smtClean="0"/>
              <a:t>Segon nivell</a:t>
            </a:r>
          </a:p>
          <a:p>
            <a:pPr lvl="2"/>
            <a:r>
              <a:rPr lang="en-US" noProof="0" smtClean="0"/>
              <a:t>Tercer nivell</a:t>
            </a:r>
          </a:p>
          <a:p>
            <a:pPr lvl="3"/>
            <a:r>
              <a:rPr lang="en-US" noProof="0" smtClean="0"/>
              <a:t>Quart nivell</a:t>
            </a:r>
          </a:p>
          <a:p>
            <a:pPr lvl="4"/>
            <a:r>
              <a:rPr lang="en-US" noProof="0" smtClean="0"/>
              <a:t>Cinquè nivell</a:t>
            </a:r>
            <a:endParaRPr lang="en-US" noProof="0"/>
          </a:p>
        </p:txBody>
      </p:sp>
      <p:sp>
        <p:nvSpPr>
          <p:cNvPr id="7" name="Contenidor de data 6"/>
          <p:cNvSpPr>
            <a:spLocks noGrp="1"/>
          </p:cNvSpPr>
          <p:nvPr>
            <p:ph type="dt" sz="half" idx="10"/>
          </p:nvPr>
        </p:nvSpPr>
        <p:spPr>
          <a:xfrm>
            <a:off x="457200" y="6356355"/>
            <a:ext cx="2133600" cy="365125"/>
          </a:xfrm>
          <a:prstGeom prst="rect">
            <a:avLst/>
          </a:prstGeom>
        </p:spPr>
        <p:txBody>
          <a:bodyPr/>
          <a:lstStyle/>
          <a:p>
            <a:fld id="{484CC796-4B5B-4BCC-BF0D-2FA88B054B1B}" type="datetimeFigureOut">
              <a:rPr lang="en-US" noProof="0" smtClean="0"/>
              <a:pPr/>
              <a:t>9/20/2015</a:t>
            </a:fld>
            <a:endParaRPr lang="en-US" noProof="0"/>
          </a:p>
        </p:txBody>
      </p:sp>
      <p:sp>
        <p:nvSpPr>
          <p:cNvPr id="8" name="Contenidor de peu de pàgina 7"/>
          <p:cNvSpPr>
            <a:spLocks noGrp="1"/>
          </p:cNvSpPr>
          <p:nvPr>
            <p:ph type="ftr" sz="quarter" idx="11"/>
          </p:nvPr>
        </p:nvSpPr>
        <p:spPr>
          <a:xfrm>
            <a:off x="3124200" y="635635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noProof="0"/>
          </a:p>
        </p:txBody>
      </p:sp>
      <p:sp>
        <p:nvSpPr>
          <p:cNvPr id="9" name="Contenidor de número de diapositiva 8"/>
          <p:cNvSpPr>
            <a:spLocks noGrp="1"/>
          </p:cNvSpPr>
          <p:nvPr>
            <p:ph type="sldNum" sz="quarter" idx="12"/>
          </p:nvPr>
        </p:nvSpPr>
        <p:spPr>
          <a:xfrm>
            <a:off x="6553200" y="6356355"/>
            <a:ext cx="2133600" cy="365125"/>
          </a:xfrm>
          <a:prstGeom prst="rect">
            <a:avLst/>
          </a:prstGeom>
        </p:spPr>
        <p:txBody>
          <a:bodyPr/>
          <a:lstStyle/>
          <a:p>
            <a:fld id="{A1D544F6-FBAA-498C-9419-ED8F58329FAE}" type="slidenum">
              <a:rPr lang="en-US" noProof="0" smtClean="0"/>
              <a:pPr/>
              <a:t>‹Nº›</a:t>
            </a:fld>
            <a:endParaRPr lang="en-US" noProof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més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Feu clic aquí per editar l'estil</a:t>
            </a:r>
            <a:endParaRPr lang="en-US" noProof="0"/>
          </a:p>
        </p:txBody>
      </p:sp>
      <p:sp>
        <p:nvSpPr>
          <p:cNvPr id="3" name="Contenidor de data 2"/>
          <p:cNvSpPr>
            <a:spLocks noGrp="1"/>
          </p:cNvSpPr>
          <p:nvPr>
            <p:ph type="dt" sz="half" idx="10"/>
          </p:nvPr>
        </p:nvSpPr>
        <p:spPr>
          <a:xfrm>
            <a:off x="457200" y="6356355"/>
            <a:ext cx="2133600" cy="365125"/>
          </a:xfrm>
          <a:prstGeom prst="rect">
            <a:avLst/>
          </a:prstGeom>
        </p:spPr>
        <p:txBody>
          <a:bodyPr/>
          <a:lstStyle/>
          <a:p>
            <a:fld id="{484CC796-4B5B-4BCC-BF0D-2FA88B054B1B}" type="datetimeFigureOut">
              <a:rPr lang="en-US" noProof="0" smtClean="0"/>
              <a:pPr/>
              <a:t>9/20/2015</a:t>
            </a:fld>
            <a:endParaRPr lang="en-US" noProof="0"/>
          </a:p>
        </p:txBody>
      </p:sp>
      <p:sp>
        <p:nvSpPr>
          <p:cNvPr id="4" name="Contenidor de peu de pàgina 3"/>
          <p:cNvSpPr>
            <a:spLocks noGrp="1"/>
          </p:cNvSpPr>
          <p:nvPr>
            <p:ph type="ftr" sz="quarter" idx="11"/>
          </p:nvPr>
        </p:nvSpPr>
        <p:spPr>
          <a:xfrm>
            <a:off x="3124200" y="635635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noProof="0"/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6356355"/>
            <a:ext cx="2133600" cy="365125"/>
          </a:xfrm>
          <a:prstGeom prst="rect">
            <a:avLst/>
          </a:prstGeom>
        </p:spPr>
        <p:txBody>
          <a:bodyPr/>
          <a:lstStyle/>
          <a:p>
            <a:fld id="{A1D544F6-FBAA-498C-9419-ED8F58329FAE}" type="slidenum">
              <a:rPr lang="en-US" noProof="0" smtClean="0"/>
              <a:pPr/>
              <a:t>‹Nº›</a:t>
            </a:fld>
            <a:endParaRPr lang="en-US" noProof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data 1"/>
          <p:cNvSpPr>
            <a:spLocks noGrp="1"/>
          </p:cNvSpPr>
          <p:nvPr>
            <p:ph type="dt" sz="half" idx="10"/>
          </p:nvPr>
        </p:nvSpPr>
        <p:spPr>
          <a:xfrm>
            <a:off x="457200" y="6356355"/>
            <a:ext cx="2133600" cy="365125"/>
          </a:xfrm>
          <a:prstGeom prst="rect">
            <a:avLst/>
          </a:prstGeom>
        </p:spPr>
        <p:txBody>
          <a:bodyPr/>
          <a:lstStyle/>
          <a:p>
            <a:fld id="{484CC796-4B5B-4BCC-BF0D-2FA88B054B1B}" type="datetimeFigureOut">
              <a:rPr lang="en-US" noProof="0" smtClean="0"/>
              <a:pPr/>
              <a:t>9/20/2015</a:t>
            </a:fld>
            <a:endParaRPr lang="en-US" noProof="0"/>
          </a:p>
        </p:txBody>
      </p:sp>
      <p:sp>
        <p:nvSpPr>
          <p:cNvPr id="3" name="Contenidor de peu de pàgina 2"/>
          <p:cNvSpPr>
            <a:spLocks noGrp="1"/>
          </p:cNvSpPr>
          <p:nvPr>
            <p:ph type="ftr" sz="quarter" idx="11"/>
          </p:nvPr>
        </p:nvSpPr>
        <p:spPr>
          <a:xfrm>
            <a:off x="3124200" y="635635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noProof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6553200" y="6356355"/>
            <a:ext cx="2133600" cy="365125"/>
          </a:xfrm>
          <a:prstGeom prst="rect">
            <a:avLst/>
          </a:prstGeom>
        </p:spPr>
        <p:txBody>
          <a:bodyPr/>
          <a:lstStyle/>
          <a:p>
            <a:fld id="{A1D544F6-FBAA-498C-9419-ED8F58329FAE}" type="slidenum">
              <a:rPr lang="en-US" noProof="0" smtClean="0"/>
              <a:pPr/>
              <a:t>‹Nº›</a:t>
            </a:fld>
            <a:endParaRPr lang="en-US" noProof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ingut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0" smtClean="0"/>
              <a:t>Feu clic aquí per editar l'estil</a:t>
            </a:r>
            <a:endParaRPr lang="en-US" noProof="0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3575051" y="27305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 smtClean="0"/>
              <a:t>Feu clic aquí per editar els estils de text</a:t>
            </a:r>
          </a:p>
          <a:p>
            <a:pPr lvl="1"/>
            <a:r>
              <a:rPr lang="en-US" noProof="0" smtClean="0"/>
              <a:t>Segon nivell</a:t>
            </a:r>
          </a:p>
          <a:p>
            <a:pPr lvl="2"/>
            <a:r>
              <a:rPr lang="en-US" noProof="0" smtClean="0"/>
              <a:t>Tercer nivell</a:t>
            </a:r>
          </a:p>
          <a:p>
            <a:pPr lvl="3"/>
            <a:r>
              <a:rPr lang="en-US" noProof="0" smtClean="0"/>
              <a:t>Quart nivell</a:t>
            </a:r>
          </a:p>
          <a:p>
            <a:pPr lvl="4"/>
            <a:r>
              <a:rPr lang="en-US" noProof="0" smtClean="0"/>
              <a:t>Cinquè nivell</a:t>
            </a:r>
            <a:endParaRPr lang="en-US" noProof="0"/>
          </a:p>
        </p:txBody>
      </p:sp>
      <p:sp>
        <p:nvSpPr>
          <p:cNvPr id="4" name="Contenidor de text 3"/>
          <p:cNvSpPr>
            <a:spLocks noGrp="1"/>
          </p:cNvSpPr>
          <p:nvPr>
            <p:ph type="body" sz="half" idx="2"/>
          </p:nvPr>
        </p:nvSpPr>
        <p:spPr>
          <a:xfrm>
            <a:off x="457201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smtClean="0"/>
              <a:t>Feu clic aquí per editar els estils de text</a:t>
            </a:r>
          </a:p>
        </p:txBody>
      </p:sp>
      <p:sp>
        <p:nvSpPr>
          <p:cNvPr id="5" name="Contenidor de data 4"/>
          <p:cNvSpPr>
            <a:spLocks noGrp="1"/>
          </p:cNvSpPr>
          <p:nvPr>
            <p:ph type="dt" sz="half" idx="10"/>
          </p:nvPr>
        </p:nvSpPr>
        <p:spPr>
          <a:xfrm>
            <a:off x="457200" y="6356355"/>
            <a:ext cx="2133600" cy="365125"/>
          </a:xfrm>
          <a:prstGeom prst="rect">
            <a:avLst/>
          </a:prstGeom>
        </p:spPr>
        <p:txBody>
          <a:bodyPr/>
          <a:lstStyle/>
          <a:p>
            <a:fld id="{484CC796-4B5B-4BCC-BF0D-2FA88B054B1B}" type="datetimeFigureOut">
              <a:rPr lang="en-US" noProof="0" smtClean="0"/>
              <a:pPr/>
              <a:t>9/20/2015</a:t>
            </a:fld>
            <a:endParaRPr lang="en-US" noProof="0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>
          <a:xfrm>
            <a:off x="3124200" y="635635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noProof="0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5"/>
            <a:ext cx="2133600" cy="365125"/>
          </a:xfrm>
          <a:prstGeom prst="rect">
            <a:avLst/>
          </a:prstGeom>
        </p:spPr>
        <p:txBody>
          <a:bodyPr/>
          <a:lstStyle/>
          <a:p>
            <a:fld id="{A1D544F6-FBAA-498C-9419-ED8F58329FAE}" type="slidenum">
              <a:rPr lang="en-US" noProof="0" smtClean="0"/>
              <a:pPr/>
              <a:t>‹Nº›</a:t>
            </a:fld>
            <a:endParaRPr lang="en-US" noProof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tge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0" smtClean="0"/>
              <a:t>Feu clic aquí per editar l'estil</a:t>
            </a:r>
            <a:endParaRPr lang="en-US" noProof="0"/>
          </a:p>
        </p:txBody>
      </p:sp>
      <p:sp>
        <p:nvSpPr>
          <p:cNvPr id="3" name="Contenidor d'imatg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noProof="0"/>
          </a:p>
        </p:txBody>
      </p:sp>
      <p:sp>
        <p:nvSpPr>
          <p:cNvPr id="4" name="Contenidor de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smtClean="0"/>
              <a:t>Feu clic aquí per editar els estils de text</a:t>
            </a:r>
          </a:p>
        </p:txBody>
      </p:sp>
      <p:sp>
        <p:nvSpPr>
          <p:cNvPr id="5" name="Contenidor de data 4"/>
          <p:cNvSpPr>
            <a:spLocks noGrp="1"/>
          </p:cNvSpPr>
          <p:nvPr>
            <p:ph type="dt" sz="half" idx="10"/>
          </p:nvPr>
        </p:nvSpPr>
        <p:spPr>
          <a:xfrm>
            <a:off x="457200" y="6356355"/>
            <a:ext cx="2133600" cy="365125"/>
          </a:xfrm>
          <a:prstGeom prst="rect">
            <a:avLst/>
          </a:prstGeom>
        </p:spPr>
        <p:txBody>
          <a:bodyPr/>
          <a:lstStyle/>
          <a:p>
            <a:fld id="{484CC796-4B5B-4BCC-BF0D-2FA88B054B1B}" type="datetimeFigureOut">
              <a:rPr lang="en-US" noProof="0" smtClean="0"/>
              <a:pPr/>
              <a:t>9/20/2015</a:t>
            </a:fld>
            <a:endParaRPr lang="en-US" noProof="0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>
          <a:xfrm>
            <a:off x="3124200" y="635635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noProof="0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5"/>
            <a:ext cx="2133600" cy="365125"/>
          </a:xfrm>
          <a:prstGeom prst="rect">
            <a:avLst/>
          </a:prstGeom>
        </p:spPr>
        <p:txBody>
          <a:bodyPr/>
          <a:lstStyle/>
          <a:p>
            <a:fld id="{A1D544F6-FBAA-498C-9419-ED8F58329FAE}" type="slidenum">
              <a:rPr lang="en-US" noProof="0" smtClean="0"/>
              <a:pPr/>
              <a:t>‹Nº›</a:t>
            </a:fld>
            <a:endParaRPr lang="en-US" noProof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títol 1"/>
          <p:cNvSpPr>
            <a:spLocks noGrp="1"/>
          </p:cNvSpPr>
          <p:nvPr>
            <p:ph type="title"/>
          </p:nvPr>
        </p:nvSpPr>
        <p:spPr>
          <a:xfrm>
            <a:off x="457200" y="98985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noProof="0" smtClean="0"/>
              <a:t>Feu clic aquí per editar l'estil</a:t>
            </a:r>
            <a:endParaRPr lang="en-GB" noProof="0"/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457200" y="2276872"/>
            <a:ext cx="8229600" cy="43924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dirty="0" err="1" smtClean="0"/>
              <a:t>Feu</a:t>
            </a:r>
            <a:r>
              <a:rPr lang="en-GB" noProof="0" dirty="0" smtClean="0"/>
              <a:t> </a:t>
            </a:r>
            <a:r>
              <a:rPr lang="en-GB" noProof="0" dirty="0" err="1" smtClean="0"/>
              <a:t>clic</a:t>
            </a:r>
            <a:r>
              <a:rPr lang="en-GB" noProof="0" dirty="0" smtClean="0"/>
              <a:t> </a:t>
            </a:r>
            <a:r>
              <a:rPr lang="en-GB" noProof="0" dirty="0" err="1" smtClean="0"/>
              <a:t>aquí</a:t>
            </a:r>
            <a:r>
              <a:rPr lang="en-GB" noProof="0" dirty="0" smtClean="0"/>
              <a:t> per </a:t>
            </a:r>
            <a:r>
              <a:rPr lang="en-GB" noProof="0" dirty="0" err="1" smtClean="0"/>
              <a:t>editar</a:t>
            </a:r>
            <a:r>
              <a:rPr lang="en-GB" noProof="0" dirty="0" smtClean="0"/>
              <a:t> </a:t>
            </a:r>
            <a:r>
              <a:rPr lang="en-GB" noProof="0" dirty="0" err="1" smtClean="0"/>
              <a:t>els</a:t>
            </a:r>
            <a:r>
              <a:rPr lang="en-GB" noProof="0" dirty="0" smtClean="0"/>
              <a:t> </a:t>
            </a:r>
            <a:r>
              <a:rPr lang="en-GB" noProof="0" dirty="0" err="1" smtClean="0"/>
              <a:t>estils</a:t>
            </a:r>
            <a:r>
              <a:rPr lang="en-GB" noProof="0" dirty="0" smtClean="0"/>
              <a:t> de text</a:t>
            </a:r>
          </a:p>
          <a:p>
            <a:pPr lvl="1"/>
            <a:r>
              <a:rPr lang="en-GB" noProof="0" dirty="0" err="1" smtClean="0"/>
              <a:t>Segon</a:t>
            </a:r>
            <a:r>
              <a:rPr lang="en-GB" noProof="0" dirty="0" smtClean="0"/>
              <a:t> </a:t>
            </a:r>
            <a:r>
              <a:rPr lang="en-GB" noProof="0" dirty="0" err="1" smtClean="0"/>
              <a:t>nivell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Tercer</a:t>
            </a:r>
            <a:r>
              <a:rPr lang="en-GB" noProof="0" dirty="0" smtClean="0"/>
              <a:t> </a:t>
            </a:r>
            <a:r>
              <a:rPr lang="en-GB" noProof="0" dirty="0" err="1" smtClean="0"/>
              <a:t>nivell</a:t>
            </a:r>
            <a:endParaRPr lang="en-GB" noProof="0" dirty="0" smtClean="0"/>
          </a:p>
          <a:p>
            <a:pPr lvl="3"/>
            <a:r>
              <a:rPr lang="en-GB" noProof="0" dirty="0" smtClean="0"/>
              <a:t>Quart </a:t>
            </a:r>
            <a:r>
              <a:rPr lang="en-GB" noProof="0" dirty="0" err="1" smtClean="0"/>
              <a:t>nivell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Cinquè</a:t>
            </a:r>
            <a:r>
              <a:rPr lang="en-GB" noProof="0" dirty="0" smtClean="0"/>
              <a:t> </a:t>
            </a:r>
            <a:r>
              <a:rPr lang="en-GB" noProof="0" dirty="0" err="1" smtClean="0"/>
              <a:t>nivell</a:t>
            </a:r>
            <a:endParaRPr lang="en-GB" noProof="0" dirty="0"/>
          </a:p>
        </p:txBody>
      </p:sp>
      <p:sp>
        <p:nvSpPr>
          <p:cNvPr id="12" name="5 Rectángulo"/>
          <p:cNvSpPr/>
          <p:nvPr userDrawn="1"/>
        </p:nvSpPr>
        <p:spPr>
          <a:xfrm>
            <a:off x="1598" y="687"/>
            <a:ext cx="9142402" cy="889187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118589" tIns="59294" rIns="118589" bIns="59294">
            <a:spAutoFit/>
          </a:bodyPr>
          <a:lstStyle/>
          <a:p>
            <a:pPr algn="ctr">
              <a:lnSpc>
                <a:spcPts val="1500"/>
              </a:lnSpc>
              <a:defRPr/>
            </a:pPr>
            <a:endParaRPr lang="en-US" sz="500" b="1" i="1" dirty="0" smtClean="0">
              <a:solidFill>
                <a:srgbClr val="00897A"/>
              </a:solidFill>
              <a:latin typeface="+mj-lt"/>
              <a:ea typeface="ＭＳ Ｐゴシック" pitchFamily="34" charset="-128"/>
            </a:endParaRPr>
          </a:p>
          <a:p>
            <a:pPr algn="l">
              <a:lnSpc>
                <a:spcPts val="1500"/>
              </a:lnSpc>
              <a:defRPr/>
            </a:pPr>
            <a:r>
              <a:rPr lang="en-US" sz="1600" b="1" i="1" dirty="0" smtClean="0">
                <a:solidFill>
                  <a:srgbClr val="00897A"/>
                </a:solidFill>
                <a:latin typeface="+mj-lt"/>
                <a:ea typeface="ＭＳ Ｐゴシック" pitchFamily="34" charset="-128"/>
              </a:rPr>
              <a:t>			</a:t>
            </a:r>
            <a:r>
              <a:rPr lang="en-US" sz="1800" b="1" i="1" dirty="0" smtClean="0">
                <a:solidFill>
                  <a:srgbClr val="00897A"/>
                </a:solidFill>
                <a:latin typeface="+mj-lt"/>
                <a:ea typeface="ＭＳ Ｐゴシック" pitchFamily="34" charset="-128"/>
              </a:rPr>
              <a:t>ENEON first workshop</a:t>
            </a:r>
            <a:r>
              <a:rPr lang="en-US" sz="1200" b="1" i="1" dirty="0" smtClean="0">
                <a:solidFill>
                  <a:srgbClr val="00897A"/>
                </a:solidFill>
                <a:latin typeface="+mj-lt"/>
                <a:ea typeface="ＭＳ Ｐゴシック" pitchFamily="34" charset="-128"/>
              </a:rPr>
              <a:t> </a:t>
            </a:r>
          </a:p>
          <a:p>
            <a:pPr algn="l">
              <a:lnSpc>
                <a:spcPts val="1500"/>
              </a:lnSpc>
              <a:defRPr/>
            </a:pPr>
            <a:r>
              <a:rPr lang="en-US" sz="1200" b="1" i="1" dirty="0" smtClean="0">
                <a:solidFill>
                  <a:srgbClr val="00897A"/>
                </a:solidFill>
                <a:latin typeface="+mj-lt"/>
                <a:ea typeface="ＭＳ Ｐゴシック" pitchFamily="34" charset="-128"/>
              </a:rPr>
              <a:t>			</a:t>
            </a:r>
            <a:r>
              <a:rPr lang="en-US" sz="1400" b="1" i="1" dirty="0" smtClean="0">
                <a:solidFill>
                  <a:srgbClr val="00897A"/>
                </a:solidFill>
                <a:latin typeface="+mj-lt"/>
                <a:ea typeface="ＭＳ Ｐゴシック" pitchFamily="34" charset="-128"/>
              </a:rPr>
              <a:t>Observing Europe: Networking the Earth Observation Networks in Europe</a:t>
            </a:r>
          </a:p>
          <a:p>
            <a:pPr algn="l">
              <a:lnSpc>
                <a:spcPts val="1500"/>
              </a:lnSpc>
              <a:defRPr/>
            </a:pPr>
            <a:r>
              <a:rPr lang="en-US" sz="1400" b="1" i="1" dirty="0" smtClean="0">
                <a:solidFill>
                  <a:srgbClr val="00897A"/>
                </a:solidFill>
                <a:latin typeface="+mj-lt"/>
                <a:ea typeface="ＭＳ Ｐゴシック" pitchFamily="34" charset="-128"/>
              </a:rPr>
              <a:t>			</a:t>
            </a:r>
            <a:r>
              <a:rPr lang="en-US" sz="1400" b="0" i="1" dirty="0" smtClean="0">
                <a:solidFill>
                  <a:srgbClr val="00897A"/>
                </a:solidFill>
                <a:latin typeface="+mj-lt"/>
                <a:ea typeface="ＭＳ Ｐゴシック" pitchFamily="34" charset="-128"/>
              </a:rPr>
              <a:t>21-22</a:t>
            </a:r>
            <a:r>
              <a:rPr lang="en-US" sz="1400" b="0" i="1" baseline="0" dirty="0" smtClean="0">
                <a:solidFill>
                  <a:srgbClr val="00897A"/>
                </a:solidFill>
                <a:latin typeface="+mj-lt"/>
                <a:ea typeface="ＭＳ Ｐゴシック" pitchFamily="34" charset="-128"/>
              </a:rPr>
              <a:t> September, Paris</a:t>
            </a:r>
            <a:endParaRPr lang="en-US" sz="1200" b="0" dirty="0">
              <a:solidFill>
                <a:srgbClr val="2B4C6E"/>
              </a:solidFill>
              <a:latin typeface="+mj-lt"/>
              <a:ea typeface="ＭＳ Ｐゴシック" pitchFamily="34" charset="-128"/>
            </a:endParaRPr>
          </a:p>
        </p:txBody>
      </p:sp>
      <p:pic>
        <p:nvPicPr>
          <p:cNvPr id="13" name="Picture 17" descr="\\joanma\www\projectes\eneon\IMG\EC.gif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314100" y="2"/>
            <a:ext cx="829897" cy="548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6" descr="ConnectinGEO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952785" y="47500"/>
            <a:ext cx="2195774" cy="330740"/>
          </a:xfrm>
          <a:prstGeom prst="rect">
            <a:avLst/>
          </a:prstGeom>
          <a:noFill/>
        </p:spPr>
      </p:pic>
      <p:pic>
        <p:nvPicPr>
          <p:cNvPr id="15" name="Picture 16" descr="P:\2015_ConnectinGEO\Dissemination\_Logos\LogoENEON.png"/>
          <p:cNvPicPr>
            <a:picLocks noChangeAspect="1" noChangeArrowheads="1"/>
          </p:cNvPicPr>
          <p:nvPr userDrawn="1"/>
        </p:nvPicPr>
        <p:blipFill>
          <a:blip r:embed="rId16" cstate="print"/>
          <a:srcRect l="14771" t="23463" r="14688" b="1459"/>
          <a:stretch>
            <a:fillRect/>
          </a:stretch>
        </p:blipFill>
        <p:spPr bwMode="auto">
          <a:xfrm>
            <a:off x="47501" y="-11875"/>
            <a:ext cx="2423634" cy="879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13" Type="http://schemas.openxmlformats.org/officeDocument/2006/relationships/image" Target="../media/image71.png"/><Relationship Id="rId18" Type="http://schemas.openxmlformats.org/officeDocument/2006/relationships/image" Target="../media/image76.png"/><Relationship Id="rId3" Type="http://schemas.openxmlformats.org/officeDocument/2006/relationships/image" Target="../media/image62.png"/><Relationship Id="rId21" Type="http://schemas.openxmlformats.org/officeDocument/2006/relationships/image" Target="../media/image79.png"/><Relationship Id="rId7" Type="http://schemas.openxmlformats.org/officeDocument/2006/relationships/image" Target="../media/image65.png"/><Relationship Id="rId12" Type="http://schemas.openxmlformats.org/officeDocument/2006/relationships/image" Target="../media/image70.png"/><Relationship Id="rId17" Type="http://schemas.openxmlformats.org/officeDocument/2006/relationships/image" Target="../media/image75.png"/><Relationship Id="rId25" Type="http://schemas.openxmlformats.org/officeDocument/2006/relationships/image" Target="../media/image45.png"/><Relationship Id="rId2" Type="http://schemas.openxmlformats.org/officeDocument/2006/relationships/image" Target="../media/image61.png"/><Relationship Id="rId16" Type="http://schemas.openxmlformats.org/officeDocument/2006/relationships/image" Target="../media/image74.png"/><Relationship Id="rId20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lternet.edu/" TargetMode="External"/><Relationship Id="rId11" Type="http://schemas.openxmlformats.org/officeDocument/2006/relationships/image" Target="../media/image69.png"/><Relationship Id="rId24" Type="http://schemas.openxmlformats.org/officeDocument/2006/relationships/image" Target="../media/image81.png"/><Relationship Id="rId5" Type="http://schemas.openxmlformats.org/officeDocument/2006/relationships/image" Target="../media/image64.png"/><Relationship Id="rId15" Type="http://schemas.openxmlformats.org/officeDocument/2006/relationships/image" Target="../media/image73.png"/><Relationship Id="rId23" Type="http://schemas.openxmlformats.org/officeDocument/2006/relationships/image" Target="../media/image25.png"/><Relationship Id="rId10" Type="http://schemas.openxmlformats.org/officeDocument/2006/relationships/image" Target="../media/image68.png"/><Relationship Id="rId19" Type="http://schemas.openxmlformats.org/officeDocument/2006/relationships/image" Target="../media/image77.png"/><Relationship Id="rId4" Type="http://schemas.openxmlformats.org/officeDocument/2006/relationships/image" Target="../media/image63.png"/><Relationship Id="rId9" Type="http://schemas.openxmlformats.org/officeDocument/2006/relationships/image" Target="../media/image67.png"/><Relationship Id="rId14" Type="http://schemas.openxmlformats.org/officeDocument/2006/relationships/image" Target="../media/image72.png"/><Relationship Id="rId22" Type="http://schemas.openxmlformats.org/officeDocument/2006/relationships/image" Target="../media/image8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8.jpeg"/><Relationship Id="rId4" Type="http://schemas.openxmlformats.org/officeDocument/2006/relationships/image" Target="../media/image87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3" Type="http://schemas.openxmlformats.org/officeDocument/2006/relationships/image" Target="../media/image93.png"/><Relationship Id="rId7" Type="http://schemas.openxmlformats.org/officeDocument/2006/relationships/image" Target="../media/image97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6.png"/><Relationship Id="rId5" Type="http://schemas.openxmlformats.org/officeDocument/2006/relationships/image" Target="../media/image95.png"/><Relationship Id="rId4" Type="http://schemas.openxmlformats.org/officeDocument/2006/relationships/image" Target="../media/image94.png"/><Relationship Id="rId9" Type="http://schemas.openxmlformats.org/officeDocument/2006/relationships/image" Target="../media/image99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0.jpeg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jpe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13" Type="http://schemas.openxmlformats.org/officeDocument/2006/relationships/image" Target="../media/image37.jpeg"/><Relationship Id="rId18" Type="http://schemas.openxmlformats.org/officeDocument/2006/relationships/image" Target="../media/image4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12" Type="http://schemas.openxmlformats.org/officeDocument/2006/relationships/image" Target="../media/image36.jpeg"/><Relationship Id="rId17" Type="http://schemas.openxmlformats.org/officeDocument/2006/relationships/image" Target="../media/image41.jpeg"/><Relationship Id="rId2" Type="http://schemas.openxmlformats.org/officeDocument/2006/relationships/image" Target="../media/image26.jpeg"/><Relationship Id="rId16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11" Type="http://schemas.openxmlformats.org/officeDocument/2006/relationships/image" Target="../media/image35.jpeg"/><Relationship Id="rId5" Type="http://schemas.openxmlformats.org/officeDocument/2006/relationships/image" Target="../media/image29.jpeg"/><Relationship Id="rId15" Type="http://schemas.openxmlformats.org/officeDocument/2006/relationships/image" Target="../media/image39.jpeg"/><Relationship Id="rId10" Type="http://schemas.openxmlformats.org/officeDocument/2006/relationships/image" Target="../media/image34.jpeg"/><Relationship Id="rId19" Type="http://schemas.openxmlformats.org/officeDocument/2006/relationships/image" Target="../media/image43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Relationship Id="rId14" Type="http://schemas.openxmlformats.org/officeDocument/2006/relationships/image" Target="../media/image3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29.jpeg"/><Relationship Id="rId7" Type="http://schemas.openxmlformats.org/officeDocument/2006/relationships/image" Target="../media/image3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3.jpeg"/><Relationship Id="rId10" Type="http://schemas.openxmlformats.org/officeDocument/2006/relationships/image" Target="../media/image26.jpeg"/><Relationship Id="rId4" Type="http://schemas.openxmlformats.org/officeDocument/2006/relationships/image" Target="../media/image32.jpeg"/><Relationship Id="rId9" Type="http://schemas.openxmlformats.org/officeDocument/2006/relationships/image" Target="../media/image4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29.jpeg"/><Relationship Id="rId7" Type="http://schemas.openxmlformats.org/officeDocument/2006/relationships/image" Target="../media/image3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3.jpeg"/><Relationship Id="rId10" Type="http://schemas.openxmlformats.org/officeDocument/2006/relationships/image" Target="../media/image44.png"/><Relationship Id="rId4" Type="http://schemas.openxmlformats.org/officeDocument/2006/relationships/image" Target="../media/image32.jpeg"/><Relationship Id="rId9" Type="http://schemas.openxmlformats.org/officeDocument/2006/relationships/image" Target="../media/image4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Agrupa 15"/>
          <p:cNvGrpSpPr/>
          <p:nvPr/>
        </p:nvGrpSpPr>
        <p:grpSpPr>
          <a:xfrm>
            <a:off x="24983" y="5025051"/>
            <a:ext cx="9095396" cy="1800402"/>
            <a:chOff x="24983" y="5001301"/>
            <a:chExt cx="9095396" cy="1800402"/>
          </a:xfrm>
        </p:grpSpPr>
        <p:pic>
          <p:nvPicPr>
            <p:cNvPr id="4098" name="Picture 2" descr="http://www.eneon.net/imatgestop/03.jpg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4983" y="5937405"/>
              <a:ext cx="2988000" cy="864000"/>
            </a:xfrm>
            <a:prstGeom prst="rect">
              <a:avLst/>
            </a:prstGeom>
            <a:noFill/>
          </p:spPr>
        </p:pic>
        <p:pic>
          <p:nvPicPr>
            <p:cNvPr id="4100" name="Picture 4" descr="http://www.eneon.net/imatgestop/06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4983" y="5001301"/>
              <a:ext cx="2987302" cy="864096"/>
            </a:xfrm>
            <a:prstGeom prst="rect">
              <a:avLst/>
            </a:prstGeom>
            <a:noFill/>
          </p:spPr>
        </p:pic>
        <p:pic>
          <p:nvPicPr>
            <p:cNvPr id="4102" name="Picture 6" descr="http://www.eneon.net/imatgestop/05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084293" y="5937405"/>
              <a:ext cx="2988000" cy="864298"/>
            </a:xfrm>
            <a:prstGeom prst="rect">
              <a:avLst/>
            </a:prstGeom>
            <a:noFill/>
          </p:spPr>
        </p:pic>
        <p:pic>
          <p:nvPicPr>
            <p:cNvPr id="4104" name="Picture 8" descr="http://www.eneon.net/imatgestop/08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084293" y="5001301"/>
              <a:ext cx="2988000" cy="864298"/>
            </a:xfrm>
            <a:prstGeom prst="rect">
              <a:avLst/>
            </a:prstGeom>
            <a:noFill/>
          </p:spPr>
        </p:pic>
        <p:pic>
          <p:nvPicPr>
            <p:cNvPr id="4106" name="Picture 10" descr="http://www.eneon.net/imatgestop/04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132379" y="5001301"/>
              <a:ext cx="2988000" cy="864298"/>
            </a:xfrm>
            <a:prstGeom prst="rect">
              <a:avLst/>
            </a:prstGeom>
            <a:noFill/>
          </p:spPr>
        </p:pic>
        <p:pic>
          <p:nvPicPr>
            <p:cNvPr id="4108" name="Picture 12" descr="http://www.eneon.net/imatgestop/09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132379" y="5937405"/>
              <a:ext cx="2988000" cy="864298"/>
            </a:xfrm>
            <a:prstGeom prst="rect">
              <a:avLst/>
            </a:prstGeom>
            <a:noFill/>
          </p:spPr>
        </p:pic>
      </p:grpSp>
      <p:sp>
        <p:nvSpPr>
          <p:cNvPr id="14" name="Títol 1"/>
          <p:cNvSpPr txBox="1">
            <a:spLocks/>
          </p:cNvSpPr>
          <p:nvPr/>
        </p:nvSpPr>
        <p:spPr>
          <a:xfrm>
            <a:off x="707575" y="3581607"/>
            <a:ext cx="7772400" cy="830997"/>
          </a:xfrm>
          <a:prstGeom prst="rect">
            <a:avLst/>
          </a:prstGeom>
          <a:ln>
            <a:noFill/>
          </a:ln>
        </p:spPr>
        <p:txBody>
          <a:bodyPr>
            <a:sp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1">
                <a:solidFill>
                  <a:srgbClr val="00897A"/>
                </a:solidFill>
                <a:effectLst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897A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CREAF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00897A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i="0" dirty="0" smtClean="0">
                <a:latin typeface="+mj-lt"/>
                <a:ea typeface="+mj-ea"/>
                <a:cs typeface="+mj-cs"/>
              </a:rPr>
              <a:t>Joan Masó / Joan.Maso@uab.cat</a:t>
            </a: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srgbClr val="00897A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QuadreDeText 14"/>
          <p:cNvSpPr txBox="1"/>
          <p:nvPr/>
        </p:nvSpPr>
        <p:spPr>
          <a:xfrm>
            <a:off x="703111" y="1138135"/>
            <a:ext cx="7776864" cy="236988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i="0" kern="1200" noProof="0" dirty="0" smtClean="0">
                <a:solidFill>
                  <a:srgbClr val="00897A"/>
                </a:solidFill>
                <a:effectLst/>
                <a:latin typeface="+mj-lt"/>
                <a:ea typeface="+mj-ea"/>
                <a:cs typeface="+mj-cs"/>
              </a:rPr>
              <a:t>The ConnectinGEO project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i="0" kern="1200" noProof="0" dirty="0" smtClean="0">
                <a:solidFill>
                  <a:srgbClr val="00897A"/>
                </a:solidFill>
                <a:effectLst/>
                <a:latin typeface="+mj-lt"/>
                <a:ea typeface="+mj-ea"/>
                <a:cs typeface="+mj-cs"/>
              </a:rPr>
              <a:t>ENEON first workshop</a:t>
            </a:r>
            <a:endParaRPr lang="en-US" sz="3600" b="1" i="0" kern="1200" noProof="0" dirty="0" smtClean="0">
              <a:solidFill>
                <a:srgbClr val="00897A"/>
              </a:solidFill>
              <a:effectLst/>
              <a:latin typeface="+mj-lt"/>
              <a:ea typeface="+mj-ea"/>
              <a:cs typeface="+mj-cs"/>
            </a:endParaRPr>
          </a:p>
          <a:p>
            <a:pPr algn="ctr"/>
            <a:r>
              <a:rPr lang="en-US" sz="2800" i="1" dirty="0" smtClean="0">
                <a:solidFill>
                  <a:srgbClr val="00897A"/>
                </a:solidFill>
              </a:rPr>
              <a:t>Observing Europe: Networking the Earth Observation Networks in Europe</a:t>
            </a:r>
          </a:p>
          <a:p>
            <a:pPr lvl="0" algn="ctr"/>
            <a:r>
              <a:rPr lang="en-US" sz="2400" i="1" dirty="0" smtClean="0">
                <a:solidFill>
                  <a:schemeClr val="tx1">
                    <a:tint val="75000"/>
                  </a:schemeClr>
                </a:solidFill>
              </a:rPr>
              <a:t>21-22 September, Paris</a:t>
            </a:r>
            <a:endParaRPr lang="ca-ES" sz="4000" b="1" i="0" kern="1200" dirty="0" smtClean="0">
              <a:solidFill>
                <a:srgbClr val="00897A"/>
              </a:solidFill>
              <a:effectLst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1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a-ES"/>
          </a:p>
        </p:txBody>
      </p:sp>
      <p:grpSp>
        <p:nvGrpSpPr>
          <p:cNvPr id="2" name="Agrupa 39"/>
          <p:cNvGrpSpPr>
            <a:grpSpLocks/>
          </p:cNvGrpSpPr>
          <p:nvPr/>
        </p:nvGrpSpPr>
        <p:grpSpPr bwMode="auto">
          <a:xfrm>
            <a:off x="4563666" y="1871488"/>
            <a:ext cx="4555128" cy="4941888"/>
            <a:chOff x="3657600" y="1367912"/>
            <a:chExt cx="5043017" cy="4941408"/>
          </a:xfrm>
        </p:grpSpPr>
        <p:grpSp>
          <p:nvGrpSpPr>
            <p:cNvPr id="3" name="Canvas 212"/>
            <p:cNvGrpSpPr>
              <a:grpSpLocks/>
            </p:cNvGrpSpPr>
            <p:nvPr/>
          </p:nvGrpSpPr>
          <p:grpSpPr bwMode="auto">
            <a:xfrm>
              <a:off x="3657600" y="1367912"/>
              <a:ext cx="4896544" cy="4941408"/>
              <a:chOff x="0" y="0"/>
              <a:chExt cx="36379" cy="36722"/>
            </a:xfrm>
          </p:grpSpPr>
          <p:sp>
            <p:nvSpPr>
              <p:cNvPr id="11276" name="AutoShape 30"/>
              <p:cNvSpPr>
                <a:spLocks noChangeAspect="1" noChangeArrowheads="1"/>
              </p:cNvSpPr>
              <p:nvPr/>
            </p:nvSpPr>
            <p:spPr bwMode="auto">
              <a:xfrm>
                <a:off x="0" y="0"/>
                <a:ext cx="36379" cy="367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ca-ES" sz="2800"/>
              </a:p>
            </p:txBody>
          </p:sp>
          <p:sp>
            <p:nvSpPr>
              <p:cNvPr id="879" name="AutoShape 214"/>
              <p:cNvSpPr>
                <a:spLocks noChangeArrowheads="1"/>
              </p:cNvSpPr>
              <p:nvPr/>
            </p:nvSpPr>
            <p:spPr bwMode="auto">
              <a:xfrm>
                <a:off x="10978" y="2890"/>
                <a:ext cx="16482" cy="7314"/>
              </a:xfrm>
              <a:custGeom>
                <a:avLst/>
                <a:gdLst>
                  <a:gd name="T0" fmla="*/ 2147483647 w 21600"/>
                  <a:gd name="T1" fmla="*/ 418436221 h 21600"/>
                  <a:gd name="T2" fmla="*/ 2147483647 w 21600"/>
                  <a:gd name="T3" fmla="*/ 836871257 h 21600"/>
                  <a:gd name="T4" fmla="*/ 1882913967 w 21600"/>
                  <a:gd name="T5" fmla="*/ 418436221 h 21600"/>
                  <a:gd name="T6" fmla="*/ 2147483647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6041 w 21600"/>
                  <a:gd name="T13" fmla="*/ 6041 h 21600"/>
                  <a:gd name="T14" fmla="*/ 15559 w 21600"/>
                  <a:gd name="T15" fmla="*/ 15559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8482" y="21600"/>
                    </a:lnTo>
                    <a:lnTo>
                      <a:pt x="13118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7EAEA"/>
                  </a:gs>
                  <a:gs pos="100000">
                    <a:srgbClr val="D99594"/>
                  </a:gs>
                </a:gsLst>
                <a:lin ang="5400000" scaled="1"/>
              </a:gradFill>
              <a:ln w="12700">
                <a:solidFill>
                  <a:srgbClr val="C0504D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622423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ca-ES" sz="2800">
                  <a:latin typeface="Arial" charset="0"/>
                </a:endParaRPr>
              </a:p>
            </p:txBody>
          </p:sp>
          <p:sp>
            <p:nvSpPr>
              <p:cNvPr id="11278" name="AutoShape 215"/>
              <p:cNvSpPr>
                <a:spLocks noChangeArrowheads="1"/>
              </p:cNvSpPr>
              <p:nvPr/>
            </p:nvSpPr>
            <p:spPr bwMode="auto">
              <a:xfrm flipV="1">
                <a:off x="6826" y="12344"/>
                <a:ext cx="24828" cy="12192"/>
              </a:xfrm>
              <a:custGeom>
                <a:avLst/>
                <a:gdLst>
                  <a:gd name="T0" fmla="*/ 2147483647 w 21600"/>
                  <a:gd name="T1" fmla="*/ 197139331 h 21600"/>
                  <a:gd name="T2" fmla="*/ 2147483647 w 21600"/>
                  <a:gd name="T3" fmla="*/ 217978793 h 21600"/>
                  <a:gd name="T4" fmla="*/ 2147483647 w 21600"/>
                  <a:gd name="T5" fmla="*/ 197139331 h 21600"/>
                  <a:gd name="T6" fmla="*/ 2147483647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6407 w 21600"/>
                  <a:gd name="T13" fmla="*/ 6406 h 21600"/>
                  <a:gd name="T14" fmla="*/ 15193 w 21600"/>
                  <a:gd name="T15" fmla="*/ 15194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9214" y="21600"/>
                    </a:lnTo>
                    <a:lnTo>
                      <a:pt x="12386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C2D69B"/>
                  </a:gs>
                  <a:gs pos="100000">
                    <a:srgbClr val="F3F7EB"/>
                  </a:gs>
                </a:gsLst>
                <a:lin ang="5400000" scaled="1"/>
              </a:gradFill>
              <a:ln w="12700">
                <a:solidFill>
                  <a:srgbClr val="9BBB59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ca-ES"/>
              </a:p>
            </p:txBody>
          </p:sp>
          <p:sp>
            <p:nvSpPr>
              <p:cNvPr id="881" name="AutoShape 216"/>
              <p:cNvSpPr>
                <a:spLocks noChangeArrowheads="1"/>
              </p:cNvSpPr>
              <p:nvPr/>
            </p:nvSpPr>
            <p:spPr bwMode="auto">
              <a:xfrm>
                <a:off x="558" y="27073"/>
                <a:ext cx="7560" cy="2690"/>
              </a:xfrm>
              <a:prstGeom prst="roundRect">
                <a:avLst>
                  <a:gd name="adj" fmla="val 16667"/>
                </a:avLst>
              </a:prstGeom>
              <a:gradFill rotWithShape="0">
                <a:gsLst>
                  <a:gs pos="0">
                    <a:srgbClr val="92CDDC"/>
                  </a:gs>
                  <a:gs pos="50000">
                    <a:srgbClr val="4BACC6"/>
                  </a:gs>
                  <a:gs pos="100000">
                    <a:srgbClr val="92CDDC"/>
                  </a:gs>
                </a:gsLst>
                <a:lin ang="5400000" scaled="1"/>
              </a:gradFill>
              <a:ln w="12700">
                <a:solidFill>
                  <a:srgbClr val="4BACC6"/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205867"/>
                </a:outerShdw>
              </a:effectLst>
            </p:spPr>
            <p:txBody>
              <a:bodyPr anchor="ctr"/>
              <a:lstStyle/>
              <a:p>
                <a:pPr algn="ctr" eaLnBrk="1" hangingPunct="1">
                  <a:defRPr/>
                </a:pPr>
                <a:r>
                  <a:rPr lang="en-GB" sz="1400">
                    <a:solidFill>
                      <a:schemeClr val="tx1"/>
                    </a:solidFill>
                    <a:latin typeface="Arial Narrow" pitchFamily="34" charset="0"/>
                    <a:ea typeface="Times New Roman" pitchFamily="18" charset="0"/>
                    <a:cs typeface="Arial" pitchFamily="34" charset="0"/>
                  </a:rPr>
                  <a:t>Climate</a:t>
                </a:r>
                <a:endParaRPr lang="en-GB" sz="3600">
                  <a:solidFill>
                    <a:schemeClr val="tx1"/>
                  </a:solidFill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882" name="AutoShape 217"/>
              <p:cNvSpPr>
                <a:spLocks noChangeArrowheads="1"/>
              </p:cNvSpPr>
              <p:nvPr/>
            </p:nvSpPr>
            <p:spPr bwMode="auto">
              <a:xfrm>
                <a:off x="9196" y="27073"/>
                <a:ext cx="6914" cy="2690"/>
              </a:xfrm>
              <a:prstGeom prst="roundRect">
                <a:avLst>
                  <a:gd name="adj" fmla="val 16667"/>
                </a:avLst>
              </a:prstGeom>
              <a:gradFill rotWithShape="0">
                <a:gsLst>
                  <a:gs pos="0">
                    <a:srgbClr val="92CDDC"/>
                  </a:gs>
                  <a:gs pos="50000">
                    <a:srgbClr val="4BACC6"/>
                  </a:gs>
                  <a:gs pos="100000">
                    <a:srgbClr val="92CDDC"/>
                  </a:gs>
                </a:gsLst>
                <a:lin ang="5400000" scaled="1"/>
              </a:gradFill>
              <a:ln w="12700">
                <a:solidFill>
                  <a:srgbClr val="4BACC6"/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205867"/>
                </a:outerShdw>
              </a:effectLst>
            </p:spPr>
            <p:txBody>
              <a:bodyPr anchor="ctr"/>
              <a:lstStyle/>
              <a:p>
                <a:pPr algn="ctr" eaLnBrk="1" hangingPunct="1">
                  <a:defRPr/>
                </a:pPr>
                <a:r>
                  <a:rPr lang="en-GB" sz="1400">
                    <a:solidFill>
                      <a:schemeClr val="tx1"/>
                    </a:solidFill>
                    <a:latin typeface="Arial Narrow" pitchFamily="34" charset="0"/>
                    <a:ea typeface="Times New Roman" pitchFamily="18" charset="0"/>
                    <a:cs typeface="Arial" pitchFamily="34" charset="0"/>
                  </a:rPr>
                  <a:t>Water</a:t>
                </a:r>
                <a:endParaRPr lang="en-GB" sz="3600">
                  <a:solidFill>
                    <a:schemeClr val="tx1"/>
                  </a:solidFill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883" name="AutoShape 218"/>
              <p:cNvSpPr>
                <a:spLocks noChangeArrowheads="1"/>
              </p:cNvSpPr>
              <p:nvPr/>
            </p:nvSpPr>
            <p:spPr bwMode="auto">
              <a:xfrm>
                <a:off x="17256" y="27073"/>
                <a:ext cx="7746" cy="2690"/>
              </a:xfrm>
              <a:prstGeom prst="roundRect">
                <a:avLst>
                  <a:gd name="adj" fmla="val 16667"/>
                </a:avLst>
              </a:prstGeom>
              <a:gradFill rotWithShape="0">
                <a:gsLst>
                  <a:gs pos="0">
                    <a:srgbClr val="92CDDC"/>
                  </a:gs>
                  <a:gs pos="50000">
                    <a:srgbClr val="4BACC6"/>
                  </a:gs>
                  <a:gs pos="100000">
                    <a:srgbClr val="92CDDC"/>
                  </a:gs>
                </a:gsLst>
                <a:lin ang="5400000" scaled="1"/>
              </a:gradFill>
              <a:ln w="12700">
                <a:solidFill>
                  <a:srgbClr val="4BACC6"/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205867"/>
                </a:outerShdw>
              </a:effectLst>
            </p:spPr>
            <p:txBody>
              <a:bodyPr anchor="ctr"/>
              <a:lstStyle/>
              <a:p>
                <a:pPr algn="ctr" eaLnBrk="1" hangingPunct="1">
                  <a:defRPr/>
                </a:pPr>
                <a:r>
                  <a:rPr lang="en-GB" sz="1400">
                    <a:solidFill>
                      <a:schemeClr val="tx1"/>
                    </a:solidFill>
                    <a:latin typeface="Arial Narrow" pitchFamily="34" charset="0"/>
                    <a:ea typeface="Times New Roman" pitchFamily="18" charset="0"/>
                    <a:cs typeface="Arial" pitchFamily="34" charset="0"/>
                  </a:rPr>
                  <a:t>Agriculture.</a:t>
                </a:r>
                <a:endParaRPr lang="en-GB" sz="3600">
                  <a:solidFill>
                    <a:schemeClr val="tx1"/>
                  </a:solidFill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884" name="AutoShape 219"/>
              <p:cNvSpPr>
                <a:spLocks noChangeArrowheads="1"/>
              </p:cNvSpPr>
              <p:nvPr/>
            </p:nvSpPr>
            <p:spPr bwMode="auto">
              <a:xfrm>
                <a:off x="26148" y="27073"/>
                <a:ext cx="9176" cy="2690"/>
              </a:xfrm>
              <a:prstGeom prst="roundRect">
                <a:avLst>
                  <a:gd name="adj" fmla="val 16667"/>
                </a:avLst>
              </a:prstGeom>
              <a:gradFill rotWithShape="0">
                <a:gsLst>
                  <a:gs pos="0">
                    <a:srgbClr val="92CDDC"/>
                  </a:gs>
                  <a:gs pos="50000">
                    <a:srgbClr val="4BACC6"/>
                  </a:gs>
                  <a:gs pos="100000">
                    <a:srgbClr val="92CDDC"/>
                  </a:gs>
                </a:gsLst>
                <a:lin ang="5400000" scaled="1"/>
              </a:gradFill>
              <a:ln w="12700">
                <a:solidFill>
                  <a:srgbClr val="4BACC6"/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205867"/>
                </a:outerShdw>
              </a:effectLst>
            </p:spPr>
            <p:txBody>
              <a:bodyPr anchor="ctr"/>
              <a:lstStyle/>
              <a:p>
                <a:pPr algn="ctr" eaLnBrk="1" hangingPunct="1">
                  <a:defRPr/>
                </a:pPr>
                <a:r>
                  <a:rPr lang="en-GB" sz="1400">
                    <a:solidFill>
                      <a:schemeClr val="tx1"/>
                    </a:solidFill>
                    <a:latin typeface="Arial Narrow" pitchFamily="34" charset="0"/>
                    <a:ea typeface="Times New Roman" pitchFamily="18" charset="0"/>
                    <a:cs typeface="Arial" pitchFamily="34" charset="0"/>
                  </a:rPr>
                  <a:t>Natural Res.</a:t>
                </a:r>
                <a:endParaRPr lang="en-GB" sz="3600">
                  <a:solidFill>
                    <a:schemeClr val="tx1"/>
                  </a:solidFill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885" name="AutoShape 220"/>
              <p:cNvSpPr>
                <a:spLocks noChangeArrowheads="1"/>
              </p:cNvSpPr>
              <p:nvPr/>
            </p:nvSpPr>
            <p:spPr bwMode="auto">
              <a:xfrm>
                <a:off x="480" y="30246"/>
                <a:ext cx="6679" cy="2749"/>
              </a:xfrm>
              <a:prstGeom prst="roundRect">
                <a:avLst>
                  <a:gd name="adj" fmla="val 16667"/>
                </a:avLst>
              </a:prstGeom>
              <a:gradFill rotWithShape="0">
                <a:gsLst>
                  <a:gs pos="0">
                    <a:srgbClr val="92CDDC"/>
                  </a:gs>
                  <a:gs pos="50000">
                    <a:srgbClr val="4BACC6"/>
                  </a:gs>
                  <a:gs pos="100000">
                    <a:srgbClr val="92CDDC"/>
                  </a:gs>
                </a:gsLst>
                <a:lin ang="5400000" scaled="1"/>
              </a:gradFill>
              <a:ln w="12700">
                <a:solidFill>
                  <a:srgbClr val="4BACC6"/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205867"/>
                </a:outerShdw>
              </a:effectLst>
            </p:spPr>
            <p:txBody>
              <a:bodyPr anchor="ctr"/>
              <a:lstStyle/>
              <a:p>
                <a:pPr algn="ctr" eaLnBrk="1" hangingPunct="1">
                  <a:defRPr/>
                </a:pPr>
                <a:r>
                  <a:rPr lang="en-GB" sz="1400" dirty="0">
                    <a:solidFill>
                      <a:schemeClr val="tx1"/>
                    </a:solidFill>
                    <a:latin typeface="Arial Narrow" pitchFamily="34" charset="0"/>
                    <a:ea typeface="Times New Roman" pitchFamily="18" charset="0"/>
                    <a:cs typeface="Arial" pitchFamily="34" charset="0"/>
                  </a:rPr>
                  <a:t>Carbon</a:t>
                </a:r>
                <a:endParaRPr lang="en-GB" sz="3600" dirty="0">
                  <a:solidFill>
                    <a:schemeClr val="tx1"/>
                  </a:solidFill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886" name="AutoShape 221"/>
              <p:cNvSpPr>
                <a:spLocks noChangeArrowheads="1"/>
              </p:cNvSpPr>
              <p:nvPr/>
            </p:nvSpPr>
            <p:spPr bwMode="auto">
              <a:xfrm>
                <a:off x="8119" y="30246"/>
                <a:ext cx="8941" cy="2749"/>
              </a:xfrm>
              <a:prstGeom prst="roundRect">
                <a:avLst>
                  <a:gd name="adj" fmla="val 16667"/>
                </a:avLst>
              </a:prstGeom>
              <a:gradFill rotWithShape="0">
                <a:gsLst>
                  <a:gs pos="0">
                    <a:srgbClr val="92CDDC"/>
                  </a:gs>
                  <a:gs pos="50000">
                    <a:srgbClr val="4BACC6"/>
                  </a:gs>
                  <a:gs pos="100000">
                    <a:srgbClr val="92CDDC"/>
                  </a:gs>
                </a:gsLst>
                <a:lin ang="5400000" scaled="1"/>
              </a:gradFill>
              <a:ln w="12700">
                <a:solidFill>
                  <a:srgbClr val="4BACC6"/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205867"/>
                </a:outerShdw>
              </a:effectLst>
            </p:spPr>
            <p:txBody>
              <a:bodyPr anchor="ctr"/>
              <a:lstStyle/>
              <a:p>
                <a:pPr algn="ctr" eaLnBrk="1" hangingPunct="1">
                  <a:defRPr/>
                </a:pPr>
                <a:r>
                  <a:rPr lang="en-GB" sz="1400" dirty="0">
                    <a:solidFill>
                      <a:schemeClr val="tx1"/>
                    </a:solidFill>
                    <a:latin typeface="Arial Narrow" pitchFamily="34" charset="0"/>
                    <a:ea typeface="Times New Roman" pitchFamily="18" charset="0"/>
                    <a:cs typeface="Arial" pitchFamily="34" charset="0"/>
                  </a:rPr>
                  <a:t>Ecosystems</a:t>
                </a:r>
                <a:endParaRPr lang="en-GB" sz="3600" dirty="0">
                  <a:solidFill>
                    <a:schemeClr val="tx1"/>
                  </a:solidFill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7187" name="Text Box 222"/>
              <p:cNvSpPr txBox="1">
                <a:spLocks noChangeArrowheads="1"/>
              </p:cNvSpPr>
              <p:nvPr/>
            </p:nvSpPr>
            <p:spPr bwMode="auto">
              <a:xfrm>
                <a:off x="10420" y="14120"/>
                <a:ext cx="17647" cy="105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lnSpc>
                    <a:spcPct val="150000"/>
                  </a:lnSpc>
                  <a:defRPr/>
                </a:pPr>
                <a:r>
                  <a:rPr lang="en-GB" sz="900">
                    <a:solidFill>
                      <a:schemeClr val="tx1"/>
                    </a:solidFill>
                    <a:ea typeface="Times New Roman" pitchFamily="18" charset="0"/>
                    <a:cs typeface="Arial" pitchFamily="34" charset="0"/>
                  </a:rPr>
                  <a:t>Strategic Targets</a:t>
                </a:r>
                <a:endParaRPr lang="en-GB" sz="1050">
                  <a:solidFill>
                    <a:schemeClr val="tx1"/>
                  </a:solidFill>
                  <a:ea typeface="Times New Roman" pitchFamily="18" charset="0"/>
                  <a:cs typeface="Arial" pitchFamily="34" charset="0"/>
                </a:endParaRPr>
              </a:p>
              <a:p>
                <a:pPr algn="ctr">
                  <a:lnSpc>
                    <a:spcPct val="150000"/>
                  </a:lnSpc>
                  <a:defRPr/>
                </a:pPr>
                <a:r>
                  <a:rPr lang="en-GB" sz="900">
                    <a:solidFill>
                      <a:schemeClr val="tx1"/>
                    </a:solidFill>
                    <a:ea typeface="Times New Roman" pitchFamily="18" charset="0"/>
                    <a:cs typeface="Arial" pitchFamily="34" charset="0"/>
                  </a:rPr>
                  <a:t>Sustainable Development </a:t>
                </a:r>
                <a:endParaRPr lang="en-GB" sz="1050">
                  <a:solidFill>
                    <a:schemeClr val="tx1"/>
                  </a:solidFill>
                  <a:ea typeface="Times New Roman" pitchFamily="18" charset="0"/>
                  <a:cs typeface="Arial" pitchFamily="34" charset="0"/>
                </a:endParaRPr>
              </a:p>
              <a:p>
                <a:pPr algn="ctr">
                  <a:lnSpc>
                    <a:spcPct val="150000"/>
                  </a:lnSpc>
                  <a:defRPr/>
                </a:pPr>
                <a:r>
                  <a:rPr lang="en-GB" sz="900">
                    <a:solidFill>
                      <a:schemeClr val="tx1"/>
                    </a:solidFill>
                    <a:ea typeface="Times New Roman" pitchFamily="18" charset="0"/>
                    <a:cs typeface="Arial" pitchFamily="34" charset="0"/>
                  </a:rPr>
                  <a:t>Goals</a:t>
                </a:r>
                <a:endParaRPr lang="en-GB" sz="1050">
                  <a:solidFill>
                    <a:schemeClr val="tx1"/>
                  </a:solidFill>
                  <a:ea typeface="Times New Roman" pitchFamily="18" charset="0"/>
                  <a:cs typeface="Arial" pitchFamily="34" charset="0"/>
                </a:endParaRPr>
              </a:p>
              <a:p>
                <a:pPr algn="ctr">
                  <a:lnSpc>
                    <a:spcPct val="150000"/>
                  </a:lnSpc>
                  <a:defRPr/>
                </a:pPr>
                <a:r>
                  <a:rPr lang="en-GB" sz="1050">
                    <a:solidFill>
                      <a:schemeClr val="tx1"/>
                    </a:solidFill>
                    <a:ea typeface="Times New Roman" pitchFamily="18" charset="0"/>
                    <a:cs typeface="Arial" pitchFamily="34" charset="0"/>
                  </a:rPr>
                  <a:t>Sustainability Indicators</a:t>
                </a:r>
              </a:p>
              <a:p>
                <a:pPr algn="ctr">
                  <a:lnSpc>
                    <a:spcPct val="150000"/>
                  </a:lnSpc>
                  <a:defRPr/>
                </a:pPr>
                <a:r>
                  <a:rPr lang="en-GB" sz="1050">
                    <a:solidFill>
                      <a:schemeClr val="tx1"/>
                    </a:solidFill>
                    <a:ea typeface="Times New Roman" pitchFamily="18" charset="0"/>
                    <a:cs typeface="Arial" pitchFamily="34" charset="0"/>
                  </a:rPr>
                  <a:t>Essential Variables</a:t>
                </a:r>
              </a:p>
              <a:p>
                <a:pPr algn="ctr">
                  <a:lnSpc>
                    <a:spcPct val="150000"/>
                  </a:lnSpc>
                  <a:defRPr/>
                </a:pPr>
                <a:r>
                  <a:rPr lang="en-GB" sz="1050">
                    <a:solidFill>
                      <a:schemeClr val="tx1"/>
                    </a:solidFill>
                    <a:ea typeface="Times New Roman" pitchFamily="18" charset="0"/>
                    <a:cs typeface="Arial" pitchFamily="34" charset="0"/>
                  </a:rPr>
                  <a:t>Remote &amp; In-Situ Observations</a:t>
                </a:r>
                <a:endParaRPr lang="en-GB" sz="2800">
                  <a:solidFill>
                    <a:schemeClr val="tx1"/>
                  </a:solidFill>
                  <a:ea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7188" name="Text Box 223"/>
              <p:cNvSpPr txBox="1">
                <a:spLocks noChangeArrowheads="1"/>
              </p:cNvSpPr>
              <p:nvPr/>
            </p:nvSpPr>
            <p:spPr bwMode="auto">
              <a:xfrm>
                <a:off x="12712" y="3185"/>
                <a:ext cx="12849" cy="65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lnSpc>
                    <a:spcPct val="150000"/>
                  </a:lnSpc>
                  <a:defRPr/>
                </a:pPr>
                <a:r>
                  <a:rPr lang="en-GB" sz="1100" dirty="0">
                    <a:solidFill>
                      <a:schemeClr val="tx1"/>
                    </a:solidFill>
                    <a:ea typeface="Times New Roman" pitchFamily="18" charset="0"/>
                    <a:cs typeface="Arial" pitchFamily="34" charset="0"/>
                  </a:rPr>
                  <a:t>Policy and Planning</a:t>
                </a:r>
                <a:endParaRPr lang="en-GB" sz="1050" dirty="0">
                  <a:solidFill>
                    <a:schemeClr val="tx1"/>
                  </a:solidFill>
                  <a:ea typeface="Times New Roman" pitchFamily="18" charset="0"/>
                  <a:cs typeface="Arial" pitchFamily="34" charset="0"/>
                </a:endParaRPr>
              </a:p>
              <a:p>
                <a:pPr algn="ctr">
                  <a:lnSpc>
                    <a:spcPct val="150000"/>
                  </a:lnSpc>
                  <a:defRPr/>
                </a:pPr>
                <a:r>
                  <a:rPr lang="en-GB" sz="1050" dirty="0">
                    <a:solidFill>
                      <a:schemeClr val="tx1"/>
                    </a:solidFill>
                    <a:ea typeface="Times New Roman" pitchFamily="18" charset="0"/>
                    <a:cs typeface="Arial" pitchFamily="34" charset="0"/>
                  </a:rPr>
                  <a:t>Industry Challenge</a:t>
                </a:r>
              </a:p>
              <a:p>
                <a:pPr algn="ctr">
                  <a:lnSpc>
                    <a:spcPct val="150000"/>
                  </a:lnSpc>
                  <a:defRPr/>
                </a:pPr>
                <a:r>
                  <a:rPr lang="en-GB" sz="1000" dirty="0">
                    <a:solidFill>
                      <a:schemeClr val="tx1"/>
                    </a:solidFill>
                    <a:ea typeface="Times New Roman" pitchFamily="18" charset="0"/>
                    <a:cs typeface="Arial" pitchFamily="34" charset="0"/>
                  </a:rPr>
                  <a:t>Decisions</a:t>
                </a:r>
                <a:endParaRPr lang="en-GB" sz="2800" dirty="0">
                  <a:solidFill>
                    <a:schemeClr val="tx1"/>
                  </a:solidFill>
                  <a:ea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898" name="AutoShape 224"/>
              <p:cNvSpPr>
                <a:spLocks noChangeArrowheads="1"/>
              </p:cNvSpPr>
              <p:nvPr/>
            </p:nvSpPr>
            <p:spPr bwMode="auto">
              <a:xfrm>
                <a:off x="25590" y="30293"/>
                <a:ext cx="10058" cy="2749"/>
              </a:xfrm>
              <a:prstGeom prst="roundRect">
                <a:avLst>
                  <a:gd name="adj" fmla="val 16667"/>
                </a:avLst>
              </a:prstGeom>
              <a:gradFill rotWithShape="0">
                <a:gsLst>
                  <a:gs pos="0">
                    <a:srgbClr val="92CDDC"/>
                  </a:gs>
                  <a:gs pos="50000">
                    <a:srgbClr val="4BACC6"/>
                  </a:gs>
                  <a:gs pos="100000">
                    <a:srgbClr val="92CDDC"/>
                  </a:gs>
                </a:gsLst>
                <a:lin ang="5400000" scaled="1"/>
              </a:gradFill>
              <a:ln w="12700">
                <a:solidFill>
                  <a:srgbClr val="4BACC6"/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205867"/>
                </a:outerShdw>
              </a:effectLst>
            </p:spPr>
            <p:txBody>
              <a:bodyPr anchor="ctr"/>
              <a:lstStyle/>
              <a:p>
                <a:pPr algn="ctr" eaLnBrk="1" hangingPunct="1">
                  <a:defRPr/>
                </a:pPr>
                <a:r>
                  <a:rPr lang="en-GB" sz="1400">
                    <a:solidFill>
                      <a:schemeClr val="tx1"/>
                    </a:solidFill>
                    <a:latin typeface="Arial Narrow" pitchFamily="34" charset="0"/>
                    <a:ea typeface="Times New Roman" pitchFamily="18" charset="0"/>
                    <a:cs typeface="Arial" pitchFamily="34" charset="0"/>
                  </a:rPr>
                  <a:t>Raw materiasls</a:t>
                </a:r>
                <a:endParaRPr lang="en-GB" sz="3600">
                  <a:solidFill>
                    <a:schemeClr val="tx1"/>
                  </a:solidFill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899" name="AutoShape 225"/>
              <p:cNvSpPr>
                <a:spLocks noChangeArrowheads="1"/>
              </p:cNvSpPr>
              <p:nvPr/>
            </p:nvSpPr>
            <p:spPr bwMode="auto">
              <a:xfrm>
                <a:off x="18127" y="30328"/>
                <a:ext cx="6503" cy="2701"/>
              </a:xfrm>
              <a:prstGeom prst="roundRect">
                <a:avLst>
                  <a:gd name="adj" fmla="val 16667"/>
                </a:avLst>
              </a:prstGeom>
              <a:gradFill rotWithShape="0">
                <a:gsLst>
                  <a:gs pos="0">
                    <a:srgbClr val="92CDDC"/>
                  </a:gs>
                  <a:gs pos="50000">
                    <a:srgbClr val="4BACC6"/>
                  </a:gs>
                  <a:gs pos="100000">
                    <a:srgbClr val="92CDDC"/>
                  </a:gs>
                </a:gsLst>
                <a:lin ang="5400000" scaled="1"/>
              </a:gradFill>
              <a:ln w="12700">
                <a:solidFill>
                  <a:srgbClr val="4BACC6"/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205867"/>
                </a:outerShdw>
              </a:effectLst>
            </p:spPr>
            <p:txBody>
              <a:bodyPr anchor="ctr"/>
              <a:lstStyle/>
              <a:p>
                <a:pPr algn="ctr" eaLnBrk="1" hangingPunct="1">
                  <a:defRPr/>
                </a:pPr>
                <a:r>
                  <a:rPr lang="en-GB" sz="1400">
                    <a:solidFill>
                      <a:schemeClr val="tx1"/>
                    </a:solidFill>
                    <a:latin typeface="Arial Narrow" pitchFamily="34" charset="0"/>
                    <a:ea typeface="Times New Roman" pitchFamily="18" charset="0"/>
                    <a:cs typeface="Arial" pitchFamily="34" charset="0"/>
                  </a:rPr>
                  <a:t>Energy.</a:t>
                </a:r>
                <a:endParaRPr lang="en-GB" sz="3600">
                  <a:solidFill>
                    <a:schemeClr val="tx1"/>
                  </a:solidFill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900" name="AutoShape 226"/>
              <p:cNvSpPr>
                <a:spLocks noChangeArrowheads="1"/>
              </p:cNvSpPr>
              <p:nvPr/>
            </p:nvSpPr>
            <p:spPr bwMode="auto">
              <a:xfrm>
                <a:off x="31564" y="2984"/>
                <a:ext cx="4280" cy="7042"/>
              </a:xfrm>
              <a:prstGeom prst="upArrow">
                <a:avLst>
                  <a:gd name="adj1" fmla="val 70620"/>
                  <a:gd name="adj2" fmla="val 62614"/>
                </a:avLst>
              </a:prstGeom>
              <a:solidFill>
                <a:srgbClr val="C0504D"/>
              </a:solidFill>
              <a:ln w="38100">
                <a:solidFill>
                  <a:srgbClr val="943634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622423">
                    <a:alpha val="50000"/>
                  </a:srgbClr>
                </a:outerShdw>
              </a:effectLst>
            </p:spPr>
            <p:txBody>
              <a:bodyPr/>
              <a:lstStyle/>
              <a:p>
                <a:pPr algn="ctr" eaLnBrk="1" hangingPunct="1">
                  <a:defRPr/>
                </a:pPr>
                <a:endParaRPr lang="en-GB" sz="2800" dirty="0">
                  <a:solidFill>
                    <a:schemeClr val="tx1"/>
                  </a:solidFill>
                  <a:cs typeface="Arial" pitchFamily="34" charset="0"/>
                </a:endParaRPr>
              </a:p>
            </p:txBody>
          </p:sp>
          <p:sp>
            <p:nvSpPr>
              <p:cNvPr id="901" name="AutoShape 227"/>
              <p:cNvSpPr>
                <a:spLocks noChangeArrowheads="1"/>
              </p:cNvSpPr>
              <p:nvPr/>
            </p:nvSpPr>
            <p:spPr bwMode="auto">
              <a:xfrm>
                <a:off x="31799" y="17423"/>
                <a:ext cx="4084" cy="9060"/>
              </a:xfrm>
              <a:prstGeom prst="upArrow">
                <a:avLst>
                  <a:gd name="adj1" fmla="val 58630"/>
                  <a:gd name="adj2" fmla="val 67532"/>
                </a:avLst>
              </a:prstGeom>
              <a:solidFill>
                <a:srgbClr val="C2D69B"/>
              </a:solidFill>
              <a:ln w="38100">
                <a:solidFill>
                  <a:srgbClr val="76923C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4E6128">
                    <a:alpha val="50000"/>
                  </a:srgbClr>
                </a:outerShdw>
              </a:effectLst>
            </p:spPr>
            <p:txBody>
              <a:bodyPr/>
              <a:lstStyle/>
              <a:p>
                <a:pPr algn="ctr" eaLnBrk="1" hangingPunct="1">
                  <a:defRPr/>
                </a:pPr>
                <a:endParaRPr lang="en-GB" sz="2800" dirty="0">
                  <a:solidFill>
                    <a:schemeClr val="tx1"/>
                  </a:solidFill>
                  <a:cs typeface="Arial" pitchFamily="34" charset="0"/>
                </a:endParaRPr>
              </a:p>
            </p:txBody>
          </p:sp>
          <p:sp>
            <p:nvSpPr>
              <p:cNvPr id="11291" name="Text Box 228"/>
              <p:cNvSpPr txBox="1">
                <a:spLocks noChangeArrowheads="1"/>
              </p:cNvSpPr>
              <p:nvPr/>
            </p:nvSpPr>
            <p:spPr bwMode="auto">
              <a:xfrm>
                <a:off x="13773" y="0"/>
                <a:ext cx="8598" cy="31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just" eaLnBrk="1" hangingPunct="1"/>
                <a:r>
                  <a:rPr lang="en-GB" sz="1800">
                    <a:solidFill>
                      <a:schemeClr val="tx1"/>
                    </a:solidFill>
                    <a:latin typeface="MS PGothic" pitchFamily="34" charset="-128"/>
                    <a:ea typeface="MS PGothic" pitchFamily="34" charset="-128"/>
                    <a:cs typeface="Arial" charset="0"/>
                  </a:rPr>
                  <a:t>Society</a:t>
                </a:r>
                <a:endParaRPr lang="en-GB" sz="2800">
                  <a:solidFill>
                    <a:schemeClr val="tx1"/>
                  </a:solidFill>
                  <a:ea typeface="MS PGothic" pitchFamily="34" charset="-128"/>
                  <a:cs typeface="Arial" charset="0"/>
                </a:endParaRPr>
              </a:p>
            </p:txBody>
          </p:sp>
          <p:pic>
            <p:nvPicPr>
              <p:cNvPr id="11292" name="Picture 229" descr="people-crowds-webpages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0561" y="831"/>
                <a:ext cx="3823" cy="24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1293" name="Text Box 230"/>
              <p:cNvSpPr txBox="1">
                <a:spLocks noChangeArrowheads="1"/>
              </p:cNvSpPr>
              <p:nvPr/>
            </p:nvSpPr>
            <p:spPr bwMode="auto">
              <a:xfrm>
                <a:off x="12507" y="10040"/>
                <a:ext cx="13848" cy="31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just" eaLnBrk="1" hangingPunct="1"/>
                <a:r>
                  <a:rPr lang="en-GB" sz="1600" dirty="0">
                    <a:solidFill>
                      <a:srgbClr val="943634"/>
                    </a:solidFill>
                    <a:latin typeface="MS PGothic" pitchFamily="34" charset="-128"/>
                    <a:ea typeface="MS PGothic" pitchFamily="34" charset="-128"/>
                    <a:cs typeface="Arial" charset="0"/>
                  </a:rPr>
                  <a:t>Knowledge base</a:t>
                </a:r>
                <a:endParaRPr lang="en-GB" sz="2400" dirty="0">
                  <a:solidFill>
                    <a:schemeClr val="tx1"/>
                  </a:solidFill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11294" name="Text Box 231"/>
              <p:cNvSpPr txBox="1">
                <a:spLocks noChangeArrowheads="1"/>
              </p:cNvSpPr>
              <p:nvPr/>
            </p:nvSpPr>
            <p:spPr bwMode="auto">
              <a:xfrm>
                <a:off x="6737" y="24371"/>
                <a:ext cx="24828" cy="31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1" hangingPunct="1"/>
                <a:r>
                  <a:rPr lang="en-GB" sz="1600" dirty="0">
                    <a:solidFill>
                      <a:srgbClr val="76923C"/>
                    </a:solidFill>
                    <a:latin typeface="MS PGothic" pitchFamily="34" charset="-128"/>
                    <a:ea typeface="MS PGothic" pitchFamily="34" charset="-128"/>
                    <a:cs typeface="Arial" charset="0"/>
                  </a:rPr>
                  <a:t>Observing Systems/Networks</a:t>
                </a:r>
                <a:endParaRPr lang="en-GB" sz="2400" dirty="0">
                  <a:solidFill>
                    <a:schemeClr val="tx1"/>
                  </a:solidFill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11295" name="Freeform 232"/>
              <p:cNvSpPr>
                <a:spLocks/>
              </p:cNvSpPr>
              <p:nvPr/>
            </p:nvSpPr>
            <p:spPr bwMode="auto">
              <a:xfrm>
                <a:off x="1466" y="12007"/>
                <a:ext cx="2756" cy="10052"/>
              </a:xfrm>
              <a:custGeom>
                <a:avLst/>
                <a:gdLst>
                  <a:gd name="T0" fmla="*/ 0 w 654"/>
                  <a:gd name="T1" fmla="*/ 0 h 3915"/>
                  <a:gd name="T2" fmla="*/ 2147483647 w 654"/>
                  <a:gd name="T3" fmla="*/ 2147483647 h 3915"/>
                  <a:gd name="T4" fmla="*/ 2147483647 w 654"/>
                  <a:gd name="T5" fmla="*/ 2147483647 h 3915"/>
                  <a:gd name="T6" fmla="*/ 2147483647 w 654"/>
                  <a:gd name="T7" fmla="*/ 2147483647 h 3915"/>
                  <a:gd name="T8" fmla="*/ 2147483647 w 654"/>
                  <a:gd name="T9" fmla="*/ 2147483647 h 3915"/>
                  <a:gd name="T10" fmla="*/ 2147483647 w 654"/>
                  <a:gd name="T11" fmla="*/ 2147483647 h 3915"/>
                  <a:gd name="T12" fmla="*/ 2147483647 w 654"/>
                  <a:gd name="T13" fmla="*/ 0 h 3915"/>
                  <a:gd name="T14" fmla="*/ 0 w 654"/>
                  <a:gd name="T15" fmla="*/ 0 h 391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54"/>
                  <a:gd name="T25" fmla="*/ 0 h 3915"/>
                  <a:gd name="T26" fmla="*/ 654 w 654"/>
                  <a:gd name="T27" fmla="*/ 3915 h 391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54" h="3915">
                    <a:moveTo>
                      <a:pt x="0" y="0"/>
                    </a:moveTo>
                    <a:lnTo>
                      <a:pt x="224" y="1973"/>
                    </a:lnTo>
                    <a:lnTo>
                      <a:pt x="68" y="1973"/>
                    </a:lnTo>
                    <a:lnTo>
                      <a:pt x="330" y="3915"/>
                    </a:lnTo>
                    <a:lnTo>
                      <a:pt x="556" y="1973"/>
                    </a:lnTo>
                    <a:lnTo>
                      <a:pt x="425" y="1966"/>
                    </a:lnTo>
                    <a:lnTo>
                      <a:pt x="654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92CDDC"/>
                  </a:gs>
                  <a:gs pos="100000">
                    <a:srgbClr val="E9F5F8"/>
                  </a:gs>
                </a:gsLst>
                <a:lin ang="5400000" scaled="1"/>
              </a:gradFill>
              <a:ln w="12700">
                <a:solidFill>
                  <a:srgbClr val="4BACC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a-ES"/>
              </a:p>
            </p:txBody>
          </p:sp>
          <p:sp>
            <p:nvSpPr>
              <p:cNvPr id="11296" name="Freeform 233"/>
              <p:cNvSpPr>
                <a:spLocks/>
              </p:cNvSpPr>
              <p:nvPr/>
            </p:nvSpPr>
            <p:spPr bwMode="auto">
              <a:xfrm>
                <a:off x="2882" y="12001"/>
                <a:ext cx="2756" cy="10058"/>
              </a:xfrm>
              <a:custGeom>
                <a:avLst/>
                <a:gdLst>
                  <a:gd name="T0" fmla="*/ 0 w 654"/>
                  <a:gd name="T1" fmla="*/ 2147483647 h 3919"/>
                  <a:gd name="T2" fmla="*/ 2147483647 w 654"/>
                  <a:gd name="T3" fmla="*/ 2147483647 h 3919"/>
                  <a:gd name="T4" fmla="*/ 2147483647 w 654"/>
                  <a:gd name="T5" fmla="*/ 2147483647 h 3919"/>
                  <a:gd name="T6" fmla="*/ 2147483647 w 654"/>
                  <a:gd name="T7" fmla="*/ 0 h 3919"/>
                  <a:gd name="T8" fmla="*/ 2147483647 w 654"/>
                  <a:gd name="T9" fmla="*/ 2147483647 h 3919"/>
                  <a:gd name="T10" fmla="*/ 2147483647 w 654"/>
                  <a:gd name="T11" fmla="*/ 2147483647 h 3919"/>
                  <a:gd name="T12" fmla="*/ 2147483647 w 654"/>
                  <a:gd name="T13" fmla="*/ 2147483647 h 3919"/>
                  <a:gd name="T14" fmla="*/ 0 w 654"/>
                  <a:gd name="T15" fmla="*/ 2147483647 h 391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54"/>
                  <a:gd name="T25" fmla="*/ 0 h 3919"/>
                  <a:gd name="T26" fmla="*/ 654 w 654"/>
                  <a:gd name="T27" fmla="*/ 3919 h 391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54" h="3919">
                    <a:moveTo>
                      <a:pt x="0" y="3919"/>
                    </a:moveTo>
                    <a:lnTo>
                      <a:pt x="220" y="1968"/>
                    </a:lnTo>
                    <a:lnTo>
                      <a:pt x="88" y="1968"/>
                    </a:lnTo>
                    <a:lnTo>
                      <a:pt x="322" y="0"/>
                    </a:lnTo>
                    <a:lnTo>
                      <a:pt x="556" y="1962"/>
                    </a:lnTo>
                    <a:lnTo>
                      <a:pt x="424" y="1968"/>
                    </a:lnTo>
                    <a:lnTo>
                      <a:pt x="654" y="3919"/>
                    </a:lnTo>
                    <a:lnTo>
                      <a:pt x="0" y="3919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E9F5F8"/>
                  </a:gs>
                  <a:gs pos="100000">
                    <a:srgbClr val="92CDDC"/>
                  </a:gs>
                </a:gsLst>
                <a:lin ang="5400000" scaled="1"/>
              </a:gradFill>
              <a:ln w="12700">
                <a:solidFill>
                  <a:srgbClr val="4BACC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a-ES"/>
              </a:p>
            </p:txBody>
          </p:sp>
          <p:sp>
            <p:nvSpPr>
              <p:cNvPr id="11297" name="Text Box 234"/>
              <p:cNvSpPr txBox="1">
                <a:spLocks noChangeArrowheads="1"/>
              </p:cNvSpPr>
              <p:nvPr/>
            </p:nvSpPr>
            <p:spPr bwMode="auto">
              <a:xfrm rot="-5400000">
                <a:off x="-316" y="13022"/>
                <a:ext cx="7055" cy="24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just" eaLnBrk="1" hangingPunct="1"/>
                <a:r>
                  <a:rPr lang="en-GB" sz="1100">
                    <a:solidFill>
                      <a:srgbClr val="0160AA"/>
                    </a:solidFill>
                    <a:ea typeface="Times New Roman" pitchFamily="18" charset="0"/>
                    <a:cs typeface="Arial" charset="0"/>
                  </a:rPr>
                  <a:t>Top-Down</a:t>
                </a:r>
                <a:endParaRPr lang="en-GB" sz="3200">
                  <a:solidFill>
                    <a:schemeClr val="tx1"/>
                  </a:solidFill>
                  <a:ea typeface="Times New Roman" pitchFamily="18" charset="0"/>
                  <a:cs typeface="Arial" charset="0"/>
                </a:endParaRPr>
              </a:p>
            </p:txBody>
          </p:sp>
          <p:sp>
            <p:nvSpPr>
              <p:cNvPr id="11298" name="Text Box 235"/>
              <p:cNvSpPr txBox="1">
                <a:spLocks noChangeArrowheads="1"/>
              </p:cNvSpPr>
              <p:nvPr/>
            </p:nvSpPr>
            <p:spPr bwMode="auto">
              <a:xfrm rot="-5400000">
                <a:off x="1167" y="16491"/>
                <a:ext cx="6957" cy="28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just" eaLnBrk="1" hangingPunct="1"/>
                <a:r>
                  <a:rPr lang="en-GB" sz="1100">
                    <a:solidFill>
                      <a:srgbClr val="0160AA"/>
                    </a:solidFill>
                    <a:ea typeface="Times New Roman" pitchFamily="18" charset="0"/>
                    <a:cs typeface="Arial" charset="0"/>
                  </a:rPr>
                  <a:t>Bottom-up</a:t>
                </a:r>
                <a:endParaRPr lang="en-GB" sz="3200">
                  <a:solidFill>
                    <a:schemeClr val="tx1"/>
                  </a:solidFill>
                  <a:ea typeface="Times New Roman" pitchFamily="18" charset="0"/>
                  <a:cs typeface="Arial" charset="0"/>
                </a:endParaRPr>
              </a:p>
            </p:txBody>
          </p:sp>
          <p:sp>
            <p:nvSpPr>
              <p:cNvPr id="11299" name="Text Box 236"/>
              <p:cNvSpPr txBox="1">
                <a:spLocks noChangeArrowheads="1"/>
              </p:cNvSpPr>
              <p:nvPr/>
            </p:nvSpPr>
            <p:spPr bwMode="auto">
              <a:xfrm>
                <a:off x="6978" y="33039"/>
                <a:ext cx="24822" cy="30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1" hangingPunct="1"/>
                <a:r>
                  <a:rPr lang="en-GB" sz="1800">
                    <a:solidFill>
                      <a:srgbClr val="76923C"/>
                    </a:solidFill>
                    <a:latin typeface="MS PGothic" pitchFamily="34" charset="-128"/>
                    <a:ea typeface="MS PGothic" pitchFamily="34" charset="-128"/>
                    <a:cs typeface="Arial" charset="0"/>
                  </a:rPr>
                  <a:t>Scientific Community</a:t>
                </a:r>
                <a:endParaRPr lang="en-GB" sz="2800">
                  <a:solidFill>
                    <a:schemeClr val="tx1"/>
                  </a:solidFill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911" name="AutoShape 237"/>
              <p:cNvSpPr>
                <a:spLocks noChangeArrowheads="1"/>
              </p:cNvSpPr>
              <p:nvPr/>
            </p:nvSpPr>
            <p:spPr bwMode="auto">
              <a:xfrm rot="1800000" flipV="1">
                <a:off x="9597" y="13967"/>
                <a:ext cx="1430" cy="7455"/>
              </a:xfrm>
              <a:prstGeom prst="curvedRightArrow">
                <a:avLst>
                  <a:gd name="adj1" fmla="val 104754"/>
                  <a:gd name="adj2" fmla="val 209508"/>
                  <a:gd name="adj3" fmla="val 33333"/>
                </a:avLst>
              </a:prstGeom>
              <a:gradFill rotWithShape="0">
                <a:gsLst>
                  <a:gs pos="0">
                    <a:srgbClr val="C2D69B"/>
                  </a:gs>
                  <a:gs pos="50000">
                    <a:srgbClr val="9BBB59"/>
                  </a:gs>
                  <a:gs pos="100000">
                    <a:srgbClr val="C2D69B"/>
                  </a:gs>
                </a:gsLst>
                <a:lin ang="5400000" scaled="1"/>
              </a:gradFill>
              <a:ln w="12700">
                <a:solidFill>
                  <a:srgbClr val="9BBB59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4E6128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ca-ES" sz="2800">
                  <a:latin typeface="Arial" charset="0"/>
                </a:endParaRPr>
              </a:p>
            </p:txBody>
          </p:sp>
          <p:sp>
            <p:nvSpPr>
              <p:cNvPr id="912" name="AutoShape 238"/>
              <p:cNvSpPr>
                <a:spLocks noChangeArrowheads="1"/>
              </p:cNvSpPr>
              <p:nvPr/>
            </p:nvSpPr>
            <p:spPr bwMode="auto">
              <a:xfrm>
                <a:off x="31799" y="10853"/>
                <a:ext cx="4045" cy="6063"/>
              </a:xfrm>
              <a:prstGeom prst="upArrow">
                <a:avLst>
                  <a:gd name="adj1" fmla="val 64241"/>
                  <a:gd name="adj2" fmla="val 60911"/>
                </a:avLst>
              </a:prstGeom>
              <a:solidFill>
                <a:srgbClr val="9BBB59"/>
              </a:solidFill>
              <a:ln w="38100">
                <a:solidFill>
                  <a:srgbClr val="76923C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4E6128">
                    <a:alpha val="50000"/>
                  </a:srgbClr>
                </a:outerShdw>
              </a:effectLst>
            </p:spPr>
            <p:txBody>
              <a:bodyPr/>
              <a:lstStyle/>
              <a:p>
                <a:pPr algn="ctr" eaLnBrk="1" hangingPunct="1">
                  <a:defRPr/>
                </a:pPr>
                <a:endParaRPr lang="en-GB" sz="2800" dirty="0">
                  <a:solidFill>
                    <a:schemeClr val="tx1"/>
                  </a:solidFill>
                  <a:cs typeface="Arial" pitchFamily="34" charset="0"/>
                </a:endParaRPr>
              </a:p>
            </p:txBody>
          </p:sp>
          <p:sp>
            <p:nvSpPr>
              <p:cNvPr id="913" name="AutoShape 239"/>
              <p:cNvSpPr>
                <a:spLocks noChangeArrowheads="1"/>
              </p:cNvSpPr>
              <p:nvPr/>
            </p:nvSpPr>
            <p:spPr bwMode="auto">
              <a:xfrm rot="19800000" flipH="1">
                <a:off x="27617" y="14191"/>
                <a:ext cx="1420" cy="7443"/>
              </a:xfrm>
              <a:prstGeom prst="curvedRightArrow">
                <a:avLst>
                  <a:gd name="adj1" fmla="val 104754"/>
                  <a:gd name="adj2" fmla="val 209508"/>
                  <a:gd name="adj3" fmla="val 33333"/>
                </a:avLst>
              </a:prstGeom>
              <a:gradFill rotWithShape="0">
                <a:gsLst>
                  <a:gs pos="0">
                    <a:srgbClr val="C2D69B"/>
                  </a:gs>
                  <a:gs pos="50000">
                    <a:srgbClr val="9BBB59"/>
                  </a:gs>
                  <a:gs pos="100000">
                    <a:srgbClr val="C2D69B"/>
                  </a:gs>
                </a:gsLst>
                <a:lin ang="5400000" scaled="1"/>
              </a:gradFill>
              <a:ln w="12700">
                <a:solidFill>
                  <a:srgbClr val="9BBB59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4E6128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ca-ES" sz="2800">
                  <a:latin typeface="Arial" charset="0"/>
                </a:endParaRPr>
              </a:p>
            </p:txBody>
          </p:sp>
          <p:sp>
            <p:nvSpPr>
              <p:cNvPr id="11303" name="Text Box 240"/>
              <p:cNvSpPr txBox="1">
                <a:spLocks noChangeArrowheads="1"/>
              </p:cNvSpPr>
              <p:nvPr/>
            </p:nvSpPr>
            <p:spPr bwMode="auto">
              <a:xfrm rot="-5400000">
                <a:off x="3937" y="11149"/>
                <a:ext cx="11490" cy="52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r>
                  <a:rPr lang="en-GB" sz="1200">
                    <a:solidFill>
                      <a:schemeClr val="tx1"/>
                    </a:solidFill>
                    <a:ea typeface="Times New Roman" pitchFamily="18" charset="0"/>
                    <a:cs typeface="Arial" charset="0"/>
                  </a:rPr>
                  <a:t>Forecast</a:t>
                </a:r>
                <a:br>
                  <a:rPr lang="en-GB" sz="1200">
                    <a:solidFill>
                      <a:schemeClr val="tx1"/>
                    </a:solidFill>
                    <a:ea typeface="Times New Roman" pitchFamily="18" charset="0"/>
                    <a:cs typeface="Arial" charset="0"/>
                  </a:rPr>
                </a:br>
                <a:r>
                  <a:rPr lang="en-GB" sz="1200">
                    <a:solidFill>
                      <a:schemeClr val="tx1"/>
                    </a:solidFill>
                    <a:ea typeface="Times New Roman" pitchFamily="18" charset="0"/>
                    <a:cs typeface="Arial" charset="0"/>
                  </a:rPr>
                  <a:t>          and</a:t>
                </a:r>
                <a:br>
                  <a:rPr lang="en-GB" sz="1200">
                    <a:solidFill>
                      <a:schemeClr val="tx1"/>
                    </a:solidFill>
                    <a:ea typeface="Times New Roman" pitchFamily="18" charset="0"/>
                    <a:cs typeface="Arial" charset="0"/>
                  </a:rPr>
                </a:br>
                <a:r>
                  <a:rPr lang="en-GB" sz="1200">
                    <a:solidFill>
                      <a:schemeClr val="tx1"/>
                    </a:solidFill>
                    <a:ea typeface="Times New Roman" pitchFamily="18" charset="0"/>
                    <a:cs typeface="Arial" charset="0"/>
                  </a:rPr>
                  <a:t>              projections</a:t>
                </a:r>
                <a:endParaRPr lang="en-GB" sz="3200">
                  <a:solidFill>
                    <a:schemeClr val="tx1"/>
                  </a:solidFill>
                  <a:ea typeface="Times New Roman" pitchFamily="18" charset="0"/>
                  <a:cs typeface="Arial" charset="0"/>
                </a:endParaRPr>
              </a:p>
            </p:txBody>
          </p:sp>
          <p:sp>
            <p:nvSpPr>
              <p:cNvPr id="11304" name="Text Box 241"/>
              <p:cNvSpPr txBox="1">
                <a:spLocks noChangeArrowheads="1"/>
              </p:cNvSpPr>
              <p:nvPr/>
            </p:nvSpPr>
            <p:spPr bwMode="auto">
              <a:xfrm rot="-5400000">
                <a:off x="23686" y="10020"/>
                <a:ext cx="9914" cy="37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r>
                  <a:rPr lang="en-GB" sz="1200">
                    <a:solidFill>
                      <a:schemeClr val="tx1"/>
                    </a:solidFill>
                    <a:ea typeface="Times New Roman" pitchFamily="18" charset="0"/>
                    <a:cs typeface="Arial" charset="0"/>
                  </a:rPr>
                  <a:t>          Observation</a:t>
                </a:r>
                <a:br>
                  <a:rPr lang="en-GB" sz="1200">
                    <a:solidFill>
                      <a:schemeClr val="tx1"/>
                    </a:solidFill>
                    <a:ea typeface="Times New Roman" pitchFamily="18" charset="0"/>
                    <a:cs typeface="Arial" charset="0"/>
                  </a:rPr>
                </a:br>
                <a:r>
                  <a:rPr lang="en-GB" sz="1200">
                    <a:solidFill>
                      <a:schemeClr val="tx1"/>
                    </a:solidFill>
                    <a:ea typeface="Times New Roman" pitchFamily="18" charset="0"/>
                    <a:cs typeface="Arial" charset="0"/>
                  </a:rPr>
                  <a:t>priorities</a:t>
                </a:r>
                <a:endParaRPr lang="en-GB" sz="3200">
                  <a:solidFill>
                    <a:schemeClr val="tx1"/>
                  </a:solidFill>
                  <a:ea typeface="Times New Roman" pitchFamily="18" charset="0"/>
                  <a:cs typeface="Arial" charset="0"/>
                </a:endParaRPr>
              </a:p>
            </p:txBody>
          </p:sp>
        </p:grpSp>
        <p:sp>
          <p:nvSpPr>
            <p:cNvPr id="11273" name="34 CuadroTexto"/>
            <p:cNvSpPr txBox="1">
              <a:spLocks noChangeArrowheads="1"/>
            </p:cNvSpPr>
            <p:nvPr/>
          </p:nvSpPr>
          <p:spPr bwMode="auto">
            <a:xfrm rot="16200000">
              <a:off x="7798469" y="2106104"/>
              <a:ext cx="833802" cy="4088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800">
                  <a:ea typeface="Times New Roman" pitchFamily="18" charset="0"/>
                  <a:cs typeface="Arial" charset="0"/>
                </a:rPr>
                <a:t>Impact</a:t>
              </a:r>
              <a:endParaRPr lang="en-GB" sz="2800">
                <a:ea typeface="Times New Roman" pitchFamily="18" charset="0"/>
                <a:cs typeface="Arial" charset="0"/>
              </a:endParaRPr>
            </a:p>
          </p:txBody>
        </p:sp>
        <p:sp>
          <p:nvSpPr>
            <p:cNvPr id="11274" name="35 CuadroTexto"/>
            <p:cNvSpPr txBox="1">
              <a:spLocks noChangeArrowheads="1"/>
            </p:cNvSpPr>
            <p:nvPr/>
          </p:nvSpPr>
          <p:spPr bwMode="auto">
            <a:xfrm rot="16200000">
              <a:off x="7949140" y="2916000"/>
              <a:ext cx="787395" cy="7155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1800">
                  <a:ea typeface="Times New Roman" pitchFamily="18" charset="0"/>
                  <a:cs typeface="Arial" charset="0"/>
                </a:rPr>
                <a:t>Goals</a:t>
              </a:r>
              <a:endParaRPr lang="en-GB" sz="4000">
                <a:ea typeface="Times New Roman" pitchFamily="18" charset="0"/>
                <a:cs typeface="Arial" charset="0"/>
              </a:endParaRPr>
            </a:p>
            <a:p>
              <a:endParaRPr lang="ca-ES" sz="1800">
                <a:ea typeface="Times New Roman" pitchFamily="18" charset="0"/>
                <a:cs typeface="Arial" charset="0"/>
              </a:endParaRPr>
            </a:p>
          </p:txBody>
        </p:sp>
        <p:sp>
          <p:nvSpPr>
            <p:cNvPr id="11275" name="36 CuadroTexto"/>
            <p:cNvSpPr txBox="1">
              <a:spLocks noChangeArrowheads="1"/>
            </p:cNvSpPr>
            <p:nvPr/>
          </p:nvSpPr>
          <p:spPr bwMode="auto">
            <a:xfrm rot="16200000">
              <a:off x="7494151" y="3826659"/>
              <a:ext cx="1676468" cy="6474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1600">
                  <a:ea typeface="Times New Roman" pitchFamily="18" charset="0"/>
                  <a:cs typeface="Arial" charset="0"/>
                </a:rPr>
                <a:t>Observation</a:t>
              </a:r>
              <a:endParaRPr lang="en-GB" sz="4000">
                <a:ea typeface="Times New Roman" pitchFamily="18" charset="0"/>
                <a:cs typeface="Arial" charset="0"/>
              </a:endParaRPr>
            </a:p>
            <a:p>
              <a:endParaRPr lang="ca-ES" sz="1600">
                <a:ea typeface="Times New Roman" pitchFamily="18" charset="0"/>
                <a:cs typeface="Arial" charset="0"/>
              </a:endParaRPr>
            </a:p>
          </p:txBody>
        </p:sp>
      </p:grpSp>
      <p:sp>
        <p:nvSpPr>
          <p:cNvPr id="11268" name="40 Título"/>
          <p:cNvSpPr>
            <a:spLocks noGrp="1"/>
          </p:cNvSpPr>
          <p:nvPr>
            <p:ph type="title"/>
          </p:nvPr>
        </p:nvSpPr>
        <p:spPr>
          <a:xfrm>
            <a:off x="507206" y="833438"/>
            <a:ext cx="7886700" cy="938212"/>
          </a:xfrm>
        </p:spPr>
        <p:txBody>
          <a:bodyPr/>
          <a:lstStyle/>
          <a:p>
            <a:r>
              <a:rPr lang="ca-ES" smtClean="0"/>
              <a:t>Define a </a:t>
            </a:r>
            <a:r>
              <a:rPr lang="ca-ES" b="1" smtClean="0"/>
              <a:t>methodology</a:t>
            </a:r>
          </a:p>
        </p:txBody>
      </p:sp>
      <p:sp>
        <p:nvSpPr>
          <p:cNvPr id="11269" name="37 Marcador de contenido"/>
          <p:cNvSpPr>
            <a:spLocks noGrp="1"/>
          </p:cNvSpPr>
          <p:nvPr>
            <p:ph idx="1"/>
          </p:nvPr>
        </p:nvSpPr>
        <p:spPr>
          <a:xfrm>
            <a:off x="628650" y="1825625"/>
            <a:ext cx="3738563" cy="4051647"/>
          </a:xfrm>
        </p:spPr>
        <p:txBody>
          <a:bodyPr>
            <a:normAutofit fontScale="77500" lnSpcReduction="20000"/>
          </a:bodyPr>
          <a:lstStyle/>
          <a:p>
            <a:r>
              <a:rPr lang="en-GB" dirty="0" smtClean="0"/>
              <a:t>First translate knowledge needs (e.g. </a:t>
            </a:r>
            <a:r>
              <a:rPr lang="en-GB" dirty="0" err="1" smtClean="0"/>
              <a:t>SDG</a:t>
            </a:r>
            <a:r>
              <a:rPr lang="en-GB" dirty="0" smtClean="0"/>
              <a:t>) into indicators and </a:t>
            </a:r>
          </a:p>
          <a:p>
            <a:r>
              <a:rPr lang="en-GB" dirty="0" smtClean="0"/>
              <a:t>Indicators as mapped into essential variables (</a:t>
            </a:r>
            <a:r>
              <a:rPr lang="en-GB" dirty="0" err="1" smtClean="0"/>
              <a:t>EV</a:t>
            </a:r>
            <a:r>
              <a:rPr lang="en-GB" dirty="0" smtClean="0"/>
              <a:t>) required for the quantification; </a:t>
            </a:r>
          </a:p>
          <a:p>
            <a:r>
              <a:rPr lang="en-GB" dirty="0" smtClean="0"/>
              <a:t>Ultimately, these </a:t>
            </a:r>
            <a:r>
              <a:rPr lang="en-GB" dirty="0" err="1" smtClean="0"/>
              <a:t>EV</a:t>
            </a:r>
            <a:r>
              <a:rPr lang="en-GB" dirty="0" smtClean="0"/>
              <a:t> are used to refine observation  requirements. </a:t>
            </a:r>
          </a:p>
        </p:txBody>
      </p:sp>
      <p:sp>
        <p:nvSpPr>
          <p:cNvPr id="39" name="2 Título"/>
          <p:cNvSpPr txBox="1">
            <a:spLocks/>
          </p:cNvSpPr>
          <p:nvPr/>
        </p:nvSpPr>
        <p:spPr>
          <a:xfrm>
            <a:off x="0" y="1"/>
            <a:ext cx="9144000" cy="822325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>
              <a:defRPr/>
            </a:pPr>
            <a:endParaRPr lang="en-GB" sz="4100" b="1" dirty="0"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42" name="41 CuadroTexto"/>
          <p:cNvSpPr txBox="1"/>
          <p:nvPr/>
        </p:nvSpPr>
        <p:spPr>
          <a:xfrm>
            <a:off x="0" y="5657672"/>
            <a:ext cx="2646878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ca-ES" sz="72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Obj</a:t>
            </a:r>
            <a:r>
              <a:rPr lang="ca-ES" sz="7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. 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 smtClean="0"/>
              <a:t>ConnetinGEO</a:t>
            </a:r>
            <a:r>
              <a:rPr lang="en-GB" dirty="0" smtClean="0"/>
              <a:t> methodology for the gap </a:t>
            </a:r>
            <a:r>
              <a:rPr lang="en-GB" dirty="0" smtClean="0"/>
              <a:t>analysis </a:t>
            </a:r>
            <a:r>
              <a:rPr lang="en-GB" dirty="0" smtClean="0"/>
              <a:t>five threads</a:t>
            </a:r>
            <a:endParaRPr lang="ca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i="1" dirty="0" smtClean="0"/>
              <a:t>Top-Down </a:t>
            </a:r>
            <a:r>
              <a:rPr lang="en-GB" i="1" dirty="0" smtClean="0"/>
              <a:t>thread 1: Identification of a collection of </a:t>
            </a:r>
            <a:r>
              <a:rPr lang="en-GB" b="1" i="1" dirty="0" smtClean="0"/>
              <a:t>observation requirements</a:t>
            </a:r>
            <a:r>
              <a:rPr lang="en-GB" i="1" dirty="0" smtClean="0"/>
              <a:t> and specifications from generic goals for sustainability of the global civilization as expressed in the GEOSS Strategic Targets, the </a:t>
            </a:r>
            <a:r>
              <a:rPr lang="en-GB" i="1" dirty="0" err="1" smtClean="0"/>
              <a:t>SDGs</a:t>
            </a:r>
            <a:r>
              <a:rPr lang="en-GB" i="1" dirty="0" smtClean="0"/>
              <a:t>, and the adherence to the planetary boundaries. </a:t>
            </a:r>
            <a:endParaRPr lang="ca-ES" dirty="0" smtClean="0"/>
          </a:p>
          <a:p>
            <a:pPr marL="514350" indent="-514350">
              <a:buFont typeface="+mj-lt"/>
              <a:buAutoNum type="arabicPeriod"/>
            </a:pPr>
            <a:r>
              <a:rPr lang="en-GB" i="1" dirty="0" smtClean="0"/>
              <a:t>Top-Down </a:t>
            </a:r>
            <a:r>
              <a:rPr lang="en-GB" i="1" dirty="0" smtClean="0"/>
              <a:t>thread 2: Incorporation of material from </a:t>
            </a:r>
            <a:r>
              <a:rPr lang="en-GB" b="1" i="1" dirty="0" smtClean="0"/>
              <a:t>international programs</a:t>
            </a:r>
            <a:r>
              <a:rPr lang="en-GB" i="1" dirty="0" smtClean="0"/>
              <a:t> such as Future Earth, Belmont Forum, the Research Data Alliance and community assessments of socio-economic benefits of Earth observations </a:t>
            </a:r>
            <a:r>
              <a:rPr lang="en-GB" dirty="0" smtClean="0"/>
              <a:t> </a:t>
            </a:r>
            <a:endParaRPr lang="ca-ES" dirty="0" smtClean="0"/>
          </a:p>
          <a:p>
            <a:pPr marL="514350" indent="-514350">
              <a:buFont typeface="+mj-lt"/>
              <a:buAutoNum type="arabicPeriod"/>
            </a:pPr>
            <a:r>
              <a:rPr lang="en-GB" i="1" dirty="0" smtClean="0"/>
              <a:t>Bottom-up </a:t>
            </a:r>
            <a:r>
              <a:rPr lang="en-GB" i="1" dirty="0" smtClean="0"/>
              <a:t>thread 1: A </a:t>
            </a:r>
            <a:r>
              <a:rPr lang="en-GB" b="1" i="1" dirty="0" smtClean="0"/>
              <a:t>consultation </a:t>
            </a:r>
            <a:r>
              <a:rPr lang="en-GB" i="1" dirty="0" smtClean="0"/>
              <a:t>process in </a:t>
            </a:r>
            <a:r>
              <a:rPr lang="en-GB" b="1" i="1" dirty="0" smtClean="0"/>
              <a:t>the current EO networks</a:t>
            </a:r>
            <a:r>
              <a:rPr lang="en-GB" i="1" dirty="0" smtClean="0"/>
              <a:t>, consisting of collaboration platforms, surveys and discussions at workshops and even involvement of citizen science</a:t>
            </a:r>
            <a:r>
              <a:rPr lang="en-GB" i="1" dirty="0" smtClean="0"/>
              <a:t>.</a:t>
            </a:r>
            <a:endParaRPr lang="ca-ES" dirty="0" smtClean="0"/>
          </a:p>
          <a:p>
            <a:pPr marL="514350" indent="-514350">
              <a:buFont typeface="+mj-lt"/>
              <a:buAutoNum type="arabicPeriod"/>
            </a:pPr>
            <a:r>
              <a:rPr lang="en-GB" i="1" dirty="0" smtClean="0"/>
              <a:t>Bottom-up </a:t>
            </a:r>
            <a:r>
              <a:rPr lang="en-GB" i="1" dirty="0" smtClean="0"/>
              <a:t>thread 2: A careful </a:t>
            </a:r>
            <a:r>
              <a:rPr lang="en-GB" b="1" i="1" dirty="0" smtClean="0"/>
              <a:t>analysis</a:t>
            </a:r>
            <a:r>
              <a:rPr lang="en-GB" i="1" dirty="0" smtClean="0"/>
              <a:t> of the observations and measurements that are currently in GEOSS </a:t>
            </a:r>
            <a:r>
              <a:rPr lang="en-GB" b="1" i="1" dirty="0" smtClean="0"/>
              <a:t>Discovery and Access Broker</a:t>
            </a:r>
            <a:r>
              <a:rPr lang="en-GB" i="1" dirty="0" smtClean="0"/>
              <a:t> complemented by other means (e.g. scientific literature</a:t>
            </a:r>
            <a:r>
              <a:rPr lang="en-GB" i="1" dirty="0" smtClean="0"/>
              <a:t>) </a:t>
            </a:r>
            <a:endParaRPr lang="ca-ES" dirty="0" smtClean="0"/>
          </a:p>
          <a:p>
            <a:pPr marL="514350" indent="-514350">
              <a:buFont typeface="+mj-lt"/>
              <a:buAutoNum type="arabicPeriod"/>
            </a:pPr>
            <a:r>
              <a:rPr lang="en-GB" i="1" dirty="0" smtClean="0"/>
              <a:t>Bottom-up </a:t>
            </a:r>
            <a:r>
              <a:rPr lang="en-GB" i="1" dirty="0" smtClean="0"/>
              <a:t>thread 3: The realization of a series of real industry-driven </a:t>
            </a:r>
            <a:r>
              <a:rPr lang="en-GB" b="1" i="1" dirty="0" smtClean="0"/>
              <a:t>challenges </a:t>
            </a:r>
            <a:r>
              <a:rPr lang="en-GB" i="1" dirty="0" smtClean="0"/>
              <a:t>to assess the problems and gaps emerging during the creation of business opportunities </a:t>
            </a:r>
            <a:endParaRPr lang="ca-ES" dirty="0" smtClean="0"/>
          </a:p>
          <a:p>
            <a:endParaRPr lang="ca-E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51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a-ES"/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0" y="854076"/>
            <a:ext cx="7620000" cy="54959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7412" name="Picture 2" descr="P:\2015_ConnectinGEO\Dissemination\LogoENE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11129" y="914401"/>
            <a:ext cx="143946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CuadroTexto"/>
          <p:cNvSpPr txBox="1"/>
          <p:nvPr/>
        </p:nvSpPr>
        <p:spPr>
          <a:xfrm rot="16200000">
            <a:off x="-280699" y="3336765"/>
            <a:ext cx="1837747" cy="3416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GB" altLang="en-US" dirty="0">
                <a:latin typeface="+mj-lt"/>
                <a:ea typeface="+mj-ea"/>
                <a:cs typeface="+mj-cs"/>
              </a:rPr>
              <a:t>The methodology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44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a-ES"/>
          </a:p>
        </p:txBody>
      </p:sp>
      <p:grpSp>
        <p:nvGrpSpPr>
          <p:cNvPr id="2" name="Canvas 493"/>
          <p:cNvGrpSpPr>
            <a:grpSpLocks/>
          </p:cNvGrpSpPr>
          <p:nvPr/>
        </p:nvGrpSpPr>
        <p:grpSpPr bwMode="auto">
          <a:xfrm>
            <a:off x="1560910" y="1125539"/>
            <a:ext cx="7259240" cy="5138737"/>
            <a:chOff x="-2198" y="0"/>
            <a:chExt cx="63596" cy="38455"/>
          </a:xfrm>
        </p:grpSpPr>
        <p:sp>
          <p:nvSpPr>
            <p:cNvPr id="18439" name="AutoShape 43"/>
            <p:cNvSpPr>
              <a:spLocks noChangeAspect="1" noChangeArrowheads="1"/>
            </p:cNvSpPr>
            <p:nvPr/>
          </p:nvSpPr>
          <p:spPr bwMode="auto">
            <a:xfrm>
              <a:off x="0" y="0"/>
              <a:ext cx="61398" cy="384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ca-ES" sz="1200"/>
            </a:p>
          </p:txBody>
        </p:sp>
        <p:pic>
          <p:nvPicPr>
            <p:cNvPr id="18440" name="Picture 495" descr="geoss_bgcolor_white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2198" y="13820"/>
              <a:ext cx="19342" cy="121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88" name="AutoShape 496"/>
            <p:cNvSpPr>
              <a:spLocks noChangeArrowheads="1"/>
            </p:cNvSpPr>
            <p:nvPr/>
          </p:nvSpPr>
          <p:spPr bwMode="auto">
            <a:xfrm>
              <a:off x="20979" y="14410"/>
              <a:ext cx="10013" cy="6379"/>
            </a:xfrm>
            <a:prstGeom prst="verticalScroll">
              <a:avLst>
                <a:gd name="adj" fmla="val 12500"/>
              </a:avLst>
            </a:prstGeom>
            <a:gradFill rotWithShape="0">
              <a:gsLst>
                <a:gs pos="0">
                  <a:srgbClr val="92CDDC"/>
                </a:gs>
                <a:gs pos="50000">
                  <a:srgbClr val="DAEEF3"/>
                </a:gs>
                <a:gs pos="100000">
                  <a:srgbClr val="92CDDC"/>
                </a:gs>
              </a:gsLst>
              <a:lin ang="18900000" scaled="1"/>
            </a:gradFill>
            <a:ln w="12700">
              <a:solidFill>
                <a:srgbClr val="92CDDC"/>
              </a:solidFill>
              <a:round/>
              <a:headEnd/>
              <a:tailEnd/>
            </a:ln>
            <a:effectLst>
              <a:outerShdw dist="28398" dir="3806097" algn="ctr" rotWithShape="0">
                <a:srgbClr val="205867">
                  <a:alpha val="50000"/>
                </a:srgbClr>
              </a:outerShdw>
            </a:effectLst>
          </p:spPr>
          <p:txBody>
            <a:bodyPr anchor="ctr"/>
            <a:lstStyle/>
            <a:p>
              <a:pPr algn="ctr" eaLnBrk="1" hangingPunct="1">
                <a:defRPr/>
              </a:pPr>
              <a:r>
                <a:rPr lang="en-GB" sz="1050">
                  <a:solidFill>
                    <a:schemeClr val="tx1"/>
                  </a:solidFill>
                  <a:ea typeface="Times New Roman" pitchFamily="18" charset="0"/>
                  <a:cs typeface="Arial" pitchFamily="34" charset="0"/>
                </a:rPr>
                <a:t>Observation</a:t>
              </a:r>
              <a:br>
                <a:rPr lang="en-GB" sz="1050">
                  <a:solidFill>
                    <a:schemeClr val="tx1"/>
                  </a:solidFill>
                  <a:ea typeface="Times New Roman" pitchFamily="18" charset="0"/>
                  <a:cs typeface="Arial" pitchFamily="34" charset="0"/>
                </a:rPr>
              </a:br>
              <a:r>
                <a:rPr lang="en-GB" sz="1050">
                  <a:solidFill>
                    <a:schemeClr val="tx1"/>
                  </a:solidFill>
                  <a:ea typeface="Times New Roman" pitchFamily="18" charset="0"/>
                  <a:cs typeface="Arial" pitchFamily="34" charset="0"/>
                </a:rPr>
                <a:t>needs</a:t>
              </a:r>
              <a:endParaRPr lang="en-GB" sz="1200">
                <a:solidFill>
                  <a:schemeClr val="tx1"/>
                </a:solidFill>
                <a:cs typeface="Arial" pitchFamily="34" charset="0"/>
              </a:endParaRPr>
            </a:p>
          </p:txBody>
        </p:sp>
        <p:pic>
          <p:nvPicPr>
            <p:cNvPr id="889" name="Picture 497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CFDFF"/>
                </a:clrFrom>
                <a:clrTo>
                  <a:srgbClr val="FCFDFF">
                    <a:alpha val="0"/>
                  </a:srgbClr>
                </a:clrTo>
              </a:clrChange>
            </a:blip>
            <a:srcRect l="7552" r="45309" b="-1604"/>
            <a:stretch>
              <a:fillRect/>
            </a:stretch>
          </p:blipFill>
          <p:spPr bwMode="auto">
            <a:xfrm>
              <a:off x="25600" y="19079"/>
              <a:ext cx="3776" cy="2412"/>
            </a:xfrm>
            <a:prstGeom prst="rect">
              <a:avLst/>
            </a:prstGeom>
            <a:noFill/>
            <a:ln w="12700">
              <a:solidFill>
                <a:srgbClr val="92CDDC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205867">
                  <a:alpha val="50000"/>
                </a:srgbClr>
              </a:outerShdw>
            </a:effectLst>
          </p:spPr>
        </p:pic>
        <p:sp>
          <p:nvSpPr>
            <p:cNvPr id="890" name="AutoShape 498"/>
            <p:cNvSpPr>
              <a:spLocks noChangeArrowheads="1"/>
            </p:cNvSpPr>
            <p:nvPr/>
          </p:nvSpPr>
          <p:spPr bwMode="auto">
            <a:xfrm>
              <a:off x="33694" y="9397"/>
              <a:ext cx="7813" cy="6379"/>
            </a:xfrm>
            <a:prstGeom prst="verticalScroll">
              <a:avLst>
                <a:gd name="adj" fmla="val 12500"/>
              </a:avLst>
            </a:prstGeom>
            <a:gradFill rotWithShape="1">
              <a:gsLst>
                <a:gs pos="0">
                  <a:srgbClr val="92D050"/>
                </a:gs>
                <a:gs pos="50000">
                  <a:srgbClr val="DAEEF3"/>
                </a:gs>
                <a:gs pos="100000">
                  <a:srgbClr val="92D050"/>
                </a:gs>
              </a:gsLst>
              <a:lin ang="18900000" scaled="1"/>
            </a:gradFill>
            <a:ln w="12700">
              <a:solidFill>
                <a:srgbClr val="92CDDC"/>
              </a:solidFill>
              <a:round/>
              <a:headEnd/>
              <a:tailEnd/>
            </a:ln>
            <a:effectLst>
              <a:outerShdw dist="28398" dir="3806097" algn="ctr" rotWithShape="0">
                <a:srgbClr val="205867">
                  <a:alpha val="50000"/>
                </a:srgbClr>
              </a:outerShdw>
            </a:effectLst>
          </p:spPr>
          <p:txBody>
            <a:bodyPr anchor="ctr"/>
            <a:lstStyle/>
            <a:p>
              <a:pPr algn="ctr" eaLnBrk="1" hangingPunct="1">
                <a:defRPr/>
              </a:pPr>
              <a:r>
                <a:rPr lang="en-GB" sz="1200" dirty="0">
                  <a:solidFill>
                    <a:schemeClr val="tx1"/>
                  </a:solidFill>
                  <a:ea typeface="Times New Roman" pitchFamily="18" charset="0"/>
                  <a:cs typeface="Arial" pitchFamily="34" charset="0"/>
                </a:rPr>
                <a:t>Gap analysis</a:t>
              </a:r>
              <a:endParaRPr lang="en-GB" sz="3200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  <p:sp>
          <p:nvSpPr>
            <p:cNvPr id="891" name="AutoShape 499"/>
            <p:cNvSpPr>
              <a:spLocks noChangeArrowheads="1"/>
            </p:cNvSpPr>
            <p:nvPr/>
          </p:nvSpPr>
          <p:spPr bwMode="auto">
            <a:xfrm>
              <a:off x="43384" y="9397"/>
              <a:ext cx="8554" cy="6379"/>
            </a:xfrm>
            <a:prstGeom prst="verticalScroll">
              <a:avLst>
                <a:gd name="adj" fmla="val 12500"/>
              </a:avLst>
            </a:prstGeom>
            <a:gradFill rotWithShape="0">
              <a:gsLst>
                <a:gs pos="0">
                  <a:srgbClr val="E36C0A"/>
                </a:gs>
                <a:gs pos="50000">
                  <a:srgbClr val="FAE2CE"/>
                </a:gs>
                <a:gs pos="100000">
                  <a:srgbClr val="E36C0A"/>
                </a:gs>
              </a:gsLst>
              <a:lin ang="18900000" scaled="1"/>
            </a:gradFill>
            <a:ln w="12700">
              <a:solidFill>
                <a:srgbClr val="92CDDC"/>
              </a:solidFill>
              <a:round/>
              <a:headEnd/>
              <a:tailEnd/>
            </a:ln>
            <a:effectLst>
              <a:outerShdw dist="28398" dir="3806097" algn="ctr" rotWithShape="0">
                <a:srgbClr val="205867">
                  <a:alpha val="50000"/>
                </a:srgbClr>
              </a:outerShdw>
            </a:effectLst>
          </p:spPr>
          <p:txBody>
            <a:bodyPr anchor="ctr"/>
            <a:lstStyle/>
            <a:p>
              <a:pPr algn="ctr" eaLnBrk="1" hangingPunct="1">
                <a:defRPr/>
              </a:pPr>
              <a:r>
                <a:rPr lang="en-GB" sz="1100" dirty="0">
                  <a:solidFill>
                    <a:schemeClr val="tx1"/>
                  </a:solidFill>
                  <a:ea typeface="Times New Roman" pitchFamily="18" charset="0"/>
                  <a:cs typeface="Arial" pitchFamily="34" charset="0"/>
                </a:rPr>
                <a:t>Priorities</a:t>
              </a:r>
              <a:endParaRPr lang="en-GB" sz="1200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  <p:sp>
          <p:nvSpPr>
            <p:cNvPr id="892" name="AutoShape 500"/>
            <p:cNvSpPr>
              <a:spLocks noChangeArrowheads="1"/>
            </p:cNvSpPr>
            <p:nvPr/>
          </p:nvSpPr>
          <p:spPr bwMode="auto">
            <a:xfrm>
              <a:off x="25975" y="31196"/>
              <a:ext cx="10858" cy="6605"/>
            </a:xfrm>
            <a:prstGeom prst="hexagon">
              <a:avLst>
                <a:gd name="adj" fmla="val 41093"/>
                <a:gd name="vf" fmla="val 115470"/>
              </a:avLst>
            </a:prstGeom>
            <a:gradFill rotWithShape="0">
              <a:gsLst>
                <a:gs pos="0">
                  <a:srgbClr val="92CDDC"/>
                </a:gs>
                <a:gs pos="100000">
                  <a:srgbClr val="92CDDC"/>
                </a:gs>
              </a:gsLst>
              <a:lin ang="2700000" scaled="1"/>
            </a:gradFill>
            <a:ln w="12700">
              <a:solidFill>
                <a:srgbClr val="92CDDC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205867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ca-ES" sz="1200">
                <a:latin typeface="Arial" charset="0"/>
              </a:endParaRPr>
            </a:p>
          </p:txBody>
        </p:sp>
        <p:grpSp>
          <p:nvGrpSpPr>
            <p:cNvPr id="3" name="Group 501"/>
            <p:cNvGrpSpPr>
              <a:grpSpLocks/>
            </p:cNvGrpSpPr>
            <p:nvPr/>
          </p:nvGrpSpPr>
          <p:grpSpPr bwMode="auto">
            <a:xfrm>
              <a:off x="7002" y="17243"/>
              <a:ext cx="5633" cy="5019"/>
              <a:chOff x="2458" y="8495"/>
              <a:chExt cx="942" cy="836"/>
            </a:xfrm>
          </p:grpSpPr>
          <p:sp>
            <p:nvSpPr>
              <p:cNvPr id="894" name="AutoShape 502"/>
              <p:cNvSpPr>
                <a:spLocks noChangeArrowheads="1"/>
              </p:cNvSpPr>
              <p:nvPr/>
            </p:nvSpPr>
            <p:spPr bwMode="auto">
              <a:xfrm>
                <a:off x="2458" y="8488"/>
                <a:ext cx="942" cy="843"/>
              </a:xfrm>
              <a:prstGeom prst="hexagon">
                <a:avLst>
                  <a:gd name="adj" fmla="val 28182"/>
                  <a:gd name="vf" fmla="val 115470"/>
                </a:avLst>
              </a:prstGeom>
              <a:gradFill rotWithShape="0">
                <a:gsLst>
                  <a:gs pos="0">
                    <a:srgbClr val="FABF8F"/>
                  </a:gs>
                  <a:gs pos="100000">
                    <a:srgbClr val="FABF8F"/>
                  </a:gs>
                </a:gsLst>
                <a:lin ang="2700000" scaled="1"/>
              </a:gradFill>
              <a:ln w="12700">
                <a:solidFill>
                  <a:srgbClr val="FABF8F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974706">
                    <a:alpha val="50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ca-ES" sz="1200">
                  <a:latin typeface="Arial" charset="0"/>
                </a:endParaRPr>
              </a:p>
            </p:txBody>
          </p:sp>
          <p:sp>
            <p:nvSpPr>
              <p:cNvPr id="18480" name="Text Box 503"/>
              <p:cNvSpPr txBox="1">
                <a:spLocks noChangeArrowheads="1"/>
              </p:cNvSpPr>
              <p:nvPr/>
            </p:nvSpPr>
            <p:spPr bwMode="auto">
              <a:xfrm>
                <a:off x="2555" y="8521"/>
                <a:ext cx="730" cy="7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1" hangingPunct="1"/>
                <a:r>
                  <a:rPr lang="en-GB" sz="1050">
                    <a:solidFill>
                      <a:schemeClr val="tx1"/>
                    </a:solidFill>
                    <a:ea typeface="Times New Roman" pitchFamily="18" charset="0"/>
                    <a:cs typeface="Arial" charset="0"/>
                  </a:rPr>
                  <a:t>SBAs &amp; CoPs </a:t>
                </a:r>
                <a:endParaRPr lang="en-GB" sz="1200">
                  <a:solidFill>
                    <a:schemeClr val="tx1"/>
                  </a:solidFill>
                  <a:ea typeface="Times New Roman" pitchFamily="18" charset="0"/>
                  <a:cs typeface="Arial" charset="0"/>
                </a:endParaRPr>
              </a:p>
            </p:txBody>
          </p:sp>
        </p:grpSp>
        <p:sp>
          <p:nvSpPr>
            <p:cNvPr id="512" name="AutoShape 504"/>
            <p:cNvSpPr>
              <a:spLocks noChangeArrowheads="1"/>
            </p:cNvSpPr>
            <p:nvPr/>
          </p:nvSpPr>
          <p:spPr bwMode="auto">
            <a:xfrm>
              <a:off x="25662" y="24092"/>
              <a:ext cx="11109" cy="6391"/>
            </a:xfrm>
            <a:prstGeom prst="hexagon">
              <a:avLst>
                <a:gd name="adj" fmla="val 43444"/>
                <a:gd name="vf" fmla="val 115470"/>
              </a:avLst>
            </a:prstGeom>
            <a:gradFill rotWithShape="0">
              <a:gsLst>
                <a:gs pos="0">
                  <a:srgbClr val="C2D69B"/>
                </a:gs>
                <a:gs pos="100000">
                  <a:srgbClr val="C2D69B"/>
                </a:gs>
              </a:gsLst>
              <a:lin ang="2700000" scaled="1"/>
            </a:gradFill>
            <a:ln w="12700">
              <a:solidFill>
                <a:srgbClr val="C2D69B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4E6128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ca-ES" sz="1200">
                <a:latin typeface="Arial" charset="0"/>
              </a:endParaRPr>
            </a:p>
          </p:txBody>
        </p:sp>
        <p:sp>
          <p:nvSpPr>
            <p:cNvPr id="18448" name="Text Box 505"/>
            <p:cNvSpPr txBox="1">
              <a:spLocks noChangeArrowheads="1"/>
            </p:cNvSpPr>
            <p:nvPr/>
          </p:nvSpPr>
          <p:spPr bwMode="auto">
            <a:xfrm>
              <a:off x="26739" y="24987"/>
              <a:ext cx="9170" cy="5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1" hangingPunct="1"/>
              <a:r>
                <a:rPr lang="en-GB" sz="1050">
                  <a:solidFill>
                    <a:schemeClr val="tx1"/>
                  </a:solidFill>
                  <a:ea typeface="Times New Roman" pitchFamily="18" charset="0"/>
                  <a:cs typeface="Arial" charset="0"/>
                </a:rPr>
                <a:t>Industry stakeholders &amp; challenges</a:t>
              </a:r>
              <a:endParaRPr lang="en-GB" sz="1200">
                <a:solidFill>
                  <a:schemeClr val="tx1"/>
                </a:solidFill>
                <a:ea typeface="Times New Roman" pitchFamily="18" charset="0"/>
                <a:cs typeface="Arial" charset="0"/>
              </a:endParaRPr>
            </a:p>
          </p:txBody>
        </p:sp>
        <p:grpSp>
          <p:nvGrpSpPr>
            <p:cNvPr id="4" name="Group 506"/>
            <p:cNvGrpSpPr>
              <a:grpSpLocks/>
            </p:cNvGrpSpPr>
            <p:nvPr/>
          </p:nvGrpSpPr>
          <p:grpSpPr bwMode="auto">
            <a:xfrm>
              <a:off x="40703" y="920"/>
              <a:ext cx="6210" cy="4877"/>
              <a:chOff x="857" y="5652"/>
              <a:chExt cx="1750" cy="1490"/>
            </a:xfrm>
          </p:grpSpPr>
          <p:sp>
            <p:nvSpPr>
              <p:cNvPr id="515" name="AutoShape 507"/>
              <p:cNvSpPr>
                <a:spLocks noChangeArrowheads="1"/>
              </p:cNvSpPr>
              <p:nvPr/>
            </p:nvSpPr>
            <p:spPr bwMode="auto">
              <a:xfrm>
                <a:off x="857" y="5647"/>
                <a:ext cx="1755" cy="1495"/>
              </a:xfrm>
              <a:prstGeom prst="hexagon">
                <a:avLst>
                  <a:gd name="adj" fmla="val 29362"/>
                  <a:gd name="vf" fmla="val 115470"/>
                </a:avLst>
              </a:prstGeom>
              <a:gradFill rotWithShape="0">
                <a:gsLst>
                  <a:gs pos="0">
                    <a:srgbClr val="B2A1C7"/>
                  </a:gs>
                  <a:gs pos="100000">
                    <a:srgbClr val="B2A1C7"/>
                  </a:gs>
                </a:gsLst>
                <a:lin ang="2700000" scaled="1"/>
              </a:gradFill>
              <a:ln w="12700">
                <a:solidFill>
                  <a:srgbClr val="B2A1C7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3F3151">
                    <a:alpha val="50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ca-ES" sz="1200">
                  <a:latin typeface="Arial" charset="0"/>
                </a:endParaRPr>
              </a:p>
            </p:txBody>
          </p:sp>
          <p:sp>
            <p:nvSpPr>
              <p:cNvPr id="18478" name="Text Box 508"/>
              <p:cNvSpPr txBox="1">
                <a:spLocks noChangeArrowheads="1"/>
              </p:cNvSpPr>
              <p:nvPr/>
            </p:nvSpPr>
            <p:spPr bwMode="auto">
              <a:xfrm>
                <a:off x="1038" y="6058"/>
                <a:ext cx="1444" cy="9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1" hangingPunct="1"/>
                <a:r>
                  <a:rPr lang="en-GB" sz="1050">
                    <a:solidFill>
                      <a:schemeClr val="tx1"/>
                    </a:solidFill>
                    <a:ea typeface="Times New Roman" pitchFamily="18" charset="0"/>
                    <a:cs typeface="Arial" charset="0"/>
                  </a:rPr>
                  <a:t>SDG</a:t>
                </a:r>
                <a:endParaRPr lang="en-GB" sz="1200">
                  <a:solidFill>
                    <a:schemeClr val="tx1"/>
                  </a:solidFill>
                  <a:ea typeface="Times New Roman" pitchFamily="18" charset="0"/>
                  <a:cs typeface="Arial" charset="0"/>
                </a:endParaRPr>
              </a:p>
            </p:txBody>
          </p:sp>
        </p:grpSp>
        <p:sp>
          <p:nvSpPr>
            <p:cNvPr id="517" name="AutoShape 509"/>
            <p:cNvSpPr>
              <a:spLocks noChangeArrowheads="1"/>
            </p:cNvSpPr>
            <p:nvPr/>
          </p:nvSpPr>
          <p:spPr bwMode="auto">
            <a:xfrm>
              <a:off x="51760" y="0"/>
              <a:ext cx="8793" cy="8720"/>
            </a:xfrm>
            <a:prstGeom prst="upArrowCallout">
              <a:avLst>
                <a:gd name="adj1" fmla="val 25221"/>
                <a:gd name="adj2" fmla="val 25221"/>
                <a:gd name="adj3" fmla="val 16667"/>
                <a:gd name="adj4" fmla="val 76116"/>
              </a:avLst>
            </a:prstGeom>
            <a:gradFill rotWithShape="0">
              <a:gsLst>
                <a:gs pos="0">
                  <a:srgbClr val="FABF8F"/>
                </a:gs>
                <a:gs pos="100000">
                  <a:srgbClr val="FABF8F"/>
                </a:gs>
              </a:gsLst>
              <a:path path="rect">
                <a:fillToRect l="50000" t="50000" r="50000" b="50000"/>
              </a:path>
            </a:gradFill>
            <a:ln w="12700">
              <a:solidFill>
                <a:srgbClr val="B2A1C7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3F3151">
                  <a:alpha val="50000"/>
                </a:srgbClr>
              </a:outerShdw>
            </a:effectLst>
          </p:spPr>
          <p:txBody>
            <a:bodyPr/>
            <a:lstStyle/>
            <a:p>
              <a:pPr algn="ctr" eaLnBrk="1" hangingPunct="1">
                <a:defRPr/>
              </a:pPr>
              <a:r>
                <a:rPr lang="en-GB" sz="1050" dirty="0">
                  <a:solidFill>
                    <a:schemeClr val="tx1"/>
                  </a:solidFill>
                  <a:ea typeface="Times New Roman" pitchFamily="18" charset="0"/>
                  <a:cs typeface="Arial" pitchFamily="34" charset="0"/>
                </a:rPr>
                <a:t>National and regional actions and funding</a:t>
              </a:r>
              <a:endParaRPr lang="en-GB" sz="1200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  <p:cxnSp>
          <p:nvCxnSpPr>
            <p:cNvPr id="18451" name="AutoShape 510"/>
            <p:cNvCxnSpPr>
              <a:cxnSpLocks noChangeShapeType="1"/>
            </p:cNvCxnSpPr>
            <p:nvPr/>
          </p:nvCxnSpPr>
          <p:spPr bwMode="auto">
            <a:xfrm>
              <a:off x="40703" y="12585"/>
              <a:ext cx="3467" cy="7"/>
            </a:xfrm>
            <a:prstGeom prst="straightConnector1">
              <a:avLst/>
            </a:prstGeom>
            <a:noFill/>
            <a:ln w="28575">
              <a:solidFill>
                <a:srgbClr val="00B050"/>
              </a:solidFill>
              <a:round/>
              <a:headEnd/>
              <a:tailEnd type="triangle" w="lg" len="lg"/>
            </a:ln>
          </p:spPr>
        </p:cxnSp>
        <p:cxnSp>
          <p:nvCxnSpPr>
            <p:cNvPr id="18452" name="AutoShape 511"/>
            <p:cNvCxnSpPr>
              <a:cxnSpLocks noChangeShapeType="1"/>
            </p:cNvCxnSpPr>
            <p:nvPr/>
          </p:nvCxnSpPr>
          <p:spPr bwMode="auto">
            <a:xfrm flipV="1">
              <a:off x="30200" y="12585"/>
              <a:ext cx="4293" cy="5017"/>
            </a:xfrm>
            <a:prstGeom prst="curvedConnector3">
              <a:avLst>
                <a:gd name="adj1" fmla="val 49852"/>
              </a:avLst>
            </a:prstGeom>
            <a:noFill/>
            <a:ln w="28575">
              <a:solidFill>
                <a:srgbClr val="365F91"/>
              </a:solidFill>
              <a:round/>
              <a:headEnd/>
              <a:tailEnd type="triangle" w="lg" len="lg"/>
            </a:ln>
          </p:spPr>
        </p:cxnSp>
        <p:cxnSp>
          <p:nvCxnSpPr>
            <p:cNvPr id="18453" name="AutoShape 512"/>
            <p:cNvCxnSpPr>
              <a:cxnSpLocks noChangeShapeType="1"/>
            </p:cNvCxnSpPr>
            <p:nvPr/>
          </p:nvCxnSpPr>
          <p:spPr bwMode="auto">
            <a:xfrm>
              <a:off x="29667" y="7943"/>
              <a:ext cx="4826" cy="4642"/>
            </a:xfrm>
            <a:prstGeom prst="curvedConnector3">
              <a:avLst>
                <a:gd name="adj1" fmla="val 50657"/>
              </a:avLst>
            </a:prstGeom>
            <a:noFill/>
            <a:ln w="28575">
              <a:solidFill>
                <a:srgbClr val="E36C0A"/>
              </a:solidFill>
              <a:round/>
              <a:headEnd/>
              <a:tailEnd type="triangle" w="lg" len="lg"/>
            </a:ln>
          </p:spPr>
        </p:cxnSp>
        <p:cxnSp>
          <p:nvCxnSpPr>
            <p:cNvPr id="18454" name="AutoShape 513"/>
            <p:cNvCxnSpPr>
              <a:cxnSpLocks noChangeShapeType="1"/>
            </p:cNvCxnSpPr>
            <p:nvPr/>
          </p:nvCxnSpPr>
          <p:spPr bwMode="auto">
            <a:xfrm flipV="1">
              <a:off x="50399" y="8718"/>
              <a:ext cx="5760" cy="3867"/>
            </a:xfrm>
            <a:prstGeom prst="curvedConnector2">
              <a:avLst/>
            </a:prstGeom>
            <a:noFill/>
            <a:ln w="57150">
              <a:solidFill>
                <a:srgbClr val="E36C0A"/>
              </a:solidFill>
              <a:round/>
              <a:headEnd/>
              <a:tailEnd type="triangle" w="med" len="med"/>
            </a:ln>
          </p:spPr>
        </p:cxnSp>
        <p:cxnSp>
          <p:nvCxnSpPr>
            <p:cNvPr id="18455" name="AutoShape 514"/>
            <p:cNvCxnSpPr>
              <a:cxnSpLocks noChangeShapeType="1"/>
            </p:cNvCxnSpPr>
            <p:nvPr/>
          </p:nvCxnSpPr>
          <p:spPr bwMode="auto">
            <a:xfrm flipV="1">
              <a:off x="12700" y="17602"/>
              <a:ext cx="9080" cy="1600"/>
            </a:xfrm>
            <a:prstGeom prst="curvedConnector3">
              <a:avLst>
                <a:gd name="adj1" fmla="val 45593"/>
              </a:avLst>
            </a:prstGeom>
            <a:noFill/>
            <a:ln w="28575">
              <a:solidFill>
                <a:srgbClr val="5F497A"/>
              </a:solidFill>
              <a:round/>
              <a:headEnd/>
              <a:tailEnd type="triangle" w="lg" len="lg"/>
            </a:ln>
          </p:spPr>
        </p:cxnSp>
        <p:cxnSp>
          <p:nvCxnSpPr>
            <p:cNvPr id="18456" name="AutoShape 515"/>
            <p:cNvCxnSpPr>
              <a:cxnSpLocks noChangeShapeType="1"/>
            </p:cNvCxnSpPr>
            <p:nvPr/>
          </p:nvCxnSpPr>
          <p:spPr bwMode="auto">
            <a:xfrm>
              <a:off x="13239" y="5441"/>
              <a:ext cx="8617" cy="2502"/>
            </a:xfrm>
            <a:prstGeom prst="curvedConnector3">
              <a:avLst>
                <a:gd name="adj1" fmla="val 44880"/>
              </a:avLst>
            </a:prstGeom>
            <a:noFill/>
            <a:ln w="28575">
              <a:solidFill>
                <a:srgbClr val="E36C0A"/>
              </a:solidFill>
              <a:round/>
              <a:headEnd/>
              <a:tailEnd type="triangle" w="lg" len="lg"/>
            </a:ln>
          </p:spPr>
        </p:cxnSp>
        <p:grpSp>
          <p:nvGrpSpPr>
            <p:cNvPr id="5" name="Group 516"/>
            <p:cNvGrpSpPr>
              <a:grpSpLocks/>
            </p:cNvGrpSpPr>
            <p:nvPr/>
          </p:nvGrpSpPr>
          <p:grpSpPr bwMode="auto">
            <a:xfrm>
              <a:off x="1104" y="920"/>
              <a:ext cx="12567" cy="12898"/>
              <a:chOff x="925" y="6027"/>
              <a:chExt cx="1979" cy="2031"/>
            </a:xfrm>
          </p:grpSpPr>
          <p:sp>
            <p:nvSpPr>
              <p:cNvPr id="525" name="AutoShape 517"/>
              <p:cNvSpPr>
                <a:spLocks noChangeArrowheads="1"/>
              </p:cNvSpPr>
              <p:nvPr/>
            </p:nvSpPr>
            <p:spPr bwMode="auto">
              <a:xfrm>
                <a:off x="922" y="6021"/>
                <a:ext cx="1978" cy="2033"/>
              </a:xfrm>
              <a:prstGeom prst="roundRect">
                <a:avLst>
                  <a:gd name="adj" fmla="val 14787"/>
                </a:avLst>
              </a:prstGeom>
              <a:gradFill rotWithShape="0">
                <a:gsLst>
                  <a:gs pos="0">
                    <a:srgbClr val="92CDDC"/>
                  </a:gs>
                  <a:gs pos="100000">
                    <a:srgbClr val="92CDDC"/>
                  </a:gs>
                </a:gsLst>
                <a:lin ang="2700000" scaled="1"/>
              </a:gradFill>
              <a:ln w="12700">
                <a:solidFill>
                  <a:srgbClr val="548DD4"/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205867">
                    <a:alpha val="50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ca-ES" sz="1200">
                  <a:latin typeface="Arial" charset="0"/>
                </a:endParaRPr>
              </a:p>
            </p:txBody>
          </p:sp>
          <p:pic>
            <p:nvPicPr>
              <p:cNvPr id="18475" name="Picture 518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222" y="6353"/>
                <a:ext cx="676" cy="6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8476" name="Text Box 519"/>
              <p:cNvSpPr txBox="1">
                <a:spLocks noChangeArrowheads="1"/>
              </p:cNvSpPr>
              <p:nvPr/>
            </p:nvSpPr>
            <p:spPr bwMode="auto">
              <a:xfrm>
                <a:off x="987" y="6027"/>
                <a:ext cx="1849" cy="20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74066" tIns="37033" rIns="74066" bIns="37033"/>
              <a:lstStyle/>
              <a:p>
                <a:pPr eaLnBrk="1" hangingPunct="1"/>
                <a:r>
                  <a:rPr lang="en-US" sz="1400" dirty="0">
                    <a:solidFill>
                      <a:srgbClr val="2D6BB5"/>
                    </a:solidFill>
                    <a:ea typeface="Times New Roman" pitchFamily="18" charset="0"/>
                    <a:cs typeface="Arial" charset="0"/>
                  </a:rPr>
                  <a:t>European Network of Earth Observation Networks (ENEON) </a:t>
                </a:r>
                <a:br>
                  <a:rPr lang="en-US" sz="1400" dirty="0">
                    <a:solidFill>
                      <a:srgbClr val="2D6BB5"/>
                    </a:solidFill>
                    <a:ea typeface="Times New Roman" pitchFamily="18" charset="0"/>
                    <a:cs typeface="Arial" charset="0"/>
                  </a:rPr>
                </a:br>
                <a:r>
                  <a:rPr lang="en-US" sz="1400" dirty="0">
                    <a:solidFill>
                      <a:srgbClr val="2D6BB5"/>
                    </a:solidFill>
                    <a:ea typeface="Times New Roman" pitchFamily="18" charset="0"/>
                    <a:cs typeface="Arial" charset="0"/>
                  </a:rPr>
                  <a:t>INPUTS</a:t>
                </a:r>
                <a:endParaRPr lang="en-US" sz="1400" dirty="0">
                  <a:solidFill>
                    <a:schemeClr val="tx1"/>
                  </a:solidFill>
                  <a:ea typeface="Times New Roman" pitchFamily="18" charset="0"/>
                  <a:cs typeface="Arial" charset="0"/>
                </a:endParaRPr>
              </a:p>
            </p:txBody>
          </p:sp>
        </p:grpSp>
        <p:sp>
          <p:nvSpPr>
            <p:cNvPr id="528" name="AutoShape 520"/>
            <p:cNvSpPr>
              <a:spLocks noChangeArrowheads="1"/>
            </p:cNvSpPr>
            <p:nvPr/>
          </p:nvSpPr>
          <p:spPr bwMode="auto">
            <a:xfrm>
              <a:off x="20979" y="4467"/>
              <a:ext cx="10141" cy="6950"/>
            </a:xfrm>
            <a:prstGeom prst="verticalScroll">
              <a:avLst>
                <a:gd name="adj" fmla="val 12500"/>
              </a:avLst>
            </a:prstGeom>
            <a:gradFill rotWithShape="0">
              <a:gsLst>
                <a:gs pos="0">
                  <a:srgbClr val="FABF8F"/>
                </a:gs>
                <a:gs pos="50000">
                  <a:srgbClr val="FDE9D9"/>
                </a:gs>
                <a:gs pos="100000">
                  <a:srgbClr val="FABF8F"/>
                </a:gs>
              </a:gsLst>
              <a:lin ang="18900000" scaled="1"/>
            </a:gradFill>
            <a:ln w="12700">
              <a:solidFill>
                <a:srgbClr val="FABF8F"/>
              </a:solidFill>
              <a:round/>
              <a:headEnd/>
              <a:tailEnd/>
            </a:ln>
            <a:effectLst>
              <a:outerShdw dist="28398" dir="3806097" algn="ctr" rotWithShape="0">
                <a:srgbClr val="974706">
                  <a:alpha val="50000"/>
                </a:srgbClr>
              </a:outerShdw>
            </a:effectLst>
          </p:spPr>
          <p:txBody>
            <a:bodyPr anchor="ctr"/>
            <a:lstStyle/>
            <a:p>
              <a:pPr algn="ctr" eaLnBrk="1" hangingPunct="1">
                <a:defRPr/>
              </a:pPr>
              <a:r>
                <a:rPr lang="en-GB" sz="1100" dirty="0">
                  <a:solidFill>
                    <a:schemeClr val="tx1"/>
                  </a:solidFill>
                  <a:ea typeface="Times New Roman" pitchFamily="18" charset="0"/>
                  <a:cs typeface="Arial" pitchFamily="34" charset="0"/>
                </a:rPr>
                <a:t>Observation</a:t>
              </a:r>
              <a:br>
                <a:rPr lang="en-GB" sz="1100" dirty="0">
                  <a:solidFill>
                    <a:schemeClr val="tx1"/>
                  </a:solidFill>
                  <a:ea typeface="Times New Roman" pitchFamily="18" charset="0"/>
                  <a:cs typeface="Arial" pitchFamily="34" charset="0"/>
                </a:rPr>
              </a:br>
              <a:r>
                <a:rPr lang="en-GB" sz="1100" dirty="0">
                  <a:solidFill>
                    <a:schemeClr val="tx1"/>
                  </a:solidFill>
                  <a:ea typeface="Times New Roman" pitchFamily="18" charset="0"/>
                  <a:cs typeface="Arial" pitchFamily="34" charset="0"/>
                </a:rPr>
                <a:t>inventory</a:t>
              </a:r>
              <a:endParaRPr lang="en-GB" sz="2800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  <p:pic>
          <p:nvPicPr>
            <p:cNvPr id="18459" name="Picture 521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3909"/>
            <a:stretch>
              <a:fillRect/>
            </a:stretch>
          </p:blipFill>
          <p:spPr bwMode="auto">
            <a:xfrm>
              <a:off x="25603" y="9398"/>
              <a:ext cx="5391" cy="45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8460" name="AutoShape 522"/>
            <p:cNvCxnSpPr>
              <a:cxnSpLocks noChangeShapeType="1"/>
            </p:cNvCxnSpPr>
            <p:nvPr/>
          </p:nvCxnSpPr>
          <p:spPr bwMode="auto">
            <a:xfrm rot="16200000" flipH="1">
              <a:off x="43744" y="5861"/>
              <a:ext cx="3601" cy="3480"/>
            </a:xfrm>
            <a:prstGeom prst="curvedConnector3">
              <a:avLst>
                <a:gd name="adj1" fmla="val 49912"/>
              </a:avLst>
            </a:prstGeom>
            <a:noFill/>
            <a:ln w="28575">
              <a:solidFill>
                <a:srgbClr val="5F497A"/>
              </a:solidFill>
              <a:round/>
              <a:headEnd/>
              <a:tailEnd type="triangle" w="lg" len="lg"/>
            </a:ln>
          </p:spPr>
        </p:cxnSp>
        <p:cxnSp>
          <p:nvCxnSpPr>
            <p:cNvPr id="18461" name="AutoShape 523"/>
            <p:cNvCxnSpPr>
              <a:cxnSpLocks noChangeShapeType="1"/>
            </p:cNvCxnSpPr>
            <p:nvPr/>
          </p:nvCxnSpPr>
          <p:spPr bwMode="auto">
            <a:xfrm rot="10800000" flipH="1">
              <a:off x="19538" y="7943"/>
              <a:ext cx="2318" cy="22759"/>
            </a:xfrm>
            <a:prstGeom prst="curvedConnector3">
              <a:avLst>
                <a:gd name="adj1" fmla="val -98903"/>
              </a:avLst>
            </a:prstGeom>
            <a:noFill/>
            <a:ln w="28575">
              <a:solidFill>
                <a:srgbClr val="E36C0A"/>
              </a:solidFill>
              <a:prstDash val="dash"/>
              <a:round/>
              <a:headEnd/>
              <a:tailEnd type="triangle" w="lg" len="lg"/>
            </a:ln>
          </p:spPr>
        </p:cxnSp>
        <p:cxnSp>
          <p:nvCxnSpPr>
            <p:cNvPr id="18462" name="AutoShape 524"/>
            <p:cNvCxnSpPr>
              <a:cxnSpLocks noChangeShapeType="1"/>
            </p:cNvCxnSpPr>
            <p:nvPr/>
          </p:nvCxnSpPr>
          <p:spPr bwMode="auto">
            <a:xfrm rot="5400000">
              <a:off x="38785" y="21990"/>
              <a:ext cx="14713" cy="2286"/>
            </a:xfrm>
            <a:prstGeom prst="curvedConnector2">
              <a:avLst/>
            </a:prstGeom>
            <a:noFill/>
            <a:ln w="57150">
              <a:solidFill>
                <a:srgbClr val="E36C0A"/>
              </a:solidFill>
              <a:prstDash val="dash"/>
              <a:round/>
              <a:headEnd/>
              <a:tailEnd type="triangle" w="med" len="med"/>
            </a:ln>
          </p:spPr>
        </p:cxnSp>
        <p:sp>
          <p:nvSpPr>
            <p:cNvPr id="533" name="AutoShape 525"/>
            <p:cNvSpPr>
              <a:spLocks noChangeArrowheads="1"/>
            </p:cNvSpPr>
            <p:nvPr/>
          </p:nvSpPr>
          <p:spPr bwMode="auto">
            <a:xfrm flipH="1">
              <a:off x="43113" y="29783"/>
              <a:ext cx="1878" cy="1414"/>
            </a:xfrm>
            <a:prstGeom prst="homePlate">
              <a:avLst>
                <a:gd name="adj" fmla="val 33369"/>
              </a:avLst>
            </a:prstGeom>
            <a:gradFill rotWithShape="0">
              <a:gsLst>
                <a:gs pos="0">
                  <a:srgbClr val="F79646"/>
                </a:gs>
                <a:gs pos="100000">
                  <a:srgbClr val="DF6A09"/>
                </a:gs>
              </a:gsLst>
              <a:path path="shape">
                <a:fillToRect l="50000" t="50000" r="50000" b="50000"/>
              </a:path>
            </a:gradFill>
            <a:ln w="0">
              <a:noFill/>
              <a:miter lim="800000"/>
              <a:headEnd/>
              <a:tailEnd/>
            </a:ln>
            <a:effectLst>
              <a:outerShdw dist="28398" dir="3806097" algn="ctr" rotWithShape="0">
                <a:srgbClr val="974706"/>
              </a:outerShdw>
            </a:effectLst>
          </p:spPr>
          <p:txBody>
            <a:bodyPr/>
            <a:lstStyle/>
            <a:p>
              <a:pPr>
                <a:defRPr/>
              </a:pPr>
              <a:endParaRPr lang="ca-ES" sz="1200">
                <a:latin typeface="Arial" charset="0"/>
              </a:endParaRPr>
            </a:p>
          </p:txBody>
        </p:sp>
        <p:cxnSp>
          <p:nvCxnSpPr>
            <p:cNvPr id="18464" name="AutoShape 526"/>
            <p:cNvCxnSpPr>
              <a:cxnSpLocks noChangeShapeType="1"/>
            </p:cNvCxnSpPr>
            <p:nvPr/>
          </p:nvCxnSpPr>
          <p:spPr bwMode="auto">
            <a:xfrm rot="10800000">
              <a:off x="36779" y="27292"/>
              <a:ext cx="6350" cy="3194"/>
            </a:xfrm>
            <a:prstGeom prst="curvedConnector3">
              <a:avLst>
                <a:gd name="adj1" fmla="val 50000"/>
              </a:avLst>
            </a:prstGeom>
            <a:noFill/>
            <a:ln w="28575">
              <a:solidFill>
                <a:srgbClr val="365F91"/>
              </a:solidFill>
              <a:prstDash val="dash"/>
              <a:round/>
              <a:headEnd/>
              <a:tailEnd type="triangle" w="lg" len="lg"/>
            </a:ln>
          </p:spPr>
        </p:cxnSp>
        <p:cxnSp>
          <p:nvCxnSpPr>
            <p:cNvPr id="18465" name="AutoShape 527"/>
            <p:cNvCxnSpPr>
              <a:cxnSpLocks noChangeShapeType="1"/>
            </p:cNvCxnSpPr>
            <p:nvPr/>
          </p:nvCxnSpPr>
          <p:spPr bwMode="auto">
            <a:xfrm rot="10800000" flipV="1">
              <a:off x="36836" y="30486"/>
              <a:ext cx="6293" cy="4013"/>
            </a:xfrm>
            <a:prstGeom prst="curvedConnector3">
              <a:avLst>
                <a:gd name="adj1" fmla="val 50051"/>
              </a:avLst>
            </a:prstGeom>
            <a:noFill/>
            <a:ln w="28575">
              <a:solidFill>
                <a:srgbClr val="E36C0A"/>
              </a:solidFill>
              <a:prstDash val="dash"/>
              <a:round/>
              <a:headEnd/>
              <a:tailEnd type="triangle" w="lg" len="lg"/>
            </a:ln>
          </p:spPr>
        </p:cxnSp>
        <p:cxnSp>
          <p:nvCxnSpPr>
            <p:cNvPr id="18466" name="AutoShape 528"/>
            <p:cNvCxnSpPr>
              <a:cxnSpLocks noChangeShapeType="1"/>
            </p:cNvCxnSpPr>
            <p:nvPr/>
          </p:nvCxnSpPr>
          <p:spPr bwMode="auto">
            <a:xfrm rot="10800000" flipV="1">
              <a:off x="21412" y="27292"/>
              <a:ext cx="4254" cy="3410"/>
            </a:xfrm>
            <a:prstGeom prst="curvedConnector3">
              <a:avLst>
                <a:gd name="adj1" fmla="val 50148"/>
              </a:avLst>
            </a:prstGeom>
            <a:noFill/>
            <a:ln w="28575">
              <a:solidFill>
                <a:srgbClr val="5F497A"/>
              </a:solidFill>
              <a:prstDash val="dash"/>
              <a:round/>
              <a:headEnd/>
              <a:tailEnd type="triangle" w="lg" len="lg"/>
            </a:ln>
          </p:spPr>
        </p:cxnSp>
        <p:cxnSp>
          <p:nvCxnSpPr>
            <p:cNvPr id="18467" name="AutoShape 529"/>
            <p:cNvCxnSpPr>
              <a:cxnSpLocks noChangeShapeType="1"/>
            </p:cNvCxnSpPr>
            <p:nvPr/>
          </p:nvCxnSpPr>
          <p:spPr bwMode="auto">
            <a:xfrm rot="10800000">
              <a:off x="21412" y="30702"/>
              <a:ext cx="4559" cy="3797"/>
            </a:xfrm>
            <a:prstGeom prst="curvedConnector3">
              <a:avLst>
                <a:gd name="adj1" fmla="val 50139"/>
              </a:avLst>
            </a:prstGeom>
            <a:noFill/>
            <a:ln w="28575">
              <a:solidFill>
                <a:srgbClr val="E36C0A"/>
              </a:solidFill>
              <a:prstDash val="dash"/>
              <a:round/>
              <a:headEnd/>
              <a:tailEnd type="triangle" w="lg" len="lg"/>
            </a:ln>
          </p:spPr>
        </p:cxnSp>
        <p:sp>
          <p:nvSpPr>
            <p:cNvPr id="18468" name="Text Box 530"/>
            <p:cNvSpPr txBox="1">
              <a:spLocks noChangeArrowheads="1"/>
            </p:cNvSpPr>
            <p:nvPr/>
          </p:nvSpPr>
          <p:spPr bwMode="auto">
            <a:xfrm>
              <a:off x="51441" y="12154"/>
              <a:ext cx="9957" cy="29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r>
                <a:rPr lang="en-GB" sz="1600" b="1">
                  <a:solidFill>
                    <a:srgbClr val="E36C0A"/>
                  </a:solidFill>
                  <a:ea typeface="Times New Roman" pitchFamily="18" charset="0"/>
                  <a:cs typeface="Arial" charset="0"/>
                </a:rPr>
                <a:t> Outcomes</a:t>
              </a:r>
              <a:endParaRPr lang="en-GB" sz="1200" b="1">
                <a:solidFill>
                  <a:schemeClr val="tx1"/>
                </a:solidFill>
                <a:ea typeface="Times New Roman" pitchFamily="18" charset="0"/>
                <a:cs typeface="Arial" charset="0"/>
              </a:endParaRPr>
            </a:p>
          </p:txBody>
        </p:sp>
        <p:sp>
          <p:nvSpPr>
            <p:cNvPr id="18469" name="Text Box 531"/>
            <p:cNvSpPr txBox="1">
              <a:spLocks noChangeArrowheads="1"/>
            </p:cNvSpPr>
            <p:nvPr/>
          </p:nvSpPr>
          <p:spPr bwMode="auto">
            <a:xfrm>
              <a:off x="30537" y="20789"/>
              <a:ext cx="13633" cy="29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r>
                <a:rPr lang="en-GB" sz="1600" b="1">
                  <a:solidFill>
                    <a:srgbClr val="E36C0A"/>
                  </a:solidFill>
                  <a:ea typeface="Times New Roman" pitchFamily="18" charset="0"/>
                  <a:cs typeface="Arial" charset="0"/>
                </a:rPr>
                <a:t>Multiple loops</a:t>
              </a:r>
              <a:endParaRPr lang="en-GB" sz="1200" b="1">
                <a:solidFill>
                  <a:schemeClr val="tx1"/>
                </a:solidFill>
                <a:ea typeface="Times New Roman" pitchFamily="18" charset="0"/>
                <a:cs typeface="Arial" charset="0"/>
              </a:endParaRPr>
            </a:p>
          </p:txBody>
        </p:sp>
        <p:sp>
          <p:nvSpPr>
            <p:cNvPr id="541" name="AutoShape 532"/>
            <p:cNvSpPr>
              <a:spLocks noChangeArrowheads="1"/>
            </p:cNvSpPr>
            <p:nvPr/>
          </p:nvSpPr>
          <p:spPr bwMode="auto">
            <a:xfrm flipH="1">
              <a:off x="19529" y="30008"/>
              <a:ext cx="1878" cy="1402"/>
            </a:xfrm>
            <a:prstGeom prst="homePlate">
              <a:avLst>
                <a:gd name="adj" fmla="val 33351"/>
              </a:avLst>
            </a:prstGeom>
            <a:gradFill rotWithShape="0">
              <a:gsLst>
                <a:gs pos="0">
                  <a:srgbClr val="F79646"/>
                </a:gs>
                <a:gs pos="100000">
                  <a:srgbClr val="DF6A09"/>
                </a:gs>
              </a:gsLst>
              <a:path path="shape">
                <a:fillToRect l="50000" t="50000" r="50000" b="50000"/>
              </a:path>
            </a:gradFill>
            <a:ln w="0">
              <a:noFill/>
              <a:miter lim="800000"/>
              <a:headEnd/>
              <a:tailEnd/>
            </a:ln>
            <a:effectLst>
              <a:outerShdw dist="28398" dir="3806097" algn="ctr" rotWithShape="0">
                <a:srgbClr val="974706"/>
              </a:outerShdw>
            </a:effectLst>
          </p:spPr>
          <p:txBody>
            <a:bodyPr/>
            <a:lstStyle/>
            <a:p>
              <a:pPr>
                <a:defRPr/>
              </a:pPr>
              <a:endParaRPr lang="ca-ES" sz="1200">
                <a:latin typeface="Arial" charset="0"/>
              </a:endParaRPr>
            </a:p>
          </p:txBody>
        </p:sp>
        <p:cxnSp>
          <p:nvCxnSpPr>
            <p:cNvPr id="18471" name="AutoShape 533"/>
            <p:cNvCxnSpPr>
              <a:cxnSpLocks noChangeShapeType="1"/>
            </p:cNvCxnSpPr>
            <p:nvPr/>
          </p:nvCxnSpPr>
          <p:spPr bwMode="auto">
            <a:xfrm rot="10800000" flipH="1">
              <a:off x="19538" y="17602"/>
              <a:ext cx="2242" cy="13100"/>
            </a:xfrm>
            <a:prstGeom prst="curvedConnector3">
              <a:avLst>
                <a:gd name="adj1" fmla="val -102269"/>
              </a:avLst>
            </a:prstGeom>
            <a:noFill/>
            <a:ln w="28575">
              <a:solidFill>
                <a:srgbClr val="5F497A"/>
              </a:solidFill>
              <a:prstDash val="dash"/>
              <a:round/>
              <a:headEnd/>
              <a:tailEnd type="triangle" w="lg" len="lg"/>
            </a:ln>
          </p:spPr>
        </p:cxnSp>
        <p:sp>
          <p:nvSpPr>
            <p:cNvPr id="18472" name="Text Box 534"/>
            <p:cNvSpPr txBox="1">
              <a:spLocks noChangeArrowheads="1"/>
            </p:cNvSpPr>
            <p:nvPr/>
          </p:nvSpPr>
          <p:spPr bwMode="auto">
            <a:xfrm>
              <a:off x="26784" y="31407"/>
              <a:ext cx="9169" cy="6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1" hangingPunct="1"/>
              <a:r>
                <a:rPr lang="en-GB" sz="1100" dirty="0">
                  <a:solidFill>
                    <a:schemeClr val="tx1"/>
                  </a:solidFill>
                  <a:ea typeface="Times New Roman" pitchFamily="18" charset="0"/>
                  <a:cs typeface="Arial" charset="0"/>
                </a:rPr>
                <a:t>National, regional actions &amp; </a:t>
              </a:r>
              <a:r>
                <a:rPr lang="en-GB" sz="1100" dirty="0" err="1">
                  <a:solidFill>
                    <a:schemeClr val="tx1"/>
                  </a:solidFill>
                  <a:ea typeface="Times New Roman" pitchFamily="18" charset="0"/>
                  <a:cs typeface="Arial" charset="0"/>
                </a:rPr>
                <a:t>S&amp;T</a:t>
              </a:r>
              <a:r>
                <a:rPr lang="en-GB" sz="1100" dirty="0">
                  <a:solidFill>
                    <a:schemeClr val="tx1"/>
                  </a:solidFill>
                  <a:ea typeface="Times New Roman" pitchFamily="18" charset="0"/>
                  <a:cs typeface="Arial" charset="0"/>
                </a:rPr>
                <a:t> feedback</a:t>
              </a:r>
              <a:endParaRPr lang="en-GB" sz="1400" dirty="0">
                <a:solidFill>
                  <a:schemeClr val="tx1"/>
                </a:solidFill>
                <a:ea typeface="Times New Roman" pitchFamily="18" charset="0"/>
                <a:cs typeface="Arial" charset="0"/>
              </a:endParaRPr>
            </a:p>
          </p:txBody>
        </p:sp>
        <p:pic>
          <p:nvPicPr>
            <p:cNvPr id="18473" name="Picture 535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D"/>
                </a:clrFrom>
                <a:clrTo>
                  <a:srgbClr val="FFFFFD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648" y="25223"/>
              <a:ext cx="6553" cy="53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8437" name="46 CuadroTexto"/>
          <p:cNvSpPr txBox="1">
            <a:spLocks noChangeArrowheads="1"/>
          </p:cNvSpPr>
          <p:nvPr/>
        </p:nvSpPr>
        <p:spPr bwMode="auto">
          <a:xfrm rot="-5400000">
            <a:off x="-217682" y="3433247"/>
            <a:ext cx="23891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Apply the methodology</a:t>
            </a:r>
            <a:endParaRPr lang="ca-ES"/>
          </a:p>
        </p:txBody>
      </p:sp>
      <p:sp>
        <p:nvSpPr>
          <p:cNvPr id="48" name="47 CuadroTexto"/>
          <p:cNvSpPr txBox="1"/>
          <p:nvPr/>
        </p:nvSpPr>
        <p:spPr>
          <a:xfrm>
            <a:off x="0" y="5657672"/>
            <a:ext cx="2390398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ca-ES" sz="7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Obj.3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6 Título"/>
          <p:cNvSpPr>
            <a:spLocks noGrp="1"/>
          </p:cNvSpPr>
          <p:nvPr>
            <p:ph type="title"/>
          </p:nvPr>
        </p:nvSpPr>
        <p:spPr>
          <a:xfrm>
            <a:off x="507206" y="833438"/>
            <a:ext cx="7886700" cy="938212"/>
          </a:xfrm>
        </p:spPr>
        <p:txBody>
          <a:bodyPr/>
          <a:lstStyle/>
          <a:p>
            <a:r>
              <a:rPr lang="ca-ES" b="1" smtClean="0"/>
              <a:t>Essential</a:t>
            </a:r>
            <a:r>
              <a:rPr lang="ca-ES" smtClean="0"/>
              <a:t> Variables</a:t>
            </a:r>
          </a:p>
        </p:txBody>
      </p:sp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GB" dirty="0" smtClean="0"/>
              <a:t>The Essential Variables concept is the bases to reinforce the EO knowledge base 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GB" dirty="0" smtClean="0"/>
              <a:t>Climate– Global Climate Observing System;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GB" dirty="0" smtClean="0"/>
              <a:t>Biodiversity– GEO BON;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GB" dirty="0" smtClean="0"/>
              <a:t>Ocean – UNESCO and Southern Ocean Observing System.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GB" dirty="0" smtClean="0"/>
              <a:t>Water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GB" dirty="0" smtClean="0"/>
              <a:t>ConnectinGEO new communities are starting to propose new sets: 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GB" dirty="0" smtClean="0"/>
              <a:t>Carbon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GB" dirty="0" smtClean="0"/>
              <a:t>Agriculture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GB" dirty="0" smtClean="0"/>
              <a:t>Health and Pollution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GB" dirty="0" smtClean="0"/>
              <a:t>Ecosystems  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GB" dirty="0" smtClean="0"/>
              <a:t>Renewable Energy 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GB" dirty="0" smtClean="0"/>
              <a:t>Disasters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GB" dirty="0" smtClean="0"/>
              <a:t>Also spotting dependences and </a:t>
            </a:r>
            <a:br>
              <a:rPr lang="en-GB" dirty="0" smtClean="0"/>
            </a:br>
            <a:r>
              <a:rPr lang="en-GB" dirty="0" smtClean="0"/>
              <a:t>priorities</a:t>
            </a:r>
          </a:p>
        </p:txBody>
      </p:sp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3838" y="3754439"/>
            <a:ext cx="4858941" cy="291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2" descr="D:\docs\creaf\miramon\Projectes\7 Programa Marc\GeoViQua\logo\altres\geoss_bgcolor_white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87829" y="2606923"/>
            <a:ext cx="1491853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2 Título"/>
          <p:cNvSpPr>
            <a:spLocks noGrp="1"/>
          </p:cNvSpPr>
          <p:nvPr>
            <p:ph type="title"/>
          </p:nvPr>
        </p:nvSpPr>
        <p:spPr>
          <a:xfrm>
            <a:off x="507206" y="833438"/>
            <a:ext cx="7886700" cy="938212"/>
          </a:xfrm>
        </p:spPr>
        <p:txBody>
          <a:bodyPr>
            <a:noAutofit/>
          </a:bodyPr>
          <a:lstStyle/>
          <a:p>
            <a:r>
              <a:rPr sz="3200" dirty="0" smtClean="0"/>
              <a:t>European Network of </a:t>
            </a:r>
            <a:r>
              <a:rPr sz="3200" dirty="0" err="1" smtClean="0"/>
              <a:t>EO</a:t>
            </a:r>
            <a:r>
              <a:rPr sz="3200" dirty="0" smtClean="0"/>
              <a:t> Networks </a:t>
            </a:r>
            <a:r>
              <a:rPr sz="3200" b="1" dirty="0" smtClean="0"/>
              <a:t>ENEON</a:t>
            </a:r>
          </a:p>
        </p:txBody>
      </p:sp>
      <p:sp>
        <p:nvSpPr>
          <p:cNvPr id="15362" name="1 Marcador de contenido"/>
          <p:cNvSpPr>
            <a:spLocks noGrp="1"/>
          </p:cNvSpPr>
          <p:nvPr>
            <p:ph idx="1"/>
          </p:nvPr>
        </p:nvSpPr>
        <p:spPr>
          <a:xfrm>
            <a:off x="628650" y="1657350"/>
            <a:ext cx="7886700" cy="4351338"/>
          </a:xfrm>
        </p:spPr>
        <p:txBody>
          <a:bodyPr>
            <a:normAutofit fontScale="77500" lnSpcReduction="20000"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GB" dirty="0" smtClean="0"/>
              <a:t>The thematic partners (that represent thematic observation networks),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GB" dirty="0" smtClean="0"/>
              <a:t>The GEOSS </a:t>
            </a:r>
            <a:r>
              <a:rPr lang="en-GB" dirty="0" err="1" smtClean="0"/>
              <a:t>S&amp;T</a:t>
            </a:r>
            <a:r>
              <a:rPr lang="en-GB" dirty="0" smtClean="0"/>
              <a:t> Stakeholder Network and GEOSS CoPs,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GB" dirty="0" smtClean="0"/>
              <a:t>Copernicus services, Sentinel missions and in-situ support data representatives,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GB" dirty="0" smtClean="0"/>
              <a:t>European networks representatives for space-based, airborne and in-situ observations (e.g. EPOS, </a:t>
            </a:r>
            <a:r>
              <a:rPr lang="en-GB" dirty="0" err="1" smtClean="0"/>
              <a:t>EMSO</a:t>
            </a:r>
            <a:r>
              <a:rPr lang="en-GB" dirty="0" smtClean="0"/>
              <a:t> and GROOM, etc)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GB" dirty="0" smtClean="0"/>
              <a:t>Representatives of the SMEs and industry sector.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GB" dirty="0" smtClean="0"/>
              <a:t>European and national funding agencies and in particular the ones participating in the ERA-PLANET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0" y="5657672"/>
            <a:ext cx="2390398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ca-ES" sz="7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Obj.1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1 Título"/>
          <p:cNvSpPr>
            <a:spLocks noGrp="1"/>
          </p:cNvSpPr>
          <p:nvPr>
            <p:ph type="title"/>
          </p:nvPr>
        </p:nvSpPr>
        <p:spPr>
          <a:xfrm>
            <a:off x="2771800" y="833438"/>
            <a:ext cx="6192688" cy="938212"/>
          </a:xfrm>
        </p:spPr>
        <p:txBody>
          <a:bodyPr>
            <a:noAutofit/>
          </a:bodyPr>
          <a:lstStyle/>
          <a:p>
            <a:r>
              <a:rPr lang="en-US" sz="3200" dirty="0" smtClean="0"/>
              <a:t>European network of </a:t>
            </a:r>
            <a:r>
              <a:rPr lang="en-US" sz="3200" dirty="0" err="1" smtClean="0"/>
              <a:t>EO</a:t>
            </a:r>
            <a:r>
              <a:rPr lang="en-US" sz="3200" dirty="0" smtClean="0"/>
              <a:t> Networks</a:t>
            </a:r>
          </a:p>
        </p:txBody>
      </p:sp>
      <p:pic>
        <p:nvPicPr>
          <p:cNvPr id="1433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775" y="2054226"/>
            <a:ext cx="816769" cy="688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5225" y="1949450"/>
            <a:ext cx="1138238" cy="495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4341" name="Picture 4" descr=" 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86037" y="2957513"/>
            <a:ext cx="1004888" cy="66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6" descr="Interac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56410" y="2689225"/>
            <a:ext cx="1017984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9 Grupo"/>
          <p:cNvGrpSpPr>
            <a:grpSpLocks/>
          </p:cNvGrpSpPr>
          <p:nvPr/>
        </p:nvGrpSpPr>
        <p:grpSpPr bwMode="auto">
          <a:xfrm>
            <a:off x="4862513" y="2636838"/>
            <a:ext cx="1236906" cy="893966"/>
            <a:chOff x="3643395" y="2733257"/>
            <a:chExt cx="1649193" cy="894314"/>
          </a:xfrm>
        </p:grpSpPr>
        <p:pic>
          <p:nvPicPr>
            <p:cNvPr id="14368" name="Picture 8" descr="Home">
              <a:hlinkClick r:id="rId6" tooltip="Home"/>
            </p:cNvPr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643395" y="2733257"/>
              <a:ext cx="736099" cy="736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69" name="8 CuadroTexto"/>
            <p:cNvSpPr txBox="1">
              <a:spLocks noChangeArrowheads="1"/>
            </p:cNvSpPr>
            <p:nvPr/>
          </p:nvSpPr>
          <p:spPr bwMode="auto">
            <a:xfrm>
              <a:off x="4138864" y="3104147"/>
              <a:ext cx="1153724" cy="523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a-ES" sz="2800" b="1"/>
                <a:t>LTER</a:t>
              </a:r>
            </a:p>
          </p:txBody>
        </p:sp>
      </p:grpSp>
      <p:pic>
        <p:nvPicPr>
          <p:cNvPr id="14344" name="Picture 9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86038" y="3667125"/>
            <a:ext cx="1420416" cy="6397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4345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164807" y="3616325"/>
            <a:ext cx="850106" cy="9239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4346" name="Picture 1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258991" y="3609976"/>
            <a:ext cx="1057275" cy="587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4347" name="Picture 1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622948" y="4533901"/>
            <a:ext cx="1239440" cy="7096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4348" name="Picture 1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969544" y="4854575"/>
            <a:ext cx="1196579" cy="4397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4349" name="Picture 14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405437" y="4594226"/>
            <a:ext cx="691754" cy="5556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4350" name="Picture 15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708673" y="5300664"/>
            <a:ext cx="1045369" cy="638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4351" name="Picture 16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764756" y="5600701"/>
            <a:ext cx="963216" cy="6334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4352" name="Picture 17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848225" y="5526089"/>
            <a:ext cx="963216" cy="649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4353" name="Picture 19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001816" y="1870076"/>
            <a:ext cx="845344" cy="6080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4354" name="Picture 20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5925741" y="1927225"/>
            <a:ext cx="475059" cy="647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4355" name="Picture 21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5605463" y="2625725"/>
            <a:ext cx="1198960" cy="5095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4356" name="Picture 22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5857876" y="5329238"/>
            <a:ext cx="946547" cy="476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4357" name="Picture 23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6200776" y="4548189"/>
            <a:ext cx="821531" cy="504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grpSp>
        <p:nvGrpSpPr>
          <p:cNvPr id="3" name="27 Grupo"/>
          <p:cNvGrpSpPr>
            <a:grpSpLocks/>
          </p:cNvGrpSpPr>
          <p:nvPr/>
        </p:nvGrpSpPr>
        <p:grpSpPr bwMode="auto">
          <a:xfrm>
            <a:off x="6396036" y="3405189"/>
            <a:ext cx="952001" cy="832121"/>
            <a:chOff x="5615991" y="3404686"/>
            <a:chExt cx="1269787" cy="832552"/>
          </a:xfrm>
        </p:grpSpPr>
        <p:pic>
          <p:nvPicPr>
            <p:cNvPr id="14366" name="Picture 24"/>
            <p:cNvPicPr>
              <a:picLocks noChangeAspect="1" noChangeArrowheads="1"/>
            </p:cNvPicPr>
            <p:nvPr/>
          </p:nvPicPr>
          <p:blipFill>
            <a:blip r:embed="rId22" cstate="print"/>
            <a:srcRect/>
            <a:stretch>
              <a:fillRect/>
            </a:stretch>
          </p:blipFill>
          <p:spPr bwMode="auto">
            <a:xfrm>
              <a:off x="5615991" y="3404686"/>
              <a:ext cx="592260" cy="44541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14367" name="26 CuadroTexto"/>
            <p:cNvSpPr txBox="1">
              <a:spLocks noChangeArrowheads="1"/>
            </p:cNvSpPr>
            <p:nvPr/>
          </p:nvSpPr>
          <p:spPr bwMode="auto">
            <a:xfrm>
              <a:off x="5735053" y="3713747"/>
              <a:ext cx="1150725" cy="523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a-ES" sz="2800" b="1"/>
                <a:t>SIOS</a:t>
              </a:r>
            </a:p>
          </p:txBody>
        </p:sp>
      </p:grpSp>
      <p:pic>
        <p:nvPicPr>
          <p:cNvPr id="29" name="Picture 5" descr="D:\docs\creaf\miramon\Projectes\h2020\ConnectinGEO\logo\LogoConnectinGEO.png"/>
          <p:cNvPicPr>
            <a:picLocks noChangeAspect="1" noChangeArrowheads="1"/>
          </p:cNvPicPr>
          <p:nvPr/>
        </p:nvPicPr>
        <p:blipFill>
          <a:blip r:embed="rId23" cstate="print"/>
          <a:stretch>
            <a:fillRect/>
          </a:stretch>
        </p:blipFill>
        <p:spPr bwMode="auto">
          <a:xfrm rot="17677538">
            <a:off x="-977564" y="3699876"/>
            <a:ext cx="4211052" cy="482095"/>
          </a:xfrm>
          <a:prstGeom prst="rect">
            <a:avLst/>
          </a:prstGeom>
          <a:noFill/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pic>
        <p:nvPicPr>
          <p:cNvPr id="14360" name="Picture 25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888207" y="4778375"/>
            <a:ext cx="1151335" cy="1282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1" name="30 Flecha izquierda"/>
          <p:cNvSpPr/>
          <p:nvPr/>
        </p:nvSpPr>
        <p:spPr>
          <a:xfrm>
            <a:off x="1533525" y="3536950"/>
            <a:ext cx="866775" cy="62547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a-ES"/>
          </a:p>
        </p:txBody>
      </p:sp>
      <p:pic>
        <p:nvPicPr>
          <p:cNvPr id="14362" name="Picture 2" descr="D:\docs\creaf\miramon\Projectes\7 Programa Marc\GeoViQua\logo\altres\geoss_bgcolor_white.PNG"/>
          <p:cNvPicPr>
            <a:picLocks noChangeAspect="1" noChangeArrowheads="1"/>
          </p:cNvPicPr>
          <p:nvPr/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4310513">
            <a:off x="7424539" y="3478411"/>
            <a:ext cx="1987550" cy="939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32 Flecha izquierda y derecha"/>
          <p:cNvSpPr/>
          <p:nvPr/>
        </p:nvSpPr>
        <p:spPr>
          <a:xfrm>
            <a:off x="7080647" y="3429000"/>
            <a:ext cx="866775" cy="62706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a-ES"/>
          </a:p>
        </p:txBody>
      </p:sp>
      <p:sp>
        <p:nvSpPr>
          <p:cNvPr id="34" name="2 Marcador de contenido"/>
          <p:cNvSpPr txBox="1">
            <a:spLocks/>
          </p:cNvSpPr>
          <p:nvPr/>
        </p:nvSpPr>
        <p:spPr bwMode="auto">
          <a:xfrm>
            <a:off x="0" y="881063"/>
            <a:ext cx="2490788" cy="963761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1113" indent="-11113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Expert opinions will be considered in the methodology </a:t>
            </a:r>
          </a:p>
        </p:txBody>
      </p:sp>
      <p:sp>
        <p:nvSpPr>
          <p:cNvPr id="35" name="34 CuadroTexto"/>
          <p:cNvSpPr txBox="1">
            <a:spLocks noChangeArrowheads="1"/>
          </p:cNvSpPr>
          <p:nvPr/>
        </p:nvSpPr>
        <p:spPr bwMode="auto">
          <a:xfrm>
            <a:off x="6063853" y="4581128"/>
            <a:ext cx="3080147" cy="2308324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2400" dirty="0" smtClean="0">
                <a:solidFill>
                  <a:schemeClr val="tx1"/>
                </a:solidFill>
              </a:rPr>
              <a:t>E.g. Offering </a:t>
            </a:r>
            <a:r>
              <a:rPr lang="en-US" sz="2400" dirty="0">
                <a:solidFill>
                  <a:schemeClr val="tx1"/>
                </a:solidFill>
              </a:rPr>
              <a:t>to the European Networks of </a:t>
            </a:r>
            <a:r>
              <a:rPr lang="en-US" sz="2400" dirty="0" err="1">
                <a:solidFill>
                  <a:schemeClr val="tx1"/>
                </a:solidFill>
              </a:rPr>
              <a:t>EO</a:t>
            </a:r>
            <a:r>
              <a:rPr lang="en-US" sz="2400" dirty="0">
                <a:solidFill>
                  <a:schemeClr val="tx1"/>
                </a:solidFill>
              </a:rPr>
              <a:t> a common space in a booth to ensure their presence in the GEO week in Mexico.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0" descr="http://twiki.grumets.uab.es/twiki/pub/AIP6/Aip6GeossResourceRegistration/GEO_DAB_constell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2025" y="1677988"/>
            <a:ext cx="6906816" cy="518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8" descr="http://reporting.geodab.eu/DAB-Report-2015-04-13_files/GEO_DAB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47963" y="3043239"/>
            <a:ext cx="4074319" cy="253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1 Título"/>
          <p:cNvSpPr>
            <a:spLocks noGrp="1"/>
          </p:cNvSpPr>
          <p:nvPr>
            <p:ph type="title"/>
          </p:nvPr>
        </p:nvSpPr>
        <p:spPr>
          <a:xfrm>
            <a:off x="507206" y="833438"/>
            <a:ext cx="7886700" cy="938212"/>
          </a:xfrm>
        </p:spPr>
        <p:txBody>
          <a:bodyPr>
            <a:normAutofit fontScale="90000"/>
          </a:bodyPr>
          <a:lstStyle/>
          <a:p>
            <a:r>
              <a:rPr lang="en-US" smtClean="0"/>
              <a:t>The DAB analysis for the GAP analysis</a:t>
            </a:r>
          </a:p>
        </p:txBody>
      </p:sp>
      <p:pic>
        <p:nvPicPr>
          <p:cNvPr id="63494" name="Picture 6" descr="http://images.vectorhq.com/images/previews/cb6/magnifying-glass-high-res-psd-44869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87203" y="2706688"/>
            <a:ext cx="3929063" cy="332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6" dur="5000" fill="hold"/>
                                        <p:tgtEl>
                                          <p:spTgt spid="634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1 Título"/>
          <p:cNvSpPr>
            <a:spLocks noGrp="1"/>
          </p:cNvSpPr>
          <p:nvPr>
            <p:ph type="title"/>
          </p:nvPr>
        </p:nvSpPr>
        <p:spPr>
          <a:xfrm>
            <a:off x="507206" y="1410668"/>
            <a:ext cx="5937002" cy="938212"/>
          </a:xfrm>
        </p:spPr>
        <p:txBody>
          <a:bodyPr/>
          <a:lstStyle/>
          <a:p>
            <a:r>
              <a:rPr lang="en-US" dirty="0" smtClean="0"/>
              <a:t>The hands-on challenges</a:t>
            </a:r>
          </a:p>
        </p:txBody>
      </p:sp>
      <p:sp>
        <p:nvSpPr>
          <p:cNvPr id="16387" name="4 Marcador de contenido"/>
          <p:cNvSpPr>
            <a:spLocks noGrp="1"/>
          </p:cNvSpPr>
          <p:nvPr>
            <p:ph idx="1"/>
          </p:nvPr>
        </p:nvSpPr>
        <p:spPr>
          <a:xfrm>
            <a:off x="457200" y="2492896"/>
            <a:ext cx="6275040" cy="4392488"/>
          </a:xfrm>
        </p:spPr>
        <p:txBody>
          <a:bodyPr>
            <a:normAutofit/>
          </a:bodyPr>
          <a:lstStyle/>
          <a:p>
            <a:r>
              <a:rPr lang="en-US" dirty="0" smtClean="0"/>
              <a:t>Renewable energy challenge</a:t>
            </a:r>
          </a:p>
          <a:p>
            <a:r>
              <a:rPr lang="en-US" dirty="0" smtClean="0"/>
              <a:t>In-situ and Remote Sensing challenge</a:t>
            </a:r>
          </a:p>
          <a:p>
            <a:r>
              <a:rPr lang="en-US" dirty="0" smtClean="0"/>
              <a:t>In-situ integration in the </a:t>
            </a:r>
            <a:r>
              <a:rPr lang="en-US" dirty="0" err="1" smtClean="0"/>
              <a:t>GeoDAB</a:t>
            </a:r>
            <a:endParaRPr lang="en-US" dirty="0" smtClean="0"/>
          </a:p>
          <a:p>
            <a:r>
              <a:rPr lang="en-US" dirty="0" smtClean="0"/>
              <a:t>RS industry challenge</a:t>
            </a:r>
          </a:p>
          <a:p>
            <a:r>
              <a:rPr lang="en-US" b="1" dirty="0" smtClean="0"/>
              <a:t>Network integration</a:t>
            </a:r>
            <a:r>
              <a:rPr lang="en-US" dirty="0" smtClean="0"/>
              <a:t> </a:t>
            </a:r>
            <a:r>
              <a:rPr lang="en-US" dirty="0" smtClean="0"/>
              <a:t>challenge</a:t>
            </a:r>
            <a:endParaRPr lang="en-US" dirty="0" smtClean="0"/>
          </a:p>
        </p:txBody>
      </p:sp>
      <p:pic>
        <p:nvPicPr>
          <p:cNvPr id="16388" name="Picture 2" descr="http://www.yoursingapore.com/content/traveller/en/browse/see-and-do/hands-on/_jcr_content/flash/image.im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9573" y="0"/>
            <a:ext cx="3044428" cy="160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AutoShape 8" descr="http://www.google.it/url?sa=i&amp;source=imgres&amp;cd=&amp;ved=0CAkQjBwwAGoVChMI4_aLiomNxgIVJaZyCh3bSQC9&amp;url=http%3A%2F%2Fberc.berkeley.edu%2Fwp-content%2Fuploads%2F2015%2F04%2Fwindsolar.jpg&amp;ei=tFd8VePMEqXMygPbk4HoCw&amp;psig=AFQjCNHZu9GvQXL07-QvmP7NiScjUzymZg&amp;ust=1434298676397134"/>
          <p:cNvSpPr>
            <a:spLocks noChangeAspect="1" noChangeArrowheads="1"/>
          </p:cNvSpPr>
          <p:nvPr/>
        </p:nvSpPr>
        <p:spPr bwMode="auto">
          <a:xfrm>
            <a:off x="77391" y="-274638"/>
            <a:ext cx="2286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a-ES"/>
          </a:p>
        </p:txBody>
      </p:sp>
      <p:sp>
        <p:nvSpPr>
          <p:cNvPr id="16390" name="AutoShape 10" descr="http://www.google.it/url?sa=i&amp;source=imgres&amp;cd=&amp;ved=0CAkQjBwwAGoVChMI4_aLiomNxgIVJaZyCh3bSQC9&amp;url=http%3A%2F%2Fberc.berkeley.edu%2Fwp-content%2Fuploads%2F2015%2F04%2Fwindsolar.jpg&amp;ei=tFd8VePMEqXMygPbk4HoCw&amp;psig=AFQjCNHZu9GvQXL07-QvmP7NiScjUzymZg&amp;ust=1434298676397134"/>
          <p:cNvSpPr>
            <a:spLocks noChangeAspect="1" noChangeArrowheads="1"/>
          </p:cNvSpPr>
          <p:nvPr/>
        </p:nvSpPr>
        <p:spPr bwMode="auto">
          <a:xfrm>
            <a:off x="77391" y="-274638"/>
            <a:ext cx="2286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a-ES"/>
          </a:p>
        </p:txBody>
      </p:sp>
      <p:pic>
        <p:nvPicPr>
          <p:cNvPr id="16391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93757" y="1692275"/>
            <a:ext cx="1378744" cy="14747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6392" name="Picture 6" descr="National Data Buoy Center, 3-meter discus buo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71110" y="3049589"/>
            <a:ext cx="1077515" cy="169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3" name="Picture 4" descr="http://www.futa.edu.ng/futacms/page_images/rsg/satellite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9185" y="4670425"/>
            <a:ext cx="2076450" cy="153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/>
              <a:t>Interdisciplinary </a:t>
            </a:r>
            <a:r>
              <a:rPr lang="en-GB" b="1" dirty="0" smtClean="0"/>
              <a:t>cooperation on global change </a:t>
            </a:r>
            <a:r>
              <a:rPr lang="en-GB" b="1" dirty="0" smtClean="0"/>
              <a:t>challenge</a:t>
            </a:r>
            <a:endParaRPr lang="ca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ConnectinGEO we will select an interdisciplinary topic and will discuss about the possibilities for cooperation. </a:t>
            </a:r>
          </a:p>
          <a:p>
            <a:r>
              <a:rPr lang="en-US" dirty="0" smtClean="0"/>
              <a:t>The exact topic will be driven by stakeholders: </a:t>
            </a:r>
          </a:p>
          <a:p>
            <a:pPr lvl="1"/>
            <a:r>
              <a:rPr lang="en-US" dirty="0" smtClean="0"/>
              <a:t>E.g. relations and links between Global Change, Climate Change, Carbon, Land use and Biodiversity and its links to the planetary boundaries is a promising topic. </a:t>
            </a:r>
          </a:p>
          <a:p>
            <a:r>
              <a:rPr lang="en-US" dirty="0" smtClean="0"/>
              <a:t>It will conduct the following activities:</a:t>
            </a:r>
          </a:p>
          <a:p>
            <a:pPr lvl="1"/>
            <a:r>
              <a:rPr lang="en-US" dirty="0" smtClean="0"/>
              <a:t>Use the observation inventory analysis and the </a:t>
            </a:r>
            <a:r>
              <a:rPr lang="en-US" b="1" dirty="0" smtClean="0"/>
              <a:t>gap analysis</a:t>
            </a:r>
            <a:r>
              <a:rPr lang="en-US" dirty="0" smtClean="0"/>
              <a:t> in general, to identify potential stakeholders who can benefit from collaboration between themes. Develop a compelling argument to prioritize across domain target based on results from the work packages.</a:t>
            </a:r>
          </a:p>
          <a:p>
            <a:pPr lvl="1"/>
            <a:r>
              <a:rPr lang="en-US" dirty="0" smtClean="0"/>
              <a:t>Determine stakeholders, develop plans for </a:t>
            </a:r>
            <a:r>
              <a:rPr lang="en-US" b="1" dirty="0" smtClean="0"/>
              <a:t>further research</a:t>
            </a:r>
            <a:r>
              <a:rPr lang="en-US" dirty="0" smtClean="0"/>
              <a:t> and investigate regional, national and international funding opportunities </a:t>
            </a:r>
            <a:r>
              <a:rPr lang="en-US" b="1" dirty="0" smtClean="0"/>
              <a:t>to cover this gap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Analyze </a:t>
            </a:r>
            <a:r>
              <a:rPr lang="en-US" b="1" dirty="0" smtClean="0"/>
              <a:t>cost saving</a:t>
            </a:r>
            <a:r>
              <a:rPr lang="en-US" dirty="0" smtClean="0"/>
              <a:t> potential through collaboration across previously unrelated domains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2 Título"/>
          <p:cNvSpPr>
            <a:spLocks noGrp="1"/>
          </p:cNvSpPr>
          <p:nvPr>
            <p:ph type="title"/>
          </p:nvPr>
        </p:nvSpPr>
        <p:spPr>
          <a:xfrm>
            <a:off x="507206" y="833438"/>
            <a:ext cx="7886700" cy="938212"/>
          </a:xfrm>
        </p:spPr>
        <p:txBody>
          <a:bodyPr/>
          <a:lstStyle/>
          <a:p>
            <a:r>
              <a:rPr smtClean="0"/>
              <a:t>ConnectinGEO in brief</a:t>
            </a:r>
          </a:p>
        </p:txBody>
      </p:sp>
      <p:sp>
        <p:nvSpPr>
          <p:cNvPr id="3075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H2020 funded project that will last 2 years (641538)</a:t>
            </a:r>
          </a:p>
          <a:p>
            <a:r>
              <a:rPr lang="en-GB" dirty="0" smtClean="0"/>
              <a:t>Coordinate and Support Action (CSA)</a:t>
            </a:r>
          </a:p>
          <a:p>
            <a:r>
              <a:rPr lang="en-GB" dirty="0" smtClean="0"/>
              <a:t>Formed by 15 partners</a:t>
            </a:r>
          </a:p>
          <a:p>
            <a:r>
              <a:rPr lang="en-GB" dirty="0" smtClean="0"/>
              <a:t>A contribution of the EU to GEOSS</a:t>
            </a:r>
          </a:p>
          <a:p>
            <a:r>
              <a:rPr lang="en-GB" dirty="0" smtClean="0"/>
              <a:t>A gap analysis of GEOSS</a:t>
            </a:r>
          </a:p>
          <a:p>
            <a:r>
              <a:rPr lang="en-GB" dirty="0" smtClean="0"/>
              <a:t>Will propose priorities</a:t>
            </a:r>
          </a:p>
          <a:p>
            <a:r>
              <a:rPr lang="en-GB" dirty="0" smtClean="0"/>
              <a:t>Proposes a European Network of Earth Observation (ENEON).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1 Título"/>
          <p:cNvSpPr>
            <a:spLocks noGrp="1"/>
          </p:cNvSpPr>
          <p:nvPr>
            <p:ph type="title"/>
          </p:nvPr>
        </p:nvSpPr>
        <p:spPr>
          <a:xfrm>
            <a:off x="507206" y="833438"/>
            <a:ext cx="7886700" cy="938212"/>
          </a:xfrm>
        </p:spPr>
        <p:txBody>
          <a:bodyPr/>
          <a:lstStyle/>
          <a:p>
            <a:r>
              <a:rPr smtClean="0"/>
              <a:t>Exploit the results of the project:</a:t>
            </a:r>
            <a:endParaRPr lang="ca-ES" smtClean="0"/>
          </a:p>
        </p:txBody>
      </p:sp>
      <p:sp>
        <p:nvSpPr>
          <p:cNvPr id="19459" name="2 Marcador de contenido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672408"/>
          </a:xfrm>
        </p:spPr>
        <p:txBody>
          <a:bodyPr>
            <a:normAutofit fontScale="85000" lnSpcReduction="20000"/>
          </a:bodyPr>
          <a:lstStyle/>
          <a:p>
            <a:r>
              <a:rPr lang="en-GB" altLang="en-US" dirty="0" smtClean="0"/>
              <a:t>By providing a list of gaps with priorities: </a:t>
            </a:r>
          </a:p>
          <a:p>
            <a:pPr lvl="1"/>
            <a:r>
              <a:rPr lang="en-GB" altLang="en-US" dirty="0" smtClean="0"/>
              <a:t>European Commission</a:t>
            </a:r>
          </a:p>
          <a:p>
            <a:pPr lvl="1"/>
            <a:r>
              <a:rPr lang="en-GB" altLang="en-US" dirty="0" smtClean="0"/>
              <a:t>National and regional funding agencies, </a:t>
            </a:r>
          </a:p>
          <a:p>
            <a:pPr lvl="1"/>
            <a:r>
              <a:rPr lang="en-GB" altLang="en-US" dirty="0" smtClean="0"/>
              <a:t>Needs for GEOSS</a:t>
            </a:r>
          </a:p>
          <a:p>
            <a:pPr lvl="1"/>
            <a:r>
              <a:rPr lang="en-GB" altLang="en-US" dirty="0" smtClean="0"/>
              <a:t>Opportunities for Private Sector and Citizen Observatories</a:t>
            </a:r>
          </a:p>
          <a:p>
            <a:r>
              <a:rPr lang="en-GB" dirty="0" smtClean="0"/>
              <a:t>A solid foundation for an ENEON</a:t>
            </a:r>
            <a:endParaRPr lang="ca-ES" dirty="0" smtClean="0"/>
          </a:p>
          <a:p>
            <a:r>
              <a:rPr lang="en-GB" altLang="en-US" dirty="0" smtClean="0"/>
              <a:t>A published ConnectinGEO methodology </a:t>
            </a:r>
            <a:endParaRPr lang="ca-ES" dirty="0" smtClean="0"/>
          </a:p>
          <a:p>
            <a:r>
              <a:rPr lang="en-GB" altLang="en-US" dirty="0" smtClean="0"/>
              <a:t>A collection of best practices for observation networks and data exchange.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0" y="5657672"/>
            <a:ext cx="2390398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ca-ES" sz="7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Obj.4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1988840"/>
            <a:ext cx="1403648" cy="1340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7020272" y="3356992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dirty="0" smtClean="0"/>
              <a:t>H2020 - SC5</a:t>
            </a:r>
            <a:endParaRPr lang="ca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3 Título"/>
          <p:cNvSpPr>
            <a:spLocks noGrp="1"/>
          </p:cNvSpPr>
          <p:nvPr>
            <p:ph type="ctrTitle"/>
          </p:nvPr>
        </p:nvSpPr>
        <p:spPr>
          <a:xfrm>
            <a:off x="846534" y="1149350"/>
            <a:ext cx="3581449" cy="2387600"/>
          </a:xfrm>
        </p:spPr>
        <p:txBody>
          <a:bodyPr/>
          <a:lstStyle/>
          <a:p>
            <a:pPr eaLnBrk="1" hangingPunct="1"/>
            <a:r>
              <a:rPr lang="en-US" altLang="en-US" sz="4800" dirty="0" err="1" smtClean="0">
                <a:solidFill>
                  <a:srgbClr val="4F8AC5"/>
                </a:solidFill>
              </a:rPr>
              <a:t>Activelly</a:t>
            </a:r>
            <a:r>
              <a:rPr lang="en-US" altLang="en-US" sz="4800" dirty="0" smtClean="0">
                <a:solidFill>
                  <a:srgbClr val="4F8AC5"/>
                </a:solidFill>
              </a:rPr>
              <a:t> </a:t>
            </a:r>
            <a:r>
              <a:rPr lang="en-US" altLang="en-US" sz="4800" dirty="0" err="1" smtClean="0">
                <a:solidFill>
                  <a:srgbClr val="4F8AC5"/>
                </a:solidFill>
              </a:rPr>
              <a:t>workshoping</a:t>
            </a:r>
            <a:endParaRPr lang="en-US" altLang="en-US" sz="4800" dirty="0" smtClean="0">
              <a:solidFill>
                <a:srgbClr val="4F8AC5"/>
              </a:solidFill>
            </a:endParaRPr>
          </a:p>
        </p:txBody>
      </p:sp>
      <p:sp>
        <p:nvSpPr>
          <p:cNvPr id="20483" name="4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a-ES" smtClean="0"/>
          </a:p>
        </p:txBody>
      </p:sp>
      <p:pic>
        <p:nvPicPr>
          <p:cNvPr id="20485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71988" y="1616075"/>
            <a:ext cx="4013597" cy="4008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7" name="Picture 4" descr="P:\2015_ConnectinGEO\Dissemination\_Logos\LogoENEON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340512">
            <a:off x="7206843" y="2144472"/>
            <a:ext cx="905974" cy="44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sp>
        <p:nvSpPr>
          <p:cNvPr id="8" name="7 Rectángulo"/>
          <p:cNvSpPr/>
          <p:nvPr/>
        </p:nvSpPr>
        <p:spPr>
          <a:xfrm rot="275767">
            <a:off x="7199784" y="1880667"/>
            <a:ext cx="9316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EV</a:t>
            </a:r>
            <a:endParaRPr lang="es-ES" sz="5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5" descr="Enlace permanente de imagen incrustad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70448" y="1961852"/>
            <a:ext cx="2301479" cy="216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6 Título"/>
          <p:cNvSpPr>
            <a:spLocks noGrp="1"/>
          </p:cNvSpPr>
          <p:nvPr>
            <p:ph type="title"/>
          </p:nvPr>
        </p:nvSpPr>
        <p:spPr>
          <a:xfrm>
            <a:off x="1" y="833438"/>
            <a:ext cx="6632972" cy="9382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Joint ConnectinGEO and GEO Workshop</a:t>
            </a:r>
            <a:r>
              <a:rPr lang="ca-ES" dirty="0" smtClean="0"/>
              <a:t> in Bari</a:t>
            </a:r>
          </a:p>
        </p:txBody>
      </p:sp>
      <p:pic>
        <p:nvPicPr>
          <p:cNvPr id="21508" name="Picture 3" descr="Enlace permanente de imagen incrustad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2358" y="1974552"/>
            <a:ext cx="2005013" cy="225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5" descr="Enlace permanente de imagen incrustad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3712865"/>
            <a:ext cx="2320528" cy="260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13" descr="Enlace permanente de imagen incrustad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8279" y="4374852"/>
            <a:ext cx="1977629" cy="222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1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95023" y="3421064"/>
            <a:ext cx="1348978" cy="34369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1512" name="Picture 11" descr="Enlace permanente de imagen incrustada"/>
          <p:cNvPicPr>
            <a:picLocks noChangeAspect="1" noChangeArrowheads="1"/>
          </p:cNvPicPr>
          <p:nvPr/>
        </p:nvPicPr>
        <p:blipFill>
          <a:blip r:embed="rId7" cstate="print"/>
          <a:srcRect r="9462"/>
          <a:stretch>
            <a:fillRect/>
          </a:stretch>
        </p:blipFill>
        <p:spPr bwMode="auto">
          <a:xfrm>
            <a:off x="6881812" y="595314"/>
            <a:ext cx="2262188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3" name="Picture 9" descr="Enlace permanente de imagen incrustada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83944" y="1862139"/>
            <a:ext cx="2521744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4" name="Picture 7" descr="https://pbs.twimg.com/media/CHSOOUiW8AAR9EY.jpg:large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10075" y="4346277"/>
            <a:ext cx="2815829" cy="210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1 Título"/>
          <p:cNvSpPr>
            <a:spLocks noGrp="1"/>
          </p:cNvSpPr>
          <p:nvPr>
            <p:ph type="title"/>
          </p:nvPr>
        </p:nvSpPr>
        <p:spPr>
          <a:xfrm>
            <a:off x="507206" y="833438"/>
            <a:ext cx="7886700" cy="938212"/>
          </a:xfrm>
        </p:spPr>
        <p:txBody>
          <a:bodyPr/>
          <a:lstStyle/>
          <a:p>
            <a:r>
              <a:rPr lang="ca-ES" smtClean="0"/>
              <a:t>ENEON workshop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61938" y="1700213"/>
            <a:ext cx="2836069" cy="4826000"/>
          </a:xfrm>
        </p:spPr>
        <p:txBody>
          <a:bodyPr>
            <a:normAutofit fontScale="70000" lnSpcReduction="20000"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dirty="0" smtClean="0"/>
              <a:t>Objectives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dirty="0" smtClean="0"/>
              <a:t>Know more about the main current Earth Observation networks in Europe. 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dirty="0" smtClean="0"/>
              <a:t>Review previous umbrella initiatives. 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dirty="0" smtClean="0"/>
              <a:t>Clearly define the goals and benefits of the ENEON. 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dirty="0" smtClean="0"/>
              <a:t>Develop a strategy to setup the network of networks. 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dirty="0" smtClean="0"/>
              <a:t>Consider the legal status</a:t>
            </a:r>
          </a:p>
          <a:p>
            <a:pPr>
              <a:buFont typeface="Arial" pitchFamily="34" charset="0"/>
              <a:buChar char="•"/>
              <a:defRPr/>
            </a:pPr>
            <a:endParaRPr lang="ca-ES" dirty="0"/>
          </a:p>
        </p:txBody>
      </p:sp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9204" y="1655764"/>
            <a:ext cx="5998369" cy="46196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 15"/>
          <p:cNvGrpSpPr/>
          <p:nvPr/>
        </p:nvGrpSpPr>
        <p:grpSpPr>
          <a:xfrm>
            <a:off x="24983" y="5025051"/>
            <a:ext cx="9095396" cy="1800402"/>
            <a:chOff x="24983" y="5001301"/>
            <a:chExt cx="9095396" cy="1800402"/>
          </a:xfrm>
        </p:grpSpPr>
        <p:pic>
          <p:nvPicPr>
            <p:cNvPr id="4098" name="Picture 2" descr="http://www.eneon.net/imatgestop/03.jpg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4983" y="5937405"/>
              <a:ext cx="2988000" cy="864000"/>
            </a:xfrm>
            <a:prstGeom prst="rect">
              <a:avLst/>
            </a:prstGeom>
            <a:noFill/>
          </p:spPr>
        </p:pic>
        <p:pic>
          <p:nvPicPr>
            <p:cNvPr id="4100" name="Picture 4" descr="http://www.eneon.net/imatgestop/06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4983" y="5001301"/>
              <a:ext cx="2987302" cy="864096"/>
            </a:xfrm>
            <a:prstGeom prst="rect">
              <a:avLst/>
            </a:prstGeom>
            <a:noFill/>
          </p:spPr>
        </p:pic>
        <p:pic>
          <p:nvPicPr>
            <p:cNvPr id="4102" name="Picture 6" descr="http://www.eneon.net/imatgestop/05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084293" y="5937405"/>
              <a:ext cx="2988000" cy="864298"/>
            </a:xfrm>
            <a:prstGeom prst="rect">
              <a:avLst/>
            </a:prstGeom>
            <a:noFill/>
          </p:spPr>
        </p:pic>
        <p:pic>
          <p:nvPicPr>
            <p:cNvPr id="4104" name="Picture 8" descr="http://www.eneon.net/imatgestop/08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084293" y="5001301"/>
              <a:ext cx="2988000" cy="864298"/>
            </a:xfrm>
            <a:prstGeom prst="rect">
              <a:avLst/>
            </a:prstGeom>
            <a:noFill/>
          </p:spPr>
        </p:pic>
        <p:pic>
          <p:nvPicPr>
            <p:cNvPr id="4106" name="Picture 10" descr="http://www.eneon.net/imatgestop/04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132379" y="5001301"/>
              <a:ext cx="2988000" cy="864298"/>
            </a:xfrm>
            <a:prstGeom prst="rect">
              <a:avLst/>
            </a:prstGeom>
            <a:noFill/>
          </p:spPr>
        </p:pic>
        <p:pic>
          <p:nvPicPr>
            <p:cNvPr id="4108" name="Picture 12" descr="http://www.eneon.net/imatgestop/09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132379" y="5937405"/>
              <a:ext cx="2988000" cy="864298"/>
            </a:xfrm>
            <a:prstGeom prst="rect">
              <a:avLst/>
            </a:prstGeom>
            <a:noFill/>
          </p:spPr>
        </p:pic>
      </p:grpSp>
      <p:sp>
        <p:nvSpPr>
          <p:cNvPr id="14" name="Títol 1"/>
          <p:cNvSpPr txBox="1">
            <a:spLocks/>
          </p:cNvSpPr>
          <p:nvPr/>
        </p:nvSpPr>
        <p:spPr>
          <a:xfrm>
            <a:off x="707575" y="3581607"/>
            <a:ext cx="7772400" cy="830997"/>
          </a:xfrm>
          <a:prstGeom prst="rect">
            <a:avLst/>
          </a:prstGeom>
          <a:ln>
            <a:noFill/>
          </a:ln>
        </p:spPr>
        <p:txBody>
          <a:bodyPr>
            <a:sp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1">
                <a:solidFill>
                  <a:srgbClr val="00897A"/>
                </a:solidFill>
                <a:effectLst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897A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CREAF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00897A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i="0" dirty="0" smtClean="0">
                <a:latin typeface="+mj-lt"/>
                <a:ea typeface="+mj-ea"/>
                <a:cs typeface="+mj-cs"/>
              </a:rPr>
              <a:t>Joan Masó / Joan.Maso@uab.cat</a:t>
            </a: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srgbClr val="00897A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QuadreDeText 14"/>
          <p:cNvSpPr txBox="1"/>
          <p:nvPr/>
        </p:nvSpPr>
        <p:spPr>
          <a:xfrm>
            <a:off x="703111" y="1138135"/>
            <a:ext cx="7776864" cy="236988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i="0" kern="1200" noProof="0" dirty="0" smtClean="0">
                <a:solidFill>
                  <a:srgbClr val="00897A"/>
                </a:solidFill>
                <a:effectLst/>
                <a:latin typeface="+mj-lt"/>
                <a:ea typeface="+mj-ea"/>
                <a:cs typeface="+mj-cs"/>
              </a:rPr>
              <a:t>Thanks!.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i="0" kern="1200" noProof="0" dirty="0" smtClean="0">
                <a:solidFill>
                  <a:srgbClr val="00897A"/>
                </a:solidFill>
                <a:effectLst/>
                <a:latin typeface="+mj-lt"/>
                <a:ea typeface="+mj-ea"/>
                <a:cs typeface="+mj-cs"/>
              </a:rPr>
              <a:t>ENEON first workshop</a:t>
            </a:r>
            <a:endParaRPr lang="en-US" sz="3600" b="1" i="0" kern="1200" noProof="0" dirty="0" smtClean="0">
              <a:solidFill>
                <a:srgbClr val="00897A"/>
              </a:solidFill>
              <a:effectLst/>
              <a:latin typeface="+mj-lt"/>
              <a:ea typeface="+mj-ea"/>
              <a:cs typeface="+mj-cs"/>
            </a:endParaRPr>
          </a:p>
          <a:p>
            <a:pPr algn="ctr"/>
            <a:r>
              <a:rPr lang="en-US" sz="2800" i="1" dirty="0" smtClean="0">
                <a:solidFill>
                  <a:srgbClr val="00897A"/>
                </a:solidFill>
              </a:rPr>
              <a:t>Observing Europe: Networking the Earth Observation Networks in Europe</a:t>
            </a:r>
          </a:p>
          <a:p>
            <a:pPr lvl="0" algn="ctr"/>
            <a:r>
              <a:rPr lang="en-US" sz="2400" i="1" dirty="0" smtClean="0">
                <a:solidFill>
                  <a:schemeClr val="tx1">
                    <a:tint val="75000"/>
                  </a:schemeClr>
                </a:solidFill>
              </a:rPr>
              <a:t>21-22 September, Paris</a:t>
            </a:r>
            <a:endParaRPr lang="ca-ES" sz="4000" b="1" i="0" kern="1200" dirty="0" smtClean="0">
              <a:solidFill>
                <a:srgbClr val="00897A"/>
              </a:solidFill>
              <a:effectLst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2 Título"/>
          <p:cNvSpPr>
            <a:spLocks noGrp="1"/>
          </p:cNvSpPr>
          <p:nvPr>
            <p:ph type="title"/>
          </p:nvPr>
        </p:nvSpPr>
        <p:spPr>
          <a:xfrm>
            <a:off x="2234804" y="757239"/>
            <a:ext cx="4860131" cy="822325"/>
          </a:xfrm>
        </p:spPr>
        <p:txBody>
          <a:bodyPr/>
          <a:lstStyle/>
          <a:p>
            <a:pPr algn="ctr"/>
            <a:r>
              <a:rPr smtClean="0"/>
              <a:t>Partnership</a:t>
            </a:r>
          </a:p>
        </p:txBody>
      </p:sp>
      <p:pic>
        <p:nvPicPr>
          <p:cNvPr id="4099" name="Picture 33" descr="D:\docs\creaf\miramon\Projectes\h2020\ConnectinGEO\logo\partners\image18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45606" y="1687514"/>
            <a:ext cx="906066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35" descr="D:\docs\creaf\miramon\Projectes\h2020\ConnectinGEO\logo\partners\image2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5804" y="1733550"/>
            <a:ext cx="1459706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36" descr="D:\docs\creaf\miramon\Projectes\h2020\ConnectinGEO\logo\partners\image2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0854" y="2994026"/>
            <a:ext cx="210502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37" descr="D:\docs\creaf\miramon\Projectes\h2020\ConnectinGEO\logo\partners\image22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61148" y="2876551"/>
            <a:ext cx="2015728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38" descr="D:\docs\creaf\miramon\Projectes\h2020\ConnectinGEO\logo\partners\image23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9763" y="2865439"/>
            <a:ext cx="1660922" cy="89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39" descr="D:\docs\creaf\miramon\Projectes\h2020\ConnectinGEO\logo\partners\image24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9354" y="4238626"/>
            <a:ext cx="238125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40" descr="D:\docs\creaf\miramon\Projectes\h2020\ConnectinGEO\logo\partners\image25.jpe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58754" y="4086225"/>
            <a:ext cx="1435894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Picture 41" descr="D:\docs\creaf\miramon\Projectes\h2020\ConnectinGEO\logo\partners\image26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232797" y="4094163"/>
            <a:ext cx="1709738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7" name="Picture 42" descr="D:\docs\creaf\miramon\Projectes\h2020\ConnectinGEO\logo\partners\image27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380685" y="3978275"/>
            <a:ext cx="778669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8" name="Picture 43" descr="D:\docs\creaf\miramon\Projectes\h2020\ConnectinGEO\logo\partners\image28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95287" y="5349876"/>
            <a:ext cx="1562100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9" name="Picture 44" descr="D:\docs\creaf\miramon\Projectes\h2020\ConnectinGEO\logo\partners\image29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499123" y="5276851"/>
            <a:ext cx="2387203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0" name="Picture 45" descr="D:\docs\creaf\miramon\Projectes\h2020\ConnectinGEO\logo\partners\image30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425678" y="5135564"/>
            <a:ext cx="1198959" cy="107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1" name="Picture 46" descr="D:\docs\creaf\miramon\Projectes\h2020\ConnectinGEO\logo\partners\image31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163991" y="5172076"/>
            <a:ext cx="1685925" cy="100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2" name="Picture 2" descr="D:\docs\creaf\miramon\Projectes\h2020\ConnectinGEO\logo\partners\Tiwah2.0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285060" y="1655763"/>
            <a:ext cx="1726406" cy="88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3" name="Picture 2" descr="http://www.connectingeo.net/IMG/creaf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56047" y="1746250"/>
            <a:ext cx="1656159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18 CuadroTexto"/>
          <p:cNvSpPr txBox="1"/>
          <p:nvPr/>
        </p:nvSpPr>
        <p:spPr>
          <a:xfrm>
            <a:off x="3178204" y="2794573"/>
            <a:ext cx="3005822" cy="3046988"/>
          </a:xfrm>
          <a:prstGeom prst="rect">
            <a:avLst/>
          </a:prstGeom>
          <a:solidFill>
            <a:srgbClr val="FFFF00"/>
          </a:solidFill>
          <a:scene3d>
            <a:camera prst="isometricOffAxis1Right"/>
            <a:lightRig rig="threePt" dir="t"/>
          </a:scene3d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chemeClr val="tx1"/>
                </a:solidFill>
              </a:rPr>
              <a:t>Good balance:</a:t>
            </a:r>
          </a:p>
          <a:p>
            <a:pPr marL="176213" indent="-176213"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tx1"/>
                </a:solidFill>
              </a:rPr>
              <a:t>Some technical people</a:t>
            </a:r>
          </a:p>
          <a:p>
            <a:pPr marL="176213" indent="-176213"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tx1"/>
                </a:solidFill>
              </a:rPr>
              <a:t>Some thematic experts</a:t>
            </a:r>
          </a:p>
          <a:p>
            <a:pPr marL="176213" indent="-176213"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tx1"/>
                </a:solidFill>
              </a:rPr>
              <a:t>Some networking experts</a:t>
            </a:r>
          </a:p>
          <a:p>
            <a:pPr>
              <a:defRPr/>
            </a:pPr>
            <a:endParaRPr 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2 Título"/>
          <p:cNvSpPr>
            <a:spLocks noGrp="1"/>
          </p:cNvSpPr>
          <p:nvPr>
            <p:ph type="title"/>
          </p:nvPr>
        </p:nvSpPr>
        <p:spPr>
          <a:xfrm>
            <a:off x="507206" y="833438"/>
            <a:ext cx="7886700" cy="938212"/>
          </a:xfrm>
        </p:spPr>
        <p:txBody>
          <a:bodyPr/>
          <a:lstStyle/>
          <a:p>
            <a:r>
              <a:rPr smtClean="0"/>
              <a:t>Summary</a:t>
            </a:r>
          </a:p>
        </p:txBody>
      </p:sp>
      <p:sp>
        <p:nvSpPr>
          <p:cNvPr id="5123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smtClean="0"/>
              <a:t>ConnectinGEO links existing coordinated Earth observation networks with science and technology (S&amp;T) communities, the industry sector and the GEOSS and Copernicus stakeholders. </a:t>
            </a:r>
          </a:p>
          <a:p>
            <a:r>
              <a:rPr lang="en-GB" smtClean="0"/>
              <a:t>The emerging UN Sustainable Development Goals (SDGs) are a motivation. </a:t>
            </a:r>
          </a:p>
          <a:p>
            <a:r>
              <a:rPr lang="en-GB" smtClean="0"/>
              <a:t>Outcome: </a:t>
            </a:r>
          </a:p>
          <a:p>
            <a:pPr lvl="1"/>
            <a:r>
              <a:rPr lang="en-GB" smtClean="0"/>
              <a:t>prioritized list of critical gaps within the European Union in observations and the models that translate observations into practice-relevant knowledge. </a:t>
            </a:r>
          </a:p>
          <a:p>
            <a:pPr lvl="1"/>
            <a:r>
              <a:rPr lang="en-GB" smtClean="0"/>
              <a:t>It will include the research activities required to address these gaps. </a:t>
            </a:r>
          </a:p>
          <a:p>
            <a:pPr lvl="1"/>
            <a:r>
              <a:rPr lang="en-GB" smtClean="0"/>
              <a:t>Increase coherency of European observation networks, increase the use of Earth observations and inform the planning for future observation systems.</a:t>
            </a:r>
          </a:p>
        </p:txBody>
      </p:sp>
      <p:pic>
        <p:nvPicPr>
          <p:cNvPr id="6" name="Picture 5" descr="D:\docs\creaf\miramon\Projectes\h2020\ConnectinGEO\logo\LogoConnectinGEO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648828" y="1020707"/>
            <a:ext cx="3158289" cy="642793"/>
          </a:xfrm>
          <a:prstGeom prst="rect">
            <a:avLst/>
          </a:prstGeom>
          <a:noFill/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6 Título"/>
          <p:cNvSpPr>
            <a:spLocks noGrp="1"/>
          </p:cNvSpPr>
          <p:nvPr>
            <p:ph type="title"/>
          </p:nvPr>
        </p:nvSpPr>
        <p:spPr>
          <a:xfrm>
            <a:off x="507206" y="833438"/>
            <a:ext cx="7886700" cy="938212"/>
          </a:xfrm>
        </p:spPr>
        <p:txBody>
          <a:bodyPr>
            <a:noAutofit/>
          </a:bodyPr>
          <a:lstStyle/>
          <a:p>
            <a:r>
              <a:rPr sz="2800" dirty="0" smtClean="0"/>
              <a:t>Sustainable Development Goals are our motivation</a:t>
            </a:r>
          </a:p>
        </p:txBody>
      </p:sp>
      <p:pic>
        <p:nvPicPr>
          <p:cNvPr id="6147" name="Picture 4" descr="http://i.guim.co.uk/static/w-1920/h--/q-95/sys-images/Guardian/Pix/pictures/2015/6/4/1433415908804/9e2facfb-68e6-4119-933b-0d81cc20e055-2060x1236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35467" y="4954588"/>
            <a:ext cx="108704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22" descr="D:\docs\creaf\miramon\Projectes\h2020\ConnectinGEO\SDG\Goal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3869" y="1768475"/>
            <a:ext cx="1073944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24" descr="D:\docs\creaf\miramon\Projectes\h2020\ConnectinGEO\SDG\Goal-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89523" y="1768475"/>
            <a:ext cx="1073944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25" descr="D:\docs\creaf\miramon\Projectes\h2020\ConnectinGEO\SDG\Goal-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03985" y="1768475"/>
            <a:ext cx="1073944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26" descr="D:\docs\creaf\miramon\Projectes\h2020\ConnectinGEO\SDG\Goal-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8448" y="1768475"/>
            <a:ext cx="1073944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27" descr="D:\docs\creaf\miramon\Projectes\h2020\ConnectinGEO\SDG\Goal-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34100" y="1768475"/>
            <a:ext cx="1073944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28" descr="D:\docs\creaf\miramon\Projectes\h2020\ConnectinGEO\SDG\Goal-6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48563" y="1768475"/>
            <a:ext cx="1073944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4" name="Picture 29" descr="D:\docs\creaf\miramon\Projectes\h2020\ConnectinGEO\SDG\Goal-7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73869" y="3327400"/>
            <a:ext cx="1073944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5" name="Picture 30" descr="D:\docs\creaf\miramon\Projectes\h2020\ConnectinGEO\SDG\Goal-8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889523" y="3327400"/>
            <a:ext cx="1073944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6" name="Picture 31" descr="D:\docs\creaf\miramon\Projectes\h2020\ConnectinGEO\SDG\Goal-9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303985" y="3327400"/>
            <a:ext cx="1073944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7" name="Picture 32" descr="D:\docs\creaf\miramon\Projectes\h2020\ConnectinGEO\SDG\Goal-10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718448" y="3327400"/>
            <a:ext cx="1073944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8" name="Picture 33" descr="D:\docs\creaf\miramon\Projectes\h2020\ConnectinGEO\SDG\Goal-11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134100" y="3327400"/>
            <a:ext cx="1073944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9" name="Picture 34" descr="D:\docs\creaf\miramon\Projectes\h2020\ConnectinGEO\SDG\Goal-12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548563" y="3327400"/>
            <a:ext cx="1073944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0" name="Picture 35" descr="D:\docs\creaf\miramon\Projectes\h2020\ConnectinGEO\SDG\Goal-13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73869" y="4948238"/>
            <a:ext cx="1073944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1" name="Picture 36" descr="D:\docs\creaf\miramon\Projectes\h2020\ConnectinGEO\SDG\Goal-14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885950" y="4948238"/>
            <a:ext cx="1073944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2" name="Picture 37" descr="D:\docs\creaf\miramon\Projectes\h2020\ConnectinGEO\SDG\Goal-15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299222" y="4948238"/>
            <a:ext cx="1073944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3" name="Picture 38" descr="D:\docs\creaf\miramon\Projectes\h2020\ConnectinGEO\SDG\Goal-16.jp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4711304" y="4948238"/>
            <a:ext cx="1073944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4" name="Picture 39" descr="D:\docs\creaf\miramon\Projectes\h2020\ConnectinGEO\SDG\Goal-17.jp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6123385" y="4948238"/>
            <a:ext cx="1073944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6 Título"/>
          <p:cNvSpPr>
            <a:spLocks noGrp="1"/>
          </p:cNvSpPr>
          <p:nvPr>
            <p:ph type="title"/>
          </p:nvPr>
        </p:nvSpPr>
        <p:spPr>
          <a:xfrm>
            <a:off x="507206" y="833438"/>
            <a:ext cx="7886700" cy="938212"/>
          </a:xfrm>
        </p:spPr>
        <p:txBody>
          <a:bodyPr>
            <a:noAutofit/>
          </a:bodyPr>
          <a:lstStyle/>
          <a:p>
            <a:r>
              <a:rPr lang="en-US" sz="2800" dirty="0" smtClean="0"/>
              <a:t>Sustainable Development Goals monitored by RS</a:t>
            </a:r>
          </a:p>
        </p:txBody>
      </p:sp>
      <p:pic>
        <p:nvPicPr>
          <p:cNvPr id="7171" name="Picture 24" descr="D:\docs\creaf\miramon\Projectes\h2020\ConnectinGEO\SDG\Goal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9523" y="1768475"/>
            <a:ext cx="1073944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25" descr="D:\docs\creaf\miramon\Projectes\h2020\ConnectinGEO\SDG\Goal-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03985" y="1768475"/>
            <a:ext cx="1073944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28" descr="D:\docs\creaf\miramon\Projectes\h2020\ConnectinGEO\SDG\Goal-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48563" y="1768475"/>
            <a:ext cx="1073944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29" descr="D:\docs\creaf\miramon\Projectes\h2020\ConnectinGEO\SDG\Goal-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3869" y="3327400"/>
            <a:ext cx="1073944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33" descr="D:\docs\creaf\miramon\Projectes\h2020\ConnectinGEO\SDG\Goal-1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34100" y="3327400"/>
            <a:ext cx="1073944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35" descr="D:\docs\creaf\miramon\Projectes\h2020\ConnectinGEO\SDG\Goal-1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3869" y="4948238"/>
            <a:ext cx="1073944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Picture 36" descr="D:\docs\creaf\miramon\Projectes\h2020\ConnectinGEO\SDG\Goal-1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885950" y="4948238"/>
            <a:ext cx="1073944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8" name="Picture 37" descr="D:\docs\creaf\miramon\Projectes\h2020\ConnectinGEO\SDG\Goal-15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99222" y="4948238"/>
            <a:ext cx="1073944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9" name="Picture 4" descr="http://i.guim.co.uk/static/w-1920/h--/q-95/sys-images/Guardian/Pix/pictures/2015/6/4/1433415908804/9e2facfb-68e6-4119-933b-0d81cc20e055-2060x1236.jpe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535467" y="4954588"/>
            <a:ext cx="108704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6 Título"/>
          <p:cNvSpPr>
            <a:spLocks noGrp="1"/>
          </p:cNvSpPr>
          <p:nvPr>
            <p:ph type="title"/>
          </p:nvPr>
        </p:nvSpPr>
        <p:spPr>
          <a:xfrm>
            <a:off x="507206" y="833438"/>
            <a:ext cx="7886700" cy="938212"/>
          </a:xfrm>
        </p:spPr>
        <p:txBody>
          <a:bodyPr>
            <a:noAutofit/>
          </a:bodyPr>
          <a:lstStyle/>
          <a:p>
            <a:r>
              <a:rPr lang="en-US" sz="2800" dirty="0" smtClean="0"/>
              <a:t>Sustainable Development Goals monitored by RS</a:t>
            </a:r>
            <a:endParaRPr sz="2800" dirty="0" smtClean="0"/>
          </a:p>
        </p:txBody>
      </p:sp>
      <p:pic>
        <p:nvPicPr>
          <p:cNvPr id="8195" name="Picture 24" descr="D:\docs\creaf\miramon\Projectes\h2020\ConnectinGEO\SDG\Goal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3" y="1730375"/>
            <a:ext cx="1073944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25" descr="D:\docs\creaf\miramon\Projectes\h2020\ConnectinGEO\SDG\Goal-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2366" y="1730375"/>
            <a:ext cx="1073944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28" descr="D:\docs\creaf\miramon\Projectes\h2020\ConnectinGEO\SDG\Goal-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5632" y="1730375"/>
            <a:ext cx="1073944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29" descr="D:\docs\creaf\miramon\Projectes\h2020\ConnectinGEO\SDG\Goal-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913" y="3279775"/>
            <a:ext cx="1073944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33" descr="D:\docs\creaf\miramon\Projectes\h2020\ConnectinGEO\SDG\Goal-1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9035" y="3279775"/>
            <a:ext cx="1073944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35" descr="D:\docs\creaf\miramon\Projectes\h2020\ConnectinGEO\SDG\Goal-1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45632" y="3279775"/>
            <a:ext cx="1073944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1" name="Picture 36" descr="D:\docs\creaf\miramon\Projectes\h2020\ConnectinGEO\SDG\Goal-1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2913" y="4776788"/>
            <a:ext cx="1073944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2" name="Picture 37" descr="D:\docs\creaf\miramon\Projectes\h2020\ConnectinGEO\SDG\Goal-15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99035" y="4833938"/>
            <a:ext cx="1073944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3" name="1 Marcador de contenido"/>
          <p:cNvSpPr>
            <a:spLocks noGrp="1"/>
          </p:cNvSpPr>
          <p:nvPr>
            <p:ph idx="1"/>
          </p:nvPr>
        </p:nvSpPr>
        <p:spPr>
          <a:xfrm>
            <a:off x="4543425" y="1597026"/>
            <a:ext cx="4471988" cy="4651375"/>
          </a:xfrm>
          <a:solidFill>
            <a:srgbClr val="FFFF00"/>
          </a:solidFill>
        </p:spPr>
        <p:txBody>
          <a:bodyPr>
            <a:normAutofit fontScale="92500" lnSpcReduction="10000"/>
          </a:bodyPr>
          <a:lstStyle/>
          <a:p>
            <a:r>
              <a:rPr lang="en-GB" sz="1600" smtClean="0"/>
              <a:t>Goal 2: </a:t>
            </a:r>
            <a:r>
              <a:rPr lang="en-US" sz="1600" smtClean="0"/>
              <a:t>End hunger, achieve </a:t>
            </a:r>
            <a:r>
              <a:rPr lang="en-US" sz="1600" b="1" smtClean="0"/>
              <a:t>food security</a:t>
            </a:r>
            <a:r>
              <a:rPr lang="en-US" sz="1600" smtClean="0"/>
              <a:t> and improved nutrition and promote sustainable agriculture</a:t>
            </a:r>
            <a:endParaRPr lang="en-GB" sz="1600" smtClean="0"/>
          </a:p>
          <a:p>
            <a:r>
              <a:rPr lang="en-GB" sz="1600" smtClean="0"/>
              <a:t>Goal 3: </a:t>
            </a:r>
            <a:r>
              <a:rPr lang="en-US" sz="1600" smtClean="0"/>
              <a:t>Ensure </a:t>
            </a:r>
            <a:r>
              <a:rPr lang="en-US" sz="1600" b="1" smtClean="0"/>
              <a:t>healthy</a:t>
            </a:r>
            <a:r>
              <a:rPr lang="en-US" sz="1600" smtClean="0"/>
              <a:t> lives and promote wellbeing for all at all ages</a:t>
            </a:r>
            <a:endParaRPr lang="en-GB" sz="1600" smtClean="0"/>
          </a:p>
          <a:p>
            <a:r>
              <a:rPr lang="en-GB" sz="1600" smtClean="0"/>
              <a:t>Goal 6: </a:t>
            </a:r>
            <a:r>
              <a:rPr lang="en-US" sz="1600" smtClean="0"/>
              <a:t>Ensure availability and sustainable management of </a:t>
            </a:r>
            <a:r>
              <a:rPr lang="en-US" sz="1600" b="1" smtClean="0"/>
              <a:t>water </a:t>
            </a:r>
            <a:r>
              <a:rPr lang="en-US" sz="1600" smtClean="0"/>
              <a:t>and sanitation for all</a:t>
            </a:r>
            <a:endParaRPr lang="en-GB" sz="1600" smtClean="0"/>
          </a:p>
          <a:p>
            <a:r>
              <a:rPr lang="en-GB" sz="1600" smtClean="0"/>
              <a:t>Goal 7: </a:t>
            </a:r>
            <a:r>
              <a:rPr lang="en-US" sz="1600" smtClean="0"/>
              <a:t>Ensure access to affordable, reliable, sustainable and modern </a:t>
            </a:r>
            <a:r>
              <a:rPr lang="en-US" sz="1600" b="1" smtClean="0"/>
              <a:t>energy</a:t>
            </a:r>
            <a:r>
              <a:rPr lang="en-US" sz="1600" smtClean="0"/>
              <a:t> for all</a:t>
            </a:r>
            <a:r>
              <a:rPr lang="en-GB" sz="1600" smtClean="0"/>
              <a:t>, </a:t>
            </a:r>
          </a:p>
          <a:p>
            <a:r>
              <a:rPr lang="en-GB" sz="1600" smtClean="0"/>
              <a:t>Goal 11: </a:t>
            </a:r>
            <a:r>
              <a:rPr lang="en-US" sz="1600" smtClean="0"/>
              <a:t>Make </a:t>
            </a:r>
            <a:r>
              <a:rPr lang="en-US" sz="1600" b="1" smtClean="0"/>
              <a:t>cities</a:t>
            </a:r>
            <a:r>
              <a:rPr lang="en-US" sz="1600" smtClean="0"/>
              <a:t> and human settlements inclusive, safe, resilient and sustainable</a:t>
            </a:r>
            <a:endParaRPr lang="en-GB" sz="1600" smtClean="0"/>
          </a:p>
          <a:p>
            <a:r>
              <a:rPr lang="en-GB" sz="1600" smtClean="0"/>
              <a:t>Goal 13: </a:t>
            </a:r>
            <a:r>
              <a:rPr lang="en-US" sz="1600" smtClean="0"/>
              <a:t>Take urgent action to combat </a:t>
            </a:r>
            <a:r>
              <a:rPr lang="en-US" sz="1600" b="1" smtClean="0"/>
              <a:t>climate change </a:t>
            </a:r>
            <a:r>
              <a:rPr lang="en-US" sz="1600" smtClean="0"/>
              <a:t>and its impacts</a:t>
            </a:r>
          </a:p>
          <a:p>
            <a:r>
              <a:rPr lang="en-US" sz="1600" smtClean="0"/>
              <a:t>Goal 14: Conserve and sustainably use the oceans, seas and </a:t>
            </a:r>
            <a:r>
              <a:rPr lang="en-US" sz="1600" b="1" smtClean="0"/>
              <a:t>marine </a:t>
            </a:r>
            <a:r>
              <a:rPr lang="en-US" sz="1600" smtClean="0"/>
              <a:t>resources for sustainable development</a:t>
            </a:r>
          </a:p>
          <a:p>
            <a:r>
              <a:rPr lang="en-US" sz="1600" smtClean="0"/>
              <a:t>Goal 15: Protect, restore and promote sustainable use of terrestrial </a:t>
            </a:r>
            <a:r>
              <a:rPr lang="en-US" sz="1600" b="1" smtClean="0"/>
              <a:t>ecosystems,</a:t>
            </a:r>
            <a:r>
              <a:rPr lang="en-US" sz="1600" smtClean="0"/>
              <a:t> sustainably manage forests, combat desertification, and halt and reverse land degradation and halt </a:t>
            </a:r>
            <a:r>
              <a:rPr lang="en-US" sz="1600" b="1" smtClean="0"/>
              <a:t>biodiversity </a:t>
            </a:r>
            <a:r>
              <a:rPr lang="en-US" sz="1600" smtClean="0"/>
              <a:t>loss</a:t>
            </a:r>
            <a:endParaRPr lang="ca-ES" sz="1600" smtClean="0"/>
          </a:p>
        </p:txBody>
      </p:sp>
      <p:pic>
        <p:nvPicPr>
          <p:cNvPr id="8204" name="Picture 2" descr="D:\docs\creaf\miramon\Projectes\7 Programa Marc\GeoViQua\logo\altres\geoss_bgcolor_white.PN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28962" y="4886325"/>
            <a:ext cx="1300163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1 Título"/>
          <p:cNvSpPr>
            <a:spLocks noGrp="1"/>
          </p:cNvSpPr>
          <p:nvPr>
            <p:ph type="title"/>
          </p:nvPr>
        </p:nvSpPr>
        <p:spPr>
          <a:xfrm>
            <a:off x="507206" y="833438"/>
            <a:ext cx="7886700" cy="938212"/>
          </a:xfrm>
        </p:spPr>
        <p:txBody>
          <a:bodyPr>
            <a:normAutofit fontScale="90000"/>
          </a:bodyPr>
          <a:lstStyle/>
          <a:p>
            <a:r>
              <a:rPr lang="ca-ES" smtClean="0"/>
              <a:t>Indicators: </a:t>
            </a:r>
            <a:r>
              <a:rPr lang="en-US" sz="2800" smtClean="0"/>
              <a:t>Technical report by the Bureau of the </a:t>
            </a:r>
            <a:br>
              <a:rPr lang="en-US" sz="2800" smtClean="0"/>
            </a:br>
            <a:r>
              <a:rPr lang="en-US" sz="2800" smtClean="0"/>
              <a:t>United Nations Statistical Commission (UNSC) </a:t>
            </a:r>
            <a:endParaRPr lang="ca-ES" sz="2800" smtClean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sz="2000" dirty="0" smtClean="0"/>
              <a:t>Indicator 2.3.1 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1800" dirty="0" smtClean="0"/>
              <a:t>Value of agricultural production per hectare (measured in constant USD/hectare, disaggregated for the two lowest quintiles of countries’ farm size distribution, as well as for female-headed smallholder producer households)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000" dirty="0" smtClean="0"/>
              <a:t>Indicator 2.4.1 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1800" dirty="0" smtClean="0"/>
              <a:t>Emissions of greenhouse gases in agriculture (per hectare of land and per unit of output, separately for crop and livestock sectors).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000" dirty="0" smtClean="0"/>
              <a:t>Indicator 2.4.2 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1800" dirty="0" smtClean="0"/>
              <a:t>Absolute levels of emissions in relevant sectors and sub-sectors.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000" dirty="0" smtClean="0"/>
              <a:t>Indicator 3.9.1 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1800" dirty="0" smtClean="0"/>
              <a:t>Population in urban areas exposed to outdoor air pollution levels above WHO guideline values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ca-ES" sz="2000" dirty="0" err="1" smtClean="0"/>
              <a:t>Indicator</a:t>
            </a:r>
            <a:r>
              <a:rPr lang="ca-ES" sz="2000" dirty="0" smtClean="0"/>
              <a:t> 6.4.1 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ca-ES" sz="1800" dirty="0" err="1" smtClean="0"/>
              <a:t>Water</a:t>
            </a:r>
            <a:r>
              <a:rPr lang="ca-ES" sz="1800" dirty="0" smtClean="0"/>
              <a:t> </a:t>
            </a:r>
            <a:r>
              <a:rPr lang="ca-ES" sz="1800" dirty="0" err="1" smtClean="0"/>
              <a:t>Stress</a:t>
            </a:r>
            <a:endParaRPr lang="ca-ES" sz="1800" dirty="0" smtClean="0"/>
          </a:p>
          <a:p>
            <a:pPr>
              <a:buFont typeface="Arial" pitchFamily="34" charset="0"/>
              <a:buChar char="•"/>
              <a:defRPr/>
            </a:pPr>
            <a:r>
              <a:rPr lang="en-US" sz="2000" dirty="0" smtClean="0"/>
              <a:t>Indicator 6.6.1 </a:t>
            </a:r>
            <a:endParaRPr lang="ca-ES" sz="2000" dirty="0" smtClean="0"/>
          </a:p>
          <a:p>
            <a:pPr lvl="1">
              <a:buFont typeface="Arial" pitchFamily="34" charset="0"/>
              <a:buChar char="•"/>
              <a:defRPr/>
            </a:pPr>
            <a:r>
              <a:rPr lang="en-US" sz="1800" dirty="0" smtClean="0"/>
              <a:t>Change in wetlands extent over time (% change over time)</a:t>
            </a:r>
            <a:endParaRPr lang="ca-ES" sz="1800" dirty="0" smtClean="0"/>
          </a:p>
        </p:txBody>
      </p:sp>
      <p:pic>
        <p:nvPicPr>
          <p:cNvPr id="9220" name="Picture 2" descr="D:\docs\creaf\miramon\Projectes\7 Programa Marc\GeoViQua\logo\altres\geoss_bgcolor_white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00862" y="5006975"/>
            <a:ext cx="1490663" cy="125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24" descr="D:\docs\creaf\miramon\Projectes\h2020\ConnectinGEO\SDG\Goal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03426"/>
            <a:ext cx="664369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25" descr="D:\docs\creaf\miramon\Projectes\h2020\ConnectinGEO\SDG\Goal-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049713"/>
            <a:ext cx="664369" cy="68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28" descr="D:\docs\creaf\miramon\Projectes\h2020\ConnectinGEO\SDG\Goal-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746626"/>
            <a:ext cx="664369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1 Título"/>
          <p:cNvSpPr>
            <a:spLocks noGrp="1"/>
          </p:cNvSpPr>
          <p:nvPr>
            <p:ph type="title"/>
          </p:nvPr>
        </p:nvSpPr>
        <p:spPr>
          <a:xfrm>
            <a:off x="507206" y="833438"/>
            <a:ext cx="7886700" cy="938212"/>
          </a:xfrm>
        </p:spPr>
        <p:txBody>
          <a:bodyPr>
            <a:normAutofit fontScale="90000"/>
          </a:bodyPr>
          <a:lstStyle/>
          <a:p>
            <a:r>
              <a:rPr lang="ca-ES" smtClean="0"/>
              <a:t>Indicators: </a:t>
            </a:r>
            <a:r>
              <a:rPr lang="en-US" sz="2800" smtClean="0"/>
              <a:t>Technical report by the Bureau of the </a:t>
            </a:r>
            <a:br>
              <a:rPr lang="en-US" sz="2800" smtClean="0"/>
            </a:br>
            <a:r>
              <a:rPr lang="en-US" sz="2800" smtClean="0"/>
              <a:t>United Nations Statistical Commission (UNSC) </a:t>
            </a:r>
            <a:endParaRPr lang="ca-ES" sz="2800" smtClean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527550"/>
          </a:xfrm>
        </p:spPr>
        <p:txBody>
          <a:bodyPr>
            <a:normAutofit fontScale="55000" lnSpcReduction="20000"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dirty="0" smtClean="0"/>
              <a:t>Indicator 11.3.1 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dirty="0" smtClean="0"/>
              <a:t>Ratio of land consumption rate to population growth rate at comparable scale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dirty="0" smtClean="0"/>
              <a:t>Indicator 11.b.2 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dirty="0" smtClean="0"/>
              <a:t>Population density measured over continuous urban footprint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dirty="0" smtClean="0"/>
              <a:t>Indicator 14.2.2 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dirty="0" smtClean="0"/>
              <a:t>Ocean Health Index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dirty="0" smtClean="0"/>
              <a:t>Indicator 14.3.1 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dirty="0" smtClean="0"/>
              <a:t>Average marine acidity (pH) measured at agreed suite of  representative sampling stations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dirty="0" smtClean="0"/>
              <a:t>Indicator 14.5.2 &amp; Indicator 15.4.1 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dirty="0" smtClean="0"/>
              <a:t>Coverage of protected areas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dirty="0" smtClean="0"/>
              <a:t>Indicator 15.1.1 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dirty="0" smtClean="0"/>
              <a:t>Coverage of protected areas broken down by ecosystem type, including total area of forests in protected areas (thousands of hectares)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dirty="0" smtClean="0"/>
              <a:t>Indicator 15.1.2 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dirty="0" smtClean="0"/>
              <a:t>Forest area as a percentage of total land area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dirty="0" smtClean="0"/>
              <a:t>Indicator 15.3.1 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dirty="0" smtClean="0"/>
              <a:t>Trends in land degradation</a:t>
            </a:r>
            <a:endParaRPr lang="en-US" dirty="0"/>
          </a:p>
        </p:txBody>
      </p:sp>
      <p:pic>
        <p:nvPicPr>
          <p:cNvPr id="10244" name="Picture 2" descr="D:\docs\creaf\miramon\Projectes\7 Programa Marc\GeoViQua\logo\altres\geoss_bgcolor_white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00862" y="5006975"/>
            <a:ext cx="1490663" cy="125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33" descr="D:\docs\creaf\miramon\Projectes\h2020\ConnectinGEO\SDG\Goal-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33563"/>
            <a:ext cx="654844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36" descr="D:\docs\creaf\miramon\Projectes\h2020\ConnectinGEO\SDG\Goal-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947989"/>
            <a:ext cx="654844" cy="67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37" descr="D:\docs\creaf\miramon\Projectes\h2020\ConnectinGEO\SDG\Goal-1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614864"/>
            <a:ext cx="654844" cy="67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l'Office">
  <a:themeElements>
    <a:clrScheme name="Mirador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Urbà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l'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l'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9377</TotalTime>
  <Words>1265</Words>
  <Application>Microsoft Office PowerPoint</Application>
  <PresentationFormat>Presentación en pantalla (4:3)</PresentationFormat>
  <Paragraphs>191</Paragraphs>
  <Slides>24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25" baseType="lpstr">
      <vt:lpstr>Tema de l'Office</vt:lpstr>
      <vt:lpstr>Diapositiva 1</vt:lpstr>
      <vt:lpstr>ConnectinGEO in brief</vt:lpstr>
      <vt:lpstr>Partnership</vt:lpstr>
      <vt:lpstr>Summary</vt:lpstr>
      <vt:lpstr>Sustainable Development Goals are our motivation</vt:lpstr>
      <vt:lpstr>Sustainable Development Goals monitored by RS</vt:lpstr>
      <vt:lpstr>Sustainable Development Goals monitored by RS</vt:lpstr>
      <vt:lpstr>Indicators: Technical report by the Bureau of the  United Nations Statistical Commission (UNSC) </vt:lpstr>
      <vt:lpstr>Indicators: Technical report by the Bureau of the  United Nations Statistical Commission (UNSC) </vt:lpstr>
      <vt:lpstr>Define a methodology</vt:lpstr>
      <vt:lpstr>ConnetinGEO methodology for the gap analysis five threads</vt:lpstr>
      <vt:lpstr>Diapositiva 12</vt:lpstr>
      <vt:lpstr>Diapositiva 13</vt:lpstr>
      <vt:lpstr>Essential Variables</vt:lpstr>
      <vt:lpstr>European Network of EO Networks ENEON</vt:lpstr>
      <vt:lpstr>European network of EO Networks</vt:lpstr>
      <vt:lpstr>The DAB analysis for the GAP analysis</vt:lpstr>
      <vt:lpstr>The hands-on challenges</vt:lpstr>
      <vt:lpstr>Interdisciplinary cooperation on global change challenge</vt:lpstr>
      <vt:lpstr>Exploit the results of the project:</vt:lpstr>
      <vt:lpstr>Activelly workshoping</vt:lpstr>
      <vt:lpstr>Joint ConnectinGEO and GEO Workshop in Bari</vt:lpstr>
      <vt:lpstr>ENEON workshop</vt:lpstr>
      <vt:lpstr>Diapositiva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Ivette Serral</dc:creator>
  <cp:lastModifiedBy>Joan Masó Pau</cp:lastModifiedBy>
  <cp:revision>68</cp:revision>
  <dcterms:created xsi:type="dcterms:W3CDTF">2015-04-08T16:36:35Z</dcterms:created>
  <dcterms:modified xsi:type="dcterms:W3CDTF">2015-09-20T21:07:23Z</dcterms:modified>
</cp:coreProperties>
</file>