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277" r:id="rId3"/>
    <p:sldId id="276" r:id="rId4"/>
    <p:sldId id="266" r:id="rId5"/>
    <p:sldId id="269" r:id="rId6"/>
    <p:sldId id="271" r:id="rId7"/>
    <p:sldId id="272" r:id="rId8"/>
    <p:sldId id="273" r:id="rId9"/>
    <p:sldId id="268" r:id="rId10"/>
    <p:sldId id="274" r:id="rId11"/>
    <p:sldId id="275" r:id="rId12"/>
  </p:sldIdLst>
  <p:sldSz cx="9144000" cy="6858000" type="screen4x3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ette Serral" initials="I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7A"/>
    <a:srgbClr val="E1FF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132" y="-1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18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Contenidor de data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D752CFBB-2AE0-4AB0-96B1-B5AC2990DFA9}" type="datetimeFigureOut">
              <a:rPr lang="ca-ES" smtClean="0"/>
              <a:pPr/>
              <a:t>22/09/2015</a:t>
            </a:fld>
            <a:endParaRPr lang="ca-ES" dirty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BD5B466F-2CD0-4192-82B6-BA2C3E70A01A}" type="slidenum">
              <a:rPr lang="ca-ES" smtClean="0"/>
              <a:pPr/>
              <a:t>‹#›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75437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9858F2E4-9B16-4549-A3A8-A0296B9B64C2}" type="datetimeFigureOut">
              <a:rPr lang="ca-ES" smtClean="0"/>
              <a:pPr/>
              <a:t>22/09/2015</a:t>
            </a:fld>
            <a:endParaRPr lang="ca-ES" dirty="0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ca-ES" dirty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709599" y="4861155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FF5B015D-B3B7-4963-BD5B-E3D7315FBFBD}" type="slidenum">
              <a:rPr lang="ca-ES" smtClean="0"/>
              <a:pPr/>
              <a:t>‹#›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20107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5 Rectángulo"/>
          <p:cNvSpPr/>
          <p:nvPr userDrawn="1"/>
        </p:nvSpPr>
        <p:spPr>
          <a:xfrm>
            <a:off x="1598" y="687"/>
            <a:ext cx="9142402" cy="889187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118589" tIns="59294" rIns="118589" bIns="59294">
            <a:spAutoFit/>
          </a:bodyPr>
          <a:lstStyle/>
          <a:p>
            <a:pPr algn="ctr">
              <a:lnSpc>
                <a:spcPts val="1500"/>
              </a:lnSpc>
              <a:defRPr/>
            </a:pPr>
            <a:endParaRPr lang="en-US" sz="500" b="1" i="1" noProof="0" dirty="0" smtClean="0">
              <a:solidFill>
                <a:srgbClr val="00897A"/>
              </a:solidFill>
              <a:latin typeface="+mj-lt"/>
              <a:ea typeface="ＭＳ Ｐゴシック" pitchFamily="34" charset="-128"/>
            </a:endParaRPr>
          </a:p>
          <a:p>
            <a:pPr algn="l">
              <a:lnSpc>
                <a:spcPts val="1500"/>
              </a:lnSpc>
              <a:defRPr/>
            </a:pPr>
            <a:r>
              <a:rPr lang="en-US" sz="1600" b="1" i="1" noProof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800" b="1" i="1" noProof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ENEON first workshop</a:t>
            </a:r>
            <a:r>
              <a:rPr lang="en-US" sz="1200" b="1" i="1" noProof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200" b="1" i="1" noProof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1" i="1" noProof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Observing Europe: Networking the Earth Observation Networks in Europe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400" b="1" i="1" noProof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0" i="1" noProof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21-22</a:t>
            </a:r>
            <a:r>
              <a:rPr lang="en-US" sz="1400" b="0" i="1" baseline="0" noProof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September, Paris</a:t>
            </a:r>
            <a:endParaRPr lang="en-US" sz="1200" b="0" noProof="0" dirty="0">
              <a:solidFill>
                <a:srgbClr val="2B4C6E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12" name="Picture 17" descr="\\joanma\www\projectes\eneon\IMG\EC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4100" y="2"/>
            <a:ext cx="829897" cy="54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6" descr="ConnectinGE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2785" y="47500"/>
            <a:ext cx="2195774" cy="330740"/>
          </a:xfrm>
          <a:prstGeom prst="rect">
            <a:avLst/>
          </a:prstGeom>
          <a:noFill/>
        </p:spPr>
      </p:pic>
      <p:pic>
        <p:nvPicPr>
          <p:cNvPr id="7" name="Picture 16" descr="P:\2015_ConnectinGEO\Dissemination\_Logos\LogoENEON.png"/>
          <p:cNvPicPr>
            <a:picLocks noChangeAspect="1" noChangeArrowheads="1"/>
          </p:cNvPicPr>
          <p:nvPr userDrawn="1"/>
        </p:nvPicPr>
        <p:blipFill>
          <a:blip r:embed="rId4" cstate="print"/>
          <a:srcRect l="14771" t="23463" r="14688" b="1459"/>
          <a:stretch>
            <a:fillRect/>
          </a:stretch>
        </p:blipFill>
        <p:spPr bwMode="auto">
          <a:xfrm>
            <a:off x="47501" y="-11875"/>
            <a:ext cx="2423634" cy="87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Connector recte 19"/>
          <p:cNvCxnSpPr/>
          <p:nvPr userDrawn="1"/>
        </p:nvCxnSpPr>
        <p:spPr>
          <a:xfrm>
            <a:off x="0" y="896845"/>
            <a:ext cx="9144000" cy="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7181851" y="274643"/>
            <a:ext cx="2228851" cy="5851525"/>
          </a:xfrm>
        </p:spPr>
        <p:txBody>
          <a:bodyPr vert="eaVert"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95302" y="274643"/>
            <a:ext cx="6534150" cy="5851525"/>
          </a:xfrm>
        </p:spPr>
        <p:txBody>
          <a:bodyPr vert="eaVert"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95301" y="1600205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029200" y="1600205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1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  <a:p>
            <a:pPr lvl="1"/>
            <a:r>
              <a:rPr lang="en-US" noProof="0" smtClean="0"/>
              <a:t>Segon nivell</a:t>
            </a:r>
          </a:p>
          <a:p>
            <a:pPr lvl="2"/>
            <a:r>
              <a:rPr lang="en-US" noProof="0" smtClean="0"/>
              <a:t>Tercer nivell</a:t>
            </a:r>
          </a:p>
          <a:p>
            <a:pPr lvl="3"/>
            <a:r>
              <a:rPr lang="en-US" noProof="0" smtClean="0"/>
              <a:t>Quart nivell</a:t>
            </a:r>
          </a:p>
          <a:p>
            <a:pPr lvl="4"/>
            <a:r>
              <a:rPr lang="en-US" noProof="0" smtClean="0"/>
              <a:t>Cinquè nivell</a:t>
            </a:r>
            <a:endParaRPr lang="en-US" noProof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Feu clic aquí per editar l'estil</a:t>
            </a:r>
            <a:endParaRPr lang="en-US" noProof="0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noProof="0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484CC796-4B5B-4BCC-BF0D-2FA88B054B1B}" type="datetimeFigureOut">
              <a:rPr lang="en-US" noProof="0" smtClean="0"/>
              <a:pPr/>
              <a:t>9/22/2015</a:t>
            </a:fld>
            <a:endParaRPr lang="en-US" noProof="0" dirty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/>
          <a:lstStyle/>
          <a:p>
            <a:fld id="{A1D544F6-FBAA-498C-9419-ED8F58329FA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smtClean="0"/>
              <a:t>Feu clic aquí per editar l'estil</a:t>
            </a:r>
            <a:endParaRPr lang="en-GB" noProof="0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2276872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Feu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aquí</a:t>
            </a:r>
            <a:r>
              <a:rPr lang="en-GB" noProof="0" dirty="0" smtClean="0"/>
              <a:t> per </a:t>
            </a:r>
            <a:r>
              <a:rPr lang="en-GB" noProof="0" dirty="0" err="1" smtClean="0"/>
              <a:t>editar</a:t>
            </a:r>
            <a:r>
              <a:rPr lang="en-GB" noProof="0" dirty="0" smtClean="0"/>
              <a:t> </a:t>
            </a:r>
            <a:r>
              <a:rPr lang="en-GB" noProof="0" dirty="0" err="1" smtClean="0"/>
              <a:t>els</a:t>
            </a:r>
            <a:r>
              <a:rPr lang="en-GB" noProof="0" dirty="0" smtClean="0"/>
              <a:t> </a:t>
            </a:r>
            <a:r>
              <a:rPr lang="en-GB" noProof="0" dirty="0" err="1" smtClean="0"/>
              <a:t>estils</a:t>
            </a:r>
            <a:r>
              <a:rPr lang="en-GB" noProof="0" dirty="0" smtClean="0"/>
              <a:t> de text</a:t>
            </a:r>
          </a:p>
          <a:p>
            <a:pPr lvl="1"/>
            <a:r>
              <a:rPr lang="en-GB" noProof="0" dirty="0" err="1" smtClean="0"/>
              <a:t>Segon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3"/>
            <a:r>
              <a:rPr lang="en-GB" noProof="0" dirty="0" smtClean="0"/>
              <a:t>Quart </a:t>
            </a:r>
            <a:r>
              <a:rPr lang="en-GB" noProof="0" dirty="0" err="1" smtClean="0"/>
              <a:t>nivell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Cinquè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nivell</a:t>
            </a:r>
            <a:endParaRPr lang="en-GB" noProof="0" dirty="0"/>
          </a:p>
        </p:txBody>
      </p:sp>
      <p:sp>
        <p:nvSpPr>
          <p:cNvPr id="12" name="5 Rectángulo"/>
          <p:cNvSpPr/>
          <p:nvPr userDrawn="1"/>
        </p:nvSpPr>
        <p:spPr>
          <a:xfrm>
            <a:off x="1598" y="687"/>
            <a:ext cx="9142402" cy="889187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118589" tIns="59294" rIns="118589" bIns="59294">
            <a:spAutoFit/>
          </a:bodyPr>
          <a:lstStyle/>
          <a:p>
            <a:pPr algn="ctr">
              <a:lnSpc>
                <a:spcPts val="1500"/>
              </a:lnSpc>
              <a:defRPr/>
            </a:pPr>
            <a:endParaRPr lang="en-US" sz="500" b="1" i="1" dirty="0" smtClean="0">
              <a:solidFill>
                <a:srgbClr val="00897A"/>
              </a:solidFill>
              <a:latin typeface="+mj-lt"/>
              <a:ea typeface="ＭＳ Ｐゴシック" pitchFamily="34" charset="-128"/>
            </a:endParaRPr>
          </a:p>
          <a:p>
            <a:pPr algn="l">
              <a:lnSpc>
                <a:spcPts val="1500"/>
              </a:lnSpc>
              <a:defRPr/>
            </a:pPr>
            <a:r>
              <a:rPr lang="en-US" sz="16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8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ENEON first workshop</a:t>
            </a:r>
            <a:r>
              <a:rPr lang="en-US" sz="12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2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Observing Europe: Networking the Earth Observation Networks in Europe</a:t>
            </a:r>
          </a:p>
          <a:p>
            <a:pPr algn="l">
              <a:lnSpc>
                <a:spcPts val="1500"/>
              </a:lnSpc>
              <a:defRPr/>
            </a:pPr>
            <a:r>
              <a:rPr lang="en-US" sz="1400" b="1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			</a:t>
            </a:r>
            <a:r>
              <a:rPr lang="en-US" sz="1400" b="0" i="1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21-22</a:t>
            </a:r>
            <a:r>
              <a:rPr lang="en-US" sz="1400" b="0" i="1" baseline="0" dirty="0" smtClean="0">
                <a:solidFill>
                  <a:srgbClr val="00897A"/>
                </a:solidFill>
                <a:latin typeface="+mj-lt"/>
                <a:ea typeface="ＭＳ Ｐゴシック" pitchFamily="34" charset="-128"/>
              </a:rPr>
              <a:t> September, Paris</a:t>
            </a:r>
            <a:endParaRPr lang="en-US" sz="1200" b="0" dirty="0">
              <a:solidFill>
                <a:srgbClr val="2B4C6E"/>
              </a:solidFill>
              <a:latin typeface="+mj-lt"/>
              <a:ea typeface="ＭＳ Ｐゴシック" pitchFamily="34" charset="-128"/>
            </a:endParaRPr>
          </a:p>
        </p:txBody>
      </p:sp>
      <p:pic>
        <p:nvPicPr>
          <p:cNvPr id="13" name="Picture 17" descr="\\joanma\www\projectes\eneon\IMG\EC.gif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14100" y="2"/>
            <a:ext cx="829897" cy="548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6" descr="ConnectinGE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952785" y="47500"/>
            <a:ext cx="2195774" cy="330740"/>
          </a:xfrm>
          <a:prstGeom prst="rect">
            <a:avLst/>
          </a:prstGeom>
          <a:noFill/>
        </p:spPr>
      </p:pic>
      <p:pic>
        <p:nvPicPr>
          <p:cNvPr id="15" name="Picture 16" descr="P:\2015_ConnectinGEO\Dissemination\_Logos\LogoENEON.png"/>
          <p:cNvPicPr>
            <a:picLocks noChangeAspect="1" noChangeArrowheads="1"/>
          </p:cNvPicPr>
          <p:nvPr userDrawn="1"/>
        </p:nvPicPr>
        <p:blipFill>
          <a:blip r:embed="rId15" cstate="print"/>
          <a:srcRect l="14771" t="23463" r="14688" b="1459"/>
          <a:stretch>
            <a:fillRect/>
          </a:stretch>
        </p:blipFill>
        <p:spPr bwMode="auto">
          <a:xfrm>
            <a:off x="47501" y="-11875"/>
            <a:ext cx="2423634" cy="87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Agrupa 15"/>
          <p:cNvGrpSpPr/>
          <p:nvPr/>
        </p:nvGrpSpPr>
        <p:grpSpPr>
          <a:xfrm>
            <a:off x="24983" y="5025051"/>
            <a:ext cx="9095396" cy="1800402"/>
            <a:chOff x="24983" y="5001301"/>
            <a:chExt cx="9095396" cy="1800402"/>
          </a:xfrm>
        </p:grpSpPr>
        <p:pic>
          <p:nvPicPr>
            <p:cNvPr id="4098" name="Picture 2" descr="http://www.eneon.net/imatgestop/03.jpg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983" y="5937405"/>
              <a:ext cx="2988000" cy="864000"/>
            </a:xfrm>
            <a:prstGeom prst="rect">
              <a:avLst/>
            </a:prstGeom>
            <a:noFill/>
          </p:spPr>
        </p:pic>
        <p:pic>
          <p:nvPicPr>
            <p:cNvPr id="4100" name="Picture 4" descr="http://www.eneon.net/imatgestop/06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983" y="5001301"/>
              <a:ext cx="2987302" cy="864096"/>
            </a:xfrm>
            <a:prstGeom prst="rect">
              <a:avLst/>
            </a:prstGeom>
            <a:noFill/>
          </p:spPr>
        </p:pic>
        <p:pic>
          <p:nvPicPr>
            <p:cNvPr id="4102" name="Picture 6" descr="http://www.eneon.net/imatgestop/05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84293" y="5937405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4" name="Picture 8" descr="http://www.eneon.net/imatgestop/08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84293" y="5001301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6" name="Picture 10" descr="http://www.eneon.net/imatgestop/04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132379" y="5001301"/>
              <a:ext cx="2988000" cy="864298"/>
            </a:xfrm>
            <a:prstGeom prst="rect">
              <a:avLst/>
            </a:prstGeom>
            <a:noFill/>
          </p:spPr>
        </p:pic>
        <p:pic>
          <p:nvPicPr>
            <p:cNvPr id="4108" name="Picture 12" descr="http://www.eneon.net/imatgestop/09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132379" y="5937405"/>
              <a:ext cx="2988000" cy="864298"/>
            </a:xfrm>
            <a:prstGeom prst="rect">
              <a:avLst/>
            </a:prstGeom>
            <a:noFill/>
          </p:spPr>
        </p:pic>
      </p:grpSp>
      <p:sp>
        <p:nvSpPr>
          <p:cNvPr id="14" name="Títol 1"/>
          <p:cNvSpPr txBox="1">
            <a:spLocks/>
          </p:cNvSpPr>
          <p:nvPr/>
        </p:nvSpPr>
        <p:spPr>
          <a:xfrm>
            <a:off x="707575" y="3581607"/>
            <a:ext cx="7772400" cy="830997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1">
                <a:solidFill>
                  <a:srgbClr val="00897A"/>
                </a:solidFill>
                <a:effectLst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97A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IIASA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dirty="0" smtClean="0">
                <a:latin typeface="+mj-lt"/>
                <a:ea typeface="+mj-ea"/>
                <a:cs typeface="+mj-cs"/>
              </a:rPr>
              <a:t>Ian McCallum</a:t>
            </a: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897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QuadreDeText 14"/>
          <p:cNvSpPr txBox="1"/>
          <p:nvPr/>
        </p:nvSpPr>
        <p:spPr>
          <a:xfrm>
            <a:off x="703111" y="1138135"/>
            <a:ext cx="7776864" cy="20005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kern="1200" noProof="0" dirty="0" smtClean="0">
                <a:solidFill>
                  <a:srgbClr val="00897A"/>
                </a:solidFill>
                <a:effectLst/>
                <a:latin typeface="+mj-lt"/>
                <a:ea typeface="+mj-ea"/>
                <a:cs typeface="+mj-cs"/>
              </a:rPr>
              <a:t>ENEON first workshop</a:t>
            </a:r>
            <a:endParaRPr lang="en-US" sz="4000" b="1" i="0" kern="1200" noProof="0" dirty="0" smtClean="0">
              <a:solidFill>
                <a:srgbClr val="00897A"/>
              </a:solidFill>
              <a:effectLst/>
              <a:latin typeface="+mj-lt"/>
              <a:ea typeface="+mj-ea"/>
              <a:cs typeface="+mj-cs"/>
            </a:endParaRPr>
          </a:p>
          <a:p>
            <a:pPr algn="ctr"/>
            <a:r>
              <a:rPr lang="en-US" sz="3200" dirty="0"/>
              <a:t>Summary of key issues for sustainable EO networks in </a:t>
            </a:r>
            <a:r>
              <a:rPr lang="en-US" sz="3200" dirty="0" smtClean="0"/>
              <a:t>Europe</a:t>
            </a:r>
          </a:p>
          <a:p>
            <a:pPr algn="ctr"/>
            <a:r>
              <a:rPr lang="en-US" sz="2400" i="1" dirty="0" smtClean="0">
                <a:solidFill>
                  <a:schemeClr val="tx1">
                    <a:tint val="75000"/>
                  </a:schemeClr>
                </a:solidFill>
              </a:rPr>
              <a:t>21-22 September, Paris</a:t>
            </a:r>
            <a:endParaRPr lang="ca-ES" sz="4000" b="1" i="0" kern="1200" dirty="0" smtClean="0">
              <a:solidFill>
                <a:srgbClr val="00897A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2900" dirty="0" smtClean="0"/>
              <a:t>1.9 What are the key issues for sustainability of your network running?</a:t>
            </a:r>
            <a:br>
              <a:rPr lang="en-US" sz="29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Trying </a:t>
            </a:r>
            <a:r>
              <a:rPr lang="en-US" dirty="0"/>
              <a:t>to move from project hopping to long term funding</a:t>
            </a:r>
          </a:p>
          <a:p>
            <a:r>
              <a:rPr lang="en-US" dirty="0"/>
              <a:t>N</a:t>
            </a:r>
            <a:r>
              <a:rPr lang="en-US" dirty="0" smtClean="0"/>
              <a:t>o </a:t>
            </a:r>
            <a:r>
              <a:rPr lang="en-US" dirty="0"/>
              <a:t>long term sustainability guaranteed…</a:t>
            </a:r>
          </a:p>
          <a:p>
            <a:r>
              <a:rPr lang="en-US" dirty="0" smtClean="0"/>
              <a:t>Some </a:t>
            </a:r>
            <a:r>
              <a:rPr lang="en-US" dirty="0"/>
              <a:t>support from space agencies, research short </a:t>
            </a:r>
            <a:r>
              <a:rPr lang="en-US" dirty="0" smtClean="0"/>
              <a:t>term, </a:t>
            </a:r>
            <a:r>
              <a:rPr lang="en-US" dirty="0"/>
              <a:t>reluctant to long term commitment</a:t>
            </a:r>
          </a:p>
          <a:p>
            <a:r>
              <a:rPr lang="en-US" dirty="0" smtClean="0"/>
              <a:t>Constant </a:t>
            </a:r>
            <a:r>
              <a:rPr lang="en-US" dirty="0"/>
              <a:t>danger of station </a:t>
            </a:r>
            <a:r>
              <a:rPr lang="en-US" dirty="0" smtClean="0"/>
              <a:t>closure</a:t>
            </a:r>
          </a:p>
          <a:p>
            <a:r>
              <a:rPr lang="en-US" dirty="0"/>
              <a:t>Worries about member states being able to maintain the network</a:t>
            </a:r>
            <a:r>
              <a:rPr lang="en-US" dirty="0" smtClean="0"/>
              <a:t>…</a:t>
            </a:r>
            <a:endParaRPr lang="en-US" dirty="0"/>
          </a:p>
          <a:p>
            <a:r>
              <a:rPr lang="en-US" dirty="0" smtClean="0"/>
              <a:t>Redundancy important - </a:t>
            </a:r>
            <a:r>
              <a:rPr lang="en-US" dirty="0"/>
              <a:t>Co-location is a recurring theme among networks</a:t>
            </a:r>
            <a:r>
              <a:rPr lang="en-US" dirty="0" smtClean="0"/>
              <a:t>…</a:t>
            </a:r>
          </a:p>
          <a:p>
            <a:r>
              <a:rPr lang="en-US" dirty="0"/>
              <a:t>Sustainability – voluntary partnership, reliability through redundancy, less dependent upon budget </a:t>
            </a:r>
            <a:r>
              <a:rPr lang="en-US" dirty="0" smtClean="0"/>
              <a:t>problems</a:t>
            </a:r>
          </a:p>
          <a:p>
            <a:r>
              <a:rPr lang="en-US" dirty="0" smtClean="0"/>
              <a:t>Gain </a:t>
            </a:r>
            <a:r>
              <a:rPr lang="en-US" dirty="0"/>
              <a:t>added value by joining geo – visibility </a:t>
            </a:r>
            <a:r>
              <a:rPr lang="en-US" dirty="0" smtClean="0"/>
              <a:t>– might </a:t>
            </a:r>
            <a:r>
              <a:rPr lang="en-US" dirty="0"/>
              <a:t>gain more by being a legal </a:t>
            </a:r>
            <a:r>
              <a:rPr lang="en-US" dirty="0" smtClean="0"/>
              <a:t>entity?</a:t>
            </a:r>
          </a:p>
          <a:p>
            <a:r>
              <a:rPr lang="en-US" b="1" dirty="0"/>
              <a:t>A variety of funding instruments makes it very difficult to build a rational and cost efficient system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1334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Suggestions from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Identify </a:t>
            </a:r>
            <a:r>
              <a:rPr lang="en-US" dirty="0" smtClean="0"/>
              <a:t>marine e-infrastructure </a:t>
            </a:r>
            <a:r>
              <a:rPr lang="en-US" dirty="0"/>
              <a:t>in between </a:t>
            </a:r>
            <a:r>
              <a:rPr lang="en-US" dirty="0" smtClean="0"/>
              <a:t>observations </a:t>
            </a:r>
            <a:r>
              <a:rPr lang="en-US" dirty="0"/>
              <a:t>network and </a:t>
            </a:r>
            <a:r>
              <a:rPr lang="en-US" dirty="0" smtClean="0"/>
              <a:t>generic e-infrastructure </a:t>
            </a:r>
            <a:r>
              <a:rPr lang="en-US" dirty="0"/>
              <a:t>like GEOSS</a:t>
            </a:r>
          </a:p>
          <a:p>
            <a:r>
              <a:rPr lang="en-US" dirty="0" smtClean="0"/>
              <a:t>ENEON could </a:t>
            </a:r>
            <a:r>
              <a:rPr lang="en-US" dirty="0"/>
              <a:t>do </a:t>
            </a:r>
            <a:r>
              <a:rPr lang="en-US" dirty="0" smtClean="0"/>
              <a:t>similar </a:t>
            </a:r>
            <a:r>
              <a:rPr lang="en-US" dirty="0"/>
              <a:t>activity at transdisciplinary level e.g. vocab </a:t>
            </a:r>
            <a:r>
              <a:rPr lang="en-US" dirty="0" smtClean="0"/>
              <a:t>management </a:t>
            </a:r>
            <a:r>
              <a:rPr lang="en-US" dirty="0"/>
              <a:t>tools format interface checkers</a:t>
            </a:r>
          </a:p>
          <a:p>
            <a:r>
              <a:rPr lang="en-US" dirty="0"/>
              <a:t>Not only provide portals, but also reference services…</a:t>
            </a:r>
          </a:p>
          <a:p>
            <a:r>
              <a:rPr lang="en-US" dirty="0"/>
              <a:t>Consider interoperability from reference </a:t>
            </a:r>
            <a:r>
              <a:rPr lang="en-US" dirty="0" smtClean="0"/>
              <a:t>services </a:t>
            </a:r>
            <a:r>
              <a:rPr lang="en-US" dirty="0"/>
              <a:t>on vocabularies, interface format checkers</a:t>
            </a:r>
          </a:p>
          <a:p>
            <a:r>
              <a:rPr lang="en-US" sz="3800" dirty="0" smtClean="0"/>
              <a:t>There </a:t>
            </a:r>
            <a:r>
              <a:rPr lang="en-US" sz="3800" dirty="0"/>
              <a:t>is a lot to be done to make accessible, even collaborative trans disciplinary </a:t>
            </a:r>
            <a:r>
              <a:rPr lang="en-US" sz="3800" dirty="0" smtClean="0"/>
              <a:t>infrastructures </a:t>
            </a:r>
            <a:r>
              <a:rPr lang="en-US" sz="3800" dirty="0"/>
              <a:t>for these </a:t>
            </a:r>
            <a:r>
              <a:rPr lang="en-US" sz="3800" dirty="0" smtClean="0"/>
              <a:t>services</a:t>
            </a:r>
          </a:p>
          <a:p>
            <a:r>
              <a:rPr lang="en-US" dirty="0" smtClean="0"/>
              <a:t>Avoid </a:t>
            </a:r>
            <a:r>
              <a:rPr lang="en-US" dirty="0"/>
              <a:t>duplication, harmonize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Transfer of data to </a:t>
            </a:r>
            <a:r>
              <a:rPr lang="en-US" dirty="0" err="1" smtClean="0"/>
              <a:t>geoss</a:t>
            </a:r>
            <a:r>
              <a:rPr lang="en-US" dirty="0" smtClean="0"/>
              <a:t>, connection to geo</a:t>
            </a:r>
          </a:p>
          <a:p>
            <a:r>
              <a:rPr lang="en-US" dirty="0"/>
              <a:t>Case study? Geo flagship? Maybe a win </a:t>
            </a:r>
            <a:r>
              <a:rPr lang="en-US" dirty="0" err="1"/>
              <a:t>win</a:t>
            </a:r>
            <a:r>
              <a:rPr lang="en-US" dirty="0"/>
              <a:t> linkage</a:t>
            </a:r>
            <a:r>
              <a:rPr lang="en-US" dirty="0" smtClean="0"/>
              <a:t>…</a:t>
            </a:r>
          </a:p>
          <a:p>
            <a:r>
              <a:rPr lang="en-US" dirty="0"/>
              <a:t>GAW is registered in GEOSS but nothing more… harmonization of metadata, search and discovery, data exchange would be needed</a:t>
            </a:r>
            <a:r>
              <a:rPr lang="en-US" dirty="0" smtClean="0"/>
              <a:t>…</a:t>
            </a:r>
          </a:p>
          <a:p>
            <a:r>
              <a:rPr lang="en-US" dirty="0"/>
              <a:t>Usefulness would be more than the sum of the individual networks</a:t>
            </a:r>
            <a:r>
              <a:rPr lang="en-US" dirty="0" smtClean="0"/>
              <a:t>…!!!</a:t>
            </a:r>
          </a:p>
          <a:p>
            <a:r>
              <a:rPr lang="en-US" dirty="0"/>
              <a:t>Standards coming from industry – all </a:t>
            </a:r>
            <a:r>
              <a:rPr lang="en-US" dirty="0" err="1"/>
              <a:t>gps</a:t>
            </a:r>
            <a:r>
              <a:rPr lang="en-US" dirty="0"/>
              <a:t> receivers now receive </a:t>
            </a:r>
            <a:r>
              <a:rPr lang="en-US" dirty="0" err="1"/>
              <a:t>gps</a:t>
            </a:r>
            <a:r>
              <a:rPr lang="en-US" dirty="0"/>
              <a:t> data seamlessly</a:t>
            </a:r>
          </a:p>
          <a:p>
            <a:r>
              <a:rPr lang="en-US" dirty="0"/>
              <a:t>Could help enhance GEO link… but how?? </a:t>
            </a:r>
            <a:endParaRPr lang="en-US" dirty="0" smtClean="0"/>
          </a:p>
          <a:p>
            <a:r>
              <a:rPr lang="en-US" sz="3800" b="1" dirty="0" smtClean="0"/>
              <a:t>ENEON could </a:t>
            </a:r>
            <a:r>
              <a:rPr lang="en-US" sz="3800" b="1" dirty="0"/>
              <a:t>help to promote a sustained </a:t>
            </a:r>
            <a:r>
              <a:rPr lang="en-US" sz="3800" b="1" dirty="0" smtClean="0"/>
              <a:t>system</a:t>
            </a:r>
          </a:p>
          <a:p>
            <a:r>
              <a:rPr lang="en-US" sz="3800" b="1" dirty="0" smtClean="0"/>
              <a:t>No </a:t>
            </a:r>
            <a:r>
              <a:rPr lang="en-US" sz="3800" b="1" dirty="0"/>
              <a:t>formal links to GEOSS, mentioned but not </a:t>
            </a:r>
            <a:r>
              <a:rPr lang="en-US" sz="3800" b="1" dirty="0" smtClean="0"/>
              <a:t>linked (the case for many networks)</a:t>
            </a:r>
            <a:endParaRPr lang="en-US" sz="3800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243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will your network contribute to overarching goals of EU</a:t>
            </a:r>
          </a:p>
          <a:p>
            <a:r>
              <a:rPr lang="en-US" dirty="0" smtClean="0"/>
              <a:t>Strengthen synergies with Copernicus</a:t>
            </a:r>
          </a:p>
          <a:p>
            <a:r>
              <a:rPr lang="en-US" dirty="0" smtClean="0"/>
              <a:t>Leverage regional investments</a:t>
            </a:r>
            <a:endParaRPr lang="en-US" dirty="0"/>
          </a:p>
          <a:p>
            <a:r>
              <a:rPr lang="en-US" dirty="0" smtClean="0"/>
              <a:t>ENGAGE</a:t>
            </a:r>
            <a:r>
              <a:rPr lang="en-US" dirty="0" smtClean="0"/>
              <a:t>!!!</a:t>
            </a:r>
          </a:p>
          <a:p>
            <a:r>
              <a:rPr lang="en-US" dirty="0"/>
              <a:t>EC not going to fund networks… they are funding services – </a:t>
            </a:r>
            <a:r>
              <a:rPr lang="en-US" dirty="0" err="1"/>
              <a:t>ie</a:t>
            </a:r>
            <a:r>
              <a:rPr lang="en-US" dirty="0"/>
              <a:t>. </a:t>
            </a:r>
            <a:r>
              <a:rPr lang="en-US" dirty="0" err="1"/>
              <a:t>copernicus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992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context of GEO consider:</a:t>
            </a:r>
          </a:p>
          <a:p>
            <a:pPr lvl="1"/>
            <a:r>
              <a:rPr lang="en-US" dirty="0" smtClean="0"/>
              <a:t>Community Activities</a:t>
            </a:r>
          </a:p>
          <a:p>
            <a:pPr lvl="1"/>
            <a:r>
              <a:rPr lang="en-US" dirty="0" smtClean="0"/>
              <a:t>GEO Initiatives</a:t>
            </a:r>
          </a:p>
          <a:p>
            <a:pPr lvl="1"/>
            <a:r>
              <a:rPr lang="en-US" dirty="0" smtClean="0"/>
              <a:t>Flagship ???</a:t>
            </a:r>
          </a:p>
        </p:txBody>
      </p:sp>
    </p:spTree>
    <p:extLst>
      <p:ext uri="{BB962C8B-B14F-4D97-AF65-F5344CB8AC3E}">
        <p14:creationId xmlns:p14="http://schemas.microsoft.com/office/powerpoint/2010/main" val="2637385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400" dirty="0" smtClean="0"/>
              <a:t>1.1 What network are you representing and what is your role in this network?</a:t>
            </a:r>
            <a:br>
              <a:rPr lang="en-US" sz="34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3042354"/>
              </p:ext>
            </p:extLst>
          </p:nvPr>
        </p:nvGraphicFramePr>
        <p:xfrm>
          <a:off x="467544" y="1988840"/>
          <a:ext cx="41148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</a:tblGrid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Network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ENVRI+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IRCEL/COPERNICUS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ICOS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TCCON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NDACC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WMO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EMEP,ACTRIS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EPN</a:t>
                      </a:r>
                      <a:endParaRPr lang="en-US" sz="1600" dirty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EUMETNET</a:t>
                      </a: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EuroGOOS</a:t>
                      </a:r>
                      <a:endParaRPr lang="en-US" sz="1600" dirty="0" smtClean="0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SEADATANET</a:t>
                      </a: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GTN-H</a:t>
                      </a: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ECSA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64088" y="2852936"/>
            <a:ext cx="340727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Networks of Networks,</a:t>
            </a:r>
          </a:p>
          <a:p>
            <a:r>
              <a:rPr lang="en-US" dirty="0" smtClean="0"/>
              <a:t>Associations,</a:t>
            </a:r>
          </a:p>
          <a:p>
            <a:r>
              <a:rPr lang="en-US" dirty="0" smtClean="0"/>
              <a:t>Networks</a:t>
            </a:r>
          </a:p>
          <a:p>
            <a:r>
              <a:rPr lang="en-US" dirty="0" smtClean="0"/>
              <a:t>Services</a:t>
            </a:r>
          </a:p>
          <a:p>
            <a:endParaRPr lang="en-US" dirty="0"/>
          </a:p>
          <a:p>
            <a:r>
              <a:rPr lang="en-US" dirty="0" smtClean="0"/>
              <a:t>Carbon, Atmospheric Composition</a:t>
            </a:r>
          </a:p>
          <a:p>
            <a:r>
              <a:rPr lang="en-US" dirty="0" err="1" smtClean="0"/>
              <a:t>GeoSpatial</a:t>
            </a:r>
            <a:r>
              <a:rPr lang="en-US" dirty="0" smtClean="0"/>
              <a:t> </a:t>
            </a:r>
            <a:r>
              <a:rPr lang="en-US" dirty="0" err="1" smtClean="0"/>
              <a:t>Locationing</a:t>
            </a:r>
            <a:r>
              <a:rPr lang="en-US" dirty="0" smtClean="0"/>
              <a:t>,</a:t>
            </a:r>
          </a:p>
          <a:p>
            <a:r>
              <a:rPr lang="en-US" dirty="0" smtClean="0"/>
              <a:t>Meteorology, Marine</a:t>
            </a:r>
          </a:p>
          <a:p>
            <a:r>
              <a:rPr lang="en-US" dirty="0" smtClean="0"/>
              <a:t>Hydrology, Citizen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369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400" dirty="0" smtClean="0"/>
              <a:t>1.3 Who are the main contributors to your network?</a:t>
            </a:r>
            <a:br>
              <a:rPr lang="en-US" sz="34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Regional, Global Research Networks</a:t>
            </a:r>
          </a:p>
          <a:p>
            <a:r>
              <a:rPr lang="en-US" dirty="0" smtClean="0"/>
              <a:t>National Agencies</a:t>
            </a:r>
          </a:p>
          <a:p>
            <a:r>
              <a:rPr lang="en-US" dirty="0" smtClean="0"/>
              <a:t>Met Centers</a:t>
            </a:r>
          </a:p>
          <a:p>
            <a:r>
              <a:rPr lang="en-US" dirty="0" smtClean="0"/>
              <a:t>Universities</a:t>
            </a:r>
          </a:p>
          <a:p>
            <a:r>
              <a:rPr lang="en-US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820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3400" dirty="0" smtClean="0"/>
              <a:t>1.5 How large is your user base and who are your users?</a:t>
            </a:r>
            <a:br>
              <a:rPr lang="en-US" sz="34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</a:t>
            </a:r>
          </a:p>
          <a:p>
            <a:r>
              <a:rPr lang="en-US" dirty="0" smtClean="0"/>
              <a:t>For some – very large (MET users)</a:t>
            </a:r>
          </a:p>
          <a:p>
            <a:r>
              <a:rPr lang="en-US" dirty="0" smtClean="0"/>
              <a:t>Others will be smaller – specific research communities</a:t>
            </a:r>
          </a:p>
          <a:p>
            <a:r>
              <a:rPr lang="en-US" dirty="0" smtClean="0"/>
              <a:t>Difficult to measure</a:t>
            </a:r>
          </a:p>
          <a:p>
            <a:r>
              <a:rPr lang="en-US" dirty="0" smtClean="0"/>
              <a:t>In some – citizen science, growing rapidly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820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2900" dirty="0" smtClean="0"/>
              <a:t>1.6 Do you maintain a database of user needs and observational requirements?</a:t>
            </a:r>
            <a:br>
              <a:rPr lang="en-US" sz="29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no, but identify gaps in knowledge </a:t>
            </a:r>
            <a:r>
              <a:rPr lang="en-US" dirty="0" smtClean="0"/>
              <a:t>needs</a:t>
            </a:r>
          </a:p>
          <a:p>
            <a:r>
              <a:rPr lang="en-US" dirty="0"/>
              <a:t>web site, 200K </a:t>
            </a:r>
            <a:r>
              <a:rPr lang="en-US" dirty="0" smtClean="0"/>
              <a:t>visits per month</a:t>
            </a:r>
          </a:p>
          <a:p>
            <a:r>
              <a:rPr lang="en-US" dirty="0"/>
              <a:t>no database of requirement but internal use </a:t>
            </a:r>
            <a:r>
              <a:rPr lang="en-US" dirty="0" smtClean="0"/>
              <a:t>cases</a:t>
            </a:r>
          </a:p>
          <a:p>
            <a:r>
              <a:rPr lang="en-US" dirty="0"/>
              <a:t>No databases on water use/demand, only </a:t>
            </a:r>
            <a:r>
              <a:rPr lang="en-US" dirty="0" err="1"/>
              <a:t>agri</a:t>
            </a:r>
            <a:r>
              <a:rPr lang="en-US" dirty="0"/>
              <a:t> demand, no industrial, urban use etc.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820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en-US" sz="2900" dirty="0" smtClean="0"/>
              <a:t>1.7 What are the costs and efforts of maintaining the network?</a:t>
            </a:r>
            <a:br>
              <a:rPr lang="en-US" sz="29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10-100K</a:t>
            </a:r>
          </a:p>
          <a:p>
            <a:r>
              <a:rPr lang="en-US" dirty="0" smtClean="0"/>
              <a:t>800K</a:t>
            </a:r>
          </a:p>
          <a:p>
            <a:r>
              <a:rPr lang="en-US" dirty="0" smtClean="0"/>
              <a:t>300K per device (20 Stations)</a:t>
            </a:r>
          </a:p>
          <a:p>
            <a:r>
              <a:rPr lang="en-US" dirty="0" smtClean="0"/>
              <a:t>5 Million</a:t>
            </a:r>
          </a:p>
          <a:p>
            <a:r>
              <a:rPr lang="en-US" dirty="0" smtClean="0"/>
              <a:t>100 Million</a:t>
            </a:r>
          </a:p>
          <a:p>
            <a:r>
              <a:rPr lang="en-US" dirty="0" smtClean="0"/>
              <a:t>Arctic expensive!!</a:t>
            </a:r>
          </a:p>
          <a:p>
            <a:r>
              <a:rPr lang="en-US" dirty="0" smtClean="0"/>
              <a:t>Citizen Science – Lower costs! Lower quality!</a:t>
            </a:r>
          </a:p>
        </p:txBody>
      </p:sp>
    </p:spTree>
    <p:extLst>
      <p:ext uri="{BB962C8B-B14F-4D97-AF65-F5344CB8AC3E}">
        <p14:creationId xmlns:p14="http://schemas.microsoft.com/office/powerpoint/2010/main" val="2155820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2900" dirty="0" smtClean="0"/>
              <a:t>1.8 What are your main funding sources?</a:t>
            </a:r>
            <a:br>
              <a:rPr lang="en-US" sz="29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national and international </a:t>
            </a:r>
            <a:r>
              <a:rPr lang="en-US" dirty="0" smtClean="0"/>
              <a:t>agencies</a:t>
            </a:r>
            <a:endParaRPr lang="en-US" dirty="0"/>
          </a:p>
          <a:p>
            <a:r>
              <a:rPr lang="en-US" dirty="0"/>
              <a:t>complex </a:t>
            </a:r>
            <a:r>
              <a:rPr lang="en-US" dirty="0" smtClean="0"/>
              <a:t>funding</a:t>
            </a:r>
          </a:p>
          <a:p>
            <a:r>
              <a:rPr lang="en-US" dirty="0"/>
              <a:t>EU, NSF</a:t>
            </a:r>
          </a:p>
          <a:p>
            <a:r>
              <a:rPr lang="en-US" dirty="0"/>
              <a:t>member </a:t>
            </a:r>
            <a:r>
              <a:rPr lang="en-US" dirty="0" smtClean="0"/>
              <a:t>subscriptions</a:t>
            </a:r>
          </a:p>
          <a:p>
            <a:r>
              <a:rPr lang="en-US" dirty="0"/>
              <a:t>member states, EC </a:t>
            </a:r>
            <a:r>
              <a:rPr lang="en-US" dirty="0" smtClean="0"/>
              <a:t>through projects</a:t>
            </a:r>
          </a:p>
          <a:p>
            <a:r>
              <a:rPr lang="en-US" dirty="0" smtClean="0"/>
              <a:t>some </a:t>
            </a:r>
            <a:r>
              <a:rPr lang="en-US" dirty="0"/>
              <a:t>NASA funding, JAXA funding, most sites funded via short term, or national agencies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in-kind </a:t>
            </a:r>
            <a:r>
              <a:rPr lang="en-US" dirty="0"/>
              <a:t>contributions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6236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à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617</Words>
  <Application>Microsoft Office PowerPoint</Application>
  <PresentationFormat>On-screen Show (4:3)</PresentationFormat>
  <Paragraphs>108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ＭＳ Ｐゴシック</vt:lpstr>
      <vt:lpstr>Arial</vt:lpstr>
      <vt:lpstr>Calibri</vt:lpstr>
      <vt:lpstr>Tema de l'Office</vt:lpstr>
      <vt:lpstr>PowerPoint Presentation</vt:lpstr>
      <vt:lpstr>EC</vt:lpstr>
      <vt:lpstr>GEO</vt:lpstr>
      <vt:lpstr>1.1 What network are you representing and what is your role in this network? </vt:lpstr>
      <vt:lpstr>1.3 Who are the main contributors to your network? </vt:lpstr>
      <vt:lpstr>1.5 How large is your user base and who are your users? </vt:lpstr>
      <vt:lpstr>1.6 Do you maintain a database of user needs and observational requirements? </vt:lpstr>
      <vt:lpstr>1.7 What are the costs and efforts of maintaining the network? </vt:lpstr>
      <vt:lpstr>1.8 What are your main funding sources? </vt:lpstr>
      <vt:lpstr>1.9 What are the key issues for sustainability of your network running? </vt:lpstr>
      <vt:lpstr>Suggestions from Networks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Ivette Serral</dc:creator>
  <cp:lastModifiedBy>mccallum</cp:lastModifiedBy>
  <cp:revision>74</cp:revision>
  <dcterms:created xsi:type="dcterms:W3CDTF">2015-04-08T16:36:35Z</dcterms:created>
  <dcterms:modified xsi:type="dcterms:W3CDTF">2015-09-22T06:06:32Z</dcterms:modified>
</cp:coreProperties>
</file>