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  <p:sldMasterId id="2147483699" r:id="rId5"/>
    <p:sldMasterId id="2147483712" r:id="rId6"/>
  </p:sldMasterIdLst>
  <p:notesMasterIdLst>
    <p:notesMasterId r:id="rId42"/>
  </p:notesMasterIdLst>
  <p:handoutMasterIdLst>
    <p:handoutMasterId r:id="rId43"/>
  </p:handoutMasterIdLst>
  <p:sldIdLst>
    <p:sldId id="259" r:id="rId7"/>
    <p:sldId id="266" r:id="rId8"/>
    <p:sldId id="267" r:id="rId9"/>
    <p:sldId id="288" r:id="rId10"/>
    <p:sldId id="268" r:id="rId11"/>
    <p:sldId id="269" r:id="rId12"/>
    <p:sldId id="271" r:id="rId13"/>
    <p:sldId id="272" r:id="rId14"/>
    <p:sldId id="273" r:id="rId15"/>
    <p:sldId id="293" r:id="rId16"/>
    <p:sldId id="290" r:id="rId17"/>
    <p:sldId id="278" r:id="rId18"/>
    <p:sldId id="280" r:id="rId19"/>
    <p:sldId id="282" r:id="rId20"/>
    <p:sldId id="279" r:id="rId21"/>
    <p:sldId id="289" r:id="rId22"/>
    <p:sldId id="310" r:id="rId23"/>
    <p:sldId id="283" r:id="rId24"/>
    <p:sldId id="284" r:id="rId25"/>
    <p:sldId id="308" r:id="rId26"/>
    <p:sldId id="285" r:id="rId27"/>
    <p:sldId id="286" r:id="rId28"/>
    <p:sldId id="309" r:id="rId29"/>
    <p:sldId id="276" r:id="rId30"/>
    <p:sldId id="277" r:id="rId31"/>
    <p:sldId id="301" r:id="rId32"/>
    <p:sldId id="300" r:id="rId33"/>
    <p:sldId id="306" r:id="rId34"/>
    <p:sldId id="307" r:id="rId35"/>
    <p:sldId id="302" r:id="rId36"/>
    <p:sldId id="303" r:id="rId37"/>
    <p:sldId id="305" r:id="rId38"/>
    <p:sldId id="311" r:id="rId39"/>
    <p:sldId id="287" r:id="rId40"/>
    <p:sldId id="291" r:id="rId41"/>
  </p:sldIdLst>
  <p:sldSz cx="9144000" cy="6858000" type="screen4x3"/>
  <p:notesSz cx="7099300" cy="10234613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vette Serral" initials="IS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7A"/>
    <a:srgbClr val="E1FF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8" y="-58"/>
      </p:cViewPr>
      <p:guideLst>
        <p:guide orient="horz" pos="2160"/>
        <p:guide pos="2880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100" d="100"/>
        <a:sy n="100" d="100"/>
      </p:scale>
      <p:origin x="0" y="7142"/>
    </p:cViewPr>
  </p:sorterViewPr>
  <p:notesViewPr>
    <p:cSldViewPr>
      <p:cViewPr varScale="1">
        <p:scale>
          <a:sx n="60" d="100"/>
          <a:sy n="60" d="100"/>
        </p:scale>
        <p:origin x="-3318" y="-84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13A613-DB76-4724-AFDA-C15BE328D1D8}" type="doc">
      <dgm:prSet loTypeId="urn:microsoft.com/office/officeart/2009/layout/CircleArrowProcess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380B1FF-9F94-4443-AE67-C2DE7D2DBA7F}">
      <dgm:prSet phldrT="[Testo]"/>
      <dgm:spPr/>
      <dgm:t>
        <a:bodyPr/>
        <a:lstStyle/>
        <a:p>
          <a:r>
            <a:rPr lang="it-IT" dirty="0" err="1" smtClean="0"/>
            <a:t>July</a:t>
          </a:r>
          <a:r>
            <a:rPr lang="it-IT" dirty="0" smtClean="0"/>
            <a:t> 2012</a:t>
          </a:r>
          <a:endParaRPr lang="it-IT" dirty="0"/>
        </a:p>
      </dgm:t>
    </dgm:pt>
    <dgm:pt modelId="{CA0334D9-12BC-471D-AA50-06811317CF1D}" type="parTrans" cxnId="{E89A8D8F-0FF8-4242-AA76-A7D440008113}">
      <dgm:prSet/>
      <dgm:spPr/>
      <dgm:t>
        <a:bodyPr/>
        <a:lstStyle/>
        <a:p>
          <a:endParaRPr lang="it-IT"/>
        </a:p>
      </dgm:t>
    </dgm:pt>
    <dgm:pt modelId="{753E3D89-BE78-4EB1-9606-E872DF7B5A2C}" type="sibTrans" cxnId="{E89A8D8F-0FF8-4242-AA76-A7D440008113}">
      <dgm:prSet/>
      <dgm:spPr/>
      <dgm:t>
        <a:bodyPr/>
        <a:lstStyle/>
        <a:p>
          <a:endParaRPr lang="it-IT"/>
        </a:p>
      </dgm:t>
    </dgm:pt>
    <dgm:pt modelId="{524C9E45-240F-4E70-9AC7-DE3A8B527A8C}">
      <dgm:prSet phldrT="[Testo]"/>
      <dgm:spPr/>
      <dgm:t>
        <a:bodyPr/>
        <a:lstStyle/>
        <a:p>
          <a:r>
            <a:rPr lang="it-IT" dirty="0" err="1" smtClean="0"/>
            <a:t>October</a:t>
          </a:r>
          <a:r>
            <a:rPr lang="it-IT" dirty="0" smtClean="0"/>
            <a:t> 2013</a:t>
          </a:r>
          <a:endParaRPr lang="it-IT" dirty="0"/>
        </a:p>
      </dgm:t>
    </dgm:pt>
    <dgm:pt modelId="{A7AB31B3-9EAB-4340-94C9-99C19832ADDF}" type="parTrans" cxnId="{31F57E5E-D800-4D1F-917B-21153F20D223}">
      <dgm:prSet/>
      <dgm:spPr/>
      <dgm:t>
        <a:bodyPr/>
        <a:lstStyle/>
        <a:p>
          <a:endParaRPr lang="it-IT"/>
        </a:p>
      </dgm:t>
    </dgm:pt>
    <dgm:pt modelId="{9051A0A9-3B8B-4F3E-951C-D0FDE33B7BEF}" type="sibTrans" cxnId="{31F57E5E-D800-4D1F-917B-21153F20D223}">
      <dgm:prSet/>
      <dgm:spPr/>
      <dgm:t>
        <a:bodyPr/>
        <a:lstStyle/>
        <a:p>
          <a:endParaRPr lang="it-IT"/>
        </a:p>
      </dgm:t>
    </dgm:pt>
    <dgm:pt modelId="{4A79ABDF-9F13-4DB2-8F84-2CB3C48DB7E0}">
      <dgm:prSet/>
      <dgm:spPr/>
      <dgm:t>
        <a:bodyPr/>
        <a:lstStyle/>
        <a:p>
          <a:r>
            <a:rPr lang="it-IT" dirty="0" err="1" smtClean="0"/>
            <a:t>November</a:t>
          </a:r>
          <a:r>
            <a:rPr lang="it-IT" dirty="0" smtClean="0"/>
            <a:t> 2012</a:t>
          </a:r>
          <a:endParaRPr lang="it-IT" dirty="0"/>
        </a:p>
      </dgm:t>
    </dgm:pt>
    <dgm:pt modelId="{DDDD6589-BE45-42A8-B9D3-A44E62BBC9BD}" type="parTrans" cxnId="{D3A9D671-3D75-40A1-94AE-BA72BAD87415}">
      <dgm:prSet/>
      <dgm:spPr/>
      <dgm:t>
        <a:bodyPr/>
        <a:lstStyle/>
        <a:p>
          <a:endParaRPr lang="it-IT"/>
        </a:p>
      </dgm:t>
    </dgm:pt>
    <dgm:pt modelId="{C0E846E0-E492-4A32-998E-76A19ABA5F75}" type="sibTrans" cxnId="{D3A9D671-3D75-40A1-94AE-BA72BAD87415}">
      <dgm:prSet/>
      <dgm:spPr/>
      <dgm:t>
        <a:bodyPr/>
        <a:lstStyle/>
        <a:p>
          <a:endParaRPr lang="it-IT"/>
        </a:p>
      </dgm:t>
    </dgm:pt>
    <dgm:pt modelId="{D9A00EBE-5B6C-4DAC-A500-60D5C3F421E9}">
      <dgm:prSet/>
      <dgm:spPr/>
      <dgm:t>
        <a:bodyPr/>
        <a:lstStyle/>
        <a:p>
          <a:r>
            <a:rPr lang="it-IT" dirty="0" err="1" smtClean="0"/>
            <a:t>June</a:t>
          </a:r>
          <a:r>
            <a:rPr lang="it-IT" dirty="0" smtClean="0"/>
            <a:t> 2013</a:t>
          </a:r>
          <a:endParaRPr lang="it-IT" dirty="0"/>
        </a:p>
      </dgm:t>
    </dgm:pt>
    <dgm:pt modelId="{CFD8DB31-EE84-4DA6-B589-6F3F8ADDF801}" type="parTrans" cxnId="{8A4F99D7-7CEA-4C37-9FC7-DCD7F3E251EB}">
      <dgm:prSet/>
      <dgm:spPr/>
      <dgm:t>
        <a:bodyPr/>
        <a:lstStyle/>
        <a:p>
          <a:endParaRPr lang="it-IT"/>
        </a:p>
      </dgm:t>
    </dgm:pt>
    <dgm:pt modelId="{6633ED95-FDC0-408C-B17E-43A928A2A31B}" type="sibTrans" cxnId="{8A4F99D7-7CEA-4C37-9FC7-DCD7F3E251EB}">
      <dgm:prSet/>
      <dgm:spPr/>
      <dgm:t>
        <a:bodyPr/>
        <a:lstStyle/>
        <a:p>
          <a:endParaRPr lang="it-IT"/>
        </a:p>
      </dgm:t>
    </dgm:pt>
    <dgm:pt modelId="{C05D921F-8DC0-4DEB-8917-E629FEA157D7}">
      <dgm:prSet/>
      <dgm:spPr/>
      <dgm:t>
        <a:bodyPr/>
        <a:lstStyle/>
        <a:p>
          <a:r>
            <a:rPr lang="it-IT" dirty="0" smtClean="0"/>
            <a:t>April 2014</a:t>
          </a:r>
          <a:endParaRPr lang="it-IT" dirty="0"/>
        </a:p>
      </dgm:t>
    </dgm:pt>
    <dgm:pt modelId="{D1381934-C7FD-410A-8947-1E0972837502}" type="parTrans" cxnId="{CA25EB04-65AE-4A00-99A0-AB672914C0CB}">
      <dgm:prSet/>
      <dgm:spPr/>
      <dgm:t>
        <a:bodyPr/>
        <a:lstStyle/>
        <a:p>
          <a:endParaRPr lang="it-IT"/>
        </a:p>
      </dgm:t>
    </dgm:pt>
    <dgm:pt modelId="{AC515D29-F25A-47CC-A9EE-79BC1604B3EA}" type="sibTrans" cxnId="{CA25EB04-65AE-4A00-99A0-AB672914C0CB}">
      <dgm:prSet/>
      <dgm:spPr/>
      <dgm:t>
        <a:bodyPr/>
        <a:lstStyle/>
        <a:p>
          <a:endParaRPr lang="it-IT"/>
        </a:p>
      </dgm:t>
    </dgm:pt>
    <dgm:pt modelId="{E463B417-71A2-4A33-98BB-FC87D4AA788C}">
      <dgm:prSet/>
      <dgm:spPr/>
      <dgm:t>
        <a:bodyPr/>
        <a:lstStyle/>
        <a:p>
          <a:r>
            <a:rPr lang="it-IT" dirty="0" err="1" smtClean="0"/>
            <a:t>November</a:t>
          </a:r>
          <a:r>
            <a:rPr lang="it-IT" dirty="0" smtClean="0"/>
            <a:t> 2014</a:t>
          </a:r>
          <a:endParaRPr lang="it-IT" dirty="0"/>
        </a:p>
      </dgm:t>
    </dgm:pt>
    <dgm:pt modelId="{9915ED42-82C7-4759-B7A8-1F25DBFB04BE}" type="parTrans" cxnId="{DE743BF5-4FBB-4677-8F2F-13294B006EEC}">
      <dgm:prSet/>
      <dgm:spPr/>
      <dgm:t>
        <a:bodyPr/>
        <a:lstStyle/>
        <a:p>
          <a:endParaRPr lang="it-IT"/>
        </a:p>
      </dgm:t>
    </dgm:pt>
    <dgm:pt modelId="{A6BAEC8A-CE6B-43B7-B929-6FD873B8AA07}" type="sibTrans" cxnId="{DE743BF5-4FBB-4677-8F2F-13294B006EEC}">
      <dgm:prSet/>
      <dgm:spPr/>
      <dgm:t>
        <a:bodyPr/>
        <a:lstStyle/>
        <a:p>
          <a:endParaRPr lang="it-IT"/>
        </a:p>
      </dgm:t>
    </dgm:pt>
    <dgm:pt modelId="{CC50F8C6-09FA-4D07-B049-014609AAC6F1}">
      <dgm:prSet phldrT="[Testo]"/>
      <dgm:spPr/>
      <dgm:t>
        <a:bodyPr/>
        <a:lstStyle/>
        <a:p>
          <a:r>
            <a:rPr lang="it-IT" dirty="0" err="1" smtClean="0"/>
            <a:t>January</a:t>
          </a:r>
          <a:r>
            <a:rPr lang="it-IT" dirty="0" smtClean="0"/>
            <a:t> 2014</a:t>
          </a:r>
          <a:endParaRPr lang="it-IT" dirty="0"/>
        </a:p>
      </dgm:t>
    </dgm:pt>
    <dgm:pt modelId="{07C67F24-A1FB-4E8A-891F-1920BC15C657}" type="parTrans" cxnId="{918F250A-3B27-4D02-B370-82155D8CECD3}">
      <dgm:prSet/>
      <dgm:spPr/>
      <dgm:t>
        <a:bodyPr/>
        <a:lstStyle/>
        <a:p>
          <a:endParaRPr lang="it-IT"/>
        </a:p>
      </dgm:t>
    </dgm:pt>
    <dgm:pt modelId="{2F399F21-B6B3-4C1C-81C0-B55E6B926497}" type="sibTrans" cxnId="{918F250A-3B27-4D02-B370-82155D8CECD3}">
      <dgm:prSet/>
      <dgm:spPr/>
      <dgm:t>
        <a:bodyPr/>
        <a:lstStyle/>
        <a:p>
          <a:endParaRPr lang="it-IT"/>
        </a:p>
      </dgm:t>
    </dgm:pt>
    <dgm:pt modelId="{A532765B-77E0-418B-A636-1F101D499926}" type="pres">
      <dgm:prSet presAssocID="{8B13A613-DB76-4724-AFDA-C15BE328D1D8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7255FAF1-694A-44AD-897A-0B28FCEB9B36}" type="pres">
      <dgm:prSet presAssocID="{B380B1FF-9F94-4443-AE67-C2DE7D2DBA7F}" presName="Accent1" presStyleCnt="0"/>
      <dgm:spPr/>
    </dgm:pt>
    <dgm:pt modelId="{FB8E5BEB-6998-4B15-B285-9FA557C1E349}" type="pres">
      <dgm:prSet presAssocID="{B380B1FF-9F94-4443-AE67-C2DE7D2DBA7F}" presName="Accent" presStyleLbl="node1" presStyleIdx="0" presStyleCnt="7"/>
      <dgm:spPr/>
    </dgm:pt>
    <dgm:pt modelId="{3D806535-5583-46AA-8B41-64C78FE89C30}" type="pres">
      <dgm:prSet presAssocID="{B380B1FF-9F94-4443-AE67-C2DE7D2DBA7F}" presName="Parent1" presStyleLbl="revTx" presStyleIdx="0" presStyleCnt="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3BC2E7B-FEA4-421B-8980-C71DD3545481}" type="pres">
      <dgm:prSet presAssocID="{4A79ABDF-9F13-4DB2-8F84-2CB3C48DB7E0}" presName="Accent2" presStyleCnt="0"/>
      <dgm:spPr/>
    </dgm:pt>
    <dgm:pt modelId="{79FE5B9B-4975-46D7-BC3A-4AC02A4BD56C}" type="pres">
      <dgm:prSet presAssocID="{4A79ABDF-9F13-4DB2-8F84-2CB3C48DB7E0}" presName="Accent" presStyleLbl="node1" presStyleIdx="1" presStyleCnt="7"/>
      <dgm:spPr/>
    </dgm:pt>
    <dgm:pt modelId="{C0217D35-4533-4240-B372-FFF9F76697A6}" type="pres">
      <dgm:prSet presAssocID="{4A79ABDF-9F13-4DB2-8F84-2CB3C48DB7E0}" presName="Parent2" presStyleLbl="revTx" presStyleIdx="1" presStyleCnt="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CAC9D63-E2BD-4D74-AB83-0467B3E11E29}" type="pres">
      <dgm:prSet presAssocID="{D9A00EBE-5B6C-4DAC-A500-60D5C3F421E9}" presName="Accent3" presStyleCnt="0"/>
      <dgm:spPr/>
    </dgm:pt>
    <dgm:pt modelId="{7932EE8E-EC2C-46F7-A21F-9034ED47E382}" type="pres">
      <dgm:prSet presAssocID="{D9A00EBE-5B6C-4DAC-A500-60D5C3F421E9}" presName="Accent" presStyleLbl="node1" presStyleIdx="2" presStyleCnt="7"/>
      <dgm:spPr/>
    </dgm:pt>
    <dgm:pt modelId="{395223B4-0EB7-46E1-91B1-286B902BD3EC}" type="pres">
      <dgm:prSet presAssocID="{D9A00EBE-5B6C-4DAC-A500-60D5C3F421E9}" presName="Parent3" presStyleLbl="revTx" presStyleIdx="2" presStyleCnt="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B52CD8F-B9AD-42C9-A11A-CAEFFA3FDE79}" type="pres">
      <dgm:prSet presAssocID="{524C9E45-240F-4E70-9AC7-DE3A8B527A8C}" presName="Accent4" presStyleCnt="0"/>
      <dgm:spPr/>
    </dgm:pt>
    <dgm:pt modelId="{AE43BD6F-FF39-46E2-9438-33DF9A688509}" type="pres">
      <dgm:prSet presAssocID="{524C9E45-240F-4E70-9AC7-DE3A8B527A8C}" presName="Accent" presStyleLbl="node1" presStyleIdx="3" presStyleCnt="7"/>
      <dgm:spPr/>
    </dgm:pt>
    <dgm:pt modelId="{402E5F70-FD99-41B0-807C-F6F3989B3057}" type="pres">
      <dgm:prSet presAssocID="{524C9E45-240F-4E70-9AC7-DE3A8B527A8C}" presName="Parent4" presStyleLbl="revTx" presStyleIdx="3" presStyleCnt="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2FD2AD5-482C-4D5F-88F5-08549FD4F7C3}" type="pres">
      <dgm:prSet presAssocID="{CC50F8C6-09FA-4D07-B049-014609AAC6F1}" presName="Accent5" presStyleCnt="0"/>
      <dgm:spPr/>
    </dgm:pt>
    <dgm:pt modelId="{22621795-BC0B-4F7F-9EAF-9FD62B46A6C5}" type="pres">
      <dgm:prSet presAssocID="{CC50F8C6-09FA-4D07-B049-014609AAC6F1}" presName="Accent" presStyleLbl="node1" presStyleIdx="4" presStyleCnt="7"/>
      <dgm:spPr/>
    </dgm:pt>
    <dgm:pt modelId="{BECBE401-4D32-4BB5-9E13-180AFF9DC67E}" type="pres">
      <dgm:prSet presAssocID="{CC50F8C6-09FA-4D07-B049-014609AAC6F1}" presName="Parent5" presStyleLbl="revTx" presStyleIdx="4" presStyleCnt="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50B637C-1CD1-4695-B583-473BC01815A0}" type="pres">
      <dgm:prSet presAssocID="{C05D921F-8DC0-4DEB-8917-E629FEA157D7}" presName="Accent6" presStyleCnt="0"/>
      <dgm:spPr/>
    </dgm:pt>
    <dgm:pt modelId="{55C31904-6B71-40AD-8A38-831C788476C7}" type="pres">
      <dgm:prSet presAssocID="{C05D921F-8DC0-4DEB-8917-E629FEA157D7}" presName="Accent" presStyleLbl="node1" presStyleIdx="5" presStyleCnt="7"/>
      <dgm:spPr/>
    </dgm:pt>
    <dgm:pt modelId="{1C51A422-0564-4C61-A8C7-661F46E5FE79}" type="pres">
      <dgm:prSet presAssocID="{C05D921F-8DC0-4DEB-8917-E629FEA157D7}" presName="Parent6" presStyleLbl="revTx" presStyleIdx="5" presStyleCnt="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39BB551-A158-4352-89CD-59401E9D94FC}" type="pres">
      <dgm:prSet presAssocID="{E463B417-71A2-4A33-98BB-FC87D4AA788C}" presName="Accent7" presStyleCnt="0"/>
      <dgm:spPr/>
    </dgm:pt>
    <dgm:pt modelId="{EF7A3F65-2C5A-48D3-A8EE-75CDE9E46951}" type="pres">
      <dgm:prSet presAssocID="{E463B417-71A2-4A33-98BB-FC87D4AA788C}" presName="Accent" presStyleLbl="node1" presStyleIdx="6" presStyleCnt="7"/>
      <dgm:spPr/>
    </dgm:pt>
    <dgm:pt modelId="{0B6FE54E-F125-478C-86A3-9258307C52AA}" type="pres">
      <dgm:prSet presAssocID="{E463B417-71A2-4A33-98BB-FC87D4AA788C}" presName="Parent7" presStyleLbl="revTx" presStyleIdx="6" presStyleCnt="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1F57E5E-D800-4D1F-917B-21153F20D223}" srcId="{8B13A613-DB76-4724-AFDA-C15BE328D1D8}" destId="{524C9E45-240F-4E70-9AC7-DE3A8B527A8C}" srcOrd="3" destOrd="0" parTransId="{A7AB31B3-9EAB-4340-94C9-99C19832ADDF}" sibTransId="{9051A0A9-3B8B-4F3E-951C-D0FDE33B7BEF}"/>
    <dgm:cxn modelId="{CA25EB04-65AE-4A00-99A0-AB672914C0CB}" srcId="{8B13A613-DB76-4724-AFDA-C15BE328D1D8}" destId="{C05D921F-8DC0-4DEB-8917-E629FEA157D7}" srcOrd="5" destOrd="0" parTransId="{D1381934-C7FD-410A-8947-1E0972837502}" sibTransId="{AC515D29-F25A-47CC-A9EE-79BC1604B3EA}"/>
    <dgm:cxn modelId="{888003C7-DDE5-48DD-B35E-C6F9A7F428B1}" type="presOf" srcId="{B380B1FF-9F94-4443-AE67-C2DE7D2DBA7F}" destId="{3D806535-5583-46AA-8B41-64C78FE89C30}" srcOrd="0" destOrd="0" presId="urn:microsoft.com/office/officeart/2009/layout/CircleArrowProcess"/>
    <dgm:cxn modelId="{D3A9D671-3D75-40A1-94AE-BA72BAD87415}" srcId="{8B13A613-DB76-4724-AFDA-C15BE328D1D8}" destId="{4A79ABDF-9F13-4DB2-8F84-2CB3C48DB7E0}" srcOrd="1" destOrd="0" parTransId="{DDDD6589-BE45-42A8-B9D3-A44E62BBC9BD}" sibTransId="{C0E846E0-E492-4A32-998E-76A19ABA5F75}"/>
    <dgm:cxn modelId="{89636C6B-E47D-4F8F-8668-931419162860}" type="presOf" srcId="{8B13A613-DB76-4724-AFDA-C15BE328D1D8}" destId="{A532765B-77E0-418B-A636-1F101D499926}" srcOrd="0" destOrd="0" presId="urn:microsoft.com/office/officeart/2009/layout/CircleArrowProcess"/>
    <dgm:cxn modelId="{FDD90590-FD65-42EE-AE25-38B6C19D04B6}" type="presOf" srcId="{524C9E45-240F-4E70-9AC7-DE3A8B527A8C}" destId="{402E5F70-FD99-41B0-807C-F6F3989B3057}" srcOrd="0" destOrd="0" presId="urn:microsoft.com/office/officeart/2009/layout/CircleArrowProcess"/>
    <dgm:cxn modelId="{4F05A508-3215-4C43-82E9-55CB51C40E0F}" type="presOf" srcId="{D9A00EBE-5B6C-4DAC-A500-60D5C3F421E9}" destId="{395223B4-0EB7-46E1-91B1-286B902BD3EC}" srcOrd="0" destOrd="0" presId="urn:microsoft.com/office/officeart/2009/layout/CircleArrowProcess"/>
    <dgm:cxn modelId="{D6392AA3-89D6-403A-91FD-06BAEA7F96CC}" type="presOf" srcId="{E463B417-71A2-4A33-98BB-FC87D4AA788C}" destId="{0B6FE54E-F125-478C-86A3-9258307C52AA}" srcOrd="0" destOrd="0" presId="urn:microsoft.com/office/officeart/2009/layout/CircleArrowProcess"/>
    <dgm:cxn modelId="{DE743BF5-4FBB-4677-8F2F-13294B006EEC}" srcId="{8B13A613-DB76-4724-AFDA-C15BE328D1D8}" destId="{E463B417-71A2-4A33-98BB-FC87D4AA788C}" srcOrd="6" destOrd="0" parTransId="{9915ED42-82C7-4759-B7A8-1F25DBFB04BE}" sibTransId="{A6BAEC8A-CE6B-43B7-B929-6FD873B8AA07}"/>
    <dgm:cxn modelId="{45FFEDF4-4BEB-441A-A87F-A25B3FA7E4BF}" type="presOf" srcId="{4A79ABDF-9F13-4DB2-8F84-2CB3C48DB7E0}" destId="{C0217D35-4533-4240-B372-FFF9F76697A6}" srcOrd="0" destOrd="0" presId="urn:microsoft.com/office/officeart/2009/layout/CircleArrowProcess"/>
    <dgm:cxn modelId="{8A4F99D7-7CEA-4C37-9FC7-DCD7F3E251EB}" srcId="{8B13A613-DB76-4724-AFDA-C15BE328D1D8}" destId="{D9A00EBE-5B6C-4DAC-A500-60D5C3F421E9}" srcOrd="2" destOrd="0" parTransId="{CFD8DB31-EE84-4DA6-B589-6F3F8ADDF801}" sibTransId="{6633ED95-FDC0-408C-B17E-43A928A2A31B}"/>
    <dgm:cxn modelId="{BDF4575F-0FC1-433F-AE9C-BC6ADE16F1D0}" type="presOf" srcId="{C05D921F-8DC0-4DEB-8917-E629FEA157D7}" destId="{1C51A422-0564-4C61-A8C7-661F46E5FE79}" srcOrd="0" destOrd="0" presId="urn:microsoft.com/office/officeart/2009/layout/CircleArrowProcess"/>
    <dgm:cxn modelId="{89E67713-9D57-46E6-AD8D-BB5E506293E2}" type="presOf" srcId="{CC50F8C6-09FA-4D07-B049-014609AAC6F1}" destId="{BECBE401-4D32-4BB5-9E13-180AFF9DC67E}" srcOrd="0" destOrd="0" presId="urn:microsoft.com/office/officeart/2009/layout/CircleArrowProcess"/>
    <dgm:cxn modelId="{918F250A-3B27-4D02-B370-82155D8CECD3}" srcId="{8B13A613-DB76-4724-AFDA-C15BE328D1D8}" destId="{CC50F8C6-09FA-4D07-B049-014609AAC6F1}" srcOrd="4" destOrd="0" parTransId="{07C67F24-A1FB-4E8A-891F-1920BC15C657}" sibTransId="{2F399F21-B6B3-4C1C-81C0-B55E6B926497}"/>
    <dgm:cxn modelId="{E89A8D8F-0FF8-4242-AA76-A7D440008113}" srcId="{8B13A613-DB76-4724-AFDA-C15BE328D1D8}" destId="{B380B1FF-9F94-4443-AE67-C2DE7D2DBA7F}" srcOrd="0" destOrd="0" parTransId="{CA0334D9-12BC-471D-AA50-06811317CF1D}" sibTransId="{753E3D89-BE78-4EB1-9606-E872DF7B5A2C}"/>
    <dgm:cxn modelId="{C13510C4-EE4D-459D-945A-9B812CAA8C7B}" type="presParOf" srcId="{A532765B-77E0-418B-A636-1F101D499926}" destId="{7255FAF1-694A-44AD-897A-0B28FCEB9B36}" srcOrd="0" destOrd="0" presId="urn:microsoft.com/office/officeart/2009/layout/CircleArrowProcess"/>
    <dgm:cxn modelId="{D5460A1C-3ADA-4DDB-84B9-268DF23ACE13}" type="presParOf" srcId="{7255FAF1-694A-44AD-897A-0B28FCEB9B36}" destId="{FB8E5BEB-6998-4B15-B285-9FA557C1E349}" srcOrd="0" destOrd="0" presId="urn:microsoft.com/office/officeart/2009/layout/CircleArrowProcess"/>
    <dgm:cxn modelId="{3720EB15-5AD9-482D-82CF-1696CF65DAD8}" type="presParOf" srcId="{A532765B-77E0-418B-A636-1F101D499926}" destId="{3D806535-5583-46AA-8B41-64C78FE89C30}" srcOrd="1" destOrd="0" presId="urn:microsoft.com/office/officeart/2009/layout/CircleArrowProcess"/>
    <dgm:cxn modelId="{704E5183-CDEF-4541-A8AA-B6E258BA6C0F}" type="presParOf" srcId="{A532765B-77E0-418B-A636-1F101D499926}" destId="{23BC2E7B-FEA4-421B-8980-C71DD3545481}" srcOrd="2" destOrd="0" presId="urn:microsoft.com/office/officeart/2009/layout/CircleArrowProcess"/>
    <dgm:cxn modelId="{C49A85A4-63FA-4EF6-AE57-3D373D530617}" type="presParOf" srcId="{23BC2E7B-FEA4-421B-8980-C71DD3545481}" destId="{79FE5B9B-4975-46D7-BC3A-4AC02A4BD56C}" srcOrd="0" destOrd="0" presId="urn:microsoft.com/office/officeart/2009/layout/CircleArrowProcess"/>
    <dgm:cxn modelId="{972A7D36-3A7F-4E61-8098-5261A2313D45}" type="presParOf" srcId="{A532765B-77E0-418B-A636-1F101D499926}" destId="{C0217D35-4533-4240-B372-FFF9F76697A6}" srcOrd="3" destOrd="0" presId="urn:microsoft.com/office/officeart/2009/layout/CircleArrowProcess"/>
    <dgm:cxn modelId="{F62731B2-8F98-4042-B062-564BC4E94A1E}" type="presParOf" srcId="{A532765B-77E0-418B-A636-1F101D499926}" destId="{4CAC9D63-E2BD-4D74-AB83-0467B3E11E29}" srcOrd="4" destOrd="0" presId="urn:microsoft.com/office/officeart/2009/layout/CircleArrowProcess"/>
    <dgm:cxn modelId="{76BD83BE-8C79-4F27-8DF7-70FF8C59D1A6}" type="presParOf" srcId="{4CAC9D63-E2BD-4D74-AB83-0467B3E11E29}" destId="{7932EE8E-EC2C-46F7-A21F-9034ED47E382}" srcOrd="0" destOrd="0" presId="urn:microsoft.com/office/officeart/2009/layout/CircleArrowProcess"/>
    <dgm:cxn modelId="{1FC352C5-3BA5-4350-A603-1626926222C9}" type="presParOf" srcId="{A532765B-77E0-418B-A636-1F101D499926}" destId="{395223B4-0EB7-46E1-91B1-286B902BD3EC}" srcOrd="5" destOrd="0" presId="urn:microsoft.com/office/officeart/2009/layout/CircleArrowProcess"/>
    <dgm:cxn modelId="{0D3040FF-B5D9-4CF6-807D-F9A2618716F9}" type="presParOf" srcId="{A532765B-77E0-418B-A636-1F101D499926}" destId="{3B52CD8F-B9AD-42C9-A11A-CAEFFA3FDE79}" srcOrd="6" destOrd="0" presId="urn:microsoft.com/office/officeart/2009/layout/CircleArrowProcess"/>
    <dgm:cxn modelId="{E7F66F18-C660-4FC9-B8ED-3A0B8C633455}" type="presParOf" srcId="{3B52CD8F-B9AD-42C9-A11A-CAEFFA3FDE79}" destId="{AE43BD6F-FF39-46E2-9438-33DF9A688509}" srcOrd="0" destOrd="0" presId="urn:microsoft.com/office/officeart/2009/layout/CircleArrowProcess"/>
    <dgm:cxn modelId="{23C513F3-751E-42FE-8791-9322B8E6F0B2}" type="presParOf" srcId="{A532765B-77E0-418B-A636-1F101D499926}" destId="{402E5F70-FD99-41B0-807C-F6F3989B3057}" srcOrd="7" destOrd="0" presId="urn:microsoft.com/office/officeart/2009/layout/CircleArrowProcess"/>
    <dgm:cxn modelId="{84EA87F3-C74A-45D7-A578-42AFCE084E76}" type="presParOf" srcId="{A532765B-77E0-418B-A636-1F101D499926}" destId="{92FD2AD5-482C-4D5F-88F5-08549FD4F7C3}" srcOrd="8" destOrd="0" presId="urn:microsoft.com/office/officeart/2009/layout/CircleArrowProcess"/>
    <dgm:cxn modelId="{56DF2393-14EE-4632-B60D-FD10B8812A25}" type="presParOf" srcId="{92FD2AD5-482C-4D5F-88F5-08549FD4F7C3}" destId="{22621795-BC0B-4F7F-9EAF-9FD62B46A6C5}" srcOrd="0" destOrd="0" presId="urn:microsoft.com/office/officeart/2009/layout/CircleArrowProcess"/>
    <dgm:cxn modelId="{6DC10C8E-28D2-47CB-918F-D365C464A8F2}" type="presParOf" srcId="{A532765B-77E0-418B-A636-1F101D499926}" destId="{BECBE401-4D32-4BB5-9E13-180AFF9DC67E}" srcOrd="9" destOrd="0" presId="urn:microsoft.com/office/officeart/2009/layout/CircleArrowProcess"/>
    <dgm:cxn modelId="{E949FD0E-B7F5-4F7B-BC9A-2666C1822F25}" type="presParOf" srcId="{A532765B-77E0-418B-A636-1F101D499926}" destId="{E50B637C-1CD1-4695-B583-473BC01815A0}" srcOrd="10" destOrd="0" presId="urn:microsoft.com/office/officeart/2009/layout/CircleArrowProcess"/>
    <dgm:cxn modelId="{DAF37B14-65EB-4104-AB53-26F163D702C6}" type="presParOf" srcId="{E50B637C-1CD1-4695-B583-473BC01815A0}" destId="{55C31904-6B71-40AD-8A38-831C788476C7}" srcOrd="0" destOrd="0" presId="urn:microsoft.com/office/officeart/2009/layout/CircleArrowProcess"/>
    <dgm:cxn modelId="{095E0E29-1B25-4039-ABC7-1422047D291E}" type="presParOf" srcId="{A532765B-77E0-418B-A636-1F101D499926}" destId="{1C51A422-0564-4C61-A8C7-661F46E5FE79}" srcOrd="11" destOrd="0" presId="urn:microsoft.com/office/officeart/2009/layout/CircleArrowProcess"/>
    <dgm:cxn modelId="{EF6B261E-5598-467B-8B44-1AFF22B0713A}" type="presParOf" srcId="{A532765B-77E0-418B-A636-1F101D499926}" destId="{039BB551-A158-4352-89CD-59401E9D94FC}" srcOrd="12" destOrd="0" presId="urn:microsoft.com/office/officeart/2009/layout/CircleArrowProcess"/>
    <dgm:cxn modelId="{4EB80B31-281F-425B-A30D-24CB40499E55}" type="presParOf" srcId="{039BB551-A158-4352-89CD-59401E9D94FC}" destId="{EF7A3F65-2C5A-48D3-A8EE-75CDE9E46951}" srcOrd="0" destOrd="0" presId="urn:microsoft.com/office/officeart/2009/layout/CircleArrowProcess"/>
    <dgm:cxn modelId="{F4E2B106-5C58-457E-9A58-CD60939DDAF7}" type="presParOf" srcId="{A532765B-77E0-418B-A636-1F101D499926}" destId="{0B6FE54E-F125-478C-86A3-9258307C52AA}" srcOrd="1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8E5BEB-6998-4B15-B285-9FA557C1E349}">
      <dsp:nvSpPr>
        <dsp:cNvPr id="0" name=""/>
        <dsp:cNvSpPr/>
      </dsp:nvSpPr>
      <dsp:spPr>
        <a:xfrm>
          <a:off x="3487648" y="0"/>
          <a:ext cx="1566230" cy="1566367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806535-5583-46AA-8B41-64C78FE89C30}">
      <dsp:nvSpPr>
        <dsp:cNvPr id="0" name=""/>
        <dsp:cNvSpPr/>
      </dsp:nvSpPr>
      <dsp:spPr>
        <a:xfrm>
          <a:off x="3833447" y="567156"/>
          <a:ext cx="874045" cy="436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err="1" smtClean="0"/>
            <a:t>July</a:t>
          </a:r>
          <a:r>
            <a:rPr lang="it-IT" sz="1400" kern="1200" dirty="0" smtClean="0"/>
            <a:t> 2012</a:t>
          </a:r>
          <a:endParaRPr lang="it-IT" sz="1400" kern="1200" dirty="0"/>
        </a:p>
      </dsp:txBody>
      <dsp:txXfrm>
        <a:off x="3833447" y="567156"/>
        <a:ext cx="874045" cy="436854"/>
      </dsp:txXfrm>
    </dsp:sp>
    <dsp:sp modelId="{79FE5B9B-4975-46D7-BC3A-4AC02A4BD56C}">
      <dsp:nvSpPr>
        <dsp:cNvPr id="0" name=""/>
        <dsp:cNvSpPr/>
      </dsp:nvSpPr>
      <dsp:spPr>
        <a:xfrm>
          <a:off x="3052535" y="899769"/>
          <a:ext cx="1566230" cy="156636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217D35-4533-4240-B372-FFF9F76697A6}">
      <dsp:nvSpPr>
        <dsp:cNvPr id="0" name=""/>
        <dsp:cNvSpPr/>
      </dsp:nvSpPr>
      <dsp:spPr>
        <a:xfrm>
          <a:off x="3396571" y="1468983"/>
          <a:ext cx="874045" cy="436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err="1" smtClean="0"/>
            <a:t>November</a:t>
          </a:r>
          <a:r>
            <a:rPr lang="it-IT" sz="1400" kern="1200" dirty="0" smtClean="0"/>
            <a:t> 2012</a:t>
          </a:r>
          <a:endParaRPr lang="it-IT" sz="1400" kern="1200" dirty="0"/>
        </a:p>
      </dsp:txBody>
      <dsp:txXfrm>
        <a:off x="3396571" y="1468983"/>
        <a:ext cx="874045" cy="436854"/>
      </dsp:txXfrm>
    </dsp:sp>
    <dsp:sp modelId="{7932EE8E-EC2C-46F7-A21F-9034ED47E382}">
      <dsp:nvSpPr>
        <dsp:cNvPr id="0" name=""/>
        <dsp:cNvSpPr/>
      </dsp:nvSpPr>
      <dsp:spPr>
        <a:xfrm>
          <a:off x="3487648" y="1803653"/>
          <a:ext cx="1566230" cy="156636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5223B4-0EB7-46E1-91B1-286B902BD3EC}">
      <dsp:nvSpPr>
        <dsp:cNvPr id="0" name=""/>
        <dsp:cNvSpPr/>
      </dsp:nvSpPr>
      <dsp:spPr>
        <a:xfrm>
          <a:off x="3833447" y="2370810"/>
          <a:ext cx="874045" cy="436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err="1" smtClean="0"/>
            <a:t>June</a:t>
          </a:r>
          <a:r>
            <a:rPr lang="it-IT" sz="1400" kern="1200" dirty="0" smtClean="0"/>
            <a:t> 2013</a:t>
          </a:r>
          <a:endParaRPr lang="it-IT" sz="1400" kern="1200" dirty="0"/>
        </a:p>
      </dsp:txBody>
      <dsp:txXfrm>
        <a:off x="3833447" y="2370810"/>
        <a:ext cx="874045" cy="436854"/>
      </dsp:txXfrm>
    </dsp:sp>
    <dsp:sp modelId="{AE43BD6F-FF39-46E2-9438-33DF9A688509}">
      <dsp:nvSpPr>
        <dsp:cNvPr id="0" name=""/>
        <dsp:cNvSpPr/>
      </dsp:nvSpPr>
      <dsp:spPr>
        <a:xfrm>
          <a:off x="3052535" y="2705481"/>
          <a:ext cx="1566230" cy="156636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2E5F70-FD99-41B0-807C-F6F3989B3057}">
      <dsp:nvSpPr>
        <dsp:cNvPr id="0" name=""/>
        <dsp:cNvSpPr/>
      </dsp:nvSpPr>
      <dsp:spPr>
        <a:xfrm>
          <a:off x="3396571" y="3272637"/>
          <a:ext cx="874045" cy="436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err="1" smtClean="0"/>
            <a:t>October</a:t>
          </a:r>
          <a:r>
            <a:rPr lang="it-IT" sz="1400" kern="1200" dirty="0" smtClean="0"/>
            <a:t> 2013</a:t>
          </a:r>
          <a:endParaRPr lang="it-IT" sz="1400" kern="1200" dirty="0"/>
        </a:p>
      </dsp:txBody>
      <dsp:txXfrm>
        <a:off x="3396571" y="3272637"/>
        <a:ext cx="874045" cy="436854"/>
      </dsp:txXfrm>
    </dsp:sp>
    <dsp:sp modelId="{22621795-BC0B-4F7F-9EAF-9FD62B46A6C5}">
      <dsp:nvSpPr>
        <dsp:cNvPr id="0" name=""/>
        <dsp:cNvSpPr/>
      </dsp:nvSpPr>
      <dsp:spPr>
        <a:xfrm>
          <a:off x="3487648" y="3605936"/>
          <a:ext cx="1566230" cy="1566367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CBE401-4D32-4BB5-9E13-180AFF9DC67E}">
      <dsp:nvSpPr>
        <dsp:cNvPr id="0" name=""/>
        <dsp:cNvSpPr/>
      </dsp:nvSpPr>
      <dsp:spPr>
        <a:xfrm>
          <a:off x="3833447" y="4173093"/>
          <a:ext cx="874045" cy="436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err="1" smtClean="0"/>
            <a:t>January</a:t>
          </a:r>
          <a:r>
            <a:rPr lang="it-IT" sz="1400" kern="1200" dirty="0" smtClean="0"/>
            <a:t> 2014</a:t>
          </a:r>
          <a:endParaRPr lang="it-IT" sz="1400" kern="1200" dirty="0"/>
        </a:p>
      </dsp:txBody>
      <dsp:txXfrm>
        <a:off x="3833447" y="4173093"/>
        <a:ext cx="874045" cy="436854"/>
      </dsp:txXfrm>
    </dsp:sp>
    <dsp:sp modelId="{55C31904-6B71-40AD-8A38-831C788476C7}">
      <dsp:nvSpPr>
        <dsp:cNvPr id="0" name=""/>
        <dsp:cNvSpPr/>
      </dsp:nvSpPr>
      <dsp:spPr>
        <a:xfrm>
          <a:off x="3052535" y="4507763"/>
          <a:ext cx="1566230" cy="1566367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51A422-0564-4C61-A8C7-661F46E5FE79}">
      <dsp:nvSpPr>
        <dsp:cNvPr id="0" name=""/>
        <dsp:cNvSpPr/>
      </dsp:nvSpPr>
      <dsp:spPr>
        <a:xfrm>
          <a:off x="3396571" y="5074920"/>
          <a:ext cx="874045" cy="436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/>
            <a:t>April 2014</a:t>
          </a:r>
          <a:endParaRPr lang="it-IT" sz="1400" kern="1200" dirty="0"/>
        </a:p>
      </dsp:txBody>
      <dsp:txXfrm>
        <a:off x="3396571" y="5074920"/>
        <a:ext cx="874045" cy="436854"/>
      </dsp:txXfrm>
    </dsp:sp>
    <dsp:sp modelId="{EF7A3F65-2C5A-48D3-A8EE-75CDE9E46951}">
      <dsp:nvSpPr>
        <dsp:cNvPr id="0" name=""/>
        <dsp:cNvSpPr/>
      </dsp:nvSpPr>
      <dsp:spPr>
        <a:xfrm>
          <a:off x="3598997" y="5511774"/>
          <a:ext cx="1345588" cy="1346225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6FE54E-F125-478C-86A3-9258307C52AA}">
      <dsp:nvSpPr>
        <dsp:cNvPr id="0" name=""/>
        <dsp:cNvSpPr/>
      </dsp:nvSpPr>
      <dsp:spPr>
        <a:xfrm>
          <a:off x="3833447" y="5976747"/>
          <a:ext cx="874045" cy="436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err="1" smtClean="0"/>
            <a:t>November</a:t>
          </a:r>
          <a:r>
            <a:rPr lang="it-IT" sz="1400" kern="1200" dirty="0" smtClean="0"/>
            <a:t> 2014</a:t>
          </a:r>
          <a:endParaRPr lang="it-IT" sz="1400" kern="1200" dirty="0"/>
        </a:p>
      </dsp:txBody>
      <dsp:txXfrm>
        <a:off x="3833447" y="5976747"/>
        <a:ext cx="874045" cy="4368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ca-ES" dirty="0"/>
          </a:p>
        </p:txBody>
      </p:sp>
      <p:sp>
        <p:nvSpPr>
          <p:cNvPr id="3" name="Contenidor de data 2"/>
          <p:cNvSpPr>
            <a:spLocks noGrp="1"/>
          </p:cNvSpPr>
          <p:nvPr>
            <p:ph type="dt" sz="quarter" idx="1"/>
          </p:nvPr>
        </p:nvSpPr>
        <p:spPr>
          <a:xfrm>
            <a:off x="4020506" y="0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D752CFBB-2AE0-4AB0-96B1-B5AC2990DFA9}" type="datetimeFigureOut">
              <a:rPr lang="ca-ES" smtClean="0"/>
              <a:pPr/>
              <a:t>21/09/2015</a:t>
            </a:fld>
            <a:endParaRPr lang="ca-ES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2"/>
          </p:nvPr>
        </p:nvSpPr>
        <p:spPr>
          <a:xfrm>
            <a:off x="0" y="9720673"/>
            <a:ext cx="3077137" cy="512303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ca-ES" dirty="0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20506" y="9720673"/>
            <a:ext cx="3077137" cy="512303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BD5B466F-2CD0-4192-82B6-BA2C3E70A01A}" type="slidenum">
              <a:rPr lang="ca-ES" smtClean="0"/>
              <a:pPr/>
              <a:t>‹#›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90348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ca-ES" dirty="0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4020506" y="0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9858F2E4-9B16-4549-A3A8-A0296B9B64C2}" type="datetimeFigureOut">
              <a:rPr lang="ca-ES" smtClean="0"/>
              <a:pPr/>
              <a:t>21/09/2015</a:t>
            </a:fld>
            <a:endParaRPr lang="ca-ES" dirty="0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ca-ES" dirty="0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709599" y="4861155"/>
            <a:ext cx="5680103" cy="4605821"/>
          </a:xfrm>
          <a:prstGeom prst="rect">
            <a:avLst/>
          </a:prstGeom>
        </p:spPr>
        <p:txBody>
          <a:bodyPr vert="horz" lIns="94768" tIns="47384" rIns="94768" bIns="47384" rtlCol="0">
            <a:normAutofit/>
          </a:bodyPr>
          <a:lstStyle/>
          <a:p>
            <a:pPr lvl="0"/>
            <a:r>
              <a:rPr lang="ca-ES" smtClean="0"/>
              <a:t>Feu clic aquí per editar els estils de text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9720673"/>
            <a:ext cx="3077137" cy="512303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ca-ES" dirty="0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0506" y="9720673"/>
            <a:ext cx="3077137" cy="512303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FF5B015D-B3B7-4963-BD5B-E3D7315FBFBD}" type="slidenum">
              <a:rPr lang="ca-ES" smtClean="0"/>
              <a:pPr/>
              <a:t>‹#›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035088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8FF2A-9F35-BD4D-971F-8DA5B4FCFA2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588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8FF2A-9F35-BD4D-971F-8DA5B4FCFA2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063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8FF2A-9F35-BD4D-971F-8DA5B4FCFA2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10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8FF2A-9F35-BD4D-971F-8DA5B4FCFA20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106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8FF2A-9F35-BD4D-971F-8DA5B4FCFA20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072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8FF2A-9F35-BD4D-971F-8DA5B4FCFA2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40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6038">
              <a:defRPr/>
            </a:pPr>
            <a:r>
              <a:rPr lang="en-GB" dirty="0"/>
              <a:t>Sensor Spec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C21AA-E26B-40AC-8378-7B4C49A9031F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943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B50CC0-D55C-4033-8CB8-020C5B3AE81A}" type="slidenum">
              <a:rPr lang="en-GB" smtClean="0">
                <a:solidFill>
                  <a:prstClr val="white"/>
                </a:solidFill>
              </a:rPr>
              <a:pPr>
                <a:defRPr/>
              </a:pPr>
              <a:t>26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 are now in the authoring tool.</a:t>
            </a:r>
          </a:p>
          <a:p>
            <a:r>
              <a:rPr lang="en-GB" dirty="0"/>
              <a:t>This is where you can create the app that your volunteers will use, to record the information you require for your survey.</a:t>
            </a:r>
          </a:p>
          <a:p>
            <a:r>
              <a:rPr lang="en-GB" dirty="0"/>
              <a:t>This tool allows you to drag and drop different types of information collection methods, to produce you app for download.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My project is going to be about tree species found in the local woodland. So I need some information like tree species, estimated height, and take a photo.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B50CC0-D55C-4033-8CB8-020C5B3AE81A}" type="slidenum">
              <a:rPr lang="en-GB" smtClean="0">
                <a:solidFill>
                  <a:prstClr val="white"/>
                </a:solidFill>
              </a:rPr>
              <a:pPr>
                <a:defRPr/>
              </a:pPr>
              <a:t>27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72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5.png"/><Relationship Id="rId16" Type="http://schemas.openxmlformats.org/officeDocument/2006/relationships/image" Target="../media/image1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22.png"/><Relationship Id="rId18" Type="http://schemas.openxmlformats.org/officeDocument/2006/relationships/image" Target="../media/image20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19.jpeg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6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 Rectángulo"/>
          <p:cNvSpPr/>
          <p:nvPr userDrawn="1"/>
        </p:nvSpPr>
        <p:spPr>
          <a:xfrm>
            <a:off x="1598" y="687"/>
            <a:ext cx="9142402" cy="88918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18589" tIns="59294" rIns="118589" bIns="59294">
            <a:spAutoFit/>
          </a:bodyPr>
          <a:lstStyle/>
          <a:p>
            <a:pPr algn="ctr">
              <a:lnSpc>
                <a:spcPts val="1500"/>
              </a:lnSpc>
              <a:defRPr/>
            </a:pPr>
            <a:endParaRPr lang="en-US" sz="500" b="1" i="1" noProof="0" smtClean="0">
              <a:solidFill>
                <a:srgbClr val="00897A"/>
              </a:solidFill>
              <a:latin typeface="+mj-lt"/>
              <a:ea typeface="ＭＳ Ｐゴシック" pitchFamily="34" charset="-128"/>
            </a:endParaRPr>
          </a:p>
          <a:p>
            <a:pPr algn="l">
              <a:lnSpc>
                <a:spcPts val="1500"/>
              </a:lnSpc>
              <a:defRPr/>
            </a:pPr>
            <a:r>
              <a:rPr lang="en-US" sz="1600" b="1" i="1" noProof="0" smtClean="0">
                <a:solidFill>
                  <a:srgbClr val="00897A"/>
                </a:solidFill>
                <a:latin typeface="+mj-lt"/>
                <a:ea typeface="ＭＳ Ｐゴシック" pitchFamily="34" charset="-128"/>
              </a:rPr>
              <a:t>			</a:t>
            </a:r>
            <a:r>
              <a:rPr lang="en-US" sz="1800" b="1" i="1" noProof="0" smtClean="0">
                <a:solidFill>
                  <a:srgbClr val="00897A"/>
                </a:solidFill>
                <a:latin typeface="+mj-lt"/>
                <a:ea typeface="ＭＳ Ｐゴシック" pitchFamily="34" charset="-128"/>
              </a:rPr>
              <a:t>ENEON first workshop</a:t>
            </a:r>
            <a:r>
              <a:rPr lang="en-US" sz="1200" b="1" i="1" noProof="0" smtClean="0">
                <a:solidFill>
                  <a:srgbClr val="00897A"/>
                </a:solidFill>
                <a:latin typeface="+mj-lt"/>
                <a:ea typeface="ＭＳ Ｐゴシック" pitchFamily="34" charset="-128"/>
              </a:rPr>
              <a:t> </a:t>
            </a:r>
          </a:p>
          <a:p>
            <a:pPr algn="l">
              <a:lnSpc>
                <a:spcPts val="1500"/>
              </a:lnSpc>
              <a:defRPr/>
            </a:pPr>
            <a:r>
              <a:rPr lang="en-US" sz="1200" b="1" i="1" noProof="0" smtClean="0">
                <a:solidFill>
                  <a:srgbClr val="00897A"/>
                </a:solidFill>
                <a:latin typeface="+mj-lt"/>
                <a:ea typeface="ＭＳ Ｐゴシック" pitchFamily="34" charset="-128"/>
              </a:rPr>
              <a:t>			</a:t>
            </a:r>
            <a:r>
              <a:rPr lang="en-US" sz="1400" b="1" i="1" noProof="0" smtClean="0">
                <a:solidFill>
                  <a:srgbClr val="00897A"/>
                </a:solidFill>
                <a:latin typeface="+mj-lt"/>
                <a:ea typeface="ＭＳ Ｐゴシック" pitchFamily="34" charset="-128"/>
              </a:rPr>
              <a:t>Observing Europe: Networking the Earth Observation Networks in Europe</a:t>
            </a:r>
          </a:p>
          <a:p>
            <a:pPr algn="l">
              <a:lnSpc>
                <a:spcPts val="1500"/>
              </a:lnSpc>
              <a:defRPr/>
            </a:pPr>
            <a:r>
              <a:rPr lang="en-US" sz="1400" b="1" i="1" noProof="0" smtClean="0">
                <a:solidFill>
                  <a:srgbClr val="00897A"/>
                </a:solidFill>
                <a:latin typeface="+mj-lt"/>
                <a:ea typeface="ＭＳ Ｐゴシック" pitchFamily="34" charset="-128"/>
              </a:rPr>
              <a:t>			</a:t>
            </a:r>
            <a:r>
              <a:rPr lang="en-US" sz="1400" b="0" i="1" noProof="0" smtClean="0">
                <a:solidFill>
                  <a:srgbClr val="00897A"/>
                </a:solidFill>
                <a:latin typeface="+mj-lt"/>
                <a:ea typeface="ＭＳ Ｐゴシック" pitchFamily="34" charset="-128"/>
              </a:rPr>
              <a:t>21-22</a:t>
            </a:r>
            <a:r>
              <a:rPr lang="en-US" sz="1400" b="0" i="1" baseline="0" noProof="0" smtClean="0">
                <a:solidFill>
                  <a:srgbClr val="00897A"/>
                </a:solidFill>
                <a:latin typeface="+mj-lt"/>
                <a:ea typeface="ＭＳ Ｐゴシック" pitchFamily="34" charset="-128"/>
              </a:rPr>
              <a:t> September, Paris</a:t>
            </a:r>
            <a:endParaRPr lang="en-US" sz="1200" b="0" noProof="0">
              <a:solidFill>
                <a:srgbClr val="2B4C6E"/>
              </a:solidFill>
              <a:latin typeface="+mj-lt"/>
              <a:ea typeface="ＭＳ Ｐゴシック" pitchFamily="34" charset="-128"/>
            </a:endParaRPr>
          </a:p>
        </p:txBody>
      </p:sp>
      <p:pic>
        <p:nvPicPr>
          <p:cNvPr id="12" name="Picture 17" descr="\\joanma\www\projectes\eneon\IMG\EC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4100" y="2"/>
            <a:ext cx="829897" cy="548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6" descr="ConnectinGE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2785" y="47500"/>
            <a:ext cx="2195774" cy="330740"/>
          </a:xfrm>
          <a:prstGeom prst="rect">
            <a:avLst/>
          </a:prstGeom>
          <a:noFill/>
        </p:spPr>
      </p:pic>
      <p:pic>
        <p:nvPicPr>
          <p:cNvPr id="7" name="Picture 16" descr="P:\2015_ConnectinGEO\Dissemination\_Logos\LogoENEON.png"/>
          <p:cNvPicPr>
            <a:picLocks noChangeAspect="1" noChangeArrowheads="1"/>
          </p:cNvPicPr>
          <p:nvPr userDrawn="1"/>
        </p:nvPicPr>
        <p:blipFill>
          <a:blip r:embed="rId4" cstate="print"/>
          <a:srcRect l="14771" t="23463" r="14688" b="1459"/>
          <a:stretch>
            <a:fillRect/>
          </a:stretch>
        </p:blipFill>
        <p:spPr bwMode="auto">
          <a:xfrm>
            <a:off x="47501" y="-11875"/>
            <a:ext cx="2423634" cy="879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Connector recte 19"/>
          <p:cNvCxnSpPr/>
          <p:nvPr userDrawn="1"/>
        </p:nvCxnSpPr>
        <p:spPr>
          <a:xfrm>
            <a:off x="0" y="896845"/>
            <a:ext cx="9144000" cy="0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Feu clic aquí per editar l'estil</a:t>
            </a:r>
            <a:endParaRPr lang="en-US" noProof="0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0" smtClean="0"/>
              <a:t>Feu clic aquí per editar els estils de text</a:t>
            </a:r>
          </a:p>
          <a:p>
            <a:pPr lvl="1"/>
            <a:r>
              <a:rPr lang="en-US" noProof="0" smtClean="0"/>
              <a:t>Segon nivell</a:t>
            </a:r>
          </a:p>
          <a:p>
            <a:pPr lvl="2"/>
            <a:r>
              <a:rPr lang="en-US" noProof="0" smtClean="0"/>
              <a:t>Tercer nivell</a:t>
            </a:r>
          </a:p>
          <a:p>
            <a:pPr lvl="3"/>
            <a:r>
              <a:rPr lang="en-US" noProof="0" smtClean="0"/>
              <a:t>Quart nivell</a:t>
            </a:r>
          </a:p>
          <a:p>
            <a:pPr lvl="4"/>
            <a:r>
              <a:rPr lang="en-US" noProof="0" smtClean="0"/>
              <a:t>Cinquè nivell</a:t>
            </a:r>
            <a:endParaRPr lang="en-US" noProof="0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484CC796-4B5B-4BCC-BF0D-2FA88B054B1B}" type="datetimeFigureOut">
              <a:rPr lang="en-US" noProof="0" smtClean="0"/>
              <a:pPr/>
              <a:t>9/21/2015</a:t>
            </a:fld>
            <a:endParaRPr lang="en-US" noProof="0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A1D544F6-FBAA-498C-9419-ED8F58329FAE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/>
          <p:cNvSpPr>
            <a:spLocks noGrp="1"/>
          </p:cNvSpPr>
          <p:nvPr>
            <p:ph type="title" orient="vert"/>
          </p:nvPr>
        </p:nvSpPr>
        <p:spPr>
          <a:xfrm>
            <a:off x="7181851" y="274643"/>
            <a:ext cx="2228851" cy="5851525"/>
          </a:xfrm>
        </p:spPr>
        <p:txBody>
          <a:bodyPr vert="eaVert"/>
          <a:lstStyle/>
          <a:p>
            <a:r>
              <a:rPr lang="en-US" noProof="0" smtClean="0"/>
              <a:t>Feu clic aquí per editar l'estil</a:t>
            </a:r>
            <a:endParaRPr lang="en-US" noProof="0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>
          <a:xfrm>
            <a:off x="495302" y="274643"/>
            <a:ext cx="6534150" cy="5851525"/>
          </a:xfrm>
        </p:spPr>
        <p:txBody>
          <a:bodyPr vert="eaVert"/>
          <a:lstStyle/>
          <a:p>
            <a:pPr lvl="0"/>
            <a:r>
              <a:rPr lang="en-US" noProof="0" smtClean="0"/>
              <a:t>Feu clic aquí per editar els estils de text</a:t>
            </a:r>
          </a:p>
          <a:p>
            <a:pPr lvl="1"/>
            <a:r>
              <a:rPr lang="en-US" noProof="0" smtClean="0"/>
              <a:t>Segon nivell</a:t>
            </a:r>
          </a:p>
          <a:p>
            <a:pPr lvl="2"/>
            <a:r>
              <a:rPr lang="en-US" noProof="0" smtClean="0"/>
              <a:t>Tercer nivell</a:t>
            </a:r>
          </a:p>
          <a:p>
            <a:pPr lvl="3"/>
            <a:r>
              <a:rPr lang="en-US" noProof="0" smtClean="0"/>
              <a:t>Quart nivell</a:t>
            </a:r>
          </a:p>
          <a:p>
            <a:pPr lvl="4"/>
            <a:r>
              <a:rPr lang="en-US" noProof="0" smtClean="0"/>
              <a:t>Cinquè nivell</a:t>
            </a:r>
            <a:endParaRPr lang="en-US" noProof="0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484CC796-4B5B-4BCC-BF0D-2FA88B054B1B}" type="datetimeFigureOut">
              <a:rPr lang="en-US" noProof="0" smtClean="0"/>
              <a:pPr/>
              <a:t>9/21/2015</a:t>
            </a:fld>
            <a:endParaRPr lang="en-US" noProof="0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A1D544F6-FBAA-498C-9419-ED8F58329FAE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7338895-84CB-4C12-93A1-C1BA3112DAE1}" type="datetimeFigureOut">
              <a:rPr lang="nb-NO" smtClean="0"/>
              <a:t>21.09.2015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2A51A0D-1C99-4B46-A8DC-8649A83AAF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0763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1AF23-BBFB-7A45-B116-7D4F25FEF8F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119-CB03-184F-866F-FE90B2CA79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825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1AF23-BBFB-7A45-B116-7D4F25FEF8F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119-CB03-184F-866F-FE90B2CA79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715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1AF23-BBFB-7A45-B116-7D4F25FEF8F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119-CB03-184F-866F-FE90B2CA79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792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1AF23-BBFB-7A45-B116-7D4F25FEF8F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119-CB03-184F-866F-FE90B2CA79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662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1AF23-BBFB-7A45-B116-7D4F25FEF8F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119-CB03-184F-866F-FE90B2CA79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865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1AF23-BBFB-7A45-B116-7D4F25FEF8F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119-CB03-184F-866F-FE90B2CA79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426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1AF23-BBFB-7A45-B116-7D4F25FEF8F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119-CB03-184F-866F-FE90B2CA79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639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Feu clic aquí per editar l'estil</a:t>
            </a:r>
            <a:endParaRPr lang="en-US" noProof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Feu clic aquí per editar els estils de text</a:t>
            </a:r>
          </a:p>
          <a:p>
            <a:pPr lvl="1"/>
            <a:r>
              <a:rPr lang="en-US" noProof="0" smtClean="0"/>
              <a:t>Segon nivell</a:t>
            </a:r>
          </a:p>
          <a:p>
            <a:pPr lvl="2"/>
            <a:r>
              <a:rPr lang="en-US" noProof="0" smtClean="0"/>
              <a:t>Tercer nivell</a:t>
            </a:r>
          </a:p>
          <a:p>
            <a:pPr lvl="3"/>
            <a:r>
              <a:rPr lang="en-US" noProof="0" smtClean="0"/>
              <a:t>Quart nivell</a:t>
            </a:r>
          </a:p>
          <a:p>
            <a:pPr lvl="4"/>
            <a:r>
              <a:rPr lang="en-US" noProof="0" smtClean="0"/>
              <a:t>Cinquè nivell</a:t>
            </a:r>
            <a:endParaRPr lang="en-US" noProof="0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484CC796-4B5B-4BCC-BF0D-2FA88B054B1B}" type="datetimeFigureOut">
              <a:rPr lang="en-US" noProof="0" smtClean="0"/>
              <a:pPr/>
              <a:t>9/21/2015</a:t>
            </a:fld>
            <a:endParaRPr lang="en-US" noProof="0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A1D544F6-FBAA-498C-9419-ED8F58329FAE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1AF23-BBFB-7A45-B116-7D4F25FEF8F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119-CB03-184F-866F-FE90B2CA79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224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1AF23-BBFB-7A45-B116-7D4F25FEF8F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119-CB03-184F-866F-FE90B2CA79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686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1AF23-BBFB-7A45-B116-7D4F25FEF8F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119-CB03-184F-866F-FE90B2CA79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85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1AF23-BBFB-7A45-B116-7D4F25FEF8F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21.09.2015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4119-CB03-184F-866F-FE90B2CA79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5152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3E3FD-0760-4D55-9D77-0CCBBB5AB284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82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05A31-650E-4285-9FA5-F15E5AEAEFFB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100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65459-7F87-4D0E-BF7D-B085A17ABE2F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270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4400"/>
            <a:ext cx="2552700" cy="41148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700" y="914400"/>
            <a:ext cx="2552700" cy="41148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B0AF1-1A3B-4685-9FE7-E3072DE8C190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62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C83BB-4E46-434D-A154-4AC8B4010A0B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978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AE166-CC1C-4056-B08C-D407642A3CAF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15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0" smtClean="0"/>
              <a:t>Feu clic aquí per editar l'estil</a:t>
            </a:r>
            <a:endParaRPr lang="en-US" noProof="0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Feu clic aquí per editar els estils de text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484CC796-4B5B-4BCC-BF0D-2FA88B054B1B}" type="datetimeFigureOut">
              <a:rPr lang="en-US" noProof="0" smtClean="0"/>
              <a:pPr/>
              <a:t>9/21/2015</a:t>
            </a:fld>
            <a:endParaRPr lang="en-US" noProof="0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A1D544F6-FBAA-498C-9419-ED8F58329FAE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F3131-1B41-4EAD-938E-54005833B5C9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082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3597A-651A-4C41-A53D-9B34D6D0BED5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468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5F453-010B-4598-B585-C98DE04BE7F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905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EC5C5-66A8-4ED6-9C69-68AEBFDEB42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0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44ECB-092B-4514-A4A8-96185B6EE1E9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226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9300" y="0"/>
            <a:ext cx="194310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5676900" cy="50292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C1173-DE76-402F-B06B-1E0C3AF047C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35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O:\Grants\Successful\FP7\WeSenseIT (FP7 ENV)\Website\Images\WSI-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333375"/>
            <a:ext cx="280987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611188" y="3644900"/>
            <a:ext cx="79978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3"/>
          <p:cNvSpPr>
            <a:spLocks/>
          </p:cNvSpPr>
          <p:nvPr/>
        </p:nvSpPr>
        <p:spPr bwMode="auto">
          <a:xfrm>
            <a:off x="3675063" y="6629400"/>
            <a:ext cx="17319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606060"/>
                </a:solidFill>
                <a:latin typeface="Helvetica Neue"/>
                <a:ea typeface="MS PGothic" pitchFamily="34" charset="-128"/>
                <a:cs typeface="Helvetica Neue"/>
                <a:sym typeface="Helvetica Neue"/>
              </a:rPr>
              <a:t>© WeSenseIt Consortium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34950" y="6524625"/>
            <a:ext cx="858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7"/>
            <a:ext cx="7772400" cy="147002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1124" y="3762547"/>
            <a:ext cx="6400800" cy="1538663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50" y="652938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EC119-1B72-46E3-B6DF-2407116DD42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81775" y="65246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37CE4-81B5-49CE-8CB8-B256591D3AA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Group 31"/>
          <p:cNvGrpSpPr/>
          <p:nvPr userDrawn="1"/>
        </p:nvGrpSpPr>
        <p:grpSpPr>
          <a:xfrm>
            <a:off x="296863" y="5376338"/>
            <a:ext cx="8739633" cy="1100403"/>
            <a:chOff x="296863" y="5376338"/>
            <a:chExt cx="8739633" cy="1100403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5376338"/>
              <a:ext cx="792088" cy="698028"/>
            </a:xfrm>
            <a:prstGeom prst="rect">
              <a:avLst/>
            </a:prstGeom>
          </p:spPr>
        </p:pic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296863" y="5456797"/>
              <a:ext cx="8649831" cy="1019944"/>
              <a:chOff x="607169" y="8275916"/>
              <a:chExt cx="11655981" cy="1375024"/>
            </a:xfrm>
          </p:grpSpPr>
          <p:pic>
            <p:nvPicPr>
              <p:cNvPr id="5" name="Picture 2" descr="O:\Grants\Successful\FP7\WeSenseIT (FP7 ENV)\Partners\tuoslogo_cmyk_hi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169" y="8275916"/>
                <a:ext cx="1831527" cy="724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3" descr="O:\Grants\Successful\FP7\WeSenseIT (FP7 ENV)\Partners\Disdrom\DisdroMetrics_logo.png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4443" y="9321735"/>
                <a:ext cx="1384750" cy="2675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5" descr="O:\Grants\Successful\FP7\WeSenseIT (FP7 ENV)\Partners\MU\Middlesex University_Transparent Background.png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3343" y="8363351"/>
                <a:ext cx="1357490" cy="549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9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492" y="9313841"/>
                <a:ext cx="1431925" cy="274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10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242" y="8360153"/>
                <a:ext cx="1104899" cy="555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12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2017" y="8308858"/>
                <a:ext cx="1437675" cy="658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14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2489" y="9209005"/>
                <a:ext cx="1620939" cy="3961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5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0784" y="9282107"/>
                <a:ext cx="1189037" cy="2889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18"/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59825" y="9291617"/>
                <a:ext cx="1203325" cy="2968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17"/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86235" y="8939849"/>
                <a:ext cx="1125739" cy="7110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450" y="6210203"/>
              <a:ext cx="1047972" cy="243137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9785" y="5491978"/>
              <a:ext cx="1264463" cy="466748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5872" y="5469387"/>
              <a:ext cx="1150624" cy="511930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576" y="156983"/>
            <a:ext cx="795423" cy="52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2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:\Grants\Successful\FP7\WeSenseIT (FP7 ENV)\Website\Images\WSI-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96863"/>
            <a:ext cx="2087563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0" y="286760"/>
            <a:ext cx="635739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50" y="65246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5DC1B-5CE0-4F1C-A96D-79381172029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5246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CD857-BD57-466F-AE14-66B98F4FDF1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021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O:\Grants\Successful\FP7\WeSenseIT (FP7 ENV)\Website\Images\WSI-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620713"/>
            <a:ext cx="280987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/>
          </p:cNvSpPr>
          <p:nvPr/>
        </p:nvSpPr>
        <p:spPr bwMode="auto">
          <a:xfrm>
            <a:off x="3675063" y="6629400"/>
            <a:ext cx="17319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606060"/>
                </a:solidFill>
                <a:latin typeface="Helvetica Neue"/>
                <a:ea typeface="MS PGothic" pitchFamily="34" charset="-128"/>
                <a:cs typeface="Helvetica Neue"/>
                <a:sym typeface="Helvetica Neue"/>
              </a:rPr>
              <a:t>© WeSenseIt Consortium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755650" y="4437063"/>
            <a:ext cx="77771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34950" y="6524625"/>
            <a:ext cx="858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50" y="65246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CF9DD-2C9F-46BE-AAC1-8F980C0BA37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5246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0514C-6177-4CE4-983E-442E374C085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815" y="260647"/>
            <a:ext cx="795423" cy="52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83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72907-9A14-44BC-A675-56D1BC86695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D9538-21EB-43EC-A6CF-28538648575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04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Feu clic aquí per editar l'estil</a:t>
            </a:r>
            <a:endParaRPr lang="en-US" noProof="0"/>
          </a:p>
        </p:txBody>
      </p:sp>
      <p:sp>
        <p:nvSpPr>
          <p:cNvPr id="3" name="Contenidor de contingut 2"/>
          <p:cNvSpPr>
            <a:spLocks noGrp="1"/>
          </p:cNvSpPr>
          <p:nvPr>
            <p:ph sz="half" idx="1"/>
          </p:nvPr>
        </p:nvSpPr>
        <p:spPr>
          <a:xfrm>
            <a:off x="495301" y="1600205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Feu clic aquí per editar els estils de text</a:t>
            </a:r>
          </a:p>
          <a:p>
            <a:pPr lvl="1"/>
            <a:r>
              <a:rPr lang="en-US" noProof="0" smtClean="0"/>
              <a:t>Segon nivell</a:t>
            </a:r>
          </a:p>
          <a:p>
            <a:pPr lvl="2"/>
            <a:r>
              <a:rPr lang="en-US" noProof="0" smtClean="0"/>
              <a:t>Tercer nivell</a:t>
            </a:r>
          </a:p>
          <a:p>
            <a:pPr lvl="3"/>
            <a:r>
              <a:rPr lang="en-US" noProof="0" smtClean="0"/>
              <a:t>Quart nivell</a:t>
            </a:r>
          </a:p>
          <a:p>
            <a:pPr lvl="4"/>
            <a:r>
              <a:rPr lang="en-US" noProof="0" smtClean="0"/>
              <a:t>Cinquè nivell</a:t>
            </a:r>
            <a:endParaRPr lang="en-US" noProof="0"/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5029200" y="1600205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Feu clic aquí per editar els estils de text</a:t>
            </a:r>
          </a:p>
          <a:p>
            <a:pPr lvl="1"/>
            <a:r>
              <a:rPr lang="en-US" noProof="0" smtClean="0"/>
              <a:t>Segon nivell</a:t>
            </a:r>
          </a:p>
          <a:p>
            <a:pPr lvl="2"/>
            <a:r>
              <a:rPr lang="en-US" noProof="0" smtClean="0"/>
              <a:t>Tercer nivell</a:t>
            </a:r>
          </a:p>
          <a:p>
            <a:pPr lvl="3"/>
            <a:r>
              <a:rPr lang="en-US" noProof="0" smtClean="0"/>
              <a:t>Quart nivell</a:t>
            </a:r>
          </a:p>
          <a:p>
            <a:pPr lvl="4"/>
            <a:r>
              <a:rPr lang="en-US" noProof="0" smtClean="0"/>
              <a:t>Cinquè nivell</a:t>
            </a:r>
            <a:endParaRPr lang="en-US" noProof="0"/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484CC796-4B5B-4BCC-BF0D-2FA88B054B1B}" type="datetimeFigureOut">
              <a:rPr lang="en-US" noProof="0" smtClean="0"/>
              <a:pPr/>
              <a:t>9/21/2015</a:t>
            </a:fld>
            <a:endParaRPr lang="en-US" noProof="0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A1D544F6-FBAA-498C-9419-ED8F58329FAE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22" indent="0">
              <a:buNone/>
              <a:defRPr sz="1800" b="1"/>
            </a:lvl3pPr>
            <a:lvl4pPr marL="1371482" indent="0">
              <a:buNone/>
              <a:defRPr sz="1600" b="1"/>
            </a:lvl4pPr>
            <a:lvl5pPr marL="1828644" indent="0">
              <a:buNone/>
              <a:defRPr sz="1600" b="1"/>
            </a:lvl5pPr>
            <a:lvl6pPr marL="2285804" indent="0">
              <a:buNone/>
              <a:defRPr sz="1600" b="1"/>
            </a:lvl6pPr>
            <a:lvl7pPr marL="2742965" indent="0">
              <a:buNone/>
              <a:defRPr sz="1600" b="1"/>
            </a:lvl7pPr>
            <a:lvl8pPr marL="3200126" indent="0">
              <a:buNone/>
              <a:defRPr sz="1600" b="1"/>
            </a:lvl8pPr>
            <a:lvl9pPr marL="365728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22" indent="0">
              <a:buNone/>
              <a:defRPr sz="1800" b="1"/>
            </a:lvl3pPr>
            <a:lvl4pPr marL="1371482" indent="0">
              <a:buNone/>
              <a:defRPr sz="1600" b="1"/>
            </a:lvl4pPr>
            <a:lvl5pPr marL="1828644" indent="0">
              <a:buNone/>
              <a:defRPr sz="1600" b="1"/>
            </a:lvl5pPr>
            <a:lvl6pPr marL="2285804" indent="0">
              <a:buNone/>
              <a:defRPr sz="1600" b="1"/>
            </a:lvl6pPr>
            <a:lvl7pPr marL="2742965" indent="0">
              <a:buNone/>
              <a:defRPr sz="1600" b="1"/>
            </a:lvl7pPr>
            <a:lvl8pPr marL="3200126" indent="0">
              <a:buNone/>
              <a:defRPr sz="1600" b="1"/>
            </a:lvl8pPr>
            <a:lvl9pPr marL="365728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61AFE-8F87-4B4D-81F5-1F2A9EFFDC1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1A308-744A-4FD0-950A-BE1FD9CE631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82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8E927-C14D-45C0-B39F-26F5F95B5C6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C4A90-653A-4636-B616-2A3A8E9574C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038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77DEC-1B4A-4FDD-8937-BA8B478084C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C056C-5408-4392-A9B4-0FD1C0BF86BA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62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0" y="260648"/>
            <a:ext cx="626469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1412777"/>
            <a:ext cx="5111751" cy="47133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22" indent="0">
              <a:buNone/>
              <a:defRPr sz="1000"/>
            </a:lvl3pPr>
            <a:lvl4pPr marL="1371482" indent="0">
              <a:buNone/>
              <a:defRPr sz="900"/>
            </a:lvl4pPr>
            <a:lvl5pPr marL="1828644" indent="0">
              <a:buNone/>
              <a:defRPr sz="900"/>
            </a:lvl5pPr>
            <a:lvl6pPr marL="2285804" indent="0">
              <a:buNone/>
              <a:defRPr sz="900"/>
            </a:lvl6pPr>
            <a:lvl7pPr marL="2742965" indent="0">
              <a:buNone/>
              <a:defRPr sz="900"/>
            </a:lvl7pPr>
            <a:lvl8pPr marL="3200126" indent="0">
              <a:buNone/>
              <a:defRPr sz="900"/>
            </a:lvl8pPr>
            <a:lvl9pPr marL="365728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E4360-F649-47D1-A298-6059610B957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C621B-8438-426A-B1CF-0808D96C78AC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617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60" indent="0">
              <a:buNone/>
              <a:defRPr sz="2800"/>
            </a:lvl2pPr>
            <a:lvl3pPr marL="914322" indent="0">
              <a:buNone/>
              <a:defRPr sz="2400"/>
            </a:lvl3pPr>
            <a:lvl4pPr marL="1371482" indent="0">
              <a:buNone/>
              <a:defRPr sz="2000"/>
            </a:lvl4pPr>
            <a:lvl5pPr marL="1828644" indent="0">
              <a:buNone/>
              <a:defRPr sz="2000"/>
            </a:lvl5pPr>
            <a:lvl6pPr marL="2285804" indent="0">
              <a:buNone/>
              <a:defRPr sz="2000"/>
            </a:lvl6pPr>
            <a:lvl7pPr marL="2742965" indent="0">
              <a:buNone/>
              <a:defRPr sz="2000"/>
            </a:lvl7pPr>
            <a:lvl8pPr marL="3200126" indent="0">
              <a:buNone/>
              <a:defRPr sz="2000"/>
            </a:lvl8pPr>
            <a:lvl9pPr marL="3657287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22" indent="0">
              <a:buNone/>
              <a:defRPr sz="1000"/>
            </a:lvl3pPr>
            <a:lvl4pPr marL="1371482" indent="0">
              <a:buNone/>
              <a:defRPr sz="900"/>
            </a:lvl4pPr>
            <a:lvl5pPr marL="1828644" indent="0">
              <a:buNone/>
              <a:defRPr sz="900"/>
            </a:lvl5pPr>
            <a:lvl6pPr marL="2285804" indent="0">
              <a:buNone/>
              <a:defRPr sz="900"/>
            </a:lvl6pPr>
            <a:lvl7pPr marL="2742965" indent="0">
              <a:buNone/>
              <a:defRPr sz="900"/>
            </a:lvl7pPr>
            <a:lvl8pPr marL="3200126" indent="0">
              <a:buNone/>
              <a:defRPr sz="900"/>
            </a:lvl8pPr>
            <a:lvl9pPr marL="365728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5D3E2-A3BE-4128-9287-49343874729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89739-9C84-4BC5-8A86-182888DBA59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521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F4C08-4C67-409F-A2B7-CBB46C72483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CF6AD-C40D-4007-903F-1F07FED70D1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985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6FC80-F5BF-49C4-8F77-2AEDCAA741C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97D67-2BB0-4E75-BA85-667FF3001E8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45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>
            <a:off x="971550" y="3213100"/>
            <a:ext cx="67214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O:\Grants\Successful\FP7\WeSenseIT (FP7 ENV)\Website\Images\WSI-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620713"/>
            <a:ext cx="280987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Connector 24"/>
          <p:cNvCxnSpPr/>
          <p:nvPr/>
        </p:nvCxnSpPr>
        <p:spPr>
          <a:xfrm>
            <a:off x="234950" y="6524625"/>
            <a:ext cx="858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3"/>
          <p:cNvSpPr>
            <a:spLocks/>
          </p:cNvSpPr>
          <p:nvPr/>
        </p:nvSpPr>
        <p:spPr bwMode="auto">
          <a:xfrm>
            <a:off x="3675063" y="6604000"/>
            <a:ext cx="17319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606060"/>
                </a:solidFill>
                <a:latin typeface="Helvetica Neue"/>
                <a:ea typeface="MS PGothic" pitchFamily="34" charset="-128"/>
                <a:cs typeface="Helvetica Neue"/>
                <a:sym typeface="Helvetica Neue"/>
              </a:rPr>
              <a:t>© WeSenseIt Consortium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2543436" y="2204864"/>
            <a:ext cx="4057129" cy="79208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4"/>
          </p:nvPr>
        </p:nvSpPr>
        <p:spPr>
          <a:xfrm>
            <a:off x="2555875" y="3429001"/>
            <a:ext cx="4032250" cy="10795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EB5B4-E9F1-4C7C-9F9E-6FBC01087B8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22D4E-16E2-42ED-8413-E22F2B1221C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28"/>
          <p:cNvGrpSpPr/>
          <p:nvPr userDrawn="1"/>
        </p:nvGrpSpPr>
        <p:grpSpPr>
          <a:xfrm>
            <a:off x="296863" y="5373216"/>
            <a:ext cx="8739633" cy="1103527"/>
            <a:chOff x="296863" y="5373216"/>
            <a:chExt cx="8739633" cy="1103527"/>
          </a:xfrm>
        </p:grpSpPr>
        <p:pic>
          <p:nvPicPr>
            <p:cNvPr id="31" name="Picture 30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0272" y="5373216"/>
              <a:ext cx="792088" cy="698028"/>
            </a:xfrm>
            <a:prstGeom prst="rect">
              <a:avLst/>
            </a:prstGeom>
          </p:spPr>
        </p:pic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296863" y="5540383"/>
              <a:ext cx="8649831" cy="936360"/>
              <a:chOff x="607169" y="8388599"/>
              <a:chExt cx="11655981" cy="1262341"/>
            </a:xfrm>
          </p:grpSpPr>
          <p:pic>
            <p:nvPicPr>
              <p:cNvPr id="36" name="Picture 2" descr="O:\Grants\Successful\FP7\WeSenseIT (FP7 ENV)\Partners\tuoslogo_cmyk_hi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169" y="8388599"/>
                <a:ext cx="1831527" cy="724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3" descr="O:\Grants\Successful\FP7\WeSenseIT (FP7 ENV)\Partners\Disdrom\DisdroMetrics_logo.png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5544" y="9321734"/>
                <a:ext cx="1384750" cy="267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5" descr="O:\Grants\Successful\FP7\WeSenseIT (FP7 ENV)\Partners\MU\Middlesex University_Transparent Background.png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3343" y="8476030"/>
                <a:ext cx="1357490" cy="549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9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0135" y="9234079"/>
                <a:ext cx="1431925" cy="274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" name="Picture 10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242" y="8472833"/>
                <a:ext cx="1104899" cy="555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" name="Picture 12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2017" y="8454476"/>
                <a:ext cx="1437675" cy="658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14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8081" y="9223279"/>
                <a:ext cx="1620939" cy="3961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3" name="Picture 15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4685" y="9330465"/>
                <a:ext cx="1189037" cy="2889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4" name="Picture 18"/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59825" y="9291617"/>
                <a:ext cx="1203325" cy="2968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" name="Picture 4" descr="O:\Grants\Successful\FP7\WeSenseIT (FP7 ENV)\Partners\MU\fhrc logo big border_transparent.PNG"/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672" y="9110235"/>
                <a:ext cx="670442" cy="522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17"/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86235" y="8939849"/>
                <a:ext cx="1125739" cy="7110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3" name="Picture 32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5736" y="6210199"/>
              <a:ext cx="1047972" cy="243137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9785" y="5517232"/>
              <a:ext cx="1264463" cy="466748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5872" y="5517232"/>
              <a:ext cx="1150624" cy="511930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063" y="260648"/>
            <a:ext cx="795423" cy="52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23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8F553-6DA5-42B1-A37C-25F1393B0313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9/21/2015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40824-A530-4CC7-A8E8-39A32F3E0ECA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2230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22009-AF16-40BB-A411-3EA08D6941DC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9/21/2015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8FBD7-3B8A-4CED-B2D8-B1F242A114AC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575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Feu clic aquí per editar l'estil</a:t>
            </a:r>
            <a:endParaRPr lang="en-US" noProof="0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Feu clic aquí per editar els estils de text</a:t>
            </a:r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Feu clic aquí per editar els estils de text</a:t>
            </a:r>
          </a:p>
          <a:p>
            <a:pPr lvl="1"/>
            <a:r>
              <a:rPr lang="en-US" noProof="0" smtClean="0"/>
              <a:t>Segon nivell</a:t>
            </a:r>
          </a:p>
          <a:p>
            <a:pPr lvl="2"/>
            <a:r>
              <a:rPr lang="en-US" noProof="0" smtClean="0"/>
              <a:t>Tercer nivell</a:t>
            </a:r>
          </a:p>
          <a:p>
            <a:pPr lvl="3"/>
            <a:r>
              <a:rPr lang="en-US" noProof="0" smtClean="0"/>
              <a:t>Quart nivell</a:t>
            </a:r>
          </a:p>
          <a:p>
            <a:pPr lvl="4"/>
            <a:r>
              <a:rPr lang="en-US" noProof="0" smtClean="0"/>
              <a:t>Cinquè nivell</a:t>
            </a:r>
            <a:endParaRPr lang="en-US" noProof="0"/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Feu clic aquí per editar els estils de text</a:t>
            </a:r>
          </a:p>
        </p:txBody>
      </p:sp>
      <p:sp>
        <p:nvSpPr>
          <p:cNvPr id="6" name="Contenidor de contingut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Feu clic aquí per editar els estils de text</a:t>
            </a:r>
          </a:p>
          <a:p>
            <a:pPr lvl="1"/>
            <a:r>
              <a:rPr lang="en-US" noProof="0" smtClean="0"/>
              <a:t>Segon nivell</a:t>
            </a:r>
          </a:p>
          <a:p>
            <a:pPr lvl="2"/>
            <a:r>
              <a:rPr lang="en-US" noProof="0" smtClean="0"/>
              <a:t>Tercer nivell</a:t>
            </a:r>
          </a:p>
          <a:p>
            <a:pPr lvl="3"/>
            <a:r>
              <a:rPr lang="en-US" noProof="0" smtClean="0"/>
              <a:t>Quart nivell</a:t>
            </a:r>
          </a:p>
          <a:p>
            <a:pPr lvl="4"/>
            <a:r>
              <a:rPr lang="en-US" noProof="0" smtClean="0"/>
              <a:t>Cinquè nivell</a:t>
            </a:r>
            <a:endParaRPr lang="en-US" noProof="0"/>
          </a:p>
        </p:txBody>
      </p:sp>
      <p:sp>
        <p:nvSpPr>
          <p:cNvPr id="7" name="Contenidor de data 6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484CC796-4B5B-4BCC-BF0D-2FA88B054B1B}" type="datetimeFigureOut">
              <a:rPr lang="en-US" noProof="0" smtClean="0"/>
              <a:pPr/>
              <a:t>9/21/2015</a:t>
            </a:fld>
            <a:endParaRPr lang="en-US" noProof="0"/>
          </a:p>
        </p:txBody>
      </p:sp>
      <p:sp>
        <p:nvSpPr>
          <p:cNvPr id="8" name="Contenidor de peu de pàgina 7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9" name="Conteni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A1D544F6-FBAA-498C-9419-ED8F58329FAE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B7CC2-55B2-47CB-B44A-763C81CC2DE8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9/21/2015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666A0-B294-4898-A22C-82A1EDC3943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287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47A46-2485-456F-AD45-7AFD626A81AE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9/21/2015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CCCD1-D6E0-4E44-97C4-23C47E060487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8438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1AA62-E669-4E5F-A0FB-D1E35F0596A3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9/21/2015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D75AF-42A8-473F-BF80-0C5AC68BC659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765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48289-E29E-4B89-B563-C60F584F5245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9/21/2015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26D9A-D0BC-4623-A937-C6F93F50F307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2101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594E1-5920-4D4A-9516-7349A47CBAAB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9/21/2015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899FF-CAA7-4D04-A577-9D80C6B189B3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6626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7FA6A-7B60-491C-AEFF-90D00F425196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9/21/2015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4B9E3-7ABD-4136-A964-733A06936395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2319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244CF-13E9-4ED7-BE56-A003D3FB1CF9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9/21/2015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ACCD5-9E34-42DC-84E6-5B194AB3F6B3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1290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896CC-562D-42A2-B9FF-1F236DD36BB7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9/21/2015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A6E3F-9544-4AC5-8495-84936D8D9DE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6589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D9043-40E4-4D6C-A07F-E657ACC2B077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9/21/2015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0860D-E5A3-4155-A5BD-819790046749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75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437481"/>
          </a:xfrm>
          <a:prstGeom prst="rect">
            <a:avLst/>
          </a:prstGeom>
        </p:spPr>
        <p:txBody>
          <a:bodyPr anchor="b"/>
          <a:lstStyle>
            <a:lvl1pPr algn="r">
              <a:defRPr sz="2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77501"/>
            <a:ext cx="8229600" cy="489582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15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Feu clic aquí per editar l'estil</a:t>
            </a:r>
            <a:endParaRPr lang="en-US" noProof="0"/>
          </a:p>
        </p:txBody>
      </p:sp>
      <p:sp>
        <p:nvSpPr>
          <p:cNvPr id="3" name="Contenidor de data 2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484CC796-4B5B-4BCC-BF0D-2FA88B054B1B}" type="datetimeFigureOut">
              <a:rPr lang="en-US" noProof="0" smtClean="0"/>
              <a:pPr/>
              <a:t>9/21/2015</a:t>
            </a:fld>
            <a:endParaRPr lang="en-US" noProof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A1D544F6-FBAA-498C-9419-ED8F58329FAE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8F553-6DA5-42B1-A37C-25F1393B0313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9/21/2015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40824-A530-4CC7-A8E8-39A32F3E0ECA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9965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22009-AF16-40BB-A411-3EA08D6941DC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9/21/2015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8FBD7-3B8A-4CED-B2D8-B1F242A114AC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9699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B7CC2-55B2-47CB-B44A-763C81CC2DE8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9/21/2015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666A0-B294-4898-A22C-82A1EDC3943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6437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47A46-2485-456F-AD45-7AFD626A81AE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9/21/2015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CCCD1-D6E0-4E44-97C4-23C47E060487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4516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1AA62-E669-4E5F-A0FB-D1E35F0596A3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9/21/2015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D75AF-42A8-473F-BF80-0C5AC68BC659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2581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48289-E29E-4B89-B563-C60F584F5245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9/21/2015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26D9A-D0BC-4623-A937-C6F93F50F307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655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594E1-5920-4D4A-9516-7349A47CBAAB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9/21/2015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899FF-CAA7-4D04-A577-9D80C6B189B3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354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7FA6A-7B60-491C-AEFF-90D00F425196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9/21/2015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4B9E3-7ABD-4136-A964-733A06936395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0967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244CF-13E9-4ED7-BE56-A003D3FB1CF9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9/21/2015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ACCD5-9E34-42DC-84E6-5B194AB3F6B3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0731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896CC-562D-42A2-B9FF-1F236DD36BB7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9/21/2015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A6E3F-9544-4AC5-8495-84936D8D9DE4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81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484CC796-4B5B-4BCC-BF0D-2FA88B054B1B}" type="datetimeFigureOut">
              <a:rPr lang="en-US" noProof="0" smtClean="0"/>
              <a:pPr/>
              <a:t>9/21/2015</a:t>
            </a:fld>
            <a:endParaRPr lang="en-US" noProof="0"/>
          </a:p>
        </p:txBody>
      </p:sp>
      <p:sp>
        <p:nvSpPr>
          <p:cNvPr id="3" name="Contenidor de peu de pàgina 2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A1D544F6-FBAA-498C-9419-ED8F58329FAE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D9043-40E4-4D6C-A07F-E657ACC2B077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9/21/2015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0860D-E5A3-4155-A5BD-819790046749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669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437481"/>
          </a:xfrm>
          <a:prstGeom prst="rect">
            <a:avLst/>
          </a:prstGeom>
        </p:spPr>
        <p:txBody>
          <a:bodyPr anchor="b"/>
          <a:lstStyle>
            <a:lvl1pPr algn="r">
              <a:defRPr sz="2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77501"/>
            <a:ext cx="8229600" cy="489582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902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0" smtClean="0"/>
              <a:t>Feu clic aquí per editar l'estil</a:t>
            </a:r>
            <a:endParaRPr lang="en-US" noProof="0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Feu clic aquí per editar els estils de text</a:t>
            </a:r>
          </a:p>
          <a:p>
            <a:pPr lvl="1"/>
            <a:r>
              <a:rPr lang="en-US" noProof="0" smtClean="0"/>
              <a:t>Segon nivell</a:t>
            </a:r>
          </a:p>
          <a:p>
            <a:pPr lvl="2"/>
            <a:r>
              <a:rPr lang="en-US" noProof="0" smtClean="0"/>
              <a:t>Tercer nivell</a:t>
            </a:r>
          </a:p>
          <a:p>
            <a:pPr lvl="3"/>
            <a:r>
              <a:rPr lang="en-US" noProof="0" smtClean="0"/>
              <a:t>Quart nivell</a:t>
            </a:r>
          </a:p>
          <a:p>
            <a:pPr lvl="4"/>
            <a:r>
              <a:rPr lang="en-US" noProof="0" smtClean="0"/>
              <a:t>Cinquè nivell</a:t>
            </a:r>
            <a:endParaRPr lang="en-US" noProof="0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Feu clic aquí per editar els estils de text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484CC796-4B5B-4BCC-BF0D-2FA88B054B1B}" type="datetimeFigureOut">
              <a:rPr lang="en-US" noProof="0" smtClean="0"/>
              <a:pPr/>
              <a:t>9/21/2015</a:t>
            </a:fld>
            <a:endParaRPr lang="en-US" noProof="0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A1D544F6-FBAA-498C-9419-ED8F58329FAE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0" smtClean="0"/>
              <a:t>Feu clic aquí per editar l'estil</a:t>
            </a:r>
            <a:endParaRPr lang="en-US" noProof="0"/>
          </a:p>
        </p:txBody>
      </p:sp>
      <p:sp>
        <p:nvSpPr>
          <p:cNvPr id="3" name="Contenidor d'imatg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noProof="0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Feu clic aquí per editar els estils de text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484CC796-4B5B-4BCC-BF0D-2FA88B054B1B}" type="datetimeFigureOut">
              <a:rPr lang="en-US" noProof="0" smtClean="0"/>
              <a:pPr/>
              <a:t>9/21/2015</a:t>
            </a:fld>
            <a:endParaRPr lang="en-US" noProof="0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A1D544F6-FBAA-498C-9419-ED8F58329FAE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/>
          <p:cNvSpPr>
            <a:spLocks noGrp="1"/>
          </p:cNvSpPr>
          <p:nvPr>
            <p:ph type="title"/>
          </p:nvPr>
        </p:nvSpPr>
        <p:spPr>
          <a:xfrm>
            <a:off x="457200" y="9898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smtClean="0"/>
              <a:t>Feu clic aquí per editar l'estil</a:t>
            </a:r>
            <a:endParaRPr lang="en-GB" noProof="0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457200" y="2276872"/>
            <a:ext cx="8229600" cy="439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err="1" smtClean="0"/>
              <a:t>Feu</a:t>
            </a:r>
            <a:r>
              <a:rPr lang="en-GB" noProof="0" dirty="0" smtClean="0"/>
              <a:t> </a:t>
            </a:r>
            <a:r>
              <a:rPr lang="en-GB" noProof="0" dirty="0" err="1" smtClean="0"/>
              <a:t>clic</a:t>
            </a:r>
            <a:r>
              <a:rPr lang="en-GB" noProof="0" dirty="0" smtClean="0"/>
              <a:t> </a:t>
            </a:r>
            <a:r>
              <a:rPr lang="en-GB" noProof="0" dirty="0" err="1" smtClean="0"/>
              <a:t>aquí</a:t>
            </a:r>
            <a:r>
              <a:rPr lang="en-GB" noProof="0" dirty="0" smtClean="0"/>
              <a:t> per </a:t>
            </a:r>
            <a:r>
              <a:rPr lang="en-GB" noProof="0" dirty="0" err="1" smtClean="0"/>
              <a:t>editar</a:t>
            </a:r>
            <a:r>
              <a:rPr lang="en-GB" noProof="0" dirty="0" smtClean="0"/>
              <a:t> </a:t>
            </a:r>
            <a:r>
              <a:rPr lang="en-GB" noProof="0" dirty="0" err="1" smtClean="0"/>
              <a:t>els</a:t>
            </a:r>
            <a:r>
              <a:rPr lang="en-GB" noProof="0" dirty="0" smtClean="0"/>
              <a:t> </a:t>
            </a:r>
            <a:r>
              <a:rPr lang="en-GB" noProof="0" dirty="0" err="1" smtClean="0"/>
              <a:t>estils</a:t>
            </a:r>
            <a:r>
              <a:rPr lang="en-GB" noProof="0" dirty="0" smtClean="0"/>
              <a:t> de text</a:t>
            </a:r>
          </a:p>
          <a:p>
            <a:pPr lvl="1"/>
            <a:r>
              <a:rPr lang="en-GB" noProof="0" dirty="0" err="1" smtClean="0"/>
              <a:t>Segon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nivell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Tercer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nivell</a:t>
            </a:r>
            <a:endParaRPr lang="en-GB" noProof="0" dirty="0" smtClean="0"/>
          </a:p>
          <a:p>
            <a:pPr lvl="3"/>
            <a:r>
              <a:rPr lang="en-GB" noProof="0" dirty="0" smtClean="0"/>
              <a:t>Quart </a:t>
            </a:r>
            <a:r>
              <a:rPr lang="en-GB" noProof="0" dirty="0" err="1" smtClean="0"/>
              <a:t>nivell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Cinquè</a:t>
            </a:r>
            <a:r>
              <a:rPr lang="en-GB" noProof="0" dirty="0" smtClean="0"/>
              <a:t> </a:t>
            </a:r>
            <a:r>
              <a:rPr lang="en-GB" noProof="0" dirty="0" err="1" smtClean="0"/>
              <a:t>nivell</a:t>
            </a:r>
            <a:endParaRPr lang="en-GB" noProof="0" dirty="0"/>
          </a:p>
        </p:txBody>
      </p:sp>
      <p:sp>
        <p:nvSpPr>
          <p:cNvPr id="12" name="5 Rectángulo"/>
          <p:cNvSpPr/>
          <p:nvPr userDrawn="1"/>
        </p:nvSpPr>
        <p:spPr>
          <a:xfrm>
            <a:off x="1598" y="687"/>
            <a:ext cx="9142402" cy="889187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18589" tIns="59294" rIns="118589" bIns="59294">
            <a:spAutoFit/>
          </a:bodyPr>
          <a:lstStyle/>
          <a:p>
            <a:pPr algn="ctr">
              <a:lnSpc>
                <a:spcPts val="1500"/>
              </a:lnSpc>
              <a:defRPr/>
            </a:pPr>
            <a:endParaRPr lang="en-US" sz="500" b="1" i="1" dirty="0" smtClean="0">
              <a:solidFill>
                <a:srgbClr val="00897A"/>
              </a:solidFill>
              <a:latin typeface="+mj-lt"/>
              <a:ea typeface="ＭＳ Ｐゴシック" pitchFamily="34" charset="-128"/>
            </a:endParaRPr>
          </a:p>
          <a:p>
            <a:pPr algn="l">
              <a:lnSpc>
                <a:spcPts val="1500"/>
              </a:lnSpc>
              <a:defRPr/>
            </a:pPr>
            <a:r>
              <a:rPr lang="en-US" sz="1600" b="1" i="1" dirty="0" smtClean="0">
                <a:solidFill>
                  <a:srgbClr val="00897A"/>
                </a:solidFill>
                <a:latin typeface="+mj-lt"/>
                <a:ea typeface="ＭＳ Ｐゴシック" pitchFamily="34" charset="-128"/>
              </a:rPr>
              <a:t>			</a:t>
            </a:r>
            <a:r>
              <a:rPr lang="en-US" sz="1800" b="1" i="1" dirty="0" smtClean="0">
                <a:solidFill>
                  <a:srgbClr val="00897A"/>
                </a:solidFill>
                <a:latin typeface="+mj-lt"/>
                <a:ea typeface="ＭＳ Ｐゴシック" pitchFamily="34" charset="-128"/>
              </a:rPr>
              <a:t>ENEON first workshop</a:t>
            </a:r>
            <a:r>
              <a:rPr lang="en-US" sz="1200" b="1" i="1" dirty="0" smtClean="0">
                <a:solidFill>
                  <a:srgbClr val="00897A"/>
                </a:solidFill>
                <a:latin typeface="+mj-lt"/>
                <a:ea typeface="ＭＳ Ｐゴシック" pitchFamily="34" charset="-128"/>
              </a:rPr>
              <a:t> </a:t>
            </a:r>
          </a:p>
          <a:p>
            <a:pPr algn="l">
              <a:lnSpc>
                <a:spcPts val="1500"/>
              </a:lnSpc>
              <a:defRPr/>
            </a:pPr>
            <a:r>
              <a:rPr lang="en-US" sz="1200" b="1" i="1" dirty="0" smtClean="0">
                <a:solidFill>
                  <a:srgbClr val="00897A"/>
                </a:solidFill>
                <a:latin typeface="+mj-lt"/>
                <a:ea typeface="ＭＳ Ｐゴシック" pitchFamily="34" charset="-128"/>
              </a:rPr>
              <a:t>			</a:t>
            </a:r>
            <a:r>
              <a:rPr lang="en-US" sz="1400" b="1" i="1" dirty="0" smtClean="0">
                <a:solidFill>
                  <a:srgbClr val="00897A"/>
                </a:solidFill>
                <a:latin typeface="+mj-lt"/>
                <a:ea typeface="ＭＳ Ｐゴシック" pitchFamily="34" charset="-128"/>
              </a:rPr>
              <a:t>Observing Europe: Networking the Earth Observation Networks in Europe</a:t>
            </a:r>
          </a:p>
          <a:p>
            <a:pPr algn="l">
              <a:lnSpc>
                <a:spcPts val="1500"/>
              </a:lnSpc>
              <a:defRPr/>
            </a:pPr>
            <a:r>
              <a:rPr lang="en-US" sz="1400" b="1" i="1" dirty="0" smtClean="0">
                <a:solidFill>
                  <a:srgbClr val="00897A"/>
                </a:solidFill>
                <a:latin typeface="+mj-lt"/>
                <a:ea typeface="ＭＳ Ｐゴシック" pitchFamily="34" charset="-128"/>
              </a:rPr>
              <a:t>			</a:t>
            </a:r>
            <a:r>
              <a:rPr lang="en-US" sz="1400" b="0" i="1" dirty="0" smtClean="0">
                <a:solidFill>
                  <a:srgbClr val="00897A"/>
                </a:solidFill>
                <a:latin typeface="+mj-lt"/>
                <a:ea typeface="ＭＳ Ｐゴシック" pitchFamily="34" charset="-128"/>
              </a:rPr>
              <a:t>21-22</a:t>
            </a:r>
            <a:r>
              <a:rPr lang="en-US" sz="1400" b="0" i="1" baseline="0" dirty="0" smtClean="0">
                <a:solidFill>
                  <a:srgbClr val="00897A"/>
                </a:solidFill>
                <a:latin typeface="+mj-lt"/>
                <a:ea typeface="ＭＳ Ｐゴシック" pitchFamily="34" charset="-128"/>
              </a:rPr>
              <a:t> September, Paris</a:t>
            </a:r>
            <a:endParaRPr lang="en-US" sz="1200" b="0" dirty="0">
              <a:solidFill>
                <a:srgbClr val="2B4C6E"/>
              </a:solidFill>
              <a:latin typeface="+mj-lt"/>
              <a:ea typeface="ＭＳ Ｐゴシック" pitchFamily="34" charset="-128"/>
            </a:endParaRPr>
          </a:p>
        </p:txBody>
      </p:sp>
      <p:pic>
        <p:nvPicPr>
          <p:cNvPr id="13" name="Picture 17" descr="\\joanma\www\projectes\eneon\IMG\EC.gif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14100" y="2"/>
            <a:ext cx="829897" cy="548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6" descr="ConnectinGE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952785" y="47500"/>
            <a:ext cx="2195774" cy="330740"/>
          </a:xfrm>
          <a:prstGeom prst="rect">
            <a:avLst/>
          </a:prstGeom>
          <a:noFill/>
        </p:spPr>
      </p:pic>
      <p:pic>
        <p:nvPicPr>
          <p:cNvPr id="15" name="Picture 16" descr="P:\2015_ConnectinGEO\Dissemination\_Logos\LogoENEON.png"/>
          <p:cNvPicPr>
            <a:picLocks noChangeAspect="1" noChangeArrowheads="1"/>
          </p:cNvPicPr>
          <p:nvPr userDrawn="1"/>
        </p:nvPicPr>
        <p:blipFill>
          <a:blip r:embed="rId16" cstate="print"/>
          <a:srcRect l="14771" t="23463" r="14688" b="1459"/>
          <a:stretch>
            <a:fillRect/>
          </a:stretch>
        </p:blipFill>
        <p:spPr bwMode="auto">
          <a:xfrm>
            <a:off x="47501" y="-11875"/>
            <a:ext cx="2423634" cy="879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B01AF23-BBFB-7A45-B116-7D4F25FEF8F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457200"/>
              <a:t>21.09.2015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9724119-CB03-184F-866F-FE90B2CA79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8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14400"/>
            <a:ext cx="5257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48680"/>
          </a:xfrm>
          <a:prstGeom prst="rect">
            <a:avLst/>
          </a:prstGeom>
          <a:solidFill>
            <a:srgbClr val="3B5A24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1029" name="Rectangle 9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3B5A24"/>
          </a:solidFill>
          <a:ln>
            <a:noFill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b="1">
              <a:solidFill>
                <a:srgbClr val="FFFFFF"/>
              </a:solidFill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629400"/>
            <a:ext cx="2895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dirty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000" b="1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605588"/>
            <a:ext cx="1905000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0C97EF-D79D-4E0E-B26D-2D36F73BAD92}" type="slidenum">
              <a:rPr lang="en-GB" sz="1000" b="1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sz="1000" b="1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6699"/>
            <a:ext cx="91440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358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0066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484438" y="260350"/>
            <a:ext cx="62849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650" y="6513513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 defTabSz="914322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BAF4E1-7BF5-49DF-BFAB-F36748814BBA}" type="datetime1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21/09/2015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24625"/>
            <a:ext cx="183515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 defTabSz="914322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1123ADF-F2F2-4D88-9D08-A322EEA4750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2" name="Picture 2" descr="O:\Grants\Successful\FP7\WeSenseIT (FP7 ENV)\Website\Images\WSI-LOGO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296863"/>
            <a:ext cx="2087563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3"/>
          <p:cNvSpPr>
            <a:spLocks/>
          </p:cNvSpPr>
          <p:nvPr/>
        </p:nvSpPr>
        <p:spPr bwMode="auto">
          <a:xfrm>
            <a:off x="3128070" y="6604620"/>
            <a:ext cx="17319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606060"/>
                </a:solidFill>
                <a:latin typeface="Helvetica Neue"/>
                <a:ea typeface="MS PGothic" pitchFamily="34" charset="-128"/>
                <a:cs typeface="Helvetica Neue"/>
                <a:sym typeface="Helvetica Neue"/>
              </a:rPr>
              <a:t>© WeSenseIt Consortium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34950" y="6525344"/>
            <a:ext cx="858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797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2813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5" indent="-228580" algn="l" defTabSz="9143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46" indent="-228580" algn="l" defTabSz="9143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06" indent="-228580" algn="l" defTabSz="9143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67" indent="-228580" algn="l" defTabSz="91432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2" algn="l" defTabSz="9143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2" algn="l" defTabSz="9143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4" algn="l" defTabSz="9143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4" algn="l" defTabSz="9143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5" algn="l" defTabSz="9143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26" algn="l" defTabSz="9143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87" algn="l" defTabSz="9143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E65EE99-D821-409A-8276-2BC98FE9893E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9/21/2015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ECEE41-DA73-4560-B54A-04488F73C732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0501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A5C24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A5C24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54A838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E65EE99-D821-409A-8276-2BC98FE9893E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9/21/2015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ECEE41-DA73-4560-B54A-04488F73C732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322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A5C24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A5C24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54A838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l.ac.uk/excites" TargetMode="External"/><Relationship Id="rId2" Type="http://schemas.openxmlformats.org/officeDocument/2006/relationships/hyperlink" Target="https://www.uantwerpen.be/en/rg/endemic/research/research-topics/lab-of-environmental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peninnovationinscience.at/home.html" TargetMode="External"/><Relationship Id="rId5" Type="http://schemas.openxmlformats.org/officeDocument/2006/relationships/hyperlink" Target="http://www.museonaturalemaremma.it/" TargetMode="External"/><Relationship Id="rId4" Type="http://schemas.openxmlformats.org/officeDocument/2006/relationships/hyperlink" Target="http://mappingforchange.org.uk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1.pd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png"/><Relationship Id="rId3" Type="http://schemas.openxmlformats.org/officeDocument/2006/relationships/image" Target="../media/image79.gif"/><Relationship Id="rId7" Type="http://schemas.openxmlformats.org/officeDocument/2006/relationships/image" Target="../media/image83.jpeg"/><Relationship Id="rId12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gif"/><Relationship Id="rId4" Type="http://schemas.openxmlformats.org/officeDocument/2006/relationships/image" Target="../media/image80.png"/><Relationship Id="rId9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2.pdf"/><Relationship Id="rId10" Type="http://schemas.openxmlformats.org/officeDocument/2006/relationships/image" Target="../media/image35.jpeg"/><Relationship Id="rId9" Type="http://schemas.openxmlformats.org/officeDocument/2006/relationships/image" Target="../media/image3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microsoft.com/office/2007/relationships/hdphoto" Target="../media/hdphoto2.wdp"/><Relationship Id="rId3" Type="http://schemas.openxmlformats.org/officeDocument/2006/relationships/notesSlide" Target="../notesSlides/notesSlide3.xml"/><Relationship Id="rId7" Type="http://schemas.openxmlformats.org/officeDocument/2006/relationships/diagramData" Target="../diagrams/data1.xml"/><Relationship Id="rId12" Type="http://schemas.openxmlformats.org/officeDocument/2006/relationships/image" Target="../media/image41.jpeg"/><Relationship Id="rId17" Type="http://schemas.openxmlformats.org/officeDocument/2006/relationships/image" Target="../media/image45.wmf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4.jpeg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microsoft.com/office/2007/relationships/diagramDrawing" Target="../diagrams/drawing1.xml"/><Relationship Id="rId5" Type="http://schemas.openxmlformats.org/officeDocument/2006/relationships/image" Target="../media/image40.png"/><Relationship Id="rId15" Type="http://schemas.openxmlformats.org/officeDocument/2006/relationships/image" Target="../media/image43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9.emf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19.pd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19.pd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 15"/>
          <p:cNvGrpSpPr/>
          <p:nvPr/>
        </p:nvGrpSpPr>
        <p:grpSpPr>
          <a:xfrm>
            <a:off x="24983" y="5025051"/>
            <a:ext cx="9095396" cy="1800402"/>
            <a:chOff x="24983" y="5001301"/>
            <a:chExt cx="9095396" cy="1800402"/>
          </a:xfrm>
        </p:grpSpPr>
        <p:pic>
          <p:nvPicPr>
            <p:cNvPr id="4098" name="Picture 2" descr="http://www.eneon.net/imatgestop/03.jpg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983" y="5937405"/>
              <a:ext cx="2988000" cy="864000"/>
            </a:xfrm>
            <a:prstGeom prst="rect">
              <a:avLst/>
            </a:prstGeom>
            <a:noFill/>
          </p:spPr>
        </p:pic>
        <p:pic>
          <p:nvPicPr>
            <p:cNvPr id="4100" name="Picture 4" descr="http://www.eneon.net/imatgestop/06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983" y="5001301"/>
              <a:ext cx="2987302" cy="864096"/>
            </a:xfrm>
            <a:prstGeom prst="rect">
              <a:avLst/>
            </a:prstGeom>
            <a:noFill/>
          </p:spPr>
        </p:pic>
        <p:pic>
          <p:nvPicPr>
            <p:cNvPr id="4102" name="Picture 6" descr="http://www.eneon.net/imatgestop/05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84293" y="5937405"/>
              <a:ext cx="2988000" cy="864298"/>
            </a:xfrm>
            <a:prstGeom prst="rect">
              <a:avLst/>
            </a:prstGeom>
            <a:noFill/>
          </p:spPr>
        </p:pic>
        <p:pic>
          <p:nvPicPr>
            <p:cNvPr id="4104" name="Picture 8" descr="http://www.eneon.net/imatgestop/08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84293" y="5001301"/>
              <a:ext cx="2988000" cy="864298"/>
            </a:xfrm>
            <a:prstGeom prst="rect">
              <a:avLst/>
            </a:prstGeom>
            <a:noFill/>
          </p:spPr>
        </p:pic>
        <p:pic>
          <p:nvPicPr>
            <p:cNvPr id="4106" name="Picture 10" descr="http://www.eneon.net/imatgestop/0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32379" y="5001301"/>
              <a:ext cx="2988000" cy="864298"/>
            </a:xfrm>
            <a:prstGeom prst="rect">
              <a:avLst/>
            </a:prstGeom>
            <a:noFill/>
          </p:spPr>
        </p:pic>
        <p:pic>
          <p:nvPicPr>
            <p:cNvPr id="4108" name="Picture 12" descr="http://www.eneon.net/imatgestop/09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32379" y="5937405"/>
              <a:ext cx="2988000" cy="864298"/>
            </a:xfrm>
            <a:prstGeom prst="rect">
              <a:avLst/>
            </a:prstGeom>
            <a:noFill/>
          </p:spPr>
        </p:pic>
      </p:grpSp>
      <p:sp>
        <p:nvSpPr>
          <p:cNvPr id="14" name="Títol 1"/>
          <p:cNvSpPr txBox="1">
            <a:spLocks/>
          </p:cNvSpPr>
          <p:nvPr/>
        </p:nvSpPr>
        <p:spPr>
          <a:xfrm>
            <a:off x="707575" y="3581607"/>
            <a:ext cx="7772400" cy="89255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1">
                <a:solidFill>
                  <a:srgbClr val="00897A"/>
                </a:solidFill>
                <a:effectLst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97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ECSA – European Citizen Science Association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 dirty="0" smtClean="0">
                <a:latin typeface="+mj-lt"/>
                <a:ea typeface="+mj-ea"/>
                <a:cs typeface="+mj-cs"/>
              </a:rPr>
              <a:t>Arne.J.Berre@sintef.no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897A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QuadreDeText 14"/>
          <p:cNvSpPr txBox="1"/>
          <p:nvPr/>
        </p:nvSpPr>
        <p:spPr>
          <a:xfrm>
            <a:off x="703111" y="1138135"/>
            <a:ext cx="7776864" cy="20005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kern="1200" noProof="0" dirty="0" smtClean="0">
                <a:solidFill>
                  <a:srgbClr val="00897A"/>
                </a:solidFill>
                <a:effectLst/>
                <a:latin typeface="+mj-lt"/>
                <a:ea typeface="+mj-ea"/>
                <a:cs typeface="+mj-cs"/>
              </a:rPr>
              <a:t>ENEON first workshop</a:t>
            </a:r>
            <a:endParaRPr lang="en-US" sz="4000" b="1" i="0" kern="1200" noProof="0" dirty="0" smtClean="0">
              <a:solidFill>
                <a:srgbClr val="00897A"/>
              </a:solidFill>
              <a:effectLst/>
              <a:latin typeface="+mj-lt"/>
              <a:ea typeface="+mj-ea"/>
              <a:cs typeface="+mj-cs"/>
            </a:endParaRPr>
          </a:p>
          <a:p>
            <a:pPr algn="ctr"/>
            <a:r>
              <a:rPr lang="en-US" sz="3200" i="1" dirty="0" smtClean="0">
                <a:solidFill>
                  <a:srgbClr val="00897A"/>
                </a:solidFill>
              </a:rPr>
              <a:t>Observing Europe: Networking the Earth Observation Networks in Europe</a:t>
            </a:r>
          </a:p>
          <a:p>
            <a:pPr lvl="0" algn="ctr"/>
            <a:r>
              <a:rPr lang="en-US" sz="2400" i="1" dirty="0" smtClean="0">
                <a:solidFill>
                  <a:schemeClr val="tx1">
                    <a:tint val="75000"/>
                  </a:schemeClr>
                </a:solidFill>
              </a:rPr>
              <a:t>21-22 September, Paris</a:t>
            </a:r>
            <a:endParaRPr lang="ca-ES" sz="4000" b="1" i="0" kern="1200" dirty="0" smtClean="0">
              <a:solidFill>
                <a:srgbClr val="00897A"/>
              </a:solidFill>
              <a:effectLst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Some</a:t>
            </a:r>
            <a:r>
              <a:rPr lang="nb-NO" dirty="0" smtClean="0"/>
              <a:t> CS </a:t>
            </a:r>
            <a:r>
              <a:rPr lang="nb-NO" dirty="0" err="1" smtClean="0"/>
              <a:t>example</a:t>
            </a:r>
            <a:r>
              <a:rPr lang="nb-NO" dirty="0" smtClean="0"/>
              <a:t> </a:t>
            </a:r>
            <a:r>
              <a:rPr lang="nb-NO" dirty="0" err="1" smtClean="0"/>
              <a:t>references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nb-NO" dirty="0" err="1"/>
              <a:t>University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Antwerp</a:t>
            </a:r>
            <a:r>
              <a:rPr lang="nb-NO" dirty="0"/>
              <a:t> - Lab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environmental</a:t>
            </a:r>
            <a:r>
              <a:rPr lang="nb-NO" dirty="0"/>
              <a:t> and urban </a:t>
            </a:r>
            <a:r>
              <a:rPr lang="nb-NO" dirty="0" err="1"/>
              <a:t>ecology</a:t>
            </a:r>
            <a:r>
              <a:rPr lang="nb-NO" dirty="0"/>
              <a:t> - e.g. </a:t>
            </a:r>
            <a:r>
              <a:rPr lang="nb-NO" dirty="0" err="1"/>
              <a:t>measuring</a:t>
            </a:r>
            <a:r>
              <a:rPr lang="nb-NO" dirty="0"/>
              <a:t> urban air </a:t>
            </a:r>
            <a:r>
              <a:rPr lang="nb-NO" dirty="0" err="1"/>
              <a:t>quality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strawberry</a:t>
            </a:r>
            <a:r>
              <a:rPr lang="nb-NO" dirty="0"/>
              <a:t> plants at city </a:t>
            </a:r>
            <a:r>
              <a:rPr lang="nb-NO" dirty="0" err="1"/>
              <a:t>scal</a:t>
            </a:r>
            <a:r>
              <a:rPr lang="nb-NO" dirty="0"/>
              <a:t/>
            </a:r>
            <a:br>
              <a:rPr lang="nb-NO" dirty="0"/>
            </a:br>
            <a:r>
              <a:rPr lang="nb-NO" u="sng" dirty="0">
                <a:hlinkClick r:id="rId2"/>
              </a:rPr>
              <a:t>https://www.uantwerpen.be/en/rg/endemic/research/research-topics/lab-of-environmental/</a:t>
            </a:r>
            <a:endParaRPr lang="nb-NO" dirty="0"/>
          </a:p>
          <a:p>
            <a:pPr lvl="0"/>
            <a:r>
              <a:rPr lang="nb-NO" dirty="0" err="1"/>
              <a:t>University</a:t>
            </a:r>
            <a:r>
              <a:rPr lang="nb-NO" dirty="0"/>
              <a:t> College London, </a:t>
            </a:r>
            <a:r>
              <a:rPr lang="nb-NO" dirty="0" err="1"/>
              <a:t>extreme</a:t>
            </a:r>
            <a:r>
              <a:rPr lang="nb-NO" dirty="0"/>
              <a:t> </a:t>
            </a:r>
            <a:r>
              <a:rPr lang="nb-NO" dirty="0" err="1"/>
              <a:t>citizen</a:t>
            </a:r>
            <a:r>
              <a:rPr lang="nb-NO" dirty="0"/>
              <a:t> </a:t>
            </a:r>
            <a:r>
              <a:rPr lang="nb-NO" dirty="0" err="1"/>
              <a:t>science</a:t>
            </a:r>
            <a:r>
              <a:rPr lang="nb-NO" dirty="0"/>
              <a:t> </a:t>
            </a:r>
            <a:r>
              <a:rPr lang="nb-NO" dirty="0" err="1"/>
              <a:t>group</a:t>
            </a:r>
            <a:r>
              <a:rPr lang="nb-NO" dirty="0"/>
              <a:t> - </a:t>
            </a:r>
            <a:r>
              <a:rPr lang="nb-NO" dirty="0" err="1"/>
              <a:t>various</a:t>
            </a:r>
            <a:r>
              <a:rPr lang="nb-NO" dirty="0"/>
              <a:t> CS </a:t>
            </a:r>
            <a:r>
              <a:rPr lang="nb-NO" dirty="0" err="1"/>
              <a:t>projects</a:t>
            </a:r>
            <a:r>
              <a:rPr lang="nb-NO" dirty="0"/>
              <a:t>, </a:t>
            </a:r>
            <a:r>
              <a:rPr lang="nb-NO" dirty="0" err="1"/>
              <a:t>usually</a:t>
            </a:r>
            <a:r>
              <a:rPr lang="nb-NO" dirty="0"/>
              <a:t> </a:t>
            </a:r>
            <a:r>
              <a:rPr lang="nb-NO" dirty="0" err="1"/>
              <a:t>community</a:t>
            </a:r>
            <a:r>
              <a:rPr lang="nb-NO" dirty="0"/>
              <a:t> driven,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 smtClean="0"/>
              <a:t>environmental</a:t>
            </a:r>
            <a:r>
              <a:rPr lang="nb-NO" dirty="0" smtClean="0"/>
              <a:t> and </a:t>
            </a:r>
            <a:r>
              <a:rPr lang="nb-NO" dirty="0" err="1" smtClean="0"/>
              <a:t>social</a:t>
            </a:r>
            <a:r>
              <a:rPr lang="nb-NO" dirty="0" smtClean="0"/>
              <a:t> </a:t>
            </a:r>
            <a:r>
              <a:rPr lang="nb-NO" dirty="0" err="1" smtClean="0"/>
              <a:t>issues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u="sng" dirty="0" smtClean="0">
                <a:hlinkClick r:id="rId3"/>
              </a:rPr>
              <a:t>https://www.ucl.ac.uk/excites</a:t>
            </a:r>
            <a:r>
              <a:rPr lang="nb-NO" dirty="0"/>
              <a:t/>
            </a:r>
            <a:br>
              <a:rPr lang="nb-NO" dirty="0"/>
            </a:br>
            <a:r>
              <a:rPr lang="nb-NO" dirty="0"/>
              <a:t>- </a:t>
            </a:r>
            <a:r>
              <a:rPr lang="nb-NO" dirty="0" err="1"/>
              <a:t>one</a:t>
            </a:r>
            <a:r>
              <a:rPr lang="nb-NO" dirty="0"/>
              <a:t> </a:t>
            </a:r>
            <a:r>
              <a:rPr lang="nb-NO" dirty="0" err="1"/>
              <a:t>spin-of</a:t>
            </a:r>
            <a:r>
              <a:rPr lang="nb-NO" dirty="0"/>
              <a:t> is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mapping</a:t>
            </a:r>
            <a:r>
              <a:rPr lang="nb-NO" dirty="0"/>
              <a:t> for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project</a:t>
            </a:r>
            <a:r>
              <a:rPr lang="nb-NO" dirty="0"/>
              <a:t> </a:t>
            </a:r>
            <a:r>
              <a:rPr lang="nb-NO" u="sng" dirty="0">
                <a:hlinkClick r:id="rId4"/>
              </a:rPr>
              <a:t>http://mappingforchange.org.uk/</a:t>
            </a:r>
            <a:endParaRPr lang="nb-NO" dirty="0"/>
          </a:p>
          <a:p>
            <a:pPr lvl="0"/>
            <a:r>
              <a:rPr lang="nb-NO" dirty="0"/>
              <a:t>Natural </a:t>
            </a:r>
            <a:r>
              <a:rPr lang="nb-NO" dirty="0" err="1"/>
              <a:t>History</a:t>
            </a:r>
            <a:r>
              <a:rPr lang="nb-NO" dirty="0"/>
              <a:t> Museum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Maremma</a:t>
            </a:r>
            <a:r>
              <a:rPr lang="nb-NO" dirty="0"/>
              <a:t>, </a:t>
            </a:r>
            <a:r>
              <a:rPr lang="nb-NO" dirty="0" err="1"/>
              <a:t>Italy</a:t>
            </a:r>
            <a:r>
              <a:rPr lang="nb-NO" dirty="0"/>
              <a:t> - </a:t>
            </a:r>
            <a:r>
              <a:rPr lang="nb-NO" dirty="0" err="1"/>
              <a:t>Bioblitz</a:t>
            </a:r>
            <a:r>
              <a:rPr lang="nb-NO" dirty="0"/>
              <a:t> </a:t>
            </a:r>
            <a:r>
              <a:rPr lang="nb-NO" dirty="0" err="1"/>
              <a:t>activities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contribute</a:t>
            </a:r>
            <a:r>
              <a:rPr lang="nb-NO" dirty="0"/>
              <a:t> to </a:t>
            </a:r>
            <a:r>
              <a:rPr lang="nb-NO" dirty="0" err="1"/>
              <a:t>several</a:t>
            </a:r>
            <a:r>
              <a:rPr lang="nb-NO" dirty="0"/>
              <a:t> regional and </a:t>
            </a:r>
            <a:r>
              <a:rPr lang="nb-NO" dirty="0" err="1"/>
              <a:t>national</a:t>
            </a:r>
            <a:r>
              <a:rPr lang="nb-NO" dirty="0"/>
              <a:t> </a:t>
            </a:r>
            <a:r>
              <a:rPr lang="nb-NO" dirty="0" err="1"/>
              <a:t>biodiversity</a:t>
            </a:r>
            <a:r>
              <a:rPr lang="nb-NO" dirty="0"/>
              <a:t> surveys</a:t>
            </a:r>
            <a:br>
              <a:rPr lang="nb-NO" dirty="0"/>
            </a:br>
            <a:r>
              <a:rPr lang="nb-NO" u="sng" dirty="0">
                <a:hlinkClick r:id="rId5"/>
              </a:rPr>
              <a:t>http://www.museonaturalemaremma.it/</a:t>
            </a:r>
            <a:endParaRPr lang="nb-NO" dirty="0"/>
          </a:p>
          <a:p>
            <a:pPr lvl="0"/>
            <a:r>
              <a:rPr lang="nb-NO" dirty="0"/>
              <a:t>Ludwig </a:t>
            </a:r>
            <a:r>
              <a:rPr lang="nb-NO" dirty="0" err="1"/>
              <a:t>Boltzmann</a:t>
            </a:r>
            <a:r>
              <a:rPr lang="nb-NO" dirty="0"/>
              <a:t> </a:t>
            </a:r>
            <a:r>
              <a:rPr lang="nb-NO" dirty="0" err="1"/>
              <a:t>Society</a:t>
            </a:r>
            <a:r>
              <a:rPr lang="nb-NO" dirty="0"/>
              <a:t>, </a:t>
            </a:r>
            <a:r>
              <a:rPr lang="nb-NO" dirty="0" err="1"/>
              <a:t>Austria</a:t>
            </a:r>
            <a:r>
              <a:rPr lang="nb-NO" dirty="0"/>
              <a:t>, Open </a:t>
            </a:r>
            <a:r>
              <a:rPr lang="nb-NO" dirty="0" err="1"/>
              <a:t>Innovation</a:t>
            </a:r>
            <a:r>
              <a:rPr lang="nb-NO" dirty="0"/>
              <a:t> in </a:t>
            </a:r>
            <a:r>
              <a:rPr lang="nb-NO" dirty="0" err="1"/>
              <a:t>Science</a:t>
            </a:r>
            <a:r>
              <a:rPr lang="nb-NO" dirty="0"/>
              <a:t> - </a:t>
            </a:r>
            <a:r>
              <a:rPr lang="nb-NO" dirty="0" err="1"/>
              <a:t>gathering</a:t>
            </a:r>
            <a:r>
              <a:rPr lang="nb-NO" dirty="0"/>
              <a:t> </a:t>
            </a:r>
            <a:r>
              <a:rPr lang="nb-NO" dirty="0" err="1"/>
              <a:t>citizens'</a:t>
            </a:r>
            <a:r>
              <a:rPr lang="nb-NO" dirty="0"/>
              <a:t> input to </a:t>
            </a:r>
            <a:r>
              <a:rPr lang="nb-NO" dirty="0" err="1"/>
              <a:t>formulate</a:t>
            </a:r>
            <a:r>
              <a:rPr lang="nb-NO" dirty="0"/>
              <a:t> </a:t>
            </a:r>
            <a:r>
              <a:rPr lang="nb-NO" dirty="0" err="1"/>
              <a:t>future</a:t>
            </a:r>
            <a:r>
              <a:rPr lang="nb-NO" dirty="0"/>
              <a:t> </a:t>
            </a:r>
            <a:r>
              <a:rPr lang="nb-NO" dirty="0" err="1"/>
              <a:t>research</a:t>
            </a:r>
            <a:r>
              <a:rPr lang="nb-NO" dirty="0"/>
              <a:t> questions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public</a:t>
            </a:r>
            <a:r>
              <a:rPr lang="nb-NO" dirty="0"/>
              <a:t> </a:t>
            </a:r>
            <a:r>
              <a:rPr lang="nb-NO" dirty="0" err="1"/>
              <a:t>health</a:t>
            </a:r>
            <a:r>
              <a:rPr lang="nb-NO" dirty="0"/>
              <a:t> </a:t>
            </a:r>
            <a:r>
              <a:rPr lang="nb-NO" dirty="0" err="1"/>
              <a:t>sector</a:t>
            </a:r>
            <a:r>
              <a:rPr lang="nb-NO" dirty="0"/>
              <a:t/>
            </a:r>
            <a:br>
              <a:rPr lang="nb-NO" dirty="0"/>
            </a:br>
            <a:r>
              <a:rPr lang="nb-NO" u="sng" dirty="0">
                <a:hlinkClick r:id="rId6"/>
              </a:rPr>
              <a:t>http://www.openinnovationinscience.at/home.html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75761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797455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724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6488668"/>
            <a:ext cx="3300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Natural </a:t>
            </a:r>
            <a:r>
              <a:rPr lang="nb-NO" dirty="0" err="1" smtClean="0"/>
              <a:t>History</a:t>
            </a:r>
            <a:r>
              <a:rPr lang="nb-NO" dirty="0" smtClean="0"/>
              <a:t> Museum, London</a:t>
            </a:r>
            <a:endParaRPr lang="nb-NO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80728"/>
            <a:ext cx="4790157" cy="56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144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7"/>
            <a:ext cx="7488832" cy="577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002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6632"/>
            <a:ext cx="6109295" cy="652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7164288" y="4797152"/>
            <a:ext cx="529476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584951" y="4725144"/>
            <a:ext cx="14414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5 Citizen</a:t>
            </a:r>
          </a:p>
          <a:p>
            <a:r>
              <a:rPr lang="nb-NO" dirty="0" err="1" smtClean="0"/>
              <a:t>Observatory</a:t>
            </a:r>
            <a:endParaRPr lang="nb-NO" dirty="0" smtClean="0"/>
          </a:p>
          <a:p>
            <a:r>
              <a:rPr lang="nb-NO" dirty="0" err="1" smtClean="0"/>
              <a:t>projects</a:t>
            </a: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138247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58487"/>
            <a:ext cx="7340302" cy="568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15487" y="3068960"/>
            <a:ext cx="250658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smtClean="0"/>
              <a:t>5 EU</a:t>
            </a:r>
          </a:p>
          <a:p>
            <a:r>
              <a:rPr lang="nb-NO" sz="3200" dirty="0" smtClean="0"/>
              <a:t>Citizen </a:t>
            </a:r>
          </a:p>
          <a:p>
            <a:r>
              <a:rPr lang="nb-NO" sz="3200" dirty="0" smtClean="0"/>
              <a:t>Observatories</a:t>
            </a:r>
          </a:p>
          <a:p>
            <a:r>
              <a:rPr lang="nb-NO" sz="3200" dirty="0" smtClean="0"/>
              <a:t>(2012-2016)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3974775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Definition </a:t>
            </a:r>
            <a:r>
              <a:rPr lang="nb-NO" dirty="0" err="1"/>
              <a:t>of</a:t>
            </a:r>
            <a:r>
              <a:rPr lang="nb-NO" dirty="0"/>
              <a:t> Citizen </a:t>
            </a:r>
            <a:r>
              <a:rPr lang="nb-NO" dirty="0" err="1" smtClean="0"/>
              <a:t>Observatory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435280" cy="4997152"/>
          </a:xfrm>
        </p:spPr>
        <p:txBody>
          <a:bodyPr>
            <a:normAutofit fontScale="92500" lnSpcReduction="20000"/>
          </a:bodyPr>
          <a:lstStyle/>
          <a:p>
            <a:r>
              <a:rPr lang="nb-NO" dirty="0" smtClean="0"/>
              <a:t>CITI-SENSE:  </a:t>
            </a:r>
            <a:r>
              <a:rPr lang="en-US" dirty="0"/>
              <a:t>the ‘citizens’ own observations and understanding of environmentally related problems and in particular as reporting and commenting on them within a dedicated ICT </a:t>
            </a:r>
            <a:r>
              <a:rPr lang="en-US" dirty="0" smtClean="0"/>
              <a:t>platform</a:t>
            </a:r>
          </a:p>
          <a:p>
            <a:endParaRPr lang="en-US" dirty="0" smtClean="0"/>
          </a:p>
          <a:p>
            <a:r>
              <a:rPr lang="en-US" dirty="0" smtClean="0"/>
              <a:t>WE-SENSE-IT:  </a:t>
            </a:r>
            <a:r>
              <a:rPr lang="en-US" dirty="0"/>
              <a:t>a method, an environment and an infrastructure supporting an information ecosystem for communities and citizens, as well as emergency operators and policymakers, for discussion, monitoring and intervention on situations, places and events</a:t>
            </a:r>
            <a:endParaRPr lang="nb-NO" dirty="0"/>
          </a:p>
        </p:txBody>
      </p:sp>
      <p:sp>
        <p:nvSpPr>
          <p:cNvPr id="4" name="TextBox 3"/>
          <p:cNvSpPr txBox="1"/>
          <p:nvPr/>
        </p:nvSpPr>
        <p:spPr>
          <a:xfrm>
            <a:off x="3203848" y="6340678"/>
            <a:ext cx="214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v</a:t>
            </a:r>
            <a:r>
              <a:rPr lang="nb-NO" dirty="0" smtClean="0"/>
              <a:t>s. Citizen </a:t>
            </a:r>
            <a:r>
              <a:rPr lang="nb-NO" dirty="0" err="1" smtClean="0"/>
              <a:t>Science</a:t>
            </a:r>
            <a:r>
              <a:rPr lang="nb-NO" dirty="0" smtClean="0"/>
              <a:t> ….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90471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802" y="404664"/>
            <a:ext cx="8305800" cy="1143000"/>
          </a:xfrm>
        </p:spPr>
        <p:txBody>
          <a:bodyPr/>
          <a:lstStyle/>
          <a:p>
            <a:r>
              <a:rPr lang="nb-NO" dirty="0" smtClean="0"/>
              <a:t>CITI-SENSE City locations</a:t>
            </a:r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8746381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362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7896051" cy="594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37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CITI-SENSE </a:t>
            </a:r>
            <a:r>
              <a:rPr lang="nb-NO" dirty="0" err="1" smtClean="0"/>
              <a:t>low</a:t>
            </a:r>
            <a:r>
              <a:rPr lang="nb-NO" dirty="0" smtClean="0"/>
              <a:t>(er) </a:t>
            </a:r>
            <a:r>
              <a:rPr lang="nb-NO" dirty="0" err="1" smtClean="0"/>
              <a:t>cost</a:t>
            </a:r>
            <a:r>
              <a:rPr lang="nb-NO" dirty="0" smtClean="0"/>
              <a:t> sensor units</a:t>
            </a:r>
            <a:endParaRPr lang="nb-NO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4482137" cy="46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12976"/>
            <a:ext cx="3000549" cy="213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3755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Cover2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5"/>
              <a:srcRect l="-18388" r="-18388"/>
              <a:stretch>
                <a:fillRect/>
              </a:stretch>
            </p:blipFill>
          </mc:Choice>
          <mc:Fallback>
            <p:blipFill>
              <a:blip r:embed="rId6"/>
              <a:srcRect l="-18388" r="-18388"/>
              <a:stretch>
                <a:fillRect/>
              </a:stretch>
            </p:blipFill>
          </mc:Fallback>
        </mc:AlternateContent>
        <p:spPr>
          <a:xfrm>
            <a:off x="-1912829" y="-228600"/>
            <a:ext cx="12885629" cy="7086600"/>
          </a:xfrm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533400" y="4876800"/>
            <a:ext cx="6019800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457200">
              <a:spcBef>
                <a:spcPct val="20000"/>
              </a:spcBef>
              <a:buFont typeface="Arial"/>
              <a:buNone/>
              <a:defRPr/>
            </a:pPr>
            <a:endParaRPr lang="en-US" dirty="0" smtClean="0">
              <a:solidFill>
                <a:srgbClr val="4BACC6">
                  <a:lumMod val="75000"/>
                </a:srgbClr>
              </a:solidFill>
              <a:latin typeface="Candara"/>
              <a:cs typeface="Candara"/>
            </a:endParaRPr>
          </a:p>
          <a:p>
            <a:pPr defTabSz="457200">
              <a:spcBef>
                <a:spcPct val="20000"/>
              </a:spcBef>
              <a:buFont typeface="Arial"/>
              <a:buNone/>
              <a:defRPr/>
            </a:pPr>
            <a:r>
              <a:rPr lang="en-US" dirty="0" smtClean="0">
                <a:solidFill>
                  <a:srgbClr val="4BACC6">
                    <a:lumMod val="75000"/>
                  </a:srgbClr>
                </a:solidFill>
                <a:latin typeface="Candara"/>
                <a:cs typeface="Candara"/>
              </a:rPr>
              <a:t>ECSA Headquarters</a:t>
            </a:r>
            <a:br>
              <a:rPr lang="en-US" dirty="0" smtClean="0">
                <a:solidFill>
                  <a:srgbClr val="4BACC6">
                    <a:lumMod val="75000"/>
                  </a:srgbClr>
                </a:solidFill>
                <a:latin typeface="Candara"/>
                <a:cs typeface="Candara"/>
              </a:rPr>
            </a:br>
            <a:r>
              <a:rPr lang="de-DE" dirty="0" smtClean="0">
                <a:solidFill>
                  <a:srgbClr val="4BACC6">
                    <a:lumMod val="75000"/>
                  </a:srgbClr>
                </a:solidFill>
                <a:latin typeface="Candara"/>
                <a:cs typeface="Candara"/>
              </a:rPr>
              <a:t>Museum für Naturkunde Berlin</a:t>
            </a:r>
            <a:br>
              <a:rPr lang="de-DE" dirty="0" smtClean="0">
                <a:solidFill>
                  <a:srgbClr val="4BACC6">
                    <a:lumMod val="75000"/>
                  </a:srgbClr>
                </a:solidFill>
                <a:latin typeface="Candara"/>
                <a:cs typeface="Candara"/>
              </a:rPr>
            </a:br>
            <a:r>
              <a:rPr lang="de-DE" dirty="0" smtClean="0">
                <a:solidFill>
                  <a:srgbClr val="4BACC6">
                    <a:lumMod val="75000"/>
                  </a:srgbClr>
                </a:solidFill>
                <a:latin typeface="Candara"/>
                <a:cs typeface="Candara"/>
              </a:rPr>
              <a:t>Leibniz Institute </a:t>
            </a:r>
            <a:r>
              <a:rPr lang="de-DE" dirty="0" err="1" smtClean="0">
                <a:solidFill>
                  <a:srgbClr val="4BACC6">
                    <a:lumMod val="75000"/>
                  </a:srgbClr>
                </a:solidFill>
                <a:latin typeface="Candara"/>
                <a:cs typeface="Candara"/>
              </a:rPr>
              <a:t>for</a:t>
            </a:r>
            <a:r>
              <a:rPr lang="de-DE" dirty="0" smtClean="0">
                <a:solidFill>
                  <a:srgbClr val="4BACC6">
                    <a:lumMod val="75000"/>
                  </a:srgbClr>
                </a:solidFill>
                <a:latin typeface="Candara"/>
                <a:cs typeface="Candara"/>
              </a:rPr>
              <a:t> Evolution and </a:t>
            </a:r>
            <a:r>
              <a:rPr lang="de-DE" dirty="0" err="1" smtClean="0">
                <a:solidFill>
                  <a:srgbClr val="4BACC6">
                    <a:lumMod val="75000"/>
                  </a:srgbClr>
                </a:solidFill>
                <a:latin typeface="Candara"/>
                <a:cs typeface="Candara"/>
              </a:rPr>
              <a:t>Biodiversity</a:t>
            </a:r>
            <a:r>
              <a:rPr lang="de-DE" dirty="0" smtClean="0">
                <a:solidFill>
                  <a:srgbClr val="4BACC6">
                    <a:lumMod val="75000"/>
                  </a:srgbClr>
                </a:solidFill>
                <a:latin typeface="Candara"/>
                <a:cs typeface="Candara"/>
              </a:rPr>
              <a:t> Research</a:t>
            </a:r>
          </a:p>
          <a:p>
            <a:pPr defTabSz="457200">
              <a:spcBef>
                <a:spcPct val="20000"/>
              </a:spcBef>
              <a:buFont typeface="Arial"/>
              <a:buNone/>
              <a:defRPr/>
            </a:pPr>
            <a:r>
              <a:rPr lang="de-DE" dirty="0" smtClean="0">
                <a:solidFill>
                  <a:srgbClr val="4BACC6">
                    <a:lumMod val="75000"/>
                  </a:srgbClr>
                </a:solidFill>
                <a:latin typeface="Candara"/>
                <a:cs typeface="Candara"/>
              </a:rPr>
              <a:t>September 2015</a:t>
            </a:r>
          </a:p>
        </p:txBody>
      </p:sp>
      <p:sp>
        <p:nvSpPr>
          <p:cNvPr id="6" name="Untertitel 2"/>
          <p:cNvSpPr txBox="1">
            <a:spLocks/>
          </p:cNvSpPr>
          <p:nvPr/>
        </p:nvSpPr>
        <p:spPr>
          <a:xfrm>
            <a:off x="533400" y="6096000"/>
            <a:ext cx="79248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ct val="20000"/>
              </a:spcBef>
              <a:buFont typeface="Arial"/>
              <a:buNone/>
              <a:defRPr/>
            </a:pPr>
            <a:endParaRPr lang="en-US" dirty="0" smtClean="0">
              <a:solidFill>
                <a:prstClr val="black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47382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2"/>
    </mc:Choice>
    <mc:Fallback xmlns="">
      <p:transition spd="slow" advTm="635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95301" y="1999381"/>
            <a:ext cx="4381500" cy="45259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800" dirty="0" smtClean="0"/>
              <a:t>The </a:t>
            </a:r>
            <a:r>
              <a:rPr lang="en-GB" sz="1800" dirty="0"/>
              <a:t>Personal Sensor Pack developed by Ateknea is equipped with the following sensors</a:t>
            </a:r>
            <a:r>
              <a:rPr lang="en-GB" sz="1800" dirty="0" smtClean="0"/>
              <a:t>:</a:t>
            </a:r>
          </a:p>
          <a:p>
            <a:pPr marL="0" indent="0">
              <a:buNone/>
            </a:pPr>
            <a:endParaRPr lang="en-GB" sz="1800" dirty="0"/>
          </a:p>
          <a:p>
            <a:pPr lvl="0"/>
            <a:r>
              <a:rPr lang="en-GB" sz="1800" dirty="0" smtClean="0"/>
              <a:t>NO, NO</a:t>
            </a:r>
            <a:r>
              <a:rPr lang="en-GB" sz="1800" baseline="-25000" dirty="0" smtClean="0"/>
              <a:t>2</a:t>
            </a:r>
            <a:r>
              <a:rPr lang="en-GB" sz="1800" dirty="0"/>
              <a:t>, O</a:t>
            </a:r>
            <a:r>
              <a:rPr lang="en-GB" sz="1800" baseline="-25000" dirty="0"/>
              <a:t>3</a:t>
            </a:r>
            <a:r>
              <a:rPr lang="en-GB" sz="1800" dirty="0"/>
              <a:t>, CO (ppb)</a:t>
            </a:r>
          </a:p>
          <a:p>
            <a:pPr lvl="0"/>
            <a:r>
              <a:rPr lang="en-GB" sz="1800" dirty="0"/>
              <a:t>Temperature (°</a:t>
            </a:r>
            <a:r>
              <a:rPr lang="en-GB" sz="1800" dirty="0" smtClean="0"/>
              <a:t>C)</a:t>
            </a:r>
          </a:p>
          <a:p>
            <a:pPr lvl="0"/>
            <a:r>
              <a:rPr lang="en-GB" sz="1800" dirty="0"/>
              <a:t>R</a:t>
            </a:r>
            <a:r>
              <a:rPr lang="en-GB" sz="1800" dirty="0" smtClean="0"/>
              <a:t>elative </a:t>
            </a:r>
            <a:r>
              <a:rPr lang="en-GB" sz="1800" dirty="0"/>
              <a:t>Humidity </a:t>
            </a:r>
            <a:r>
              <a:rPr lang="en-GB" sz="1800" dirty="0" smtClean="0"/>
              <a:t>(%)</a:t>
            </a:r>
          </a:p>
          <a:p>
            <a:pPr lvl="0"/>
            <a:endParaRPr lang="en-GB" dirty="0"/>
          </a:p>
          <a:p>
            <a:pPr lvl="0"/>
            <a:r>
              <a:rPr lang="en-GB" sz="1800" dirty="0" smtClean="0"/>
              <a:t>USB connectivity</a:t>
            </a:r>
          </a:p>
          <a:p>
            <a:pPr lvl="0"/>
            <a:r>
              <a:rPr lang="en-GB" sz="2000" dirty="0" smtClean="0"/>
              <a:t>Bluetooth 2.0</a:t>
            </a:r>
          </a:p>
          <a:p>
            <a:pPr lvl="0"/>
            <a:endParaRPr lang="en-GB" sz="2000" dirty="0" smtClean="0"/>
          </a:p>
          <a:p>
            <a:pPr lvl="0"/>
            <a:r>
              <a:rPr lang="en-GB" sz="1800" dirty="0" smtClean="0"/>
              <a:t>New version released May 2015</a:t>
            </a:r>
            <a:endParaRPr lang="en-GB" sz="180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9512" y="629816"/>
            <a:ext cx="8229600" cy="1143000"/>
          </a:xfrm>
        </p:spPr>
        <p:txBody>
          <a:bodyPr/>
          <a:lstStyle/>
          <a:p>
            <a:r>
              <a:rPr lang="en-GB" dirty="0" smtClean="0"/>
              <a:t>Personal </a:t>
            </a:r>
            <a:r>
              <a:rPr lang="en-GB" dirty="0"/>
              <a:t>Sensor </a:t>
            </a:r>
            <a:r>
              <a:rPr lang="en-GB" dirty="0" smtClean="0"/>
              <a:t>Pack (PSP)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244" y="4123650"/>
            <a:ext cx="4036024" cy="227026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668" y="1721393"/>
            <a:ext cx="4038600" cy="2271712"/>
          </a:xfrm>
        </p:spPr>
      </p:pic>
    </p:spTree>
    <p:extLst>
      <p:ext uri="{BB962C8B-B14F-4D97-AF65-F5344CB8AC3E}">
        <p14:creationId xmlns:p14="http://schemas.microsoft.com/office/powerpoint/2010/main" val="332984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Portable Air </a:t>
            </a:r>
            <a:r>
              <a:rPr lang="nb-NO" dirty="0" err="1" smtClean="0"/>
              <a:t>Quality</a:t>
            </a:r>
            <a:r>
              <a:rPr lang="nb-NO" dirty="0" smtClean="0"/>
              <a:t> Sensor </a:t>
            </a:r>
            <a:r>
              <a:rPr lang="nb-NO" dirty="0" err="1" smtClean="0"/>
              <a:t>Package</a:t>
            </a:r>
            <a:endParaRPr lang="nb-NO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8322785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997988"/>
            <a:ext cx="3312368" cy="261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648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8305800" cy="1143000"/>
          </a:xfrm>
        </p:spPr>
        <p:txBody>
          <a:bodyPr/>
          <a:lstStyle/>
          <a:p>
            <a:r>
              <a:rPr lang="nb-NO" dirty="0" err="1" smtClean="0"/>
              <a:t>Sense</a:t>
            </a:r>
            <a:r>
              <a:rPr lang="nb-NO" dirty="0" smtClean="0"/>
              <a:t>-it-</a:t>
            </a:r>
            <a:r>
              <a:rPr lang="nb-NO" dirty="0" err="1" smtClean="0"/>
              <a:t>Now</a:t>
            </a:r>
            <a:r>
              <a:rPr lang="nb-NO" dirty="0" smtClean="0"/>
              <a:t> </a:t>
            </a:r>
            <a:r>
              <a:rPr lang="nb-NO" dirty="0" err="1" smtClean="0"/>
              <a:t>App</a:t>
            </a:r>
            <a:endParaRPr lang="nb-NO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10660"/>
            <a:ext cx="6654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04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Sensor </a:t>
            </a:r>
            <a:r>
              <a:rPr lang="en-US" altLang="ko-KR" sz="3200" dirty="0" smtClean="0">
                <a:solidFill>
                  <a:srgbClr val="3366FF"/>
                </a:solidFill>
              </a:rPr>
              <a:t>– CITI-SENSE Experiment &amp; Pilot</a:t>
            </a:r>
            <a:endParaRPr lang="en-US" sz="3200" dirty="0">
              <a:solidFill>
                <a:srgbClr val="3366FF"/>
              </a:solidFill>
            </a:endParaRPr>
          </a:p>
        </p:txBody>
      </p:sp>
      <p:pic>
        <p:nvPicPr>
          <p:cNvPr id="6" name="Picture 4" descr="F:\CITI-SENSE\dashBoar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16832"/>
            <a:ext cx="5760640" cy="466702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3539212"/>
            <a:ext cx="19030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From tags/</a:t>
            </a:r>
            <a:r>
              <a:rPr lang="nb-NO" dirty="0" err="1" smtClean="0"/>
              <a:t>words</a:t>
            </a:r>
            <a:endParaRPr lang="nb-NO" dirty="0" smtClean="0"/>
          </a:p>
          <a:p>
            <a:r>
              <a:rPr lang="nb-NO" dirty="0"/>
              <a:t>i</a:t>
            </a:r>
            <a:r>
              <a:rPr lang="nb-NO" dirty="0" smtClean="0"/>
              <a:t>n </a:t>
            </a:r>
            <a:r>
              <a:rPr lang="nb-NO" dirty="0" err="1"/>
              <a:t>t</a:t>
            </a:r>
            <a:r>
              <a:rPr lang="nb-NO" dirty="0" err="1" smtClean="0"/>
              <a:t>witter</a:t>
            </a:r>
            <a:endParaRPr lang="nb-NO" dirty="0" smtClean="0"/>
          </a:p>
          <a:p>
            <a:r>
              <a:rPr lang="nb-NO" dirty="0" err="1" smtClean="0"/>
              <a:t>Social</a:t>
            </a:r>
            <a:r>
              <a:rPr lang="nb-NO" dirty="0" smtClean="0"/>
              <a:t> media</a:t>
            </a:r>
          </a:p>
          <a:p>
            <a:r>
              <a:rPr lang="nb-NO" dirty="0" err="1" smtClean="0"/>
              <a:t>analysis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7004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980728"/>
            <a:ext cx="840105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2888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73" y="856241"/>
            <a:ext cx="7481267" cy="59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987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1196752"/>
            <a:ext cx="263781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W:\Project_Management\Meetings\141205_Brussels\Storyboard\EmulatorPictures\5_WoodlandSurve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8694" y="1526353"/>
            <a:ext cx="2284655" cy="38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algn="ctr" eaLnBrk="1" hangingPunct="1"/>
            <a:r>
              <a:rPr lang="en-GB" sz="2400" dirty="0" smtClean="0">
                <a:latin typeface="Arial" charset="0"/>
              </a:rPr>
              <a:t>Citizen captures data on their phone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263781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W:\Project_Management\Meetings\141205_Brussels\Storyboard\EmulatorPictures\2_COBWEBap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185" y="1526356"/>
            <a:ext cx="2284655" cy="380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78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080" y="744099"/>
            <a:ext cx="8920393" cy="480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algn="ctr"/>
            <a:r>
              <a:rPr lang="en-GB" dirty="0">
                <a:latin typeface="Arial" charset="0"/>
              </a:rPr>
              <a:t>Customise your own app for your survey</a:t>
            </a:r>
            <a:endParaRPr lang="en-GB" sz="2400" dirty="0" smtClean="0"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 flipH="1" flipV="1">
            <a:off x="6218757" y="2204864"/>
            <a:ext cx="432048" cy="3600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1000" b="1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18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ationComposites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71600" y="1484784"/>
            <a:ext cx="7315200" cy="16859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weathermeter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13866" y="3284984"/>
            <a:ext cx="3270102" cy="21811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2555776" y="620688"/>
            <a:ext cx="38038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smtClean="0">
                <a:solidFill>
                  <a:srgbClr val="0070C0"/>
                </a:solidFill>
              </a:rPr>
              <a:t>Personal Weather Stations (PWSs)</a:t>
            </a:r>
          </a:p>
        </p:txBody>
      </p:sp>
      <p:pic>
        <p:nvPicPr>
          <p:cNvPr id="10" name="Picture 9" descr="overview1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391472" y="3275721"/>
            <a:ext cx="3924944" cy="21979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524625"/>
            <a:ext cx="2133600" cy="365125"/>
          </a:xfrm>
        </p:spPr>
        <p:txBody>
          <a:bodyPr/>
          <a:lstStyle/>
          <a:p>
            <a:pPr>
              <a:defRPr/>
            </a:pPr>
            <a:fld id="{668CD857-BD57-466F-AE14-66B98F4FDF1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06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91037" y="620688"/>
            <a:ext cx="31760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smtClean="0">
                <a:solidFill>
                  <a:srgbClr val="0070C0"/>
                </a:solidFill>
              </a:rPr>
              <a:t>Amateur Weather Networks</a:t>
            </a:r>
          </a:p>
        </p:txBody>
      </p:sp>
      <p:sp>
        <p:nvSpPr>
          <p:cNvPr id="11" name="Half Frame 10"/>
          <p:cNvSpPr/>
          <p:nvPr/>
        </p:nvSpPr>
        <p:spPr>
          <a:xfrm>
            <a:off x="6012160" y="2204864"/>
            <a:ext cx="2880320" cy="4104456"/>
          </a:xfrm>
          <a:prstGeom prst="halfFrame">
            <a:avLst>
              <a:gd name="adj1" fmla="val 3448"/>
              <a:gd name="adj2" fmla="val 344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1600" dirty="0" smtClean="0">
                <a:solidFill>
                  <a:prstClr val="black"/>
                </a:solidFill>
              </a:rPr>
              <a:t>Citizen Weather Observer Program (CWOP)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sz="1600" dirty="0" smtClean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1600" dirty="0" smtClean="0">
                <a:solidFill>
                  <a:prstClr val="black"/>
                </a:solidFill>
              </a:rPr>
              <a:t>Weather Observation Website (WOW), </a:t>
            </a:r>
            <a:r>
              <a:rPr lang="en-US" sz="1600" dirty="0" err="1" smtClean="0">
                <a:solidFill>
                  <a:prstClr val="black"/>
                </a:solidFill>
              </a:rPr>
              <a:t>MetOffice</a:t>
            </a:r>
            <a:endParaRPr lang="en-US" sz="1600" dirty="0" smtClean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endParaRPr lang="en-US" sz="1600" dirty="0" smtClean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1600" dirty="0" smtClean="0">
                <a:solidFill>
                  <a:prstClr val="black"/>
                </a:solidFill>
              </a:rPr>
              <a:t>Weather Underground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sz="1600" dirty="0" smtClean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1600" dirty="0" smtClean="0">
                <a:solidFill>
                  <a:prstClr val="black"/>
                </a:solidFill>
              </a:rPr>
              <a:t>Davis </a:t>
            </a:r>
            <a:r>
              <a:rPr lang="en-US" sz="1600" dirty="0" err="1" smtClean="0">
                <a:solidFill>
                  <a:prstClr val="black"/>
                </a:solidFill>
              </a:rPr>
              <a:t>WeatherLink</a:t>
            </a:r>
            <a:r>
              <a:rPr lang="en-US" sz="1600" dirty="0" smtClean="0">
                <a:solidFill>
                  <a:prstClr val="black"/>
                </a:solidFill>
              </a:rPr>
              <a:t> Network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sz="1600" dirty="0" smtClean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1600" dirty="0" smtClean="0">
                <a:solidFill>
                  <a:prstClr val="black"/>
                </a:solidFill>
              </a:rPr>
              <a:t>AWEKAS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sz="1600" dirty="0" smtClean="0">
              <a:solidFill>
                <a:prstClr val="black"/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1600" dirty="0" smtClean="0">
                <a:solidFill>
                  <a:prstClr val="black"/>
                </a:solidFill>
              </a:rPr>
              <a:t> European Weather Network (EWN)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1600" dirty="0" smtClean="0">
                <a:solidFill>
                  <a:prstClr val="black"/>
                </a:solidFill>
              </a:rPr>
              <a:t>….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sz="1600" dirty="0">
              <a:solidFill>
                <a:prstClr val="black"/>
              </a:solidFill>
            </a:endParaRPr>
          </a:p>
        </p:txBody>
      </p:sp>
      <p:grpSp>
        <p:nvGrpSpPr>
          <p:cNvPr id="2" name="Group 19"/>
          <p:cNvGrpSpPr/>
          <p:nvPr/>
        </p:nvGrpSpPr>
        <p:grpSpPr>
          <a:xfrm>
            <a:off x="214068" y="2132856"/>
            <a:ext cx="5155129" cy="4402941"/>
            <a:chOff x="214068" y="2132856"/>
            <a:chExt cx="5155129" cy="4402941"/>
          </a:xfrm>
        </p:grpSpPr>
        <p:sp>
          <p:nvSpPr>
            <p:cNvPr id="5" name="Rectangle 4"/>
            <p:cNvSpPr/>
            <p:nvPr/>
          </p:nvSpPr>
          <p:spPr>
            <a:xfrm>
              <a:off x="214068" y="6228020"/>
              <a:ext cx="515512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i="1" dirty="0" smtClean="0">
                  <a:solidFill>
                    <a:prstClr val="black"/>
                  </a:solidFill>
                </a:rPr>
                <a:t>http://www.kanonbra.com/maps/cwop/all_stations_in_map.html</a:t>
              </a:r>
              <a:endParaRPr lang="en-US" sz="1400" b="1" i="1" dirty="0">
                <a:solidFill>
                  <a:prstClr val="black"/>
                </a:solidFill>
              </a:endParaRP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23528" y="3192079"/>
              <a:ext cx="4968552" cy="299903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" name="Picture 9" descr="CWOP.gif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299189" y="2204864"/>
              <a:ext cx="888435" cy="888435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1547664" y="2132856"/>
              <a:ext cx="30963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§"/>
              </a:pPr>
              <a:r>
                <a:rPr lang="en-US" dirty="0" smtClean="0">
                  <a:solidFill>
                    <a:prstClr val="black"/>
                  </a:solidFill>
                </a:rPr>
                <a:t> Public Private Partnership</a:t>
              </a:r>
            </a:p>
            <a:p>
              <a:pPr>
                <a:buFont typeface="Wingdings" pitchFamily="2" charset="2"/>
                <a:buChar char="§"/>
              </a:pPr>
              <a:r>
                <a:rPr lang="en-US" dirty="0" smtClean="0">
                  <a:solidFill>
                    <a:prstClr val="black"/>
                  </a:solidFill>
                </a:rPr>
                <a:t> Member stations: 19000+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214068" y="2276872"/>
            <a:ext cx="5222028" cy="4252743"/>
            <a:chOff x="9575108" y="2276872"/>
            <a:chExt cx="5222028" cy="4252743"/>
          </a:xfrm>
        </p:grpSpPr>
        <p:grpSp>
          <p:nvGrpSpPr>
            <p:cNvPr id="4" name="Group 12"/>
            <p:cNvGrpSpPr/>
            <p:nvPr/>
          </p:nvGrpSpPr>
          <p:grpSpPr>
            <a:xfrm>
              <a:off x="9575108" y="2305900"/>
              <a:ext cx="5222028" cy="4223715"/>
              <a:chOff x="214068" y="2312082"/>
              <a:chExt cx="5222028" cy="422371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214068" y="6228020"/>
                <a:ext cx="24278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i="1" dirty="0" smtClean="0">
                    <a:solidFill>
                      <a:prstClr val="black"/>
                    </a:solidFill>
                  </a:rPr>
                  <a:t>http://wow.metoffice.gov.uk/</a:t>
                </a:r>
                <a:endParaRPr lang="en-US" sz="1400" b="1" i="1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3" name="Picture 12" descr="met_office_wow.png"/>
              <p:cNvPicPr>
                <a:picLocks noChangeAspect="1"/>
              </p:cNvPicPr>
              <p:nvPr/>
            </p:nvPicPr>
            <p:blipFill>
              <a:blip r:embed="rId4" cstate="email"/>
              <a:stretch>
                <a:fillRect/>
              </a:stretch>
            </p:blipFill>
            <p:spPr>
              <a:xfrm>
                <a:off x="279424" y="2312082"/>
                <a:ext cx="1944216" cy="658476"/>
              </a:xfrm>
              <a:prstGeom prst="rect">
                <a:avLst/>
              </a:prstGeom>
            </p:spPr>
          </p:pic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309014" y="3068960"/>
                <a:ext cx="5127082" cy="3139324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11700792" y="2276872"/>
              <a:ext cx="30963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§"/>
              </a:pPr>
              <a:r>
                <a:rPr lang="en-US" dirty="0" smtClean="0">
                  <a:solidFill>
                    <a:prstClr val="black"/>
                  </a:solidFill>
                </a:rPr>
                <a:t> National Weather Service</a:t>
              </a:r>
            </a:p>
            <a:p>
              <a:pPr>
                <a:buFont typeface="Wingdings" pitchFamily="2" charset="2"/>
                <a:buChar char="§"/>
              </a:pPr>
              <a:r>
                <a:rPr lang="en-US" dirty="0" smtClean="0">
                  <a:solidFill>
                    <a:prstClr val="black"/>
                  </a:solidFill>
                </a:rPr>
                <a:t>Member stations: 6000+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23"/>
          <p:cNvGrpSpPr/>
          <p:nvPr/>
        </p:nvGrpSpPr>
        <p:grpSpPr>
          <a:xfrm>
            <a:off x="207559" y="2120083"/>
            <a:ext cx="5631557" cy="4415714"/>
            <a:chOff x="-5941168" y="2120083"/>
            <a:chExt cx="5631557" cy="4415714"/>
          </a:xfrm>
        </p:grpSpPr>
        <p:grpSp>
          <p:nvGrpSpPr>
            <p:cNvPr id="7" name="Group 13"/>
            <p:cNvGrpSpPr/>
            <p:nvPr/>
          </p:nvGrpSpPr>
          <p:grpSpPr>
            <a:xfrm>
              <a:off x="-5941168" y="2132856"/>
              <a:ext cx="5631557" cy="4402941"/>
              <a:chOff x="214068" y="2132856"/>
              <a:chExt cx="5631557" cy="4402941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14068" y="6228020"/>
                <a:ext cx="365837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i="1" dirty="0" smtClean="0">
                    <a:solidFill>
                      <a:prstClr val="black"/>
                    </a:solidFill>
                  </a:rPr>
                  <a:t>http://www.wunderground.com/wundermap/</a:t>
                </a:r>
                <a:endParaRPr lang="en-US" sz="1400" b="1" i="1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17" name="Picture 3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>
                <a:off x="347211" y="3197894"/>
                <a:ext cx="5498414" cy="303941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8" name="Picture 17" descr="WU.jpg"/>
              <p:cNvPicPr>
                <a:picLocks noChangeAspect="1"/>
              </p:cNvPicPr>
              <p:nvPr/>
            </p:nvPicPr>
            <p:blipFill>
              <a:blip r:embed="rId7" cstate="email"/>
              <a:stretch>
                <a:fillRect/>
              </a:stretch>
            </p:blipFill>
            <p:spPr>
              <a:xfrm>
                <a:off x="351994" y="2132856"/>
                <a:ext cx="1560596" cy="927777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-3952848" y="2120083"/>
              <a:ext cx="30963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§"/>
              </a:pPr>
              <a:r>
                <a:rPr lang="en-US" dirty="0" smtClean="0">
                  <a:solidFill>
                    <a:prstClr val="black"/>
                  </a:solidFill>
                </a:rPr>
                <a:t> Private</a:t>
              </a:r>
            </a:p>
            <a:p>
              <a:pPr>
                <a:buFont typeface="Wingdings" pitchFamily="2" charset="2"/>
                <a:buChar char="§"/>
              </a:pPr>
              <a:r>
                <a:rPr lang="en-US" dirty="0" smtClean="0">
                  <a:solidFill>
                    <a:prstClr val="black"/>
                  </a:solidFill>
                </a:rPr>
                <a:t> Member stations: 100000+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24"/>
          <p:cNvGrpSpPr/>
          <p:nvPr/>
        </p:nvGrpSpPr>
        <p:grpSpPr>
          <a:xfrm>
            <a:off x="214068" y="2278613"/>
            <a:ext cx="5510060" cy="4257184"/>
            <a:chOff x="214068" y="2278613"/>
            <a:chExt cx="5510060" cy="4257184"/>
          </a:xfrm>
        </p:grpSpPr>
        <p:grpSp>
          <p:nvGrpSpPr>
            <p:cNvPr id="15" name="Group 16"/>
            <p:cNvGrpSpPr/>
            <p:nvPr/>
          </p:nvGrpSpPr>
          <p:grpSpPr>
            <a:xfrm>
              <a:off x="214068" y="2293072"/>
              <a:ext cx="4789980" cy="4242725"/>
              <a:chOff x="214068" y="2293072"/>
              <a:chExt cx="4789980" cy="4242725"/>
            </a:xfrm>
          </p:grpSpPr>
          <p:pic>
            <p:nvPicPr>
              <p:cNvPr id="28" name="Picture 27" descr="Davis WeatherLink.png"/>
              <p:cNvPicPr>
                <a:picLocks noChangeAspect="1"/>
              </p:cNvPicPr>
              <p:nvPr/>
            </p:nvPicPr>
            <p:blipFill>
              <a:blip r:embed="rId8" cstate="email"/>
              <a:stretch>
                <a:fillRect/>
              </a:stretch>
            </p:blipFill>
            <p:spPr>
              <a:xfrm>
                <a:off x="344736" y="3068960"/>
                <a:ext cx="4659312" cy="3159416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</p:pic>
          <p:pic>
            <p:nvPicPr>
              <p:cNvPr id="29" name="Picture 28" descr="davis.jpg"/>
              <p:cNvPicPr>
                <a:picLocks noChangeAspect="1"/>
              </p:cNvPicPr>
              <p:nvPr/>
            </p:nvPicPr>
            <p:blipFill>
              <a:blip r:embed="rId9" cstate="email"/>
              <a:stretch>
                <a:fillRect/>
              </a:stretch>
            </p:blipFill>
            <p:spPr>
              <a:xfrm>
                <a:off x="351994" y="2293072"/>
                <a:ext cx="2319717" cy="655320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214068" y="6228020"/>
                <a:ext cx="313579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i="1" dirty="0" smtClean="0">
                    <a:solidFill>
                      <a:prstClr val="black"/>
                    </a:solidFill>
                  </a:rPr>
                  <a:t>http://www.weatherlink.com/map.php</a:t>
                </a:r>
                <a:endParaRPr lang="en-US" sz="1400" b="1" i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627784" y="2278613"/>
              <a:ext cx="30963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§"/>
              </a:pPr>
              <a:r>
                <a:rPr lang="en-US" dirty="0" smtClean="0">
                  <a:solidFill>
                    <a:prstClr val="black"/>
                  </a:solidFill>
                </a:rPr>
                <a:t> Private</a:t>
              </a:r>
            </a:p>
            <a:p>
              <a:pPr>
                <a:buFont typeface="Wingdings" pitchFamily="2" charset="2"/>
                <a:buChar char="§"/>
              </a:pPr>
              <a:r>
                <a:rPr lang="en-US" dirty="0" smtClean="0">
                  <a:solidFill>
                    <a:prstClr val="black"/>
                  </a:solidFill>
                </a:rPr>
                <a:t> Member stations: 19000+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Group 30"/>
          <p:cNvGrpSpPr/>
          <p:nvPr/>
        </p:nvGrpSpPr>
        <p:grpSpPr>
          <a:xfrm>
            <a:off x="214068" y="2261134"/>
            <a:ext cx="5136068" cy="4274663"/>
            <a:chOff x="214068" y="2261134"/>
            <a:chExt cx="5136068" cy="4274663"/>
          </a:xfrm>
        </p:grpSpPr>
        <p:grpSp>
          <p:nvGrpSpPr>
            <p:cNvPr id="22" name="Group 9"/>
            <p:cNvGrpSpPr/>
            <p:nvPr/>
          </p:nvGrpSpPr>
          <p:grpSpPr>
            <a:xfrm>
              <a:off x="214068" y="2261134"/>
              <a:ext cx="5136068" cy="4274663"/>
              <a:chOff x="214068" y="2261134"/>
              <a:chExt cx="5136068" cy="4274663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214068" y="6228020"/>
                <a:ext cx="224773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i="1" dirty="0" smtClean="0">
                    <a:solidFill>
                      <a:prstClr val="black"/>
                    </a:solidFill>
                  </a:rPr>
                  <a:t>http://www.awekas.at/en/</a:t>
                </a:r>
                <a:endParaRPr lang="en-US" sz="1400" b="1" i="1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35" name="Picture 34" descr="aweaks.png"/>
              <p:cNvPicPr>
                <a:picLocks noChangeAspect="1"/>
              </p:cNvPicPr>
              <p:nvPr/>
            </p:nvPicPr>
            <p:blipFill>
              <a:blip r:embed="rId10" cstate="email"/>
              <a:stretch>
                <a:fillRect/>
              </a:stretch>
            </p:blipFill>
            <p:spPr>
              <a:xfrm>
                <a:off x="351994" y="2261134"/>
                <a:ext cx="865320" cy="865320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</p:pic>
          <p:pic>
            <p:nvPicPr>
              <p:cNvPr id="36" name="Picture 2"/>
              <p:cNvPicPr>
                <a:picLocks noChangeAspect="1" noChangeArrowheads="1"/>
              </p:cNvPicPr>
              <p:nvPr/>
            </p:nvPicPr>
            <p:blipFill>
              <a:blip r:embed="rId11" cstate="email"/>
              <a:srcRect/>
              <a:stretch>
                <a:fillRect/>
              </a:stretch>
            </p:blipFill>
            <p:spPr bwMode="auto">
              <a:xfrm>
                <a:off x="338604" y="3226554"/>
                <a:ext cx="5011532" cy="3004379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1619672" y="2278613"/>
              <a:ext cx="30963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§"/>
              </a:pPr>
              <a:r>
                <a:rPr lang="en-US" dirty="0" smtClean="0">
                  <a:solidFill>
                    <a:prstClr val="black"/>
                  </a:solidFill>
                </a:rPr>
                <a:t> Private</a:t>
              </a:r>
            </a:p>
            <a:p>
              <a:pPr>
                <a:buFont typeface="Wingdings" pitchFamily="2" charset="2"/>
                <a:buChar char="§"/>
              </a:pPr>
              <a:r>
                <a:rPr lang="en-US" dirty="0" smtClean="0">
                  <a:solidFill>
                    <a:prstClr val="black"/>
                  </a:solidFill>
                </a:rPr>
                <a:t> Member stations: 7000+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36"/>
          <p:cNvGrpSpPr/>
          <p:nvPr/>
        </p:nvGrpSpPr>
        <p:grpSpPr>
          <a:xfrm>
            <a:off x="214068" y="2276872"/>
            <a:ext cx="5019956" cy="4258925"/>
            <a:chOff x="214068" y="2276872"/>
            <a:chExt cx="5019956" cy="4258925"/>
          </a:xfrm>
        </p:grpSpPr>
        <p:grpSp>
          <p:nvGrpSpPr>
            <p:cNvPr id="25" name="Group 9"/>
            <p:cNvGrpSpPr/>
            <p:nvPr/>
          </p:nvGrpSpPr>
          <p:grpSpPr>
            <a:xfrm>
              <a:off x="214068" y="2276872"/>
              <a:ext cx="5019956" cy="4258925"/>
              <a:chOff x="214068" y="2276872"/>
              <a:chExt cx="5019956" cy="4258925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214068" y="6228020"/>
                <a:ext cx="340792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i="1" dirty="0" smtClean="0">
                    <a:solidFill>
                      <a:prstClr val="black"/>
                    </a:solidFill>
                  </a:rPr>
                  <a:t>http://www.europeanweathernetwork.eu/</a:t>
                </a:r>
                <a:endParaRPr lang="en-US" sz="1400" b="1" i="1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41" name="Picture 40" descr="ewn (1).png"/>
              <p:cNvPicPr>
                <a:picLocks noChangeAspect="1"/>
              </p:cNvPicPr>
              <p:nvPr/>
            </p:nvPicPr>
            <p:blipFill>
              <a:blip r:embed="rId12" cstate="email"/>
              <a:stretch>
                <a:fillRect/>
              </a:stretch>
            </p:blipFill>
            <p:spPr>
              <a:xfrm>
                <a:off x="323528" y="2276872"/>
                <a:ext cx="1412923" cy="818522"/>
              </a:xfrm>
              <a:prstGeom prst="rect">
                <a:avLst/>
              </a:prstGeom>
            </p:spPr>
          </p:pic>
          <p:pic>
            <p:nvPicPr>
              <p:cNvPr id="42" name="Picture 2"/>
              <p:cNvPicPr>
                <a:picLocks noChangeAspect="1" noChangeArrowheads="1"/>
              </p:cNvPicPr>
              <p:nvPr/>
            </p:nvPicPr>
            <p:blipFill>
              <a:blip r:embed="rId13" cstate="email"/>
              <a:srcRect/>
              <a:stretch>
                <a:fillRect/>
              </a:stretch>
            </p:blipFill>
            <p:spPr bwMode="auto">
              <a:xfrm>
                <a:off x="337480" y="3140968"/>
                <a:ext cx="4896544" cy="3081942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sp>
          <p:nvSpPr>
            <p:cNvPr id="39" name="TextBox 38"/>
            <p:cNvSpPr txBox="1"/>
            <p:nvPr/>
          </p:nvSpPr>
          <p:spPr>
            <a:xfrm>
              <a:off x="1677728" y="2350621"/>
              <a:ext cx="30963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§"/>
              </a:pPr>
              <a:r>
                <a:rPr lang="en-US" dirty="0" smtClean="0">
                  <a:solidFill>
                    <a:prstClr val="black"/>
                  </a:solidFill>
                </a:rPr>
                <a:t> Private</a:t>
              </a:r>
            </a:p>
            <a:p>
              <a:pPr>
                <a:buFont typeface="Wingdings" pitchFamily="2" charset="2"/>
                <a:buChar char="§"/>
              </a:pPr>
              <a:r>
                <a:rPr lang="en-US" dirty="0" smtClean="0">
                  <a:solidFill>
                    <a:prstClr val="black"/>
                  </a:solidFill>
                </a:rPr>
                <a:t> Member stations: 800+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4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524625"/>
            <a:ext cx="2133600" cy="365125"/>
          </a:xfrm>
        </p:spPr>
        <p:txBody>
          <a:bodyPr/>
          <a:lstStyle/>
          <a:p>
            <a:pPr>
              <a:defRPr/>
            </a:pPr>
            <a:fld id="{668CD857-BD57-466F-AE14-66B98F4FDF1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20391" y="1012086"/>
            <a:ext cx="370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Motivation</a:t>
            </a:r>
            <a:r>
              <a:rPr lang="nb-NO" dirty="0" smtClean="0"/>
              <a:t>, </a:t>
            </a:r>
            <a:r>
              <a:rPr lang="nb-NO" dirty="0" err="1" smtClean="0"/>
              <a:t>possibilities</a:t>
            </a:r>
            <a:r>
              <a:rPr lang="nb-NO" dirty="0" smtClean="0"/>
              <a:t> and </a:t>
            </a:r>
            <a:r>
              <a:rPr lang="nb-NO" dirty="0" err="1" smtClean="0"/>
              <a:t>issues</a:t>
            </a:r>
            <a:r>
              <a:rPr lang="nb-NO" dirty="0" smtClean="0"/>
              <a:t> ….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8441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2840" y="4941168"/>
            <a:ext cx="8229600" cy="15541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2400" b="1" dirty="0" smtClean="0">
                <a:latin typeface="Candara" panose="020E0502030303020204" pitchFamily="34" charset="0"/>
              </a:rPr>
              <a:t>Our Vision</a:t>
            </a:r>
            <a:r>
              <a:rPr lang="en-GB" sz="2400" b="1" dirty="0">
                <a:latin typeface="Candara" panose="020E0502030303020204" pitchFamily="34" charset="0"/>
              </a:rPr>
              <a:t>:</a:t>
            </a:r>
            <a:endParaRPr lang="en-GB" sz="2400" dirty="0">
              <a:latin typeface="Candara" panose="020E0502030303020204" pitchFamily="34" charset="0"/>
            </a:endParaRPr>
          </a:p>
          <a:p>
            <a:pPr marL="0" indent="0" algn="ctr">
              <a:buNone/>
            </a:pPr>
            <a:r>
              <a:rPr lang="en-GB" sz="24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In 2020, citizens in Europe are valued and empowered </a:t>
            </a:r>
            <a:r>
              <a:rPr lang="en-GB" sz="2400" dirty="0" smtClean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/>
            </a:r>
            <a:br>
              <a:rPr lang="en-GB" sz="2400" dirty="0" smtClean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</a:br>
            <a:r>
              <a:rPr lang="en-GB" sz="2400" dirty="0" smtClean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as </a:t>
            </a:r>
            <a:r>
              <a:rPr lang="en-GB" sz="24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key actors in advancing knowledge and innovation </a:t>
            </a:r>
            <a:r>
              <a:rPr lang="en-GB" sz="2400" dirty="0" smtClean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and </a:t>
            </a:r>
            <a:r>
              <a:rPr lang="en-GB" sz="24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thus supporting a sustainable development of our world.</a:t>
            </a:r>
          </a:p>
        </p:txBody>
      </p:sp>
      <p:pic>
        <p:nvPicPr>
          <p:cNvPr id="5" name="Inhaltsplatzhalter 3" descr="ecsa_logo_cmyk_PRINT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5"/>
              <a:srcRect t="-6913" b="-6913"/>
              <a:stretch>
                <a:fillRect/>
              </a:stretch>
            </p:blipFill>
          </mc:Choice>
          <mc:Fallback>
            <p:blipFill>
              <a:blip r:embed="rId6"/>
              <a:srcRect t="-6913" b="-6913"/>
              <a:stretch>
                <a:fillRect/>
              </a:stretch>
            </p:blipFill>
          </mc:Fallback>
        </mc:AlternateContent>
        <p:spPr>
          <a:xfrm>
            <a:off x="2512664" y="562744"/>
            <a:ext cx="4003552" cy="2218184"/>
          </a:xfrm>
          <a:prstGeom prst="rect">
            <a:avLst/>
          </a:prstGeom>
        </p:spPr>
      </p:pic>
      <p:pic>
        <p:nvPicPr>
          <p:cNvPr id="9" name="Picture 17" descr="120915_WWViews_05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8813">
            <a:off x="7526464" y="778502"/>
            <a:ext cx="17399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www.naturkundemuseum-berlin.de/uploads/pics/science-slam-voll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7242">
            <a:off x="1352840" y="56355"/>
            <a:ext cx="1751013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3" b="25818"/>
          <a:stretch/>
        </p:blipFill>
        <p:spPr>
          <a:xfrm>
            <a:off x="0" y="92310"/>
            <a:ext cx="1425180" cy="1126890"/>
          </a:xfrm>
          <a:prstGeom prst="rect">
            <a:avLst/>
          </a:prstGeom>
        </p:spPr>
      </p:pic>
      <p:pic>
        <p:nvPicPr>
          <p:cNvPr id="11" name="Picture 24" descr="adv213830_IMG_3138x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962">
            <a:off x="-96649" y="1060552"/>
            <a:ext cx="1795192" cy="119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598367_446912532012192_1795863018_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197">
            <a:off x="7409591" y="-97088"/>
            <a:ext cx="1976063" cy="1023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120319_Lehrerfortbildung_3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r="3906"/>
          <a:stretch>
            <a:fillRect/>
          </a:stretch>
        </p:blipFill>
        <p:spPr bwMode="auto">
          <a:xfrm rot="21347326">
            <a:off x="5797816" y="-12513"/>
            <a:ext cx="1779588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Inhaltsplatzhalter 2"/>
          <p:cNvSpPr txBox="1">
            <a:spLocks/>
          </p:cNvSpPr>
          <p:nvPr/>
        </p:nvSpPr>
        <p:spPr>
          <a:xfrm>
            <a:off x="395536" y="3459013"/>
            <a:ext cx="8229600" cy="155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GB" sz="2400" b="1" dirty="0" smtClean="0">
                <a:solidFill>
                  <a:prstClr val="black"/>
                </a:solidFill>
                <a:latin typeface="Candara" panose="020E0502030303020204" pitchFamily="34" charset="0"/>
              </a:rPr>
              <a:t>Our Mission</a:t>
            </a:r>
            <a:r>
              <a:rPr lang="en-GB" sz="2400" b="1" dirty="0">
                <a:solidFill>
                  <a:prstClr val="black"/>
                </a:solidFill>
                <a:latin typeface="Candara" panose="020E0502030303020204" pitchFamily="34" charset="0"/>
              </a:rPr>
              <a:t>: </a:t>
            </a:r>
            <a:endParaRPr lang="en-GB" sz="2400" dirty="0">
              <a:solidFill>
                <a:prstClr val="black"/>
              </a:solidFill>
              <a:latin typeface="Candara" panose="020E0502030303020204" pitchFamily="34" charset="0"/>
            </a:endParaRPr>
          </a:p>
          <a:p>
            <a:pPr marL="0" indent="0" algn="ctr">
              <a:buFont typeface="Arial"/>
              <a:buNone/>
            </a:pPr>
            <a:r>
              <a:rPr lang="en-GB" sz="2400" dirty="0">
                <a:solidFill>
                  <a:srgbClr val="4BACC6">
                    <a:lumMod val="75000"/>
                  </a:srgbClr>
                </a:solidFill>
                <a:latin typeface="Candara" panose="020E0502030303020204" pitchFamily="34" charset="0"/>
              </a:rPr>
              <a:t>Connecting citizens and science </a:t>
            </a:r>
            <a:endParaRPr lang="en-GB" sz="2400" dirty="0" smtClean="0">
              <a:solidFill>
                <a:srgbClr val="4BACC6">
                  <a:lumMod val="75000"/>
                </a:srgbClr>
              </a:solidFill>
              <a:latin typeface="Candara" panose="020E0502030303020204" pitchFamily="34" charset="0"/>
            </a:endParaRPr>
          </a:p>
          <a:p>
            <a:pPr marL="0" indent="0" algn="ctr">
              <a:buFont typeface="Arial"/>
              <a:buNone/>
            </a:pPr>
            <a:r>
              <a:rPr lang="en-GB" sz="2400" dirty="0" smtClean="0">
                <a:solidFill>
                  <a:srgbClr val="4BACC6">
                    <a:lumMod val="75000"/>
                  </a:srgbClr>
                </a:solidFill>
                <a:latin typeface="Candara" panose="020E0502030303020204" pitchFamily="34" charset="0"/>
              </a:rPr>
              <a:t>through </a:t>
            </a:r>
            <a:r>
              <a:rPr lang="en-GB" sz="2400" dirty="0">
                <a:solidFill>
                  <a:srgbClr val="4BACC6">
                    <a:lumMod val="75000"/>
                  </a:srgbClr>
                </a:solidFill>
                <a:latin typeface="Candara" panose="020E0502030303020204" pitchFamily="34" charset="0"/>
              </a:rPr>
              <a:t>fostering active participation</a:t>
            </a:r>
          </a:p>
          <a:p>
            <a:pPr algn="ctr">
              <a:buFont typeface="Arial"/>
              <a:buNone/>
            </a:pPr>
            <a:endParaRPr lang="en-US" sz="2400" dirty="0">
              <a:solidFill>
                <a:srgbClr val="31859C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82946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1"/>
    </mc:Choice>
    <mc:Fallback xmlns="">
      <p:transition spd="slow" advTm="926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4005064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Citizen </a:t>
            </a:r>
            <a:r>
              <a:rPr lang="nb-NO" dirty="0" err="1" smtClean="0"/>
              <a:t>Science</a:t>
            </a:r>
            <a:r>
              <a:rPr lang="nb-NO" dirty="0" smtClean="0"/>
              <a:t> </a:t>
            </a:r>
            <a:r>
              <a:rPr lang="nb-NO" dirty="0" err="1" smtClean="0"/>
              <a:t>Profile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for OGC SWE/SOS </a:t>
            </a:r>
            <a:r>
              <a:rPr lang="nb-NO" dirty="0" err="1" smtClean="0"/>
              <a:t>with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ISO/OGC </a:t>
            </a:r>
            <a:r>
              <a:rPr lang="nb-NO" dirty="0" err="1" smtClean="0"/>
              <a:t>Observations</a:t>
            </a:r>
            <a:r>
              <a:rPr lang="nb-NO" dirty="0" smtClean="0"/>
              <a:t> &amp; </a:t>
            </a:r>
            <a:r>
              <a:rPr lang="nb-NO" dirty="0" err="1" smtClean="0"/>
              <a:t>Measurements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1412776"/>
            <a:ext cx="6400800" cy="1752600"/>
          </a:xfrm>
        </p:spPr>
        <p:txBody>
          <a:bodyPr/>
          <a:lstStyle/>
          <a:p>
            <a:r>
              <a:rPr lang="nb-NO" dirty="0" err="1" smtClean="0"/>
              <a:t>Capturing</a:t>
            </a:r>
            <a:r>
              <a:rPr lang="nb-NO" dirty="0" smtClean="0"/>
              <a:t> and </a:t>
            </a:r>
            <a:r>
              <a:rPr lang="nb-NO" dirty="0" err="1" smtClean="0"/>
              <a:t>preserving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observations</a:t>
            </a:r>
            <a:r>
              <a:rPr lang="nb-NO" dirty="0" smtClean="0"/>
              <a:t> … 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826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548680"/>
            <a:ext cx="8229600" cy="1143000"/>
          </a:xfrm>
        </p:spPr>
        <p:txBody>
          <a:bodyPr/>
          <a:lstStyle/>
          <a:p>
            <a:r>
              <a:rPr lang="nb-NO" dirty="0" smtClean="0"/>
              <a:t>UML </a:t>
            </a:r>
            <a:r>
              <a:rPr lang="nb-NO" dirty="0" err="1" smtClean="0"/>
              <a:t>PackageDependencies</a:t>
            </a:r>
            <a:endParaRPr lang="nb-NO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700808"/>
            <a:ext cx="8890000" cy="463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0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/>
          <a:lstStyle/>
          <a:p>
            <a:r>
              <a:rPr lang="nb-NO" dirty="0" err="1" smtClean="0"/>
              <a:t>CitizenScienceObservation</a:t>
            </a:r>
            <a:endParaRPr lang="nb-NO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90292"/>
            <a:ext cx="6629400" cy="549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65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01824"/>
            <a:ext cx="8305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GEOSS and Community portals</a:t>
            </a:r>
            <a:endParaRPr lang="nb-NO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871296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596336" y="1772816"/>
            <a:ext cx="14414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Citizens </a:t>
            </a:r>
          </a:p>
          <a:p>
            <a:r>
              <a:rPr lang="en-US" dirty="0" smtClean="0"/>
              <a:t>Observatory</a:t>
            </a:r>
          </a:p>
          <a:p>
            <a:r>
              <a:rPr lang="en-US" dirty="0" smtClean="0"/>
              <a:t>Portals</a:t>
            </a:r>
            <a:endParaRPr lang="nb-NO" dirty="0"/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>
          <a:xfrm flipH="1">
            <a:off x="7092280" y="2234481"/>
            <a:ext cx="504056" cy="3304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69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143000"/>
          </a:xfrm>
        </p:spPr>
        <p:txBody>
          <a:bodyPr/>
          <a:lstStyle/>
          <a:p>
            <a:r>
              <a:rPr lang="nb-NO" dirty="0" err="1" smtClean="0"/>
              <a:t>Conclusion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72816"/>
            <a:ext cx="8280920" cy="4608512"/>
          </a:xfrm>
        </p:spPr>
        <p:txBody>
          <a:bodyPr>
            <a:normAutofit fontScale="85000" lnSpcReduction="10000"/>
          </a:bodyPr>
          <a:lstStyle/>
          <a:p>
            <a:r>
              <a:rPr lang="nb-NO" dirty="0" err="1" smtClean="0"/>
              <a:t>Consider</a:t>
            </a:r>
            <a:r>
              <a:rPr lang="nb-NO" dirty="0" smtClean="0"/>
              <a:t> Citizen </a:t>
            </a:r>
            <a:r>
              <a:rPr lang="nb-NO" dirty="0" err="1" smtClean="0"/>
              <a:t>Science</a:t>
            </a:r>
            <a:r>
              <a:rPr lang="nb-NO" dirty="0" smtClean="0"/>
              <a:t> and Citizen Observatories as </a:t>
            </a:r>
            <a:r>
              <a:rPr lang="nb-NO" dirty="0" err="1" smtClean="0"/>
              <a:t>one</a:t>
            </a:r>
            <a:r>
              <a:rPr lang="nb-NO" dirty="0" smtClean="0"/>
              <a:t> </a:t>
            </a:r>
            <a:r>
              <a:rPr lang="nb-NO" dirty="0" err="1" smtClean="0"/>
              <a:t>complementary</a:t>
            </a:r>
            <a:r>
              <a:rPr lang="nb-NO" dirty="0" smtClean="0"/>
              <a:t> </a:t>
            </a:r>
            <a:r>
              <a:rPr lang="nb-NO" dirty="0" err="1" smtClean="0"/>
              <a:t>component</a:t>
            </a:r>
            <a:r>
              <a:rPr lang="nb-NO" dirty="0" smtClean="0"/>
              <a:t> for </a:t>
            </a:r>
            <a:r>
              <a:rPr lang="nb-NO" dirty="0" err="1" smtClean="0"/>
              <a:t>your</a:t>
            </a:r>
            <a:r>
              <a:rPr lang="nb-NO" dirty="0" smtClean="0"/>
              <a:t> </a:t>
            </a:r>
            <a:r>
              <a:rPr lang="nb-NO" dirty="0" err="1" smtClean="0"/>
              <a:t>network</a:t>
            </a:r>
            <a:endParaRPr lang="nb-NO" dirty="0" smtClean="0"/>
          </a:p>
          <a:p>
            <a:r>
              <a:rPr lang="nb-NO" dirty="0" err="1" smtClean="0"/>
              <a:t>Interact</a:t>
            </a:r>
            <a:r>
              <a:rPr lang="nb-NO" dirty="0" smtClean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ECSA for a link to </a:t>
            </a:r>
            <a:r>
              <a:rPr lang="nb-NO" dirty="0" err="1" smtClean="0"/>
              <a:t>ongoing</a:t>
            </a:r>
            <a:r>
              <a:rPr lang="nb-NO" dirty="0" smtClean="0"/>
              <a:t> and </a:t>
            </a:r>
            <a:r>
              <a:rPr lang="nb-NO" dirty="0" err="1" smtClean="0"/>
              <a:t>future</a:t>
            </a:r>
            <a:r>
              <a:rPr lang="nb-NO" dirty="0" smtClean="0"/>
              <a:t> CS/CO </a:t>
            </a:r>
            <a:r>
              <a:rPr lang="nb-NO" dirty="0" err="1" smtClean="0"/>
              <a:t>networks</a:t>
            </a:r>
            <a:r>
              <a:rPr lang="nb-NO" dirty="0" smtClean="0"/>
              <a:t>.</a:t>
            </a:r>
          </a:p>
          <a:p>
            <a:r>
              <a:rPr lang="nb-NO" dirty="0" smtClean="0"/>
              <a:t>Challenge – How to </a:t>
            </a:r>
            <a:r>
              <a:rPr lang="nb-NO" dirty="0" err="1" smtClean="0"/>
              <a:t>relate</a:t>
            </a:r>
            <a:r>
              <a:rPr lang="nb-NO" dirty="0" smtClean="0"/>
              <a:t> </a:t>
            </a:r>
            <a:r>
              <a:rPr lang="nb-NO" dirty="0" smtClean="0"/>
              <a:t>to a </a:t>
            </a:r>
            <a:r>
              <a:rPr lang="nb-NO" dirty="0" err="1" smtClean="0"/>
              <a:t>large</a:t>
            </a:r>
            <a:r>
              <a:rPr lang="nb-NO" dirty="0" smtClean="0"/>
              <a:t> </a:t>
            </a:r>
            <a:r>
              <a:rPr lang="nb-NO" dirty="0" err="1" smtClean="0"/>
              <a:t>amount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low</a:t>
            </a:r>
            <a:r>
              <a:rPr lang="nb-NO" dirty="0" smtClean="0"/>
              <a:t> </a:t>
            </a:r>
            <a:r>
              <a:rPr lang="nb-NO" dirty="0" err="1" smtClean="0"/>
              <a:t>cost</a:t>
            </a:r>
            <a:r>
              <a:rPr lang="nb-NO" dirty="0" smtClean="0"/>
              <a:t>/</a:t>
            </a:r>
            <a:r>
              <a:rPr lang="nb-NO" dirty="0" err="1" smtClean="0"/>
              <a:t>lower</a:t>
            </a:r>
            <a:r>
              <a:rPr lang="nb-NO" dirty="0" smtClean="0"/>
              <a:t> </a:t>
            </a:r>
            <a:r>
              <a:rPr lang="nb-NO" dirty="0" err="1" smtClean="0"/>
              <a:t>quality</a:t>
            </a:r>
            <a:r>
              <a:rPr lang="nb-NO" dirty="0" smtClean="0"/>
              <a:t> sensor units and </a:t>
            </a:r>
            <a:r>
              <a:rPr lang="nb-NO" dirty="0" err="1" smtClean="0"/>
              <a:t>citizens</a:t>
            </a:r>
            <a:r>
              <a:rPr lang="nb-NO" dirty="0" smtClean="0"/>
              <a:t> </a:t>
            </a:r>
            <a:r>
              <a:rPr lang="nb-NO" dirty="0" err="1" smtClean="0"/>
              <a:t>involvement</a:t>
            </a:r>
            <a:r>
              <a:rPr lang="nb-NO" dirty="0" smtClean="0"/>
              <a:t>?</a:t>
            </a:r>
          </a:p>
          <a:p>
            <a:r>
              <a:rPr lang="nb-NO" dirty="0" err="1" smtClean="0"/>
              <a:t>Join</a:t>
            </a:r>
            <a:r>
              <a:rPr lang="nb-NO" dirty="0" smtClean="0"/>
              <a:t> ECSA for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upcoming</a:t>
            </a:r>
            <a:r>
              <a:rPr lang="nb-NO" dirty="0" smtClean="0"/>
              <a:t> General Assembly in Barcelona </a:t>
            </a:r>
            <a:r>
              <a:rPr lang="nb-NO" dirty="0" err="1" smtClean="0"/>
              <a:t>on</a:t>
            </a:r>
            <a:r>
              <a:rPr lang="nb-NO" dirty="0" smtClean="0"/>
              <a:t> </a:t>
            </a:r>
            <a:r>
              <a:rPr lang="nb-NO" dirty="0" err="1" smtClean="0"/>
              <a:t>October</a:t>
            </a:r>
            <a:r>
              <a:rPr lang="nb-NO" dirty="0" smtClean="0"/>
              <a:t> 28-29, 2015, and </a:t>
            </a:r>
            <a:r>
              <a:rPr lang="nb-NO" dirty="0" err="1" smtClean="0"/>
              <a:t>the</a:t>
            </a:r>
            <a:r>
              <a:rPr lang="nb-NO" dirty="0" smtClean="0"/>
              <a:t> first International Conference in Berlin in May/June 2016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904821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862474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1200" y="1196752"/>
            <a:ext cx="788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dirty="0"/>
              <a:t>http://www.ecsa.citizen-science.net/</a:t>
            </a:r>
          </a:p>
        </p:txBody>
      </p:sp>
    </p:spTree>
    <p:extLst>
      <p:ext uri="{BB962C8B-B14F-4D97-AF65-F5344CB8AC3E}">
        <p14:creationId xmlns:p14="http://schemas.microsoft.com/office/powerpoint/2010/main" val="2230546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Definition </a:t>
            </a:r>
            <a:r>
              <a:rPr lang="nb-NO" dirty="0" err="1" smtClean="0"/>
              <a:t>of</a:t>
            </a:r>
            <a:r>
              <a:rPr lang="nb-NO" dirty="0" smtClean="0"/>
              <a:t> Citizen </a:t>
            </a:r>
            <a:r>
              <a:rPr lang="nb-NO" dirty="0" err="1" smtClean="0"/>
              <a:t>Science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Oxford English Dictionary in June </a:t>
            </a:r>
            <a:r>
              <a:rPr lang="en-US" dirty="0" smtClean="0"/>
              <a:t>2014:</a:t>
            </a:r>
          </a:p>
          <a:p>
            <a:endParaRPr lang="en-US" dirty="0" smtClean="0"/>
          </a:p>
          <a:p>
            <a:r>
              <a:rPr lang="en-US" dirty="0" smtClean="0"/>
              <a:t>‘</a:t>
            </a:r>
            <a:r>
              <a:rPr lang="en-US" dirty="0"/>
              <a:t>scientific work undertaken by members of the general public, often in collaboration with or under the direction of professional scientists and scientific institutions’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07459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9" r="13192"/>
          <a:stretch/>
        </p:blipFill>
        <p:spPr bwMode="auto">
          <a:xfrm>
            <a:off x="0" y="-93046"/>
            <a:ext cx="9144000" cy="697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089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2" descr="background_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" y="0"/>
            <a:ext cx="9117106" cy="6858000"/>
          </a:xfrm>
          <a:prstGeom prst="rect">
            <a:avLst/>
          </a:prstGeom>
        </p:spPr>
      </p:pic>
      <p:pic>
        <p:nvPicPr>
          <p:cNvPr id="9" name="Grafik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6" b="89970" l="2041" r="97100">
                        <a14:foregroundMark x1="52095" y1="23860" x2="52095" y2="23860"/>
                        <a14:foregroundMark x1="54565" y1="28267" x2="54565" y2="28267"/>
                        <a14:foregroundMark x1="52095" y1="17933" x2="52095" y2="17933"/>
                        <a14:foregroundMark x1="51665" y1="30243" x2="51665" y2="30243"/>
                        <a14:foregroundMark x1="51020" y1="27204" x2="51020" y2="27204"/>
                        <a14:foregroundMark x1="51772" y1="20973" x2="51772" y2="20973"/>
                        <a14:foregroundMark x1="48872" y1="21884" x2="48872" y2="21884"/>
                        <a14:foregroundMark x1="45005" y1="19149" x2="45005" y2="19149"/>
                        <a14:foregroundMark x1="46079" y1="35410" x2="46079" y2="35410"/>
                        <a14:foregroundMark x1="59184" y1="34498" x2="59184" y2="34498"/>
                        <a14:foregroundMark x1="54565" y1="34498" x2="54565" y2="34498"/>
                        <a14:foregroundMark x1="45757" y1="26140" x2="45757" y2="26140"/>
                        <a14:foregroundMark x1="31364" y1="45745" x2="31364" y2="45745"/>
                        <a14:foregroundMark x1="35553" y1="48328" x2="35553" y2="48328"/>
                        <a14:foregroundMark x1="41353" y1="46049" x2="41353" y2="46049"/>
                        <a14:foregroundMark x1="46187" y1="44529" x2="46187" y2="44529"/>
                        <a14:foregroundMark x1="51987" y1="46049" x2="51987" y2="46049"/>
                        <a14:foregroundMark x1="57035" y1="46049" x2="57035" y2="46049"/>
                        <a14:foregroundMark x1="61010" y1="48632" x2="61010" y2="48632"/>
                        <a14:foregroundMark x1="66273" y1="46049" x2="66273" y2="46049"/>
                        <a14:foregroundMark x1="68743" y1="55319" x2="68743" y2="55319"/>
                        <a14:foregroundMark x1="75618" y1="56231" x2="75618" y2="56231"/>
                        <a14:foregroundMark x1="84211" y1="56383" x2="84211" y2="56383"/>
                        <a14:foregroundMark x1="65306" y1="56839" x2="65306" y2="56839"/>
                        <a14:foregroundMark x1="61117" y1="54711" x2="61117" y2="54711"/>
                        <a14:foregroundMark x1="52954" y1="54863" x2="52954" y2="54863"/>
                        <a14:foregroundMark x1="45005" y1="56383" x2="45005" y2="56383"/>
                        <a14:foregroundMark x1="33512" y1="55167" x2="33512" y2="55167"/>
                        <a14:foregroundMark x1="29646" y1="55015" x2="29646" y2="55015"/>
                        <a14:foregroundMark x1="22879" y1="57295" x2="22879" y2="57295"/>
                        <a14:foregroundMark x1="17401" y1="57143" x2="17401" y2="57143"/>
                        <a14:foregroundMark x1="12889" y1="57447" x2="12889" y2="57447"/>
                        <a14:foregroundMark x1="9452" y1="63982" x2="9452" y2="63982"/>
                        <a14:foregroundMark x1="90655" y1="55167" x2="90655" y2="55167"/>
                        <a14:foregroundMark x1="28357" y1="69909" x2="28357" y2="69909"/>
                        <a14:foregroundMark x1="31794" y1="72188" x2="31794" y2="72188"/>
                        <a14:foregroundMark x1="38776" y1="75228" x2="38776" y2="75228"/>
                        <a14:foregroundMark x1="40279" y1="75836" x2="40279" y2="75836"/>
                        <a14:foregroundMark x1="46294" y1="73100" x2="46294" y2="73100"/>
                        <a14:foregroundMark x1="51987" y1="74164" x2="51987" y2="74164"/>
                        <a14:foregroundMark x1="54028" y1="75380" x2="54028" y2="75380"/>
                        <a14:foregroundMark x1="60043" y1="70213" x2="60043" y2="70213"/>
                        <a14:foregroundMark x1="63158" y1="73100" x2="63158" y2="73100"/>
                        <a14:foregroundMark x1="65951" y1="70517" x2="65951" y2="70517"/>
                        <a14:foregroundMark x1="71321" y1="70213" x2="71321" y2="70213"/>
                        <a14:foregroundMark x1="75403" y1="71581" x2="75403" y2="71581"/>
                        <a14:foregroundMark x1="75081" y1="76900" x2="75081" y2="76900"/>
                        <a14:backgroundMark x1="8378" y1="58055" x2="8378" y2="58055"/>
                        <a14:backgroundMark x1="15252" y1="60486" x2="15252" y2="60486"/>
                        <a14:backgroundMark x1="20408" y1="60790" x2="20408" y2="60790"/>
                        <a14:backgroundMark x1="25134" y1="56991" x2="25134" y2="56991"/>
                        <a14:backgroundMark x1="29108" y1="61094" x2="29108" y2="61094"/>
                        <a14:backgroundMark x1="35231" y1="57295" x2="35231" y2="57295"/>
                        <a14:backgroundMark x1="35768" y1="61398" x2="35768" y2="61398"/>
                        <a14:backgroundMark x1="41676" y1="62462" x2="41676" y2="62462"/>
                        <a14:backgroundMark x1="42857" y1="55927" x2="42857" y2="55927"/>
                        <a14:backgroundMark x1="47691" y1="63222" x2="47691" y2="63222"/>
                        <a14:backgroundMark x1="47798" y1="55471" x2="47798" y2="55471"/>
                        <a14:backgroundMark x1="50698" y1="52432" x2="50698" y2="52432"/>
                        <a14:backgroundMark x1="48550" y1="46049" x2="48550" y2="46049"/>
                        <a14:backgroundMark x1="53383" y1="43769" x2="53383" y2="43769"/>
                        <a14:backgroundMark x1="54887" y1="48632" x2="54887" y2="48632"/>
                        <a14:backgroundMark x1="58647" y1="43769" x2="58647" y2="43769"/>
                        <a14:backgroundMark x1="59184" y1="47720" x2="59184" y2="47720"/>
                        <a14:backgroundMark x1="62621" y1="45745" x2="62621" y2="45745"/>
                        <a14:backgroundMark x1="63158" y1="49240" x2="63158" y2="49240"/>
                        <a14:backgroundMark x1="65091" y1="43009" x2="65091" y2="43009"/>
                        <a14:backgroundMark x1="67991" y1="48936" x2="67991" y2="48936"/>
                        <a14:backgroundMark x1="68958" y1="42553" x2="68958" y2="42553"/>
                        <a14:backgroundMark x1="42642" y1="44073" x2="42642" y2="44073"/>
                        <a14:backgroundMark x1="42535" y1="49088" x2="42535" y2="49088"/>
                        <a14:backgroundMark x1="37594" y1="47416" x2="37594" y2="47416"/>
                        <a14:backgroundMark x1="37701" y1="43161" x2="37701" y2="43161"/>
                        <a14:backgroundMark x1="33405" y1="43769" x2="33405" y2="43769"/>
                        <a14:backgroundMark x1="32760" y1="47720" x2="32760" y2="47720"/>
                        <a14:backgroundMark x1="37594" y1="58511" x2="37594" y2="58511"/>
                        <a14:backgroundMark x1="48765" y1="58815" x2="48765" y2="58815"/>
                        <a14:backgroundMark x1="52309" y1="62006" x2="52309" y2="62006"/>
                        <a14:backgroundMark x1="53921" y1="57143" x2="53921" y2="57143"/>
                        <a14:backgroundMark x1="56284" y1="58511" x2="56284" y2="58511"/>
                        <a14:backgroundMark x1="57465" y1="53647" x2="57465" y2="53647"/>
                        <a14:backgroundMark x1="60150" y1="60182" x2="60150" y2="60182"/>
                        <a14:backgroundMark x1="66595" y1="58815" x2="66595" y2="58815"/>
                        <a14:backgroundMark x1="63158" y1="58967" x2="63158" y2="58967"/>
                        <a14:backgroundMark x1="63158" y1="53040" x2="63158" y2="53040"/>
                        <a14:backgroundMark x1="67669" y1="52888" x2="67669" y2="52888"/>
                        <a14:backgroundMark x1="70677" y1="57295" x2="70677" y2="57295"/>
                        <a14:backgroundMark x1="71751" y1="61398" x2="71751" y2="61398"/>
                        <a14:backgroundMark x1="73147" y1="58055" x2="73147" y2="58055"/>
                        <a14:backgroundMark x1="77014" y1="63982" x2="77014" y2="63982"/>
                        <a14:backgroundMark x1="78195" y1="55471" x2="78195" y2="55471"/>
                        <a14:backgroundMark x1="81847" y1="62462" x2="81847" y2="62462"/>
                        <a14:backgroundMark x1="85392" y1="59726" x2="85392" y2="59726"/>
                        <a14:backgroundMark x1="95166" y1="62006" x2="95166" y2="62006"/>
                        <a14:backgroundMark x1="92911" y1="56383" x2="92911" y2="56383"/>
                        <a14:backgroundMark x1="92481" y1="50456" x2="92481" y2="50456"/>
                        <a14:backgroundMark x1="80344" y1="49544" x2="80344" y2="49544"/>
                        <a14:backgroundMark x1="73684" y1="50456" x2="73684" y2="50456"/>
                        <a14:backgroundMark x1="63158" y1="37386" x2="63158" y2="37386"/>
                        <a14:backgroundMark x1="52846" y1="38298" x2="52846" y2="38298"/>
                        <a14:backgroundMark x1="42320" y1="39970" x2="42320" y2="39970"/>
                        <a14:backgroundMark x1="32116" y1="38298" x2="32116" y2="38298"/>
                        <a14:backgroundMark x1="28142" y1="47112" x2="28249" y2="47720"/>
                        <a14:backgroundMark x1="25242" y1="37082" x2="25242" y2="37082"/>
                        <a14:backgroundMark x1="3759" y1="36018" x2="3759" y2="36018"/>
                        <a14:backgroundMark x1="4296" y1="50456" x2="4296" y2="50456"/>
                        <a14:backgroundMark x1="10634" y1="52128" x2="10634" y2="52128"/>
                        <a14:backgroundMark x1="10419" y1="57143" x2="10419" y2="57143"/>
                        <a14:backgroundMark x1="10849" y1="61094" x2="10849" y2="61094"/>
                        <a14:backgroundMark x1="14071" y1="51976" x2="14071" y2="51976"/>
                        <a14:backgroundMark x1="21375" y1="52432" x2="21375" y2="52432"/>
                        <a14:backgroundMark x1="29108" y1="51824" x2="29108" y2="51824"/>
                        <a14:backgroundMark x1="37594" y1="51824" x2="37594" y2="51824"/>
                        <a14:backgroundMark x1="42535" y1="51672" x2="42535" y2="51672"/>
                        <a14:backgroundMark x1="46939" y1="52128" x2="46939" y2="52128"/>
                        <a14:backgroundMark x1="49946" y1="66717" x2="49946" y2="66717"/>
                        <a14:backgroundMark x1="48657" y1="73100" x2="48657" y2="73100"/>
                        <a14:backgroundMark x1="42105" y1="74012" x2="42105" y2="74012"/>
                        <a14:backgroundMark x1="37594" y1="71581" x2="37594" y2="71581"/>
                        <a14:backgroundMark x1="36627" y1="75836" x2="36627" y2="75836"/>
                        <a14:backgroundMark x1="33727" y1="71884" x2="33727" y2="71884"/>
                        <a14:backgroundMark x1="33190" y1="76140" x2="33190" y2="76140"/>
                        <a14:backgroundMark x1="28034" y1="74012" x2="28034" y2="74012"/>
                        <a14:backgroundMark x1="28464" y1="77356" x2="28464" y2="77356"/>
                        <a14:backgroundMark x1="55639" y1="73404" x2="55639" y2="73404"/>
                        <a14:backgroundMark x1="56176" y1="77204" x2="56176" y2="77204"/>
                        <a14:backgroundMark x1="53061" y1="72036" x2="53061" y2="72036"/>
                        <a14:backgroundMark x1="53706" y1="67933" x2="53706" y2="67933"/>
                        <a14:backgroundMark x1="58324" y1="72492" x2="58324" y2="72492"/>
                        <a14:backgroundMark x1="59076" y1="75684" x2="59076" y2="75684"/>
                        <a14:backgroundMark x1="61332" y1="76748" x2="61332" y2="76748"/>
                        <a14:backgroundMark x1="61976" y1="71733" x2="61976" y2="71733"/>
                        <a14:backgroundMark x1="58002" y1="67477" x2="58002" y2="67477"/>
                        <a14:backgroundMark x1="62299" y1="67021" x2="62299" y2="67021"/>
                        <a14:backgroundMark x1="64554" y1="68997" x2="64554" y2="68997"/>
                        <a14:backgroundMark x1="67132" y1="65957" x2="67132" y2="65957"/>
                        <a14:backgroundMark x1="66595" y1="71733" x2="66595" y2="71733"/>
                        <a14:backgroundMark x1="67777" y1="75076" x2="67777" y2="75076"/>
                        <a14:backgroundMark x1="66595" y1="74468" x2="66595" y2="74468"/>
                        <a14:backgroundMark x1="67991" y1="72188" x2="67991" y2="72188"/>
                        <a14:backgroundMark x1="64769" y1="77204" x2="64769" y2="77204"/>
                        <a14:backgroundMark x1="70247" y1="77964" x2="70247" y2="77964"/>
                        <a14:backgroundMark x1="70462" y1="71733" x2="70462" y2="71733"/>
                        <a14:backgroundMark x1="69710" y1="67781" x2="69710" y2="67781"/>
                        <a14:backgroundMark x1="74114" y1="63982" x2="74114" y2="63982"/>
                        <a14:backgroundMark x1="73255" y1="69301" x2="73255" y2="69301"/>
                        <a14:backgroundMark x1="74221" y1="72644" x2="74221" y2="72644"/>
                        <a14:backgroundMark x1="72395" y1="74316" x2="72395" y2="74316"/>
                        <a14:backgroundMark x1="73577" y1="77660" x2="73577" y2="77660"/>
                        <a14:backgroundMark x1="77014" y1="71125" x2="77014" y2="71125"/>
                        <a14:backgroundMark x1="76907" y1="67781" x2="76907" y2="67781"/>
                        <a14:backgroundMark x1="76907" y1="76596" x2="76907" y2="76596"/>
                        <a14:backgroundMark x1="23631" y1="77508" x2="23631" y2="77508"/>
                        <a14:backgroundMark x1="26101" y1="71884" x2="26101" y2="71884"/>
                        <a14:backgroundMark x1="29108" y1="67325" x2="29108" y2="67325"/>
                        <a14:backgroundMark x1="35983" y1="67781" x2="35983" y2="67781"/>
                        <a14:backgroundMark x1="41031" y1="67021" x2="41031" y2="67021"/>
                        <a14:backgroundMark x1="45220" y1="67173" x2="45220" y2="67173"/>
                        <a14:backgroundMark x1="47261" y1="66413" x2="47261" y2="66413"/>
                        <a14:backgroundMark x1="87648" y1="59726" x2="87648" y2="59726"/>
                        <a14:backgroundMark x1="88829" y1="66565" x2="88829" y2="66565"/>
                        <a14:backgroundMark x1="80236" y1="69605" x2="80236" y2="69605"/>
                        <a14:backgroundMark x1="94737" y1="82067" x2="94737" y2="82067"/>
                        <a14:backgroundMark x1="94844" y1="72340" x2="94844" y2="72340"/>
                        <a14:backgroundMark x1="95059" y1="68693" x2="95059" y2="68693"/>
                        <a14:backgroundMark x1="92266" y1="67933" x2="92266" y2="67933"/>
                        <a14:backgroundMark x1="90548" y1="72340" x2="90548" y2="72340"/>
                        <a14:backgroundMark x1="84318" y1="73100" x2="84318" y2="73100"/>
                        <a14:backgroundMark x1="79914" y1="78116" x2="79914" y2="78116"/>
                        <a14:backgroundMark x1="83888" y1="80091" x2="83888" y2="80091"/>
                        <a14:backgroundMark x1="84748" y1="72188" x2="84748" y2="72188"/>
                        <a14:backgroundMark x1="83136" y1="67477" x2="83136" y2="67477"/>
                        <a14:backgroundMark x1="88185" y1="78267" x2="88185" y2="78267"/>
                        <a14:backgroundMark x1="72288" y1="82675" x2="72288" y2="82675"/>
                        <a14:backgroundMark x1="63695" y1="82523" x2="63695" y2="82523"/>
                        <a14:backgroundMark x1="56391" y1="82371" x2="56391" y2="82371"/>
                        <a14:backgroundMark x1="50161" y1="82219" x2="50161" y2="82219"/>
                        <a14:backgroundMark x1="47583" y1="82219" x2="47583" y2="82219"/>
                        <a14:backgroundMark x1="43824" y1="82675" x2="43824" y2="82675"/>
                        <a14:backgroundMark x1="38990" y1="82371" x2="38990" y2="82371"/>
                        <a14:backgroundMark x1="32868" y1="82371" x2="32868" y2="82371"/>
                        <a14:backgroundMark x1="26316" y1="81763" x2="26316" y2="81763"/>
                        <a14:backgroundMark x1="22127" y1="81763" x2="22127" y2="81763"/>
                        <a14:backgroundMark x1="18260" y1="82523" x2="17830" y2="82827"/>
                        <a14:backgroundMark x1="11063" y1="83283" x2="11063" y2="83283"/>
                        <a14:backgroundMark x1="5156" y1="82523" x2="5156" y2="82523"/>
                        <a14:backgroundMark x1="4404" y1="74164" x2="4404" y2="74164"/>
                        <a14:backgroundMark x1="4404" y1="68541" x2="4404" y2="68541"/>
                        <a14:backgroundMark x1="10526" y1="71733" x2="10526" y2="71733"/>
                        <a14:backgroundMark x1="16004" y1="73860" x2="16004" y2="73860"/>
                        <a14:backgroundMark x1="21482" y1="72036" x2="21482" y2="72036"/>
                        <a14:backgroundMark x1="21160" y1="68693" x2="21160" y2="68693"/>
                        <a14:backgroundMark x1="20516" y1="66413" x2="20516" y2="66413"/>
                        <a14:backgroundMark x1="15360" y1="68997" x2="15360" y2="68997"/>
                        <a14:backgroundMark x1="10849" y1="68541" x2="10849" y2="68541"/>
                        <a14:backgroundMark x1="5371" y1="67781" x2="5371" y2="67781"/>
                        <a14:backgroundMark x1="4082" y1="43921" x2="4404" y2="43921"/>
                        <a14:backgroundMark x1="15360" y1="45289" x2="16756" y2="45289"/>
                        <a14:backgroundMark x1="23201" y1="44073" x2="23201" y2="44073"/>
                        <a14:backgroundMark x1="27712" y1="39818" x2="27712" y2="39818"/>
                        <a14:backgroundMark x1="27068" y1="31611" x2="27068" y2="31611"/>
                        <a14:backgroundMark x1="4726" y1="16869" x2="4726" y2="16869"/>
                        <a14:backgroundMark x1="8271" y1="25684" x2="8271" y2="25684"/>
                        <a14:backgroundMark x1="19334" y1="19605" x2="19334" y2="19605"/>
                        <a14:backgroundMark x1="47154" y1="17781" x2="47154" y2="17781"/>
                        <a14:backgroundMark x1="46831" y1="24316" x2="46831" y2="24316"/>
                        <a14:backgroundMark x1="47046" y1="33587" x2="47046" y2="33587"/>
                        <a14:backgroundMark x1="49946" y1="33283" x2="49946" y2="33283"/>
                        <a14:backgroundMark x1="53276" y1="32523" x2="53276" y2="32523"/>
                        <a14:backgroundMark x1="56928" y1="30395" x2="56928" y2="30395"/>
                        <a14:backgroundMark x1="53921" y1="21277" x2="53921" y2="21277"/>
                        <a14:backgroundMark x1="54672" y1="16869" x2="54672" y2="16869"/>
                        <a14:backgroundMark x1="61117" y1="31763" x2="61117" y2="31763"/>
                        <a14:backgroundMark x1="59828" y1="37690" x2="59828" y2="37690"/>
                        <a14:backgroundMark x1="49624" y1="36930" x2="49624" y2="36930"/>
                        <a14:backgroundMark x1="54672" y1="36474" x2="54672" y2="36474"/>
                        <a14:backgroundMark x1="43931" y1="32979" x2="43931" y2="32979"/>
                        <a14:backgroundMark x1="44576" y1="38298" x2="44576" y2="38298"/>
                        <a14:backgroundMark x1="43824" y1="27356" x2="43824" y2="27356"/>
                        <a14:backgroundMark x1="42535" y1="21884" x2="42750" y2="21277"/>
                        <a14:backgroundMark x1="43824" y1="16413" x2="43824" y2="16413"/>
                        <a14:backgroundMark x1="37809" y1="25076" x2="37809" y2="25076"/>
                        <a14:backgroundMark x1="30934" y1="16717" x2="30934" y2="16717"/>
                        <a14:backgroundMark x1="13426" y1="18085" x2="13426" y2="18085"/>
                        <a14:backgroundMark x1="11708" y1="34347" x2="11708" y2="34347"/>
                        <a14:backgroundMark x1="7411" y1="44225" x2="7411" y2="44225"/>
                        <a14:backgroundMark x1="14178" y1="27356" x2="14178" y2="27356"/>
                        <a14:backgroundMark x1="26638" y1="32219" x2="26638" y2="31307"/>
                        <a14:backgroundMark x1="25242" y1="20821" x2="25779" y2="20973"/>
                        <a14:backgroundMark x1="31901" y1="29027" x2="33190" y2="31155"/>
                        <a14:backgroundMark x1="36735" y1="33131" x2="36735" y2="33131"/>
                        <a14:backgroundMark x1="39527" y1="29787" x2="39527" y2="29787"/>
                        <a14:backgroundMark x1="94415" y1="46505" x2="94415" y2="46505"/>
                        <a14:backgroundMark x1="88507" y1="47720" x2="88507" y2="47720"/>
                        <a14:backgroundMark x1="85070" y1="50000" x2="85070" y2="50000"/>
                        <a14:backgroundMark x1="88400" y1="51368" x2="88400" y2="51368"/>
                        <a14:backgroundMark x1="74544" y1="45441" x2="74544" y2="45441"/>
                        <a14:backgroundMark x1="68528" y1="37386" x2="68528" y2="37386"/>
                        <a14:backgroundMark x1="64017" y1="25380" x2="64017" y2="25380"/>
                        <a14:backgroundMark x1="60902" y1="17629" x2="60902" y2="17629"/>
                        <a14:backgroundMark x1="94307" y1="17933" x2="94307" y2="17933"/>
                        <a14:backgroundMark x1="93555" y1="35714" x2="93555" y2="35714"/>
                        <a14:backgroundMark x1="87540" y1="17933" x2="87540" y2="17933"/>
                        <a14:backgroundMark x1="72610" y1="16565" x2="72610" y2="16565"/>
                        <a14:backgroundMark x1="73899" y1="25988" x2="73899" y2="25988"/>
                        <a14:backgroundMark x1="83781" y1="39666" x2="83781" y2="39666"/>
                        <a14:backgroundMark x1="81740" y1="29635" x2="81740" y2="29635"/>
                        <a14:backgroundMark x1="80559" y1="20213" x2="80559" y2="20213"/>
                        <a14:backgroundMark x1="90655" y1="25988" x2="90655" y2="25988"/>
                        <a14:backgroundMark x1="76262" y1="35258" x2="76262" y2="35258"/>
                        <a14:backgroundMark x1="67562" y1="31003" x2="67562" y2="31003"/>
                        <a14:backgroundMark x1="66702" y1="19301" x2="66702" y2="19301"/>
                        <a14:backgroundMark x1="89903" y1="82523" x2="89903" y2="82523"/>
                        <a14:backgroundMark x1="92589" y1="76140" x2="92589" y2="76140"/>
                        <a14:backgroundMark x1="77014" y1="82827" x2="77014" y2="82827"/>
                        <a14:backgroundMark x1="80344" y1="73100" x2="80344" y2="73100"/>
                        <a14:backgroundMark x1="9130" y1="78723" x2="9130" y2="78723"/>
                        <a14:backgroundMark x1="10956" y1="44985" x2="10956" y2="44985"/>
                        <a14:backgroundMark x1="5156" y1="25532" x2="5156" y2="25532"/>
                        <a14:backgroundMark x1="19979" y1="14134" x2="19979" y2="14134"/>
                        <a14:backgroundMark x1="38883" y1="13222" x2="38883" y2="13222"/>
                        <a14:backgroundMark x1="48335" y1="12918" x2="48335" y2="12918"/>
                        <a14:backgroundMark x1="6660" y1="12310" x2="6660" y2="12310"/>
                        <a14:backgroundMark x1="2685" y1="11094" x2="2685" y2="11094"/>
                        <a14:backgroundMark x1="82599" y1="13678" x2="82599" y2="13678"/>
                        <a14:backgroundMark x1="59721" y1="12310" x2="59721" y2="12310"/>
                        <a14:backgroundMark x1="65843" y1="13070" x2="65843" y2="13070"/>
                        <a14:backgroundMark x1="94200" y1="12006" x2="94200" y2="12006"/>
                        <a14:backgroundMark x1="94629" y1="27356" x2="94629" y2="27356"/>
                        <a14:backgroundMark x1="95381" y1="41489" x2="95381" y2="41489"/>
                        <a14:backgroundMark x1="88829" y1="33283" x2="88829" y2="33283"/>
                        <a14:backgroundMark x1="78410" y1="42097" x2="78410" y2="42097"/>
                        <a14:backgroundMark x1="89689" y1="43009" x2="89689" y2="43009"/>
                        <a14:backgroundMark x1="82062" y1="85106" x2="82922" y2="86170"/>
                        <a14:backgroundMark x1="93770" y1="87994" x2="93770" y2="87994"/>
                        <a14:backgroundMark x1="29968" y1="87386" x2="29968" y2="87386"/>
                        <a14:backgroundMark x1="13856" y1="87538" x2="13856" y2="87538"/>
                        <a14:backgroundMark x1="13426" y1="80395" x2="13426" y2="80395"/>
                        <a14:backgroundMark x1="65628" y1="86778" x2="65628" y2="86778"/>
                        <a14:backgroundMark x1="77444" y1="87842" x2="77444" y2="87842"/>
                        <a14:backgroundMark x1="37272" y1="87386" x2="37272" y2="87386"/>
                        <a14:backgroundMark x1="50161" y1="25684" x2="50161" y2="25684"/>
                        <a14:backgroundMark x1="67025" y1="43617" x2="67025" y2="43617"/>
                        <a14:backgroundMark x1="70032" y1="47872" x2="70032" y2="47872"/>
                        <a14:backgroundMark x1="62836" y1="43161" x2="62836" y2="43161"/>
                        <a14:backgroundMark x1="71858" y1="71277" x2="71858" y2="71277"/>
                        <a14:backgroundMark x1="74866" y1="75532" x2="74866" y2="75532"/>
                        <a14:backgroundMark x1="28142" y1="70973" x2="28142" y2="70973"/>
                        <a14:backgroundMark x1="55532" y1="70821" x2="55532" y2="70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" y="5955652"/>
            <a:ext cx="1502768" cy="1062505"/>
          </a:xfrm>
          <a:prstGeom prst="rect">
            <a:avLst/>
          </a:prstGeom>
        </p:spPr>
      </p:pic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2013922693"/>
              </p:ext>
            </p:extLst>
          </p:nvPr>
        </p:nvGraphicFramePr>
        <p:xfrm>
          <a:off x="505319" y="0"/>
          <a:ext cx="810641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2" name="Gruppo 1"/>
          <p:cNvGrpSpPr/>
          <p:nvPr/>
        </p:nvGrpSpPr>
        <p:grpSpPr>
          <a:xfrm>
            <a:off x="5985518" y="0"/>
            <a:ext cx="3149834" cy="2022578"/>
            <a:chOff x="5985518" y="0"/>
            <a:chExt cx="3149834" cy="2022578"/>
          </a:xfrm>
        </p:grpSpPr>
        <p:pic>
          <p:nvPicPr>
            <p:cNvPr id="10" name="Picture 2" descr="C:\Users\Principale\Desktop\backup ipod\IMG_0008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2" t="25763" b="7230"/>
            <a:stretch/>
          </p:blipFill>
          <p:spPr bwMode="auto">
            <a:xfrm>
              <a:off x="5985518" y="0"/>
              <a:ext cx="3149834" cy="16417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feld 9"/>
            <p:cNvSpPr txBox="1"/>
            <p:nvPr/>
          </p:nvSpPr>
          <p:spPr>
            <a:xfrm>
              <a:off x="6416067" y="1684024"/>
              <a:ext cx="2719285" cy="338554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457200"/>
              <a:r>
                <a:rPr lang="de-DE" sz="16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First </a:t>
              </a:r>
              <a:r>
                <a:rPr lang="de-DE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de-DE" sz="16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eeting in London </a:t>
              </a: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5691116" y="2251880"/>
            <a:ext cx="3452884" cy="1878522"/>
            <a:chOff x="5691116" y="2251880"/>
            <a:chExt cx="3452884" cy="1878522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6" t="42383" r="13768" b="10017"/>
            <a:stretch/>
          </p:blipFill>
          <p:spPr>
            <a:xfrm>
              <a:off x="5691116" y="2251880"/>
              <a:ext cx="3452884" cy="15399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Textfeld 9"/>
            <p:cNvSpPr txBox="1"/>
            <p:nvPr/>
          </p:nvSpPr>
          <p:spPr>
            <a:xfrm>
              <a:off x="6416067" y="3791848"/>
              <a:ext cx="2719285" cy="338554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457200"/>
              <a:r>
                <a:rPr lang="de-DE" sz="16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ECSA </a:t>
              </a:r>
              <a:r>
                <a:rPr lang="de-DE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de-DE" sz="16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aunch in </a:t>
              </a:r>
              <a:r>
                <a:rPr lang="de-DE" sz="16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Brussels</a:t>
              </a:r>
              <a:r>
                <a:rPr lang="de-DE" sz="16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29" name="Gruppo 28"/>
          <p:cNvGrpSpPr/>
          <p:nvPr/>
        </p:nvGrpSpPr>
        <p:grpSpPr>
          <a:xfrm>
            <a:off x="18245" y="2990008"/>
            <a:ext cx="3466530" cy="1552097"/>
            <a:chOff x="18245" y="2990008"/>
            <a:chExt cx="3466530" cy="1552097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" t="43840" r="3956"/>
            <a:stretch/>
          </p:blipFill>
          <p:spPr>
            <a:xfrm>
              <a:off x="18245" y="2990008"/>
              <a:ext cx="3466530" cy="12052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Textfeld 9"/>
            <p:cNvSpPr txBox="1"/>
            <p:nvPr/>
          </p:nvSpPr>
          <p:spPr>
            <a:xfrm>
              <a:off x="18245" y="4203551"/>
              <a:ext cx="2719285" cy="338554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457200"/>
              <a:r>
                <a:rPr lang="de-DE" sz="16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ECSA </a:t>
              </a:r>
              <a:r>
                <a:rPr lang="de-DE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de-DE" sz="16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eeting in </a:t>
              </a:r>
              <a:r>
                <a:rPr lang="de-DE" sz="16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Brussels</a:t>
              </a:r>
              <a:r>
                <a:rPr lang="de-DE" sz="16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6376972" y="4408917"/>
            <a:ext cx="2797474" cy="2412466"/>
            <a:chOff x="6376972" y="4408917"/>
            <a:chExt cx="2797474" cy="2412466"/>
          </a:xfrm>
        </p:grpSpPr>
        <p:pic>
          <p:nvPicPr>
            <p:cNvPr id="18" name="Grafik 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6972" y="4408917"/>
              <a:ext cx="2797474" cy="20016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pic>
        <p:sp>
          <p:nvSpPr>
            <p:cNvPr id="19" name="Textfeld 9"/>
            <p:cNvSpPr txBox="1"/>
            <p:nvPr/>
          </p:nvSpPr>
          <p:spPr>
            <a:xfrm>
              <a:off x="6376972" y="6482829"/>
              <a:ext cx="2797474" cy="338554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457200"/>
              <a:r>
                <a:rPr lang="de-DE" sz="16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ECSA Registration in Berlin </a:t>
              </a:r>
            </a:p>
          </p:txBody>
        </p:sp>
      </p:grpSp>
      <p:sp>
        <p:nvSpPr>
          <p:cNvPr id="20" name="Textfeld 9"/>
          <p:cNvSpPr txBox="1"/>
          <p:nvPr/>
        </p:nvSpPr>
        <p:spPr>
          <a:xfrm>
            <a:off x="15945" y="5015471"/>
            <a:ext cx="3393694" cy="5847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ECSA 1</a:t>
            </a:r>
            <a:r>
              <a:rPr lang="en-US" sz="16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General Assembly (Copenhagen)</a:t>
            </a:r>
            <a:endParaRPr lang="de-DE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9"/>
          <p:cNvSpPr txBox="1"/>
          <p:nvPr/>
        </p:nvSpPr>
        <p:spPr>
          <a:xfrm>
            <a:off x="1529661" y="6072010"/>
            <a:ext cx="2369351" cy="5847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ECSA 2</a:t>
            </a:r>
            <a:r>
              <a:rPr lang="en-US" sz="16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General Assembly (Berlin)</a:t>
            </a:r>
            <a:endParaRPr lang="de-DE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18245" y="1190001"/>
            <a:ext cx="3617887" cy="1060207"/>
            <a:chOff x="18245" y="1149057"/>
            <a:chExt cx="3617887" cy="1060207"/>
          </a:xfrm>
        </p:grpSpPr>
        <p:sp>
          <p:nvSpPr>
            <p:cNvPr id="15" name="Textfeld 9"/>
            <p:cNvSpPr txBox="1"/>
            <p:nvPr/>
          </p:nvSpPr>
          <p:spPr>
            <a:xfrm>
              <a:off x="18245" y="1378267"/>
              <a:ext cx="3393694" cy="830997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EEA Copenhagen </a:t>
              </a:r>
            </a:p>
            <a:p>
              <a:pPr algn="ctr" defTabSz="457200"/>
              <a:r>
                <a:rPr lang="en-US" sz="16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Meeting </a:t>
              </a:r>
              <a:r>
                <a:rPr 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the Development of European Citizen Science Network</a:t>
              </a:r>
              <a:endParaRPr lang="de-DE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1"/>
            <p:cNvPicPr/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617"/>
            <a:stretch/>
          </p:blipFill>
          <p:spPr bwMode="auto">
            <a:xfrm>
              <a:off x="2904366" y="1149057"/>
              <a:ext cx="731766" cy="7359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Titel 1"/>
          <p:cNvSpPr txBox="1">
            <a:spLocks/>
          </p:cNvSpPr>
          <p:nvPr/>
        </p:nvSpPr>
        <p:spPr>
          <a:xfrm>
            <a:off x="304800" y="274638"/>
            <a:ext cx="35942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Candara"/>
                <a:cs typeface="Candara"/>
              </a:rPr>
              <a:t>Brief history</a:t>
            </a:r>
            <a:endParaRPr lang="en-US" dirty="0">
              <a:solidFill>
                <a:prstClr val="black"/>
              </a:solidFill>
              <a:latin typeface="Candara"/>
              <a:cs typeface="Candar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415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550"/>
    </mc:Choice>
    <mc:Fallback xmlns="">
      <p:transition advTm="10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background_A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 rot="5400000" flipV="1">
            <a:off x="999939" y="237940"/>
            <a:ext cx="9296400" cy="69917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ndara"/>
                <a:cs typeface="Candara"/>
              </a:rPr>
              <a:t>ECSA Strategy</a:t>
            </a:r>
            <a:endParaRPr lang="en-US" dirty="0">
              <a:latin typeface="Candara"/>
              <a:cs typeface="Candara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2578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31859C"/>
                </a:solidFill>
                <a:latin typeface="Candara"/>
                <a:cs typeface="Candara"/>
              </a:rPr>
              <a:t>Promoting Sustainability through </a:t>
            </a:r>
            <a:r>
              <a:rPr lang="en-GB" dirty="0" smtClean="0">
                <a:solidFill>
                  <a:srgbClr val="31859C"/>
                </a:solidFill>
                <a:latin typeface="Candara"/>
                <a:cs typeface="Candara"/>
              </a:rPr>
              <a:t>CS</a:t>
            </a:r>
            <a:endParaRPr lang="en-US" dirty="0" smtClean="0">
              <a:solidFill>
                <a:srgbClr val="31859C"/>
              </a:solidFill>
              <a:latin typeface="Candara"/>
              <a:cs typeface="Candara"/>
            </a:endParaRPr>
          </a:p>
          <a:p>
            <a:pPr lvl="1"/>
            <a:r>
              <a:rPr lang="en-US" sz="2000" dirty="0" smtClean="0">
                <a:latin typeface="Candara"/>
                <a:cs typeface="Candara"/>
              </a:rPr>
              <a:t>Implementing EU-wide </a:t>
            </a:r>
            <a:r>
              <a:rPr lang="en-US" sz="2000" dirty="0">
                <a:latin typeface="Candara"/>
                <a:cs typeface="Candara"/>
              </a:rPr>
              <a:t>CS </a:t>
            </a:r>
            <a:r>
              <a:rPr lang="en-US" sz="2000" dirty="0" err="1" smtClean="0">
                <a:latin typeface="Candara"/>
                <a:cs typeface="Candara"/>
              </a:rPr>
              <a:t>programmes</a:t>
            </a:r>
            <a:endParaRPr lang="en-US" sz="2000" dirty="0" smtClean="0">
              <a:latin typeface="Candara"/>
              <a:cs typeface="Candara"/>
            </a:endParaRPr>
          </a:p>
          <a:p>
            <a:pPr lvl="1"/>
            <a:r>
              <a:rPr lang="en-US" sz="2000" dirty="0" smtClean="0">
                <a:latin typeface="Candara"/>
                <a:cs typeface="Candara"/>
              </a:rPr>
              <a:t>Linking CS to politics</a:t>
            </a:r>
          </a:p>
          <a:p>
            <a:pPr lvl="1"/>
            <a:endParaRPr lang="en-US" sz="1000" dirty="0" smtClean="0">
              <a:latin typeface="Candara"/>
              <a:cs typeface="Candara"/>
            </a:endParaRPr>
          </a:p>
          <a:p>
            <a:r>
              <a:rPr lang="en-GB" dirty="0">
                <a:solidFill>
                  <a:srgbClr val="31859C"/>
                </a:solidFill>
                <a:latin typeface="Candara"/>
                <a:cs typeface="Candara"/>
              </a:rPr>
              <a:t>Building a Think Tank for Citizen Science</a:t>
            </a:r>
            <a:endParaRPr lang="en-US" dirty="0" smtClean="0">
              <a:solidFill>
                <a:srgbClr val="31859C"/>
              </a:solidFill>
              <a:latin typeface="Candara"/>
              <a:cs typeface="Candara"/>
            </a:endParaRPr>
          </a:p>
          <a:p>
            <a:pPr lvl="1"/>
            <a:r>
              <a:rPr lang="en-US" sz="2000" dirty="0" smtClean="0">
                <a:latin typeface="Candara"/>
                <a:cs typeface="Candara"/>
              </a:rPr>
              <a:t>Sharing knowledge &amp; skills</a:t>
            </a:r>
          </a:p>
          <a:p>
            <a:pPr lvl="1"/>
            <a:r>
              <a:rPr lang="en-US" sz="2000" dirty="0" smtClean="0">
                <a:latin typeface="Candara"/>
                <a:cs typeface="Candara"/>
              </a:rPr>
              <a:t>Providing expertise &amp; fostering excellence </a:t>
            </a:r>
          </a:p>
          <a:p>
            <a:pPr lvl="1"/>
            <a:r>
              <a:rPr lang="en-US" sz="2000" dirty="0" smtClean="0">
                <a:latin typeface="Candara"/>
                <a:cs typeface="Candara"/>
              </a:rPr>
              <a:t>Linking to international CS community</a:t>
            </a:r>
          </a:p>
          <a:p>
            <a:pPr lvl="1"/>
            <a:endParaRPr lang="en-US" sz="1000" dirty="0" smtClean="0">
              <a:latin typeface="Candara"/>
              <a:cs typeface="Candara"/>
            </a:endParaRPr>
          </a:p>
          <a:p>
            <a:r>
              <a:rPr lang="en-GB" dirty="0">
                <a:solidFill>
                  <a:srgbClr val="31859C"/>
                </a:solidFill>
                <a:latin typeface="Candara"/>
                <a:cs typeface="Candara"/>
              </a:rPr>
              <a:t>Developing Participatory Methods for Cooperation, Empowerment and </a:t>
            </a:r>
            <a:r>
              <a:rPr lang="en-GB" dirty="0" smtClean="0">
                <a:solidFill>
                  <a:srgbClr val="31859C"/>
                </a:solidFill>
                <a:latin typeface="Candara"/>
                <a:cs typeface="Candara"/>
              </a:rPr>
              <a:t>Impact</a:t>
            </a:r>
            <a:endParaRPr lang="en-US" dirty="0" smtClean="0">
              <a:solidFill>
                <a:srgbClr val="31859C"/>
              </a:solidFill>
              <a:latin typeface="Candara"/>
              <a:cs typeface="Candara"/>
            </a:endParaRPr>
          </a:p>
          <a:p>
            <a:pPr lvl="1"/>
            <a:r>
              <a:rPr lang="en-US" sz="2000" dirty="0" smtClean="0">
                <a:latin typeface="Candara"/>
                <a:cs typeface="Candara"/>
              </a:rPr>
              <a:t>Carrying out synthesis &amp; research on CS</a:t>
            </a:r>
            <a:endParaRPr lang="en-US" sz="20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24625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7"/>
    </mc:Choice>
    <mc:Fallback xmlns="">
      <p:transition spd="slow" advTm="522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ndara"/>
                <a:cs typeface="Candara"/>
              </a:rPr>
              <a:t>ECSA Working Groups</a:t>
            </a:r>
            <a:endParaRPr lang="en-US" dirty="0">
              <a:latin typeface="Candara"/>
              <a:cs typeface="Candara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83568" y="1628800"/>
            <a:ext cx="3744416" cy="233285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sz="2400" dirty="0">
                <a:solidFill>
                  <a:prstClr val="white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Standards, </a:t>
            </a:r>
            <a:r>
              <a:rPr lang="de-DE" sz="2400" dirty="0" err="1">
                <a:solidFill>
                  <a:prstClr val="white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</a:t>
            </a:r>
            <a:r>
              <a:rPr lang="de-DE" sz="2400" dirty="0" err="1" smtClean="0">
                <a:solidFill>
                  <a:prstClr val="white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rinciples</a:t>
            </a:r>
            <a:r>
              <a:rPr lang="de-DE" sz="2400" dirty="0" smtClean="0">
                <a:solidFill>
                  <a:prstClr val="white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</a:t>
            </a:r>
            <a:br>
              <a:rPr lang="de-DE" sz="2400" dirty="0" smtClean="0">
                <a:solidFill>
                  <a:prstClr val="white"/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de-DE" sz="2400" dirty="0">
                <a:solidFill>
                  <a:prstClr val="white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</a:t>
            </a:r>
            <a:r>
              <a:rPr lang="de-DE" sz="2400" dirty="0" smtClean="0">
                <a:solidFill>
                  <a:prstClr val="white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est Practice </a:t>
            </a:r>
            <a:br>
              <a:rPr lang="de-DE" sz="2400" dirty="0" smtClean="0">
                <a:solidFill>
                  <a:prstClr val="white"/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prstClr val="white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&amp; </a:t>
            </a:r>
            <a:r>
              <a:rPr lang="de-DE" sz="2400" dirty="0" err="1" smtClean="0">
                <a:solidFill>
                  <a:prstClr val="white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Capacity</a:t>
            </a:r>
            <a:r>
              <a:rPr lang="de-DE" sz="2400" dirty="0" smtClean="0">
                <a:solidFill>
                  <a:prstClr val="white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Building </a:t>
            </a:r>
            <a:endParaRPr lang="de-DE" sz="2400" dirty="0">
              <a:solidFill>
                <a:prstClr val="white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 defTabSz="457200"/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572000" y="1628800"/>
            <a:ext cx="3754760" cy="2332856"/>
          </a:xfrm>
          <a:prstGeom prst="rect">
            <a:avLst/>
          </a:prstGeom>
          <a:solidFill>
            <a:srgbClr val="FFC000">
              <a:alpha val="7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sz="2400" dirty="0" err="1">
                <a:solidFill>
                  <a:srgbClr val="4BACC6">
                    <a:lumMod val="50000"/>
                  </a:srgb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Policy</a:t>
            </a:r>
            <a:r>
              <a:rPr lang="de-DE" sz="2400" dirty="0">
                <a:solidFill>
                  <a:srgbClr val="4BACC6">
                    <a:lumMod val="50000"/>
                  </a:srgb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de-DE" sz="2400" dirty="0" err="1" smtClean="0">
                <a:solidFill>
                  <a:srgbClr val="4BACC6">
                    <a:lumMod val="50000"/>
                  </a:srgb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Strategy</a:t>
            </a:r>
            <a:r>
              <a:rPr lang="de-DE" sz="2400" dirty="0">
                <a:solidFill>
                  <a:srgbClr val="4BACC6">
                    <a:lumMod val="50000"/>
                  </a:srgb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de-DE" sz="2400" dirty="0" smtClean="0">
                <a:solidFill>
                  <a:srgbClr val="4BACC6">
                    <a:lumMod val="50000"/>
                  </a:srgb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/>
            </a:r>
            <a:br>
              <a:rPr lang="de-DE" sz="2400" dirty="0" smtClean="0">
                <a:solidFill>
                  <a:srgbClr val="4BACC6">
                    <a:lumMod val="50000"/>
                  </a:srgbClr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de-DE" sz="2400" dirty="0" err="1" smtClean="0">
                <a:solidFill>
                  <a:srgbClr val="4BACC6">
                    <a:lumMod val="50000"/>
                  </a:srgb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Governance</a:t>
            </a:r>
            <a:r>
              <a:rPr lang="de-DE" sz="2400" dirty="0" smtClean="0">
                <a:solidFill>
                  <a:srgbClr val="4BACC6">
                    <a:lumMod val="50000"/>
                  </a:srgb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br>
              <a:rPr lang="de-DE" sz="2400" dirty="0" smtClean="0">
                <a:solidFill>
                  <a:srgbClr val="4BACC6">
                    <a:lumMod val="50000"/>
                  </a:srgbClr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4BACC6">
                    <a:lumMod val="50000"/>
                  </a:srgb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&amp; </a:t>
            </a:r>
            <a:r>
              <a:rPr lang="de-DE" sz="2400" dirty="0" err="1" smtClean="0">
                <a:solidFill>
                  <a:srgbClr val="4BACC6">
                    <a:lumMod val="50000"/>
                  </a:srgb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Partnerships</a:t>
            </a:r>
            <a:r>
              <a:rPr lang="de-DE" sz="2400" dirty="0" smtClean="0">
                <a:solidFill>
                  <a:srgbClr val="4BACC6">
                    <a:lumMod val="50000"/>
                  </a:srgb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endParaRPr lang="de-DE" sz="2400" dirty="0">
              <a:solidFill>
                <a:srgbClr val="4BACC6">
                  <a:lumMod val="50000"/>
                </a:srgbClr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 defTabSz="457200"/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683568" y="4077072"/>
            <a:ext cx="3744416" cy="24048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sz="2400" dirty="0" smtClean="0">
                <a:solidFill>
                  <a:srgbClr val="4BACC6">
                    <a:lumMod val="50000"/>
                  </a:srgb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&gt; Fundraising &amp; Marketing</a:t>
            </a:r>
            <a:br>
              <a:rPr lang="de-DE" sz="2400" dirty="0" smtClean="0">
                <a:solidFill>
                  <a:srgbClr val="4BACC6">
                    <a:lumMod val="50000"/>
                  </a:srgbClr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rgbClr val="4BACC6">
                    <a:lumMod val="50000"/>
                  </a:srgb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&gt; Communication &amp; Events</a:t>
            </a:r>
          </a:p>
          <a:p>
            <a:pPr algn="ctr" defTabSz="457200"/>
            <a:r>
              <a:rPr lang="de-DE" sz="2400" dirty="0" smtClean="0">
                <a:solidFill>
                  <a:srgbClr val="4BACC6">
                    <a:lumMod val="50000"/>
                  </a:srgb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&gt; International Conference </a:t>
            </a:r>
            <a:endParaRPr lang="it-IT" sz="2400" dirty="0">
              <a:solidFill>
                <a:srgbClr val="4BACC6">
                  <a:lumMod val="50000"/>
                </a:srgbClr>
              </a:solidFill>
              <a:latin typeface="Candara" panose="020E0502030303020204" pitchFamily="34" charset="0"/>
            </a:endParaRPr>
          </a:p>
          <a:p>
            <a:pPr algn="ctr" defTabSz="457200"/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572000" y="4077072"/>
            <a:ext cx="3754760" cy="240486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de-DE" sz="2400" dirty="0">
                <a:solidFill>
                  <a:prstClr val="white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Projects, </a:t>
            </a:r>
            <a:r>
              <a:rPr lang="de-DE" sz="2400" dirty="0" smtClean="0">
                <a:solidFill>
                  <a:prstClr val="white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Data</a:t>
            </a:r>
            <a:r>
              <a:rPr lang="de-DE" sz="2400" dirty="0">
                <a:solidFill>
                  <a:prstClr val="white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de-DE" sz="2400" dirty="0" smtClean="0">
                <a:solidFill>
                  <a:prstClr val="white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/>
            </a:r>
            <a:br>
              <a:rPr lang="de-DE" sz="2400" dirty="0" smtClean="0">
                <a:solidFill>
                  <a:prstClr val="white"/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prstClr val="white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Tools </a:t>
            </a:r>
            <a:br>
              <a:rPr lang="de-DE" sz="2400" dirty="0" smtClean="0">
                <a:solidFill>
                  <a:prstClr val="white"/>
                </a:solidFill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prstClr val="white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&amp; Technology </a:t>
            </a:r>
            <a:endParaRPr lang="de-DE" sz="2400" dirty="0">
              <a:solidFill>
                <a:prstClr val="white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 defTabSz="457200"/>
            <a:endParaRPr lang="de-DE" dirty="0">
              <a:solidFill>
                <a:prstClr val="white"/>
              </a:solidFill>
            </a:endParaRPr>
          </a:p>
        </p:txBody>
      </p:sp>
      <p:pic>
        <p:nvPicPr>
          <p:cNvPr id="8" name="Picture 8" descr="http://ecsa.biodiv.naturkundemuseum-berlin.de/sites/ecsa.biodiv.naturkundemuseum-berlin.de/files/styles/large/public/s200_marisa.ponti_.jpeg?itok=WvtyZC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733256"/>
            <a:ext cx="737163" cy="73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31" y="5875185"/>
            <a:ext cx="790472" cy="59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http://ecsa.biodiv.naturkundemuseum-berlin.de/sites/ecsa.biodiv.naturkundemuseum-berlin.de/files/styles/large/public/Aletta_Bonn_cropped_small_0.jpg?itok=TqU4uF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203" y="5741039"/>
            <a:ext cx="585559" cy="72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ildergebnis für Florian Heigl &amp; Daniel Dörl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762" y="6008585"/>
            <a:ext cx="452033" cy="45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http://www.ciwm.co.uk/web/MultimediaFiles/Martin_B_photo_web_mediu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90" y="3305683"/>
            <a:ext cx="529010" cy="65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https://media.licdn.com/mpr/mpr/shrink_120_120/p/3/000/29a/2e3/0bc0c1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2"/>
            <a:ext cx="600858" cy="60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226" y="5805264"/>
            <a:ext cx="692274" cy="69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68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4"/>
    </mc:Choice>
    <mc:Fallback xmlns="">
      <p:transition spd="slow" advTm="452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background_A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 rot="5400000" flipV="1">
            <a:off x="999939" y="237940"/>
            <a:ext cx="9296400" cy="69917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ndara"/>
                <a:cs typeface="Candara"/>
              </a:rPr>
              <a:t>The road ahead…</a:t>
            </a:r>
            <a:endParaRPr lang="en-US" dirty="0">
              <a:latin typeface="Candara"/>
              <a:cs typeface="Candara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1859C"/>
                </a:solidFill>
                <a:latin typeface="Candara"/>
                <a:cs typeface="Candara"/>
              </a:rPr>
              <a:t>Networking &amp; </a:t>
            </a:r>
            <a:r>
              <a:rPr lang="en-US" dirty="0" smtClean="0">
                <a:solidFill>
                  <a:srgbClr val="31859C"/>
                </a:solidFill>
                <a:latin typeface="Candara"/>
                <a:cs typeface="Candara"/>
              </a:rPr>
              <a:t>Capacity Building</a:t>
            </a:r>
            <a:endParaRPr lang="en-US" dirty="0">
              <a:solidFill>
                <a:srgbClr val="31859C"/>
              </a:solidFill>
              <a:latin typeface="Candara"/>
              <a:cs typeface="Candara"/>
            </a:endParaRPr>
          </a:p>
          <a:p>
            <a:pPr lvl="1"/>
            <a:r>
              <a:rPr lang="en-US" sz="2000" dirty="0" smtClean="0">
                <a:latin typeface="Candara"/>
                <a:cs typeface="Candara"/>
              </a:rPr>
              <a:t>International Conference, Workshops, Papers, etc.</a:t>
            </a:r>
          </a:p>
          <a:p>
            <a:pPr lvl="1"/>
            <a:endParaRPr lang="en-US" sz="1000" dirty="0">
              <a:latin typeface="Candara"/>
              <a:cs typeface="Candara"/>
            </a:endParaRPr>
          </a:p>
          <a:p>
            <a:r>
              <a:rPr lang="en-US" dirty="0" smtClean="0">
                <a:solidFill>
                  <a:srgbClr val="31859C"/>
                </a:solidFill>
                <a:latin typeface="Candara"/>
                <a:cs typeface="Candara"/>
              </a:rPr>
              <a:t>EU-wide CS </a:t>
            </a:r>
            <a:r>
              <a:rPr lang="en-US" dirty="0" err="1" smtClean="0">
                <a:solidFill>
                  <a:srgbClr val="31859C"/>
                </a:solidFill>
                <a:latin typeface="Candara"/>
                <a:cs typeface="Candara"/>
              </a:rPr>
              <a:t>Programmes</a:t>
            </a:r>
            <a:endParaRPr lang="en-US" dirty="0" smtClean="0">
              <a:solidFill>
                <a:srgbClr val="31859C"/>
              </a:solidFill>
              <a:latin typeface="Candara"/>
              <a:cs typeface="Candara"/>
            </a:endParaRPr>
          </a:p>
          <a:p>
            <a:pPr lvl="1"/>
            <a:r>
              <a:rPr lang="en-US" sz="2000" dirty="0" smtClean="0">
                <a:latin typeface="Candara"/>
                <a:cs typeface="Candara"/>
              </a:rPr>
              <a:t>E.g. Tree Health, Lichens</a:t>
            </a:r>
          </a:p>
          <a:p>
            <a:pPr lvl="1"/>
            <a:endParaRPr lang="en-US" sz="1000" dirty="0" smtClean="0">
              <a:latin typeface="Candara"/>
              <a:cs typeface="Candara"/>
            </a:endParaRPr>
          </a:p>
          <a:p>
            <a:r>
              <a:rPr lang="en-US" dirty="0" smtClean="0">
                <a:solidFill>
                  <a:srgbClr val="31859C"/>
                </a:solidFill>
                <a:latin typeface="Candara"/>
                <a:cs typeface="Candara"/>
              </a:rPr>
              <a:t>CS-Policy Interface</a:t>
            </a:r>
          </a:p>
          <a:p>
            <a:pPr lvl="1"/>
            <a:r>
              <a:rPr lang="en-US" sz="2000" dirty="0" smtClean="0">
                <a:latin typeface="Candara"/>
                <a:cs typeface="Candara"/>
              </a:rPr>
              <a:t>CS supporting EU Environment &amp; Climate Policy, RRI, Open Science</a:t>
            </a:r>
          </a:p>
          <a:p>
            <a:pPr marL="457200" lvl="1" indent="0">
              <a:buNone/>
            </a:pPr>
            <a:endParaRPr lang="en-US" sz="1000" dirty="0" smtClean="0">
              <a:latin typeface="Candara"/>
              <a:cs typeface="Candara"/>
            </a:endParaRPr>
          </a:p>
          <a:p>
            <a:r>
              <a:rPr lang="en-US" dirty="0" smtClean="0">
                <a:solidFill>
                  <a:srgbClr val="31859C"/>
                </a:solidFill>
                <a:latin typeface="Candara"/>
                <a:cs typeface="Candara"/>
              </a:rPr>
              <a:t>CS Data Infrastructure</a:t>
            </a:r>
            <a:endParaRPr lang="en-US" dirty="0">
              <a:solidFill>
                <a:srgbClr val="31859C"/>
              </a:solidFill>
              <a:latin typeface="Candara"/>
              <a:cs typeface="Candara"/>
            </a:endParaRPr>
          </a:p>
          <a:p>
            <a:pPr lvl="1"/>
            <a:r>
              <a:rPr lang="en-US" sz="2000" dirty="0" smtClean="0">
                <a:latin typeface="Candara"/>
                <a:cs typeface="Candara"/>
              </a:rPr>
              <a:t>Synthesis of available </a:t>
            </a:r>
            <a:r>
              <a:rPr lang="en-US" sz="2000" dirty="0">
                <a:latin typeface="Candara"/>
                <a:cs typeface="Candara"/>
              </a:rPr>
              <a:t>tools, metadata standards, service provision</a:t>
            </a:r>
          </a:p>
        </p:txBody>
      </p:sp>
    </p:spTree>
    <p:extLst>
      <p:ext uri="{BB962C8B-B14F-4D97-AF65-F5344CB8AC3E}">
        <p14:creationId xmlns:p14="http://schemas.microsoft.com/office/powerpoint/2010/main" val="219800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2"/>
    </mc:Choice>
    <mc:Fallback xmlns="">
      <p:transition spd="slow" advTm="3912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1|1.1|1.1|0.9|0.7|0.7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theme/theme1.xml><?xml version="1.0" encoding="utf-8"?>
<a:theme xmlns:a="http://schemas.openxmlformats.org/drawingml/2006/main" name="Tema de l'Office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Urbà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bweb-template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WeSenseIt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lujo">
  <a:themeElements>
    <a:clrScheme name="Personalizado 1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00000"/>
      </a:accent1>
      <a:accent2>
        <a:srgbClr val="7CCA62"/>
      </a:accent2>
      <a:accent3>
        <a:srgbClr val="A5C249"/>
      </a:accent3>
      <a:accent4>
        <a:srgbClr val="54A838"/>
      </a:accent4>
      <a:accent5>
        <a:srgbClr val="7CCA62"/>
      </a:accent5>
      <a:accent6>
        <a:srgbClr val="387025"/>
      </a:accent6>
      <a:hlink>
        <a:srgbClr val="F49100"/>
      </a:hlink>
      <a:folHlink>
        <a:srgbClr val="85DFD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Flujo">
  <a:themeElements>
    <a:clrScheme name="Personalizado 1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00000"/>
      </a:accent1>
      <a:accent2>
        <a:srgbClr val="7CCA62"/>
      </a:accent2>
      <a:accent3>
        <a:srgbClr val="A5C249"/>
      </a:accent3>
      <a:accent4>
        <a:srgbClr val="54A838"/>
      </a:accent4>
      <a:accent5>
        <a:srgbClr val="7CCA62"/>
      </a:accent5>
      <a:accent6>
        <a:srgbClr val="387025"/>
      </a:accent6>
      <a:hlink>
        <a:srgbClr val="F49100"/>
      </a:hlink>
      <a:folHlink>
        <a:srgbClr val="85DFD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9587</TotalTime>
  <Words>754</Words>
  <Application>Microsoft Office PowerPoint</Application>
  <PresentationFormat>On-screen Show (4:3)</PresentationFormat>
  <Paragraphs>167</Paragraphs>
  <Slides>35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Tema de l'Office</vt:lpstr>
      <vt:lpstr>Office-Design</vt:lpstr>
      <vt:lpstr>cobweb-template</vt:lpstr>
      <vt:lpstr>WeSenseIt-Template</vt:lpstr>
      <vt:lpstr>Flujo</vt:lpstr>
      <vt:lpstr>1_Flujo</vt:lpstr>
      <vt:lpstr>PowerPoint Presentation</vt:lpstr>
      <vt:lpstr>PowerPoint Presentation</vt:lpstr>
      <vt:lpstr>PowerPoint Presentation</vt:lpstr>
      <vt:lpstr>Definition of Citizen Science</vt:lpstr>
      <vt:lpstr>PowerPoint Presentation</vt:lpstr>
      <vt:lpstr>PowerPoint Presentation</vt:lpstr>
      <vt:lpstr>ECSA Strategy</vt:lpstr>
      <vt:lpstr>ECSA Working Groups</vt:lpstr>
      <vt:lpstr>The road ahead…</vt:lpstr>
      <vt:lpstr>Some CS example references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Definition of Citizen Observatory</vt:lpstr>
      <vt:lpstr>CITI-SENSE City locations</vt:lpstr>
      <vt:lpstr>PowerPoint Presentation</vt:lpstr>
      <vt:lpstr>CITI-SENSE low(er) cost sensor units</vt:lpstr>
      <vt:lpstr>Personal Sensor Pack (PSP)</vt:lpstr>
      <vt:lpstr>Portable Air Quality Sensor Package</vt:lpstr>
      <vt:lpstr>Sense-it-Now App</vt:lpstr>
      <vt:lpstr>Social Sensor – CITI-SENSE Experiment &amp; Pilot</vt:lpstr>
      <vt:lpstr>PowerPoint Presentation</vt:lpstr>
      <vt:lpstr>PowerPoint Presentation</vt:lpstr>
      <vt:lpstr>Citizen captures data on their phone</vt:lpstr>
      <vt:lpstr>Customise your own app for your survey</vt:lpstr>
      <vt:lpstr>PowerPoint Presentation</vt:lpstr>
      <vt:lpstr>PowerPoint Presentation</vt:lpstr>
      <vt:lpstr>Citizen Science Profile for OGC SWE/SOS with ISO/OGC Observations &amp; Measurements</vt:lpstr>
      <vt:lpstr>UML PackageDependencies</vt:lpstr>
      <vt:lpstr>CitizenScienceObservation</vt:lpstr>
      <vt:lpstr>GEOSS and Community portals</vt:lpstr>
      <vt:lpstr>Conclusion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Ivette Serral</dc:creator>
  <cp:lastModifiedBy>Arne Berre</cp:lastModifiedBy>
  <cp:revision>82</cp:revision>
  <dcterms:created xsi:type="dcterms:W3CDTF">2015-04-08T16:36:35Z</dcterms:created>
  <dcterms:modified xsi:type="dcterms:W3CDTF">2015-09-21T15:21:15Z</dcterms:modified>
</cp:coreProperties>
</file>