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9" r:id="rId2"/>
    <p:sldId id="266" r:id="rId3"/>
    <p:sldId id="267" r:id="rId4"/>
    <p:sldId id="276" r:id="rId5"/>
    <p:sldId id="278" r:id="rId6"/>
    <p:sldId id="279" r:id="rId7"/>
    <p:sldId id="268" r:id="rId8"/>
    <p:sldId id="269" r:id="rId9"/>
    <p:sldId id="283" r:id="rId10"/>
    <p:sldId id="270" r:id="rId11"/>
    <p:sldId id="284" r:id="rId12"/>
    <p:sldId id="265" r:id="rId13"/>
    <p:sldId id="271" r:id="rId14"/>
    <p:sldId id="272" r:id="rId15"/>
    <p:sldId id="273" r:id="rId16"/>
    <p:sldId id="286" r:id="rId17"/>
    <p:sldId id="274" r:id="rId18"/>
    <p:sldId id="275" r:id="rId19"/>
    <p:sldId id="282" r:id="rId20"/>
    <p:sldId id="285" r:id="rId21"/>
  </p:sldIdLst>
  <p:sldSz cx="9144000" cy="6858000" type="screen4x3"/>
  <p:notesSz cx="7099300" cy="10234613"/>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vette Serral" initials="I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97A"/>
    <a:srgbClr val="E1FF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autoAdjust="0"/>
    <p:restoredTop sz="94628" autoAdjust="0"/>
  </p:normalViewPr>
  <p:slideViewPr>
    <p:cSldViewPr>
      <p:cViewPr varScale="1">
        <p:scale>
          <a:sx n="70" d="100"/>
          <a:sy n="70" d="100"/>
        </p:scale>
        <p:origin x="-193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0" d="100"/>
          <a:sy n="60" d="100"/>
        </p:scale>
        <p:origin x="-3318" y="-8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3077137" cy="512304"/>
          </a:xfrm>
          <a:prstGeom prst="rect">
            <a:avLst/>
          </a:prstGeom>
        </p:spPr>
        <p:txBody>
          <a:bodyPr vert="horz" lIns="94768" tIns="47384" rIns="94768" bIns="47384" rtlCol="0"/>
          <a:lstStyle>
            <a:lvl1pPr algn="l">
              <a:defRPr sz="1200"/>
            </a:lvl1pPr>
          </a:lstStyle>
          <a:p>
            <a:endParaRPr lang="ca-ES" dirty="0"/>
          </a:p>
        </p:txBody>
      </p:sp>
      <p:sp>
        <p:nvSpPr>
          <p:cNvPr id="3" name="Contenidor de data 2"/>
          <p:cNvSpPr>
            <a:spLocks noGrp="1"/>
          </p:cNvSpPr>
          <p:nvPr>
            <p:ph type="dt" sz="quarter" idx="1"/>
          </p:nvPr>
        </p:nvSpPr>
        <p:spPr>
          <a:xfrm>
            <a:off x="4020506" y="0"/>
            <a:ext cx="3077137" cy="512304"/>
          </a:xfrm>
          <a:prstGeom prst="rect">
            <a:avLst/>
          </a:prstGeom>
        </p:spPr>
        <p:txBody>
          <a:bodyPr vert="horz" lIns="94768" tIns="47384" rIns="94768" bIns="47384" rtlCol="0"/>
          <a:lstStyle>
            <a:lvl1pPr algn="r">
              <a:defRPr sz="1200"/>
            </a:lvl1pPr>
          </a:lstStyle>
          <a:p>
            <a:fld id="{D752CFBB-2AE0-4AB0-96B1-B5AC2990DFA9}" type="datetimeFigureOut">
              <a:rPr lang="ca-ES" smtClean="0"/>
              <a:pPr/>
              <a:t>21/09/2015</a:t>
            </a:fld>
            <a:endParaRPr lang="ca-ES" dirty="0"/>
          </a:p>
        </p:txBody>
      </p:sp>
      <p:sp>
        <p:nvSpPr>
          <p:cNvPr id="4" name="Contenidor de peu de pàgina 3"/>
          <p:cNvSpPr>
            <a:spLocks noGrp="1"/>
          </p:cNvSpPr>
          <p:nvPr>
            <p:ph type="ftr" sz="quarter" idx="2"/>
          </p:nvPr>
        </p:nvSpPr>
        <p:spPr>
          <a:xfrm>
            <a:off x="0" y="9720673"/>
            <a:ext cx="3077137" cy="512303"/>
          </a:xfrm>
          <a:prstGeom prst="rect">
            <a:avLst/>
          </a:prstGeom>
        </p:spPr>
        <p:txBody>
          <a:bodyPr vert="horz" lIns="94768" tIns="47384" rIns="94768" bIns="47384" rtlCol="0" anchor="b"/>
          <a:lstStyle>
            <a:lvl1pPr algn="l">
              <a:defRPr sz="1200"/>
            </a:lvl1pPr>
          </a:lstStyle>
          <a:p>
            <a:endParaRPr lang="ca-ES" dirty="0"/>
          </a:p>
        </p:txBody>
      </p:sp>
      <p:sp>
        <p:nvSpPr>
          <p:cNvPr id="5" name="Contenidor de número de diapositiva 4"/>
          <p:cNvSpPr>
            <a:spLocks noGrp="1"/>
          </p:cNvSpPr>
          <p:nvPr>
            <p:ph type="sldNum" sz="quarter" idx="3"/>
          </p:nvPr>
        </p:nvSpPr>
        <p:spPr>
          <a:xfrm>
            <a:off x="4020506" y="9720673"/>
            <a:ext cx="3077137" cy="512303"/>
          </a:xfrm>
          <a:prstGeom prst="rect">
            <a:avLst/>
          </a:prstGeom>
        </p:spPr>
        <p:txBody>
          <a:bodyPr vert="horz" lIns="94768" tIns="47384" rIns="94768" bIns="47384" rtlCol="0" anchor="b"/>
          <a:lstStyle>
            <a:lvl1pPr algn="r">
              <a:defRPr sz="1200"/>
            </a:lvl1pPr>
          </a:lstStyle>
          <a:p>
            <a:fld id="{BD5B466F-2CD0-4192-82B6-BA2C3E70A01A}" type="slidenum">
              <a:rPr lang="ca-ES" smtClean="0"/>
              <a:pPr/>
              <a:t>‹#›</a:t>
            </a:fld>
            <a:endParaRPr lang="ca-ES" dirty="0"/>
          </a:p>
        </p:txBody>
      </p:sp>
    </p:spTree>
    <p:extLst>
      <p:ext uri="{BB962C8B-B14F-4D97-AF65-F5344CB8AC3E}">
        <p14:creationId xmlns:p14="http://schemas.microsoft.com/office/powerpoint/2010/main" val="4047514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3077137" cy="512304"/>
          </a:xfrm>
          <a:prstGeom prst="rect">
            <a:avLst/>
          </a:prstGeom>
        </p:spPr>
        <p:txBody>
          <a:bodyPr vert="horz" lIns="94768" tIns="47384" rIns="94768" bIns="47384" rtlCol="0"/>
          <a:lstStyle>
            <a:lvl1pPr algn="l">
              <a:defRPr sz="1200"/>
            </a:lvl1pPr>
          </a:lstStyle>
          <a:p>
            <a:endParaRPr lang="ca-ES" dirty="0"/>
          </a:p>
        </p:txBody>
      </p:sp>
      <p:sp>
        <p:nvSpPr>
          <p:cNvPr id="3" name="Contenidor de data 2"/>
          <p:cNvSpPr>
            <a:spLocks noGrp="1"/>
          </p:cNvSpPr>
          <p:nvPr>
            <p:ph type="dt" idx="1"/>
          </p:nvPr>
        </p:nvSpPr>
        <p:spPr>
          <a:xfrm>
            <a:off x="4020506" y="0"/>
            <a:ext cx="3077137" cy="512304"/>
          </a:xfrm>
          <a:prstGeom prst="rect">
            <a:avLst/>
          </a:prstGeom>
        </p:spPr>
        <p:txBody>
          <a:bodyPr vert="horz" lIns="94768" tIns="47384" rIns="94768" bIns="47384" rtlCol="0"/>
          <a:lstStyle>
            <a:lvl1pPr algn="r">
              <a:defRPr sz="1200"/>
            </a:lvl1pPr>
          </a:lstStyle>
          <a:p>
            <a:fld id="{9858F2E4-9B16-4549-A3A8-A0296B9B64C2}" type="datetimeFigureOut">
              <a:rPr lang="ca-ES" smtClean="0"/>
              <a:pPr/>
              <a:t>21/09/2015</a:t>
            </a:fld>
            <a:endParaRPr lang="ca-ES" dirty="0"/>
          </a:p>
        </p:txBody>
      </p:sp>
      <p:sp>
        <p:nvSpPr>
          <p:cNvPr id="4" name="Contenidor d'imatge de diapositiva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68" tIns="47384" rIns="94768" bIns="47384" rtlCol="0" anchor="ctr"/>
          <a:lstStyle/>
          <a:p>
            <a:endParaRPr lang="ca-ES" dirty="0"/>
          </a:p>
        </p:txBody>
      </p:sp>
      <p:sp>
        <p:nvSpPr>
          <p:cNvPr id="5" name="Contenidor de notes 4"/>
          <p:cNvSpPr>
            <a:spLocks noGrp="1"/>
          </p:cNvSpPr>
          <p:nvPr>
            <p:ph type="body" sz="quarter" idx="3"/>
          </p:nvPr>
        </p:nvSpPr>
        <p:spPr>
          <a:xfrm>
            <a:off x="709599" y="4861155"/>
            <a:ext cx="5680103" cy="4605821"/>
          </a:xfrm>
          <a:prstGeom prst="rect">
            <a:avLst/>
          </a:prstGeom>
        </p:spPr>
        <p:txBody>
          <a:bodyPr vert="horz" lIns="94768" tIns="47384" rIns="94768" bIns="47384" rtlCol="0">
            <a:normAutofit/>
          </a:body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6" name="Contenidor de peu de pàgina 5"/>
          <p:cNvSpPr>
            <a:spLocks noGrp="1"/>
          </p:cNvSpPr>
          <p:nvPr>
            <p:ph type="ftr" sz="quarter" idx="4"/>
          </p:nvPr>
        </p:nvSpPr>
        <p:spPr>
          <a:xfrm>
            <a:off x="0" y="9720673"/>
            <a:ext cx="3077137" cy="512303"/>
          </a:xfrm>
          <a:prstGeom prst="rect">
            <a:avLst/>
          </a:prstGeom>
        </p:spPr>
        <p:txBody>
          <a:bodyPr vert="horz" lIns="94768" tIns="47384" rIns="94768" bIns="47384" rtlCol="0" anchor="b"/>
          <a:lstStyle>
            <a:lvl1pPr algn="l">
              <a:defRPr sz="1200"/>
            </a:lvl1pPr>
          </a:lstStyle>
          <a:p>
            <a:endParaRPr lang="ca-ES" dirty="0"/>
          </a:p>
        </p:txBody>
      </p:sp>
      <p:sp>
        <p:nvSpPr>
          <p:cNvPr id="7" name="Contenidor de número de diapositiva 6"/>
          <p:cNvSpPr>
            <a:spLocks noGrp="1"/>
          </p:cNvSpPr>
          <p:nvPr>
            <p:ph type="sldNum" sz="quarter" idx="5"/>
          </p:nvPr>
        </p:nvSpPr>
        <p:spPr>
          <a:xfrm>
            <a:off x="4020506" y="9720673"/>
            <a:ext cx="3077137" cy="512303"/>
          </a:xfrm>
          <a:prstGeom prst="rect">
            <a:avLst/>
          </a:prstGeom>
        </p:spPr>
        <p:txBody>
          <a:bodyPr vert="horz" lIns="94768" tIns="47384" rIns="94768" bIns="47384" rtlCol="0" anchor="b"/>
          <a:lstStyle>
            <a:lvl1pPr algn="r">
              <a:defRPr sz="1200"/>
            </a:lvl1pPr>
          </a:lstStyle>
          <a:p>
            <a:fld id="{FF5B015D-B3B7-4963-BD5B-E3D7315FBFBD}" type="slidenum">
              <a:rPr lang="ca-ES" smtClean="0"/>
              <a:pPr/>
              <a:t>‹#›</a:t>
            </a:fld>
            <a:endParaRPr lang="ca-ES" dirty="0"/>
          </a:p>
        </p:txBody>
      </p:sp>
    </p:spTree>
    <p:extLst>
      <p:ext uri="{BB962C8B-B14F-4D97-AF65-F5344CB8AC3E}">
        <p14:creationId xmlns:p14="http://schemas.microsoft.com/office/powerpoint/2010/main" val="1549717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FF5B015D-B3B7-4963-BD5B-E3D7315FBFBD}" type="slidenum">
              <a:rPr lang="ca-ES" smtClean="0"/>
              <a:pPr/>
              <a:t>3</a:t>
            </a:fld>
            <a:endParaRPr lang="ca-ES" dirty="0"/>
          </a:p>
        </p:txBody>
      </p:sp>
    </p:spTree>
    <p:extLst>
      <p:ext uri="{BB962C8B-B14F-4D97-AF65-F5344CB8AC3E}">
        <p14:creationId xmlns:p14="http://schemas.microsoft.com/office/powerpoint/2010/main" val="654498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69AE821-9C1D-4AE0-B57C-979540AB347F}" type="slidenum">
              <a:rPr lang="en-US" altLang="nl-BE" sz="1300" smtClean="0">
                <a:latin typeface="Arial" charset="0"/>
              </a:rPr>
              <a:pPr eaLnBrk="1" hangingPunct="1">
                <a:spcBef>
                  <a:spcPct val="0"/>
                </a:spcBef>
              </a:pPr>
              <a:t>5</a:t>
            </a:fld>
            <a:endParaRPr lang="en-US" altLang="nl-BE" sz="1300" smtClean="0">
              <a:latin typeface="Arial"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p:spPr>
        <p:txBody>
          <a:bodyPr/>
          <a:lstStyle/>
          <a:p>
            <a:pPr eaLnBrk="1" hangingPunct="1"/>
            <a:endParaRPr lang="nl-BE" altLang="nl-B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IAMAS = </a:t>
            </a:r>
            <a:r>
              <a:rPr lang="en-US" dirty="0" smtClean="0"/>
              <a:t>International Association of Meteorology and Atmospheric Sciences</a:t>
            </a:r>
          </a:p>
          <a:p>
            <a:r>
              <a:rPr lang="en-US" dirty="0" smtClean="0"/>
              <a:t>GAW</a:t>
            </a:r>
            <a:r>
              <a:rPr lang="en-US" baseline="0" dirty="0" smtClean="0"/>
              <a:t> = </a:t>
            </a:r>
            <a:r>
              <a:rPr lang="en-US" dirty="0" smtClean="0"/>
              <a:t>Global Atmosphere Watch </a:t>
            </a:r>
            <a:endParaRPr lang="nl-BE" dirty="0"/>
          </a:p>
        </p:txBody>
      </p:sp>
      <p:sp>
        <p:nvSpPr>
          <p:cNvPr id="4" name="Slide Number Placeholder 3"/>
          <p:cNvSpPr>
            <a:spLocks noGrp="1"/>
          </p:cNvSpPr>
          <p:nvPr>
            <p:ph type="sldNum" sz="quarter" idx="10"/>
          </p:nvPr>
        </p:nvSpPr>
        <p:spPr/>
        <p:txBody>
          <a:bodyPr/>
          <a:lstStyle/>
          <a:p>
            <a:fld id="{FF5B015D-B3B7-4963-BD5B-E3D7315FBFBD}" type="slidenum">
              <a:rPr lang="ca-ES" smtClean="0"/>
              <a:pPr/>
              <a:t>10</a:t>
            </a:fld>
            <a:endParaRPr lang="ca-ES" dirty="0"/>
          </a:p>
        </p:txBody>
      </p:sp>
    </p:spTree>
    <p:extLst>
      <p:ext uri="{BB962C8B-B14F-4D97-AF65-F5344CB8AC3E}">
        <p14:creationId xmlns:p14="http://schemas.microsoft.com/office/powerpoint/2010/main" val="22122410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ítol i objectes">
    <p:spTree>
      <p:nvGrpSpPr>
        <p:cNvPr id="1" name=""/>
        <p:cNvGrpSpPr/>
        <p:nvPr/>
      </p:nvGrpSpPr>
      <p:grpSpPr>
        <a:xfrm>
          <a:off x="0" y="0"/>
          <a:ext cx="0" cy="0"/>
          <a:chOff x="0" y="0"/>
          <a:chExt cx="0" cy="0"/>
        </a:xfrm>
      </p:grpSpPr>
      <p:sp>
        <p:nvSpPr>
          <p:cNvPr id="2" name="Títol 1"/>
          <p:cNvSpPr>
            <a:spLocks noGrp="1"/>
          </p:cNvSpPr>
          <p:nvPr>
            <p:ph type="title"/>
          </p:nvPr>
        </p:nvSpPr>
        <p:spPr>
          <a:xfrm>
            <a:off x="414812" y="908720"/>
            <a:ext cx="8333652" cy="423308"/>
          </a:xfrm>
        </p:spPr>
        <p:txBody>
          <a:bodyPr>
            <a:noAutofit/>
          </a:bodyPr>
          <a:lstStyle>
            <a:lvl1pPr>
              <a:defRPr sz="3600" b="1"/>
            </a:lvl1pPr>
          </a:lstStyle>
          <a:p>
            <a:r>
              <a:rPr lang="en-US" noProof="0" dirty="0" smtClean="0"/>
              <a:t>Feu </a:t>
            </a:r>
            <a:r>
              <a:rPr lang="en-US" noProof="0" dirty="0" err="1" smtClean="0"/>
              <a:t>clic</a:t>
            </a:r>
            <a:r>
              <a:rPr lang="en-US" noProof="0" dirty="0" smtClean="0"/>
              <a:t> </a:t>
            </a:r>
            <a:r>
              <a:rPr lang="en-US" noProof="0" dirty="0" err="1" smtClean="0"/>
              <a:t>aquí</a:t>
            </a:r>
            <a:r>
              <a:rPr lang="en-US" noProof="0" dirty="0" smtClean="0"/>
              <a:t> per </a:t>
            </a:r>
            <a:r>
              <a:rPr lang="en-US" noProof="0" dirty="0" err="1" smtClean="0"/>
              <a:t>editar</a:t>
            </a:r>
            <a:r>
              <a:rPr lang="en-US" noProof="0" dirty="0" smtClean="0"/>
              <a:t> </a:t>
            </a:r>
            <a:r>
              <a:rPr lang="en-US" noProof="0" dirty="0" err="1" smtClean="0"/>
              <a:t>l'estil</a:t>
            </a:r>
            <a:endParaRPr lang="en-US" noProof="0" dirty="0"/>
          </a:p>
        </p:txBody>
      </p:sp>
      <p:sp>
        <p:nvSpPr>
          <p:cNvPr id="3" name="Contenidor de contingut 2"/>
          <p:cNvSpPr>
            <a:spLocks noGrp="1"/>
          </p:cNvSpPr>
          <p:nvPr>
            <p:ph idx="1"/>
          </p:nvPr>
        </p:nvSpPr>
        <p:spPr>
          <a:xfrm>
            <a:off x="414812" y="1412776"/>
            <a:ext cx="8333652" cy="4933891"/>
          </a:xfrm>
        </p:spPr>
        <p:txBody>
          <a:bodyPr/>
          <a:lstStyle/>
          <a:p>
            <a:pPr lvl="0"/>
            <a:r>
              <a:rPr lang="en-US" noProof="0" dirty="0" smtClean="0"/>
              <a:t>Feu </a:t>
            </a:r>
            <a:r>
              <a:rPr lang="en-US" noProof="0" dirty="0" err="1" smtClean="0"/>
              <a:t>clic</a:t>
            </a:r>
            <a:r>
              <a:rPr lang="en-US" noProof="0" dirty="0" smtClean="0"/>
              <a:t> </a:t>
            </a:r>
            <a:r>
              <a:rPr lang="en-US" noProof="0" dirty="0" err="1" smtClean="0"/>
              <a:t>aquí</a:t>
            </a:r>
            <a:r>
              <a:rPr lang="en-US" noProof="0" dirty="0" smtClean="0"/>
              <a:t> per </a:t>
            </a:r>
            <a:r>
              <a:rPr lang="en-US" noProof="0" dirty="0" err="1" smtClean="0"/>
              <a:t>editar</a:t>
            </a:r>
            <a:r>
              <a:rPr lang="en-US" noProof="0" dirty="0" smtClean="0"/>
              <a:t> </a:t>
            </a:r>
            <a:r>
              <a:rPr lang="en-US" noProof="0" dirty="0" err="1" smtClean="0"/>
              <a:t>els</a:t>
            </a:r>
            <a:r>
              <a:rPr lang="en-US" noProof="0" dirty="0" smtClean="0"/>
              <a:t> </a:t>
            </a:r>
            <a:r>
              <a:rPr lang="en-US" noProof="0" dirty="0" err="1" smtClean="0"/>
              <a:t>estils</a:t>
            </a:r>
            <a:r>
              <a:rPr lang="en-US" noProof="0" dirty="0" smtClean="0"/>
              <a:t> de text</a:t>
            </a:r>
          </a:p>
          <a:p>
            <a:pPr lvl="1"/>
            <a:r>
              <a:rPr lang="en-US" noProof="0" dirty="0" err="1" smtClean="0"/>
              <a:t>Segon</a:t>
            </a:r>
            <a:r>
              <a:rPr lang="en-US" noProof="0" dirty="0" smtClean="0"/>
              <a:t> </a:t>
            </a:r>
            <a:r>
              <a:rPr lang="en-US" noProof="0" dirty="0" err="1" smtClean="0"/>
              <a:t>nivell</a:t>
            </a:r>
            <a:endParaRPr lang="en-US" noProof="0" dirty="0" smtClean="0"/>
          </a:p>
          <a:p>
            <a:pPr lvl="2"/>
            <a:r>
              <a:rPr lang="en-US" noProof="0" dirty="0" err="1" smtClean="0"/>
              <a:t>Tercer</a:t>
            </a:r>
            <a:r>
              <a:rPr lang="en-US" noProof="0" dirty="0" smtClean="0"/>
              <a:t> </a:t>
            </a:r>
            <a:r>
              <a:rPr lang="en-US" noProof="0" dirty="0" err="1" smtClean="0"/>
              <a:t>nivell</a:t>
            </a:r>
            <a:endParaRPr lang="en-US" noProof="0" dirty="0" smtClean="0"/>
          </a:p>
          <a:p>
            <a:pPr lvl="3"/>
            <a:r>
              <a:rPr lang="en-US" noProof="0" dirty="0" smtClean="0"/>
              <a:t>Quart </a:t>
            </a:r>
            <a:r>
              <a:rPr lang="en-US" noProof="0" dirty="0" err="1" smtClean="0"/>
              <a:t>nivell</a:t>
            </a:r>
            <a:endParaRPr lang="en-US" noProof="0" dirty="0" smtClean="0"/>
          </a:p>
          <a:p>
            <a:pPr lvl="4"/>
            <a:r>
              <a:rPr lang="en-US" noProof="0" dirty="0" err="1" smtClean="0"/>
              <a:t>Cinquè</a:t>
            </a:r>
            <a:r>
              <a:rPr lang="en-US" noProof="0" dirty="0" smtClean="0"/>
              <a:t> </a:t>
            </a:r>
            <a:r>
              <a:rPr lang="en-US" noProof="0" dirty="0" err="1" smtClean="0"/>
              <a:t>nivell</a:t>
            </a:r>
            <a:endParaRPr lang="en-US" noProof="0" dirty="0"/>
          </a:p>
        </p:txBody>
      </p:sp>
      <p:sp>
        <p:nvSpPr>
          <p:cNvPr id="4" name="Contenidor de data 3"/>
          <p:cNvSpPr>
            <a:spLocks noGrp="1"/>
          </p:cNvSpPr>
          <p:nvPr>
            <p:ph type="dt" sz="half" idx="10"/>
          </p:nvPr>
        </p:nvSpPr>
        <p:spPr>
          <a:xfrm>
            <a:off x="467544" y="6416984"/>
            <a:ext cx="1594520" cy="365125"/>
          </a:xfrm>
          <a:prstGeom prst="rect">
            <a:avLst/>
          </a:prstGeom>
        </p:spPr>
        <p:txBody>
          <a:bodyPr/>
          <a:lstStyle>
            <a:lvl1pPr>
              <a:defRPr>
                <a:solidFill>
                  <a:srgbClr val="00897A"/>
                </a:solidFill>
              </a:defRPr>
            </a:lvl1pPr>
          </a:lstStyle>
          <a:p>
            <a:r>
              <a:rPr lang="en-US" dirty="0" smtClean="0"/>
              <a:t>M. De </a:t>
            </a:r>
            <a:r>
              <a:rPr lang="en-US" dirty="0" err="1" smtClean="0"/>
              <a:t>Mazière</a:t>
            </a:r>
            <a:endParaRPr lang="en-US" dirty="0"/>
          </a:p>
        </p:txBody>
      </p:sp>
      <p:sp>
        <p:nvSpPr>
          <p:cNvPr id="5" name="Contenidor de peu de pàgina 4"/>
          <p:cNvSpPr>
            <a:spLocks noGrp="1"/>
          </p:cNvSpPr>
          <p:nvPr>
            <p:ph type="ftr" sz="quarter" idx="11"/>
          </p:nvPr>
        </p:nvSpPr>
        <p:spPr>
          <a:xfrm>
            <a:off x="2123728" y="6416984"/>
            <a:ext cx="5883653" cy="365125"/>
          </a:xfrm>
          <a:prstGeom prst="rect">
            <a:avLst/>
          </a:prstGeom>
        </p:spPr>
        <p:txBody>
          <a:bodyPr/>
          <a:lstStyle>
            <a:lvl1pPr>
              <a:defRPr>
                <a:solidFill>
                  <a:srgbClr val="00897A"/>
                </a:solidFill>
              </a:defRPr>
            </a:lvl1pPr>
          </a:lstStyle>
          <a:p>
            <a:r>
              <a:rPr lang="en-US" dirty="0" smtClean="0"/>
              <a:t>Network for Detection of Atmospheric Composition Change </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3322" y="5995792"/>
            <a:ext cx="530678" cy="83210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7381" y="6346667"/>
            <a:ext cx="589828" cy="435442"/>
          </a:xfrm>
          <a:prstGeom prst="rect">
            <a:avLst/>
          </a:prstGeom>
        </p:spPr>
      </p:pic>
      <p:cxnSp>
        <p:nvCxnSpPr>
          <p:cNvPr id="10" name="Straight Connector 9"/>
          <p:cNvCxnSpPr/>
          <p:nvPr userDrawn="1"/>
        </p:nvCxnSpPr>
        <p:spPr>
          <a:xfrm>
            <a:off x="467544" y="6411843"/>
            <a:ext cx="7539837" cy="0"/>
          </a:xfrm>
          <a:prstGeom prst="line">
            <a:avLst/>
          </a:prstGeom>
          <a:ln>
            <a:solidFill>
              <a:srgbClr val="00897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62373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1792288" y="4800600"/>
            <a:ext cx="5486400" cy="566738"/>
          </a:xfrm>
        </p:spPr>
        <p:txBody>
          <a:bodyPr anchor="b"/>
          <a:lstStyle>
            <a:lvl1pPr algn="l">
              <a:defRPr sz="2000" b="1"/>
            </a:lvl1pPr>
          </a:lstStyle>
          <a:p>
            <a:r>
              <a:rPr lang="en-US" noProof="0" smtClean="0"/>
              <a:t>Feu clic aquí per editar l'estil</a:t>
            </a:r>
            <a:endParaRPr lang="en-US" noProof="0"/>
          </a:p>
        </p:txBody>
      </p:sp>
      <p:sp>
        <p:nvSpPr>
          <p:cNvPr id="3" name="Contenidor d'imat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noProof="0"/>
          </a:p>
        </p:txBody>
      </p:sp>
      <p:sp>
        <p:nvSpPr>
          <p:cNvPr id="4" name="Contenidor de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Feu clic aquí per editar els estils de text</a:t>
            </a:r>
          </a:p>
        </p:txBody>
      </p:sp>
      <p:sp>
        <p:nvSpPr>
          <p:cNvPr id="5" name="Contenidor de data 4"/>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9/21/2015</a:t>
            </a:fld>
            <a:endParaRPr lang="en-US" noProof="0"/>
          </a:p>
        </p:txBody>
      </p:sp>
      <p:sp>
        <p:nvSpPr>
          <p:cNvPr id="6" name="Contenidor de peu de pàgina 5"/>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7" name="Contenidor de número de diapositiva 6"/>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a:t>
            </a:fld>
            <a:endParaRPr lang="en-US"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en-US" noProof="0" smtClean="0"/>
              <a:t>Feu clic aquí per editar l'estil</a:t>
            </a:r>
            <a:endParaRPr lang="en-US" noProof="0"/>
          </a:p>
        </p:txBody>
      </p:sp>
      <p:sp>
        <p:nvSpPr>
          <p:cNvPr id="3" name="Contenidor de text vertical 2"/>
          <p:cNvSpPr>
            <a:spLocks noGrp="1"/>
          </p:cNvSpPr>
          <p:nvPr>
            <p:ph type="body" orient="vert" idx="1"/>
          </p:nvPr>
        </p:nvSpPr>
        <p:spPr/>
        <p:txBody>
          <a:bodyPr vert="eaVert"/>
          <a:lstStyle/>
          <a:p>
            <a:pPr lvl="0"/>
            <a:r>
              <a:rPr lang="en-US" noProof="0" smtClean="0"/>
              <a:t>Feu clic aquí per editar els estils de text</a:t>
            </a:r>
          </a:p>
          <a:p>
            <a:pPr lvl="1"/>
            <a:r>
              <a:rPr lang="en-US" noProof="0" smtClean="0"/>
              <a:t>Segon nivell</a:t>
            </a:r>
          </a:p>
          <a:p>
            <a:pPr lvl="2"/>
            <a:r>
              <a:rPr lang="en-US" noProof="0" smtClean="0"/>
              <a:t>Tercer nivell</a:t>
            </a:r>
          </a:p>
          <a:p>
            <a:pPr lvl="3"/>
            <a:r>
              <a:rPr lang="en-US" noProof="0" smtClean="0"/>
              <a:t>Quart nivell</a:t>
            </a:r>
          </a:p>
          <a:p>
            <a:pPr lvl="4"/>
            <a:r>
              <a:rPr lang="en-US" noProof="0" smtClean="0"/>
              <a:t>Cinquè nivell</a:t>
            </a:r>
            <a:endParaRPr lang="en-US" noProof="0"/>
          </a:p>
        </p:txBody>
      </p:sp>
      <p:sp>
        <p:nvSpPr>
          <p:cNvPr id="4" name="Contenidor de data 3"/>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9/21/2015</a:t>
            </a:fld>
            <a:endParaRPr lang="en-US" noProof="0"/>
          </a:p>
        </p:txBody>
      </p:sp>
      <p:sp>
        <p:nvSpPr>
          <p:cNvPr id="5" name="Contenidor de peu de pàgina 4"/>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6" name="Contenidor de número de diapositiva 5"/>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a:t>
            </a:fld>
            <a:endParaRPr lang="en-US"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Títol vertical 1"/>
          <p:cNvSpPr>
            <a:spLocks noGrp="1"/>
          </p:cNvSpPr>
          <p:nvPr>
            <p:ph type="title" orient="vert"/>
          </p:nvPr>
        </p:nvSpPr>
        <p:spPr>
          <a:xfrm>
            <a:off x="7181851" y="274643"/>
            <a:ext cx="2228851" cy="5851525"/>
          </a:xfrm>
        </p:spPr>
        <p:txBody>
          <a:bodyPr vert="eaVert"/>
          <a:lstStyle/>
          <a:p>
            <a:r>
              <a:rPr lang="en-US" noProof="0" smtClean="0"/>
              <a:t>Feu clic aquí per editar l'estil</a:t>
            </a:r>
            <a:endParaRPr lang="en-US" noProof="0"/>
          </a:p>
        </p:txBody>
      </p:sp>
      <p:sp>
        <p:nvSpPr>
          <p:cNvPr id="3" name="Contenidor de text vertical 2"/>
          <p:cNvSpPr>
            <a:spLocks noGrp="1"/>
          </p:cNvSpPr>
          <p:nvPr>
            <p:ph type="body" orient="vert" idx="1"/>
          </p:nvPr>
        </p:nvSpPr>
        <p:spPr>
          <a:xfrm>
            <a:off x="495302" y="274643"/>
            <a:ext cx="6534150" cy="5851525"/>
          </a:xfrm>
        </p:spPr>
        <p:txBody>
          <a:bodyPr vert="eaVert"/>
          <a:lstStyle/>
          <a:p>
            <a:pPr lvl="0"/>
            <a:r>
              <a:rPr lang="en-US" noProof="0" smtClean="0"/>
              <a:t>Feu clic aquí per editar els estils de text</a:t>
            </a:r>
          </a:p>
          <a:p>
            <a:pPr lvl="1"/>
            <a:r>
              <a:rPr lang="en-US" noProof="0" smtClean="0"/>
              <a:t>Segon nivell</a:t>
            </a:r>
          </a:p>
          <a:p>
            <a:pPr lvl="2"/>
            <a:r>
              <a:rPr lang="en-US" noProof="0" smtClean="0"/>
              <a:t>Tercer nivell</a:t>
            </a:r>
          </a:p>
          <a:p>
            <a:pPr lvl="3"/>
            <a:r>
              <a:rPr lang="en-US" noProof="0" smtClean="0"/>
              <a:t>Quart nivell</a:t>
            </a:r>
          </a:p>
          <a:p>
            <a:pPr lvl="4"/>
            <a:r>
              <a:rPr lang="en-US" noProof="0" smtClean="0"/>
              <a:t>Cinquè nivell</a:t>
            </a:r>
            <a:endParaRPr lang="en-US" noProof="0"/>
          </a:p>
        </p:txBody>
      </p:sp>
      <p:sp>
        <p:nvSpPr>
          <p:cNvPr id="4" name="Contenidor de data 3"/>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9/21/2015</a:t>
            </a:fld>
            <a:endParaRPr lang="en-US" noProof="0"/>
          </a:p>
        </p:txBody>
      </p:sp>
      <p:sp>
        <p:nvSpPr>
          <p:cNvPr id="5" name="Contenidor de peu de pàgina 4"/>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6" name="Contenidor de número de diapositiva 5"/>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a:t>
            </a:fld>
            <a:endParaRPr 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a:xfrm>
            <a:off x="414812" y="908720"/>
            <a:ext cx="8333652" cy="423308"/>
          </a:xfrm>
        </p:spPr>
        <p:txBody>
          <a:bodyPr/>
          <a:lstStyle/>
          <a:p>
            <a:r>
              <a:rPr lang="en-US" noProof="0" dirty="0" smtClean="0"/>
              <a:t>Feu </a:t>
            </a:r>
            <a:r>
              <a:rPr lang="en-US" noProof="0" dirty="0" err="1" smtClean="0"/>
              <a:t>clic</a:t>
            </a:r>
            <a:r>
              <a:rPr lang="en-US" noProof="0" dirty="0" smtClean="0"/>
              <a:t> </a:t>
            </a:r>
            <a:r>
              <a:rPr lang="en-US" noProof="0" dirty="0" err="1" smtClean="0"/>
              <a:t>aquí</a:t>
            </a:r>
            <a:r>
              <a:rPr lang="en-US" noProof="0" dirty="0" smtClean="0"/>
              <a:t> per </a:t>
            </a:r>
            <a:r>
              <a:rPr lang="en-US" noProof="0" dirty="0" err="1" smtClean="0"/>
              <a:t>editar</a:t>
            </a:r>
            <a:r>
              <a:rPr lang="en-US" noProof="0" dirty="0" smtClean="0"/>
              <a:t> </a:t>
            </a:r>
            <a:r>
              <a:rPr lang="en-US" noProof="0" dirty="0" err="1" smtClean="0"/>
              <a:t>l'estil</a:t>
            </a:r>
            <a:endParaRPr lang="en-US" noProof="0" dirty="0"/>
          </a:p>
        </p:txBody>
      </p:sp>
      <p:sp>
        <p:nvSpPr>
          <p:cNvPr id="3" name="Contenidor de contingut 2"/>
          <p:cNvSpPr>
            <a:spLocks noGrp="1"/>
          </p:cNvSpPr>
          <p:nvPr>
            <p:ph idx="1"/>
          </p:nvPr>
        </p:nvSpPr>
        <p:spPr>
          <a:xfrm>
            <a:off x="414812" y="1412776"/>
            <a:ext cx="8333652" cy="4933891"/>
          </a:xfrm>
        </p:spPr>
        <p:txBody>
          <a:bodyPr/>
          <a:lstStyle/>
          <a:p>
            <a:pPr lvl="0"/>
            <a:r>
              <a:rPr lang="en-US" noProof="0" dirty="0" smtClean="0"/>
              <a:t>Feu </a:t>
            </a:r>
            <a:r>
              <a:rPr lang="en-US" noProof="0" dirty="0" err="1" smtClean="0"/>
              <a:t>clic</a:t>
            </a:r>
            <a:r>
              <a:rPr lang="en-US" noProof="0" dirty="0" smtClean="0"/>
              <a:t> </a:t>
            </a:r>
            <a:r>
              <a:rPr lang="en-US" noProof="0" dirty="0" err="1" smtClean="0"/>
              <a:t>aquí</a:t>
            </a:r>
            <a:r>
              <a:rPr lang="en-US" noProof="0" dirty="0" smtClean="0"/>
              <a:t> per </a:t>
            </a:r>
            <a:r>
              <a:rPr lang="en-US" noProof="0" dirty="0" err="1" smtClean="0"/>
              <a:t>editar</a:t>
            </a:r>
            <a:r>
              <a:rPr lang="en-US" noProof="0" dirty="0" smtClean="0"/>
              <a:t> </a:t>
            </a:r>
            <a:r>
              <a:rPr lang="en-US" noProof="0" dirty="0" err="1" smtClean="0"/>
              <a:t>els</a:t>
            </a:r>
            <a:r>
              <a:rPr lang="en-US" noProof="0" dirty="0" smtClean="0"/>
              <a:t> </a:t>
            </a:r>
            <a:r>
              <a:rPr lang="en-US" noProof="0" dirty="0" err="1" smtClean="0"/>
              <a:t>estils</a:t>
            </a:r>
            <a:r>
              <a:rPr lang="en-US" noProof="0" dirty="0" smtClean="0"/>
              <a:t> de text</a:t>
            </a:r>
          </a:p>
          <a:p>
            <a:pPr lvl="1"/>
            <a:r>
              <a:rPr lang="en-US" noProof="0" dirty="0" err="1" smtClean="0"/>
              <a:t>Segon</a:t>
            </a:r>
            <a:r>
              <a:rPr lang="en-US" noProof="0" dirty="0" smtClean="0"/>
              <a:t> </a:t>
            </a:r>
            <a:r>
              <a:rPr lang="en-US" noProof="0" dirty="0" err="1" smtClean="0"/>
              <a:t>nivell</a:t>
            </a:r>
            <a:endParaRPr lang="en-US" noProof="0" dirty="0" smtClean="0"/>
          </a:p>
          <a:p>
            <a:pPr lvl="2"/>
            <a:r>
              <a:rPr lang="en-US" noProof="0" dirty="0" err="1" smtClean="0"/>
              <a:t>Tercer</a:t>
            </a:r>
            <a:r>
              <a:rPr lang="en-US" noProof="0" dirty="0" smtClean="0"/>
              <a:t> </a:t>
            </a:r>
            <a:r>
              <a:rPr lang="en-US" noProof="0" dirty="0" err="1" smtClean="0"/>
              <a:t>nivell</a:t>
            </a:r>
            <a:endParaRPr lang="en-US" noProof="0" dirty="0" smtClean="0"/>
          </a:p>
          <a:p>
            <a:pPr lvl="3"/>
            <a:r>
              <a:rPr lang="en-US" noProof="0" dirty="0" smtClean="0"/>
              <a:t>Quart </a:t>
            </a:r>
            <a:r>
              <a:rPr lang="en-US" noProof="0" dirty="0" err="1" smtClean="0"/>
              <a:t>nivell</a:t>
            </a:r>
            <a:endParaRPr lang="en-US" noProof="0" dirty="0" smtClean="0"/>
          </a:p>
          <a:p>
            <a:pPr lvl="4"/>
            <a:r>
              <a:rPr lang="en-US" noProof="0" dirty="0" err="1" smtClean="0"/>
              <a:t>Cinquè</a:t>
            </a:r>
            <a:r>
              <a:rPr lang="en-US" noProof="0" dirty="0" smtClean="0"/>
              <a:t> </a:t>
            </a:r>
            <a:r>
              <a:rPr lang="en-US" noProof="0" dirty="0" err="1" smtClean="0"/>
              <a:t>nivell</a:t>
            </a:r>
            <a:endParaRPr lang="en-US" noProof="0" dirty="0"/>
          </a:p>
        </p:txBody>
      </p:sp>
      <p:sp>
        <p:nvSpPr>
          <p:cNvPr id="4" name="Contenidor de data 3"/>
          <p:cNvSpPr>
            <a:spLocks noGrp="1"/>
          </p:cNvSpPr>
          <p:nvPr>
            <p:ph type="dt" sz="half" idx="10"/>
          </p:nvPr>
        </p:nvSpPr>
        <p:spPr>
          <a:xfrm>
            <a:off x="467544" y="6416984"/>
            <a:ext cx="1594520" cy="365125"/>
          </a:xfrm>
          <a:prstGeom prst="rect">
            <a:avLst/>
          </a:prstGeom>
        </p:spPr>
        <p:txBody>
          <a:bodyPr/>
          <a:lstStyle>
            <a:lvl1pPr>
              <a:defRPr>
                <a:solidFill>
                  <a:srgbClr val="00897A"/>
                </a:solidFill>
              </a:defRPr>
            </a:lvl1pPr>
          </a:lstStyle>
          <a:p>
            <a:r>
              <a:rPr lang="en-US" dirty="0" smtClean="0"/>
              <a:t>M. De </a:t>
            </a:r>
            <a:r>
              <a:rPr lang="en-US" dirty="0" err="1" smtClean="0"/>
              <a:t>Mazière</a:t>
            </a:r>
            <a:endParaRPr lang="en-US" dirty="0"/>
          </a:p>
        </p:txBody>
      </p:sp>
      <p:sp>
        <p:nvSpPr>
          <p:cNvPr id="5" name="Contenidor de peu de pàgina 4"/>
          <p:cNvSpPr>
            <a:spLocks noGrp="1"/>
          </p:cNvSpPr>
          <p:nvPr>
            <p:ph type="ftr" sz="quarter" idx="11"/>
          </p:nvPr>
        </p:nvSpPr>
        <p:spPr>
          <a:xfrm>
            <a:off x="2123728" y="6416984"/>
            <a:ext cx="5883653" cy="365125"/>
          </a:xfrm>
          <a:prstGeom prst="rect">
            <a:avLst/>
          </a:prstGeom>
        </p:spPr>
        <p:txBody>
          <a:bodyPr/>
          <a:lstStyle>
            <a:lvl1pPr>
              <a:defRPr>
                <a:solidFill>
                  <a:srgbClr val="00897A"/>
                </a:solidFill>
              </a:defRPr>
            </a:lvl1pPr>
          </a:lstStyle>
          <a:p>
            <a:r>
              <a:rPr lang="en-US" dirty="0" smtClean="0"/>
              <a:t>Network for Detection of Atmospheric Composition Change </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3322" y="5995792"/>
            <a:ext cx="530678" cy="83210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7381" y="6346667"/>
            <a:ext cx="589828" cy="435442"/>
          </a:xfrm>
          <a:prstGeom prst="rect">
            <a:avLst/>
          </a:prstGeom>
        </p:spPr>
      </p:pic>
      <p:cxnSp>
        <p:nvCxnSpPr>
          <p:cNvPr id="10" name="Straight Connector 9"/>
          <p:cNvCxnSpPr/>
          <p:nvPr userDrawn="1"/>
        </p:nvCxnSpPr>
        <p:spPr>
          <a:xfrm>
            <a:off x="467544" y="6411843"/>
            <a:ext cx="7539837" cy="0"/>
          </a:xfrm>
          <a:prstGeom prst="line">
            <a:avLst/>
          </a:prstGeom>
          <a:ln>
            <a:solidFill>
              <a:srgbClr val="00897A"/>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de títol">
    <p:spTree>
      <p:nvGrpSpPr>
        <p:cNvPr id="1" name=""/>
        <p:cNvGrpSpPr/>
        <p:nvPr/>
      </p:nvGrpSpPr>
      <p:grpSpPr>
        <a:xfrm>
          <a:off x="0" y="0"/>
          <a:ext cx="0" cy="0"/>
          <a:chOff x="0" y="0"/>
          <a:chExt cx="0" cy="0"/>
        </a:xfrm>
      </p:grpSpPr>
      <p:sp>
        <p:nvSpPr>
          <p:cNvPr id="9" name="5 Rectángulo"/>
          <p:cNvSpPr/>
          <p:nvPr userDrawn="1"/>
        </p:nvSpPr>
        <p:spPr>
          <a:xfrm>
            <a:off x="1598" y="687"/>
            <a:ext cx="9142402" cy="889187"/>
          </a:xfrm>
          <a:prstGeom prst="rect">
            <a:avLst/>
          </a:prstGeom>
          <a:ln/>
        </p:spPr>
        <p:style>
          <a:lnRef idx="2">
            <a:schemeClr val="accent5"/>
          </a:lnRef>
          <a:fillRef idx="1">
            <a:schemeClr val="lt1"/>
          </a:fillRef>
          <a:effectRef idx="0">
            <a:schemeClr val="accent5"/>
          </a:effectRef>
          <a:fontRef idx="minor">
            <a:schemeClr val="dk1"/>
          </a:fontRef>
        </p:style>
        <p:txBody>
          <a:bodyPr wrap="square" lIns="118589" tIns="59294" rIns="118589" bIns="59294">
            <a:spAutoFit/>
          </a:bodyPr>
          <a:lstStyle/>
          <a:p>
            <a:pPr algn="ctr">
              <a:lnSpc>
                <a:spcPts val="1500"/>
              </a:lnSpc>
              <a:defRPr/>
            </a:pPr>
            <a:endParaRPr lang="en-US" sz="500" b="1" i="1" noProof="0" smtClean="0">
              <a:solidFill>
                <a:srgbClr val="00897A"/>
              </a:solidFill>
              <a:latin typeface="+mj-lt"/>
              <a:ea typeface="ＭＳ Ｐゴシック" pitchFamily="34" charset="-128"/>
            </a:endParaRPr>
          </a:p>
          <a:p>
            <a:pPr algn="l">
              <a:lnSpc>
                <a:spcPts val="1500"/>
              </a:lnSpc>
              <a:defRPr/>
            </a:pPr>
            <a:r>
              <a:rPr lang="en-US" sz="1600" b="1" i="1" noProof="0" smtClean="0">
                <a:solidFill>
                  <a:srgbClr val="00897A"/>
                </a:solidFill>
                <a:latin typeface="+mj-lt"/>
                <a:ea typeface="ＭＳ Ｐゴシック" pitchFamily="34" charset="-128"/>
              </a:rPr>
              <a:t>			</a:t>
            </a:r>
            <a:r>
              <a:rPr lang="en-US" sz="1800" b="1" i="1" noProof="0" smtClean="0">
                <a:solidFill>
                  <a:srgbClr val="00897A"/>
                </a:solidFill>
                <a:latin typeface="+mj-lt"/>
                <a:ea typeface="ＭＳ Ｐゴシック" pitchFamily="34" charset="-128"/>
              </a:rPr>
              <a:t>ENEON first workshop</a:t>
            </a:r>
            <a:r>
              <a:rPr lang="en-US" sz="1200" b="1" i="1" noProof="0" smtClean="0">
                <a:solidFill>
                  <a:srgbClr val="00897A"/>
                </a:solidFill>
                <a:latin typeface="+mj-lt"/>
                <a:ea typeface="ＭＳ Ｐゴシック" pitchFamily="34" charset="-128"/>
              </a:rPr>
              <a:t> </a:t>
            </a:r>
          </a:p>
          <a:p>
            <a:pPr algn="l">
              <a:lnSpc>
                <a:spcPts val="1500"/>
              </a:lnSpc>
              <a:defRPr/>
            </a:pPr>
            <a:r>
              <a:rPr lang="en-US" sz="1200" b="1" i="1" noProof="0" smtClean="0">
                <a:solidFill>
                  <a:srgbClr val="00897A"/>
                </a:solidFill>
                <a:latin typeface="+mj-lt"/>
                <a:ea typeface="ＭＳ Ｐゴシック" pitchFamily="34" charset="-128"/>
              </a:rPr>
              <a:t>			</a:t>
            </a:r>
            <a:r>
              <a:rPr lang="en-US" sz="1400" b="1" i="1" noProof="0" smtClean="0">
                <a:solidFill>
                  <a:srgbClr val="00897A"/>
                </a:solidFill>
                <a:latin typeface="+mj-lt"/>
                <a:ea typeface="ＭＳ Ｐゴシック" pitchFamily="34" charset="-128"/>
              </a:rPr>
              <a:t>Observing Europe: Networking the Earth Observation Networks in Europe</a:t>
            </a:r>
          </a:p>
          <a:p>
            <a:pPr algn="l">
              <a:lnSpc>
                <a:spcPts val="1500"/>
              </a:lnSpc>
              <a:defRPr/>
            </a:pPr>
            <a:r>
              <a:rPr lang="en-US" sz="1400" b="1" i="1" noProof="0" smtClean="0">
                <a:solidFill>
                  <a:srgbClr val="00897A"/>
                </a:solidFill>
                <a:latin typeface="+mj-lt"/>
                <a:ea typeface="ＭＳ Ｐゴシック" pitchFamily="34" charset="-128"/>
              </a:rPr>
              <a:t>			</a:t>
            </a:r>
            <a:r>
              <a:rPr lang="en-US" sz="1400" b="0" i="1" noProof="0" smtClean="0">
                <a:solidFill>
                  <a:srgbClr val="00897A"/>
                </a:solidFill>
                <a:latin typeface="+mj-lt"/>
                <a:ea typeface="ＭＳ Ｐゴシック" pitchFamily="34" charset="-128"/>
              </a:rPr>
              <a:t>21-22</a:t>
            </a:r>
            <a:r>
              <a:rPr lang="en-US" sz="1400" b="0" i="1" baseline="0" noProof="0" smtClean="0">
                <a:solidFill>
                  <a:srgbClr val="00897A"/>
                </a:solidFill>
                <a:latin typeface="+mj-lt"/>
                <a:ea typeface="ＭＳ Ｐゴシック" pitchFamily="34" charset="-128"/>
              </a:rPr>
              <a:t> September, Paris</a:t>
            </a:r>
            <a:endParaRPr lang="en-US" sz="1200" b="0" noProof="0">
              <a:solidFill>
                <a:srgbClr val="2B4C6E"/>
              </a:solidFill>
              <a:latin typeface="+mj-lt"/>
              <a:ea typeface="ＭＳ Ｐゴシック" pitchFamily="34" charset="-128"/>
            </a:endParaRPr>
          </a:p>
        </p:txBody>
      </p:sp>
      <p:pic>
        <p:nvPicPr>
          <p:cNvPr id="12" name="Picture 17" descr="\\joanma\www\projectes\eneon\IMG\EC.gif"/>
          <p:cNvPicPr>
            <a:picLocks noChangeAspect="1" noChangeArrowheads="1"/>
          </p:cNvPicPr>
          <p:nvPr userDrawn="1"/>
        </p:nvPicPr>
        <p:blipFill>
          <a:blip r:embed="rId2" cstate="print"/>
          <a:srcRect/>
          <a:stretch>
            <a:fillRect/>
          </a:stretch>
        </p:blipFill>
        <p:spPr bwMode="auto">
          <a:xfrm>
            <a:off x="8314100" y="2"/>
            <a:ext cx="829897" cy="548678"/>
          </a:xfrm>
          <a:prstGeom prst="rect">
            <a:avLst/>
          </a:prstGeom>
          <a:noFill/>
          <a:ln w="9525">
            <a:noFill/>
            <a:miter lim="800000"/>
            <a:headEnd/>
            <a:tailEnd/>
          </a:ln>
        </p:spPr>
      </p:pic>
      <p:pic>
        <p:nvPicPr>
          <p:cNvPr id="18" name="Picture 26" descr="ConnectinGEO"/>
          <p:cNvPicPr>
            <a:picLocks noChangeAspect="1" noChangeArrowheads="1"/>
          </p:cNvPicPr>
          <p:nvPr userDrawn="1"/>
        </p:nvPicPr>
        <p:blipFill>
          <a:blip r:embed="rId3" cstate="print"/>
          <a:srcRect/>
          <a:stretch>
            <a:fillRect/>
          </a:stretch>
        </p:blipFill>
        <p:spPr bwMode="auto">
          <a:xfrm>
            <a:off x="5952785" y="47500"/>
            <a:ext cx="2195774" cy="330740"/>
          </a:xfrm>
          <a:prstGeom prst="rect">
            <a:avLst/>
          </a:prstGeom>
          <a:noFill/>
        </p:spPr>
      </p:pic>
      <p:pic>
        <p:nvPicPr>
          <p:cNvPr id="7" name="Picture 16" descr="P:\2015_ConnectinGEO\Dissemination\_Logos\LogoENEON.png"/>
          <p:cNvPicPr>
            <a:picLocks noChangeAspect="1" noChangeArrowheads="1"/>
          </p:cNvPicPr>
          <p:nvPr userDrawn="1"/>
        </p:nvPicPr>
        <p:blipFill>
          <a:blip r:embed="rId4" cstate="print"/>
          <a:srcRect l="14771" t="23463" r="14688" b="1459"/>
          <a:stretch>
            <a:fillRect/>
          </a:stretch>
        </p:blipFill>
        <p:spPr bwMode="auto">
          <a:xfrm>
            <a:off x="47501" y="-11875"/>
            <a:ext cx="2423634" cy="879930"/>
          </a:xfrm>
          <a:prstGeom prst="rect">
            <a:avLst/>
          </a:prstGeom>
          <a:noFill/>
          <a:ln w="9525">
            <a:noFill/>
            <a:miter lim="800000"/>
            <a:headEnd/>
            <a:tailEnd/>
          </a:ln>
        </p:spPr>
      </p:pic>
      <p:cxnSp>
        <p:nvCxnSpPr>
          <p:cNvPr id="20" name="Connector recte 19"/>
          <p:cNvCxnSpPr/>
          <p:nvPr userDrawn="1"/>
        </p:nvCxnSpPr>
        <p:spPr>
          <a:xfrm>
            <a:off x="0" y="896845"/>
            <a:ext cx="9144000" cy="0"/>
          </a:xfrm>
          <a:prstGeom prst="line">
            <a:avLst/>
          </a:prstGeom>
          <a:ln w="38100"/>
        </p:spPr>
        <p:style>
          <a:lnRef idx="1">
            <a:schemeClr val="accent5"/>
          </a:lnRef>
          <a:fillRef idx="0">
            <a:schemeClr val="accent5"/>
          </a:fillRef>
          <a:effectRef idx="0">
            <a:schemeClr val="accent5"/>
          </a:effectRef>
          <a:fontRef idx="minor">
            <a:schemeClr val="tx1"/>
          </a:fontRef>
        </p:style>
      </p:cxn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ítol 1"/>
          <p:cNvSpPr>
            <a:spLocks noGrp="1"/>
          </p:cNvSpPr>
          <p:nvPr>
            <p:ph type="title"/>
          </p:nvPr>
        </p:nvSpPr>
        <p:spPr>
          <a:xfrm>
            <a:off x="722313" y="4406905"/>
            <a:ext cx="7772400" cy="1362075"/>
          </a:xfrm>
        </p:spPr>
        <p:txBody>
          <a:bodyPr anchor="t"/>
          <a:lstStyle>
            <a:lvl1pPr algn="l">
              <a:defRPr sz="4000" b="1" cap="all"/>
            </a:lvl1pPr>
          </a:lstStyle>
          <a:p>
            <a:r>
              <a:rPr lang="en-US" noProof="0" smtClean="0"/>
              <a:t>Feu clic aquí per editar l'estil</a:t>
            </a:r>
            <a:endParaRPr lang="en-US" noProof="0"/>
          </a:p>
        </p:txBody>
      </p:sp>
      <p:sp>
        <p:nvSpPr>
          <p:cNvPr id="3" name="Contenidor de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Feu clic aquí per editar els estils de text</a:t>
            </a:r>
          </a:p>
        </p:txBody>
      </p:sp>
      <p:sp>
        <p:nvSpPr>
          <p:cNvPr id="4" name="Contenidor de data 3"/>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9/21/2015</a:t>
            </a:fld>
            <a:endParaRPr lang="en-US" noProof="0"/>
          </a:p>
        </p:txBody>
      </p:sp>
      <p:sp>
        <p:nvSpPr>
          <p:cNvPr id="5" name="Contenidor de peu de pàgina 4"/>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6" name="Contenidor de número de diapositiva 5"/>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a:t>
            </a:fld>
            <a:endParaRPr lang="en-US"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en-US" noProof="0" smtClean="0"/>
              <a:t>Feu clic aquí per editar l'estil</a:t>
            </a:r>
            <a:endParaRPr lang="en-US" noProof="0"/>
          </a:p>
        </p:txBody>
      </p:sp>
      <p:sp>
        <p:nvSpPr>
          <p:cNvPr id="3" name="Contenidor de contingut 2"/>
          <p:cNvSpPr>
            <a:spLocks noGrp="1"/>
          </p:cNvSpPr>
          <p:nvPr>
            <p:ph sz="half" idx="1"/>
          </p:nvPr>
        </p:nvSpPr>
        <p:spPr>
          <a:xfrm>
            <a:off x="495301" y="1600205"/>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Feu clic aquí per editar els estils de text</a:t>
            </a:r>
          </a:p>
          <a:p>
            <a:pPr lvl="1"/>
            <a:r>
              <a:rPr lang="en-US" noProof="0" smtClean="0"/>
              <a:t>Segon nivell</a:t>
            </a:r>
          </a:p>
          <a:p>
            <a:pPr lvl="2"/>
            <a:r>
              <a:rPr lang="en-US" noProof="0" smtClean="0"/>
              <a:t>Tercer nivell</a:t>
            </a:r>
          </a:p>
          <a:p>
            <a:pPr lvl="3"/>
            <a:r>
              <a:rPr lang="en-US" noProof="0" smtClean="0"/>
              <a:t>Quart nivell</a:t>
            </a:r>
          </a:p>
          <a:p>
            <a:pPr lvl="4"/>
            <a:r>
              <a:rPr lang="en-US" noProof="0" smtClean="0"/>
              <a:t>Cinquè nivell</a:t>
            </a:r>
            <a:endParaRPr lang="en-US" noProof="0"/>
          </a:p>
        </p:txBody>
      </p:sp>
      <p:sp>
        <p:nvSpPr>
          <p:cNvPr id="4" name="Contenidor de contingut 3"/>
          <p:cNvSpPr>
            <a:spLocks noGrp="1"/>
          </p:cNvSpPr>
          <p:nvPr>
            <p:ph sz="half" idx="2"/>
          </p:nvPr>
        </p:nvSpPr>
        <p:spPr>
          <a:xfrm>
            <a:off x="5029200" y="1600205"/>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Feu clic aquí per editar els estils de text</a:t>
            </a:r>
          </a:p>
          <a:p>
            <a:pPr lvl="1"/>
            <a:r>
              <a:rPr lang="en-US" noProof="0" smtClean="0"/>
              <a:t>Segon nivell</a:t>
            </a:r>
          </a:p>
          <a:p>
            <a:pPr lvl="2"/>
            <a:r>
              <a:rPr lang="en-US" noProof="0" smtClean="0"/>
              <a:t>Tercer nivell</a:t>
            </a:r>
          </a:p>
          <a:p>
            <a:pPr lvl="3"/>
            <a:r>
              <a:rPr lang="en-US" noProof="0" smtClean="0"/>
              <a:t>Quart nivell</a:t>
            </a:r>
          </a:p>
          <a:p>
            <a:pPr lvl="4"/>
            <a:r>
              <a:rPr lang="en-US" noProof="0" smtClean="0"/>
              <a:t>Cinquè nivell</a:t>
            </a:r>
            <a:endParaRPr lang="en-US" noProof="0"/>
          </a:p>
        </p:txBody>
      </p:sp>
      <p:sp>
        <p:nvSpPr>
          <p:cNvPr id="5" name="Contenidor de data 4"/>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9/21/2015</a:t>
            </a:fld>
            <a:endParaRPr lang="en-US" noProof="0"/>
          </a:p>
        </p:txBody>
      </p:sp>
      <p:sp>
        <p:nvSpPr>
          <p:cNvPr id="6" name="Contenidor de peu de pàgina 5"/>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7" name="Contenidor de número de diapositiva 6"/>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a:t>
            </a:fld>
            <a:endParaRPr lang="en-US"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ítol 1"/>
          <p:cNvSpPr>
            <a:spLocks noGrp="1"/>
          </p:cNvSpPr>
          <p:nvPr>
            <p:ph type="title"/>
          </p:nvPr>
        </p:nvSpPr>
        <p:spPr>
          <a:xfrm>
            <a:off x="457200" y="274638"/>
            <a:ext cx="8229600" cy="1143000"/>
          </a:xfrm>
        </p:spPr>
        <p:txBody>
          <a:bodyPr/>
          <a:lstStyle>
            <a:lvl1pPr>
              <a:defRPr/>
            </a:lvl1pPr>
          </a:lstStyle>
          <a:p>
            <a:r>
              <a:rPr lang="en-US" noProof="0" smtClean="0"/>
              <a:t>Feu clic aquí per editar l'estil</a:t>
            </a:r>
            <a:endParaRPr lang="en-US" noProof="0"/>
          </a:p>
        </p:txBody>
      </p:sp>
      <p:sp>
        <p:nvSpPr>
          <p:cNvPr id="3" name="Contenidor de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Feu clic aquí per editar els estils de text</a:t>
            </a:r>
          </a:p>
        </p:txBody>
      </p:sp>
      <p:sp>
        <p:nvSpPr>
          <p:cNvPr id="4" name="Contenidor de contingut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Feu clic aquí per editar els estils de text</a:t>
            </a:r>
          </a:p>
          <a:p>
            <a:pPr lvl="1"/>
            <a:r>
              <a:rPr lang="en-US" noProof="0" smtClean="0"/>
              <a:t>Segon nivell</a:t>
            </a:r>
          </a:p>
          <a:p>
            <a:pPr lvl="2"/>
            <a:r>
              <a:rPr lang="en-US" noProof="0" smtClean="0"/>
              <a:t>Tercer nivell</a:t>
            </a:r>
          </a:p>
          <a:p>
            <a:pPr lvl="3"/>
            <a:r>
              <a:rPr lang="en-US" noProof="0" smtClean="0"/>
              <a:t>Quart nivell</a:t>
            </a:r>
          </a:p>
          <a:p>
            <a:pPr lvl="4"/>
            <a:r>
              <a:rPr lang="en-US" noProof="0" smtClean="0"/>
              <a:t>Cinquè nivell</a:t>
            </a:r>
            <a:endParaRPr lang="en-US" noProof="0"/>
          </a:p>
        </p:txBody>
      </p:sp>
      <p:sp>
        <p:nvSpPr>
          <p:cNvPr id="5" name="Contenidor de text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Feu clic aquí per editar els estils de text</a:t>
            </a:r>
          </a:p>
        </p:txBody>
      </p:sp>
      <p:sp>
        <p:nvSpPr>
          <p:cNvPr id="6" name="Contenidor de contingut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Feu clic aquí per editar els estils de text</a:t>
            </a:r>
          </a:p>
          <a:p>
            <a:pPr lvl="1"/>
            <a:r>
              <a:rPr lang="en-US" noProof="0" smtClean="0"/>
              <a:t>Segon nivell</a:t>
            </a:r>
          </a:p>
          <a:p>
            <a:pPr lvl="2"/>
            <a:r>
              <a:rPr lang="en-US" noProof="0" smtClean="0"/>
              <a:t>Tercer nivell</a:t>
            </a:r>
          </a:p>
          <a:p>
            <a:pPr lvl="3"/>
            <a:r>
              <a:rPr lang="en-US" noProof="0" smtClean="0"/>
              <a:t>Quart nivell</a:t>
            </a:r>
          </a:p>
          <a:p>
            <a:pPr lvl="4"/>
            <a:r>
              <a:rPr lang="en-US" noProof="0" smtClean="0"/>
              <a:t>Cinquè nivell</a:t>
            </a:r>
            <a:endParaRPr lang="en-US" noProof="0"/>
          </a:p>
        </p:txBody>
      </p:sp>
      <p:sp>
        <p:nvSpPr>
          <p:cNvPr id="7" name="Contenidor de data 6"/>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9/21/2015</a:t>
            </a:fld>
            <a:endParaRPr lang="en-US" noProof="0"/>
          </a:p>
        </p:txBody>
      </p:sp>
      <p:sp>
        <p:nvSpPr>
          <p:cNvPr id="8" name="Contenidor de peu de pàgina 7"/>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9" name="Contenidor de número de diapositiva 8"/>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a:t>
            </a:fld>
            <a:endParaRPr lang="en-US"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en-US" noProof="0" smtClean="0"/>
              <a:t>Feu clic aquí per editar l'estil</a:t>
            </a:r>
            <a:endParaRPr lang="en-US" noProof="0"/>
          </a:p>
        </p:txBody>
      </p:sp>
      <p:sp>
        <p:nvSpPr>
          <p:cNvPr id="3" name="Contenidor de data 2"/>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9/21/2015</a:t>
            </a:fld>
            <a:endParaRPr lang="en-US" noProof="0"/>
          </a:p>
        </p:txBody>
      </p:sp>
      <p:sp>
        <p:nvSpPr>
          <p:cNvPr id="4" name="Contenidor de peu de pàgina 3"/>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5" name="Contenidor de número de diapositiva 4"/>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a:t>
            </a:fld>
            <a:endParaRPr lang="en-US"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Contenidor de data 1"/>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9/21/2015</a:t>
            </a:fld>
            <a:endParaRPr lang="en-US" noProof="0"/>
          </a:p>
        </p:txBody>
      </p:sp>
      <p:sp>
        <p:nvSpPr>
          <p:cNvPr id="3" name="Contenidor de peu de pàgina 2"/>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4" name="Contenidor de número de diapositiva 3"/>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a:t>
            </a:fld>
            <a:endParaRPr lang="en-US"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457201" y="273050"/>
            <a:ext cx="3008313" cy="1162050"/>
          </a:xfrm>
        </p:spPr>
        <p:txBody>
          <a:bodyPr anchor="b"/>
          <a:lstStyle>
            <a:lvl1pPr algn="l">
              <a:defRPr sz="2000" b="1"/>
            </a:lvl1pPr>
          </a:lstStyle>
          <a:p>
            <a:r>
              <a:rPr lang="en-US" noProof="0" smtClean="0"/>
              <a:t>Feu clic aquí per editar l'estil</a:t>
            </a:r>
            <a:endParaRPr lang="en-US" noProof="0"/>
          </a:p>
        </p:txBody>
      </p:sp>
      <p:sp>
        <p:nvSpPr>
          <p:cNvPr id="3" name="Contenidor de contingut 2"/>
          <p:cNvSpPr>
            <a:spLocks noGrp="1"/>
          </p:cNvSpPr>
          <p:nvPr>
            <p:ph idx="1"/>
          </p:nvPr>
        </p:nvSpPr>
        <p:spPr>
          <a:xfrm>
            <a:off x="3575051"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smtClean="0"/>
              <a:t>Feu clic aquí per editar els estils de text</a:t>
            </a:r>
          </a:p>
          <a:p>
            <a:pPr lvl="1"/>
            <a:r>
              <a:rPr lang="en-US" noProof="0" smtClean="0"/>
              <a:t>Segon nivell</a:t>
            </a:r>
          </a:p>
          <a:p>
            <a:pPr lvl="2"/>
            <a:r>
              <a:rPr lang="en-US" noProof="0" smtClean="0"/>
              <a:t>Tercer nivell</a:t>
            </a:r>
          </a:p>
          <a:p>
            <a:pPr lvl="3"/>
            <a:r>
              <a:rPr lang="en-US" noProof="0" smtClean="0"/>
              <a:t>Quart nivell</a:t>
            </a:r>
          </a:p>
          <a:p>
            <a:pPr lvl="4"/>
            <a:r>
              <a:rPr lang="en-US" noProof="0" smtClean="0"/>
              <a:t>Cinquè nivell</a:t>
            </a:r>
            <a:endParaRPr lang="en-US" noProof="0"/>
          </a:p>
        </p:txBody>
      </p:sp>
      <p:sp>
        <p:nvSpPr>
          <p:cNvPr id="4" name="Contenidor de text 3"/>
          <p:cNvSpPr>
            <a:spLocks noGrp="1"/>
          </p:cNvSpPr>
          <p:nvPr>
            <p:ph type="body" sz="half" idx="2"/>
          </p:nvPr>
        </p:nvSpPr>
        <p:spPr>
          <a:xfrm>
            <a:off x="457201"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Feu clic aquí per editar els estils de text</a:t>
            </a:r>
          </a:p>
        </p:txBody>
      </p:sp>
      <p:sp>
        <p:nvSpPr>
          <p:cNvPr id="5" name="Contenidor de data 4"/>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9/21/2015</a:t>
            </a:fld>
            <a:endParaRPr lang="en-US" noProof="0"/>
          </a:p>
        </p:txBody>
      </p:sp>
      <p:sp>
        <p:nvSpPr>
          <p:cNvPr id="6" name="Contenidor de peu de pàgina 5"/>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7" name="Contenidor de número de diapositiva 6"/>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a:t>
            </a:fld>
            <a:endParaRPr lang="en-US"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títol 1"/>
          <p:cNvSpPr>
            <a:spLocks noGrp="1"/>
          </p:cNvSpPr>
          <p:nvPr>
            <p:ph type="title"/>
          </p:nvPr>
        </p:nvSpPr>
        <p:spPr>
          <a:xfrm>
            <a:off x="457200" y="989856"/>
            <a:ext cx="8229600" cy="494928"/>
          </a:xfrm>
          <a:prstGeom prst="rect">
            <a:avLst/>
          </a:prstGeom>
        </p:spPr>
        <p:txBody>
          <a:bodyPr vert="horz" lIns="91440" tIns="45720" rIns="91440" bIns="45720" rtlCol="0" anchor="ctr">
            <a:normAutofit/>
          </a:bodyPr>
          <a:lstStyle/>
          <a:p>
            <a:r>
              <a:rPr lang="en-GB" noProof="0" smtClean="0"/>
              <a:t>Feu clic aquí per editar l'estil</a:t>
            </a:r>
            <a:endParaRPr lang="en-GB" noProof="0"/>
          </a:p>
        </p:txBody>
      </p:sp>
      <p:sp>
        <p:nvSpPr>
          <p:cNvPr id="3" name="Contenidor de text 2"/>
          <p:cNvSpPr>
            <a:spLocks noGrp="1"/>
          </p:cNvSpPr>
          <p:nvPr>
            <p:ph type="body" idx="1"/>
          </p:nvPr>
        </p:nvSpPr>
        <p:spPr>
          <a:xfrm>
            <a:off x="457199" y="1628800"/>
            <a:ext cx="8421461" cy="4717867"/>
          </a:xfrm>
          <a:prstGeom prst="rect">
            <a:avLst/>
          </a:prstGeom>
        </p:spPr>
        <p:txBody>
          <a:bodyPr vert="horz" lIns="91440" tIns="45720" rIns="91440" bIns="45720" rtlCol="0">
            <a:normAutofit/>
          </a:bodyPr>
          <a:lstStyle/>
          <a:p>
            <a:pPr lvl="0"/>
            <a:r>
              <a:rPr lang="en-GB" noProof="0" dirty="0" err="1" smtClean="0"/>
              <a:t>Feu</a:t>
            </a:r>
            <a:r>
              <a:rPr lang="en-GB" noProof="0" dirty="0" smtClean="0"/>
              <a:t> </a:t>
            </a:r>
            <a:r>
              <a:rPr lang="en-GB" noProof="0" dirty="0" err="1" smtClean="0"/>
              <a:t>clic</a:t>
            </a:r>
            <a:r>
              <a:rPr lang="en-GB" noProof="0" dirty="0" smtClean="0"/>
              <a:t> </a:t>
            </a:r>
            <a:r>
              <a:rPr lang="en-GB" noProof="0" dirty="0" err="1" smtClean="0"/>
              <a:t>aquí</a:t>
            </a:r>
            <a:r>
              <a:rPr lang="en-GB" noProof="0" dirty="0" smtClean="0"/>
              <a:t> per </a:t>
            </a:r>
            <a:r>
              <a:rPr lang="en-GB" noProof="0" dirty="0" err="1" smtClean="0"/>
              <a:t>editar</a:t>
            </a:r>
            <a:r>
              <a:rPr lang="en-GB" noProof="0" dirty="0" smtClean="0"/>
              <a:t> </a:t>
            </a:r>
            <a:r>
              <a:rPr lang="en-GB" noProof="0" dirty="0" err="1" smtClean="0"/>
              <a:t>els</a:t>
            </a:r>
            <a:r>
              <a:rPr lang="en-GB" noProof="0" dirty="0" smtClean="0"/>
              <a:t> </a:t>
            </a:r>
            <a:r>
              <a:rPr lang="en-GB" noProof="0" dirty="0" err="1" smtClean="0"/>
              <a:t>estils</a:t>
            </a:r>
            <a:r>
              <a:rPr lang="en-GB" noProof="0" dirty="0" smtClean="0"/>
              <a:t> de text</a:t>
            </a:r>
          </a:p>
          <a:p>
            <a:pPr lvl="1"/>
            <a:r>
              <a:rPr lang="en-GB" noProof="0" dirty="0" err="1" smtClean="0"/>
              <a:t>Segon</a:t>
            </a:r>
            <a:r>
              <a:rPr lang="en-GB" noProof="0" dirty="0" smtClean="0"/>
              <a:t> </a:t>
            </a:r>
            <a:r>
              <a:rPr lang="en-GB" noProof="0" dirty="0" err="1" smtClean="0"/>
              <a:t>nivell</a:t>
            </a:r>
            <a:endParaRPr lang="en-GB" noProof="0" dirty="0" smtClean="0"/>
          </a:p>
          <a:p>
            <a:pPr lvl="2"/>
            <a:r>
              <a:rPr lang="en-GB" noProof="0" dirty="0" err="1" smtClean="0"/>
              <a:t>Tercer</a:t>
            </a:r>
            <a:r>
              <a:rPr lang="en-GB" noProof="0" dirty="0" smtClean="0"/>
              <a:t> </a:t>
            </a:r>
            <a:r>
              <a:rPr lang="en-GB" noProof="0" dirty="0" err="1" smtClean="0"/>
              <a:t>nivell</a:t>
            </a:r>
            <a:endParaRPr lang="en-GB" noProof="0" dirty="0" smtClean="0"/>
          </a:p>
          <a:p>
            <a:pPr lvl="3"/>
            <a:r>
              <a:rPr lang="en-GB" noProof="0" dirty="0" smtClean="0"/>
              <a:t>Quart </a:t>
            </a:r>
            <a:r>
              <a:rPr lang="en-GB" noProof="0" dirty="0" err="1" smtClean="0"/>
              <a:t>nivell</a:t>
            </a:r>
            <a:endParaRPr lang="en-GB" noProof="0" dirty="0" smtClean="0"/>
          </a:p>
          <a:p>
            <a:pPr lvl="4"/>
            <a:r>
              <a:rPr lang="en-GB" noProof="0" dirty="0" err="1" smtClean="0"/>
              <a:t>Cinquè</a:t>
            </a:r>
            <a:r>
              <a:rPr lang="en-GB" noProof="0" dirty="0" smtClean="0"/>
              <a:t> </a:t>
            </a:r>
            <a:r>
              <a:rPr lang="en-GB" noProof="0" dirty="0" err="1" smtClean="0"/>
              <a:t>nivell</a:t>
            </a:r>
            <a:endParaRPr lang="en-GB" noProof="0" dirty="0"/>
          </a:p>
        </p:txBody>
      </p:sp>
      <p:sp>
        <p:nvSpPr>
          <p:cNvPr id="12" name="5 Rectángulo"/>
          <p:cNvSpPr/>
          <p:nvPr userDrawn="1"/>
        </p:nvSpPr>
        <p:spPr>
          <a:xfrm>
            <a:off x="1598" y="687"/>
            <a:ext cx="9142402" cy="889187"/>
          </a:xfrm>
          <a:prstGeom prst="rect">
            <a:avLst/>
          </a:prstGeom>
          <a:ln>
            <a:noFill/>
          </a:ln>
          <a:effectLst/>
        </p:spPr>
        <p:style>
          <a:lnRef idx="1">
            <a:schemeClr val="accent5"/>
          </a:lnRef>
          <a:fillRef idx="2">
            <a:schemeClr val="accent5"/>
          </a:fillRef>
          <a:effectRef idx="1">
            <a:schemeClr val="accent5"/>
          </a:effectRef>
          <a:fontRef idx="minor">
            <a:schemeClr val="dk1"/>
          </a:fontRef>
        </p:style>
        <p:txBody>
          <a:bodyPr wrap="square" lIns="118589" tIns="59294" rIns="118589" bIns="59294">
            <a:spAutoFit/>
          </a:bodyPr>
          <a:lstStyle/>
          <a:p>
            <a:pPr algn="ctr">
              <a:lnSpc>
                <a:spcPts val="1500"/>
              </a:lnSpc>
              <a:defRPr/>
            </a:pPr>
            <a:endParaRPr lang="en-US" sz="500" b="1" i="1" dirty="0" smtClean="0">
              <a:solidFill>
                <a:srgbClr val="00897A"/>
              </a:solidFill>
              <a:latin typeface="+mj-lt"/>
              <a:ea typeface="ＭＳ Ｐゴシック" pitchFamily="34" charset="-128"/>
            </a:endParaRPr>
          </a:p>
          <a:p>
            <a:pPr algn="l">
              <a:lnSpc>
                <a:spcPts val="1500"/>
              </a:lnSpc>
              <a:defRPr/>
            </a:pPr>
            <a:r>
              <a:rPr lang="en-US" sz="1600" b="1" i="1" dirty="0" smtClean="0">
                <a:solidFill>
                  <a:srgbClr val="00897A"/>
                </a:solidFill>
                <a:latin typeface="+mj-lt"/>
                <a:ea typeface="ＭＳ Ｐゴシック" pitchFamily="34" charset="-128"/>
              </a:rPr>
              <a:t>			</a:t>
            </a:r>
            <a:r>
              <a:rPr lang="en-US" sz="1800" b="1" i="1" dirty="0" smtClean="0">
                <a:solidFill>
                  <a:srgbClr val="00897A"/>
                </a:solidFill>
                <a:latin typeface="+mj-lt"/>
                <a:ea typeface="ＭＳ Ｐゴシック" pitchFamily="34" charset="-128"/>
              </a:rPr>
              <a:t>ENEON first workshop</a:t>
            </a:r>
            <a:r>
              <a:rPr lang="en-US" sz="1200" b="1" i="1" dirty="0" smtClean="0">
                <a:solidFill>
                  <a:srgbClr val="00897A"/>
                </a:solidFill>
                <a:latin typeface="+mj-lt"/>
                <a:ea typeface="ＭＳ Ｐゴシック" pitchFamily="34" charset="-128"/>
              </a:rPr>
              <a:t> </a:t>
            </a:r>
          </a:p>
          <a:p>
            <a:pPr algn="l">
              <a:lnSpc>
                <a:spcPts val="1500"/>
              </a:lnSpc>
              <a:defRPr/>
            </a:pPr>
            <a:r>
              <a:rPr lang="en-US" sz="1200" b="1" i="1" dirty="0" smtClean="0">
                <a:solidFill>
                  <a:srgbClr val="00897A"/>
                </a:solidFill>
                <a:latin typeface="+mj-lt"/>
                <a:ea typeface="ＭＳ Ｐゴシック" pitchFamily="34" charset="-128"/>
              </a:rPr>
              <a:t>			</a:t>
            </a:r>
            <a:r>
              <a:rPr lang="en-US" sz="1400" b="1" i="1" dirty="0" smtClean="0">
                <a:solidFill>
                  <a:srgbClr val="00897A"/>
                </a:solidFill>
                <a:latin typeface="+mj-lt"/>
                <a:ea typeface="ＭＳ Ｐゴシック" pitchFamily="34" charset="-128"/>
              </a:rPr>
              <a:t>Observing Europe: Networking the Earth Observation Networks in Europe</a:t>
            </a:r>
          </a:p>
          <a:p>
            <a:pPr algn="l">
              <a:lnSpc>
                <a:spcPts val="1500"/>
              </a:lnSpc>
              <a:defRPr/>
            </a:pPr>
            <a:r>
              <a:rPr lang="en-US" sz="1400" b="1" i="1" dirty="0" smtClean="0">
                <a:solidFill>
                  <a:srgbClr val="00897A"/>
                </a:solidFill>
                <a:latin typeface="+mj-lt"/>
                <a:ea typeface="ＭＳ Ｐゴシック" pitchFamily="34" charset="-128"/>
              </a:rPr>
              <a:t>			</a:t>
            </a:r>
            <a:r>
              <a:rPr lang="en-US" sz="1400" b="0" i="1" dirty="0" smtClean="0">
                <a:solidFill>
                  <a:srgbClr val="00897A"/>
                </a:solidFill>
                <a:latin typeface="+mj-lt"/>
                <a:ea typeface="ＭＳ Ｐゴシック" pitchFamily="34" charset="-128"/>
              </a:rPr>
              <a:t>21-22</a:t>
            </a:r>
            <a:r>
              <a:rPr lang="en-US" sz="1400" b="0" i="1" baseline="0" dirty="0" smtClean="0">
                <a:solidFill>
                  <a:srgbClr val="00897A"/>
                </a:solidFill>
                <a:latin typeface="+mj-lt"/>
                <a:ea typeface="ＭＳ Ｐゴシック" pitchFamily="34" charset="-128"/>
              </a:rPr>
              <a:t> September, Paris</a:t>
            </a:r>
            <a:endParaRPr lang="en-US" sz="1200" b="0" dirty="0">
              <a:solidFill>
                <a:srgbClr val="2B4C6E"/>
              </a:solidFill>
              <a:latin typeface="+mj-lt"/>
              <a:ea typeface="ＭＳ Ｐゴシック" pitchFamily="34" charset="-128"/>
            </a:endParaRPr>
          </a:p>
        </p:txBody>
      </p:sp>
      <p:pic>
        <p:nvPicPr>
          <p:cNvPr id="13" name="Picture 17" descr="\\joanma\www\projectes\eneon\IMG\EC.gif"/>
          <p:cNvPicPr>
            <a:picLocks noChangeAspect="1" noChangeArrowheads="1"/>
          </p:cNvPicPr>
          <p:nvPr userDrawn="1"/>
        </p:nvPicPr>
        <p:blipFill>
          <a:blip r:embed="rId14" cstate="print"/>
          <a:srcRect/>
          <a:stretch>
            <a:fillRect/>
          </a:stretch>
        </p:blipFill>
        <p:spPr bwMode="auto">
          <a:xfrm>
            <a:off x="8314100" y="2"/>
            <a:ext cx="829897" cy="548678"/>
          </a:xfrm>
          <a:prstGeom prst="rect">
            <a:avLst/>
          </a:prstGeom>
          <a:noFill/>
          <a:ln w="9525">
            <a:noFill/>
            <a:miter lim="800000"/>
            <a:headEnd/>
            <a:tailEnd/>
          </a:ln>
        </p:spPr>
      </p:pic>
      <p:pic>
        <p:nvPicPr>
          <p:cNvPr id="14" name="Picture 26" descr="ConnectinGEO"/>
          <p:cNvPicPr>
            <a:picLocks noChangeAspect="1" noChangeArrowheads="1"/>
          </p:cNvPicPr>
          <p:nvPr userDrawn="1"/>
        </p:nvPicPr>
        <p:blipFill>
          <a:blip r:embed="rId15" cstate="print"/>
          <a:srcRect/>
          <a:stretch>
            <a:fillRect/>
          </a:stretch>
        </p:blipFill>
        <p:spPr bwMode="auto">
          <a:xfrm>
            <a:off x="5952785" y="47500"/>
            <a:ext cx="2195774" cy="330740"/>
          </a:xfrm>
          <a:prstGeom prst="rect">
            <a:avLst/>
          </a:prstGeom>
          <a:noFill/>
        </p:spPr>
      </p:pic>
      <p:pic>
        <p:nvPicPr>
          <p:cNvPr id="15" name="Picture 16" descr="P:\2015_ConnectinGEO\Dissemination\_Logos\LogoENEON.png"/>
          <p:cNvPicPr>
            <a:picLocks noChangeAspect="1" noChangeArrowheads="1"/>
          </p:cNvPicPr>
          <p:nvPr userDrawn="1"/>
        </p:nvPicPr>
        <p:blipFill>
          <a:blip r:embed="rId16" cstate="print"/>
          <a:srcRect l="14771" t="23463" r="14688" b="1459"/>
          <a:stretch>
            <a:fillRect/>
          </a:stretch>
        </p:blipFill>
        <p:spPr bwMode="auto">
          <a:xfrm>
            <a:off x="47501" y="-11875"/>
            <a:ext cx="2423634" cy="879930"/>
          </a:xfrm>
          <a:prstGeom prst="rect">
            <a:avLst/>
          </a:prstGeom>
          <a:noFill/>
          <a:ln w="9525">
            <a:noFill/>
            <a:miter lim="800000"/>
            <a:headEnd/>
            <a:tailEnd/>
          </a:ln>
        </p:spPr>
      </p:pic>
      <p:sp>
        <p:nvSpPr>
          <p:cNvPr id="8" name="Contenidor de data 3"/>
          <p:cNvSpPr>
            <a:spLocks noGrp="1"/>
          </p:cNvSpPr>
          <p:nvPr>
            <p:ph type="dt" sz="half" idx="2"/>
          </p:nvPr>
        </p:nvSpPr>
        <p:spPr>
          <a:xfrm>
            <a:off x="467544" y="6416984"/>
            <a:ext cx="1594520" cy="365125"/>
          </a:xfrm>
          <a:prstGeom prst="rect">
            <a:avLst/>
          </a:prstGeom>
        </p:spPr>
        <p:txBody>
          <a:bodyPr/>
          <a:lstStyle>
            <a:lvl1pPr>
              <a:defRPr>
                <a:solidFill>
                  <a:srgbClr val="00897A"/>
                </a:solidFill>
              </a:defRPr>
            </a:lvl1pPr>
          </a:lstStyle>
          <a:p>
            <a:r>
              <a:rPr lang="en-US" dirty="0" smtClean="0"/>
              <a:t>M. De </a:t>
            </a:r>
            <a:r>
              <a:rPr lang="en-US" dirty="0" err="1" smtClean="0"/>
              <a:t>Mazière</a:t>
            </a:r>
            <a:endParaRPr lang="en-US" dirty="0"/>
          </a:p>
        </p:txBody>
      </p:sp>
      <p:sp>
        <p:nvSpPr>
          <p:cNvPr id="9" name="Contenidor de peu de pàgina 4"/>
          <p:cNvSpPr>
            <a:spLocks noGrp="1"/>
          </p:cNvSpPr>
          <p:nvPr>
            <p:ph type="ftr" sz="quarter" idx="3"/>
          </p:nvPr>
        </p:nvSpPr>
        <p:spPr>
          <a:xfrm>
            <a:off x="2123728" y="6416984"/>
            <a:ext cx="5883653" cy="365125"/>
          </a:xfrm>
          <a:prstGeom prst="rect">
            <a:avLst/>
          </a:prstGeom>
        </p:spPr>
        <p:txBody>
          <a:bodyPr/>
          <a:lstStyle>
            <a:lvl1pPr>
              <a:defRPr>
                <a:solidFill>
                  <a:srgbClr val="00897A"/>
                </a:solidFill>
              </a:defRPr>
            </a:lvl1pPr>
          </a:lstStyle>
          <a:p>
            <a:r>
              <a:rPr lang="en-US" dirty="0" smtClean="0"/>
              <a:t>Network for Detection of Atmospheric Composition Change </a:t>
            </a:r>
            <a:endParaRPr lang="en-US" dirty="0"/>
          </a:p>
        </p:txBody>
      </p:sp>
      <p:pic>
        <p:nvPicPr>
          <p:cNvPr id="10" name="Picture 9"/>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613322" y="5995792"/>
            <a:ext cx="530678" cy="832103"/>
          </a:xfrm>
          <a:prstGeom prst="rect">
            <a:avLst/>
          </a:prstGeom>
        </p:spPr>
      </p:pic>
      <p:pic>
        <p:nvPicPr>
          <p:cNvPr id="11" name="Picture 10"/>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007381" y="6346667"/>
            <a:ext cx="589828" cy="435442"/>
          </a:xfrm>
          <a:prstGeom prst="rect">
            <a:avLst/>
          </a:prstGeom>
        </p:spPr>
      </p:pic>
      <p:cxnSp>
        <p:nvCxnSpPr>
          <p:cNvPr id="16" name="Straight Connector 15"/>
          <p:cNvCxnSpPr/>
          <p:nvPr userDrawn="1"/>
        </p:nvCxnSpPr>
        <p:spPr>
          <a:xfrm>
            <a:off x="467544" y="6411843"/>
            <a:ext cx="7539837" cy="0"/>
          </a:xfrm>
          <a:prstGeom prst="line">
            <a:avLst/>
          </a:prstGeom>
          <a:ln>
            <a:solidFill>
              <a:srgbClr val="00897A"/>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0" r:id="rId1"/>
    <p:sldLayoutId id="2147483650" r:id="rId2"/>
    <p:sldLayoutId id="2147483649"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accent2">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2">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2">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2">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2">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ndacc.org/" TargetMode="External"/><Relationship Id="rId2" Type="http://schemas.openxmlformats.org/officeDocument/2006/relationships/hyperlink" Target="ftp://ftp.cpc.ncep.noaa.gov/ndacc"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wmf"/></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Agrupa 15"/>
          <p:cNvGrpSpPr/>
          <p:nvPr/>
        </p:nvGrpSpPr>
        <p:grpSpPr>
          <a:xfrm>
            <a:off x="24983" y="5025051"/>
            <a:ext cx="9095396" cy="1800402"/>
            <a:chOff x="24983" y="5001301"/>
            <a:chExt cx="9095396" cy="1800402"/>
          </a:xfrm>
        </p:grpSpPr>
        <p:pic>
          <p:nvPicPr>
            <p:cNvPr id="4098" name="Picture 2" descr="http://www.eneon.net/imatgestop/03.jpg"/>
            <p:cNvPicPr>
              <a:picLocks noChangeArrowheads="1"/>
            </p:cNvPicPr>
            <p:nvPr/>
          </p:nvPicPr>
          <p:blipFill>
            <a:blip r:embed="rId2" cstate="print"/>
            <a:srcRect/>
            <a:stretch>
              <a:fillRect/>
            </a:stretch>
          </p:blipFill>
          <p:spPr bwMode="auto">
            <a:xfrm>
              <a:off x="24983" y="5937405"/>
              <a:ext cx="2988000" cy="864000"/>
            </a:xfrm>
            <a:prstGeom prst="rect">
              <a:avLst/>
            </a:prstGeom>
            <a:noFill/>
          </p:spPr>
        </p:pic>
        <p:pic>
          <p:nvPicPr>
            <p:cNvPr id="4100" name="Picture 4" descr="http://www.eneon.net/imatgestop/06.jpg"/>
            <p:cNvPicPr>
              <a:picLocks noChangeAspect="1" noChangeArrowheads="1"/>
            </p:cNvPicPr>
            <p:nvPr/>
          </p:nvPicPr>
          <p:blipFill>
            <a:blip r:embed="rId3" cstate="print"/>
            <a:srcRect/>
            <a:stretch>
              <a:fillRect/>
            </a:stretch>
          </p:blipFill>
          <p:spPr bwMode="auto">
            <a:xfrm>
              <a:off x="24983" y="5001301"/>
              <a:ext cx="2987302" cy="864096"/>
            </a:xfrm>
            <a:prstGeom prst="rect">
              <a:avLst/>
            </a:prstGeom>
            <a:noFill/>
          </p:spPr>
        </p:pic>
        <p:pic>
          <p:nvPicPr>
            <p:cNvPr id="4102" name="Picture 6" descr="http://www.eneon.net/imatgestop/05.jpg"/>
            <p:cNvPicPr>
              <a:picLocks noChangeAspect="1" noChangeArrowheads="1"/>
            </p:cNvPicPr>
            <p:nvPr/>
          </p:nvPicPr>
          <p:blipFill>
            <a:blip r:embed="rId4" cstate="print"/>
            <a:srcRect/>
            <a:stretch>
              <a:fillRect/>
            </a:stretch>
          </p:blipFill>
          <p:spPr bwMode="auto">
            <a:xfrm>
              <a:off x="3084293" y="5937405"/>
              <a:ext cx="2988000" cy="864298"/>
            </a:xfrm>
            <a:prstGeom prst="rect">
              <a:avLst/>
            </a:prstGeom>
            <a:noFill/>
          </p:spPr>
        </p:pic>
        <p:pic>
          <p:nvPicPr>
            <p:cNvPr id="4104" name="Picture 8" descr="http://www.eneon.net/imatgestop/08.jpg"/>
            <p:cNvPicPr>
              <a:picLocks noChangeAspect="1" noChangeArrowheads="1"/>
            </p:cNvPicPr>
            <p:nvPr/>
          </p:nvPicPr>
          <p:blipFill>
            <a:blip r:embed="rId5" cstate="print"/>
            <a:srcRect/>
            <a:stretch>
              <a:fillRect/>
            </a:stretch>
          </p:blipFill>
          <p:spPr bwMode="auto">
            <a:xfrm>
              <a:off x="3084293" y="5001301"/>
              <a:ext cx="2988000" cy="864298"/>
            </a:xfrm>
            <a:prstGeom prst="rect">
              <a:avLst/>
            </a:prstGeom>
            <a:noFill/>
          </p:spPr>
        </p:pic>
        <p:pic>
          <p:nvPicPr>
            <p:cNvPr id="4106" name="Picture 10" descr="http://www.eneon.net/imatgestop/04.jpg"/>
            <p:cNvPicPr>
              <a:picLocks noChangeAspect="1" noChangeArrowheads="1"/>
            </p:cNvPicPr>
            <p:nvPr/>
          </p:nvPicPr>
          <p:blipFill>
            <a:blip r:embed="rId6" cstate="print"/>
            <a:srcRect/>
            <a:stretch>
              <a:fillRect/>
            </a:stretch>
          </p:blipFill>
          <p:spPr bwMode="auto">
            <a:xfrm>
              <a:off x="6132379" y="5001301"/>
              <a:ext cx="2988000" cy="864298"/>
            </a:xfrm>
            <a:prstGeom prst="rect">
              <a:avLst/>
            </a:prstGeom>
            <a:noFill/>
          </p:spPr>
        </p:pic>
        <p:pic>
          <p:nvPicPr>
            <p:cNvPr id="4108" name="Picture 12" descr="http://www.eneon.net/imatgestop/09.jpg"/>
            <p:cNvPicPr>
              <a:picLocks noChangeAspect="1" noChangeArrowheads="1"/>
            </p:cNvPicPr>
            <p:nvPr/>
          </p:nvPicPr>
          <p:blipFill>
            <a:blip r:embed="rId7" cstate="print"/>
            <a:srcRect/>
            <a:stretch>
              <a:fillRect/>
            </a:stretch>
          </p:blipFill>
          <p:spPr bwMode="auto">
            <a:xfrm>
              <a:off x="6132379" y="5937405"/>
              <a:ext cx="2988000" cy="864298"/>
            </a:xfrm>
            <a:prstGeom prst="rect">
              <a:avLst/>
            </a:prstGeom>
            <a:noFill/>
          </p:spPr>
        </p:pic>
      </p:grpSp>
      <p:sp>
        <p:nvSpPr>
          <p:cNvPr id="14" name="Títol 1"/>
          <p:cNvSpPr txBox="1">
            <a:spLocks/>
          </p:cNvSpPr>
          <p:nvPr/>
        </p:nvSpPr>
        <p:spPr>
          <a:xfrm>
            <a:off x="707575" y="3581607"/>
            <a:ext cx="7772400" cy="830997"/>
          </a:xfrm>
          <a:prstGeom prst="rect">
            <a:avLst/>
          </a:prstGeom>
          <a:ln>
            <a:noFill/>
          </a:ln>
        </p:spPr>
        <p:txBody>
          <a:bodyPr>
            <a:spAutoFit/>
          </a:bodyPr>
          <a:lstStyle>
            <a:lvl1pPr marL="0" marR="0" indent="0" algn="ctr" defTabSz="914400" rtl="0" eaLnBrk="1" fontAlgn="auto" latinLnBrk="0" hangingPunct="1">
              <a:lnSpc>
                <a:spcPct val="100000"/>
              </a:lnSpc>
              <a:spcBef>
                <a:spcPct val="0"/>
              </a:spcBef>
              <a:spcAft>
                <a:spcPts val="0"/>
              </a:spcAft>
              <a:buClrTx/>
              <a:buSzTx/>
              <a:buFontTx/>
              <a:buNone/>
              <a:tabLst/>
              <a:defRPr sz="3200" b="0" i="1">
                <a:solidFill>
                  <a:srgbClr val="00897A"/>
                </a:solidFill>
                <a:effectLst/>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2800" b="1" i="0" dirty="0" smtClean="0">
                <a:latin typeface="+mj-lt"/>
                <a:ea typeface="+mj-ea"/>
                <a:cs typeface="+mj-cs"/>
              </a:rPr>
              <a:t>B</a:t>
            </a:r>
            <a:r>
              <a:rPr kumimoji="0" lang="en-US" sz="2800" b="1" i="0" u="none" strike="noStrike" kern="1200" cap="none" spc="0" normalizeH="0" baseline="0" noProof="0" dirty="0" err="1" smtClean="0">
                <a:ln>
                  <a:noFill/>
                </a:ln>
                <a:solidFill>
                  <a:srgbClr val="00897A"/>
                </a:solidFill>
                <a:effectLst/>
                <a:uLnTx/>
                <a:uFillTx/>
                <a:latin typeface="+mj-lt"/>
                <a:ea typeface="+mj-ea"/>
                <a:cs typeface="+mj-cs"/>
              </a:rPr>
              <a:t>elgian</a:t>
            </a:r>
            <a:r>
              <a:rPr kumimoji="0" lang="en-US" sz="2800" b="1" i="0" u="none" strike="noStrike" kern="1200" cap="none" spc="0" normalizeH="0" baseline="0" noProof="0" dirty="0" smtClean="0">
                <a:ln>
                  <a:noFill/>
                </a:ln>
                <a:solidFill>
                  <a:srgbClr val="00897A"/>
                </a:solidFill>
                <a:effectLst/>
                <a:uLnTx/>
                <a:uFillTx/>
                <a:latin typeface="+mj-lt"/>
                <a:ea typeface="+mj-ea"/>
                <a:cs typeface="+mj-cs"/>
              </a:rPr>
              <a:t> Institute for</a:t>
            </a:r>
            <a:r>
              <a:rPr kumimoji="0" lang="en-US" sz="2800" b="1" i="0" u="none" strike="noStrike" kern="1200" cap="none" spc="0" normalizeH="0" noProof="0" dirty="0" smtClean="0">
                <a:ln>
                  <a:noFill/>
                </a:ln>
                <a:solidFill>
                  <a:srgbClr val="00897A"/>
                </a:solidFill>
                <a:effectLst/>
                <a:uLnTx/>
                <a:uFillTx/>
                <a:latin typeface="+mj-lt"/>
                <a:ea typeface="+mj-ea"/>
                <a:cs typeface="+mj-cs"/>
              </a:rPr>
              <a:t> Space </a:t>
            </a:r>
            <a:r>
              <a:rPr kumimoji="0" lang="en-US" sz="2800" b="1" i="0" u="none" strike="noStrike" kern="1200" cap="none" spc="0" normalizeH="0" noProof="0" dirty="0" err="1" smtClean="0">
                <a:ln>
                  <a:noFill/>
                </a:ln>
                <a:solidFill>
                  <a:srgbClr val="00897A"/>
                </a:solidFill>
                <a:effectLst/>
                <a:uLnTx/>
                <a:uFillTx/>
                <a:latin typeface="+mj-lt"/>
                <a:ea typeface="+mj-ea"/>
                <a:cs typeface="+mj-cs"/>
              </a:rPr>
              <a:t>Aeronomy</a:t>
            </a:r>
            <a:endParaRPr kumimoji="0" lang="en-US" sz="2800" b="1" i="0" u="none" strike="noStrike" kern="1200" cap="none" spc="0" normalizeH="0" baseline="0" noProof="0" dirty="0" smtClean="0">
              <a:ln>
                <a:noFill/>
              </a:ln>
              <a:solidFill>
                <a:srgbClr val="00897A"/>
              </a:solidFill>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r>
              <a:rPr lang="en-US" sz="2000" b="1" i="0" dirty="0" smtClean="0">
                <a:latin typeface="+mj-lt"/>
                <a:ea typeface="+mj-ea"/>
                <a:cs typeface="+mj-cs"/>
              </a:rPr>
              <a:t>Martine De </a:t>
            </a:r>
            <a:r>
              <a:rPr lang="en-US" sz="2000" b="1" i="0" dirty="0" err="1" smtClean="0">
                <a:latin typeface="+mj-lt"/>
                <a:ea typeface="+mj-ea"/>
                <a:cs typeface="+mj-cs"/>
              </a:rPr>
              <a:t>Mazière</a:t>
            </a:r>
            <a:r>
              <a:rPr lang="en-US" sz="2000" b="1" i="0" dirty="0" smtClean="0">
                <a:latin typeface="+mj-lt"/>
                <a:ea typeface="+mj-ea"/>
                <a:cs typeface="+mj-cs"/>
              </a:rPr>
              <a:t>; martine.demaziere@aeronomie.be</a:t>
            </a:r>
            <a:endParaRPr kumimoji="0" lang="en-US" sz="1800" b="1" i="0" u="none" strike="noStrike" kern="1200" cap="none" spc="0" normalizeH="0" baseline="0" noProof="0" dirty="0" smtClean="0">
              <a:ln>
                <a:noFill/>
              </a:ln>
              <a:solidFill>
                <a:srgbClr val="00897A"/>
              </a:solidFill>
              <a:effectLst/>
              <a:uLnTx/>
              <a:uFillTx/>
              <a:latin typeface="+mj-lt"/>
              <a:ea typeface="+mj-ea"/>
              <a:cs typeface="+mj-cs"/>
            </a:endParaRPr>
          </a:p>
        </p:txBody>
      </p:sp>
      <p:sp>
        <p:nvSpPr>
          <p:cNvPr id="15" name="QuadreDeText 14"/>
          <p:cNvSpPr txBox="1"/>
          <p:nvPr/>
        </p:nvSpPr>
        <p:spPr>
          <a:xfrm>
            <a:off x="703111" y="1138135"/>
            <a:ext cx="7776864" cy="2000548"/>
          </a:xfrm>
          <a:prstGeom prst="rect">
            <a:avLst/>
          </a:prstGeom>
          <a:noFill/>
          <a:ln>
            <a:noFill/>
          </a:ln>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1" i="0" kern="1200" noProof="0" dirty="0" smtClean="0">
                <a:solidFill>
                  <a:srgbClr val="00897A"/>
                </a:solidFill>
                <a:effectLst/>
                <a:latin typeface="+mj-lt"/>
                <a:ea typeface="+mj-ea"/>
                <a:cs typeface="+mj-cs"/>
              </a:rPr>
              <a:t>ENEON first workshop</a:t>
            </a:r>
            <a:endParaRPr lang="en-US" sz="4000" b="1" i="0" kern="1200" noProof="0" dirty="0" smtClean="0">
              <a:solidFill>
                <a:srgbClr val="00897A"/>
              </a:solidFill>
              <a:effectLst/>
              <a:latin typeface="+mj-lt"/>
              <a:ea typeface="+mj-ea"/>
              <a:cs typeface="+mj-cs"/>
            </a:endParaRPr>
          </a:p>
          <a:p>
            <a:pPr algn="ctr"/>
            <a:r>
              <a:rPr lang="en-US" sz="3200" i="1" dirty="0" smtClean="0">
                <a:solidFill>
                  <a:srgbClr val="00897A"/>
                </a:solidFill>
              </a:rPr>
              <a:t>Observing Europe: Networking the Earth Observation Networks in Europe</a:t>
            </a:r>
          </a:p>
          <a:p>
            <a:pPr lvl="0" algn="ctr"/>
            <a:r>
              <a:rPr lang="en-US" sz="2400" i="1" dirty="0" smtClean="0">
                <a:solidFill>
                  <a:schemeClr val="tx1">
                    <a:tint val="75000"/>
                  </a:schemeClr>
                </a:solidFill>
              </a:rPr>
              <a:t>21-22 September, Paris</a:t>
            </a:r>
            <a:endParaRPr lang="ca-ES" sz="4000" b="1" i="0" kern="1200" dirty="0" smtClean="0">
              <a:solidFill>
                <a:srgbClr val="00897A"/>
              </a:solidFill>
              <a:effectLst/>
              <a:latin typeface="+mj-lt"/>
              <a:ea typeface="+mj-ea"/>
              <a:cs typeface="+mj-cs"/>
            </a:endParaRP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88871" y="3501008"/>
            <a:ext cx="763235" cy="119675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812" y="908720"/>
            <a:ext cx="8729188" cy="720080"/>
          </a:xfrm>
        </p:spPr>
        <p:txBody>
          <a:bodyPr>
            <a:normAutofit/>
          </a:bodyPr>
          <a:lstStyle/>
          <a:p>
            <a:r>
              <a:rPr lang="nl-BE" sz="3200" b="1" dirty="0" smtClean="0"/>
              <a:t>1.3-1.6</a:t>
            </a:r>
            <a:r>
              <a:rPr lang="nl-BE" sz="3200" b="1" dirty="0"/>
              <a:t>	</a:t>
            </a:r>
            <a:r>
              <a:rPr lang="nl-BE" sz="3200" b="1" dirty="0" err="1"/>
              <a:t>Main</a:t>
            </a:r>
            <a:r>
              <a:rPr lang="nl-BE" sz="3200" b="1" dirty="0"/>
              <a:t> </a:t>
            </a:r>
            <a:r>
              <a:rPr lang="nl-BE" sz="3200" b="1" dirty="0" err="1"/>
              <a:t>contributors</a:t>
            </a:r>
            <a:r>
              <a:rPr lang="nl-BE" sz="3200" b="1" dirty="0"/>
              <a:t>, commitment, users</a:t>
            </a:r>
          </a:p>
        </p:txBody>
      </p:sp>
      <p:sp>
        <p:nvSpPr>
          <p:cNvPr id="3" name="Content Placeholder 2"/>
          <p:cNvSpPr>
            <a:spLocks noGrp="1"/>
          </p:cNvSpPr>
          <p:nvPr>
            <p:ph idx="1"/>
          </p:nvPr>
        </p:nvSpPr>
        <p:spPr>
          <a:xfrm>
            <a:off x="414812" y="1628800"/>
            <a:ext cx="8477668" cy="4717867"/>
          </a:xfrm>
        </p:spPr>
        <p:txBody>
          <a:bodyPr>
            <a:normAutofit fontScale="85000" lnSpcReduction="10000"/>
          </a:bodyPr>
          <a:lstStyle/>
          <a:p>
            <a:r>
              <a:rPr lang="nl-BE" sz="2400" dirty="0" smtClean="0"/>
              <a:t>NDACC is </a:t>
            </a:r>
            <a:r>
              <a:rPr lang="nl-BE" sz="2400" dirty="0" err="1" smtClean="0"/>
              <a:t>an</a:t>
            </a:r>
            <a:r>
              <a:rPr lang="nl-BE" sz="2400" dirty="0" smtClean="0"/>
              <a:t> </a:t>
            </a:r>
            <a:r>
              <a:rPr lang="nl-BE" sz="2400" dirty="0" err="1" smtClean="0"/>
              <a:t>association</a:t>
            </a:r>
            <a:r>
              <a:rPr lang="nl-BE" sz="2400" dirty="0" smtClean="0"/>
              <a:t> of research </a:t>
            </a:r>
            <a:r>
              <a:rPr lang="nl-BE" sz="2400" dirty="0" err="1" smtClean="0"/>
              <a:t>institutes</a:t>
            </a:r>
            <a:r>
              <a:rPr lang="nl-BE" sz="2400" dirty="0" smtClean="0"/>
              <a:t> </a:t>
            </a:r>
            <a:r>
              <a:rPr lang="nl-BE" sz="2400" dirty="0" err="1" smtClean="0"/>
              <a:t>whole</a:t>
            </a:r>
            <a:r>
              <a:rPr lang="nl-BE" sz="2400" dirty="0" smtClean="0"/>
              <a:t> over </a:t>
            </a:r>
            <a:r>
              <a:rPr lang="nl-BE" sz="2400" dirty="0" err="1" smtClean="0"/>
              <a:t>the</a:t>
            </a:r>
            <a:r>
              <a:rPr lang="nl-BE" sz="2400" dirty="0" smtClean="0"/>
              <a:t> </a:t>
            </a:r>
            <a:r>
              <a:rPr lang="nl-BE" sz="2400" dirty="0" err="1" smtClean="0"/>
              <a:t>world</a:t>
            </a:r>
            <a:endParaRPr lang="nl-BE" sz="2400" dirty="0" smtClean="0"/>
          </a:p>
          <a:p>
            <a:r>
              <a:rPr lang="en-US" sz="2400" dirty="0"/>
              <a:t>endorsed by national and international scientific agencies, including </a:t>
            </a:r>
            <a:r>
              <a:rPr lang="en-US" sz="2400" dirty="0" smtClean="0"/>
              <a:t>UNEP </a:t>
            </a:r>
            <a:r>
              <a:rPr lang="en-US" sz="2400" dirty="0"/>
              <a:t>and the International Ozone Commission of </a:t>
            </a:r>
            <a:r>
              <a:rPr lang="en-US" sz="2400" dirty="0" smtClean="0"/>
              <a:t>IAMAS; NDACC </a:t>
            </a:r>
            <a:r>
              <a:rPr lang="en-US" sz="2400" dirty="0"/>
              <a:t>(formerly NDSC) is a major </a:t>
            </a:r>
            <a:r>
              <a:rPr lang="en-US" sz="2400" dirty="0" smtClean="0"/>
              <a:t>contributor </a:t>
            </a:r>
            <a:r>
              <a:rPr lang="en-US" sz="2400" dirty="0"/>
              <a:t>to </a:t>
            </a:r>
            <a:r>
              <a:rPr lang="en-US" sz="2400" dirty="0" smtClean="0"/>
              <a:t>GAW of WMO.</a:t>
            </a:r>
            <a:endParaRPr lang="nl-BE" sz="2400" dirty="0" smtClean="0"/>
          </a:p>
          <a:p>
            <a:endParaRPr lang="nl-BE" sz="2400" dirty="0" smtClean="0"/>
          </a:p>
          <a:p>
            <a:r>
              <a:rPr lang="nl-BE" sz="2400" dirty="0" err="1" smtClean="0"/>
              <a:t>Contributors</a:t>
            </a:r>
            <a:r>
              <a:rPr lang="nl-BE" sz="2400" dirty="0" smtClean="0"/>
              <a:t> </a:t>
            </a:r>
            <a:r>
              <a:rPr lang="nl-BE" sz="2400" dirty="0" err="1" smtClean="0"/>
              <a:t>commit</a:t>
            </a:r>
            <a:r>
              <a:rPr lang="nl-BE" sz="2400" dirty="0" smtClean="0"/>
              <a:t> </a:t>
            </a:r>
            <a:r>
              <a:rPr lang="nl-BE" sz="2400" dirty="0" err="1" smtClean="0"/>
              <a:t>themselves</a:t>
            </a:r>
            <a:r>
              <a:rPr lang="nl-BE" sz="2400" dirty="0" smtClean="0"/>
              <a:t> </a:t>
            </a:r>
            <a:r>
              <a:rPr lang="nl-BE" sz="2400" dirty="0" err="1" smtClean="0"/>
              <a:t>to</a:t>
            </a:r>
            <a:r>
              <a:rPr lang="nl-BE" sz="2400" dirty="0" smtClean="0"/>
              <a:t> </a:t>
            </a:r>
            <a:r>
              <a:rPr lang="nl-BE" sz="2400" dirty="0" err="1" smtClean="0"/>
              <a:t>comply</a:t>
            </a:r>
            <a:r>
              <a:rPr lang="nl-BE" sz="2400" dirty="0" smtClean="0"/>
              <a:t> </a:t>
            </a:r>
            <a:r>
              <a:rPr lang="nl-BE" sz="2400" dirty="0" err="1" smtClean="0"/>
              <a:t>with</a:t>
            </a:r>
            <a:r>
              <a:rPr lang="nl-BE" sz="2400" dirty="0" smtClean="0"/>
              <a:t> instrument </a:t>
            </a:r>
            <a:r>
              <a:rPr lang="nl-BE" sz="2400" dirty="0" err="1" smtClean="0"/>
              <a:t>and</a:t>
            </a:r>
            <a:r>
              <a:rPr lang="nl-BE" sz="2400" dirty="0" smtClean="0"/>
              <a:t> data </a:t>
            </a:r>
            <a:r>
              <a:rPr lang="nl-BE" sz="2400" dirty="0" err="1" smtClean="0"/>
              <a:t>quality</a:t>
            </a:r>
            <a:r>
              <a:rPr lang="nl-BE" sz="2400" dirty="0" smtClean="0"/>
              <a:t> </a:t>
            </a:r>
            <a:r>
              <a:rPr lang="nl-BE" sz="2400" dirty="0" err="1" smtClean="0"/>
              <a:t>protocols</a:t>
            </a:r>
            <a:r>
              <a:rPr lang="nl-BE" sz="2400" dirty="0" smtClean="0"/>
              <a:t> </a:t>
            </a:r>
            <a:r>
              <a:rPr lang="nl-BE" sz="2400" dirty="0" err="1" smtClean="0"/>
              <a:t>and</a:t>
            </a:r>
            <a:r>
              <a:rPr lang="nl-BE" sz="2400" dirty="0" smtClean="0"/>
              <a:t> </a:t>
            </a:r>
            <a:r>
              <a:rPr lang="nl-BE" sz="2400" dirty="0" err="1" smtClean="0"/>
              <a:t>to</a:t>
            </a:r>
            <a:r>
              <a:rPr lang="nl-BE" sz="2400" dirty="0" smtClean="0"/>
              <a:t> </a:t>
            </a:r>
            <a:r>
              <a:rPr lang="nl-BE" sz="2400" dirty="0" err="1" smtClean="0"/>
              <a:t>submit</a:t>
            </a:r>
            <a:r>
              <a:rPr lang="nl-BE" sz="2400" dirty="0" smtClean="0"/>
              <a:t> data </a:t>
            </a:r>
            <a:r>
              <a:rPr lang="nl-BE" sz="2400" dirty="0" err="1" smtClean="0"/>
              <a:t>to</a:t>
            </a:r>
            <a:r>
              <a:rPr lang="nl-BE" sz="2400" dirty="0" smtClean="0"/>
              <a:t> </a:t>
            </a:r>
            <a:r>
              <a:rPr lang="nl-BE" sz="2400" dirty="0" err="1" smtClean="0"/>
              <a:t>the</a:t>
            </a:r>
            <a:r>
              <a:rPr lang="nl-BE" sz="2400" dirty="0" smtClean="0"/>
              <a:t> </a:t>
            </a:r>
            <a:r>
              <a:rPr lang="nl-BE" sz="2400" dirty="0" err="1" smtClean="0"/>
              <a:t>central</a:t>
            </a:r>
            <a:r>
              <a:rPr lang="nl-BE" sz="2400" dirty="0" smtClean="0"/>
              <a:t> database on a </a:t>
            </a:r>
            <a:r>
              <a:rPr lang="nl-BE" sz="2400" dirty="0" err="1" smtClean="0"/>
              <a:t>regular</a:t>
            </a:r>
            <a:r>
              <a:rPr lang="nl-BE" sz="2400" dirty="0" smtClean="0"/>
              <a:t> basis, </a:t>
            </a:r>
            <a:r>
              <a:rPr lang="nl-BE" sz="2400" i="1" dirty="0" err="1" smtClean="0"/>
              <a:t>provided</a:t>
            </a:r>
            <a:r>
              <a:rPr lang="nl-BE" sz="2400" i="1" dirty="0" smtClean="0"/>
              <a:t> availability of resources.</a:t>
            </a:r>
          </a:p>
          <a:p>
            <a:endParaRPr lang="nl-BE" sz="2400" dirty="0" smtClean="0"/>
          </a:p>
          <a:p>
            <a:r>
              <a:rPr lang="nl-BE" sz="2400" dirty="0" smtClean="0"/>
              <a:t>NDACC data are </a:t>
            </a:r>
            <a:r>
              <a:rPr lang="nl-BE" sz="2400" dirty="0" err="1" smtClean="0"/>
              <a:t>used</a:t>
            </a:r>
            <a:r>
              <a:rPr lang="nl-BE" sz="2400" dirty="0" smtClean="0"/>
              <a:t> </a:t>
            </a:r>
            <a:r>
              <a:rPr lang="nl-BE" sz="2400" dirty="0" err="1" smtClean="0"/>
              <a:t>by</a:t>
            </a:r>
            <a:r>
              <a:rPr lang="nl-BE" sz="2400" dirty="0" smtClean="0"/>
              <a:t> </a:t>
            </a:r>
            <a:r>
              <a:rPr lang="nl-BE" sz="2400" dirty="0" err="1" smtClean="0"/>
              <a:t>the</a:t>
            </a:r>
            <a:r>
              <a:rPr lang="nl-BE" sz="2400" dirty="0" smtClean="0"/>
              <a:t> </a:t>
            </a:r>
            <a:r>
              <a:rPr lang="nl-BE" sz="2400" dirty="0" err="1" smtClean="0"/>
              <a:t>atmospheric</a:t>
            </a:r>
            <a:r>
              <a:rPr lang="nl-BE" sz="2400" dirty="0" smtClean="0"/>
              <a:t> </a:t>
            </a:r>
            <a:r>
              <a:rPr lang="nl-BE" sz="2400" dirty="0" err="1" smtClean="0"/>
              <a:t>science</a:t>
            </a:r>
            <a:r>
              <a:rPr lang="nl-BE" sz="2400" dirty="0" smtClean="0"/>
              <a:t> community, </a:t>
            </a:r>
            <a:r>
              <a:rPr lang="nl-BE" sz="2400" dirty="0" err="1" smtClean="0"/>
              <a:t>including</a:t>
            </a:r>
            <a:r>
              <a:rPr lang="nl-BE" sz="2400" dirty="0" smtClean="0"/>
              <a:t> </a:t>
            </a:r>
            <a:r>
              <a:rPr lang="nl-BE" sz="2400" dirty="0" err="1"/>
              <a:t>modelers</a:t>
            </a:r>
            <a:r>
              <a:rPr lang="nl-BE" sz="2400" dirty="0"/>
              <a:t> </a:t>
            </a:r>
            <a:r>
              <a:rPr lang="nl-BE" sz="2400" dirty="0" err="1"/>
              <a:t>and</a:t>
            </a:r>
            <a:r>
              <a:rPr lang="nl-BE" sz="2400" dirty="0"/>
              <a:t> </a:t>
            </a:r>
            <a:r>
              <a:rPr lang="nl-BE" sz="2400" dirty="0" err="1"/>
              <a:t>the</a:t>
            </a:r>
            <a:r>
              <a:rPr lang="nl-BE" sz="2400" dirty="0"/>
              <a:t> </a:t>
            </a:r>
            <a:r>
              <a:rPr lang="nl-BE" sz="2400" dirty="0" err="1"/>
              <a:t>climate</a:t>
            </a:r>
            <a:r>
              <a:rPr lang="nl-BE" sz="2400" dirty="0"/>
              <a:t> </a:t>
            </a:r>
            <a:r>
              <a:rPr lang="nl-BE" sz="2400" dirty="0" smtClean="0"/>
              <a:t>community, as well as</a:t>
            </a:r>
            <a:r>
              <a:rPr lang="en-US" sz="2400" dirty="0" smtClean="0"/>
              <a:t> </a:t>
            </a:r>
            <a:r>
              <a:rPr lang="nl-BE" sz="2400" dirty="0" smtClean="0"/>
              <a:t>EO </a:t>
            </a:r>
            <a:r>
              <a:rPr lang="nl-BE" sz="2400" dirty="0" err="1" smtClean="0"/>
              <a:t>satellite</a:t>
            </a:r>
            <a:r>
              <a:rPr lang="nl-BE" sz="2400" dirty="0" smtClean="0"/>
              <a:t> teams </a:t>
            </a:r>
            <a:r>
              <a:rPr lang="nl-BE" sz="2400" dirty="0" err="1" smtClean="0"/>
              <a:t>and</a:t>
            </a:r>
            <a:r>
              <a:rPr lang="nl-BE" sz="2400" dirty="0" smtClean="0"/>
              <a:t> Space </a:t>
            </a:r>
            <a:r>
              <a:rPr lang="nl-BE" sz="2400" dirty="0" err="1" smtClean="0"/>
              <a:t>Agencies</a:t>
            </a:r>
            <a:r>
              <a:rPr lang="nl-BE" sz="2400" dirty="0" smtClean="0"/>
              <a:t>. </a:t>
            </a:r>
            <a:r>
              <a:rPr lang="nl-BE" sz="2400" dirty="0" err="1" smtClean="0"/>
              <a:t>Example</a:t>
            </a:r>
            <a:r>
              <a:rPr lang="nl-BE" sz="2400" dirty="0" smtClean="0"/>
              <a:t>: The Copernicus </a:t>
            </a:r>
            <a:r>
              <a:rPr lang="nl-BE" sz="2400" dirty="0" err="1" smtClean="0"/>
              <a:t>Atmospheric</a:t>
            </a:r>
            <a:r>
              <a:rPr lang="nl-BE" sz="2400" dirty="0" smtClean="0"/>
              <a:t> </a:t>
            </a:r>
            <a:r>
              <a:rPr lang="nl-BE" sz="2400" dirty="0" err="1" smtClean="0"/>
              <a:t>Composition</a:t>
            </a:r>
            <a:r>
              <a:rPr lang="nl-BE" sz="2400" dirty="0" smtClean="0"/>
              <a:t> Service (CAMS) is a user of NDACC data </a:t>
            </a:r>
            <a:r>
              <a:rPr lang="nl-BE" sz="2400" dirty="0" err="1" smtClean="0"/>
              <a:t>for</a:t>
            </a:r>
            <a:r>
              <a:rPr lang="nl-BE" sz="2400" dirty="0" smtClean="0"/>
              <a:t> </a:t>
            </a:r>
            <a:r>
              <a:rPr lang="nl-BE" sz="2400" dirty="0" err="1" smtClean="0"/>
              <a:t>validation</a:t>
            </a:r>
            <a:r>
              <a:rPr lang="nl-BE" sz="2400" dirty="0" smtClean="0"/>
              <a:t> of </a:t>
            </a:r>
            <a:r>
              <a:rPr lang="nl-BE" sz="2400" dirty="0" err="1" smtClean="0"/>
              <a:t>their</a:t>
            </a:r>
            <a:r>
              <a:rPr lang="nl-BE" sz="2400" dirty="0" smtClean="0"/>
              <a:t> </a:t>
            </a:r>
            <a:r>
              <a:rPr lang="nl-BE" sz="2400" dirty="0" err="1" smtClean="0"/>
              <a:t>products</a:t>
            </a:r>
            <a:endParaRPr lang="nl-BE" sz="2400" dirty="0" smtClean="0"/>
          </a:p>
          <a:p>
            <a:r>
              <a:rPr lang="nl-BE" sz="2400" dirty="0"/>
              <a:t>NDACC </a:t>
            </a:r>
            <a:r>
              <a:rPr lang="nl-BE" sz="2400" dirty="0" err="1"/>
              <a:t>evolution</a:t>
            </a:r>
            <a:r>
              <a:rPr lang="nl-BE" sz="2400" dirty="0"/>
              <a:t> </a:t>
            </a:r>
            <a:r>
              <a:rPr lang="nl-BE" sz="2400" dirty="0" err="1"/>
              <a:t>follows</a:t>
            </a:r>
            <a:r>
              <a:rPr lang="nl-BE" sz="2400" dirty="0"/>
              <a:t> user </a:t>
            </a:r>
            <a:r>
              <a:rPr lang="nl-BE" sz="2400" dirty="0" err="1"/>
              <a:t>needs</a:t>
            </a:r>
            <a:r>
              <a:rPr lang="nl-BE" sz="2400" dirty="0"/>
              <a:t>, e.g., more </a:t>
            </a:r>
            <a:r>
              <a:rPr lang="nl-BE" sz="2400" dirty="0" err="1"/>
              <a:t>rapid</a:t>
            </a:r>
            <a:r>
              <a:rPr lang="nl-BE" sz="2400" dirty="0"/>
              <a:t> delivery </a:t>
            </a:r>
            <a:r>
              <a:rPr lang="nl-BE" sz="2400" dirty="0" err="1"/>
              <a:t>for</a:t>
            </a:r>
            <a:r>
              <a:rPr lang="nl-BE" sz="2400" dirty="0"/>
              <a:t> CAMS, </a:t>
            </a:r>
            <a:r>
              <a:rPr lang="nl-BE" sz="2400" dirty="0" err="1"/>
              <a:t>tropospheric</a:t>
            </a:r>
            <a:r>
              <a:rPr lang="nl-BE" sz="2400" dirty="0"/>
              <a:t> </a:t>
            </a:r>
            <a:r>
              <a:rPr lang="nl-BE" sz="2400" dirty="0" err="1"/>
              <a:t>measurements</a:t>
            </a:r>
            <a:r>
              <a:rPr lang="nl-BE" sz="2400" dirty="0"/>
              <a:t> </a:t>
            </a:r>
            <a:r>
              <a:rPr lang="nl-BE" sz="2400" dirty="0" err="1"/>
              <a:t>for</a:t>
            </a:r>
            <a:r>
              <a:rPr lang="nl-BE" sz="2400" dirty="0"/>
              <a:t> </a:t>
            </a:r>
            <a:r>
              <a:rPr lang="nl-BE" sz="2400" dirty="0" err="1"/>
              <a:t>supporting</a:t>
            </a:r>
            <a:r>
              <a:rPr lang="nl-BE" sz="2400" dirty="0"/>
              <a:t> nadir </a:t>
            </a:r>
            <a:r>
              <a:rPr lang="nl-BE" sz="2400" dirty="0" err="1"/>
              <a:t>satellite</a:t>
            </a:r>
            <a:r>
              <a:rPr lang="nl-BE" sz="2400" dirty="0"/>
              <a:t> sounders, </a:t>
            </a:r>
            <a:r>
              <a:rPr lang="nl-BE" sz="2400" dirty="0" err="1"/>
              <a:t>etc</a:t>
            </a:r>
            <a:r>
              <a:rPr lang="nl-BE" sz="2400" dirty="0"/>
              <a:t>…</a:t>
            </a:r>
          </a:p>
          <a:p>
            <a:endParaRPr lang="nl-BE" sz="2200" dirty="0" smtClean="0"/>
          </a:p>
        </p:txBody>
      </p:sp>
    </p:spTree>
    <p:extLst>
      <p:ext uri="{BB962C8B-B14F-4D97-AF65-F5344CB8AC3E}">
        <p14:creationId xmlns:p14="http://schemas.microsoft.com/office/powerpoint/2010/main" val="4533050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8720"/>
            <a:ext cx="8748464" cy="423308"/>
          </a:xfrm>
        </p:spPr>
        <p:txBody>
          <a:bodyPr>
            <a:noAutofit/>
          </a:bodyPr>
          <a:lstStyle/>
          <a:p>
            <a:pPr algn="l"/>
            <a:r>
              <a:rPr lang="nl-BE" sz="3200" b="1" dirty="0" err="1" smtClean="0"/>
              <a:t>Example</a:t>
            </a:r>
            <a:r>
              <a:rPr lang="nl-BE" sz="3200" b="1" dirty="0" smtClean="0"/>
              <a:t>: CAMS </a:t>
            </a:r>
            <a:r>
              <a:rPr lang="nl-BE" sz="3200" b="1" dirty="0" err="1"/>
              <a:t>products</a:t>
            </a:r>
            <a:r>
              <a:rPr lang="nl-BE" sz="3200" b="1" dirty="0"/>
              <a:t> </a:t>
            </a:r>
            <a:r>
              <a:rPr lang="nl-BE" sz="3200" b="1" dirty="0" err="1"/>
              <a:t>validation</a:t>
            </a:r>
            <a:endParaRPr lang="nl-BE" sz="3200" b="1" dirty="0"/>
          </a:p>
        </p:txBody>
      </p:sp>
      <p:sp>
        <p:nvSpPr>
          <p:cNvPr id="3" name="Content Placeholder 2"/>
          <p:cNvSpPr>
            <a:spLocks noGrp="1"/>
          </p:cNvSpPr>
          <p:nvPr>
            <p:ph idx="1"/>
          </p:nvPr>
        </p:nvSpPr>
        <p:spPr/>
        <p:txBody>
          <a:bodyPr/>
          <a:lstStyle/>
          <a:p>
            <a:endParaRPr lang="nl-BE"/>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85" r="2950"/>
          <a:stretch/>
        </p:blipFill>
        <p:spPr bwMode="auto">
          <a:xfrm>
            <a:off x="96750" y="1268760"/>
            <a:ext cx="6849960" cy="5411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967110" y="978817"/>
            <a:ext cx="2197290" cy="5509200"/>
          </a:xfrm>
          <a:prstGeom prst="rect">
            <a:avLst/>
          </a:prstGeom>
          <a:solidFill>
            <a:schemeClr val="accent5">
              <a:lumMod val="40000"/>
              <a:lumOff val="60000"/>
            </a:schemeClr>
          </a:solidFill>
        </p:spPr>
        <p:txBody>
          <a:bodyPr wrap="square" rtlCol="0">
            <a:spAutoFit/>
          </a:bodyPr>
          <a:lstStyle/>
          <a:p>
            <a:r>
              <a:rPr lang="nl-BE" sz="1600" i="1" dirty="0" smtClean="0"/>
              <a:t>Daily </a:t>
            </a:r>
            <a:r>
              <a:rPr lang="nl-BE" sz="1600" i="1" dirty="0" err="1" smtClean="0"/>
              <a:t>mean</a:t>
            </a:r>
            <a:r>
              <a:rPr lang="nl-BE" sz="1600" i="1" dirty="0" smtClean="0"/>
              <a:t> </a:t>
            </a:r>
            <a:r>
              <a:rPr lang="nl-BE" sz="1600" i="1" dirty="0" err="1" smtClean="0"/>
              <a:t>relative</a:t>
            </a:r>
            <a:endParaRPr lang="nl-BE" sz="1600" i="1" dirty="0"/>
          </a:p>
          <a:p>
            <a:r>
              <a:rPr lang="nl-BE" sz="1600" i="1" dirty="0" err="1" smtClean="0"/>
              <a:t>Differences</a:t>
            </a:r>
            <a:r>
              <a:rPr lang="nl-BE" sz="1600" i="1" dirty="0" smtClean="0"/>
              <a:t> of </a:t>
            </a:r>
            <a:r>
              <a:rPr lang="nl-BE" sz="1600" i="1" dirty="0" err="1" smtClean="0"/>
              <a:t>Tropospheric</a:t>
            </a:r>
            <a:r>
              <a:rPr lang="nl-BE" sz="1600" i="1" dirty="0" smtClean="0"/>
              <a:t> CO columns</a:t>
            </a:r>
            <a:endParaRPr lang="nl-BE" sz="1600" i="1" dirty="0"/>
          </a:p>
          <a:p>
            <a:r>
              <a:rPr lang="nl-BE" sz="1600" i="1" dirty="0"/>
              <a:t>(</a:t>
            </a:r>
            <a:r>
              <a:rPr lang="nl-BE" sz="1600" i="1" dirty="0" err="1" smtClean="0"/>
              <a:t>till</a:t>
            </a:r>
            <a:r>
              <a:rPr lang="nl-BE" sz="1600" i="1" dirty="0" smtClean="0"/>
              <a:t> 10km) </a:t>
            </a:r>
            <a:r>
              <a:rPr lang="nl-BE" sz="1600" i="1" dirty="0" err="1" smtClean="0"/>
              <a:t>by</a:t>
            </a:r>
            <a:r>
              <a:rPr lang="nl-BE" sz="1600" i="1" dirty="0" smtClean="0"/>
              <a:t> </a:t>
            </a:r>
            <a:r>
              <a:rPr lang="nl-BE" sz="1600" i="1" dirty="0" err="1" smtClean="0"/>
              <a:t>MACC_osuite</a:t>
            </a:r>
            <a:r>
              <a:rPr lang="nl-BE" sz="1600" i="1" dirty="0" smtClean="0"/>
              <a:t> (red</a:t>
            </a:r>
            <a:r>
              <a:rPr lang="nl-BE" sz="1600" i="1" dirty="0"/>
              <a:t>),</a:t>
            </a:r>
          </a:p>
          <a:p>
            <a:r>
              <a:rPr lang="nl-BE" sz="1600" i="1" dirty="0" err="1" smtClean="0"/>
              <a:t>MACC_fcnrt_MOZ</a:t>
            </a:r>
            <a:r>
              <a:rPr lang="nl-BE" sz="1600" i="1" dirty="0" smtClean="0"/>
              <a:t> (</a:t>
            </a:r>
            <a:r>
              <a:rPr lang="nl-BE" sz="1600" i="1" dirty="0" err="1" smtClean="0"/>
              <a:t>orange</a:t>
            </a:r>
            <a:r>
              <a:rPr lang="nl-BE" sz="1600" i="1" dirty="0" smtClean="0"/>
              <a:t>), MACC_CIFS_TM5 (blue</a:t>
            </a:r>
            <a:r>
              <a:rPr lang="nl-BE" sz="1600" i="1" dirty="0"/>
              <a:t>,</a:t>
            </a:r>
          </a:p>
          <a:p>
            <a:r>
              <a:rPr lang="nl-BE" sz="1600" i="1" dirty="0" smtClean="0"/>
              <a:t>Full line) </a:t>
            </a:r>
            <a:r>
              <a:rPr lang="nl-BE" sz="1600" i="1" dirty="0" err="1" smtClean="0"/>
              <a:t>compared</a:t>
            </a:r>
            <a:r>
              <a:rPr lang="nl-BE" sz="1600" i="1" dirty="0" smtClean="0"/>
              <a:t> </a:t>
            </a:r>
            <a:r>
              <a:rPr lang="nl-BE" sz="1600" i="1" dirty="0" err="1" smtClean="0"/>
              <a:t>To</a:t>
            </a:r>
            <a:r>
              <a:rPr lang="nl-BE" sz="1600" i="1" dirty="0" smtClean="0"/>
              <a:t> NDACC FTIR data at </a:t>
            </a:r>
            <a:r>
              <a:rPr lang="nl-BE" sz="1600" i="1" dirty="0" err="1" smtClean="0"/>
              <a:t>Jungfraujoch</a:t>
            </a:r>
            <a:r>
              <a:rPr lang="nl-BE" sz="1600" i="1" dirty="0" smtClean="0"/>
              <a:t> (46.6°N</a:t>
            </a:r>
            <a:r>
              <a:rPr lang="nl-BE" sz="1600" i="1" dirty="0"/>
              <a:t>,</a:t>
            </a:r>
          </a:p>
          <a:p>
            <a:r>
              <a:rPr lang="nl-BE" sz="1600" i="1" dirty="0" smtClean="0"/>
              <a:t>7.98°E, </a:t>
            </a:r>
            <a:r>
              <a:rPr lang="nl-BE" sz="1600" i="1" dirty="0" err="1" smtClean="0"/>
              <a:t>left</a:t>
            </a:r>
            <a:r>
              <a:rPr lang="nl-BE" sz="1600" i="1" dirty="0" smtClean="0"/>
              <a:t>) (top) </a:t>
            </a:r>
            <a:r>
              <a:rPr lang="nl-BE" sz="1600" i="1" dirty="0" err="1" smtClean="0"/>
              <a:t>and</a:t>
            </a:r>
            <a:endParaRPr lang="nl-BE" sz="1600" i="1" dirty="0"/>
          </a:p>
          <a:p>
            <a:r>
              <a:rPr lang="nl-BE" sz="1600" i="1" dirty="0" smtClean="0"/>
              <a:t>La </a:t>
            </a:r>
            <a:r>
              <a:rPr lang="nl-BE" sz="1600" i="1" dirty="0" err="1" smtClean="0"/>
              <a:t>Reunion</a:t>
            </a:r>
            <a:r>
              <a:rPr lang="nl-BE" sz="1600" i="1" dirty="0" smtClean="0"/>
              <a:t> </a:t>
            </a:r>
            <a:r>
              <a:rPr lang="nl-BE" sz="1600" i="1" dirty="0" err="1" smtClean="0"/>
              <a:t>Maido</a:t>
            </a:r>
            <a:endParaRPr lang="nl-BE" sz="1600" i="1" dirty="0"/>
          </a:p>
          <a:p>
            <a:r>
              <a:rPr lang="nl-BE" sz="1600" i="1" dirty="0"/>
              <a:t>(</a:t>
            </a:r>
            <a:r>
              <a:rPr lang="nl-BE" sz="1600" i="1" dirty="0" smtClean="0"/>
              <a:t>21.1 °S, 55.4°E, right</a:t>
            </a:r>
            <a:r>
              <a:rPr lang="nl-BE" sz="1600" i="1" dirty="0"/>
              <a:t>)</a:t>
            </a:r>
          </a:p>
          <a:p>
            <a:r>
              <a:rPr lang="nl-BE" sz="1600" i="1" dirty="0"/>
              <a:t>(</a:t>
            </a:r>
            <a:r>
              <a:rPr lang="nl-BE" sz="1600" i="1" dirty="0" err="1" smtClean="0"/>
              <a:t>bottom</a:t>
            </a:r>
            <a:r>
              <a:rPr lang="nl-BE" sz="1600" i="1" dirty="0" smtClean="0"/>
              <a:t>) </a:t>
            </a:r>
            <a:r>
              <a:rPr lang="nl-BE" sz="1600" i="1" dirty="0" err="1" smtClean="0"/>
              <a:t>for</a:t>
            </a:r>
            <a:r>
              <a:rPr lang="nl-BE" sz="1600" i="1" dirty="0" smtClean="0"/>
              <a:t> </a:t>
            </a:r>
            <a:r>
              <a:rPr lang="nl-BE" sz="1600" i="1" dirty="0" err="1" smtClean="0"/>
              <a:t>the</a:t>
            </a:r>
            <a:r>
              <a:rPr lang="nl-BE" sz="1600" i="1" dirty="0" smtClean="0"/>
              <a:t> </a:t>
            </a:r>
            <a:r>
              <a:rPr lang="nl-BE" sz="1600" i="1" dirty="0" err="1" smtClean="0"/>
              <a:t>period</a:t>
            </a:r>
            <a:endParaRPr lang="nl-BE" sz="1600" i="1" dirty="0"/>
          </a:p>
          <a:p>
            <a:r>
              <a:rPr lang="nl-BE" sz="1600" i="1" dirty="0" err="1" smtClean="0"/>
              <a:t>June</a:t>
            </a:r>
            <a:r>
              <a:rPr lang="nl-BE" sz="1600" i="1" dirty="0" smtClean="0"/>
              <a:t> 2013-</a:t>
            </a:r>
            <a:r>
              <a:rPr lang="nl-BE" sz="1600" i="1" dirty="0"/>
              <a:t>-‐</a:t>
            </a:r>
            <a:r>
              <a:rPr lang="nl-BE" sz="1600" i="1" dirty="0" err="1" smtClean="0"/>
              <a:t>June</a:t>
            </a:r>
            <a:r>
              <a:rPr lang="nl-BE" sz="1600" i="1" dirty="0" smtClean="0"/>
              <a:t> 2014</a:t>
            </a:r>
            <a:r>
              <a:rPr lang="nl-BE" sz="1600" i="1" dirty="0"/>
              <a:t>.</a:t>
            </a:r>
          </a:p>
          <a:p>
            <a:r>
              <a:rPr lang="nl-BE" sz="1600" i="1" dirty="0" smtClean="0"/>
              <a:t>The </a:t>
            </a:r>
            <a:r>
              <a:rPr lang="nl-BE" sz="1600" i="1" dirty="0" err="1" smtClean="0"/>
              <a:t>number</a:t>
            </a:r>
            <a:r>
              <a:rPr lang="nl-BE" sz="1600" i="1" dirty="0" smtClean="0"/>
              <a:t> of </a:t>
            </a:r>
            <a:r>
              <a:rPr lang="nl-BE" sz="1600" i="1" dirty="0" err="1" smtClean="0"/>
              <a:t>measurement</a:t>
            </a:r>
            <a:r>
              <a:rPr lang="nl-BE" sz="1600" i="1" dirty="0" smtClean="0"/>
              <a:t> </a:t>
            </a:r>
            <a:r>
              <a:rPr lang="nl-BE" sz="1600" i="1" dirty="0" err="1" smtClean="0"/>
              <a:t>days</a:t>
            </a:r>
            <a:endParaRPr lang="nl-BE" sz="1600" i="1" dirty="0"/>
          </a:p>
          <a:p>
            <a:r>
              <a:rPr lang="nl-BE" sz="1600" i="1" dirty="0" err="1" smtClean="0"/>
              <a:t>And</a:t>
            </a:r>
            <a:r>
              <a:rPr lang="nl-BE" sz="1600" i="1" dirty="0" smtClean="0"/>
              <a:t> </a:t>
            </a:r>
            <a:r>
              <a:rPr lang="nl-BE" sz="1600" i="1" dirty="0" err="1" smtClean="0"/>
              <a:t>yearly</a:t>
            </a:r>
            <a:r>
              <a:rPr lang="nl-BE" sz="1600" i="1" dirty="0" smtClean="0"/>
              <a:t> bias is</a:t>
            </a:r>
            <a:endParaRPr lang="nl-BE" sz="1600" i="1" dirty="0"/>
          </a:p>
          <a:p>
            <a:r>
              <a:rPr lang="nl-BE" sz="1600" i="1" dirty="0" err="1" smtClean="0"/>
              <a:t>Indicated</a:t>
            </a:r>
            <a:r>
              <a:rPr lang="nl-BE" sz="1600" i="1" dirty="0" smtClean="0"/>
              <a:t> in </a:t>
            </a:r>
            <a:r>
              <a:rPr lang="nl-BE" sz="1600" i="1" dirty="0" err="1" smtClean="0"/>
              <a:t>the</a:t>
            </a:r>
            <a:endParaRPr lang="nl-BE" sz="1600" i="1" dirty="0"/>
          </a:p>
          <a:p>
            <a:r>
              <a:rPr lang="nl-BE" sz="1600" i="1" dirty="0"/>
              <a:t>legend.</a:t>
            </a:r>
            <a:endParaRPr lang="nl-BE" sz="1600" dirty="0"/>
          </a:p>
        </p:txBody>
      </p:sp>
    </p:spTree>
    <p:extLst>
      <p:ext uri="{BB962C8B-B14F-4D97-AF65-F5344CB8AC3E}">
        <p14:creationId xmlns:p14="http://schemas.microsoft.com/office/powerpoint/2010/main" val="23871458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BE" sz="3200" b="1" dirty="0"/>
              <a:t>1.7-1.9 </a:t>
            </a:r>
            <a:r>
              <a:rPr lang="nl-BE" sz="3200" b="1" dirty="0" err="1"/>
              <a:t>Funding</a:t>
            </a:r>
            <a:r>
              <a:rPr lang="nl-BE" sz="3200" b="1" dirty="0"/>
              <a:t> &amp; </a:t>
            </a:r>
            <a:r>
              <a:rPr lang="nl-BE" sz="3200" b="1" dirty="0" err="1"/>
              <a:t>sustainability</a:t>
            </a:r>
            <a:endParaRPr lang="nl-BE" sz="3200" b="1" dirty="0"/>
          </a:p>
        </p:txBody>
      </p:sp>
      <p:sp>
        <p:nvSpPr>
          <p:cNvPr id="3" name="Content Placeholder 2"/>
          <p:cNvSpPr>
            <a:spLocks noGrp="1"/>
          </p:cNvSpPr>
          <p:nvPr>
            <p:ph idx="1"/>
          </p:nvPr>
        </p:nvSpPr>
        <p:spPr>
          <a:xfrm>
            <a:off x="414812" y="1412776"/>
            <a:ext cx="8729188" cy="5445224"/>
          </a:xfrm>
        </p:spPr>
        <p:txBody>
          <a:bodyPr>
            <a:normAutofit fontScale="77500" lnSpcReduction="20000"/>
          </a:bodyPr>
          <a:lstStyle/>
          <a:p>
            <a:r>
              <a:rPr lang="nl-BE" sz="2800" dirty="0" smtClean="0"/>
              <a:t>NDACC as </a:t>
            </a:r>
            <a:r>
              <a:rPr lang="nl-BE" sz="2800" dirty="0" err="1" smtClean="0"/>
              <a:t>an</a:t>
            </a:r>
            <a:r>
              <a:rPr lang="nl-BE" sz="2800" dirty="0" smtClean="0"/>
              <a:t> </a:t>
            </a:r>
            <a:r>
              <a:rPr lang="nl-BE" sz="2800" dirty="0" err="1" smtClean="0"/>
              <a:t>organisation</a:t>
            </a:r>
            <a:r>
              <a:rPr lang="nl-BE" sz="2800" dirty="0" smtClean="0"/>
              <a:t> does NOT </a:t>
            </a:r>
            <a:r>
              <a:rPr lang="nl-BE" sz="2800" dirty="0" err="1" smtClean="0"/>
              <a:t>provide</a:t>
            </a:r>
            <a:r>
              <a:rPr lang="nl-BE" sz="2800" dirty="0" smtClean="0"/>
              <a:t> </a:t>
            </a:r>
            <a:r>
              <a:rPr lang="nl-BE" sz="2800" dirty="0" err="1" smtClean="0"/>
              <a:t>funding</a:t>
            </a:r>
            <a:r>
              <a:rPr lang="nl-BE" sz="2800" dirty="0" smtClean="0"/>
              <a:t>; </a:t>
            </a:r>
            <a:r>
              <a:rPr lang="nl-BE" sz="2800" dirty="0" err="1" smtClean="0"/>
              <a:t>each</a:t>
            </a:r>
            <a:r>
              <a:rPr lang="nl-BE" sz="2800" dirty="0" smtClean="0"/>
              <a:t> </a:t>
            </a:r>
            <a:r>
              <a:rPr lang="nl-BE" sz="2800" dirty="0" err="1" smtClean="0"/>
              <a:t>contributor</a:t>
            </a:r>
            <a:r>
              <a:rPr lang="nl-BE" sz="2800" dirty="0" smtClean="0"/>
              <a:t> must </a:t>
            </a:r>
            <a:r>
              <a:rPr lang="nl-BE" sz="2800" dirty="0" err="1" smtClean="0"/>
              <a:t>find</a:t>
            </a:r>
            <a:r>
              <a:rPr lang="nl-BE" sz="2800" dirty="0" smtClean="0"/>
              <a:t> </a:t>
            </a:r>
            <a:r>
              <a:rPr lang="nl-BE" sz="2800" dirty="0" err="1" smtClean="0"/>
              <a:t>its</a:t>
            </a:r>
            <a:r>
              <a:rPr lang="nl-BE" sz="2800" dirty="0" smtClean="0"/>
              <a:t> </a:t>
            </a:r>
            <a:r>
              <a:rPr lang="nl-BE" sz="2800" dirty="0" err="1" smtClean="0"/>
              <a:t>own</a:t>
            </a:r>
            <a:r>
              <a:rPr lang="nl-BE" sz="2800" dirty="0" smtClean="0"/>
              <a:t> </a:t>
            </a:r>
            <a:r>
              <a:rPr lang="nl-BE" sz="2800" dirty="0" err="1" smtClean="0"/>
              <a:t>funding</a:t>
            </a:r>
            <a:endParaRPr lang="nl-BE" sz="2800" dirty="0" smtClean="0"/>
          </a:p>
          <a:p>
            <a:r>
              <a:rPr lang="nl-BE" sz="2800" dirty="0" smtClean="0"/>
              <a:t>Network maintenance is </a:t>
            </a:r>
            <a:r>
              <a:rPr lang="nl-BE" sz="2800" dirty="0" err="1" smtClean="0"/>
              <a:t>costly</a:t>
            </a:r>
            <a:endParaRPr lang="nl-BE" sz="2800" dirty="0" smtClean="0"/>
          </a:p>
          <a:p>
            <a:pPr marL="0" indent="0">
              <a:buNone/>
            </a:pPr>
            <a:r>
              <a:rPr lang="nl-BE" sz="2800" dirty="0" smtClean="0"/>
              <a:t>	e.g., </a:t>
            </a:r>
          </a:p>
          <a:p>
            <a:pPr marL="0" indent="0">
              <a:buNone/>
            </a:pPr>
            <a:r>
              <a:rPr lang="nl-BE" sz="2800" dirty="0"/>
              <a:t>	</a:t>
            </a:r>
            <a:r>
              <a:rPr lang="nl-BE" sz="2800" dirty="0" smtClean="0"/>
              <a:t>- instrument </a:t>
            </a:r>
            <a:r>
              <a:rPr lang="nl-BE" sz="2800" dirty="0" err="1" smtClean="0"/>
              <a:t>cost</a:t>
            </a:r>
            <a:r>
              <a:rPr lang="nl-BE" sz="2800" dirty="0" smtClean="0"/>
              <a:t> of order 10 </a:t>
            </a:r>
            <a:r>
              <a:rPr lang="nl-BE" sz="2800" dirty="0" err="1" smtClean="0"/>
              <a:t>kEuro</a:t>
            </a:r>
            <a:r>
              <a:rPr lang="nl-BE" sz="2800" dirty="0" smtClean="0"/>
              <a:t> </a:t>
            </a:r>
            <a:r>
              <a:rPr lang="nl-BE" sz="2800" dirty="0" err="1" smtClean="0"/>
              <a:t>to</a:t>
            </a:r>
            <a:r>
              <a:rPr lang="nl-BE" sz="2800" dirty="0" smtClean="0"/>
              <a:t> </a:t>
            </a:r>
            <a:r>
              <a:rPr lang="nl-BE" sz="2800" dirty="0" err="1" smtClean="0"/>
              <a:t>several</a:t>
            </a:r>
            <a:r>
              <a:rPr lang="nl-BE" sz="2800" dirty="0" smtClean="0"/>
              <a:t> 100 k€ ; </a:t>
            </a:r>
            <a:r>
              <a:rPr lang="nl-BE" sz="2800" dirty="0"/>
              <a:t>	</a:t>
            </a:r>
            <a:endParaRPr lang="nl-BE" sz="2800" dirty="0" smtClean="0"/>
          </a:p>
          <a:p>
            <a:pPr marL="0" indent="0">
              <a:buNone/>
            </a:pPr>
            <a:r>
              <a:rPr lang="nl-BE" sz="2800" dirty="0"/>
              <a:t>	</a:t>
            </a:r>
            <a:r>
              <a:rPr lang="nl-BE" sz="2800" dirty="0" smtClean="0"/>
              <a:t>- data </a:t>
            </a:r>
            <a:r>
              <a:rPr lang="nl-BE" sz="2800" dirty="0" err="1" smtClean="0"/>
              <a:t>quality</a:t>
            </a:r>
            <a:r>
              <a:rPr lang="nl-BE" sz="2800" dirty="0" smtClean="0"/>
              <a:t> </a:t>
            </a:r>
            <a:r>
              <a:rPr lang="nl-BE" sz="2800" dirty="0" err="1" smtClean="0"/>
              <a:t>verification</a:t>
            </a:r>
            <a:r>
              <a:rPr lang="nl-BE" sz="2800" dirty="0" smtClean="0"/>
              <a:t> is manpower intensive</a:t>
            </a:r>
          </a:p>
          <a:p>
            <a:pPr marL="0" indent="0">
              <a:buNone/>
            </a:pPr>
            <a:endParaRPr lang="nl-BE" sz="2800" dirty="0" smtClean="0"/>
          </a:p>
          <a:p>
            <a:pPr>
              <a:buFont typeface="Symbol"/>
              <a:buChar char="Þ"/>
            </a:pPr>
            <a:r>
              <a:rPr lang="nl-BE" sz="2800" i="1" dirty="0" err="1" smtClean="0"/>
              <a:t>Evolution</a:t>
            </a:r>
            <a:r>
              <a:rPr lang="nl-BE" sz="2800" i="1" dirty="0" smtClean="0"/>
              <a:t> </a:t>
            </a:r>
            <a:r>
              <a:rPr lang="nl-BE" sz="2800" i="1" dirty="0" err="1" smtClean="0"/>
              <a:t>towards</a:t>
            </a:r>
            <a:r>
              <a:rPr lang="nl-BE" sz="2800" i="1" dirty="0" smtClean="0"/>
              <a:t> more </a:t>
            </a:r>
            <a:r>
              <a:rPr lang="nl-BE" sz="2800" i="1" dirty="0" err="1" smtClean="0"/>
              <a:t>automatisation</a:t>
            </a:r>
            <a:r>
              <a:rPr lang="nl-BE" sz="2800" i="1" dirty="0" smtClean="0"/>
              <a:t> </a:t>
            </a:r>
            <a:r>
              <a:rPr lang="nl-BE" sz="2800" i="1" dirty="0" err="1" smtClean="0"/>
              <a:t>to</a:t>
            </a:r>
            <a:r>
              <a:rPr lang="nl-BE" sz="2800" i="1" dirty="0" smtClean="0"/>
              <a:t> </a:t>
            </a:r>
            <a:r>
              <a:rPr lang="nl-BE" sz="2800" i="1" dirty="0" err="1" smtClean="0"/>
              <a:t>reduce</a:t>
            </a:r>
            <a:r>
              <a:rPr lang="nl-BE" sz="2800" i="1" dirty="0" smtClean="0"/>
              <a:t> </a:t>
            </a:r>
            <a:r>
              <a:rPr lang="nl-BE" sz="2800" i="1" dirty="0" err="1" smtClean="0"/>
              <a:t>cost</a:t>
            </a:r>
            <a:r>
              <a:rPr lang="nl-BE" sz="2800" i="1" dirty="0" smtClean="0"/>
              <a:t> !</a:t>
            </a:r>
          </a:p>
          <a:p>
            <a:pPr>
              <a:buFont typeface="Symbol"/>
              <a:buChar char="Þ"/>
            </a:pPr>
            <a:r>
              <a:rPr lang="nl-BE" sz="2800" i="1" dirty="0" smtClean="0"/>
              <a:t>Development of more compact, </a:t>
            </a:r>
            <a:r>
              <a:rPr lang="nl-BE" sz="2800" i="1" dirty="0" err="1" smtClean="0"/>
              <a:t>less</a:t>
            </a:r>
            <a:r>
              <a:rPr lang="nl-BE" sz="2800" i="1" dirty="0" smtClean="0"/>
              <a:t> </a:t>
            </a:r>
            <a:r>
              <a:rPr lang="nl-BE" sz="2800" i="1" dirty="0" err="1" smtClean="0"/>
              <a:t>expensive</a:t>
            </a:r>
            <a:r>
              <a:rPr lang="nl-BE" sz="2800" i="1" dirty="0" smtClean="0"/>
              <a:t> </a:t>
            </a:r>
            <a:r>
              <a:rPr lang="nl-BE" sz="2800" i="1" dirty="0" err="1" smtClean="0"/>
              <a:t>instruments</a:t>
            </a:r>
            <a:endParaRPr lang="nl-BE" sz="2800" i="1" dirty="0" smtClean="0"/>
          </a:p>
          <a:p>
            <a:r>
              <a:rPr lang="nl-BE" sz="2800" i="1" dirty="0" err="1" smtClean="0"/>
              <a:t>Sustainability</a:t>
            </a:r>
            <a:r>
              <a:rPr lang="nl-BE" sz="2800" i="1" dirty="0" smtClean="0"/>
              <a:t> is </a:t>
            </a:r>
            <a:r>
              <a:rPr lang="nl-BE" sz="2800" i="1" dirty="0" err="1" smtClean="0"/>
              <a:t>an</a:t>
            </a:r>
            <a:r>
              <a:rPr lang="nl-BE" sz="2800" i="1" dirty="0" smtClean="0"/>
              <a:t> issue cf. fund </a:t>
            </a:r>
            <a:r>
              <a:rPr lang="nl-BE" sz="2800" i="1" dirty="0" err="1" smtClean="0"/>
              <a:t>raising</a:t>
            </a:r>
            <a:r>
              <a:rPr lang="nl-BE" sz="2800" i="1" dirty="0" smtClean="0"/>
              <a:t> </a:t>
            </a:r>
            <a:r>
              <a:rPr lang="nl-BE" sz="2800" i="1" dirty="0" err="1" smtClean="0"/>
              <a:t>for</a:t>
            </a:r>
            <a:r>
              <a:rPr lang="nl-BE" sz="2800" i="1" dirty="0" smtClean="0"/>
              <a:t> long-term </a:t>
            </a:r>
            <a:r>
              <a:rPr lang="nl-BE" sz="2800" i="1" dirty="0" err="1" smtClean="0"/>
              <a:t>activities</a:t>
            </a:r>
            <a:r>
              <a:rPr lang="nl-BE" sz="2800" i="1" dirty="0" smtClean="0"/>
              <a:t> is a </a:t>
            </a:r>
            <a:r>
              <a:rPr lang="nl-BE" sz="2800" i="1" dirty="0" err="1" smtClean="0"/>
              <a:t>problem</a:t>
            </a:r>
            <a:r>
              <a:rPr lang="nl-BE" sz="2800" i="1" dirty="0" smtClean="0"/>
              <a:t> </a:t>
            </a:r>
          </a:p>
          <a:p>
            <a:r>
              <a:rPr lang="nl-BE" sz="2800" dirty="0" smtClean="0"/>
              <a:t>Space </a:t>
            </a:r>
            <a:r>
              <a:rPr lang="nl-BE" sz="2800" dirty="0" err="1" smtClean="0"/>
              <a:t>Agencies</a:t>
            </a:r>
            <a:r>
              <a:rPr lang="nl-BE" sz="2800" dirty="0" smtClean="0"/>
              <a:t> </a:t>
            </a:r>
            <a:r>
              <a:rPr lang="nl-BE" sz="2800" dirty="0" err="1" smtClean="0"/>
              <a:t>provide</a:t>
            </a:r>
            <a:r>
              <a:rPr lang="nl-BE" sz="2800" dirty="0" smtClean="0"/>
              <a:t> </a:t>
            </a:r>
            <a:r>
              <a:rPr lang="nl-BE" sz="2800" dirty="0" err="1" smtClean="0"/>
              <a:t>some</a:t>
            </a:r>
            <a:r>
              <a:rPr lang="nl-BE" sz="2800" dirty="0" smtClean="0"/>
              <a:t> support; </a:t>
            </a:r>
            <a:r>
              <a:rPr lang="nl-BE" sz="2800" dirty="0"/>
              <a:t>research </a:t>
            </a:r>
            <a:r>
              <a:rPr lang="nl-BE" sz="2800" dirty="0" err="1"/>
              <a:t>projects</a:t>
            </a:r>
            <a:r>
              <a:rPr lang="nl-BE" sz="2800" dirty="0"/>
              <a:t> </a:t>
            </a:r>
            <a:r>
              <a:rPr lang="nl-BE" sz="2800" dirty="0" err="1"/>
              <a:t>provide</a:t>
            </a:r>
            <a:r>
              <a:rPr lang="nl-BE" sz="2800" dirty="0"/>
              <a:t> </a:t>
            </a:r>
            <a:r>
              <a:rPr lang="nl-BE" sz="2800" dirty="0" err="1"/>
              <a:t>only</a:t>
            </a:r>
            <a:r>
              <a:rPr lang="nl-BE" sz="2800" dirty="0"/>
              <a:t> short-term </a:t>
            </a:r>
            <a:r>
              <a:rPr lang="nl-BE" sz="2800" dirty="0" err="1"/>
              <a:t>science-dedicated</a:t>
            </a:r>
            <a:r>
              <a:rPr lang="nl-BE" sz="2800" dirty="0"/>
              <a:t> funding.</a:t>
            </a:r>
            <a:endParaRPr lang="nl-BE" sz="2800" dirty="0" smtClean="0"/>
          </a:p>
          <a:p>
            <a:r>
              <a:rPr lang="nl-BE" sz="2800" dirty="0" err="1" smtClean="0"/>
              <a:t>national</a:t>
            </a:r>
            <a:r>
              <a:rPr lang="nl-BE" sz="2800" dirty="0" smtClean="0"/>
              <a:t> </a:t>
            </a:r>
            <a:r>
              <a:rPr lang="nl-BE" sz="2800" dirty="0" err="1" smtClean="0"/>
              <a:t>funding</a:t>
            </a:r>
            <a:r>
              <a:rPr lang="nl-BE" sz="2800" dirty="0" smtClean="0"/>
              <a:t> </a:t>
            </a:r>
            <a:r>
              <a:rPr lang="nl-BE" sz="2800" dirty="0" err="1" smtClean="0"/>
              <a:t>authorities</a:t>
            </a:r>
            <a:r>
              <a:rPr lang="nl-BE" sz="2800" dirty="0" smtClean="0"/>
              <a:t> are </a:t>
            </a:r>
            <a:r>
              <a:rPr lang="nl-BE" sz="2800" dirty="0" err="1" smtClean="0"/>
              <a:t>considered</a:t>
            </a:r>
            <a:r>
              <a:rPr lang="nl-BE" sz="2800" dirty="0" smtClean="0"/>
              <a:t> </a:t>
            </a:r>
            <a:r>
              <a:rPr lang="nl-BE" sz="2800" dirty="0" err="1" smtClean="0"/>
              <a:t>to</a:t>
            </a:r>
            <a:r>
              <a:rPr lang="nl-BE" sz="2800" dirty="0" smtClean="0"/>
              <a:t> have </a:t>
            </a:r>
            <a:r>
              <a:rPr lang="nl-BE" sz="2800" dirty="0" err="1" smtClean="0"/>
              <a:t>the</a:t>
            </a:r>
            <a:r>
              <a:rPr lang="nl-BE" sz="2800" dirty="0" smtClean="0"/>
              <a:t> </a:t>
            </a:r>
            <a:r>
              <a:rPr lang="nl-BE" sz="2800" dirty="0" err="1" smtClean="0"/>
              <a:t>responsibility</a:t>
            </a:r>
            <a:r>
              <a:rPr lang="nl-BE" sz="2800" dirty="0" smtClean="0"/>
              <a:t> </a:t>
            </a:r>
            <a:r>
              <a:rPr lang="nl-BE" sz="2800" dirty="0" err="1" smtClean="0"/>
              <a:t>to</a:t>
            </a:r>
            <a:r>
              <a:rPr lang="nl-BE" sz="2800" dirty="0" smtClean="0"/>
              <a:t> support </a:t>
            </a:r>
            <a:r>
              <a:rPr lang="nl-BE" sz="2800" dirty="0" err="1" smtClean="0"/>
              <a:t>the</a:t>
            </a:r>
            <a:r>
              <a:rPr lang="nl-BE" sz="2800" dirty="0" smtClean="0"/>
              <a:t> ‘in situ’ </a:t>
            </a:r>
            <a:r>
              <a:rPr lang="nl-BE" sz="2800" dirty="0" err="1" smtClean="0"/>
              <a:t>networks</a:t>
            </a:r>
            <a:r>
              <a:rPr lang="nl-BE" sz="2800" dirty="0" smtClean="0"/>
              <a:t>, but are </a:t>
            </a:r>
            <a:r>
              <a:rPr lang="nl-BE" sz="2800" dirty="0" err="1" smtClean="0"/>
              <a:t>also</a:t>
            </a:r>
            <a:r>
              <a:rPr lang="nl-BE" sz="2800" dirty="0" smtClean="0"/>
              <a:t> </a:t>
            </a:r>
            <a:r>
              <a:rPr lang="nl-BE" sz="2800" dirty="0" err="1" smtClean="0"/>
              <a:t>reluctant</a:t>
            </a:r>
            <a:r>
              <a:rPr lang="nl-BE" sz="2800" dirty="0" smtClean="0"/>
              <a:t> </a:t>
            </a:r>
            <a:r>
              <a:rPr lang="nl-BE" sz="2800" dirty="0" err="1" smtClean="0"/>
              <a:t>towards</a:t>
            </a:r>
            <a:r>
              <a:rPr lang="nl-BE" sz="2800" dirty="0" smtClean="0"/>
              <a:t> long-term commitment</a:t>
            </a:r>
            <a:endParaRPr lang="nl-BE" sz="2800" dirty="0"/>
          </a:p>
          <a:p>
            <a:endParaRPr lang="en-US" dirty="0"/>
          </a:p>
          <a:p>
            <a:endParaRPr lang="nl-BE" dirty="0"/>
          </a:p>
        </p:txBody>
      </p:sp>
    </p:spTree>
    <p:extLst>
      <p:ext uri="{BB962C8B-B14F-4D97-AF65-F5344CB8AC3E}">
        <p14:creationId xmlns:p14="http://schemas.microsoft.com/office/powerpoint/2010/main" val="7959980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nl-BE"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520" y="1000108"/>
            <a:ext cx="9407321" cy="5857892"/>
          </a:xfrm>
        </p:spPr>
      </p:pic>
    </p:spTree>
    <p:extLst>
      <p:ext uri="{BB962C8B-B14F-4D97-AF65-F5344CB8AC3E}">
        <p14:creationId xmlns:p14="http://schemas.microsoft.com/office/powerpoint/2010/main" val="37801855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BE" sz="3200" b="1" dirty="0" smtClean="0"/>
              <a:t>2.1-2.3 Data access</a:t>
            </a:r>
            <a:endParaRPr lang="nl-BE" sz="3200" b="1" dirty="0"/>
          </a:p>
        </p:txBody>
      </p:sp>
      <p:sp>
        <p:nvSpPr>
          <p:cNvPr id="3" name="Content Placeholder 2"/>
          <p:cNvSpPr>
            <a:spLocks noGrp="1"/>
          </p:cNvSpPr>
          <p:nvPr>
            <p:ph idx="1"/>
          </p:nvPr>
        </p:nvSpPr>
        <p:spPr/>
        <p:txBody>
          <a:bodyPr>
            <a:normAutofit lnSpcReduction="10000"/>
          </a:bodyPr>
          <a:lstStyle/>
          <a:p>
            <a:r>
              <a:rPr lang="nl-BE" sz="2400" dirty="0"/>
              <a:t>Data at </a:t>
            </a:r>
            <a:r>
              <a:rPr lang="nl-BE" sz="2400" b="1" dirty="0" smtClean="0">
                <a:hlinkClick r:id="rId2"/>
              </a:rPr>
              <a:t>ftp.cpc.ncep.noaa.gov/</a:t>
            </a:r>
            <a:r>
              <a:rPr lang="nl-BE" sz="2400" b="1" dirty="0" err="1" smtClean="0">
                <a:hlinkClick r:id="rId2"/>
              </a:rPr>
              <a:t>ndacc</a:t>
            </a:r>
            <a:r>
              <a:rPr lang="nl-BE" sz="2400" dirty="0" smtClean="0"/>
              <a:t> or via a clickable map </a:t>
            </a:r>
            <a:r>
              <a:rPr lang="nl-BE" sz="2400" dirty="0" err="1" smtClean="0"/>
              <a:t>that</a:t>
            </a:r>
            <a:r>
              <a:rPr lang="nl-BE" sz="2400" dirty="0" smtClean="0"/>
              <a:t> guides </a:t>
            </a:r>
            <a:r>
              <a:rPr lang="nl-BE" sz="2400" dirty="0" err="1" smtClean="0"/>
              <a:t>you</a:t>
            </a:r>
            <a:r>
              <a:rPr lang="nl-BE" sz="2400" dirty="0" smtClean="0"/>
              <a:t> </a:t>
            </a:r>
            <a:r>
              <a:rPr lang="nl-BE" sz="2400" dirty="0" err="1" smtClean="0"/>
              <a:t>to</a:t>
            </a:r>
            <a:r>
              <a:rPr lang="nl-BE" sz="2400" dirty="0" smtClean="0"/>
              <a:t> </a:t>
            </a:r>
            <a:r>
              <a:rPr lang="nl-BE" sz="2400" dirty="0" err="1" smtClean="0"/>
              <a:t>the</a:t>
            </a:r>
            <a:r>
              <a:rPr lang="nl-BE" sz="2400" dirty="0" smtClean="0"/>
              <a:t> station directory</a:t>
            </a:r>
          </a:p>
          <a:p>
            <a:r>
              <a:rPr lang="nl-BE" sz="2400" dirty="0" smtClean="0"/>
              <a:t>Data protocol @ </a:t>
            </a:r>
            <a:r>
              <a:rPr lang="nl-BE" sz="2400" dirty="0" smtClean="0">
                <a:hlinkClick r:id="rId3"/>
              </a:rPr>
              <a:t>www.ndacc.org</a:t>
            </a:r>
            <a:r>
              <a:rPr lang="nl-BE" sz="2400" dirty="0" smtClean="0"/>
              <a:t>: </a:t>
            </a:r>
          </a:p>
          <a:p>
            <a:pPr lvl="1"/>
            <a:r>
              <a:rPr lang="nl-BE" sz="2400" b="1" i="1" dirty="0" smtClean="0"/>
              <a:t>Public data</a:t>
            </a:r>
            <a:r>
              <a:rPr lang="nl-BE" sz="2400" dirty="0" smtClean="0"/>
              <a:t>: </a:t>
            </a:r>
            <a:r>
              <a:rPr lang="nl-BE" sz="2400" i="1" dirty="0" smtClean="0"/>
              <a:t>&gt; 2 </a:t>
            </a:r>
            <a:r>
              <a:rPr lang="nl-BE" sz="2400" i="1" dirty="0" err="1" smtClean="0"/>
              <a:t>years</a:t>
            </a:r>
            <a:r>
              <a:rPr lang="nl-BE" sz="2400" i="1" dirty="0" smtClean="0"/>
              <a:t> </a:t>
            </a:r>
            <a:r>
              <a:rPr lang="nl-BE" sz="2400" i="1" dirty="0" err="1" smtClean="0"/>
              <a:t>old</a:t>
            </a:r>
            <a:endParaRPr lang="nl-BE" sz="2400" i="1" dirty="0"/>
          </a:p>
          <a:p>
            <a:pPr marL="914400" lvl="2" indent="0">
              <a:buNone/>
            </a:pPr>
            <a:r>
              <a:rPr lang="en-US" sz="2200" dirty="0" smtClean="0"/>
              <a:t>All </a:t>
            </a:r>
            <a:r>
              <a:rPr lang="en-US" sz="2200" dirty="0"/>
              <a:t>NDACC data more than two years old are public data.  Additionally some PIs have authorized their data for early release.  These data are available as soon as they are cataloged in the database. </a:t>
            </a:r>
            <a:r>
              <a:rPr lang="nl-BE" sz="2200" dirty="0" smtClean="0"/>
              <a:t> </a:t>
            </a:r>
          </a:p>
          <a:p>
            <a:pPr lvl="1"/>
            <a:r>
              <a:rPr lang="nl-BE" sz="2400" b="1" i="1" dirty="0" err="1" smtClean="0"/>
              <a:t>Proprietary</a:t>
            </a:r>
            <a:r>
              <a:rPr lang="nl-BE" sz="2400" b="1" i="1" dirty="0" smtClean="0"/>
              <a:t> data:  </a:t>
            </a:r>
            <a:r>
              <a:rPr lang="nl-BE" sz="2400" i="1" dirty="0" smtClean="0"/>
              <a:t>&lt; 2 </a:t>
            </a:r>
            <a:r>
              <a:rPr lang="nl-BE" sz="2400" i="1" dirty="0" err="1" smtClean="0"/>
              <a:t>years</a:t>
            </a:r>
            <a:r>
              <a:rPr lang="nl-BE" sz="2400" i="1" dirty="0" smtClean="0"/>
              <a:t> </a:t>
            </a:r>
            <a:r>
              <a:rPr lang="nl-BE" sz="2400" i="1" dirty="0" err="1" smtClean="0"/>
              <a:t>old</a:t>
            </a:r>
            <a:endParaRPr lang="nl-BE" sz="2400" i="1" dirty="0" smtClean="0"/>
          </a:p>
          <a:p>
            <a:pPr marL="914400" lvl="2" indent="0">
              <a:buNone/>
            </a:pPr>
            <a:r>
              <a:rPr lang="nl-BE" sz="2200" dirty="0" err="1" smtClean="0"/>
              <a:t>Accessible</a:t>
            </a:r>
            <a:r>
              <a:rPr lang="nl-BE" sz="2200" dirty="0" smtClean="0"/>
              <a:t> via </a:t>
            </a:r>
            <a:r>
              <a:rPr lang="nl-BE" sz="2200" dirty="0" err="1" smtClean="0"/>
              <a:t>collaborative</a:t>
            </a:r>
            <a:r>
              <a:rPr lang="nl-BE" sz="2200" dirty="0" smtClean="0"/>
              <a:t> </a:t>
            </a:r>
            <a:r>
              <a:rPr lang="nl-BE" sz="2200" dirty="0" err="1" smtClean="0"/>
              <a:t>agreements</a:t>
            </a:r>
            <a:r>
              <a:rPr lang="nl-BE" sz="2200" dirty="0" smtClean="0"/>
              <a:t> </a:t>
            </a:r>
            <a:r>
              <a:rPr lang="nl-BE" sz="2200" dirty="0" err="1" smtClean="0"/>
              <a:t>with</a:t>
            </a:r>
            <a:r>
              <a:rPr lang="nl-BE" sz="2200" dirty="0" smtClean="0"/>
              <a:t> PI</a:t>
            </a:r>
            <a:endParaRPr lang="nl-BE" sz="2200" dirty="0"/>
          </a:p>
          <a:p>
            <a:pPr lvl="1"/>
            <a:r>
              <a:rPr lang="nl-BE" sz="2400" b="1" i="1" dirty="0" smtClean="0"/>
              <a:t>Rapid </a:t>
            </a:r>
            <a:r>
              <a:rPr lang="nl-BE" sz="2400" b="1" i="1" dirty="0"/>
              <a:t>delivery </a:t>
            </a:r>
            <a:r>
              <a:rPr lang="nl-BE" sz="2400" b="1" i="1" dirty="0" smtClean="0"/>
              <a:t>data: </a:t>
            </a:r>
            <a:r>
              <a:rPr lang="nl-BE" sz="2400" i="1" dirty="0" err="1" smtClean="0"/>
              <a:t>within</a:t>
            </a:r>
            <a:r>
              <a:rPr lang="nl-BE" sz="2400" i="1" dirty="0" smtClean="0"/>
              <a:t> 1 </a:t>
            </a:r>
            <a:r>
              <a:rPr lang="nl-BE" sz="2400" i="1" dirty="0" err="1" smtClean="0"/>
              <a:t>month</a:t>
            </a:r>
            <a:r>
              <a:rPr lang="nl-BE" sz="2400" i="1" dirty="0" smtClean="0"/>
              <a:t> </a:t>
            </a:r>
            <a:r>
              <a:rPr lang="nl-BE" sz="2400" i="1" dirty="0" err="1" smtClean="0"/>
              <a:t>after</a:t>
            </a:r>
            <a:r>
              <a:rPr lang="nl-BE" sz="2400" i="1" dirty="0" smtClean="0"/>
              <a:t> </a:t>
            </a:r>
            <a:r>
              <a:rPr lang="nl-BE" sz="2400" i="1" dirty="0" err="1" smtClean="0"/>
              <a:t>acquisition</a:t>
            </a:r>
            <a:r>
              <a:rPr lang="nl-BE" sz="2400" i="1" dirty="0" smtClean="0"/>
              <a:t> or </a:t>
            </a:r>
            <a:r>
              <a:rPr lang="nl-BE" sz="2400" i="1" dirty="0" err="1" smtClean="0"/>
              <a:t>from</a:t>
            </a:r>
            <a:r>
              <a:rPr lang="nl-BE" sz="2400" i="1" dirty="0" smtClean="0"/>
              <a:t> non-</a:t>
            </a:r>
            <a:r>
              <a:rPr lang="nl-BE" sz="2400" i="1" dirty="0" err="1" smtClean="0"/>
              <a:t>certified</a:t>
            </a:r>
            <a:r>
              <a:rPr lang="nl-BE" sz="2400" i="1" dirty="0" smtClean="0"/>
              <a:t> NDACC sites</a:t>
            </a:r>
          </a:p>
          <a:p>
            <a:pPr marL="914400" lvl="2" indent="0">
              <a:buNone/>
            </a:pPr>
            <a:r>
              <a:rPr lang="nl-BE" sz="2200" dirty="0" err="1"/>
              <a:t>Quality</a:t>
            </a:r>
            <a:r>
              <a:rPr lang="nl-BE" sz="2200" dirty="0"/>
              <a:t> </a:t>
            </a:r>
            <a:r>
              <a:rPr lang="nl-BE" sz="2200" dirty="0" err="1"/>
              <a:t>not</a:t>
            </a:r>
            <a:r>
              <a:rPr lang="nl-BE" sz="2200" dirty="0"/>
              <a:t> </a:t>
            </a:r>
            <a:r>
              <a:rPr lang="nl-BE" sz="2200" dirty="0" err="1"/>
              <a:t>yet</a:t>
            </a:r>
            <a:r>
              <a:rPr lang="nl-BE" sz="2200" dirty="0"/>
              <a:t> </a:t>
            </a:r>
            <a:r>
              <a:rPr lang="nl-BE" sz="2200" dirty="0" err="1" smtClean="0"/>
              <a:t>consolidated</a:t>
            </a:r>
            <a:r>
              <a:rPr lang="nl-BE" sz="2200" dirty="0" smtClean="0"/>
              <a:t>, but </a:t>
            </a:r>
            <a:r>
              <a:rPr lang="nl-BE" sz="2200" dirty="0" err="1" smtClean="0"/>
              <a:t>publicly</a:t>
            </a:r>
            <a:r>
              <a:rPr lang="nl-BE" sz="2200" dirty="0" smtClean="0"/>
              <a:t> </a:t>
            </a:r>
            <a:r>
              <a:rPr lang="nl-BE" sz="2200" dirty="0" err="1" smtClean="0"/>
              <a:t>available</a:t>
            </a:r>
            <a:r>
              <a:rPr lang="nl-BE" sz="2200" dirty="0" smtClean="0"/>
              <a:t> </a:t>
            </a:r>
            <a:r>
              <a:rPr lang="nl-BE" sz="2200" dirty="0" err="1" smtClean="0"/>
              <a:t>for</a:t>
            </a:r>
            <a:r>
              <a:rPr lang="nl-BE" sz="2200" dirty="0" smtClean="0"/>
              <a:t> </a:t>
            </a:r>
            <a:r>
              <a:rPr lang="nl-BE" sz="2200" dirty="0" err="1" smtClean="0"/>
              <a:t>use</a:t>
            </a:r>
            <a:endParaRPr lang="nl-BE" sz="2200" dirty="0"/>
          </a:p>
          <a:p>
            <a:endParaRPr lang="nl-BE" dirty="0"/>
          </a:p>
        </p:txBody>
      </p:sp>
    </p:spTree>
    <p:extLst>
      <p:ext uri="{BB962C8B-B14F-4D97-AF65-F5344CB8AC3E}">
        <p14:creationId xmlns:p14="http://schemas.microsoft.com/office/powerpoint/2010/main" val="12062804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8720"/>
            <a:ext cx="9144000" cy="423308"/>
          </a:xfrm>
        </p:spPr>
        <p:txBody>
          <a:bodyPr>
            <a:noAutofit/>
          </a:bodyPr>
          <a:lstStyle/>
          <a:p>
            <a:r>
              <a:rPr lang="nl-BE" sz="3200" b="1" dirty="0" smtClean="0"/>
              <a:t>2.4-2.9 </a:t>
            </a:r>
            <a:r>
              <a:rPr lang="nl-BE" sz="3200" b="1" dirty="0"/>
              <a:t>Data </a:t>
            </a:r>
            <a:r>
              <a:rPr lang="nl-BE" sz="3200" b="1" dirty="0" err="1" smtClean="0"/>
              <a:t>quality</a:t>
            </a:r>
            <a:r>
              <a:rPr lang="nl-BE" sz="3200" b="1" dirty="0" smtClean="0"/>
              <a:t>, </a:t>
            </a:r>
            <a:r>
              <a:rPr lang="nl-BE" sz="3200" b="1" dirty="0" err="1" smtClean="0"/>
              <a:t>continuity</a:t>
            </a:r>
            <a:r>
              <a:rPr lang="nl-BE" sz="3200" b="1" dirty="0" smtClean="0"/>
              <a:t>, </a:t>
            </a:r>
            <a:r>
              <a:rPr lang="nl-BE" sz="3200" b="1" dirty="0" err="1" smtClean="0"/>
              <a:t>additional</a:t>
            </a:r>
            <a:r>
              <a:rPr lang="nl-BE" sz="3200" b="1" dirty="0" smtClean="0"/>
              <a:t> </a:t>
            </a:r>
            <a:r>
              <a:rPr lang="nl-BE" sz="3200" b="1" dirty="0" err="1" smtClean="0"/>
              <a:t>needs</a:t>
            </a:r>
            <a:r>
              <a:rPr lang="nl-BE" sz="3200" b="1" dirty="0"/>
              <a:t>.</a:t>
            </a:r>
            <a:r>
              <a:rPr lang="nl-BE" sz="3200" b="1" dirty="0" smtClean="0"/>
              <a:t> </a:t>
            </a:r>
            <a:endParaRPr lang="nl-BE" sz="3200" b="1" dirty="0"/>
          </a:p>
        </p:txBody>
      </p:sp>
      <p:sp>
        <p:nvSpPr>
          <p:cNvPr id="3" name="Content Placeholder 2"/>
          <p:cNvSpPr>
            <a:spLocks noGrp="1"/>
          </p:cNvSpPr>
          <p:nvPr>
            <p:ph idx="1"/>
          </p:nvPr>
        </p:nvSpPr>
        <p:spPr>
          <a:xfrm>
            <a:off x="323528" y="1519048"/>
            <a:ext cx="8333652" cy="4862280"/>
          </a:xfrm>
        </p:spPr>
        <p:txBody>
          <a:bodyPr>
            <a:normAutofit/>
          </a:bodyPr>
          <a:lstStyle/>
          <a:p>
            <a:r>
              <a:rPr lang="nl-BE" sz="2400" dirty="0" err="1"/>
              <a:t>Two</a:t>
            </a:r>
            <a:r>
              <a:rPr lang="nl-BE" sz="2400" dirty="0"/>
              <a:t> data formats are </a:t>
            </a:r>
            <a:r>
              <a:rPr lang="nl-BE" sz="2400" dirty="0" smtClean="0"/>
              <a:t>co-</a:t>
            </a:r>
            <a:r>
              <a:rPr lang="nl-BE" sz="2400" dirty="0" err="1" smtClean="0"/>
              <a:t>existing</a:t>
            </a:r>
            <a:r>
              <a:rPr lang="nl-BE" sz="2400" dirty="0" smtClean="0"/>
              <a:t> in database: </a:t>
            </a:r>
            <a:r>
              <a:rPr lang="nl-BE" sz="2400" dirty="0"/>
              <a:t>NASA </a:t>
            </a:r>
            <a:r>
              <a:rPr lang="nl-BE" sz="2400" dirty="0" err="1"/>
              <a:t>Ames</a:t>
            </a:r>
            <a:r>
              <a:rPr lang="nl-BE" sz="2400" dirty="0"/>
              <a:t> (</a:t>
            </a:r>
            <a:r>
              <a:rPr lang="nl-BE" sz="2400" dirty="0" err="1"/>
              <a:t>Ascii</a:t>
            </a:r>
            <a:r>
              <a:rPr lang="nl-BE" sz="2400" dirty="0"/>
              <a:t>) </a:t>
            </a:r>
            <a:r>
              <a:rPr lang="nl-BE" sz="2400" dirty="0" err="1"/>
              <a:t>and</a:t>
            </a:r>
            <a:r>
              <a:rPr lang="nl-BE" sz="2400" dirty="0"/>
              <a:t> </a:t>
            </a:r>
            <a:r>
              <a:rPr lang="nl-BE" sz="2400" dirty="0" smtClean="0"/>
              <a:t>HDF4. </a:t>
            </a:r>
            <a:r>
              <a:rPr lang="nl-BE" sz="2400" dirty="0" err="1" smtClean="0"/>
              <a:t>PIs</a:t>
            </a:r>
            <a:r>
              <a:rPr lang="nl-BE" sz="2400" dirty="0" smtClean="0"/>
              <a:t> must </a:t>
            </a:r>
            <a:r>
              <a:rPr lang="nl-BE" sz="2400" dirty="0" err="1" smtClean="0"/>
              <a:t>comply</a:t>
            </a:r>
            <a:r>
              <a:rPr lang="nl-BE" sz="2400" dirty="0" smtClean="0"/>
              <a:t> </a:t>
            </a:r>
            <a:r>
              <a:rPr lang="nl-BE" sz="2400" dirty="0" err="1" smtClean="0"/>
              <a:t>with</a:t>
            </a:r>
            <a:r>
              <a:rPr lang="nl-BE" sz="2400" dirty="0" smtClean="0"/>
              <a:t> </a:t>
            </a:r>
            <a:r>
              <a:rPr lang="nl-BE" sz="2400" dirty="0" err="1" smtClean="0"/>
              <a:t>one</a:t>
            </a:r>
            <a:r>
              <a:rPr lang="nl-BE" sz="2400" dirty="0" smtClean="0"/>
              <a:t> of </a:t>
            </a:r>
            <a:r>
              <a:rPr lang="nl-BE" sz="2400" dirty="0" err="1" smtClean="0"/>
              <a:t>both</a:t>
            </a:r>
            <a:r>
              <a:rPr lang="nl-BE" sz="2400" dirty="0" smtClean="0"/>
              <a:t> formats.</a:t>
            </a:r>
            <a:r>
              <a:rPr lang="nl-BE" sz="2400" dirty="0"/>
              <a:t> The </a:t>
            </a:r>
            <a:r>
              <a:rPr lang="nl-BE" sz="2400" dirty="0" err="1"/>
              <a:t>actual</a:t>
            </a:r>
            <a:r>
              <a:rPr lang="nl-BE" sz="2400" dirty="0"/>
              <a:t> </a:t>
            </a:r>
            <a:r>
              <a:rPr lang="nl-BE" sz="2400" dirty="0" err="1"/>
              <a:t>tendency</a:t>
            </a:r>
            <a:r>
              <a:rPr lang="nl-BE" sz="2400" dirty="0"/>
              <a:t> is </a:t>
            </a:r>
            <a:r>
              <a:rPr lang="nl-BE" sz="2400" dirty="0" err="1"/>
              <a:t>towards</a:t>
            </a:r>
            <a:r>
              <a:rPr lang="nl-BE" sz="2400" dirty="0"/>
              <a:t> HDF4 GEOMS </a:t>
            </a:r>
            <a:r>
              <a:rPr lang="nl-BE" sz="2400" dirty="0" err="1"/>
              <a:t>guidelines</a:t>
            </a:r>
            <a:r>
              <a:rPr lang="nl-BE" sz="2400" dirty="0"/>
              <a:t>. </a:t>
            </a:r>
            <a:r>
              <a:rPr lang="nl-BE" sz="2400" dirty="0" err="1"/>
              <a:t>Actually</a:t>
            </a:r>
            <a:r>
              <a:rPr lang="nl-BE" sz="2400" dirty="0"/>
              <a:t> </a:t>
            </a:r>
            <a:r>
              <a:rPr lang="nl-BE" sz="2400" dirty="0" err="1"/>
              <a:t>there</a:t>
            </a:r>
            <a:r>
              <a:rPr lang="nl-BE" sz="2400" dirty="0"/>
              <a:t> are no resources </a:t>
            </a:r>
            <a:r>
              <a:rPr lang="nl-BE" sz="2400" dirty="0" err="1"/>
              <a:t>to</a:t>
            </a:r>
            <a:r>
              <a:rPr lang="nl-BE" sz="2400" dirty="0"/>
              <a:t> </a:t>
            </a:r>
            <a:r>
              <a:rPr lang="nl-BE" sz="2400" dirty="0" err="1"/>
              <a:t>convert</a:t>
            </a:r>
            <a:r>
              <a:rPr lang="nl-BE" sz="2400" dirty="0"/>
              <a:t> </a:t>
            </a:r>
            <a:r>
              <a:rPr lang="nl-BE" sz="2400" dirty="0" err="1"/>
              <a:t>all</a:t>
            </a:r>
            <a:r>
              <a:rPr lang="nl-BE" sz="2400" dirty="0"/>
              <a:t> data </a:t>
            </a:r>
            <a:r>
              <a:rPr lang="nl-BE" sz="2400" dirty="0" err="1"/>
              <a:t>to</a:t>
            </a:r>
            <a:r>
              <a:rPr lang="nl-BE" sz="2400" dirty="0"/>
              <a:t> HDF4. </a:t>
            </a:r>
          </a:p>
          <a:p>
            <a:r>
              <a:rPr lang="nl-BE" sz="2400" dirty="0" err="1" smtClean="0"/>
              <a:t>Each</a:t>
            </a:r>
            <a:r>
              <a:rPr lang="nl-BE" sz="2400" dirty="0" smtClean="0"/>
              <a:t> PI must </a:t>
            </a:r>
            <a:r>
              <a:rPr lang="nl-BE" sz="2400" dirty="0" err="1" smtClean="0"/>
              <a:t>comply</a:t>
            </a:r>
            <a:r>
              <a:rPr lang="nl-BE" sz="2400" dirty="0" smtClean="0"/>
              <a:t> </a:t>
            </a:r>
            <a:r>
              <a:rPr lang="nl-BE" sz="2400" dirty="0" err="1" smtClean="0"/>
              <a:t>with</a:t>
            </a:r>
            <a:r>
              <a:rPr lang="nl-BE" sz="2400" dirty="0" smtClean="0"/>
              <a:t> </a:t>
            </a:r>
            <a:r>
              <a:rPr lang="nl-BE" sz="2400" dirty="0" err="1" smtClean="0"/>
              <a:t>quality</a:t>
            </a:r>
            <a:r>
              <a:rPr lang="nl-BE" sz="2400" dirty="0" smtClean="0"/>
              <a:t> protocol </a:t>
            </a:r>
            <a:r>
              <a:rPr lang="nl-BE" sz="2400" dirty="0" err="1" smtClean="0"/>
              <a:t>established</a:t>
            </a:r>
            <a:r>
              <a:rPr lang="nl-BE" sz="2400" dirty="0" smtClean="0"/>
              <a:t> </a:t>
            </a:r>
            <a:r>
              <a:rPr lang="nl-BE" sz="2400" dirty="0" err="1" smtClean="0"/>
              <a:t>and</a:t>
            </a:r>
            <a:r>
              <a:rPr lang="nl-BE" sz="2400" dirty="0" smtClean="0"/>
              <a:t> </a:t>
            </a:r>
            <a:r>
              <a:rPr lang="nl-BE" sz="2400" dirty="0" err="1" smtClean="0"/>
              <a:t>verified</a:t>
            </a:r>
            <a:r>
              <a:rPr lang="nl-BE" sz="2400" dirty="0" smtClean="0"/>
              <a:t> </a:t>
            </a:r>
            <a:r>
              <a:rPr lang="nl-BE" sz="2400" dirty="0" err="1" smtClean="0"/>
              <a:t>by</a:t>
            </a:r>
            <a:r>
              <a:rPr lang="nl-BE" sz="2400" dirty="0" smtClean="0"/>
              <a:t> </a:t>
            </a:r>
            <a:r>
              <a:rPr lang="nl-BE" sz="2400" dirty="0" err="1" smtClean="0"/>
              <a:t>Working</a:t>
            </a:r>
            <a:r>
              <a:rPr lang="nl-BE" sz="2400" dirty="0" smtClean="0"/>
              <a:t> Group </a:t>
            </a:r>
            <a:r>
              <a:rPr lang="nl-BE" sz="2400" dirty="0" err="1" smtClean="0"/>
              <a:t>and</a:t>
            </a:r>
            <a:r>
              <a:rPr lang="nl-BE" sz="2400" dirty="0" smtClean="0"/>
              <a:t> Steering </a:t>
            </a:r>
            <a:r>
              <a:rPr lang="nl-BE" sz="2400" dirty="0" err="1" smtClean="0"/>
              <a:t>Committee</a:t>
            </a:r>
            <a:endParaRPr lang="nl-BE" sz="2400" dirty="0" smtClean="0"/>
          </a:p>
          <a:p>
            <a:r>
              <a:rPr lang="nl-BE" sz="2400" dirty="0" err="1" smtClean="0"/>
              <a:t>Working</a:t>
            </a:r>
            <a:r>
              <a:rPr lang="nl-BE" sz="2400" dirty="0" smtClean="0"/>
              <a:t> </a:t>
            </a:r>
            <a:r>
              <a:rPr lang="nl-BE" sz="2400" dirty="0" err="1" smtClean="0"/>
              <a:t>Groups</a:t>
            </a:r>
            <a:r>
              <a:rPr lang="nl-BE" sz="2400" dirty="0" smtClean="0"/>
              <a:t> </a:t>
            </a:r>
            <a:r>
              <a:rPr lang="nl-BE" sz="2400" dirty="0" err="1" smtClean="0"/>
              <a:t>organise</a:t>
            </a:r>
            <a:r>
              <a:rPr lang="nl-BE" sz="2400" dirty="0" smtClean="0"/>
              <a:t> data </a:t>
            </a:r>
            <a:r>
              <a:rPr lang="nl-BE" sz="2400" dirty="0" err="1" smtClean="0"/>
              <a:t>acceptance</a:t>
            </a:r>
            <a:r>
              <a:rPr lang="nl-BE" sz="2400" dirty="0" smtClean="0"/>
              <a:t> </a:t>
            </a:r>
            <a:r>
              <a:rPr lang="nl-BE" sz="2400" dirty="0" err="1" smtClean="0"/>
              <a:t>exercise</a:t>
            </a:r>
            <a:r>
              <a:rPr lang="nl-BE" sz="2400" dirty="0" smtClean="0"/>
              <a:t>, </a:t>
            </a:r>
            <a:r>
              <a:rPr lang="nl-BE" sz="2400" dirty="0" err="1" smtClean="0"/>
              <a:t>algorithm</a:t>
            </a:r>
            <a:r>
              <a:rPr lang="nl-BE" sz="2400" dirty="0" smtClean="0"/>
              <a:t> </a:t>
            </a:r>
            <a:r>
              <a:rPr lang="nl-BE" sz="2400" dirty="0" err="1" smtClean="0"/>
              <a:t>comparisons</a:t>
            </a:r>
            <a:r>
              <a:rPr lang="nl-BE" sz="2400" dirty="0" smtClean="0"/>
              <a:t> </a:t>
            </a:r>
            <a:r>
              <a:rPr lang="nl-BE" sz="2400" dirty="0" err="1" smtClean="0"/>
              <a:t>and</a:t>
            </a:r>
            <a:r>
              <a:rPr lang="nl-BE" sz="2400" dirty="0" smtClean="0"/>
              <a:t> </a:t>
            </a:r>
            <a:r>
              <a:rPr lang="nl-BE" sz="2400" dirty="0" err="1" smtClean="0"/>
              <a:t>instruments</a:t>
            </a:r>
            <a:r>
              <a:rPr lang="nl-BE" sz="2400" dirty="0" smtClean="0"/>
              <a:t>/</a:t>
            </a:r>
            <a:r>
              <a:rPr lang="nl-BE" sz="2400" dirty="0" err="1" smtClean="0"/>
              <a:t>observations</a:t>
            </a:r>
            <a:r>
              <a:rPr lang="nl-BE" sz="2400" dirty="0" smtClean="0"/>
              <a:t> </a:t>
            </a:r>
            <a:r>
              <a:rPr lang="nl-BE" sz="2400" dirty="0" err="1" smtClean="0"/>
              <a:t>comparison</a:t>
            </a:r>
            <a:r>
              <a:rPr lang="nl-BE" sz="2400" dirty="0" smtClean="0"/>
              <a:t> </a:t>
            </a:r>
            <a:r>
              <a:rPr lang="nl-BE" sz="2400" dirty="0" err="1" smtClean="0"/>
              <a:t>campaigns</a:t>
            </a:r>
            <a:endParaRPr lang="nl-BE" sz="2400" dirty="0" smtClean="0"/>
          </a:p>
          <a:p>
            <a:r>
              <a:rPr lang="nl-BE" sz="2400" dirty="0" err="1" smtClean="0"/>
              <a:t>Work</a:t>
            </a:r>
            <a:r>
              <a:rPr lang="nl-BE" sz="2400" dirty="0" smtClean="0"/>
              <a:t> on </a:t>
            </a:r>
            <a:r>
              <a:rPr lang="nl-BE" sz="2400" dirty="0" err="1" smtClean="0"/>
              <a:t>network</a:t>
            </a:r>
            <a:r>
              <a:rPr lang="nl-BE" sz="2400" dirty="0" smtClean="0"/>
              <a:t> </a:t>
            </a:r>
            <a:r>
              <a:rPr lang="nl-BE" sz="2400" dirty="0" err="1" smtClean="0"/>
              <a:t>consistency</a:t>
            </a:r>
            <a:r>
              <a:rPr lang="nl-BE" sz="2400" dirty="0" smtClean="0"/>
              <a:t> </a:t>
            </a:r>
            <a:r>
              <a:rPr lang="nl-BE" sz="2400" dirty="0" err="1" smtClean="0"/>
              <a:t>and</a:t>
            </a:r>
            <a:r>
              <a:rPr lang="nl-BE" sz="2400" dirty="0" smtClean="0"/>
              <a:t> </a:t>
            </a:r>
            <a:r>
              <a:rPr lang="nl-BE" sz="2400" dirty="0" err="1" smtClean="0"/>
              <a:t>characterisation</a:t>
            </a:r>
            <a:r>
              <a:rPr lang="nl-BE" sz="2400" dirty="0" smtClean="0"/>
              <a:t> of </a:t>
            </a:r>
            <a:r>
              <a:rPr lang="nl-BE" sz="2400" dirty="0" err="1" smtClean="0"/>
              <a:t>uncertainties</a:t>
            </a:r>
            <a:r>
              <a:rPr lang="nl-BE" sz="2400" dirty="0" smtClean="0"/>
              <a:t> is </a:t>
            </a:r>
            <a:r>
              <a:rPr lang="nl-BE" sz="2400" dirty="0" err="1" smtClean="0"/>
              <a:t>ongoing</a:t>
            </a:r>
            <a:endParaRPr lang="nl-BE" sz="2400" dirty="0" smtClean="0"/>
          </a:p>
        </p:txBody>
      </p:sp>
    </p:spTree>
    <p:extLst>
      <p:ext uri="{BB962C8B-B14F-4D97-AF65-F5344CB8AC3E}">
        <p14:creationId xmlns:p14="http://schemas.microsoft.com/office/powerpoint/2010/main" val="40316028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2736"/>
            <a:ext cx="9144000" cy="423308"/>
          </a:xfrm>
        </p:spPr>
        <p:txBody>
          <a:bodyPr>
            <a:noAutofit/>
          </a:bodyPr>
          <a:lstStyle/>
          <a:p>
            <a:r>
              <a:rPr lang="nl-BE" sz="3200" b="1" dirty="0"/>
              <a:t>2.4-2.9 Data </a:t>
            </a:r>
            <a:r>
              <a:rPr lang="nl-BE" sz="3200" b="1" dirty="0" err="1"/>
              <a:t>quality</a:t>
            </a:r>
            <a:r>
              <a:rPr lang="nl-BE" sz="3200" b="1" dirty="0"/>
              <a:t>, </a:t>
            </a:r>
            <a:r>
              <a:rPr lang="nl-BE" sz="3200" b="1" dirty="0" err="1"/>
              <a:t>continuity</a:t>
            </a:r>
            <a:r>
              <a:rPr lang="nl-BE" sz="3200" b="1" dirty="0"/>
              <a:t>, </a:t>
            </a:r>
            <a:r>
              <a:rPr lang="nl-BE" sz="3200" b="1" dirty="0" err="1"/>
              <a:t>additional</a:t>
            </a:r>
            <a:r>
              <a:rPr lang="nl-BE" sz="3200" b="1" dirty="0"/>
              <a:t> </a:t>
            </a:r>
            <a:r>
              <a:rPr lang="nl-BE" sz="3200" b="1" dirty="0" err="1" smtClean="0"/>
              <a:t>needs</a:t>
            </a:r>
            <a:r>
              <a:rPr lang="nl-BE" sz="3200" b="1" dirty="0" smtClean="0"/>
              <a:t> (</a:t>
            </a:r>
            <a:r>
              <a:rPr lang="nl-BE" sz="3200" b="1" dirty="0" err="1" smtClean="0"/>
              <a:t>cont’d</a:t>
            </a:r>
            <a:r>
              <a:rPr lang="nl-BE" sz="3200" b="1" dirty="0" smtClean="0"/>
              <a:t>). </a:t>
            </a:r>
            <a:endParaRPr lang="nl-BE" sz="3200" b="1" dirty="0"/>
          </a:p>
        </p:txBody>
      </p:sp>
      <p:sp>
        <p:nvSpPr>
          <p:cNvPr id="3" name="Content Placeholder 2"/>
          <p:cNvSpPr>
            <a:spLocks noGrp="1"/>
          </p:cNvSpPr>
          <p:nvPr>
            <p:ph idx="1"/>
          </p:nvPr>
        </p:nvSpPr>
        <p:spPr>
          <a:xfrm>
            <a:off x="395536" y="1628800"/>
            <a:ext cx="8333652" cy="4933891"/>
          </a:xfrm>
        </p:spPr>
        <p:txBody>
          <a:bodyPr>
            <a:normAutofit lnSpcReduction="10000"/>
          </a:bodyPr>
          <a:lstStyle/>
          <a:p>
            <a:r>
              <a:rPr lang="nl-BE" sz="2400" dirty="0"/>
              <a:t>Data </a:t>
            </a:r>
            <a:r>
              <a:rPr lang="nl-BE" sz="2400" dirty="0" err="1"/>
              <a:t>continuity</a:t>
            </a:r>
            <a:r>
              <a:rPr lang="nl-BE" sz="2400" dirty="0"/>
              <a:t> is a </a:t>
            </a:r>
            <a:r>
              <a:rPr lang="nl-BE" sz="2400" dirty="0" err="1"/>
              <a:t>potential</a:t>
            </a:r>
            <a:r>
              <a:rPr lang="nl-BE" sz="2400" dirty="0"/>
              <a:t> </a:t>
            </a:r>
            <a:r>
              <a:rPr lang="nl-BE" sz="2400" dirty="0" err="1"/>
              <a:t>problem</a:t>
            </a:r>
            <a:r>
              <a:rPr lang="nl-BE" sz="2400" dirty="0"/>
              <a:t> </a:t>
            </a:r>
            <a:r>
              <a:rPr lang="nl-BE" sz="2400" dirty="0" err="1"/>
              <a:t>associated</a:t>
            </a:r>
            <a:r>
              <a:rPr lang="nl-BE" sz="2400" dirty="0"/>
              <a:t> </a:t>
            </a:r>
            <a:r>
              <a:rPr lang="nl-BE" sz="2400" dirty="0" err="1"/>
              <a:t>with</a:t>
            </a:r>
            <a:r>
              <a:rPr lang="nl-BE" sz="2400" dirty="0"/>
              <a:t> instrument failure </a:t>
            </a:r>
            <a:r>
              <a:rPr lang="nl-BE" sz="2400" dirty="0" err="1"/>
              <a:t>and</a:t>
            </a:r>
            <a:r>
              <a:rPr lang="nl-BE" sz="2400" dirty="0"/>
              <a:t> resources (cf. </a:t>
            </a:r>
            <a:r>
              <a:rPr lang="nl-BE" sz="2400" dirty="0" err="1"/>
              <a:t>funding</a:t>
            </a:r>
            <a:r>
              <a:rPr lang="nl-BE" sz="2400" dirty="0"/>
              <a:t>)</a:t>
            </a:r>
          </a:p>
          <a:p>
            <a:endParaRPr lang="nl-BE" sz="2400" dirty="0" smtClean="0"/>
          </a:p>
          <a:p>
            <a:r>
              <a:rPr lang="nl-BE" sz="2400" dirty="0" err="1" smtClean="0"/>
              <a:t>Auxiliary</a:t>
            </a:r>
            <a:r>
              <a:rPr lang="nl-BE" sz="2400" dirty="0" smtClean="0"/>
              <a:t> </a:t>
            </a:r>
            <a:r>
              <a:rPr lang="nl-BE" sz="2400" dirty="0"/>
              <a:t>data like meteorological data </a:t>
            </a:r>
            <a:r>
              <a:rPr lang="nl-BE" sz="2400" dirty="0" err="1"/>
              <a:t>sometimes</a:t>
            </a:r>
            <a:r>
              <a:rPr lang="nl-BE" sz="2400" dirty="0"/>
              <a:t> </a:t>
            </a:r>
            <a:r>
              <a:rPr lang="nl-BE" sz="2400" dirty="0" err="1"/>
              <a:t>available</a:t>
            </a:r>
            <a:r>
              <a:rPr lang="nl-BE" sz="2400" dirty="0"/>
              <a:t> at </a:t>
            </a:r>
            <a:r>
              <a:rPr lang="nl-BE" sz="2400" dirty="0" err="1"/>
              <a:t>the</a:t>
            </a:r>
            <a:r>
              <a:rPr lang="nl-BE" sz="2400" dirty="0"/>
              <a:t> </a:t>
            </a:r>
            <a:r>
              <a:rPr lang="nl-BE" sz="2400" dirty="0" err="1"/>
              <a:t>observatory</a:t>
            </a:r>
            <a:r>
              <a:rPr lang="nl-BE" sz="2400" dirty="0"/>
              <a:t>, </a:t>
            </a:r>
            <a:r>
              <a:rPr lang="nl-BE" sz="2400" dirty="0" err="1"/>
              <a:t>otherwise</a:t>
            </a:r>
            <a:r>
              <a:rPr lang="nl-BE" sz="2400" dirty="0"/>
              <a:t> taken </a:t>
            </a:r>
            <a:r>
              <a:rPr lang="nl-BE" sz="2400" dirty="0" err="1"/>
              <a:t>from</a:t>
            </a:r>
            <a:r>
              <a:rPr lang="nl-BE" sz="2400" dirty="0"/>
              <a:t> NCEP or ECMWF. </a:t>
            </a:r>
          </a:p>
          <a:p>
            <a:r>
              <a:rPr lang="nl-BE" sz="2400" dirty="0" err="1"/>
              <a:t>Complementary</a:t>
            </a:r>
            <a:r>
              <a:rPr lang="nl-BE" sz="2400" dirty="0"/>
              <a:t> data: in-situ </a:t>
            </a:r>
            <a:r>
              <a:rPr lang="nl-BE" sz="2400" dirty="0" err="1"/>
              <a:t>surface</a:t>
            </a:r>
            <a:r>
              <a:rPr lang="nl-BE" sz="2400" dirty="0"/>
              <a:t>, </a:t>
            </a:r>
            <a:r>
              <a:rPr lang="nl-BE" sz="2400" dirty="0" err="1"/>
              <a:t>airborne</a:t>
            </a:r>
            <a:r>
              <a:rPr lang="nl-BE" sz="2400" dirty="0"/>
              <a:t>, </a:t>
            </a:r>
            <a:r>
              <a:rPr lang="nl-BE" sz="2400" dirty="0" err="1"/>
              <a:t>satellite</a:t>
            </a:r>
            <a:r>
              <a:rPr lang="nl-BE" sz="2400" dirty="0"/>
              <a:t> </a:t>
            </a:r>
            <a:r>
              <a:rPr lang="nl-BE" sz="2400" dirty="0" smtClean="0"/>
              <a:t>data</a:t>
            </a:r>
          </a:p>
          <a:p>
            <a:endParaRPr lang="nl-BE" sz="2400" dirty="0" smtClean="0"/>
          </a:p>
          <a:p>
            <a:r>
              <a:rPr lang="nl-BE" sz="2400" dirty="0" err="1" smtClean="0"/>
              <a:t>Latest</a:t>
            </a:r>
            <a:r>
              <a:rPr lang="nl-BE" sz="2400" dirty="0" smtClean="0"/>
              <a:t> </a:t>
            </a:r>
            <a:r>
              <a:rPr lang="nl-BE" sz="2400" dirty="0" err="1" smtClean="0"/>
              <a:t>initiative</a:t>
            </a:r>
            <a:r>
              <a:rPr lang="nl-BE" sz="2400" dirty="0" smtClean="0"/>
              <a:t>: </a:t>
            </a:r>
            <a:r>
              <a:rPr lang="nl-BE" sz="2400" dirty="0" err="1" smtClean="0"/>
              <a:t>build</a:t>
            </a:r>
            <a:r>
              <a:rPr lang="nl-BE" sz="2400" dirty="0" smtClean="0"/>
              <a:t> </a:t>
            </a:r>
            <a:r>
              <a:rPr lang="nl-BE" sz="2400" dirty="0" err="1" smtClean="0"/>
              <a:t>an</a:t>
            </a:r>
            <a:r>
              <a:rPr lang="nl-BE" sz="2400" dirty="0" smtClean="0"/>
              <a:t> </a:t>
            </a:r>
            <a:r>
              <a:rPr lang="nl-BE" sz="2400" b="1" i="1" dirty="0" smtClean="0"/>
              <a:t>ACTRIS ESFRI </a:t>
            </a:r>
            <a:r>
              <a:rPr lang="nl-BE" sz="2400" dirty="0" err="1" smtClean="0"/>
              <a:t>including</a:t>
            </a:r>
            <a:r>
              <a:rPr lang="nl-BE" sz="2400" dirty="0" smtClean="0"/>
              <a:t> (part of) European NDACC </a:t>
            </a:r>
            <a:r>
              <a:rPr lang="nl-BE" sz="2400" dirty="0" err="1" smtClean="0"/>
              <a:t>activities</a:t>
            </a:r>
            <a:r>
              <a:rPr lang="nl-BE" sz="2400" dirty="0" smtClean="0"/>
              <a:t>, </a:t>
            </a:r>
            <a:r>
              <a:rPr lang="nl-BE" sz="2400" dirty="0" err="1" smtClean="0"/>
              <a:t>to</a:t>
            </a:r>
            <a:r>
              <a:rPr lang="nl-BE" sz="2400" dirty="0" smtClean="0"/>
              <a:t> </a:t>
            </a:r>
            <a:r>
              <a:rPr lang="nl-BE" sz="2400" dirty="0" err="1" smtClean="0"/>
              <a:t>ensure</a:t>
            </a:r>
            <a:r>
              <a:rPr lang="nl-BE" sz="2400" dirty="0" smtClean="0"/>
              <a:t> long-term commitment of EU Member </a:t>
            </a:r>
            <a:r>
              <a:rPr lang="nl-BE" sz="2400" dirty="0" err="1" smtClean="0"/>
              <a:t>States</a:t>
            </a:r>
            <a:r>
              <a:rPr lang="nl-BE" sz="2400" dirty="0" smtClean="0"/>
              <a:t> </a:t>
            </a:r>
            <a:r>
              <a:rPr lang="nl-BE" sz="2400" dirty="0" err="1" smtClean="0"/>
              <a:t>and</a:t>
            </a:r>
            <a:r>
              <a:rPr lang="nl-BE" sz="2400" dirty="0" smtClean="0"/>
              <a:t> </a:t>
            </a:r>
            <a:r>
              <a:rPr lang="nl-BE" sz="2400" dirty="0" err="1" smtClean="0"/>
              <a:t>better</a:t>
            </a:r>
            <a:r>
              <a:rPr lang="nl-BE" sz="2400" dirty="0" smtClean="0"/>
              <a:t> </a:t>
            </a:r>
            <a:r>
              <a:rPr lang="nl-BE" sz="2400" dirty="0" err="1" smtClean="0"/>
              <a:t>integration</a:t>
            </a:r>
            <a:r>
              <a:rPr lang="nl-BE" sz="2400" dirty="0" smtClean="0"/>
              <a:t> </a:t>
            </a:r>
            <a:r>
              <a:rPr lang="nl-BE" sz="2400" dirty="0" err="1" smtClean="0"/>
              <a:t>with</a:t>
            </a:r>
            <a:r>
              <a:rPr lang="nl-BE" sz="2400" dirty="0" smtClean="0"/>
              <a:t> </a:t>
            </a:r>
            <a:r>
              <a:rPr lang="nl-BE" sz="2400" dirty="0" err="1" smtClean="0"/>
              <a:t>complementary</a:t>
            </a:r>
            <a:r>
              <a:rPr lang="nl-BE" sz="2400" dirty="0" smtClean="0"/>
              <a:t> data</a:t>
            </a:r>
          </a:p>
          <a:p>
            <a:pPr marL="0" indent="0">
              <a:buNone/>
            </a:pPr>
            <a:r>
              <a:rPr lang="nl-BE" sz="2400" dirty="0" smtClean="0"/>
              <a:t>	(</a:t>
            </a:r>
            <a:r>
              <a:rPr lang="nl-BE" sz="2400" dirty="0" err="1" smtClean="0"/>
              <a:t>similar</a:t>
            </a:r>
            <a:r>
              <a:rPr lang="nl-BE" sz="2400" dirty="0" smtClean="0"/>
              <a:t> </a:t>
            </a:r>
            <a:r>
              <a:rPr lang="nl-BE" sz="2400" dirty="0" err="1" smtClean="0"/>
              <a:t>to</a:t>
            </a:r>
            <a:r>
              <a:rPr lang="nl-BE" sz="2400" dirty="0" smtClean="0"/>
              <a:t> </a:t>
            </a:r>
            <a:r>
              <a:rPr lang="nl-BE" sz="2400" dirty="0" err="1" smtClean="0"/>
              <a:t>initiative</a:t>
            </a:r>
            <a:r>
              <a:rPr lang="nl-BE" sz="2400" dirty="0" smtClean="0"/>
              <a:t> </a:t>
            </a:r>
            <a:r>
              <a:rPr lang="nl-BE" sz="2400" dirty="0" err="1" smtClean="0"/>
              <a:t>to</a:t>
            </a:r>
            <a:r>
              <a:rPr lang="nl-BE" sz="2400" dirty="0" smtClean="0"/>
              <a:t> </a:t>
            </a:r>
            <a:r>
              <a:rPr lang="nl-BE" sz="2400" dirty="0" err="1" smtClean="0"/>
              <a:t>associate</a:t>
            </a:r>
            <a:r>
              <a:rPr lang="nl-BE" sz="2400" dirty="0" smtClean="0"/>
              <a:t> European TCCON 	</a:t>
            </a:r>
            <a:r>
              <a:rPr lang="nl-BE" sz="2400" dirty="0" err="1" smtClean="0"/>
              <a:t>activities</a:t>
            </a:r>
            <a:r>
              <a:rPr lang="nl-BE" sz="2400" dirty="0" smtClean="0"/>
              <a:t> </a:t>
            </a:r>
            <a:r>
              <a:rPr lang="nl-BE" sz="2400" dirty="0" err="1" smtClean="0"/>
              <a:t>to</a:t>
            </a:r>
            <a:r>
              <a:rPr lang="nl-BE" sz="2400" dirty="0" smtClean="0"/>
              <a:t> ICOS ESFRI)</a:t>
            </a:r>
            <a:endParaRPr lang="nl-BE" sz="2400" dirty="0"/>
          </a:p>
        </p:txBody>
      </p:sp>
    </p:spTree>
    <p:extLst>
      <p:ext uri="{BB962C8B-B14F-4D97-AF65-F5344CB8AC3E}">
        <p14:creationId xmlns:p14="http://schemas.microsoft.com/office/powerpoint/2010/main" val="1961314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BE" sz="3200" b="1" dirty="0" smtClean="0"/>
              <a:t>3. Network </a:t>
            </a:r>
            <a:r>
              <a:rPr lang="nl-BE" sz="3200" b="1" dirty="0"/>
              <a:t>of </a:t>
            </a:r>
            <a:r>
              <a:rPr lang="nl-BE" sz="3200" b="1" dirty="0" err="1"/>
              <a:t>networks</a:t>
            </a:r>
            <a:endParaRPr lang="nl-BE" sz="3200" b="1" dirty="0"/>
          </a:p>
        </p:txBody>
      </p:sp>
      <p:sp>
        <p:nvSpPr>
          <p:cNvPr id="3" name="Content Placeholder 2"/>
          <p:cNvSpPr>
            <a:spLocks noGrp="1"/>
          </p:cNvSpPr>
          <p:nvPr>
            <p:ph idx="1"/>
          </p:nvPr>
        </p:nvSpPr>
        <p:spPr/>
        <p:txBody>
          <a:bodyPr>
            <a:normAutofit/>
          </a:bodyPr>
          <a:lstStyle/>
          <a:p>
            <a:r>
              <a:rPr lang="nl-BE" sz="2400" dirty="0" smtClean="0"/>
              <a:t>NDACC has </a:t>
            </a:r>
            <a:r>
              <a:rPr lang="nl-BE" sz="2400" dirty="0" err="1" smtClean="0"/>
              <a:t>signed</a:t>
            </a:r>
            <a:r>
              <a:rPr lang="nl-BE" sz="2400" dirty="0" smtClean="0"/>
              <a:t> </a:t>
            </a:r>
            <a:r>
              <a:rPr lang="nl-BE" sz="2400" dirty="0" err="1" smtClean="0"/>
              <a:t>agreements</a:t>
            </a:r>
            <a:r>
              <a:rPr lang="nl-BE" sz="2400" dirty="0" smtClean="0"/>
              <a:t> </a:t>
            </a:r>
            <a:r>
              <a:rPr lang="nl-BE" sz="2400" dirty="0" err="1" smtClean="0"/>
              <a:t>with</a:t>
            </a:r>
            <a:r>
              <a:rPr lang="nl-BE" sz="2400" dirty="0" smtClean="0"/>
              <a:t> “</a:t>
            </a:r>
            <a:r>
              <a:rPr lang="nl-BE" sz="2400" dirty="0" err="1" smtClean="0"/>
              <a:t>cooperating</a:t>
            </a:r>
            <a:r>
              <a:rPr lang="nl-BE" sz="2400" dirty="0" smtClean="0"/>
              <a:t> </a:t>
            </a:r>
            <a:r>
              <a:rPr lang="nl-BE" sz="2400" dirty="0" err="1" smtClean="0"/>
              <a:t>networks</a:t>
            </a:r>
            <a:r>
              <a:rPr lang="nl-BE" sz="2400" dirty="0" smtClean="0"/>
              <a:t>” </a:t>
            </a:r>
            <a:r>
              <a:rPr lang="nl-BE" sz="2400" dirty="0" err="1" smtClean="0"/>
              <a:t>for</a:t>
            </a:r>
            <a:r>
              <a:rPr lang="nl-BE" sz="2400" dirty="0" smtClean="0"/>
              <a:t> </a:t>
            </a:r>
            <a:r>
              <a:rPr lang="nl-BE" sz="2400" dirty="0" err="1" smtClean="0"/>
              <a:t>facilitating</a:t>
            </a:r>
            <a:r>
              <a:rPr lang="nl-BE" sz="2400" dirty="0" smtClean="0"/>
              <a:t> data exchange, like</a:t>
            </a:r>
          </a:p>
          <a:p>
            <a:pPr marL="0" lvl="2" indent="0">
              <a:buNone/>
            </a:pPr>
            <a:r>
              <a:rPr lang="nl-BE" dirty="0" smtClean="0"/>
              <a:t>	AGAGE</a:t>
            </a:r>
            <a:r>
              <a:rPr lang="nl-BE" dirty="0"/>
              <a:t>, AERONET/MPLNET, NOAA HATS, </a:t>
            </a:r>
            <a:r>
              <a:rPr lang="nl-BE" dirty="0" smtClean="0"/>
              <a:t>TCCON</a:t>
            </a:r>
            <a:r>
              <a:rPr lang="nl-BE" dirty="0"/>
              <a:t>, </a:t>
            </a:r>
            <a:r>
              <a:rPr lang="nl-BE" dirty="0" smtClean="0"/>
              <a:t>BSRN, 	GRUAN</a:t>
            </a:r>
            <a:r>
              <a:rPr lang="nl-BE" dirty="0"/>
              <a:t>, SHADOZ, GAW…</a:t>
            </a:r>
          </a:p>
          <a:p>
            <a:endParaRPr lang="nl-BE" sz="2400" dirty="0" smtClean="0"/>
          </a:p>
          <a:p>
            <a:r>
              <a:rPr lang="nl-BE" sz="2400" dirty="0" smtClean="0"/>
              <a:t>NDACC </a:t>
            </a:r>
            <a:r>
              <a:rPr lang="nl-BE" sz="2400" dirty="0" err="1" smtClean="0"/>
              <a:t>can</a:t>
            </a:r>
            <a:r>
              <a:rPr lang="nl-BE" sz="2400" dirty="0" smtClean="0"/>
              <a:t> </a:t>
            </a:r>
            <a:r>
              <a:rPr lang="nl-BE" sz="2400" dirty="0" err="1" smtClean="0"/>
              <a:t>contribute</a:t>
            </a:r>
            <a:r>
              <a:rPr lang="nl-BE" sz="2400" dirty="0" smtClean="0"/>
              <a:t> </a:t>
            </a:r>
            <a:r>
              <a:rPr lang="nl-BE" sz="2400" dirty="0" err="1" smtClean="0"/>
              <a:t>to</a:t>
            </a:r>
            <a:r>
              <a:rPr lang="nl-BE" sz="2400" dirty="0" smtClean="0"/>
              <a:t> GEOSS (cf. </a:t>
            </a:r>
            <a:r>
              <a:rPr lang="nl-BE" sz="2400" dirty="0" err="1" smtClean="0"/>
              <a:t>it</a:t>
            </a:r>
            <a:r>
              <a:rPr lang="nl-BE" sz="2400" dirty="0" smtClean="0"/>
              <a:t> is </a:t>
            </a:r>
            <a:r>
              <a:rPr lang="nl-BE" sz="2400" dirty="0" err="1" smtClean="0"/>
              <a:t>mentioned</a:t>
            </a:r>
            <a:r>
              <a:rPr lang="nl-BE" sz="2400" dirty="0" smtClean="0"/>
              <a:t> in </a:t>
            </a:r>
            <a:r>
              <a:rPr lang="nl-BE" sz="2400" b="1" dirty="0"/>
              <a:t>GEO 2012-2015 WORK </a:t>
            </a:r>
            <a:r>
              <a:rPr lang="nl-BE" sz="2400" b="1" dirty="0" smtClean="0"/>
              <a:t>PLAN) </a:t>
            </a:r>
            <a:r>
              <a:rPr lang="nl-BE" sz="2400" dirty="0" smtClean="0"/>
              <a:t>but </a:t>
            </a:r>
            <a:r>
              <a:rPr lang="nl-BE" sz="2400" dirty="0" err="1" smtClean="0"/>
              <a:t>there</a:t>
            </a:r>
            <a:r>
              <a:rPr lang="nl-BE" sz="2400" dirty="0" smtClean="0"/>
              <a:t> are no </a:t>
            </a:r>
            <a:r>
              <a:rPr lang="nl-BE" sz="2400" dirty="0" err="1" smtClean="0"/>
              <a:t>formal</a:t>
            </a:r>
            <a:r>
              <a:rPr lang="nl-BE" sz="2400" dirty="0" smtClean="0"/>
              <a:t> links </a:t>
            </a:r>
            <a:r>
              <a:rPr lang="nl-BE" sz="2400" dirty="0" err="1" smtClean="0"/>
              <a:t>yet</a:t>
            </a:r>
            <a:r>
              <a:rPr lang="nl-BE" sz="2400" dirty="0"/>
              <a:t> </a:t>
            </a:r>
            <a:endParaRPr lang="nl-BE" sz="2400" dirty="0" smtClean="0"/>
          </a:p>
          <a:p>
            <a:pPr marL="0" indent="0">
              <a:buNone/>
            </a:pPr>
            <a:r>
              <a:rPr lang="nl-BE" sz="2400" dirty="0">
                <a:sym typeface="Symbol"/>
              </a:rPr>
              <a:t>	</a:t>
            </a:r>
            <a:r>
              <a:rPr lang="nl-BE" sz="2400" dirty="0" smtClean="0">
                <a:sym typeface="Symbol"/>
              </a:rPr>
              <a:t></a:t>
            </a:r>
            <a:r>
              <a:rPr lang="nl-BE" sz="2400" dirty="0" smtClean="0"/>
              <a:t> </a:t>
            </a:r>
            <a:r>
              <a:rPr lang="nl-BE" sz="2400" dirty="0" err="1" smtClean="0"/>
              <a:t>an</a:t>
            </a:r>
            <a:r>
              <a:rPr lang="nl-BE" sz="2400" dirty="0" smtClean="0"/>
              <a:t> argument </a:t>
            </a:r>
            <a:r>
              <a:rPr lang="nl-BE" sz="2400" dirty="0" err="1" smtClean="0"/>
              <a:t>for</a:t>
            </a:r>
            <a:r>
              <a:rPr lang="nl-BE" sz="2400" dirty="0" smtClean="0"/>
              <a:t> partnership in </a:t>
            </a:r>
            <a:r>
              <a:rPr lang="nl-BE" sz="2400" dirty="0" err="1" smtClean="0"/>
              <a:t>ConnectinGEO</a:t>
            </a:r>
            <a:r>
              <a:rPr lang="nl-BE" sz="2400" dirty="0" smtClean="0"/>
              <a:t>. </a:t>
            </a:r>
            <a:endParaRPr lang="nl-BE" sz="2400" dirty="0"/>
          </a:p>
        </p:txBody>
      </p:sp>
    </p:spTree>
    <p:extLst>
      <p:ext uri="{BB962C8B-B14F-4D97-AF65-F5344CB8AC3E}">
        <p14:creationId xmlns:p14="http://schemas.microsoft.com/office/powerpoint/2010/main" val="36565471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sz="3600" b="1" dirty="0"/>
              <a:t>3. </a:t>
            </a:r>
            <a:r>
              <a:rPr lang="nl-BE" sz="3600" b="1" dirty="0" err="1"/>
              <a:t>Thoughts</a:t>
            </a:r>
            <a:r>
              <a:rPr lang="nl-BE" sz="3600" b="1" dirty="0"/>
              <a:t> </a:t>
            </a:r>
            <a:r>
              <a:rPr lang="nl-BE" sz="3600" b="1" dirty="0" err="1"/>
              <a:t>about</a:t>
            </a:r>
            <a:r>
              <a:rPr lang="nl-BE" sz="3600" b="1" dirty="0"/>
              <a:t> ENEON</a:t>
            </a:r>
          </a:p>
        </p:txBody>
      </p:sp>
      <p:sp>
        <p:nvSpPr>
          <p:cNvPr id="3" name="Content Placeholder 2"/>
          <p:cNvSpPr>
            <a:spLocks noGrp="1"/>
          </p:cNvSpPr>
          <p:nvPr>
            <p:ph idx="1"/>
          </p:nvPr>
        </p:nvSpPr>
        <p:spPr/>
        <p:txBody>
          <a:bodyPr/>
          <a:lstStyle/>
          <a:p>
            <a:r>
              <a:rPr lang="nl-BE" sz="2400" dirty="0" smtClean="0"/>
              <a:t>GEOSS calls </a:t>
            </a:r>
            <a:r>
              <a:rPr lang="nl-BE" sz="2400" dirty="0" err="1" smtClean="0"/>
              <a:t>for</a:t>
            </a:r>
            <a:r>
              <a:rPr lang="nl-BE" sz="2400" dirty="0" smtClean="0"/>
              <a:t> </a:t>
            </a:r>
            <a:r>
              <a:rPr lang="nl-BE" sz="2400" b="1" dirty="0" err="1" smtClean="0"/>
              <a:t>Essential</a:t>
            </a:r>
            <a:r>
              <a:rPr lang="nl-BE" sz="2400" b="1" dirty="0" smtClean="0"/>
              <a:t> Variables </a:t>
            </a:r>
            <a:r>
              <a:rPr lang="nl-BE" sz="2400" b="1" dirty="0" err="1" smtClean="0"/>
              <a:t>for</a:t>
            </a:r>
            <a:r>
              <a:rPr lang="nl-BE" sz="2400" b="1" dirty="0" smtClean="0"/>
              <a:t> </a:t>
            </a:r>
            <a:r>
              <a:rPr lang="nl-BE" sz="2400" b="1" dirty="0" err="1" smtClean="0"/>
              <a:t>societal</a:t>
            </a:r>
            <a:r>
              <a:rPr lang="nl-BE" sz="2400" b="1" dirty="0" smtClean="0"/>
              <a:t> benef</a:t>
            </a:r>
            <a:r>
              <a:rPr lang="nl-BE" sz="2400" dirty="0" smtClean="0"/>
              <a:t>its </a:t>
            </a:r>
            <a:r>
              <a:rPr lang="nl-BE" sz="2400" dirty="0" smtClean="0">
                <a:sym typeface="Symbol"/>
              </a:rPr>
              <a:t></a:t>
            </a:r>
            <a:r>
              <a:rPr lang="nl-BE" sz="2400" dirty="0" smtClean="0"/>
              <a:t> </a:t>
            </a:r>
            <a:r>
              <a:rPr lang="nl-BE" sz="2400" dirty="0" err="1" smtClean="0"/>
              <a:t>could</a:t>
            </a:r>
            <a:r>
              <a:rPr lang="nl-BE" sz="2400" dirty="0" smtClean="0"/>
              <a:t> ENEON produce </a:t>
            </a:r>
            <a:r>
              <a:rPr lang="nl-BE" sz="2400" dirty="0" err="1" smtClean="0"/>
              <a:t>derived</a:t>
            </a:r>
            <a:r>
              <a:rPr lang="nl-BE" sz="2400" dirty="0" smtClean="0"/>
              <a:t> data sets </a:t>
            </a:r>
            <a:r>
              <a:rPr lang="nl-BE" sz="2400" dirty="0" err="1" smtClean="0"/>
              <a:t>based</a:t>
            </a:r>
            <a:r>
              <a:rPr lang="nl-BE" sz="2400" dirty="0" smtClean="0"/>
              <a:t> on </a:t>
            </a:r>
            <a:r>
              <a:rPr lang="nl-BE" sz="2400" dirty="0" err="1" smtClean="0"/>
              <a:t>the</a:t>
            </a:r>
            <a:r>
              <a:rPr lang="nl-BE" sz="2400" dirty="0" smtClean="0"/>
              <a:t> </a:t>
            </a:r>
            <a:r>
              <a:rPr lang="nl-BE" sz="2400" dirty="0" err="1" smtClean="0"/>
              <a:t>contributing</a:t>
            </a:r>
            <a:r>
              <a:rPr lang="nl-BE" sz="2400" dirty="0" smtClean="0"/>
              <a:t> </a:t>
            </a:r>
            <a:r>
              <a:rPr lang="nl-BE" sz="2400" dirty="0" err="1" smtClean="0"/>
              <a:t>networks</a:t>
            </a:r>
            <a:r>
              <a:rPr lang="nl-BE" sz="2400" dirty="0" smtClean="0"/>
              <a:t> data </a:t>
            </a:r>
            <a:r>
              <a:rPr lang="nl-BE" sz="2400" dirty="0" err="1" smtClean="0"/>
              <a:t>that</a:t>
            </a:r>
            <a:r>
              <a:rPr lang="nl-BE" sz="2400" dirty="0" smtClean="0"/>
              <a:t> are fit-</a:t>
            </a:r>
            <a:r>
              <a:rPr lang="nl-BE" sz="2400" dirty="0" err="1" smtClean="0"/>
              <a:t>for</a:t>
            </a:r>
            <a:r>
              <a:rPr lang="nl-BE" sz="2400" dirty="0" smtClean="0"/>
              <a:t>-</a:t>
            </a:r>
            <a:r>
              <a:rPr lang="nl-BE" sz="2400" dirty="0" err="1" smtClean="0"/>
              <a:t>purpose</a:t>
            </a:r>
            <a:r>
              <a:rPr lang="nl-BE" sz="2400" dirty="0" smtClean="0"/>
              <a:t> </a:t>
            </a:r>
            <a:r>
              <a:rPr lang="nl-BE" sz="2400" dirty="0" err="1" smtClean="0"/>
              <a:t>for</a:t>
            </a:r>
            <a:r>
              <a:rPr lang="nl-BE" sz="2400" dirty="0" smtClean="0"/>
              <a:t> </a:t>
            </a:r>
            <a:r>
              <a:rPr lang="nl-BE" sz="2400" dirty="0" err="1" smtClean="0"/>
              <a:t>benefiting</a:t>
            </a:r>
            <a:r>
              <a:rPr lang="nl-BE" sz="2400" dirty="0" smtClean="0"/>
              <a:t> society ?  E.g., </a:t>
            </a:r>
            <a:r>
              <a:rPr lang="nl-BE" sz="2400" dirty="0" err="1" smtClean="0"/>
              <a:t>from</a:t>
            </a:r>
            <a:r>
              <a:rPr lang="nl-BE" sz="2400" dirty="0" smtClean="0"/>
              <a:t> NDACC: ECV </a:t>
            </a:r>
            <a:r>
              <a:rPr lang="nl-BE" sz="2400" dirty="0" err="1" smtClean="0"/>
              <a:t>and</a:t>
            </a:r>
            <a:r>
              <a:rPr lang="nl-BE" sz="2400" dirty="0" smtClean="0"/>
              <a:t> </a:t>
            </a:r>
            <a:r>
              <a:rPr lang="nl-BE" sz="2400" dirty="0" err="1" smtClean="0"/>
              <a:t>climate</a:t>
            </a:r>
            <a:r>
              <a:rPr lang="nl-BE" sz="2400" dirty="0" smtClean="0"/>
              <a:t>, aerosol </a:t>
            </a:r>
            <a:r>
              <a:rPr lang="nl-BE" sz="2400" dirty="0" err="1" smtClean="0"/>
              <a:t>and</a:t>
            </a:r>
            <a:r>
              <a:rPr lang="nl-BE" sz="2400" dirty="0" smtClean="0"/>
              <a:t> health, UV </a:t>
            </a:r>
            <a:r>
              <a:rPr lang="nl-BE" sz="2400" dirty="0" err="1" smtClean="0"/>
              <a:t>and</a:t>
            </a:r>
            <a:r>
              <a:rPr lang="nl-BE" sz="2400" dirty="0" smtClean="0"/>
              <a:t> energy, .. ?  </a:t>
            </a:r>
          </a:p>
          <a:p>
            <a:r>
              <a:rPr lang="nl-BE" sz="2400" dirty="0" smtClean="0"/>
              <a:t>NDACC has </a:t>
            </a:r>
            <a:r>
              <a:rPr lang="nl-BE" sz="2400" dirty="0" err="1" smtClean="0"/>
              <a:t>contributed</a:t>
            </a:r>
            <a:r>
              <a:rPr lang="nl-BE" sz="2400" dirty="0" smtClean="0"/>
              <a:t> </a:t>
            </a:r>
            <a:r>
              <a:rPr lang="nl-BE" sz="2400" dirty="0" err="1" smtClean="0"/>
              <a:t>to</a:t>
            </a:r>
            <a:r>
              <a:rPr lang="nl-BE" sz="2400" dirty="0" smtClean="0"/>
              <a:t> </a:t>
            </a:r>
            <a:r>
              <a:rPr lang="nl-BE" sz="2400" dirty="0" err="1" smtClean="0"/>
              <a:t>progress</a:t>
            </a:r>
            <a:r>
              <a:rPr lang="nl-BE" sz="2400" dirty="0" smtClean="0"/>
              <a:t> in </a:t>
            </a:r>
            <a:r>
              <a:rPr lang="en-GB" altLang="nl-BE" sz="2400" b="1" dirty="0"/>
              <a:t>Data Centre </a:t>
            </a:r>
            <a:r>
              <a:rPr lang="en-GB" altLang="nl-BE" sz="2400" b="1" dirty="0" smtClean="0"/>
              <a:t>Inter-Operability (DCIO)</a:t>
            </a:r>
            <a:r>
              <a:rPr lang="nl-BE" sz="2400" dirty="0" smtClean="0"/>
              <a:t>; </a:t>
            </a:r>
            <a:r>
              <a:rPr lang="nl-BE" sz="2400" dirty="0" err="1" smtClean="0"/>
              <a:t>can</a:t>
            </a:r>
            <a:r>
              <a:rPr lang="nl-BE" sz="2400" dirty="0" smtClean="0"/>
              <a:t> ENEON </a:t>
            </a:r>
            <a:r>
              <a:rPr lang="nl-BE" sz="2400" dirty="0" err="1" smtClean="0"/>
              <a:t>facilitate</a:t>
            </a:r>
            <a:r>
              <a:rPr lang="nl-BE" sz="2400" dirty="0" smtClean="0"/>
              <a:t> </a:t>
            </a:r>
            <a:r>
              <a:rPr lang="nl-BE" sz="2400" dirty="0" err="1" smtClean="0"/>
              <a:t>such</a:t>
            </a:r>
            <a:r>
              <a:rPr lang="nl-BE" sz="2400" dirty="0" smtClean="0"/>
              <a:t> </a:t>
            </a:r>
            <a:r>
              <a:rPr lang="nl-BE" sz="2400" dirty="0" err="1" smtClean="0"/>
              <a:t>progress</a:t>
            </a:r>
            <a:r>
              <a:rPr lang="nl-BE" sz="2400" dirty="0" smtClean="0"/>
              <a:t> ? Be </a:t>
            </a:r>
            <a:r>
              <a:rPr lang="nl-BE" sz="2400" dirty="0" err="1" smtClean="0"/>
              <a:t>an</a:t>
            </a:r>
            <a:r>
              <a:rPr lang="nl-BE" sz="2400" dirty="0" smtClean="0"/>
              <a:t> </a:t>
            </a:r>
            <a:r>
              <a:rPr lang="nl-BE" sz="2400" dirty="0" err="1" smtClean="0"/>
              <a:t>advanced</a:t>
            </a:r>
            <a:r>
              <a:rPr lang="nl-BE" sz="2400" dirty="0" smtClean="0"/>
              <a:t> </a:t>
            </a:r>
            <a:r>
              <a:rPr lang="nl-BE" sz="2400" dirty="0" err="1" smtClean="0"/>
              <a:t>demonstration</a:t>
            </a:r>
            <a:r>
              <a:rPr lang="nl-BE" sz="2400" dirty="0" smtClean="0"/>
              <a:t> case ? </a:t>
            </a:r>
          </a:p>
          <a:p>
            <a:endParaRPr lang="nl-BE" sz="2400" dirty="0" smtClean="0"/>
          </a:p>
          <a:p>
            <a:r>
              <a:rPr lang="nl-BE" sz="2400" dirty="0" err="1" smtClean="0"/>
              <a:t>Ambitions</a:t>
            </a:r>
            <a:r>
              <a:rPr lang="nl-BE" sz="2400" dirty="0" smtClean="0"/>
              <a:t>, </a:t>
            </a:r>
            <a:r>
              <a:rPr lang="nl-BE" sz="2400" dirty="0" err="1" smtClean="0"/>
              <a:t>objectives</a:t>
            </a:r>
            <a:r>
              <a:rPr lang="nl-BE" sz="2400" dirty="0" smtClean="0"/>
              <a:t>, </a:t>
            </a:r>
            <a:r>
              <a:rPr lang="nl-BE" sz="2400" dirty="0" err="1" smtClean="0"/>
              <a:t>components</a:t>
            </a:r>
            <a:r>
              <a:rPr lang="nl-BE" sz="2400" dirty="0" smtClean="0"/>
              <a:t>, </a:t>
            </a:r>
            <a:r>
              <a:rPr lang="nl-BE" sz="2400" dirty="0" err="1" smtClean="0"/>
              <a:t>implementation</a:t>
            </a:r>
            <a:r>
              <a:rPr lang="nl-BE" sz="2400" dirty="0" smtClean="0"/>
              <a:t> of ENEON are </a:t>
            </a:r>
            <a:r>
              <a:rPr lang="nl-BE" sz="2400" dirty="0" err="1" smtClean="0"/>
              <a:t>not</a:t>
            </a:r>
            <a:r>
              <a:rPr lang="nl-BE" sz="2400" dirty="0" smtClean="0"/>
              <a:t> </a:t>
            </a:r>
            <a:r>
              <a:rPr lang="nl-BE" sz="2400" dirty="0" err="1" smtClean="0"/>
              <a:t>yet</a:t>
            </a:r>
            <a:r>
              <a:rPr lang="nl-BE" sz="2400" dirty="0" smtClean="0"/>
              <a:t> </a:t>
            </a:r>
            <a:r>
              <a:rPr lang="nl-BE" sz="2400" dirty="0" err="1" smtClean="0"/>
              <a:t>clear</a:t>
            </a:r>
            <a:r>
              <a:rPr lang="nl-BE" sz="2400" dirty="0" smtClean="0"/>
              <a:t> …. </a:t>
            </a:r>
            <a:r>
              <a:rPr lang="nl-BE" sz="2400" dirty="0" err="1" smtClean="0"/>
              <a:t>So</a:t>
            </a:r>
            <a:r>
              <a:rPr lang="nl-BE" sz="2400" dirty="0" smtClean="0"/>
              <a:t> </a:t>
            </a:r>
            <a:r>
              <a:rPr lang="nl-BE" sz="2400" dirty="0" err="1" smtClean="0"/>
              <a:t>diffcult</a:t>
            </a:r>
            <a:r>
              <a:rPr lang="nl-BE" sz="2400" dirty="0" smtClean="0"/>
              <a:t> </a:t>
            </a:r>
            <a:r>
              <a:rPr lang="nl-BE" sz="2400" dirty="0" err="1" smtClean="0"/>
              <a:t>to</a:t>
            </a:r>
            <a:r>
              <a:rPr lang="nl-BE" sz="2400" dirty="0" smtClean="0"/>
              <a:t> say more at </a:t>
            </a:r>
            <a:r>
              <a:rPr lang="nl-BE" sz="2400" dirty="0" err="1" smtClean="0"/>
              <a:t>this</a:t>
            </a:r>
            <a:r>
              <a:rPr lang="nl-BE" sz="2400" dirty="0" smtClean="0"/>
              <a:t> stage</a:t>
            </a:r>
          </a:p>
          <a:p>
            <a:endParaRPr lang="nl-BE" sz="2400" dirty="0" smtClean="0"/>
          </a:p>
          <a:p>
            <a:endParaRPr lang="nl-BE" sz="2400" dirty="0" smtClean="0"/>
          </a:p>
          <a:p>
            <a:endParaRPr lang="nl-BE" sz="2400" dirty="0" smtClean="0"/>
          </a:p>
          <a:p>
            <a:endParaRPr lang="nl-BE" dirty="0" smtClean="0"/>
          </a:p>
          <a:p>
            <a:endParaRPr lang="nl-BE" dirty="0"/>
          </a:p>
        </p:txBody>
      </p:sp>
    </p:spTree>
    <p:extLst>
      <p:ext uri="{BB962C8B-B14F-4D97-AF65-F5344CB8AC3E}">
        <p14:creationId xmlns:p14="http://schemas.microsoft.com/office/powerpoint/2010/main" val="41650863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8720"/>
            <a:ext cx="9144000" cy="423308"/>
          </a:xfrm>
        </p:spPr>
        <p:txBody>
          <a:bodyPr>
            <a:noAutofit/>
          </a:bodyPr>
          <a:lstStyle/>
          <a:p>
            <a:r>
              <a:rPr lang="nl-BE" sz="3200" b="1" dirty="0" err="1" smtClean="0"/>
              <a:t>Example</a:t>
            </a:r>
            <a:r>
              <a:rPr lang="nl-BE" sz="3200" b="1" dirty="0" smtClean="0"/>
              <a:t>: Support </a:t>
            </a:r>
            <a:r>
              <a:rPr lang="nl-BE" sz="3200" b="1" dirty="0" err="1"/>
              <a:t>to</a:t>
            </a:r>
            <a:r>
              <a:rPr lang="nl-BE" sz="3200" b="1" dirty="0"/>
              <a:t> Montreal </a:t>
            </a:r>
            <a:r>
              <a:rPr lang="nl-BE" sz="3200" b="1" dirty="0" err="1"/>
              <a:t>and</a:t>
            </a:r>
            <a:r>
              <a:rPr lang="nl-BE" sz="3200" b="1" dirty="0"/>
              <a:t> Kyoto </a:t>
            </a:r>
            <a:r>
              <a:rPr lang="nl-BE" sz="3200" b="1" dirty="0" err="1"/>
              <a:t>Protocols</a:t>
            </a:r>
            <a:endParaRPr lang="nl-BE" sz="3200" b="1" dirty="0"/>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1689" t="7875" r="10186" b="4630"/>
          <a:stretch/>
        </p:blipFill>
        <p:spPr>
          <a:xfrm>
            <a:off x="-1" y="1340768"/>
            <a:ext cx="4381095" cy="3456384"/>
          </a:xfrm>
          <a:prstGeom prst="rect">
            <a:avLst/>
          </a:prstGeom>
        </p:spPr>
      </p:pic>
      <p:pic>
        <p:nvPicPr>
          <p:cNvPr id="6" name="Content Placeholder 4"/>
          <p:cNvPicPr>
            <a:picLocks noChangeAspect="1"/>
          </p:cNvPicPr>
          <p:nvPr/>
        </p:nvPicPr>
        <p:blipFill rotWithShape="1">
          <a:blip r:embed="rId3" cstate="print">
            <a:extLst>
              <a:ext uri="{28A0092B-C50C-407E-A947-70E740481C1C}">
                <a14:useLocalDpi xmlns:a14="http://schemas.microsoft.com/office/drawing/2010/main" val="0"/>
              </a:ext>
            </a:extLst>
          </a:blip>
          <a:srcRect l="4378" t="5432" r="5308" b="6150"/>
          <a:stretch/>
        </p:blipFill>
        <p:spPr>
          <a:xfrm>
            <a:off x="4293000" y="3501008"/>
            <a:ext cx="4851000" cy="3356992"/>
          </a:xfrm>
          <a:prstGeom prst="rect">
            <a:avLst/>
          </a:prstGeom>
        </p:spPr>
      </p:pic>
      <p:sp>
        <p:nvSpPr>
          <p:cNvPr id="7" name="Rectangle 6"/>
          <p:cNvSpPr/>
          <p:nvPr/>
        </p:nvSpPr>
        <p:spPr>
          <a:xfrm>
            <a:off x="251520" y="5301208"/>
            <a:ext cx="3744416" cy="923330"/>
          </a:xfrm>
          <a:prstGeom prst="rect">
            <a:avLst/>
          </a:prstGeom>
          <a:solidFill>
            <a:schemeClr val="accent5">
              <a:lumMod val="40000"/>
              <a:lumOff val="60000"/>
            </a:schemeClr>
          </a:solidFill>
          <a:ln>
            <a:solidFill>
              <a:schemeClr val="accent1"/>
            </a:solidFill>
          </a:ln>
        </p:spPr>
        <p:txBody>
          <a:bodyPr wrap="square">
            <a:spAutoFit/>
          </a:bodyPr>
          <a:lstStyle/>
          <a:p>
            <a:r>
              <a:rPr lang="nl-BE" i="1" dirty="0" err="1">
                <a:solidFill>
                  <a:srgbClr val="002060"/>
                </a:solidFill>
              </a:rPr>
              <a:t>Jungfraujoch</a:t>
            </a:r>
            <a:endParaRPr lang="nl-BE" i="1" dirty="0">
              <a:solidFill>
                <a:srgbClr val="002060"/>
              </a:solidFill>
            </a:endParaRPr>
          </a:p>
          <a:p>
            <a:r>
              <a:rPr lang="nl-BE" i="1" dirty="0" err="1">
                <a:solidFill>
                  <a:srgbClr val="002060"/>
                </a:solidFill>
              </a:rPr>
              <a:t>Courtesy</a:t>
            </a:r>
            <a:r>
              <a:rPr lang="nl-BE" i="1" dirty="0">
                <a:solidFill>
                  <a:srgbClr val="002060"/>
                </a:solidFill>
              </a:rPr>
              <a:t>: E. Mahieu et al., </a:t>
            </a:r>
            <a:r>
              <a:rPr lang="nl-BE" i="1" dirty="0" err="1">
                <a:solidFill>
                  <a:srgbClr val="002060"/>
                </a:solidFill>
              </a:rPr>
              <a:t>Univ</a:t>
            </a:r>
            <a:r>
              <a:rPr lang="nl-BE" i="1" dirty="0">
                <a:solidFill>
                  <a:srgbClr val="002060"/>
                </a:solidFill>
              </a:rPr>
              <a:t>. Liège, Belgium</a:t>
            </a:r>
          </a:p>
        </p:txBody>
      </p:sp>
    </p:spTree>
    <p:extLst>
      <p:ext uri="{BB962C8B-B14F-4D97-AF65-F5344CB8AC3E}">
        <p14:creationId xmlns:p14="http://schemas.microsoft.com/office/powerpoint/2010/main" val="2264196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5576" y="2132856"/>
            <a:ext cx="7772400" cy="1362075"/>
          </a:xfrm>
        </p:spPr>
        <p:txBody>
          <a:bodyPr>
            <a:normAutofit fontScale="90000"/>
          </a:bodyPr>
          <a:lstStyle/>
          <a:p>
            <a:r>
              <a:rPr lang="nl-BE" dirty="0" smtClean="0"/>
              <a:t>The Network </a:t>
            </a:r>
            <a:r>
              <a:rPr lang="nl-BE" dirty="0" err="1" smtClean="0"/>
              <a:t>for</a:t>
            </a:r>
            <a:r>
              <a:rPr lang="nl-BE" dirty="0" smtClean="0"/>
              <a:t> </a:t>
            </a:r>
            <a:r>
              <a:rPr lang="nl-BE" dirty="0" err="1" smtClean="0"/>
              <a:t>the</a:t>
            </a:r>
            <a:r>
              <a:rPr lang="nl-BE" dirty="0" smtClean="0"/>
              <a:t> </a:t>
            </a:r>
            <a:r>
              <a:rPr lang="nl-BE" dirty="0" err="1" smtClean="0"/>
              <a:t>Detection</a:t>
            </a:r>
            <a:r>
              <a:rPr lang="nl-BE" dirty="0" smtClean="0"/>
              <a:t> of </a:t>
            </a:r>
            <a:r>
              <a:rPr lang="nl-BE" dirty="0" err="1" smtClean="0"/>
              <a:t>Atmospheric</a:t>
            </a:r>
            <a:r>
              <a:rPr lang="nl-BE" dirty="0" smtClean="0"/>
              <a:t> </a:t>
            </a:r>
            <a:r>
              <a:rPr lang="nl-BE" dirty="0" err="1" smtClean="0"/>
              <a:t>Composition</a:t>
            </a:r>
            <a:r>
              <a:rPr lang="nl-BE" dirty="0" smtClean="0"/>
              <a:t> Change (NDACC)</a:t>
            </a:r>
            <a:endParaRPr lang="nl-BE"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3728" y="3212976"/>
            <a:ext cx="4864615" cy="3591312"/>
          </a:xfrm>
          <a:prstGeom prst="rect">
            <a:avLst/>
          </a:prstGeom>
        </p:spPr>
      </p:pic>
    </p:spTree>
    <p:extLst>
      <p:ext uri="{BB962C8B-B14F-4D97-AF65-F5344CB8AC3E}">
        <p14:creationId xmlns:p14="http://schemas.microsoft.com/office/powerpoint/2010/main" val="17261726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BE" sz="3200" b="1" dirty="0" err="1"/>
              <a:t>Conclusions</a:t>
            </a:r>
            <a:endParaRPr lang="nl-BE" sz="3200" b="1" dirty="0"/>
          </a:p>
        </p:txBody>
      </p:sp>
      <p:sp>
        <p:nvSpPr>
          <p:cNvPr id="3" name="Content Placeholder 2"/>
          <p:cNvSpPr>
            <a:spLocks noGrp="1"/>
          </p:cNvSpPr>
          <p:nvPr>
            <p:ph idx="1"/>
          </p:nvPr>
        </p:nvSpPr>
        <p:spPr/>
        <p:txBody>
          <a:bodyPr>
            <a:normAutofit fontScale="70000" lnSpcReduction="20000"/>
          </a:bodyPr>
          <a:lstStyle/>
          <a:p>
            <a:r>
              <a:rPr lang="nl-BE" dirty="0" smtClean="0"/>
              <a:t>NDACC is a </a:t>
            </a:r>
            <a:r>
              <a:rPr lang="nl-BE" dirty="0" err="1" smtClean="0"/>
              <a:t>mature</a:t>
            </a:r>
            <a:r>
              <a:rPr lang="nl-BE" dirty="0" smtClean="0"/>
              <a:t> </a:t>
            </a:r>
            <a:r>
              <a:rPr lang="nl-BE" dirty="0" err="1" smtClean="0"/>
              <a:t>network</a:t>
            </a:r>
            <a:r>
              <a:rPr lang="nl-BE" dirty="0" smtClean="0"/>
              <a:t>, </a:t>
            </a:r>
            <a:r>
              <a:rPr lang="nl-BE" dirty="0" err="1" smtClean="0"/>
              <a:t>evolving</a:t>
            </a:r>
            <a:r>
              <a:rPr lang="nl-BE" dirty="0" smtClean="0"/>
              <a:t> </a:t>
            </a:r>
            <a:r>
              <a:rPr lang="nl-BE" dirty="0" err="1" smtClean="0"/>
              <a:t>from</a:t>
            </a:r>
            <a:r>
              <a:rPr lang="nl-BE" dirty="0" smtClean="0"/>
              <a:t> a pure  research </a:t>
            </a:r>
            <a:r>
              <a:rPr lang="nl-BE" dirty="0" err="1" smtClean="0"/>
              <a:t>network</a:t>
            </a:r>
            <a:r>
              <a:rPr lang="nl-BE" dirty="0" smtClean="0"/>
              <a:t> </a:t>
            </a:r>
            <a:r>
              <a:rPr lang="nl-BE" dirty="0" err="1" smtClean="0"/>
              <a:t>to</a:t>
            </a:r>
            <a:r>
              <a:rPr lang="nl-BE" dirty="0" smtClean="0"/>
              <a:t> a more </a:t>
            </a:r>
            <a:r>
              <a:rPr lang="nl-BE" dirty="0" err="1" smtClean="0"/>
              <a:t>operational</a:t>
            </a:r>
            <a:r>
              <a:rPr lang="nl-BE" dirty="0" smtClean="0"/>
              <a:t> status</a:t>
            </a:r>
          </a:p>
          <a:p>
            <a:endParaRPr lang="nl-BE" dirty="0"/>
          </a:p>
          <a:p>
            <a:r>
              <a:rPr lang="nl-BE" dirty="0" smtClean="0"/>
              <a:t>It’s focus is on </a:t>
            </a:r>
            <a:r>
              <a:rPr lang="nl-BE" dirty="0" err="1" smtClean="0"/>
              <a:t>atmospheric</a:t>
            </a:r>
            <a:r>
              <a:rPr lang="nl-BE" dirty="0" smtClean="0"/>
              <a:t> </a:t>
            </a:r>
            <a:r>
              <a:rPr lang="nl-BE" dirty="0" err="1" smtClean="0"/>
              <a:t>composition</a:t>
            </a:r>
            <a:r>
              <a:rPr lang="nl-BE" dirty="0" smtClean="0"/>
              <a:t>: </a:t>
            </a:r>
            <a:r>
              <a:rPr lang="nl-BE" dirty="0" err="1" smtClean="0"/>
              <a:t>processes</a:t>
            </a:r>
            <a:r>
              <a:rPr lang="nl-BE" dirty="0" smtClean="0"/>
              <a:t> </a:t>
            </a:r>
            <a:r>
              <a:rPr lang="nl-BE" dirty="0" err="1" smtClean="0"/>
              <a:t>and</a:t>
            </a:r>
            <a:r>
              <a:rPr lang="nl-BE" dirty="0" smtClean="0"/>
              <a:t> long-term changes</a:t>
            </a:r>
          </a:p>
          <a:p>
            <a:endParaRPr lang="nl-BE" dirty="0" smtClean="0"/>
          </a:p>
          <a:p>
            <a:r>
              <a:rPr lang="nl-BE" dirty="0" smtClean="0"/>
              <a:t>Points of attention: </a:t>
            </a:r>
            <a:r>
              <a:rPr lang="nl-BE" dirty="0"/>
              <a:t>data </a:t>
            </a:r>
            <a:r>
              <a:rPr lang="nl-BE" dirty="0" err="1"/>
              <a:t>quality</a:t>
            </a:r>
            <a:r>
              <a:rPr lang="nl-BE" dirty="0"/>
              <a:t> </a:t>
            </a:r>
            <a:r>
              <a:rPr lang="nl-BE" dirty="0" err="1"/>
              <a:t>and</a:t>
            </a:r>
            <a:r>
              <a:rPr lang="nl-BE" dirty="0"/>
              <a:t> </a:t>
            </a:r>
            <a:r>
              <a:rPr lang="nl-BE" dirty="0" err="1" smtClean="0"/>
              <a:t>characterisation</a:t>
            </a:r>
            <a:r>
              <a:rPr lang="nl-BE" dirty="0" smtClean="0"/>
              <a:t>, </a:t>
            </a:r>
            <a:r>
              <a:rPr lang="nl-BE" dirty="0" err="1" smtClean="0"/>
              <a:t>network</a:t>
            </a:r>
            <a:r>
              <a:rPr lang="nl-BE" dirty="0" smtClean="0"/>
              <a:t> </a:t>
            </a:r>
            <a:r>
              <a:rPr lang="nl-BE" dirty="0" err="1" smtClean="0"/>
              <a:t>consistency</a:t>
            </a:r>
            <a:r>
              <a:rPr lang="nl-BE" dirty="0" smtClean="0"/>
              <a:t>, database maintenance.</a:t>
            </a:r>
          </a:p>
          <a:p>
            <a:endParaRPr lang="nl-BE" dirty="0" smtClean="0"/>
          </a:p>
          <a:p>
            <a:r>
              <a:rPr lang="nl-BE" dirty="0" smtClean="0"/>
              <a:t>NDACC data are </a:t>
            </a:r>
            <a:r>
              <a:rPr lang="nl-BE" dirty="0" err="1" smtClean="0"/>
              <a:t>widely</a:t>
            </a:r>
            <a:r>
              <a:rPr lang="nl-BE" dirty="0" smtClean="0"/>
              <a:t> </a:t>
            </a:r>
            <a:r>
              <a:rPr lang="nl-BE" dirty="0" err="1" smtClean="0"/>
              <a:t>used</a:t>
            </a:r>
            <a:r>
              <a:rPr lang="nl-BE" dirty="0" smtClean="0"/>
              <a:t> </a:t>
            </a:r>
            <a:r>
              <a:rPr lang="nl-BE" dirty="0" err="1" smtClean="0"/>
              <a:t>by</a:t>
            </a:r>
            <a:r>
              <a:rPr lang="nl-BE" dirty="0" smtClean="0"/>
              <a:t> </a:t>
            </a:r>
            <a:r>
              <a:rPr lang="nl-BE" dirty="0" err="1" smtClean="0"/>
              <a:t>the</a:t>
            </a:r>
            <a:r>
              <a:rPr lang="nl-BE" dirty="0" smtClean="0"/>
              <a:t> </a:t>
            </a:r>
            <a:r>
              <a:rPr lang="nl-BE" dirty="0" err="1" smtClean="0"/>
              <a:t>scientific</a:t>
            </a:r>
            <a:r>
              <a:rPr lang="nl-BE" dirty="0" smtClean="0"/>
              <a:t> community </a:t>
            </a:r>
            <a:r>
              <a:rPr lang="nl-BE" dirty="0" err="1" smtClean="0"/>
              <a:t>and</a:t>
            </a:r>
            <a:r>
              <a:rPr lang="nl-BE" dirty="0" smtClean="0"/>
              <a:t> policy makers (</a:t>
            </a:r>
            <a:r>
              <a:rPr lang="nl-BE" dirty="0" err="1" smtClean="0"/>
              <a:t>through</a:t>
            </a:r>
            <a:r>
              <a:rPr lang="nl-BE" dirty="0" smtClean="0"/>
              <a:t> </a:t>
            </a:r>
            <a:r>
              <a:rPr lang="nl-BE" dirty="0" err="1" smtClean="0"/>
              <a:t>contributions</a:t>
            </a:r>
            <a:r>
              <a:rPr lang="nl-BE" dirty="0" smtClean="0"/>
              <a:t> </a:t>
            </a:r>
            <a:r>
              <a:rPr lang="nl-BE" dirty="0" err="1" smtClean="0"/>
              <a:t>to</a:t>
            </a:r>
            <a:r>
              <a:rPr lang="nl-BE" dirty="0" smtClean="0"/>
              <a:t> </a:t>
            </a:r>
            <a:r>
              <a:rPr lang="nl-BE" dirty="0" err="1" smtClean="0"/>
              <a:t>environmental</a:t>
            </a:r>
            <a:r>
              <a:rPr lang="nl-BE" dirty="0" smtClean="0"/>
              <a:t> assessments)</a:t>
            </a:r>
          </a:p>
          <a:p>
            <a:endParaRPr lang="nl-BE" dirty="0" smtClean="0"/>
          </a:p>
          <a:p>
            <a:r>
              <a:rPr lang="nl-BE" dirty="0" smtClean="0"/>
              <a:t>Maintenance of </a:t>
            </a:r>
            <a:r>
              <a:rPr lang="nl-BE" dirty="0" err="1" smtClean="0"/>
              <a:t>the</a:t>
            </a:r>
            <a:r>
              <a:rPr lang="nl-BE" dirty="0" smtClean="0"/>
              <a:t> </a:t>
            </a:r>
            <a:r>
              <a:rPr lang="nl-BE" dirty="0" err="1" smtClean="0"/>
              <a:t>network</a:t>
            </a:r>
            <a:r>
              <a:rPr lang="nl-BE" dirty="0" smtClean="0"/>
              <a:t> is a concern </a:t>
            </a:r>
            <a:r>
              <a:rPr lang="nl-BE" dirty="0" err="1" smtClean="0"/>
              <a:t>because</a:t>
            </a:r>
            <a:r>
              <a:rPr lang="nl-BE" dirty="0" smtClean="0"/>
              <a:t> of </a:t>
            </a:r>
            <a:r>
              <a:rPr lang="nl-BE" dirty="0" err="1" smtClean="0"/>
              <a:t>lack</a:t>
            </a:r>
            <a:r>
              <a:rPr lang="nl-BE" dirty="0" smtClean="0"/>
              <a:t> of long-term </a:t>
            </a:r>
            <a:r>
              <a:rPr lang="nl-BE" dirty="0" err="1" smtClean="0"/>
              <a:t>funding</a:t>
            </a:r>
            <a:r>
              <a:rPr lang="nl-BE" dirty="0" smtClean="0"/>
              <a:t> </a:t>
            </a:r>
            <a:r>
              <a:rPr lang="nl-BE" dirty="0" err="1" smtClean="0"/>
              <a:t>commitments</a:t>
            </a:r>
            <a:endParaRPr lang="nl-BE" dirty="0" smtClean="0"/>
          </a:p>
          <a:p>
            <a:endParaRPr lang="nl-BE" dirty="0"/>
          </a:p>
        </p:txBody>
      </p:sp>
    </p:spTree>
    <p:extLst>
      <p:ext uri="{BB962C8B-B14F-4D97-AF65-F5344CB8AC3E}">
        <p14:creationId xmlns:p14="http://schemas.microsoft.com/office/powerpoint/2010/main" val="2735582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644" y="908718"/>
            <a:ext cx="2299388" cy="5355312"/>
          </a:xfrm>
          <a:prstGeom prst="rect">
            <a:avLst/>
          </a:prstGeom>
          <a:solidFill>
            <a:schemeClr val="accent2">
              <a:lumMod val="40000"/>
              <a:lumOff val="60000"/>
            </a:schemeClr>
          </a:solidFill>
        </p:spPr>
        <p:txBody>
          <a:bodyPr wrap="square" rtlCol="0">
            <a:spAutoFit/>
          </a:bodyPr>
          <a:lstStyle/>
          <a:p>
            <a:r>
              <a:rPr lang="nl-BE" dirty="0" smtClean="0"/>
              <a:t>Worldwide</a:t>
            </a:r>
          </a:p>
          <a:p>
            <a:r>
              <a:rPr lang="nl-BE" dirty="0" err="1" smtClean="0"/>
              <a:t>Ground-based</a:t>
            </a:r>
            <a:r>
              <a:rPr lang="nl-BE" dirty="0" smtClean="0"/>
              <a:t> remote </a:t>
            </a:r>
            <a:r>
              <a:rPr lang="nl-BE" dirty="0" err="1" smtClean="0"/>
              <a:t>sensing</a:t>
            </a:r>
            <a:r>
              <a:rPr lang="nl-BE" dirty="0" smtClean="0"/>
              <a:t> of </a:t>
            </a:r>
            <a:r>
              <a:rPr lang="nl-BE" dirty="0" err="1" smtClean="0"/>
              <a:t>the</a:t>
            </a:r>
            <a:r>
              <a:rPr lang="nl-BE" dirty="0" smtClean="0"/>
              <a:t> </a:t>
            </a:r>
            <a:r>
              <a:rPr lang="nl-BE" dirty="0" err="1" smtClean="0"/>
              <a:t>atmospheric</a:t>
            </a:r>
            <a:r>
              <a:rPr lang="nl-BE" dirty="0" smtClean="0"/>
              <a:t> </a:t>
            </a:r>
            <a:r>
              <a:rPr lang="nl-BE" dirty="0" err="1" smtClean="0"/>
              <a:t>composition</a:t>
            </a:r>
            <a:endParaRPr lang="nl-BE" dirty="0" smtClean="0"/>
          </a:p>
          <a:p>
            <a:pPr marL="285750" indent="-285750">
              <a:buFont typeface="Wingdings" pitchFamily="2" charset="2"/>
              <a:buChar char="Ø"/>
            </a:pPr>
            <a:endParaRPr lang="nl-BE" dirty="0" smtClean="0"/>
          </a:p>
          <a:p>
            <a:pPr marL="285750" indent="-285750">
              <a:buFont typeface="Wingdings" pitchFamily="2" charset="2"/>
              <a:buChar char="Ø"/>
            </a:pPr>
            <a:r>
              <a:rPr lang="nl-BE" dirty="0" smtClean="0"/>
              <a:t>6 </a:t>
            </a:r>
            <a:r>
              <a:rPr lang="nl-BE" dirty="0" err="1" smtClean="0"/>
              <a:t>techniques</a:t>
            </a:r>
            <a:endParaRPr lang="nl-BE" dirty="0" smtClean="0"/>
          </a:p>
          <a:p>
            <a:pPr lvl="1"/>
            <a:r>
              <a:rPr lang="nl-BE" dirty="0" smtClean="0"/>
              <a:t>Microwave </a:t>
            </a:r>
          </a:p>
          <a:p>
            <a:pPr lvl="1"/>
            <a:r>
              <a:rPr lang="nl-BE" dirty="0" err="1" smtClean="0"/>
              <a:t>Lidar</a:t>
            </a:r>
            <a:endParaRPr lang="nl-BE" dirty="0" smtClean="0"/>
          </a:p>
          <a:p>
            <a:pPr lvl="1"/>
            <a:r>
              <a:rPr lang="nl-BE" dirty="0" smtClean="0"/>
              <a:t>FTIR</a:t>
            </a:r>
          </a:p>
          <a:p>
            <a:pPr lvl="1"/>
            <a:r>
              <a:rPr lang="nl-BE" dirty="0" smtClean="0"/>
              <a:t>DOAS</a:t>
            </a:r>
          </a:p>
          <a:p>
            <a:pPr lvl="1"/>
            <a:r>
              <a:rPr lang="nl-BE" dirty="0" err="1" smtClean="0"/>
              <a:t>Dobson</a:t>
            </a:r>
            <a:r>
              <a:rPr lang="nl-BE" dirty="0" smtClean="0"/>
              <a:t>/</a:t>
            </a:r>
            <a:r>
              <a:rPr lang="nl-BE" dirty="0" err="1" smtClean="0"/>
              <a:t>Brewer</a:t>
            </a:r>
            <a:endParaRPr lang="nl-BE" dirty="0"/>
          </a:p>
          <a:p>
            <a:pPr lvl="1"/>
            <a:r>
              <a:rPr lang="nl-BE" dirty="0" smtClean="0"/>
              <a:t>sondes</a:t>
            </a:r>
            <a:endParaRPr lang="nl-BE" dirty="0"/>
          </a:p>
          <a:p>
            <a:pPr marL="285750" indent="-285750">
              <a:buFont typeface="Wingdings" pitchFamily="2" charset="2"/>
              <a:buChar char="Ø"/>
            </a:pPr>
            <a:r>
              <a:rPr lang="nl-BE" dirty="0" smtClean="0"/>
              <a:t>&amp; </a:t>
            </a:r>
            <a:r>
              <a:rPr lang="nl-BE" dirty="0" err="1" smtClean="0"/>
              <a:t>spectral</a:t>
            </a:r>
            <a:r>
              <a:rPr lang="nl-BE" dirty="0" smtClean="0"/>
              <a:t> UV</a:t>
            </a:r>
          </a:p>
          <a:p>
            <a:pPr marL="285750" indent="-285750">
              <a:buFont typeface="Wingdings" pitchFamily="2" charset="2"/>
              <a:buChar char="Ø"/>
            </a:pPr>
            <a:r>
              <a:rPr lang="nl-BE" dirty="0" smtClean="0"/>
              <a:t>&gt; </a:t>
            </a:r>
            <a:r>
              <a:rPr lang="nl-BE" dirty="0"/>
              <a:t>80 stations</a:t>
            </a:r>
          </a:p>
          <a:p>
            <a:pPr marL="285750" indent="-285750">
              <a:buFont typeface="Wingdings" pitchFamily="2" charset="2"/>
              <a:buChar char="Ø"/>
            </a:pPr>
            <a:endParaRPr lang="nl-BE" dirty="0" smtClean="0"/>
          </a:p>
          <a:p>
            <a:pPr marL="285750" indent="-285750">
              <a:buFont typeface="Wingdings" pitchFamily="2" charset="2"/>
              <a:buChar char="Ø"/>
            </a:pPr>
            <a:r>
              <a:rPr lang="nl-BE" dirty="0" smtClean="0"/>
              <a:t>Research </a:t>
            </a:r>
            <a:r>
              <a:rPr lang="nl-BE" dirty="0" err="1" smtClean="0"/>
              <a:t>oriented</a:t>
            </a:r>
            <a:endParaRPr lang="nl-BE" dirty="0" smtClean="0"/>
          </a:p>
          <a:p>
            <a:pPr marL="285750" indent="-285750">
              <a:buFont typeface="Wingdings" pitchFamily="2" charset="2"/>
              <a:buChar char="Ø"/>
            </a:pPr>
            <a:r>
              <a:rPr lang="nl-BE" dirty="0" err="1"/>
              <a:t>Started</a:t>
            </a:r>
            <a:r>
              <a:rPr lang="nl-BE" dirty="0"/>
              <a:t> in 1991</a:t>
            </a:r>
          </a:p>
          <a:p>
            <a:pPr marL="285750" indent="-285750">
              <a:buFont typeface="Wingdings" pitchFamily="2" charset="2"/>
              <a:buChar char="Ø"/>
            </a:pPr>
            <a:r>
              <a:rPr lang="nl-BE" b="1" u="sng" dirty="0" smtClean="0"/>
              <a:t>www.ndacc.org</a:t>
            </a:r>
            <a:endParaRPr lang="nl-BE" dirty="0" smtClean="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272"/>
          <a:stretch/>
        </p:blipFill>
        <p:spPr>
          <a:xfrm>
            <a:off x="2031981" y="908717"/>
            <a:ext cx="7085022" cy="5355313"/>
          </a:xfrm>
          <a:prstGeom prst="rect">
            <a:avLst/>
          </a:prstGeom>
        </p:spPr>
      </p:pic>
    </p:spTree>
    <p:extLst>
      <p:ext uri="{BB962C8B-B14F-4D97-AF65-F5344CB8AC3E}">
        <p14:creationId xmlns:p14="http://schemas.microsoft.com/office/powerpoint/2010/main" val="13271815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nl2003-m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28" y="914400"/>
            <a:ext cx="548640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nl2003-lid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621088"/>
            <a:ext cx="5943600" cy="278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a:xfrm>
            <a:off x="5477250" y="914400"/>
            <a:ext cx="3666750" cy="567407"/>
          </a:xfrm>
          <a:prstGeom prst="rect">
            <a:avLst/>
          </a:prstGeom>
          <a:solidFill>
            <a:schemeClr val="accent5">
              <a:lumMod val="60000"/>
              <a:lumOff val="40000"/>
            </a:schemeClr>
          </a:solidFill>
        </p:spPr>
        <p:txBody>
          <a:bodyPr>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accent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2">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2">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2">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2">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BE" b="1" dirty="0" smtClean="0">
                <a:sym typeface="Symbol"/>
              </a:rPr>
              <a:t>wave</a:t>
            </a:r>
            <a:r>
              <a:rPr lang="nl-BE" b="1" dirty="0" smtClean="0"/>
              <a:t> spectrometer</a:t>
            </a:r>
            <a:endParaRPr lang="nl-BE" b="1" dirty="0"/>
          </a:p>
        </p:txBody>
      </p:sp>
      <p:sp>
        <p:nvSpPr>
          <p:cNvPr id="5" name="Content Placeholder 2"/>
          <p:cNvSpPr txBox="1">
            <a:spLocks/>
          </p:cNvSpPr>
          <p:nvPr/>
        </p:nvSpPr>
        <p:spPr>
          <a:xfrm>
            <a:off x="1485381" y="5836569"/>
            <a:ext cx="1420710" cy="567407"/>
          </a:xfrm>
          <a:prstGeom prst="rect">
            <a:avLst/>
          </a:prstGeom>
          <a:solidFill>
            <a:schemeClr val="accent5">
              <a:lumMod val="60000"/>
              <a:lumOff val="40000"/>
            </a:schemeClr>
          </a:solidFill>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accent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2">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2">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2">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2">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BE" b="1" dirty="0" smtClean="0">
                <a:sym typeface="Symbol"/>
              </a:rPr>
              <a:t>LIDAR</a:t>
            </a:r>
            <a:endParaRPr lang="nl-BE" b="1" dirty="0"/>
          </a:p>
        </p:txBody>
      </p:sp>
    </p:spTree>
    <p:extLst>
      <p:ext uri="{BB962C8B-B14F-4D97-AF65-F5344CB8AC3E}">
        <p14:creationId xmlns:p14="http://schemas.microsoft.com/office/powerpoint/2010/main" val="480750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DSC009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1148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5" descr="HPIM05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54400"/>
            <a:ext cx="4343400" cy="299085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49165" name="Group 7"/>
          <p:cNvGrpSpPr>
            <a:grpSpLocks/>
          </p:cNvGrpSpPr>
          <p:nvPr/>
        </p:nvGrpSpPr>
        <p:grpSpPr bwMode="auto">
          <a:xfrm>
            <a:off x="381000" y="838200"/>
            <a:ext cx="3848100" cy="3886200"/>
            <a:chOff x="240" y="528"/>
            <a:chExt cx="2424" cy="2448"/>
          </a:xfrm>
        </p:grpSpPr>
        <p:pic>
          <p:nvPicPr>
            <p:cNvPr id="49167" name="Picture 8" descr="brukker15-1106"/>
            <p:cNvPicPr>
              <a:picLocks noChangeAspect="1" noChangeArrowheads="1"/>
            </p:cNvPicPr>
            <p:nvPr/>
          </p:nvPicPr>
          <p:blipFill>
            <a:blip r:embed="rId5">
              <a:extLst>
                <a:ext uri="{28A0092B-C50C-407E-A947-70E740481C1C}">
                  <a14:useLocalDpi xmlns:a14="http://schemas.microsoft.com/office/drawing/2010/main" val="0"/>
                </a:ext>
              </a:extLst>
            </a:blip>
            <a:srcRect l="60638" r="5319"/>
            <a:stretch>
              <a:fillRect/>
            </a:stretch>
          </p:blipFill>
          <p:spPr bwMode="auto">
            <a:xfrm>
              <a:off x="1728" y="528"/>
              <a:ext cx="936"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8" name="Oval 9"/>
            <p:cNvSpPr>
              <a:spLocks noChangeArrowheads="1"/>
            </p:cNvSpPr>
            <p:nvPr/>
          </p:nvSpPr>
          <p:spPr bwMode="auto">
            <a:xfrm>
              <a:off x="240" y="2256"/>
              <a:ext cx="720" cy="720"/>
            </a:xfrm>
            <a:prstGeom prst="ellipse">
              <a:avLst/>
            </a:prstGeom>
            <a:noFill/>
            <a:ln w="2857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9900"/>
                </a:buClr>
                <a:buChar char="•"/>
                <a:defRPr sz="2000">
                  <a:solidFill>
                    <a:srgbClr val="333399"/>
                  </a:solidFill>
                  <a:latin typeface="Verdana" pitchFamily="34" charset="0"/>
                </a:defRPr>
              </a:lvl1pPr>
              <a:lvl2pPr marL="742950" indent="-285750" eaLnBrk="0" hangingPunct="0">
                <a:spcBef>
                  <a:spcPct val="20000"/>
                </a:spcBef>
                <a:buClr>
                  <a:srgbClr val="FF9900"/>
                </a:buClr>
                <a:buChar char="•"/>
                <a:defRPr sz="2000">
                  <a:solidFill>
                    <a:srgbClr val="333399"/>
                  </a:solidFill>
                  <a:latin typeface="Verdana" pitchFamily="34" charset="0"/>
                </a:defRPr>
              </a:lvl2pPr>
              <a:lvl3pPr marL="1143000" indent="-228600" eaLnBrk="0" hangingPunct="0">
                <a:spcBef>
                  <a:spcPct val="20000"/>
                </a:spcBef>
                <a:buClr>
                  <a:srgbClr val="FF9900"/>
                </a:buClr>
                <a:buChar char="•"/>
                <a:defRPr sz="2000">
                  <a:solidFill>
                    <a:srgbClr val="333399"/>
                  </a:solidFill>
                  <a:latin typeface="Verdana" pitchFamily="34" charset="0"/>
                </a:defRPr>
              </a:lvl3pPr>
              <a:lvl4pPr marL="1600200" indent="-228600" eaLnBrk="0" hangingPunct="0">
                <a:spcBef>
                  <a:spcPct val="20000"/>
                </a:spcBef>
                <a:buClr>
                  <a:srgbClr val="FF9900"/>
                </a:buClr>
                <a:buChar char="•"/>
                <a:defRPr sz="1600">
                  <a:solidFill>
                    <a:srgbClr val="333399"/>
                  </a:solidFill>
                  <a:latin typeface="Verdana" pitchFamily="34" charset="0"/>
                </a:defRPr>
              </a:lvl4pPr>
              <a:lvl5pPr marL="2057400" indent="-228600" eaLnBrk="0" hangingPunct="0">
                <a:spcBef>
                  <a:spcPct val="20000"/>
                </a:spcBef>
                <a:buClr>
                  <a:srgbClr val="FF9900"/>
                </a:buClr>
                <a:buChar char="•"/>
                <a:defRPr sz="1600">
                  <a:solidFill>
                    <a:srgbClr val="333399"/>
                  </a:solidFill>
                  <a:latin typeface="Verdana" pitchFamily="34" charset="0"/>
                </a:defRPr>
              </a:lvl5pPr>
              <a:lvl6pPr marL="2514600" indent="-228600" eaLnBrk="0" fontAlgn="base" hangingPunct="0">
                <a:spcBef>
                  <a:spcPct val="20000"/>
                </a:spcBef>
                <a:spcAft>
                  <a:spcPct val="0"/>
                </a:spcAft>
                <a:buClr>
                  <a:srgbClr val="FF9900"/>
                </a:buClr>
                <a:buChar char="•"/>
                <a:defRPr sz="1600">
                  <a:solidFill>
                    <a:srgbClr val="333399"/>
                  </a:solidFill>
                  <a:latin typeface="Verdana" pitchFamily="34" charset="0"/>
                </a:defRPr>
              </a:lvl6pPr>
              <a:lvl7pPr marL="2971800" indent="-228600" eaLnBrk="0" fontAlgn="base" hangingPunct="0">
                <a:spcBef>
                  <a:spcPct val="20000"/>
                </a:spcBef>
                <a:spcAft>
                  <a:spcPct val="0"/>
                </a:spcAft>
                <a:buClr>
                  <a:srgbClr val="FF9900"/>
                </a:buClr>
                <a:buChar char="•"/>
                <a:defRPr sz="1600">
                  <a:solidFill>
                    <a:srgbClr val="333399"/>
                  </a:solidFill>
                  <a:latin typeface="Verdana" pitchFamily="34" charset="0"/>
                </a:defRPr>
              </a:lvl7pPr>
              <a:lvl8pPr marL="3429000" indent="-228600" eaLnBrk="0" fontAlgn="base" hangingPunct="0">
                <a:spcBef>
                  <a:spcPct val="20000"/>
                </a:spcBef>
                <a:spcAft>
                  <a:spcPct val="0"/>
                </a:spcAft>
                <a:buClr>
                  <a:srgbClr val="FF9900"/>
                </a:buClr>
                <a:buChar char="•"/>
                <a:defRPr sz="1600">
                  <a:solidFill>
                    <a:srgbClr val="333399"/>
                  </a:solidFill>
                  <a:latin typeface="Verdana" pitchFamily="34" charset="0"/>
                </a:defRPr>
              </a:lvl8pPr>
              <a:lvl9pPr marL="3886200" indent="-228600" eaLnBrk="0" fontAlgn="base" hangingPunct="0">
                <a:spcBef>
                  <a:spcPct val="20000"/>
                </a:spcBef>
                <a:spcAft>
                  <a:spcPct val="0"/>
                </a:spcAft>
                <a:buClr>
                  <a:srgbClr val="FF9900"/>
                </a:buClr>
                <a:buChar char="•"/>
                <a:defRPr sz="1600">
                  <a:solidFill>
                    <a:srgbClr val="333399"/>
                  </a:solidFill>
                  <a:latin typeface="Verdana" pitchFamily="34" charset="0"/>
                </a:defRPr>
              </a:lvl9pPr>
            </a:lstStyle>
            <a:p>
              <a:pPr eaLnBrk="1" hangingPunct="1">
                <a:spcBef>
                  <a:spcPct val="0"/>
                </a:spcBef>
                <a:buClrTx/>
                <a:buFontTx/>
                <a:buNone/>
              </a:pPr>
              <a:endParaRPr lang="nl-BE" altLang="nl-BE" sz="1800">
                <a:solidFill>
                  <a:schemeClr val="tx1"/>
                </a:solidFill>
                <a:latin typeface="Arial" charset="0"/>
              </a:endParaRPr>
            </a:p>
          </p:txBody>
        </p:sp>
        <p:sp>
          <p:nvSpPr>
            <p:cNvPr id="49169" name="Freeform 10"/>
            <p:cNvSpPr>
              <a:spLocks/>
            </p:cNvSpPr>
            <p:nvPr/>
          </p:nvSpPr>
          <p:spPr bwMode="auto">
            <a:xfrm>
              <a:off x="720" y="912"/>
              <a:ext cx="1296" cy="1392"/>
            </a:xfrm>
            <a:custGeom>
              <a:avLst/>
              <a:gdLst>
                <a:gd name="T0" fmla="*/ 0 w 1296"/>
                <a:gd name="T1" fmla="*/ 1392 h 1392"/>
                <a:gd name="T2" fmla="*/ 336 w 1296"/>
                <a:gd name="T3" fmla="*/ 144 h 1392"/>
                <a:gd name="T4" fmla="*/ 1296 w 1296"/>
                <a:gd name="T5" fmla="*/ 528 h 1392"/>
                <a:gd name="T6" fmla="*/ 0 60000 65536"/>
                <a:gd name="T7" fmla="*/ 0 60000 65536"/>
                <a:gd name="T8" fmla="*/ 0 60000 65536"/>
              </a:gdLst>
              <a:ahLst/>
              <a:cxnLst>
                <a:cxn ang="T6">
                  <a:pos x="T0" y="T1"/>
                </a:cxn>
                <a:cxn ang="T7">
                  <a:pos x="T2" y="T3"/>
                </a:cxn>
                <a:cxn ang="T8">
                  <a:pos x="T4" y="T5"/>
                </a:cxn>
              </a:cxnLst>
              <a:rect l="0" t="0" r="r" b="b"/>
              <a:pathLst>
                <a:path w="1296" h="1392">
                  <a:moveTo>
                    <a:pt x="0" y="1392"/>
                  </a:moveTo>
                  <a:cubicBezTo>
                    <a:pt x="60" y="840"/>
                    <a:pt x="120" y="288"/>
                    <a:pt x="336" y="144"/>
                  </a:cubicBezTo>
                  <a:cubicBezTo>
                    <a:pt x="552" y="0"/>
                    <a:pt x="1136" y="464"/>
                    <a:pt x="1296" y="528"/>
                  </a:cubicBezTo>
                </a:path>
              </a:pathLst>
            </a:custGeom>
            <a:noFill/>
            <a:ln w="28575" cap="flat" cmpd="sng">
              <a:solidFill>
                <a:srgbClr val="FF3300"/>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BE"/>
            </a:p>
          </p:txBody>
        </p:sp>
      </p:grpSp>
      <p:grpSp>
        <p:nvGrpSpPr>
          <p:cNvPr id="49159" name="Group 19"/>
          <p:cNvGrpSpPr>
            <a:grpSpLocks/>
          </p:cNvGrpSpPr>
          <p:nvPr/>
        </p:nvGrpSpPr>
        <p:grpSpPr bwMode="auto">
          <a:xfrm>
            <a:off x="2057400" y="838200"/>
            <a:ext cx="6446838" cy="4051300"/>
            <a:chOff x="1296" y="528"/>
            <a:chExt cx="4061" cy="2552"/>
          </a:xfrm>
        </p:grpSpPr>
        <p:grpSp>
          <p:nvGrpSpPr>
            <p:cNvPr id="49160" name="Group 18"/>
            <p:cNvGrpSpPr>
              <a:grpSpLocks/>
            </p:cNvGrpSpPr>
            <p:nvPr/>
          </p:nvGrpSpPr>
          <p:grpSpPr bwMode="auto">
            <a:xfrm>
              <a:off x="1296" y="528"/>
              <a:ext cx="4061" cy="2552"/>
              <a:chOff x="1296" y="528"/>
              <a:chExt cx="4061" cy="2552"/>
            </a:xfrm>
          </p:grpSpPr>
          <p:pic>
            <p:nvPicPr>
              <p:cNvPr id="49162" name="Picture 14" descr="Picture 0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8" y="528"/>
                <a:ext cx="2669" cy="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3" name="Oval 15"/>
              <p:cNvSpPr>
                <a:spLocks noChangeArrowheads="1"/>
              </p:cNvSpPr>
              <p:nvPr/>
            </p:nvSpPr>
            <p:spPr bwMode="auto">
              <a:xfrm>
                <a:off x="1296" y="2352"/>
                <a:ext cx="720" cy="720"/>
              </a:xfrm>
              <a:prstGeom prst="ellipse">
                <a:avLst/>
              </a:prstGeom>
              <a:noFill/>
              <a:ln w="28575">
                <a:solidFill>
                  <a:srgbClr val="CC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9900"/>
                  </a:buClr>
                  <a:buChar char="•"/>
                  <a:defRPr sz="2000">
                    <a:solidFill>
                      <a:srgbClr val="333399"/>
                    </a:solidFill>
                    <a:latin typeface="Verdana" pitchFamily="34" charset="0"/>
                  </a:defRPr>
                </a:lvl1pPr>
                <a:lvl2pPr marL="742950" indent="-285750" eaLnBrk="0" hangingPunct="0">
                  <a:spcBef>
                    <a:spcPct val="20000"/>
                  </a:spcBef>
                  <a:buClr>
                    <a:srgbClr val="FF9900"/>
                  </a:buClr>
                  <a:buChar char="•"/>
                  <a:defRPr sz="2000">
                    <a:solidFill>
                      <a:srgbClr val="333399"/>
                    </a:solidFill>
                    <a:latin typeface="Verdana" pitchFamily="34" charset="0"/>
                  </a:defRPr>
                </a:lvl2pPr>
                <a:lvl3pPr marL="1143000" indent="-228600" eaLnBrk="0" hangingPunct="0">
                  <a:spcBef>
                    <a:spcPct val="20000"/>
                  </a:spcBef>
                  <a:buClr>
                    <a:srgbClr val="FF9900"/>
                  </a:buClr>
                  <a:buChar char="•"/>
                  <a:defRPr sz="2000">
                    <a:solidFill>
                      <a:srgbClr val="333399"/>
                    </a:solidFill>
                    <a:latin typeface="Verdana" pitchFamily="34" charset="0"/>
                  </a:defRPr>
                </a:lvl3pPr>
                <a:lvl4pPr marL="1600200" indent="-228600" eaLnBrk="0" hangingPunct="0">
                  <a:spcBef>
                    <a:spcPct val="20000"/>
                  </a:spcBef>
                  <a:buClr>
                    <a:srgbClr val="FF9900"/>
                  </a:buClr>
                  <a:buChar char="•"/>
                  <a:defRPr sz="1600">
                    <a:solidFill>
                      <a:srgbClr val="333399"/>
                    </a:solidFill>
                    <a:latin typeface="Verdana" pitchFamily="34" charset="0"/>
                  </a:defRPr>
                </a:lvl4pPr>
                <a:lvl5pPr marL="2057400" indent="-228600" eaLnBrk="0" hangingPunct="0">
                  <a:spcBef>
                    <a:spcPct val="20000"/>
                  </a:spcBef>
                  <a:buClr>
                    <a:srgbClr val="FF9900"/>
                  </a:buClr>
                  <a:buChar char="•"/>
                  <a:defRPr sz="1600">
                    <a:solidFill>
                      <a:srgbClr val="333399"/>
                    </a:solidFill>
                    <a:latin typeface="Verdana" pitchFamily="34" charset="0"/>
                  </a:defRPr>
                </a:lvl5pPr>
                <a:lvl6pPr marL="2514600" indent="-228600" eaLnBrk="0" fontAlgn="base" hangingPunct="0">
                  <a:spcBef>
                    <a:spcPct val="20000"/>
                  </a:spcBef>
                  <a:spcAft>
                    <a:spcPct val="0"/>
                  </a:spcAft>
                  <a:buClr>
                    <a:srgbClr val="FF9900"/>
                  </a:buClr>
                  <a:buChar char="•"/>
                  <a:defRPr sz="1600">
                    <a:solidFill>
                      <a:srgbClr val="333399"/>
                    </a:solidFill>
                    <a:latin typeface="Verdana" pitchFamily="34" charset="0"/>
                  </a:defRPr>
                </a:lvl6pPr>
                <a:lvl7pPr marL="2971800" indent="-228600" eaLnBrk="0" fontAlgn="base" hangingPunct="0">
                  <a:spcBef>
                    <a:spcPct val="20000"/>
                  </a:spcBef>
                  <a:spcAft>
                    <a:spcPct val="0"/>
                  </a:spcAft>
                  <a:buClr>
                    <a:srgbClr val="FF9900"/>
                  </a:buClr>
                  <a:buChar char="•"/>
                  <a:defRPr sz="1600">
                    <a:solidFill>
                      <a:srgbClr val="333399"/>
                    </a:solidFill>
                    <a:latin typeface="Verdana" pitchFamily="34" charset="0"/>
                  </a:defRPr>
                </a:lvl7pPr>
                <a:lvl8pPr marL="3429000" indent="-228600" eaLnBrk="0" fontAlgn="base" hangingPunct="0">
                  <a:spcBef>
                    <a:spcPct val="20000"/>
                  </a:spcBef>
                  <a:spcAft>
                    <a:spcPct val="0"/>
                  </a:spcAft>
                  <a:buClr>
                    <a:srgbClr val="FF9900"/>
                  </a:buClr>
                  <a:buChar char="•"/>
                  <a:defRPr sz="1600">
                    <a:solidFill>
                      <a:srgbClr val="333399"/>
                    </a:solidFill>
                    <a:latin typeface="Verdana" pitchFamily="34" charset="0"/>
                  </a:defRPr>
                </a:lvl8pPr>
                <a:lvl9pPr marL="3886200" indent="-228600" eaLnBrk="0" fontAlgn="base" hangingPunct="0">
                  <a:spcBef>
                    <a:spcPct val="20000"/>
                  </a:spcBef>
                  <a:spcAft>
                    <a:spcPct val="0"/>
                  </a:spcAft>
                  <a:buClr>
                    <a:srgbClr val="FF9900"/>
                  </a:buClr>
                  <a:buChar char="•"/>
                  <a:defRPr sz="1600">
                    <a:solidFill>
                      <a:srgbClr val="333399"/>
                    </a:solidFill>
                    <a:latin typeface="Verdana" pitchFamily="34" charset="0"/>
                  </a:defRPr>
                </a:lvl9pPr>
              </a:lstStyle>
              <a:p>
                <a:pPr eaLnBrk="1" hangingPunct="1">
                  <a:spcBef>
                    <a:spcPct val="0"/>
                  </a:spcBef>
                  <a:buClrTx/>
                  <a:buFontTx/>
                  <a:buNone/>
                </a:pPr>
                <a:endParaRPr lang="nl-BE" altLang="nl-BE" sz="1800">
                  <a:solidFill>
                    <a:schemeClr val="tx1"/>
                  </a:solidFill>
                  <a:latin typeface="Arial" charset="0"/>
                </a:endParaRPr>
              </a:p>
            </p:txBody>
          </p:sp>
          <p:sp>
            <p:nvSpPr>
              <p:cNvPr id="49164" name="Freeform 16"/>
              <p:cNvSpPr>
                <a:spLocks/>
              </p:cNvSpPr>
              <p:nvPr/>
            </p:nvSpPr>
            <p:spPr bwMode="auto">
              <a:xfrm>
                <a:off x="1824" y="2160"/>
                <a:ext cx="2472" cy="920"/>
              </a:xfrm>
              <a:custGeom>
                <a:avLst/>
                <a:gdLst>
                  <a:gd name="T0" fmla="*/ 0 w 2472"/>
                  <a:gd name="T1" fmla="*/ 912 h 920"/>
                  <a:gd name="T2" fmla="*/ 2064 w 2472"/>
                  <a:gd name="T3" fmla="*/ 768 h 920"/>
                  <a:gd name="T4" fmla="*/ 2448 w 2472"/>
                  <a:gd name="T5" fmla="*/ 0 h 920"/>
                  <a:gd name="T6" fmla="*/ 0 60000 65536"/>
                  <a:gd name="T7" fmla="*/ 0 60000 65536"/>
                  <a:gd name="T8" fmla="*/ 0 60000 65536"/>
                </a:gdLst>
                <a:ahLst/>
                <a:cxnLst>
                  <a:cxn ang="T6">
                    <a:pos x="T0" y="T1"/>
                  </a:cxn>
                  <a:cxn ang="T7">
                    <a:pos x="T2" y="T3"/>
                  </a:cxn>
                  <a:cxn ang="T8">
                    <a:pos x="T4" y="T5"/>
                  </a:cxn>
                </a:cxnLst>
                <a:rect l="0" t="0" r="r" b="b"/>
                <a:pathLst>
                  <a:path w="2472" h="920">
                    <a:moveTo>
                      <a:pt x="0" y="912"/>
                    </a:moveTo>
                    <a:cubicBezTo>
                      <a:pt x="828" y="916"/>
                      <a:pt x="1656" y="920"/>
                      <a:pt x="2064" y="768"/>
                    </a:cubicBezTo>
                    <a:cubicBezTo>
                      <a:pt x="2472" y="616"/>
                      <a:pt x="2460" y="308"/>
                      <a:pt x="2448" y="0"/>
                    </a:cubicBezTo>
                  </a:path>
                </a:pathLst>
              </a:custGeom>
              <a:noFill/>
              <a:ln w="28575" cap="flat" cmpd="sng">
                <a:solidFill>
                  <a:srgbClr val="CC66FF"/>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BE"/>
              </a:p>
            </p:txBody>
          </p:sp>
        </p:grpSp>
        <p:sp>
          <p:nvSpPr>
            <p:cNvPr id="49161" name="Text Box 17"/>
            <p:cNvSpPr txBox="1">
              <a:spLocks noChangeArrowheads="1"/>
            </p:cNvSpPr>
            <p:nvPr/>
          </p:nvSpPr>
          <p:spPr bwMode="auto">
            <a:xfrm>
              <a:off x="3936" y="576"/>
              <a:ext cx="12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9900"/>
                </a:buClr>
                <a:buChar char="•"/>
                <a:defRPr sz="2000">
                  <a:solidFill>
                    <a:srgbClr val="333399"/>
                  </a:solidFill>
                  <a:latin typeface="Verdana" pitchFamily="34" charset="0"/>
                </a:defRPr>
              </a:lvl1pPr>
              <a:lvl2pPr marL="742950" indent="-285750" eaLnBrk="0" hangingPunct="0">
                <a:spcBef>
                  <a:spcPct val="20000"/>
                </a:spcBef>
                <a:buClr>
                  <a:srgbClr val="FF9900"/>
                </a:buClr>
                <a:buChar char="•"/>
                <a:defRPr sz="2000">
                  <a:solidFill>
                    <a:srgbClr val="333399"/>
                  </a:solidFill>
                  <a:latin typeface="Verdana" pitchFamily="34" charset="0"/>
                </a:defRPr>
              </a:lvl2pPr>
              <a:lvl3pPr marL="1143000" indent="-228600" eaLnBrk="0" hangingPunct="0">
                <a:spcBef>
                  <a:spcPct val="20000"/>
                </a:spcBef>
                <a:buClr>
                  <a:srgbClr val="FF9900"/>
                </a:buClr>
                <a:buChar char="•"/>
                <a:defRPr sz="2000">
                  <a:solidFill>
                    <a:srgbClr val="333399"/>
                  </a:solidFill>
                  <a:latin typeface="Verdana" pitchFamily="34" charset="0"/>
                </a:defRPr>
              </a:lvl3pPr>
              <a:lvl4pPr marL="1600200" indent="-228600" eaLnBrk="0" hangingPunct="0">
                <a:spcBef>
                  <a:spcPct val="20000"/>
                </a:spcBef>
                <a:buClr>
                  <a:srgbClr val="FF9900"/>
                </a:buClr>
                <a:buChar char="•"/>
                <a:defRPr sz="1600">
                  <a:solidFill>
                    <a:srgbClr val="333399"/>
                  </a:solidFill>
                  <a:latin typeface="Verdana" pitchFamily="34" charset="0"/>
                </a:defRPr>
              </a:lvl4pPr>
              <a:lvl5pPr marL="2057400" indent="-228600" eaLnBrk="0" hangingPunct="0">
                <a:spcBef>
                  <a:spcPct val="20000"/>
                </a:spcBef>
                <a:buClr>
                  <a:srgbClr val="FF9900"/>
                </a:buClr>
                <a:buChar char="•"/>
                <a:defRPr sz="1600">
                  <a:solidFill>
                    <a:srgbClr val="333399"/>
                  </a:solidFill>
                  <a:latin typeface="Verdana" pitchFamily="34" charset="0"/>
                </a:defRPr>
              </a:lvl5pPr>
              <a:lvl6pPr marL="2514600" indent="-228600" eaLnBrk="0" fontAlgn="base" hangingPunct="0">
                <a:spcBef>
                  <a:spcPct val="20000"/>
                </a:spcBef>
                <a:spcAft>
                  <a:spcPct val="0"/>
                </a:spcAft>
                <a:buClr>
                  <a:srgbClr val="FF9900"/>
                </a:buClr>
                <a:buChar char="•"/>
                <a:defRPr sz="1600">
                  <a:solidFill>
                    <a:srgbClr val="333399"/>
                  </a:solidFill>
                  <a:latin typeface="Verdana" pitchFamily="34" charset="0"/>
                </a:defRPr>
              </a:lvl6pPr>
              <a:lvl7pPr marL="2971800" indent="-228600" eaLnBrk="0" fontAlgn="base" hangingPunct="0">
                <a:spcBef>
                  <a:spcPct val="20000"/>
                </a:spcBef>
                <a:spcAft>
                  <a:spcPct val="0"/>
                </a:spcAft>
                <a:buClr>
                  <a:srgbClr val="FF9900"/>
                </a:buClr>
                <a:buChar char="•"/>
                <a:defRPr sz="1600">
                  <a:solidFill>
                    <a:srgbClr val="333399"/>
                  </a:solidFill>
                  <a:latin typeface="Verdana" pitchFamily="34" charset="0"/>
                </a:defRPr>
              </a:lvl7pPr>
              <a:lvl8pPr marL="3429000" indent="-228600" eaLnBrk="0" fontAlgn="base" hangingPunct="0">
                <a:spcBef>
                  <a:spcPct val="20000"/>
                </a:spcBef>
                <a:spcAft>
                  <a:spcPct val="0"/>
                </a:spcAft>
                <a:buClr>
                  <a:srgbClr val="FF9900"/>
                </a:buClr>
                <a:buChar char="•"/>
                <a:defRPr sz="1600">
                  <a:solidFill>
                    <a:srgbClr val="333399"/>
                  </a:solidFill>
                  <a:latin typeface="Verdana" pitchFamily="34" charset="0"/>
                </a:defRPr>
              </a:lvl8pPr>
              <a:lvl9pPr marL="3886200" indent="-228600" eaLnBrk="0" fontAlgn="base" hangingPunct="0">
                <a:spcBef>
                  <a:spcPct val="20000"/>
                </a:spcBef>
                <a:spcAft>
                  <a:spcPct val="0"/>
                </a:spcAft>
                <a:buClr>
                  <a:srgbClr val="FF9900"/>
                </a:buClr>
                <a:buChar char="•"/>
                <a:defRPr sz="1600">
                  <a:solidFill>
                    <a:srgbClr val="333399"/>
                  </a:solidFill>
                  <a:latin typeface="Verdana" pitchFamily="34" charset="0"/>
                </a:defRPr>
              </a:lvl9pPr>
            </a:lstStyle>
            <a:p>
              <a:pPr eaLnBrk="1" hangingPunct="1">
                <a:spcBef>
                  <a:spcPct val="50000"/>
                </a:spcBef>
                <a:buClrTx/>
                <a:buFontTx/>
                <a:buNone/>
              </a:pPr>
              <a:r>
                <a:rPr lang="nl-BE" altLang="nl-BE" sz="1800" b="1">
                  <a:solidFill>
                    <a:srgbClr val="CC66FF"/>
                  </a:solidFill>
                  <a:latin typeface="Arial" charset="0"/>
                </a:rPr>
                <a:t>Meteo mast</a:t>
              </a:r>
              <a:endParaRPr lang="en-US" altLang="nl-BE" sz="1800" b="1">
                <a:solidFill>
                  <a:srgbClr val="CC66FF"/>
                </a:solidFill>
                <a:latin typeface="Arial" charset="0"/>
              </a:endParaRPr>
            </a:p>
          </p:txBody>
        </p:sp>
      </p:grpSp>
      <p:sp>
        <p:nvSpPr>
          <p:cNvPr id="18" name="Content Placeholder 2"/>
          <p:cNvSpPr txBox="1">
            <a:spLocks/>
          </p:cNvSpPr>
          <p:nvPr/>
        </p:nvSpPr>
        <p:spPr>
          <a:xfrm>
            <a:off x="0" y="872119"/>
            <a:ext cx="2328388" cy="1296144"/>
          </a:xfrm>
          <a:prstGeom prst="rect">
            <a:avLst/>
          </a:prstGeom>
          <a:solidFill>
            <a:schemeClr val="accent5">
              <a:lumMod val="60000"/>
              <a:lumOff val="40000"/>
            </a:schemeClr>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accent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2">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2">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2">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2">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BE" b="1" dirty="0" err="1" smtClean="0"/>
              <a:t>Fourier-transform</a:t>
            </a:r>
            <a:r>
              <a:rPr lang="nl-BE" b="1" dirty="0" smtClean="0"/>
              <a:t> </a:t>
            </a:r>
          </a:p>
          <a:p>
            <a:pPr marL="0" indent="0">
              <a:buFont typeface="Arial" pitchFamily="34" charset="0"/>
              <a:buNone/>
            </a:pPr>
            <a:r>
              <a:rPr lang="nl-BE" b="1" dirty="0" err="1" smtClean="0"/>
              <a:t>infrared</a:t>
            </a:r>
            <a:r>
              <a:rPr lang="nl-BE" b="1" dirty="0" smtClean="0"/>
              <a:t>  spectrometer</a:t>
            </a:r>
            <a:endParaRPr lang="nl-BE" b="1" dirty="0"/>
          </a:p>
        </p:txBody>
      </p:sp>
    </p:spTree>
    <p:extLst>
      <p:ext uri="{BB962C8B-B14F-4D97-AF65-F5344CB8AC3E}">
        <p14:creationId xmlns:p14="http://schemas.microsoft.com/office/powerpoint/2010/main" val="234227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788" y="989385"/>
            <a:ext cx="4476524" cy="567407"/>
          </a:xfrm>
          <a:solidFill>
            <a:schemeClr val="accent5">
              <a:lumMod val="60000"/>
              <a:lumOff val="40000"/>
            </a:schemeClr>
          </a:solidFill>
        </p:spPr>
        <p:txBody>
          <a:bodyPr>
            <a:normAutofit lnSpcReduction="10000"/>
          </a:bodyPr>
          <a:lstStyle/>
          <a:p>
            <a:pPr marL="0" indent="0">
              <a:buNone/>
            </a:pPr>
            <a:r>
              <a:rPr lang="nl-BE" b="1" dirty="0" err="1" smtClean="0"/>
              <a:t>Dobson</a:t>
            </a:r>
            <a:r>
              <a:rPr lang="nl-BE" b="1" dirty="0" smtClean="0"/>
              <a:t> spectrometer</a:t>
            </a:r>
            <a:endParaRPr lang="nl-BE" b="1" dirty="0"/>
          </a:p>
        </p:txBody>
      </p:sp>
      <p:pic>
        <p:nvPicPr>
          <p:cNvPr id="4" name="Picture 4" descr="Dobson_Bldr_Apr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556792"/>
            <a:ext cx="3672408" cy="2484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DSC_0039_DxO_R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2705" y="3919454"/>
            <a:ext cx="4391092" cy="2936887"/>
          </a:xfrm>
          <a:prstGeom prst="rect">
            <a:avLst/>
          </a:prstGeom>
          <a:noFill/>
          <a:ln w="1905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32618" y="6290593"/>
            <a:ext cx="4476524" cy="567407"/>
          </a:xfrm>
          <a:prstGeom prst="rect">
            <a:avLst/>
          </a:prstGeom>
          <a:solidFill>
            <a:schemeClr val="accent5">
              <a:lumMod val="60000"/>
              <a:lumOff val="40000"/>
            </a:schemeClr>
          </a:solidFill>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accent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2">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2">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2">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2">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BE" b="1" dirty="0" smtClean="0"/>
              <a:t>UV-Vis </a:t>
            </a:r>
            <a:r>
              <a:rPr lang="nl-BE" b="1" dirty="0" err="1" smtClean="0"/>
              <a:t>Maxdoas</a:t>
            </a:r>
            <a:r>
              <a:rPr lang="nl-BE" b="1" dirty="0" smtClean="0"/>
              <a:t> spectrometer</a:t>
            </a:r>
            <a:endParaRPr lang="nl-BE" b="1" dirty="0"/>
          </a:p>
        </p:txBody>
      </p:sp>
      <p:grpSp>
        <p:nvGrpSpPr>
          <p:cNvPr id="8" name="Group 28"/>
          <p:cNvGrpSpPr>
            <a:grpSpLocks/>
          </p:cNvGrpSpPr>
          <p:nvPr/>
        </p:nvGrpSpPr>
        <p:grpSpPr bwMode="auto">
          <a:xfrm>
            <a:off x="5016470" y="753517"/>
            <a:ext cx="3752850" cy="3810000"/>
            <a:chOff x="3024" y="816"/>
            <a:chExt cx="2364" cy="2400"/>
          </a:xfrm>
        </p:grpSpPr>
        <p:sp>
          <p:nvSpPr>
            <p:cNvPr id="9" name="Text Box 8"/>
            <p:cNvSpPr txBox="1">
              <a:spLocks noChangeArrowheads="1"/>
            </p:cNvSpPr>
            <p:nvPr/>
          </p:nvSpPr>
          <p:spPr bwMode="auto">
            <a:xfrm>
              <a:off x="3024" y="816"/>
              <a:ext cx="2352" cy="368"/>
            </a:xfrm>
            <a:prstGeom prst="rect">
              <a:avLst/>
            </a:prstGeom>
            <a:solidFill>
              <a:schemeClr val="accent5">
                <a:lumMod val="60000"/>
                <a:lumOff val="40000"/>
              </a:schemeClr>
            </a:solidFill>
          </p:spPr>
          <p:txBody>
            <a:bodyPr vert="horz" lIns="91440" tIns="45720" rIns="91440" bIns="45720" rtlCol="0">
              <a:normAutofit/>
            </a:bodyPr>
            <a:lstStyle>
              <a:lvl1pPr indent="0">
                <a:spcBef>
                  <a:spcPct val="20000"/>
                </a:spcBef>
                <a:buFont typeface="Arial" pitchFamily="34" charset="0"/>
                <a:buNone/>
                <a:defRPr sz="3200" b="1">
                  <a:solidFill>
                    <a:schemeClr val="accent2">
                      <a:lumMod val="50000"/>
                    </a:schemeClr>
                  </a:solidFill>
                </a:defRPr>
              </a:lvl1pPr>
              <a:lvl2pPr marL="742950" indent="-285750">
                <a:spcBef>
                  <a:spcPct val="20000"/>
                </a:spcBef>
                <a:buFont typeface="Arial" pitchFamily="34" charset="0"/>
                <a:buChar char="–"/>
                <a:defRPr sz="2800">
                  <a:solidFill>
                    <a:schemeClr val="accent2">
                      <a:lumMod val="50000"/>
                    </a:schemeClr>
                  </a:solidFill>
                </a:defRPr>
              </a:lvl2pPr>
              <a:lvl3pPr marL="1143000" indent="-228600">
                <a:spcBef>
                  <a:spcPct val="20000"/>
                </a:spcBef>
                <a:buFont typeface="Arial" pitchFamily="34" charset="0"/>
                <a:buChar char="•"/>
                <a:defRPr sz="2400">
                  <a:solidFill>
                    <a:schemeClr val="accent2">
                      <a:lumMod val="50000"/>
                    </a:schemeClr>
                  </a:solidFill>
                </a:defRPr>
              </a:lvl3pPr>
              <a:lvl4pPr marL="1600200" indent="-228600">
                <a:spcBef>
                  <a:spcPct val="20000"/>
                </a:spcBef>
                <a:buFont typeface="Arial" pitchFamily="34" charset="0"/>
                <a:buChar char="–"/>
                <a:defRPr sz="2000">
                  <a:solidFill>
                    <a:schemeClr val="accent2">
                      <a:lumMod val="50000"/>
                    </a:schemeClr>
                  </a:solidFill>
                </a:defRPr>
              </a:lvl4pPr>
              <a:lvl5pPr marL="2057400" indent="-228600">
                <a:spcBef>
                  <a:spcPct val="20000"/>
                </a:spcBef>
                <a:buFont typeface="Arial" pitchFamily="34" charset="0"/>
                <a:buChar char="»"/>
                <a:defRPr sz="2000">
                  <a:solidFill>
                    <a:schemeClr val="accent2">
                      <a:lumMod val="50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GB" altLang="nl-BE" dirty="0"/>
                <a:t>RS 90 O</a:t>
              </a:r>
              <a:r>
                <a:rPr lang="en-GB" altLang="nl-BE" baseline="-25000" dirty="0"/>
                <a:t>3</a:t>
              </a:r>
              <a:r>
                <a:rPr lang="en-GB" altLang="nl-BE" dirty="0"/>
                <a:t> </a:t>
              </a:r>
              <a:r>
                <a:rPr lang="en-GB" altLang="nl-BE" dirty="0" err="1"/>
                <a:t>sonde</a:t>
              </a:r>
              <a:endParaRPr lang="en-GB" altLang="nl-BE" dirty="0"/>
            </a:p>
          </p:txBody>
        </p:sp>
        <p:pic>
          <p:nvPicPr>
            <p:cNvPr id="10" name="Picture 11" descr="RS-90_sond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4" y="1200"/>
              <a:ext cx="1397" cy="19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RS_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0" y="1152"/>
              <a:ext cx="828"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15424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00" y="155315"/>
            <a:ext cx="9144000" cy="6547369"/>
          </a:xfrm>
          <a:prstGeom prst="rect">
            <a:avLst/>
          </a:prstGeom>
        </p:spPr>
      </p:pic>
      <p:sp>
        <p:nvSpPr>
          <p:cNvPr id="6" name="TextBox 5"/>
          <p:cNvSpPr txBox="1"/>
          <p:nvPr/>
        </p:nvSpPr>
        <p:spPr>
          <a:xfrm>
            <a:off x="1216224" y="733761"/>
            <a:ext cx="1420190" cy="338554"/>
          </a:xfrm>
          <a:prstGeom prst="rect">
            <a:avLst/>
          </a:prstGeom>
          <a:solidFill>
            <a:schemeClr val="bg2">
              <a:lumMod val="90000"/>
            </a:schemeClr>
          </a:solidFill>
        </p:spPr>
        <p:txBody>
          <a:bodyPr wrap="square" rtlCol="0">
            <a:spAutoFit/>
          </a:bodyPr>
          <a:lstStyle/>
          <a:p>
            <a:r>
              <a:rPr lang="nl-BE" sz="1600" b="1" dirty="0" smtClean="0">
                <a:solidFill>
                  <a:srgbClr val="002060"/>
                </a:solidFill>
              </a:rPr>
              <a:t>M. De </a:t>
            </a:r>
            <a:r>
              <a:rPr lang="nl-BE" sz="1600" b="1" dirty="0" err="1" smtClean="0">
                <a:solidFill>
                  <a:srgbClr val="002060"/>
                </a:solidFill>
              </a:rPr>
              <a:t>Mazière</a:t>
            </a:r>
            <a:endParaRPr lang="nl-BE" sz="1600" b="1" dirty="0">
              <a:solidFill>
                <a:srgbClr val="002060"/>
              </a:solidFill>
            </a:endParaRPr>
          </a:p>
        </p:txBody>
      </p:sp>
      <p:sp>
        <p:nvSpPr>
          <p:cNvPr id="7" name="TextBox 6"/>
          <p:cNvSpPr txBox="1"/>
          <p:nvPr/>
        </p:nvSpPr>
        <p:spPr>
          <a:xfrm>
            <a:off x="692198" y="1556791"/>
            <a:ext cx="1944216" cy="338554"/>
          </a:xfrm>
          <a:prstGeom prst="rect">
            <a:avLst/>
          </a:prstGeom>
          <a:solidFill>
            <a:schemeClr val="bg2">
              <a:lumMod val="90000"/>
            </a:schemeClr>
          </a:solidFill>
        </p:spPr>
        <p:txBody>
          <a:bodyPr wrap="square" rtlCol="0">
            <a:spAutoFit/>
          </a:bodyPr>
          <a:lstStyle>
            <a:defPPr>
              <a:defRPr lang="ca-ES"/>
            </a:defPPr>
            <a:lvl1pPr>
              <a:defRPr sz="1600" b="1">
                <a:solidFill>
                  <a:srgbClr val="002060"/>
                </a:solidFill>
              </a:defRPr>
            </a:lvl1pPr>
          </a:lstStyle>
          <a:p>
            <a:r>
              <a:rPr lang="nl-BE" dirty="0"/>
              <a:t>M. Van </a:t>
            </a:r>
            <a:r>
              <a:rPr lang="nl-BE" dirty="0" err="1"/>
              <a:t>Roozendael</a:t>
            </a:r>
            <a:endParaRPr lang="nl-BE" dirty="0"/>
          </a:p>
        </p:txBody>
      </p:sp>
      <p:sp>
        <p:nvSpPr>
          <p:cNvPr id="8" name="TextBox 7"/>
          <p:cNvSpPr txBox="1"/>
          <p:nvPr/>
        </p:nvSpPr>
        <p:spPr>
          <a:xfrm>
            <a:off x="2771800" y="1556791"/>
            <a:ext cx="1296144" cy="338554"/>
          </a:xfrm>
          <a:prstGeom prst="rect">
            <a:avLst/>
          </a:prstGeom>
          <a:solidFill>
            <a:schemeClr val="bg2">
              <a:lumMod val="90000"/>
            </a:schemeClr>
          </a:solidFill>
        </p:spPr>
        <p:txBody>
          <a:bodyPr wrap="square" rtlCol="0">
            <a:spAutoFit/>
          </a:bodyPr>
          <a:lstStyle>
            <a:defPPr>
              <a:defRPr lang="ca-ES"/>
            </a:defPPr>
            <a:lvl1pPr>
              <a:defRPr sz="1600" b="1">
                <a:solidFill>
                  <a:srgbClr val="002060"/>
                </a:solidFill>
              </a:defRPr>
            </a:lvl1pPr>
          </a:lstStyle>
          <a:p>
            <a:r>
              <a:rPr lang="nl-BE" dirty="0"/>
              <a:t>JC. Lambert</a:t>
            </a:r>
          </a:p>
        </p:txBody>
      </p:sp>
      <p:cxnSp>
        <p:nvCxnSpPr>
          <p:cNvPr id="12" name="Straight Arrow Connector 11"/>
          <p:cNvCxnSpPr/>
          <p:nvPr/>
        </p:nvCxnSpPr>
        <p:spPr>
          <a:xfrm flipV="1">
            <a:off x="1333244" y="519383"/>
            <a:ext cx="0" cy="34591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555776" y="1383836"/>
            <a:ext cx="0" cy="34591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771800" y="1380158"/>
            <a:ext cx="0" cy="34591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289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b="1" dirty="0" smtClean="0"/>
              <a:t>1.2 </a:t>
            </a:r>
            <a:r>
              <a:rPr lang="nl-BE" b="1" dirty="0" err="1" smtClean="0"/>
              <a:t>Main</a:t>
            </a:r>
            <a:r>
              <a:rPr lang="nl-BE" b="1" dirty="0" smtClean="0"/>
              <a:t> </a:t>
            </a:r>
            <a:r>
              <a:rPr lang="nl-BE" b="1" dirty="0" err="1" smtClean="0"/>
              <a:t>objectives</a:t>
            </a:r>
            <a:r>
              <a:rPr lang="nl-BE" b="1" dirty="0" smtClean="0"/>
              <a:t> of NDACC</a:t>
            </a:r>
            <a:endParaRPr lang="nl-BE" b="1" dirty="0"/>
          </a:p>
        </p:txBody>
      </p:sp>
      <p:sp>
        <p:nvSpPr>
          <p:cNvPr id="3" name="Content Placeholder 2"/>
          <p:cNvSpPr>
            <a:spLocks noGrp="1"/>
          </p:cNvSpPr>
          <p:nvPr>
            <p:ph idx="1"/>
          </p:nvPr>
        </p:nvSpPr>
        <p:spPr>
          <a:xfrm>
            <a:off x="414812" y="1556792"/>
            <a:ext cx="8333652" cy="4789875"/>
          </a:xfrm>
        </p:spPr>
        <p:txBody>
          <a:bodyPr>
            <a:normAutofit/>
          </a:bodyPr>
          <a:lstStyle/>
          <a:p>
            <a:pPr>
              <a:buFont typeface="Wingdings" panose="05000000000000000000" pitchFamily="2" charset="2"/>
              <a:buChar char="Ø"/>
            </a:pPr>
            <a:r>
              <a:rPr lang="en-US" sz="2800" dirty="0"/>
              <a:t>Long-term monitoring of atmospheric variables for detection and quantification of variabilities and </a:t>
            </a:r>
            <a:r>
              <a:rPr lang="nl-BE" sz="2800" dirty="0"/>
              <a:t>trends</a:t>
            </a:r>
          </a:p>
          <a:p>
            <a:pPr>
              <a:buFont typeface="Wingdings" panose="05000000000000000000" pitchFamily="2" charset="2"/>
              <a:buChar char="Ø"/>
            </a:pPr>
            <a:r>
              <a:rPr lang="en-US" sz="2800" dirty="0"/>
              <a:t>Establishment of scientific links and feedbacks between climate change and atmospheric composition</a:t>
            </a:r>
          </a:p>
          <a:p>
            <a:pPr>
              <a:buFont typeface="Wingdings" panose="05000000000000000000" pitchFamily="2" charset="2"/>
              <a:buChar char="Ø"/>
            </a:pPr>
            <a:r>
              <a:rPr lang="en-US" sz="2800" dirty="0"/>
              <a:t>Support to scientific field campaigns</a:t>
            </a:r>
          </a:p>
          <a:p>
            <a:pPr>
              <a:buFont typeface="Wingdings" panose="05000000000000000000" pitchFamily="2" charset="2"/>
              <a:buChar char="Ø"/>
            </a:pPr>
            <a:r>
              <a:rPr lang="nl-BE" sz="2800" dirty="0"/>
              <a:t>Support </a:t>
            </a:r>
            <a:r>
              <a:rPr lang="nl-BE" sz="2800" dirty="0" err="1"/>
              <a:t>to</a:t>
            </a:r>
            <a:r>
              <a:rPr lang="nl-BE" sz="2800" dirty="0"/>
              <a:t> </a:t>
            </a:r>
            <a:r>
              <a:rPr lang="nl-BE" sz="2800" dirty="0" err="1"/>
              <a:t>satellite</a:t>
            </a:r>
            <a:r>
              <a:rPr lang="nl-BE" sz="2800" dirty="0"/>
              <a:t> </a:t>
            </a:r>
            <a:r>
              <a:rPr lang="nl-BE" sz="2800" dirty="0" err="1"/>
              <a:t>calibration</a:t>
            </a:r>
            <a:r>
              <a:rPr lang="nl-BE" sz="2800" dirty="0"/>
              <a:t> </a:t>
            </a:r>
            <a:r>
              <a:rPr lang="nl-BE" sz="2800" dirty="0" err="1"/>
              <a:t>and</a:t>
            </a:r>
            <a:r>
              <a:rPr lang="nl-BE" sz="2800" dirty="0"/>
              <a:t> </a:t>
            </a:r>
            <a:r>
              <a:rPr lang="nl-BE" sz="2800" dirty="0" err="1"/>
              <a:t>validation</a:t>
            </a:r>
            <a:endParaRPr lang="nl-BE" sz="2800" dirty="0"/>
          </a:p>
          <a:p>
            <a:pPr>
              <a:buFont typeface="Wingdings" panose="05000000000000000000" pitchFamily="2" charset="2"/>
              <a:buChar char="Ø"/>
            </a:pPr>
            <a:r>
              <a:rPr lang="nl-BE" sz="2800" dirty="0"/>
              <a:t>Support </a:t>
            </a:r>
            <a:r>
              <a:rPr lang="nl-BE" sz="2800" dirty="0" err="1"/>
              <a:t>to</a:t>
            </a:r>
            <a:r>
              <a:rPr lang="nl-BE" sz="2800" dirty="0"/>
              <a:t> model </a:t>
            </a:r>
            <a:r>
              <a:rPr lang="nl-BE" sz="2800" dirty="0" err="1"/>
              <a:t>validation</a:t>
            </a:r>
            <a:endParaRPr lang="nl-BE" sz="2800" dirty="0"/>
          </a:p>
        </p:txBody>
      </p:sp>
    </p:spTree>
    <p:extLst>
      <p:ext uri="{BB962C8B-B14F-4D97-AF65-F5344CB8AC3E}">
        <p14:creationId xmlns:p14="http://schemas.microsoft.com/office/powerpoint/2010/main" val="1656080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812" y="908720"/>
            <a:ext cx="8729188" cy="1080120"/>
          </a:xfrm>
        </p:spPr>
        <p:txBody>
          <a:bodyPr>
            <a:noAutofit/>
          </a:bodyPr>
          <a:lstStyle/>
          <a:p>
            <a:r>
              <a:rPr lang="nl-BE" sz="3200" b="1" dirty="0" err="1" smtClean="0"/>
              <a:t>Example</a:t>
            </a:r>
            <a:r>
              <a:rPr lang="nl-BE" sz="3200" b="1" dirty="0" smtClean="0"/>
              <a:t>: </a:t>
            </a:r>
            <a:r>
              <a:rPr lang="nl-BE" sz="3200" b="1" dirty="0" err="1" smtClean="0"/>
              <a:t>Contribution</a:t>
            </a:r>
            <a:r>
              <a:rPr lang="nl-BE" sz="3200" b="1" dirty="0" smtClean="0"/>
              <a:t> </a:t>
            </a:r>
            <a:r>
              <a:rPr lang="nl-BE" sz="3200" b="1" dirty="0" err="1"/>
              <a:t>to</a:t>
            </a:r>
            <a:r>
              <a:rPr lang="nl-BE" sz="3200" b="1" dirty="0"/>
              <a:t> </a:t>
            </a:r>
            <a:r>
              <a:rPr lang="nl-BE" sz="3200" b="1" dirty="0" smtClean="0"/>
              <a:t>SI2N</a:t>
            </a:r>
            <a:br>
              <a:rPr lang="nl-BE" sz="3200" b="1" dirty="0" smtClean="0"/>
            </a:br>
            <a:r>
              <a:rPr lang="nl-BE" sz="3200" b="1" dirty="0" smtClean="0"/>
              <a:t>(SPARC/IOC/IGACO-O3/NDACC</a:t>
            </a:r>
            <a:r>
              <a:rPr lang="nl-BE" sz="3200" b="1" dirty="0"/>
              <a:t>) </a:t>
            </a:r>
            <a:r>
              <a:rPr lang="nl-BE" sz="3200" b="1" dirty="0" err="1"/>
              <a:t>Initiative</a:t>
            </a:r>
            <a:r>
              <a:rPr lang="nl-BE" sz="3200" b="1" dirty="0"/>
              <a:t/>
            </a:r>
            <a:br>
              <a:rPr lang="nl-BE" sz="3200" b="1" dirty="0"/>
            </a:br>
            <a:endParaRPr lang="nl-BE" sz="3200" b="1" dirty="0"/>
          </a:p>
        </p:txBody>
      </p:sp>
      <p:pic>
        <p:nvPicPr>
          <p:cNvPr id="7"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721121" y="1924050"/>
            <a:ext cx="6422879"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0" y="2276872"/>
            <a:ext cx="2699792" cy="4062651"/>
          </a:xfrm>
          <a:prstGeom prst="rect">
            <a:avLst/>
          </a:prstGeom>
          <a:solidFill>
            <a:schemeClr val="accent5">
              <a:lumMod val="40000"/>
              <a:lumOff val="60000"/>
            </a:schemeClr>
          </a:solidFill>
        </p:spPr>
        <p:txBody>
          <a:bodyPr wrap="square" rtlCol="0">
            <a:spAutoFit/>
          </a:bodyPr>
          <a:lstStyle/>
          <a:p>
            <a:r>
              <a:rPr lang="en-US" sz="2400" dirty="0"/>
              <a:t>What happened to vertical distribution of stratospheric ozone globally and in different regions, over the last 40+ years?</a:t>
            </a:r>
          </a:p>
          <a:p>
            <a:pPr marL="685800" indent="-685800">
              <a:buFont typeface="Arial" panose="020B0604020202020204" pitchFamily="34" charset="0"/>
              <a:buChar char="•"/>
            </a:pPr>
            <a:endParaRPr lang="nl-BE" sz="2400" dirty="0" smtClean="0"/>
          </a:p>
          <a:p>
            <a:r>
              <a:rPr lang="nl-BE" sz="2400" dirty="0" err="1" smtClean="0"/>
              <a:t>Evidence</a:t>
            </a:r>
            <a:r>
              <a:rPr lang="nl-BE" sz="2400" dirty="0" smtClean="0"/>
              <a:t> </a:t>
            </a:r>
            <a:r>
              <a:rPr lang="nl-BE" sz="2400" dirty="0"/>
              <a:t>of ‘recovery’?</a:t>
            </a:r>
          </a:p>
          <a:p>
            <a:endParaRPr lang="nl-BE" dirty="0"/>
          </a:p>
        </p:txBody>
      </p:sp>
    </p:spTree>
    <p:extLst>
      <p:ext uri="{BB962C8B-B14F-4D97-AF65-F5344CB8AC3E}">
        <p14:creationId xmlns:p14="http://schemas.microsoft.com/office/powerpoint/2010/main" val="301241307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l'Office">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à">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9446</TotalTime>
  <Words>887</Words>
  <Application>Microsoft Office PowerPoint</Application>
  <PresentationFormat>On-screen Show (4:3)</PresentationFormat>
  <Paragraphs>132</Paragraphs>
  <Slides>20</Slides>
  <Notes>3</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Tema de l'Office</vt:lpstr>
      <vt:lpstr>PowerPoint Presentation</vt:lpstr>
      <vt:lpstr>The Network for the Detection of Atmospheric Composition Change (NDACC)</vt:lpstr>
      <vt:lpstr>PowerPoint Presentation</vt:lpstr>
      <vt:lpstr>PowerPoint Presentation</vt:lpstr>
      <vt:lpstr>PowerPoint Presentation</vt:lpstr>
      <vt:lpstr>PowerPoint Presentation</vt:lpstr>
      <vt:lpstr>PowerPoint Presentation</vt:lpstr>
      <vt:lpstr>1.2 Main objectives of NDACC</vt:lpstr>
      <vt:lpstr>Example: Contribution to SI2N (SPARC/IOC/IGACO-O3/NDACC) Initiative </vt:lpstr>
      <vt:lpstr>1.3-1.6 Main contributors, commitment, users</vt:lpstr>
      <vt:lpstr>Example: CAMS products validation</vt:lpstr>
      <vt:lpstr>1.7-1.9 Funding &amp; sustainability</vt:lpstr>
      <vt:lpstr>PowerPoint Presentation</vt:lpstr>
      <vt:lpstr>2.1-2.3 Data access</vt:lpstr>
      <vt:lpstr>2.4-2.9 Data quality, continuity, additional needs. </vt:lpstr>
      <vt:lpstr>2.4-2.9 Data quality, continuity, additional needs (cont’d). </vt:lpstr>
      <vt:lpstr>3. Network of networks</vt:lpstr>
      <vt:lpstr>3. Thoughts about ENEON</vt:lpstr>
      <vt:lpstr>Example: Support to Montreal and Kyoto Protocols</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Ivette Serral</dc:creator>
  <cp:lastModifiedBy>martine</cp:lastModifiedBy>
  <cp:revision>125</cp:revision>
  <dcterms:created xsi:type="dcterms:W3CDTF">2015-04-08T16:36:35Z</dcterms:created>
  <dcterms:modified xsi:type="dcterms:W3CDTF">2015-09-21T08:08:15Z</dcterms:modified>
</cp:coreProperties>
</file>