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2"/>
    <p:sldId id="286" r:id="rId3"/>
    <p:sldId id="287" r:id="rId4"/>
    <p:sldId id="288" r:id="rId5"/>
    <p:sldId id="285" r:id="rId6"/>
  </p:sldIdLst>
  <p:sldSz cx="9144000" cy="6858000" type="screen4x3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ette Serral" initials="I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7A"/>
    <a:srgbClr val="E1FF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444" autoAdjust="0"/>
  </p:normalViewPr>
  <p:slideViewPr>
    <p:cSldViewPr>
      <p:cViewPr>
        <p:scale>
          <a:sx n="70" d="100"/>
          <a:sy n="70" d="100"/>
        </p:scale>
        <p:origin x="-516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18" y="-84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D752CFBB-2AE0-4AB0-96B1-B5AC2990DFA9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BD5B466F-2CD0-4192-82B6-BA2C3E70A01A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9858F2E4-9B16-4549-A3A8-A0296B9B64C2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ca-ES" dirty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599" y="4861155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FF5B015D-B3B7-4963-BD5B-E3D7315FBFBD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noProof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noProof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noProof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2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6" descr="ConnectinGE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7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4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Connector recte 19"/>
          <p:cNvCxnSpPr/>
          <p:nvPr userDrawn="1"/>
        </p:nvCxnSpPr>
        <p:spPr>
          <a:xfrm>
            <a:off x="0" y="896845"/>
            <a:ext cx="9144000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7181851" y="274643"/>
            <a:ext cx="2228851" cy="5851525"/>
          </a:xfrm>
        </p:spPr>
        <p:txBody>
          <a:bodyPr vert="eaVert"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95302" y="274643"/>
            <a:ext cx="6534150" cy="5851525"/>
          </a:xfrm>
        </p:spPr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95301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029200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‹Nº›</a:t>
            </a:fld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smtClean="0"/>
              <a:t>Feu clic aquí per editar l'estil</a:t>
            </a:r>
            <a:endParaRPr lang="en-GB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Feu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aquí</a:t>
            </a:r>
            <a:r>
              <a:rPr lang="en-GB" noProof="0" dirty="0" smtClean="0"/>
              <a:t> per </a:t>
            </a:r>
            <a:r>
              <a:rPr lang="en-GB" noProof="0" dirty="0" err="1" smtClean="0"/>
              <a:t>editar</a:t>
            </a:r>
            <a:r>
              <a:rPr lang="en-GB" noProof="0" dirty="0" smtClean="0"/>
              <a:t> </a:t>
            </a:r>
            <a:r>
              <a:rPr lang="en-GB" noProof="0" dirty="0" err="1" smtClean="0"/>
              <a:t>els</a:t>
            </a:r>
            <a:r>
              <a:rPr lang="en-GB" noProof="0" dirty="0" smtClean="0"/>
              <a:t> </a:t>
            </a:r>
            <a:r>
              <a:rPr lang="en-GB" noProof="0" dirty="0" err="1" smtClean="0"/>
              <a:t>estils</a:t>
            </a:r>
            <a:r>
              <a:rPr lang="en-GB" noProof="0" dirty="0" smtClean="0"/>
              <a:t> de text</a:t>
            </a:r>
          </a:p>
          <a:p>
            <a:pPr lvl="1"/>
            <a:r>
              <a:rPr lang="en-GB" noProof="0" dirty="0" err="1" smtClean="0"/>
              <a:t>Segon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3"/>
            <a:r>
              <a:rPr lang="en-GB" noProof="0" dirty="0" smtClean="0"/>
              <a:t>Quart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Cinquè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/>
          </a:p>
        </p:txBody>
      </p:sp>
      <p:sp>
        <p:nvSpPr>
          <p:cNvPr id="12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dirty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dirty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3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6" descr="ConnectinGE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15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15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Agrupa 15"/>
          <p:cNvGrpSpPr/>
          <p:nvPr/>
        </p:nvGrpSpPr>
        <p:grpSpPr>
          <a:xfrm>
            <a:off x="24983" y="5025051"/>
            <a:ext cx="9095396" cy="1800402"/>
            <a:chOff x="24983" y="5001301"/>
            <a:chExt cx="9095396" cy="1800402"/>
          </a:xfrm>
        </p:grpSpPr>
        <p:pic>
          <p:nvPicPr>
            <p:cNvPr id="4098" name="Picture 2" descr="http://www.eneon.net/imatgestop/03.jpg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83" y="5937405"/>
              <a:ext cx="2988000" cy="864000"/>
            </a:xfrm>
            <a:prstGeom prst="rect">
              <a:avLst/>
            </a:prstGeom>
            <a:noFill/>
          </p:spPr>
        </p:pic>
        <p:pic>
          <p:nvPicPr>
            <p:cNvPr id="4100" name="Picture 4" descr="http://www.eneon.net/imatgestop/06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983" y="5001301"/>
              <a:ext cx="2987302" cy="864096"/>
            </a:xfrm>
            <a:prstGeom prst="rect">
              <a:avLst/>
            </a:prstGeom>
            <a:noFill/>
          </p:spPr>
        </p:pic>
        <p:pic>
          <p:nvPicPr>
            <p:cNvPr id="4102" name="Picture 6" descr="http://www.eneon.net/imatgestop/05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84293" y="5937405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4" name="Picture 8" descr="http://www.eneon.net/imatgestop/08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84293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6" name="Picture 10" descr="http://www.eneon.net/imatgestop/04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132379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8" name="Picture 12" descr="http://www.eneon.net/imatgestop/09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132379" y="5937405"/>
              <a:ext cx="2988000" cy="864298"/>
            </a:xfrm>
            <a:prstGeom prst="rect">
              <a:avLst/>
            </a:prstGeom>
            <a:noFill/>
          </p:spPr>
        </p:pic>
      </p:grpSp>
      <p:sp>
        <p:nvSpPr>
          <p:cNvPr id="14" name="Títol 1"/>
          <p:cNvSpPr txBox="1">
            <a:spLocks/>
          </p:cNvSpPr>
          <p:nvPr/>
        </p:nvSpPr>
        <p:spPr>
          <a:xfrm>
            <a:off x="707575" y="3581607"/>
            <a:ext cx="7772400" cy="830997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1">
                <a:solidFill>
                  <a:srgbClr val="00897A"/>
                </a:solidFill>
                <a:effectLst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97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CREAF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89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dirty="0" smtClean="0">
                <a:latin typeface="+mj-lt"/>
                <a:ea typeface="+mj-ea"/>
                <a:cs typeface="+mj-cs"/>
              </a:rPr>
              <a:t>Joan Masó / Joan.Maso@uab.cat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89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QuadreDeText 14"/>
          <p:cNvSpPr txBox="1"/>
          <p:nvPr/>
        </p:nvSpPr>
        <p:spPr>
          <a:xfrm>
            <a:off x="703111" y="1138135"/>
            <a:ext cx="7776864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kern="1200" noProof="0" dirty="0" smtClean="0">
                <a:solidFill>
                  <a:srgbClr val="00897A"/>
                </a:solidFill>
                <a:effectLst/>
                <a:latin typeface="+mj-lt"/>
                <a:ea typeface="+mj-ea"/>
                <a:cs typeface="+mj-cs"/>
              </a:rPr>
              <a:t>The ConnectinGEO project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kern="1200" noProof="0" dirty="0" smtClean="0">
                <a:solidFill>
                  <a:srgbClr val="00897A"/>
                </a:solidFill>
                <a:effectLst/>
                <a:latin typeface="+mj-lt"/>
                <a:ea typeface="+mj-ea"/>
                <a:cs typeface="+mj-cs"/>
              </a:rPr>
              <a:t>ENEON first workshop</a:t>
            </a:r>
            <a:endParaRPr lang="en-US" sz="3600" b="1" i="0" kern="1200" noProof="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  <a:p>
            <a:pPr algn="ctr"/>
            <a:r>
              <a:rPr lang="en-US" sz="2800" i="1" dirty="0" smtClean="0">
                <a:solidFill>
                  <a:srgbClr val="00897A"/>
                </a:solidFill>
              </a:rPr>
              <a:t>Observing Europe: Networking the Earth Observation Networks in Europe</a:t>
            </a:r>
          </a:p>
          <a:p>
            <a:pPr lvl="0" algn="ctr"/>
            <a:r>
              <a:rPr lang="en-US" sz="2400" i="1" dirty="0" smtClean="0">
                <a:solidFill>
                  <a:schemeClr val="tx1">
                    <a:tint val="75000"/>
                  </a:schemeClr>
                </a:solidFill>
              </a:rPr>
              <a:t>21-22 September, Paris</a:t>
            </a:r>
            <a:endParaRPr lang="ca-ES" sz="4000" b="1" i="0" kern="120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Connection types.</a:t>
            </a:r>
            <a:endParaRPr lang="en-U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Data acquisition</a:t>
            </a:r>
          </a:p>
          <a:p>
            <a:r>
              <a:rPr lang="en-US" noProof="0" dirty="0" err="1" smtClean="0"/>
              <a:t>Socioeconomincal</a:t>
            </a:r>
            <a:r>
              <a:rPr lang="en-US" noProof="0" dirty="0" smtClean="0"/>
              <a:t>/reference</a:t>
            </a:r>
            <a:r>
              <a:rPr lang="en-US" baseline="0" noProof="0" dirty="0" smtClean="0"/>
              <a:t> data</a:t>
            </a:r>
          </a:p>
          <a:p>
            <a:r>
              <a:rPr lang="en-US" baseline="0" noProof="0" dirty="0" smtClean="0"/>
              <a:t>Industry</a:t>
            </a:r>
          </a:p>
          <a:p>
            <a:r>
              <a:rPr lang="en-US" noProof="0" dirty="0" smtClean="0"/>
              <a:t>Data stakeholder</a:t>
            </a:r>
          </a:p>
          <a:p>
            <a:r>
              <a:rPr lang="en-US" noProof="0" dirty="0" smtClean="0"/>
              <a:t>Decision making</a:t>
            </a:r>
          </a:p>
          <a:p>
            <a:r>
              <a:rPr lang="en-US" noProof="0" dirty="0" smtClean="0"/>
              <a:t>Funding</a:t>
            </a:r>
            <a:r>
              <a:rPr lang="en-US" baseline="0" noProof="0" dirty="0" smtClean="0"/>
              <a:t> agencies</a:t>
            </a: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638944"/>
          </a:xfrm>
        </p:spPr>
        <p:txBody>
          <a:bodyPr>
            <a:normAutofit fontScale="90000"/>
          </a:bodyPr>
          <a:lstStyle/>
          <a:p>
            <a:r>
              <a:rPr lang="en-US" noProof="0" dirty="0" smtClean="0"/>
              <a:t>Connections</a:t>
            </a:r>
            <a:endParaRPr lang="en-U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noProof="0" dirty="0" smtClean="0"/>
              <a:t>Data acquisition</a:t>
            </a:r>
          </a:p>
          <a:p>
            <a:pPr lvl="1"/>
            <a:r>
              <a:rPr lang="en-US" noProof="0" dirty="0" smtClean="0"/>
              <a:t>Operational networks</a:t>
            </a:r>
          </a:p>
          <a:p>
            <a:pPr lvl="1"/>
            <a:r>
              <a:rPr lang="en-US" noProof="0" dirty="0" err="1" smtClean="0"/>
              <a:t>ENVRIplus</a:t>
            </a:r>
            <a:r>
              <a:rPr lang="en-US" baseline="0" noProof="0" dirty="0" smtClean="0"/>
              <a:t> and </a:t>
            </a:r>
            <a:r>
              <a:rPr lang="en-US" dirty="0" smtClean="0"/>
              <a:t>its </a:t>
            </a:r>
            <a:r>
              <a:rPr lang="en-US" baseline="0" noProof="0" dirty="0" smtClean="0"/>
              <a:t>participant networks</a:t>
            </a:r>
          </a:p>
          <a:p>
            <a:pPr lvl="1"/>
            <a:r>
              <a:rPr lang="en-US" baseline="0" noProof="0" dirty="0" smtClean="0"/>
              <a:t>Other research networks</a:t>
            </a:r>
          </a:p>
          <a:p>
            <a:pPr lvl="1"/>
            <a:r>
              <a:rPr lang="en-US" baseline="0" noProof="0" dirty="0" err="1" smtClean="0"/>
              <a:t>ESA</a:t>
            </a:r>
            <a:r>
              <a:rPr lang="en-US" baseline="0" noProof="0" dirty="0" smtClean="0"/>
              <a:t>/Copernicus</a:t>
            </a:r>
          </a:p>
          <a:p>
            <a:pPr lvl="1"/>
            <a:r>
              <a:rPr lang="en-US" baseline="0" noProof="0" dirty="0" smtClean="0"/>
              <a:t>Citizens observatories (</a:t>
            </a:r>
            <a:r>
              <a:rPr lang="en-US" baseline="0" noProof="0" dirty="0" err="1" smtClean="0"/>
              <a:t>ECSA</a:t>
            </a:r>
            <a:r>
              <a:rPr lang="en-US" baseline="0" noProof="0" dirty="0" smtClean="0"/>
              <a:t>)</a:t>
            </a:r>
            <a:endParaRPr lang="en-US" noProof="0" dirty="0" smtClean="0"/>
          </a:p>
          <a:p>
            <a:r>
              <a:rPr lang="en-US" noProof="0" dirty="0" err="1" smtClean="0"/>
              <a:t>Socioeconomical</a:t>
            </a:r>
            <a:r>
              <a:rPr lang="en-US" noProof="0" smtClean="0"/>
              <a:t>/reference</a:t>
            </a:r>
            <a:r>
              <a:rPr lang="en-US" baseline="0" noProof="0" smtClean="0"/>
              <a:t> data/methodologies</a:t>
            </a:r>
            <a:endParaRPr lang="en-US" baseline="0" noProof="0" dirty="0" smtClean="0"/>
          </a:p>
          <a:p>
            <a:pPr lvl="1"/>
            <a:r>
              <a:rPr lang="en-US" baseline="0" noProof="0" dirty="0" err="1" smtClean="0"/>
              <a:t>EEA</a:t>
            </a:r>
            <a:r>
              <a:rPr lang="en-US" baseline="0" noProof="0" dirty="0" smtClean="0"/>
              <a:t>, </a:t>
            </a:r>
            <a:r>
              <a:rPr lang="en-US" baseline="0" noProof="0" dirty="0" err="1" smtClean="0"/>
              <a:t>EIONET</a:t>
            </a:r>
            <a:endParaRPr lang="en-US" baseline="0" noProof="0" dirty="0" smtClean="0"/>
          </a:p>
          <a:p>
            <a:pPr lvl="1"/>
            <a:r>
              <a:rPr lang="en-US" baseline="0" noProof="0" dirty="0" err="1" smtClean="0"/>
              <a:t>EUROstats</a:t>
            </a:r>
            <a:endParaRPr lang="en-US" baseline="0" noProof="0" dirty="0" smtClean="0"/>
          </a:p>
          <a:p>
            <a:pPr lvl="1"/>
            <a:r>
              <a:rPr lang="en-US" baseline="0" noProof="0" dirty="0" smtClean="0"/>
              <a:t>INSPIRE</a:t>
            </a:r>
          </a:p>
          <a:p>
            <a:pPr lvl="0"/>
            <a:r>
              <a:rPr lang="en-US" baseline="0" noProof="0" dirty="0" smtClean="0"/>
              <a:t>Industry</a:t>
            </a:r>
          </a:p>
          <a:p>
            <a:pPr lvl="1"/>
            <a:r>
              <a:rPr lang="en-US" baseline="0" noProof="0" dirty="0" err="1" smtClean="0"/>
              <a:t>EARCS</a:t>
            </a:r>
            <a:endParaRPr lang="en-US" baseline="0" noProof="0" dirty="0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Data </a:t>
            </a:r>
            <a:r>
              <a:rPr lang="en-US" dirty="0" smtClean="0"/>
              <a:t>stakeholders</a:t>
            </a:r>
            <a:endParaRPr lang="en-US" dirty="0" smtClean="0"/>
          </a:p>
          <a:p>
            <a:pPr lvl="1"/>
            <a:r>
              <a:rPr lang="en-US" dirty="0" smtClean="0"/>
              <a:t>Scientist (e.g. </a:t>
            </a:r>
            <a:r>
              <a:rPr lang="en-US" dirty="0" err="1" smtClean="0"/>
              <a:t>EARSel</a:t>
            </a:r>
            <a:r>
              <a:rPr lang="en-US" dirty="0" smtClean="0"/>
              <a:t>, </a:t>
            </a:r>
            <a:r>
              <a:rPr lang="en-US" dirty="0" err="1" smtClean="0"/>
              <a:t>EGU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Industry</a:t>
            </a:r>
          </a:p>
          <a:p>
            <a:r>
              <a:rPr lang="en-US" dirty="0" smtClean="0"/>
              <a:t>Decision </a:t>
            </a:r>
            <a:r>
              <a:rPr lang="en-US" dirty="0" smtClean="0"/>
              <a:t>making</a:t>
            </a:r>
          </a:p>
          <a:p>
            <a:pPr lvl="1"/>
            <a:r>
              <a:rPr lang="en-US" dirty="0" err="1" smtClean="0"/>
              <a:t>EEA</a:t>
            </a:r>
            <a:r>
              <a:rPr lang="en-US" dirty="0" smtClean="0"/>
              <a:t>, </a:t>
            </a:r>
            <a:r>
              <a:rPr lang="en-US" dirty="0" smtClean="0"/>
              <a:t>EC</a:t>
            </a:r>
          </a:p>
          <a:p>
            <a:pPr lvl="1"/>
            <a:r>
              <a:rPr lang="en-US" dirty="0" smtClean="0"/>
              <a:t>GEO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Funding agencies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US" dirty="0" smtClean="0"/>
              <a:t>National</a:t>
            </a:r>
          </a:p>
          <a:p>
            <a:pPr lvl="1" indent="-342900">
              <a:buFont typeface="Arial" pitchFamily="34" charset="0"/>
              <a:buChar char="•"/>
              <a:defRPr/>
            </a:pPr>
            <a:r>
              <a:rPr lang="en-US" dirty="0" smtClean="0"/>
              <a:t>European </a:t>
            </a:r>
            <a:r>
              <a:rPr lang="en-US" dirty="0" smtClean="0"/>
              <a:t>Commission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MoU</a:t>
            </a:r>
            <a:r>
              <a:rPr lang="en-US" baseline="0" dirty="0" smtClean="0"/>
              <a:t> with </a:t>
            </a:r>
            <a:r>
              <a:rPr lang="en-US" baseline="0" dirty="0" err="1" smtClean="0"/>
              <a:t>ENVRIplus</a:t>
            </a:r>
            <a:endParaRPr lang="en-U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ConnectinGEO and </a:t>
            </a:r>
            <a:r>
              <a:rPr lang="en-US" dirty="0" err="1" smtClean="0"/>
              <a:t>ENVRIplus</a:t>
            </a:r>
            <a:r>
              <a:rPr lang="en-US" dirty="0" smtClean="0"/>
              <a:t> are negotiating a </a:t>
            </a:r>
            <a:r>
              <a:rPr lang="en-US" dirty="0" err="1" smtClean="0"/>
              <a:t>MoU</a:t>
            </a:r>
            <a:r>
              <a:rPr lang="en-US" dirty="0" smtClean="0"/>
              <a:t> document for collaborating both projects.	</a:t>
            </a:r>
          </a:p>
          <a:p>
            <a:pPr lvl="1"/>
            <a:r>
              <a:rPr lang="en-US" dirty="0" smtClean="0"/>
              <a:t>It clarifies offerings that both projects can share</a:t>
            </a:r>
          </a:p>
          <a:p>
            <a:pPr lvl="1"/>
            <a:r>
              <a:rPr lang="en-US" dirty="0" smtClean="0"/>
              <a:t>In which ENEON will be driven by ConnectinGEO with the support of </a:t>
            </a:r>
            <a:r>
              <a:rPr lang="en-US" dirty="0" err="1" smtClean="0"/>
              <a:t>ENVRIplus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5"/>
          <p:cNvGrpSpPr/>
          <p:nvPr/>
        </p:nvGrpSpPr>
        <p:grpSpPr>
          <a:xfrm>
            <a:off x="24983" y="5025051"/>
            <a:ext cx="9095396" cy="1800402"/>
            <a:chOff x="24983" y="5001301"/>
            <a:chExt cx="9095396" cy="1800402"/>
          </a:xfrm>
        </p:grpSpPr>
        <p:pic>
          <p:nvPicPr>
            <p:cNvPr id="4098" name="Picture 2" descr="http://www.eneon.net/imatgestop/03.jpg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83" y="5937405"/>
              <a:ext cx="2988000" cy="864000"/>
            </a:xfrm>
            <a:prstGeom prst="rect">
              <a:avLst/>
            </a:prstGeom>
            <a:noFill/>
          </p:spPr>
        </p:pic>
        <p:pic>
          <p:nvPicPr>
            <p:cNvPr id="4100" name="Picture 4" descr="http://www.eneon.net/imatgestop/06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983" y="5001301"/>
              <a:ext cx="2987302" cy="864096"/>
            </a:xfrm>
            <a:prstGeom prst="rect">
              <a:avLst/>
            </a:prstGeom>
            <a:noFill/>
          </p:spPr>
        </p:pic>
        <p:pic>
          <p:nvPicPr>
            <p:cNvPr id="4102" name="Picture 6" descr="http://www.eneon.net/imatgestop/05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84293" y="5937405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4" name="Picture 8" descr="http://www.eneon.net/imatgestop/08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84293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6" name="Picture 10" descr="http://www.eneon.net/imatgestop/04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132379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8" name="Picture 12" descr="http://www.eneon.net/imatgestop/09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132379" y="5937405"/>
              <a:ext cx="2988000" cy="864298"/>
            </a:xfrm>
            <a:prstGeom prst="rect">
              <a:avLst/>
            </a:prstGeom>
            <a:noFill/>
          </p:spPr>
        </p:pic>
      </p:grpSp>
      <p:sp>
        <p:nvSpPr>
          <p:cNvPr id="14" name="Títol 1"/>
          <p:cNvSpPr txBox="1">
            <a:spLocks/>
          </p:cNvSpPr>
          <p:nvPr/>
        </p:nvSpPr>
        <p:spPr>
          <a:xfrm>
            <a:off x="707575" y="3581607"/>
            <a:ext cx="7772400" cy="830997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1">
                <a:solidFill>
                  <a:srgbClr val="00897A"/>
                </a:solidFill>
                <a:effectLst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97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CREAF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89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dirty="0" smtClean="0">
                <a:latin typeface="+mj-lt"/>
                <a:ea typeface="+mj-ea"/>
                <a:cs typeface="+mj-cs"/>
              </a:rPr>
              <a:t>Joan Masó / Joan.Maso@uab.cat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89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QuadreDeText 14"/>
          <p:cNvSpPr txBox="1"/>
          <p:nvPr/>
        </p:nvSpPr>
        <p:spPr>
          <a:xfrm>
            <a:off x="703111" y="1138135"/>
            <a:ext cx="7776864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kern="1200" noProof="0" dirty="0" smtClean="0">
                <a:solidFill>
                  <a:srgbClr val="00897A"/>
                </a:solidFill>
                <a:effectLst/>
                <a:latin typeface="+mj-lt"/>
                <a:ea typeface="+mj-ea"/>
                <a:cs typeface="+mj-cs"/>
              </a:rPr>
              <a:t>Thanks!.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i="0" kern="1200" noProof="0" dirty="0" smtClean="0">
                <a:solidFill>
                  <a:srgbClr val="00897A"/>
                </a:solidFill>
                <a:effectLst/>
                <a:latin typeface="+mj-lt"/>
                <a:ea typeface="+mj-ea"/>
                <a:cs typeface="+mj-cs"/>
              </a:rPr>
              <a:t>ENEON first workshop</a:t>
            </a:r>
            <a:endParaRPr lang="en-US" sz="3600" b="1" i="0" kern="1200" noProof="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  <a:p>
            <a:pPr algn="ctr"/>
            <a:r>
              <a:rPr lang="en-US" sz="2800" i="1" dirty="0" smtClean="0">
                <a:solidFill>
                  <a:srgbClr val="00897A"/>
                </a:solidFill>
              </a:rPr>
              <a:t>Observing Europe: Networking the Earth Observation Networks in Europe</a:t>
            </a:r>
          </a:p>
          <a:p>
            <a:pPr lvl="0" algn="ctr"/>
            <a:r>
              <a:rPr lang="en-US" sz="2400" i="1" dirty="0" smtClean="0">
                <a:solidFill>
                  <a:schemeClr val="tx1">
                    <a:tint val="75000"/>
                  </a:schemeClr>
                </a:solidFill>
              </a:rPr>
              <a:t>21-22 September, Paris</a:t>
            </a:r>
            <a:endParaRPr lang="ca-ES" sz="4000" b="1" i="0" kern="120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à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9562</TotalTime>
  <Words>129</Words>
  <Application>Microsoft Office PowerPoint</Application>
  <PresentationFormat>Presentación en pantalla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l'Office</vt:lpstr>
      <vt:lpstr>Diapositiva 1</vt:lpstr>
      <vt:lpstr>Connection types.</vt:lpstr>
      <vt:lpstr>Connections</vt:lpstr>
      <vt:lpstr>MoU with ENVRIplus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Ivette Serral</dc:creator>
  <cp:lastModifiedBy>Joan Masó Pau</cp:lastModifiedBy>
  <cp:revision>87</cp:revision>
  <dcterms:created xsi:type="dcterms:W3CDTF">2015-04-08T16:36:35Z</dcterms:created>
  <dcterms:modified xsi:type="dcterms:W3CDTF">2015-09-22T15:23:59Z</dcterms:modified>
</cp:coreProperties>
</file>