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5.jpg" ContentType="image/jpeg"/>
  <Override PartName="/ppt/media/image6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79" r:id="rId3"/>
    <p:sldId id="275" r:id="rId4"/>
    <p:sldId id="294" r:id="rId5"/>
    <p:sldId id="295" r:id="rId6"/>
    <p:sldId id="291" r:id="rId7"/>
    <p:sldId id="276" r:id="rId8"/>
    <p:sldId id="287" r:id="rId9"/>
    <p:sldId id="300" r:id="rId10"/>
    <p:sldId id="301" r:id="rId11"/>
    <p:sldId id="302" r:id="rId12"/>
    <p:sldId id="296" r:id="rId13"/>
    <p:sldId id="297" r:id="rId14"/>
    <p:sldId id="298" r:id="rId15"/>
    <p:sldId id="299" r:id="rId16"/>
    <p:sldId id="282" r:id="rId17"/>
    <p:sldId id="278" r:id="rId18"/>
    <p:sldId id="289" r:id="rId1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orient="horz" pos="4085">
          <p15:clr>
            <a:srgbClr val="A4A3A4"/>
          </p15:clr>
        </p15:guide>
        <p15:guide id="6" pos="339">
          <p15:clr>
            <a:srgbClr val="A4A3A4"/>
          </p15:clr>
        </p15:guide>
        <p15:guide id="7" pos="563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mijn, Erika" initials="Erik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00CC99"/>
    <a:srgbClr val="008080"/>
    <a:srgbClr val="FF9933"/>
    <a:srgbClr val="003366"/>
    <a:srgbClr val="006666"/>
    <a:srgbClr val="339966"/>
    <a:srgbClr val="339933"/>
    <a:srgbClr val="34B233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2" autoAdjust="0"/>
  </p:normalViewPr>
  <p:slideViewPr>
    <p:cSldViewPr snapToGrid="0" showGuides="1">
      <p:cViewPr varScale="1">
        <p:scale>
          <a:sx n="62" d="100"/>
          <a:sy n="62" d="100"/>
        </p:scale>
        <p:origin x="1626" y="60"/>
      </p:cViewPr>
      <p:guideLst>
        <p:guide orient="horz" pos="1219"/>
        <p:guide orient="horz" pos="147"/>
        <p:guide orient="horz"/>
        <p:guide orient="horz" pos="3756"/>
        <p:guide orient="horz" pos="4085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3010117686902039E-2"/>
          <c:y val="5.7408470433630461E-2"/>
          <c:w val="0.49731182795698925"/>
          <c:h val="0.85648148148148151"/>
        </c:manualLayout>
      </c:layout>
      <c:pieChart>
        <c:varyColors val="1"/>
        <c:ser>
          <c:idx val="2"/>
          <c:order val="2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8F3AD6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Sheet1!$A$38:$A$42</c:f>
              <c:strCache>
                <c:ptCount val="5"/>
                <c:pt idx="0">
                  <c:v>Land use data</c:v>
                </c:pt>
                <c:pt idx="1">
                  <c:v>Land cover data</c:v>
                </c:pt>
                <c:pt idx="2">
                  <c:v>Land cover change data</c:v>
                </c:pt>
                <c:pt idx="3">
                  <c:v>Biomass data</c:v>
                </c:pt>
                <c:pt idx="4">
                  <c:v>Fire data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3"/>
          <c:order val="3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Sheet1!$A$38:$A$42</c:f>
              <c:strCache>
                <c:ptCount val="5"/>
                <c:pt idx="0">
                  <c:v>Land use data</c:v>
                </c:pt>
                <c:pt idx="1">
                  <c:v>Land cover data</c:v>
                </c:pt>
                <c:pt idx="2">
                  <c:v>Land cover change data</c:v>
                </c:pt>
                <c:pt idx="3">
                  <c:v>Biomass data</c:v>
                </c:pt>
                <c:pt idx="4">
                  <c:v>Fire data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Sheet1!$A$38:$A$42</c:f>
              <c:strCache>
                <c:ptCount val="5"/>
                <c:pt idx="0">
                  <c:v>Land use data</c:v>
                </c:pt>
                <c:pt idx="1">
                  <c:v>Land cover data</c:v>
                </c:pt>
                <c:pt idx="2">
                  <c:v>Land cover change data</c:v>
                </c:pt>
                <c:pt idx="3">
                  <c:v>Biomass data</c:v>
                </c:pt>
                <c:pt idx="4">
                  <c:v>Fire data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Sheet1!$A$38:$A$42</c:f>
              <c:strCache>
                <c:ptCount val="5"/>
                <c:pt idx="0">
                  <c:v>Land use data</c:v>
                </c:pt>
                <c:pt idx="1">
                  <c:v>Land cover data</c:v>
                </c:pt>
                <c:pt idx="2">
                  <c:v>Land cover change data</c:v>
                </c:pt>
                <c:pt idx="3">
                  <c:v>Biomass data</c:v>
                </c:pt>
                <c:pt idx="4">
                  <c:v>Fire data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756914225076212"/>
          <c:y val="9.4825388917169393E-2"/>
          <c:w val="0.33278176891993033"/>
          <c:h val="0.8103492271799358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678146035856764E-2"/>
          <c:y val="7.102318881391545E-2"/>
          <c:w val="0.5053763440860215"/>
          <c:h val="0.87037037037037035"/>
        </c:manualLayout>
      </c:layout>
      <c:pieChart>
        <c:varyColors val="1"/>
        <c:ser>
          <c:idx val="2"/>
          <c:order val="2"/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chemeClr val="accent6"/>
              </a:solidFill>
            </c:spPr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Sheet1!$D$4:$D$9</c:f>
              <c:strCache>
                <c:ptCount val="6"/>
                <c:pt idx="0">
                  <c:v>Forest land</c:v>
                </c:pt>
                <c:pt idx="1">
                  <c:v>Wetlands</c:v>
                </c:pt>
                <c:pt idx="2">
                  <c:v>Cropland (agriculture)</c:v>
                </c:pt>
                <c:pt idx="3">
                  <c:v>Grassland</c:v>
                </c:pt>
                <c:pt idx="4">
                  <c:v>Settlements</c:v>
                </c:pt>
                <c:pt idx="5">
                  <c:v>Other land</c:v>
                </c:pt>
              </c:strCache>
            </c:strRef>
          </c:cat>
          <c:val>
            <c:numRef>
              <c:f>Sheet1!$E$4:$E$9</c:f>
              <c:numCache>
                <c:formatCode>General</c:formatCode>
                <c:ptCount val="6"/>
                <c:pt idx="0">
                  <c:v>10</c:v>
                </c:pt>
                <c:pt idx="1">
                  <c:v>20</c:v>
                </c:pt>
                <c:pt idx="2">
                  <c:v>6</c:v>
                </c:pt>
                <c:pt idx="3">
                  <c:v>8</c:v>
                </c:pt>
                <c:pt idx="4">
                  <c:v>7</c:v>
                </c:pt>
                <c:pt idx="5">
                  <c:v>2</c:v>
                </c:pt>
              </c:numCache>
            </c:numRef>
          </c:val>
        </c:ser>
        <c:ser>
          <c:idx val="3"/>
          <c:order val="3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Sheet1!$D$4:$D$9</c:f>
              <c:strCache>
                <c:ptCount val="6"/>
                <c:pt idx="0">
                  <c:v>Forest land</c:v>
                </c:pt>
                <c:pt idx="1">
                  <c:v>Wetlands</c:v>
                </c:pt>
                <c:pt idx="2">
                  <c:v>Cropland (agriculture)</c:v>
                </c:pt>
                <c:pt idx="3">
                  <c:v>Grassland</c:v>
                </c:pt>
                <c:pt idx="4">
                  <c:v>Settlements</c:v>
                </c:pt>
                <c:pt idx="5">
                  <c:v>Other land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Sheet1!$D$4:$D$9</c:f>
              <c:strCache>
                <c:ptCount val="6"/>
                <c:pt idx="0">
                  <c:v>Forest land</c:v>
                </c:pt>
                <c:pt idx="1">
                  <c:v>Wetlands</c:v>
                </c:pt>
                <c:pt idx="2">
                  <c:v>Cropland (agriculture)</c:v>
                </c:pt>
                <c:pt idx="3">
                  <c:v>Grassland</c:v>
                </c:pt>
                <c:pt idx="4">
                  <c:v>Settlements</c:v>
                </c:pt>
                <c:pt idx="5">
                  <c:v>Other land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Sheet1!$D$4:$D$9</c:f>
              <c:strCache>
                <c:ptCount val="6"/>
                <c:pt idx="0">
                  <c:v>Forest land</c:v>
                </c:pt>
                <c:pt idx="1">
                  <c:v>Wetlands</c:v>
                </c:pt>
                <c:pt idx="2">
                  <c:v>Cropland (agriculture)</c:v>
                </c:pt>
                <c:pt idx="3">
                  <c:v>Grassland</c:v>
                </c:pt>
                <c:pt idx="4">
                  <c:v>Settlements</c:v>
                </c:pt>
                <c:pt idx="5">
                  <c:v>Other land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734444772396199"/>
          <c:y val="0.12233570528580763"/>
          <c:w val="0.35836959315998446"/>
          <c:h val="0.8103492271799358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359819272866529E-2"/>
          <c:y val="6.3985675879583884E-2"/>
          <c:w val="0.43974839418501571"/>
          <c:h val="0.8073922945866584"/>
        </c:manualLayout>
      </c:layout>
      <c:pieChart>
        <c:varyColors val="1"/>
        <c:ser>
          <c:idx val="2"/>
          <c:order val="2"/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9966FF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chemeClr val="accent6"/>
              </a:solidFill>
            </c:spPr>
          </c:dPt>
          <c:dPt>
            <c:idx val="5"/>
            <c:bubble3D val="0"/>
            <c:spPr>
              <a:solidFill>
                <a:srgbClr val="0070C0"/>
              </a:solidFill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3"/>
              <c:layout>
                <c:manualLayout>
                  <c:x val="4.5339893467380182E-2"/>
                  <c:y val="-0.126002670718791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Sheet1!$H$11:$H$17</c:f>
              <c:strCache>
                <c:ptCount val="7"/>
                <c:pt idx="0">
                  <c:v>Tree cover</c:v>
                </c:pt>
                <c:pt idx="1">
                  <c:v>Shrubland</c:v>
                </c:pt>
                <c:pt idx="2">
                  <c:v>Herbaceous &amp; Grassland</c:v>
                </c:pt>
                <c:pt idx="3">
                  <c:v>Agricultural crops</c:v>
                </c:pt>
                <c:pt idx="4">
                  <c:v>Urban</c:v>
                </c:pt>
                <c:pt idx="5">
                  <c:v>Water bodies</c:v>
                </c:pt>
                <c:pt idx="6">
                  <c:v>Other</c:v>
                </c:pt>
              </c:strCache>
            </c:strRef>
          </c:cat>
          <c:val>
            <c:numRef>
              <c:f>Sheet1!$I$11:$I$17</c:f>
              <c:numCache>
                <c:formatCode>General</c:formatCode>
                <c:ptCount val="7"/>
                <c:pt idx="0">
                  <c:v>22</c:v>
                </c:pt>
                <c:pt idx="1">
                  <c:v>10</c:v>
                </c:pt>
                <c:pt idx="2">
                  <c:v>12</c:v>
                </c:pt>
                <c:pt idx="3">
                  <c:v>10</c:v>
                </c:pt>
                <c:pt idx="4">
                  <c:v>7</c:v>
                </c:pt>
                <c:pt idx="5">
                  <c:v>18</c:v>
                </c:pt>
                <c:pt idx="6">
                  <c:v>5</c:v>
                </c:pt>
              </c:numCache>
            </c:numRef>
          </c:val>
        </c:ser>
        <c:ser>
          <c:idx val="3"/>
          <c:order val="3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Sheet1!$H$11:$H$17</c:f>
              <c:strCache>
                <c:ptCount val="7"/>
                <c:pt idx="0">
                  <c:v>Tree cover</c:v>
                </c:pt>
                <c:pt idx="1">
                  <c:v>Shrubland</c:v>
                </c:pt>
                <c:pt idx="2">
                  <c:v>Herbaceous &amp; Grassland</c:v>
                </c:pt>
                <c:pt idx="3">
                  <c:v>Agricultural crops</c:v>
                </c:pt>
                <c:pt idx="4">
                  <c:v>Urban</c:v>
                </c:pt>
                <c:pt idx="5">
                  <c:v>Water bodies</c:v>
                </c:pt>
                <c:pt idx="6">
                  <c:v>Other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Sheet1!$H$11:$H$17</c:f>
              <c:strCache>
                <c:ptCount val="7"/>
                <c:pt idx="0">
                  <c:v>Tree cover</c:v>
                </c:pt>
                <c:pt idx="1">
                  <c:v>Shrubland</c:v>
                </c:pt>
                <c:pt idx="2">
                  <c:v>Herbaceous &amp; Grassland</c:v>
                </c:pt>
                <c:pt idx="3">
                  <c:v>Agricultural crops</c:v>
                </c:pt>
                <c:pt idx="4">
                  <c:v>Urban</c:v>
                </c:pt>
                <c:pt idx="5">
                  <c:v>Water bodies</c:v>
                </c:pt>
                <c:pt idx="6">
                  <c:v>Other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Sheet1!$H$11:$H$17</c:f>
              <c:strCache>
                <c:ptCount val="7"/>
                <c:pt idx="0">
                  <c:v>Tree cover</c:v>
                </c:pt>
                <c:pt idx="1">
                  <c:v>Shrubland</c:v>
                </c:pt>
                <c:pt idx="2">
                  <c:v>Herbaceous &amp; Grassland</c:v>
                </c:pt>
                <c:pt idx="3">
                  <c:v>Agricultural crops</c:v>
                </c:pt>
                <c:pt idx="4">
                  <c:v>Urban</c:v>
                </c:pt>
                <c:pt idx="5">
                  <c:v>Water bodies</c:v>
                </c:pt>
                <c:pt idx="6">
                  <c:v>Other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3952798347836073"/>
          <c:y val="5.4339563829824918E-2"/>
          <c:w val="0.40215394795606446"/>
          <c:h val="0.85083504238083596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04257139866899E-2"/>
          <c:y val="4.1245633769463025E-2"/>
          <c:w val="0.46035678300181204"/>
          <c:h val="0.88540800820950016"/>
        </c:manualLayout>
      </c:layout>
      <c:pieChart>
        <c:varyColors val="1"/>
        <c:ser>
          <c:idx val="2"/>
          <c:order val="2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0070C0"/>
              </a:solidFill>
            </c:spPr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Sheet1!$D$23:$D$27</c:f>
              <c:strCache>
                <c:ptCount val="5"/>
                <c:pt idx="0">
                  <c:v>Forest loss (/ deforestation)</c:v>
                </c:pt>
                <c:pt idx="1">
                  <c:v>Forest degradation</c:v>
                </c:pt>
                <c:pt idx="2">
                  <c:v>Afforestation / Reforestation</c:v>
                </c:pt>
                <c:pt idx="3">
                  <c:v>Agricultural expansion</c:v>
                </c:pt>
                <c:pt idx="4">
                  <c:v>Change in water bodies</c:v>
                </c:pt>
              </c:strCache>
            </c:strRef>
          </c:cat>
          <c:val>
            <c:numRef>
              <c:f>Sheet1!$E$23:$E$27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ser>
          <c:idx val="3"/>
          <c:order val="3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Sheet1!$D$23:$D$27</c:f>
              <c:strCache>
                <c:ptCount val="5"/>
                <c:pt idx="0">
                  <c:v>Forest loss (/ deforestation)</c:v>
                </c:pt>
                <c:pt idx="1">
                  <c:v>Forest degradation</c:v>
                </c:pt>
                <c:pt idx="2">
                  <c:v>Afforestation / Reforestation</c:v>
                </c:pt>
                <c:pt idx="3">
                  <c:v>Agricultural expansion</c:v>
                </c:pt>
                <c:pt idx="4">
                  <c:v>Change in water bodies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Sheet1!$D$23:$D$27</c:f>
              <c:strCache>
                <c:ptCount val="5"/>
                <c:pt idx="0">
                  <c:v>Forest loss (/ deforestation)</c:v>
                </c:pt>
                <c:pt idx="1">
                  <c:v>Forest degradation</c:v>
                </c:pt>
                <c:pt idx="2">
                  <c:v>Afforestation / Reforestation</c:v>
                </c:pt>
                <c:pt idx="3">
                  <c:v>Agricultural expansion</c:v>
                </c:pt>
                <c:pt idx="4">
                  <c:v>Change in water bodies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cat>
            <c:strRef>
              <c:f>Sheet1!$D$23:$D$27</c:f>
              <c:strCache>
                <c:ptCount val="5"/>
                <c:pt idx="0">
                  <c:v>Forest loss (/ deforestation)</c:v>
                </c:pt>
                <c:pt idx="1">
                  <c:v>Forest degradation</c:v>
                </c:pt>
                <c:pt idx="2">
                  <c:v>Afforestation / Reforestation</c:v>
                </c:pt>
                <c:pt idx="3">
                  <c:v>Agricultural expansion</c:v>
                </c:pt>
                <c:pt idx="4">
                  <c:v>Change in water bodies</c:v>
                </c:pt>
              </c:strCache>
            </c:str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9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4604975589935545"/>
          <c:y val="4.4699938823436543E-2"/>
          <c:w val="0.38255334010668024"/>
          <c:h val="0.9206247903222623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9-12-2016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-landcover-cci.org/?q=node/164" TargetMode="External"/><Relationship Id="rId7" Type="http://schemas.openxmlformats.org/officeDocument/2006/relationships/hyperlink" Target="http://globbiomass.org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land.copernicus.eu/global/products/" TargetMode="External"/><Relationship Id="rId5" Type="http://schemas.openxmlformats.org/officeDocument/2006/relationships/hyperlink" Target="http://www.sciencemag.org/content/342/6160/850" TargetMode="External"/><Relationship Id="rId4" Type="http://schemas.openxmlformats.org/officeDocument/2006/relationships/hyperlink" Target="http://www.un-spider.org/links-and-resources/data-sources/land-cover-map-globeland-30-ngc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Within the scope of GOFC-GOLD activities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09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Green</a:t>
            </a:r>
            <a:r>
              <a:rPr lang="en-GB" baseline="0" smtClean="0"/>
              <a:t> </a:t>
            </a:r>
            <a:r>
              <a:rPr lang="en-GB" smtClean="0"/>
              <a:t>circle</a:t>
            </a:r>
            <a:r>
              <a:rPr lang="en-GB" dirty="0" smtClean="0"/>
              <a:t>: direct contribution of land monitoring: use land use/land cover</a:t>
            </a:r>
            <a:r>
              <a:rPr lang="en-GB" baseline="0" dirty="0" smtClean="0"/>
              <a:t> datasets as </a:t>
            </a:r>
            <a:r>
              <a:rPr lang="en-GB" dirty="0" smtClean="0"/>
              <a:t>essential datasets</a:t>
            </a:r>
          </a:p>
          <a:p>
            <a:r>
              <a:rPr lang="en-GB" dirty="0" smtClean="0"/>
              <a:t>Blue circle:</a:t>
            </a:r>
            <a:r>
              <a:rPr lang="en-GB" baseline="0" dirty="0" smtClean="0"/>
              <a:t> additional contribution of land monitoring: use of land use/land cover datasets as complementary datasets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42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# The numbers in the pie charts refer to the number of indicators for which this</a:t>
            </a:r>
            <a:r>
              <a:rPr lang="en-GB" baseline="0" dirty="0" smtClean="0"/>
              <a:t> type of data is needed.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75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41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41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6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>
                <a:solidFill>
                  <a:prstClr val="black"/>
                </a:solidFill>
              </a:rPr>
              <a:pPr/>
              <a:t>10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77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>
                <a:solidFill>
                  <a:prstClr val="black"/>
                </a:solidFill>
              </a:rPr>
              <a:pPr/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4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dirty="0" smtClean="0">
                <a:effectLst/>
                <a:hlinkClick r:id="rId3"/>
              </a:rPr>
              <a:t>http://www.esa-landcover-cci.org/?q=node/164</a:t>
            </a:r>
            <a:r>
              <a:rPr lang="en-GB" sz="1200" dirty="0" smtClean="0">
                <a:effectLst/>
              </a:rPr>
              <a:t> </a:t>
            </a:r>
            <a:endParaRPr lang="en-GB" sz="105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dirty="0" smtClean="0">
                <a:effectLst/>
                <a:hlinkClick r:id="rId4"/>
              </a:rPr>
              <a:t>http://www.un-spider.org/links-and-resources/data-sources/land-cover-map-globeland-30-ngcc</a:t>
            </a:r>
            <a:r>
              <a:rPr lang="en-GB" sz="1200" dirty="0" smtClean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u="sng" dirty="0" smtClean="0">
                <a:solidFill>
                  <a:srgbClr val="0000FF"/>
                </a:solidFill>
                <a:effectLst/>
                <a:latin typeface="+mn-lt"/>
                <a:ea typeface="Calibri"/>
                <a:cs typeface="Times New Roman"/>
                <a:hlinkClick r:id="rId5"/>
              </a:rPr>
              <a:t>http://www.sciencemag.org/content/342/6160/850</a:t>
            </a:r>
            <a:endParaRPr lang="en-GB" sz="1050" u="sng" dirty="0" smtClean="0">
              <a:solidFill>
                <a:srgbClr val="0000FF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http://land.copernicus.eu/global/products/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050" b="0" u="sng" dirty="0" smtClean="0">
              <a:solidFill>
                <a:srgbClr val="0000FF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u="sng" dirty="0" smtClean="0">
                <a:solidFill>
                  <a:schemeClr val="tx1"/>
                </a:solidFill>
                <a:effectLst/>
                <a:hlinkClick r:id="rId7"/>
              </a:rPr>
              <a:t>http://globbiomass.org</a:t>
            </a:r>
            <a:endParaRPr lang="en-GB" sz="800" dirty="0" smtClean="0">
              <a:effectLst/>
              <a:latin typeface="Verdana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50" dirty="0" smtClean="0">
              <a:effectLst/>
              <a:latin typeface="Verdana"/>
              <a:ea typeface="Calibri"/>
              <a:cs typeface="Times New Roman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08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endParaRPr lang="en-GB" dirty="0" smtClean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20432" y="6370465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o.org/publications/sofo/2016/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geningenur.nl/grsbiomass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1353086"/>
          </a:xfrm>
        </p:spPr>
        <p:txBody>
          <a:bodyPr/>
          <a:lstStyle/>
          <a:p>
            <a:r>
              <a:rPr lang="en-GB" sz="3600" dirty="0" smtClean="0"/>
              <a:t>Monitoring progress towards Sustainable Development Goals</a:t>
            </a:r>
            <a:endParaRPr lang="en-GB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Tijdelijke aanduiding voor afbeelding 19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17"/>
          </p:nvPr>
        </p:nvSpPr>
        <p:spPr>
          <a:xfrm>
            <a:off x="485775" y="1646880"/>
            <a:ext cx="8447088" cy="8143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 smtClean="0"/>
              <a:t>The role </a:t>
            </a:r>
            <a:r>
              <a:rPr lang="en-GB" sz="2800" dirty="0"/>
              <a:t>of </a:t>
            </a:r>
            <a:r>
              <a:rPr lang="en-GB" sz="2800" dirty="0" smtClean="0"/>
              <a:t>land monitoring</a:t>
            </a:r>
            <a:endParaRPr lang="en-GB" sz="28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478633" y="2707034"/>
            <a:ext cx="8447087" cy="371475"/>
          </a:xfrm>
        </p:spPr>
        <p:txBody>
          <a:bodyPr/>
          <a:lstStyle/>
          <a:p>
            <a:r>
              <a:rPr lang="en-GB" i="1" dirty="0"/>
              <a:t>Brice Mora, Martin </a:t>
            </a:r>
            <a:r>
              <a:rPr lang="en-GB" i="1" dirty="0" smtClean="0"/>
              <a:t>Herold, Erika </a:t>
            </a:r>
            <a:r>
              <a:rPr lang="en-GB" i="1" dirty="0" err="1" smtClean="0"/>
              <a:t>Romijn</a:t>
            </a:r>
            <a:r>
              <a:rPr lang="en-GB" i="1" dirty="0" smtClean="0"/>
              <a:t>, </a:t>
            </a:r>
            <a:endParaRPr lang="en-GB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28700" y="4122420"/>
            <a:ext cx="159050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Verdana" pitchFamily="34" charset="0"/>
              </a:rPr>
              <a:t>Transforming our </a:t>
            </a:r>
          </a:p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Verdana" pitchFamily="34" charset="0"/>
              </a:rPr>
              <a:t>world: </a:t>
            </a:r>
          </a:p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Verdana" pitchFamily="34" charset="0"/>
              </a:rPr>
              <a:t>The 2030 agenda </a:t>
            </a:r>
          </a:p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Verdana" pitchFamily="34" charset="0"/>
              </a:rPr>
              <a:t>for sustainable </a:t>
            </a:r>
          </a:p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Verdana" pitchFamily="34" charset="0"/>
              </a:rPr>
              <a:t>development</a:t>
            </a:r>
          </a:p>
        </p:txBody>
      </p:sp>
      <p:sp>
        <p:nvSpPr>
          <p:cNvPr id="11" name="Tijdelijke aanduiding voor tekst 4"/>
          <p:cNvSpPr txBox="1">
            <a:spLocks/>
          </p:cNvSpPr>
          <p:nvPr/>
        </p:nvSpPr>
        <p:spPr bwMode="auto">
          <a:xfrm>
            <a:off x="2377440" y="6080084"/>
            <a:ext cx="6528435" cy="8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000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CA" sz="1200" dirty="0" smtClean="0"/>
              <a:t>5</a:t>
            </a:r>
            <a:r>
              <a:rPr lang="en-CA" sz="1200" baseline="30000" dirty="0" smtClean="0"/>
              <a:t>th</a:t>
            </a:r>
            <a:r>
              <a:rPr lang="en-CA" sz="1200" dirty="0" smtClean="0"/>
              <a:t> GEOSS </a:t>
            </a:r>
            <a:r>
              <a:rPr lang="en-CA" sz="1200" dirty="0"/>
              <a:t>Science and Technology Stakeholder </a:t>
            </a:r>
            <a:r>
              <a:rPr lang="en-CA" sz="1200" dirty="0" smtClean="0"/>
              <a:t>Workshop - Linking the Sustainable </a:t>
            </a:r>
            <a:r>
              <a:rPr lang="en-CA" sz="1200" dirty="0"/>
              <a:t>Development Goals to </a:t>
            </a:r>
            <a:r>
              <a:rPr lang="en-CA" sz="1200" dirty="0" smtClean="0"/>
              <a:t>Earth </a:t>
            </a:r>
            <a:r>
              <a:rPr lang="en-CA" sz="1200" dirty="0"/>
              <a:t>Observations, Models and </a:t>
            </a:r>
            <a:r>
              <a:rPr lang="en-CA" sz="1200" dirty="0" smtClean="0"/>
              <a:t>Capacity Building</a:t>
            </a:r>
            <a:r>
              <a:rPr lang="en-GB" sz="1200" dirty="0" smtClean="0"/>
              <a:t>. </a:t>
            </a:r>
            <a:br>
              <a:rPr lang="en-GB" sz="1200" dirty="0" smtClean="0"/>
            </a:br>
            <a:r>
              <a:rPr lang="en-GB" sz="1200" dirty="0" smtClean="0"/>
              <a:t>9-10 December, 2016, Berkeley, CA</a:t>
            </a:r>
            <a:endParaRPr lang="en-GB" sz="1200" dirty="0"/>
          </a:p>
        </p:txBody>
      </p:sp>
      <p:pic>
        <p:nvPicPr>
          <p:cNvPr id="12" name="Picture 2" descr="D:\5. Sustainable Development Goals\Presentation for Den Haag\Infobrief\gof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89" y="1746893"/>
            <a:ext cx="167088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5. Sustainable Development Goals\Presentation for Den Haag\Infobrief\esa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72" y="1630684"/>
            <a:ext cx="110769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3154083" cy="1081027"/>
          </a:xfrm>
        </p:spPr>
        <p:txBody>
          <a:bodyPr/>
          <a:lstStyle/>
          <a:p>
            <a:r>
              <a:rPr lang="en-GB" dirty="0" smtClean="0"/>
              <a:t>Goal 13: Climate action </a:t>
            </a:r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2951"/>
          <a:stretch/>
        </p:blipFill>
        <p:spPr bwMode="auto">
          <a:xfrm>
            <a:off x="3973985" y="0"/>
            <a:ext cx="51700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22679" y="6585641"/>
            <a:ext cx="1988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Verdana"/>
              </a:rPr>
              <a:t>De Sy et al., 2015, ERL</a:t>
            </a:r>
            <a:endParaRPr lang="en-GB" sz="1200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1026" name="Picture 2" descr="http://www.fao.org/documents/contents/219231cc-7ecd-4417-ba87-4ac4f50c7a90_200.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2" y="1727289"/>
            <a:ext cx="2845602" cy="40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9132" y="5753818"/>
            <a:ext cx="3496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rgbClr val="005172"/>
                </a:solidFill>
                <a:hlinkClick r:id="rId5"/>
              </a:rPr>
              <a:t>www.fao.org/publications/sofo/2016</a:t>
            </a:r>
            <a:r>
              <a:rPr lang="en-GB" sz="1000" dirty="0" smtClean="0">
                <a:solidFill>
                  <a:srgbClr val="005172"/>
                </a:solidFill>
                <a:hlinkClick r:id="rId5"/>
              </a:rPr>
              <a:t>/</a:t>
            </a:r>
            <a:endParaRPr lang="en-GB" sz="1000" dirty="0" smtClean="0">
              <a:solidFill>
                <a:srgbClr val="005172"/>
              </a:solidFill>
            </a:endParaRPr>
          </a:p>
          <a:p>
            <a:r>
              <a:rPr lang="en-GB" sz="1000" b="1" dirty="0">
                <a:solidFill>
                  <a:srgbClr val="005172"/>
                </a:solidFill>
              </a:rPr>
              <a:t>Forests and agriculture: land-use challenges and opportunities</a:t>
            </a:r>
            <a:endParaRPr lang="en-GB" sz="1000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Goal 13: Climate action </a:t>
            </a:r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68556" r="66373" b="2995"/>
          <a:stretch/>
        </p:blipFill>
        <p:spPr bwMode="auto">
          <a:xfrm>
            <a:off x="489132" y="1254281"/>
            <a:ext cx="1282535" cy="13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3907" r="4999" b="24651"/>
          <a:stretch>
            <a:fillRect/>
          </a:stretch>
        </p:blipFill>
        <p:spPr bwMode="auto">
          <a:xfrm>
            <a:off x="2569794" y="1156348"/>
            <a:ext cx="6751286" cy="270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26347" r="1029" b="17530"/>
          <a:stretch/>
        </p:blipFill>
        <p:spPr bwMode="auto">
          <a:xfrm>
            <a:off x="2632883" y="3912705"/>
            <a:ext cx="6677367" cy="279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9452" y="6280277"/>
            <a:ext cx="2725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5172"/>
                </a:solidFill>
              </a:rPr>
              <a:t>Avitabile et al., 2016, GCB</a:t>
            </a:r>
          </a:p>
          <a:p>
            <a:r>
              <a:rPr lang="en-GB" altLang="en-US" sz="1400" dirty="0" smtClean="0">
                <a:solidFill>
                  <a:srgbClr val="FF0000"/>
                </a:solidFill>
                <a:hlinkClick r:id="rId6"/>
              </a:rPr>
              <a:t>www.wageningenur.nl/grsbiomass</a:t>
            </a:r>
            <a:r>
              <a:rPr lang="en-GB" altLang="en-US" sz="1400" dirty="0" smtClean="0">
                <a:solidFill>
                  <a:srgbClr val="FF0000"/>
                </a:solidFill>
              </a:rPr>
              <a:t> </a:t>
            </a:r>
            <a:endParaRPr lang="en-GB" altLang="en-US" sz="1400" dirty="0">
              <a:solidFill>
                <a:srgbClr val="FF0000"/>
              </a:solidFill>
            </a:endParaRPr>
          </a:p>
          <a:p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403" y="2694223"/>
            <a:ext cx="1473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5172"/>
                </a:solidFill>
                <a:latin typeface="Verdana" pitchFamily="34" charset="0"/>
              </a:rPr>
              <a:t>Global </a:t>
            </a:r>
          </a:p>
          <a:p>
            <a:r>
              <a:rPr lang="en-GB" sz="2400" dirty="0" smtClean="0">
                <a:solidFill>
                  <a:srgbClr val="005172"/>
                </a:solidFill>
                <a:latin typeface="Verdana" pitchFamily="34" charset="0"/>
              </a:rPr>
              <a:t>Forest </a:t>
            </a:r>
          </a:p>
          <a:p>
            <a:r>
              <a:rPr lang="en-GB" sz="2400" dirty="0" smtClean="0">
                <a:solidFill>
                  <a:srgbClr val="005172"/>
                </a:solidFill>
                <a:latin typeface="Verdana" pitchFamily="34" charset="0"/>
              </a:rPr>
              <a:t>Biomass</a:t>
            </a:r>
          </a:p>
        </p:txBody>
      </p:sp>
      <p:pic>
        <p:nvPicPr>
          <p:cNvPr id="9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8" y="4447385"/>
            <a:ext cx="1773313" cy="695035"/>
          </a:xfrm>
          <a:prstGeom prst="rect">
            <a:avLst/>
          </a:prstGeom>
        </p:spPr>
      </p:pic>
      <p:sp>
        <p:nvSpPr>
          <p:cNvPr id="10" name="Rettangolo 6"/>
          <p:cNvSpPr>
            <a:spLocks noChangeArrowheads="1"/>
          </p:cNvSpPr>
          <p:nvPr/>
        </p:nvSpPr>
        <p:spPr bwMode="auto">
          <a:xfrm>
            <a:off x="990916" y="5331383"/>
            <a:ext cx="1290145" cy="6771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hangingPunct="0">
              <a:defRPr/>
            </a:pPr>
            <a:r>
              <a:rPr lang="en-GB" altLang="en-US" sz="1900" b="1" dirty="0">
                <a:solidFill>
                  <a:srgbClr val="009900"/>
                </a:solidFill>
                <a:latin typeface="Arial" charset="0"/>
                <a:cs typeface="Arial" charset="0"/>
              </a:rPr>
              <a:t>GEO </a:t>
            </a:r>
            <a:r>
              <a:rPr lang="en-GB" altLang="en-US" sz="1900" b="1" dirty="0" smtClean="0">
                <a:solidFill>
                  <a:srgbClr val="0099FF"/>
                </a:solidFill>
                <a:latin typeface="Arial" charset="0"/>
                <a:cs typeface="Arial" charset="0"/>
              </a:rPr>
              <a:t>CARBON</a:t>
            </a:r>
            <a:endParaRPr lang="en-GB" altLang="en-US" sz="19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8" y="5392296"/>
            <a:ext cx="469723" cy="5670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112933"/>
            <a:ext cx="2861733" cy="74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91642" y="170919"/>
            <a:ext cx="8442796" cy="84012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Data for monitoring SDGs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20432" y="6370465"/>
            <a:ext cx="468000" cy="164250"/>
          </a:xfrm>
        </p:spPr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12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69759"/>
              </p:ext>
            </p:extLst>
          </p:nvPr>
        </p:nvGraphicFramePr>
        <p:xfrm>
          <a:off x="468831" y="787376"/>
          <a:ext cx="8115307" cy="4752733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514357"/>
                <a:gridCol w="2105025"/>
                <a:gridCol w="1099185"/>
                <a:gridCol w="1099185"/>
                <a:gridCol w="1099185"/>
                <a:gridCol w="1099185"/>
                <a:gridCol w="1099185"/>
              </a:tblGrid>
              <a:tr h="955675">
                <a:tc gridSpan="2">
                  <a:txBody>
                    <a:bodyPr/>
                    <a:lstStyle/>
                    <a:p>
                      <a:r>
                        <a:rPr lang="en-GB" sz="1600" dirty="0" smtClean="0"/>
                        <a:t>SDGs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Use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Cover</a:t>
                      </a:r>
                      <a:r>
                        <a:rPr lang="en-GB" sz="1400" baseline="0" dirty="0" smtClean="0"/>
                        <a:t>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</a:t>
                      </a:r>
                      <a:r>
                        <a:rPr lang="en-GB" sz="1400" baseline="0" dirty="0" smtClean="0"/>
                        <a:t> Cover</a:t>
                      </a:r>
                      <a:r>
                        <a:rPr lang="en-GB" sz="1400" dirty="0" smtClean="0"/>
                        <a:t> Change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Biomass data (AGB)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Fire data </a:t>
                      </a:r>
                      <a:r>
                        <a:rPr lang="en-GB" sz="1100" dirty="0" smtClean="0"/>
                        <a:t>(Active fires, burnt areas)</a:t>
                      </a:r>
                      <a:endParaRPr lang="en-GB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Zero hunger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Clean water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Industry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Cities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Consumption</a:t>
                      </a:r>
                      <a:r>
                        <a:rPr lang="en-GB" sz="1400" baseline="0" dirty="0" smtClean="0"/>
                        <a:t> &amp; production</a:t>
                      </a:r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Climate action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Life below water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Life on land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10781" r="50545" b="62520"/>
          <a:stretch/>
        </p:blipFill>
        <p:spPr bwMode="auto">
          <a:xfrm>
            <a:off x="539155" y="1794534"/>
            <a:ext cx="366693" cy="36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9315" r="83071" b="33473"/>
          <a:stretch/>
        </p:blipFill>
        <p:spPr bwMode="auto">
          <a:xfrm>
            <a:off x="540101" y="2263298"/>
            <a:ext cx="365498" cy="37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6" t="39973" r="34274" b="32205"/>
          <a:stretch/>
        </p:blipFill>
        <p:spPr bwMode="auto">
          <a:xfrm>
            <a:off x="549629" y="2720032"/>
            <a:ext cx="357988" cy="3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6" t="39366" r="2095" b="34295"/>
          <a:stretch/>
        </p:blipFill>
        <p:spPr bwMode="auto">
          <a:xfrm>
            <a:off x="542849" y="3206648"/>
            <a:ext cx="370353" cy="3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68875" r="82765" b="3231"/>
          <a:stretch/>
        </p:blipFill>
        <p:spPr bwMode="auto">
          <a:xfrm>
            <a:off x="546142" y="3683498"/>
            <a:ext cx="364961" cy="38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68605" r="66454" b="3231"/>
          <a:stretch/>
        </p:blipFill>
        <p:spPr bwMode="auto">
          <a:xfrm>
            <a:off x="542656" y="4163504"/>
            <a:ext cx="374062" cy="3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69714" r="50317" b="4707"/>
          <a:stretch/>
        </p:blipFill>
        <p:spPr bwMode="auto">
          <a:xfrm>
            <a:off x="540101" y="4672135"/>
            <a:ext cx="370109" cy="35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713" r="34426" b="3941"/>
          <a:stretch/>
        </p:blipFill>
        <p:spPr bwMode="auto">
          <a:xfrm>
            <a:off x="525147" y="5121168"/>
            <a:ext cx="379991" cy="37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0866" y="5670601"/>
            <a:ext cx="6848863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6"/>
                </a:solidFill>
                <a:latin typeface="+mj-lt"/>
              </a:rPr>
              <a:t>Gaps for indicators</a:t>
            </a:r>
            <a:r>
              <a:rPr lang="en-GB" sz="2000" b="1" dirty="0" smtClean="0">
                <a:solidFill>
                  <a:schemeClr val="accent6"/>
                </a:solidFill>
                <a:latin typeface="+mj-lt"/>
              </a:rPr>
              <a:t>:</a:t>
            </a:r>
          </a:p>
          <a:p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X</a:t>
            </a:r>
            <a:r>
              <a:rPr lang="en-GB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GB" dirty="0" smtClean="0">
                <a:solidFill>
                  <a:schemeClr val="accent6"/>
                </a:solidFill>
                <a:latin typeface="+mj-lt"/>
              </a:rPr>
              <a:t>Data essential to monitor targets and goals, however, </a:t>
            </a:r>
            <a:br>
              <a:rPr lang="en-GB" dirty="0" smtClean="0">
                <a:solidFill>
                  <a:schemeClr val="accent6"/>
                </a:solidFill>
                <a:latin typeface="+mj-lt"/>
              </a:rPr>
            </a:br>
            <a:r>
              <a:rPr lang="en-GB" dirty="0" smtClean="0">
                <a:solidFill>
                  <a:schemeClr val="accent6"/>
                </a:solidFill>
                <a:latin typeface="+mj-lt"/>
              </a:rPr>
              <a:t>    indicator insufficient or no relevant indicator listed</a:t>
            </a:r>
            <a:endParaRPr lang="en-GB" sz="2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65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Indicator gaps – Goal 13 Climate action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190625"/>
            <a:ext cx="8521188" cy="48482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dirty="0" smtClean="0"/>
              <a:t>Goal 13</a:t>
            </a:r>
            <a:r>
              <a:rPr lang="en-GB" sz="1800" dirty="0"/>
              <a:t>. Take urgent action to combat climate change and its </a:t>
            </a:r>
            <a:r>
              <a:rPr lang="en-GB" sz="1800" dirty="0" smtClean="0"/>
              <a:t>impacts</a:t>
            </a:r>
          </a:p>
          <a:p>
            <a:pPr lvl="1">
              <a:spcBef>
                <a:spcPts val="600"/>
              </a:spcBef>
            </a:pPr>
            <a:r>
              <a:rPr lang="en-GB" sz="1800" dirty="0" smtClean="0"/>
              <a:t>Target 13.2 </a:t>
            </a:r>
            <a:r>
              <a:rPr lang="en-GB" sz="1800" b="1" dirty="0">
                <a:solidFill>
                  <a:schemeClr val="accent4"/>
                </a:solidFill>
              </a:rPr>
              <a:t>Integrate climate change measures </a:t>
            </a:r>
            <a:r>
              <a:rPr lang="en-GB" sz="1800" dirty="0"/>
              <a:t>into national policies, strategies and </a:t>
            </a:r>
            <a:r>
              <a:rPr lang="en-GB" sz="1800" dirty="0" smtClean="0"/>
              <a:t>planning</a:t>
            </a:r>
          </a:p>
          <a:p>
            <a:pPr lvl="2">
              <a:spcBef>
                <a:spcPts val="200"/>
              </a:spcBef>
            </a:pPr>
            <a:r>
              <a:rPr lang="en-GB" sz="1400" dirty="0" smtClean="0"/>
              <a:t>Indicator 13.2.1 </a:t>
            </a:r>
            <a:r>
              <a:rPr lang="en-GB" sz="1400" b="1" u="sng" dirty="0"/>
              <a:t>Number of countries </a:t>
            </a:r>
            <a:r>
              <a:rPr lang="en-GB" sz="1400" dirty="0"/>
              <a:t>that have communicated the establishment or operationalization of an </a:t>
            </a:r>
            <a:r>
              <a:rPr lang="en-GB" sz="1400" b="1" dirty="0">
                <a:solidFill>
                  <a:schemeClr val="accent4"/>
                </a:solidFill>
              </a:rPr>
              <a:t>integrated policy/strategy/plan </a:t>
            </a:r>
            <a:r>
              <a:rPr lang="en-GB" sz="1400" dirty="0"/>
              <a:t>which increases their ability </a:t>
            </a:r>
            <a:r>
              <a:rPr lang="en-GB" sz="1400" b="1" dirty="0">
                <a:solidFill>
                  <a:schemeClr val="accent4"/>
                </a:solidFill>
              </a:rPr>
              <a:t>to adapt to the adverse impacts of climate change</a:t>
            </a:r>
            <a:r>
              <a:rPr lang="en-GB" sz="1400" dirty="0"/>
              <a:t>, and foster climate resilience and low greenhouse gas emissions development in a manner that does not threaten food production (</a:t>
            </a:r>
            <a:r>
              <a:rPr lang="en-GB" sz="1400" i="1" dirty="0"/>
              <a:t>including a national adaptation plan, nationally determined contribution, national communication, biennial update report or other</a:t>
            </a:r>
            <a:r>
              <a:rPr lang="en-GB" sz="14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GB" sz="1800" b="1" dirty="0" smtClean="0"/>
              <a:t>Land </a:t>
            </a:r>
            <a:r>
              <a:rPr lang="en-GB" sz="1800" b="1" dirty="0"/>
              <a:t>use data; </a:t>
            </a:r>
            <a:r>
              <a:rPr lang="en-GB" sz="1800" b="1" dirty="0" smtClean="0"/>
              <a:t>Land </a:t>
            </a:r>
            <a:r>
              <a:rPr lang="en-GB" sz="1800" b="1" dirty="0"/>
              <a:t>cover data; </a:t>
            </a:r>
            <a:r>
              <a:rPr lang="en-GB" sz="1800" b="1" dirty="0" smtClean="0"/>
              <a:t>Land </a:t>
            </a:r>
            <a:r>
              <a:rPr lang="en-GB" sz="1800" b="1" dirty="0"/>
              <a:t>cover change data; </a:t>
            </a:r>
            <a:r>
              <a:rPr lang="en-GB" sz="1800" b="1" dirty="0" smtClean="0"/>
              <a:t>Biomass </a:t>
            </a:r>
            <a:r>
              <a:rPr lang="en-GB" sz="1800" b="1" dirty="0"/>
              <a:t>data; </a:t>
            </a:r>
            <a:r>
              <a:rPr lang="en-GB" sz="1800" i="1" dirty="0" smtClean="0"/>
              <a:t>and</a:t>
            </a:r>
            <a:r>
              <a:rPr lang="en-GB" sz="1800" b="1" i="1" dirty="0" smtClean="0"/>
              <a:t> </a:t>
            </a:r>
            <a:r>
              <a:rPr lang="en-GB" sz="1800" b="1" dirty="0"/>
              <a:t>Fire </a:t>
            </a:r>
            <a:r>
              <a:rPr lang="en-GB" sz="1800" b="1" dirty="0" smtClean="0"/>
              <a:t>data </a:t>
            </a:r>
            <a:r>
              <a:rPr lang="en-GB" sz="1800" dirty="0" smtClean="0"/>
              <a:t>can inform this goal and target. However, indicator does not reflect this need.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1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Indicator gaps – Goal 15 Life on land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190625"/>
            <a:ext cx="8521188" cy="48482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dirty="0" smtClean="0"/>
              <a:t>Goal 15</a:t>
            </a:r>
            <a:r>
              <a:rPr lang="en-GB" sz="1800" dirty="0"/>
              <a:t>. Protect, restore and promote sustainable use of terrestrial ecosystems, sustainably manage forests, combat desertification, and half and reverse land degradation and halt biodiversity loss</a:t>
            </a:r>
            <a:endParaRPr lang="en-GB" sz="1800" dirty="0" smtClean="0"/>
          </a:p>
          <a:p>
            <a:pPr lvl="1">
              <a:spcBef>
                <a:spcPts val="600"/>
              </a:spcBef>
            </a:pPr>
            <a:r>
              <a:rPr lang="en-GB" sz="1800" dirty="0" smtClean="0"/>
              <a:t>Target 15.2 By </a:t>
            </a:r>
            <a:r>
              <a:rPr lang="en-GB" sz="1800" dirty="0"/>
              <a:t>2020, promote the implementation of </a:t>
            </a:r>
            <a:r>
              <a:rPr lang="en-GB" sz="1800" b="1" u="sng" dirty="0">
                <a:solidFill>
                  <a:schemeClr val="accent4"/>
                </a:solidFill>
              </a:rPr>
              <a:t>sustainable management </a:t>
            </a:r>
            <a:r>
              <a:rPr lang="en-GB" sz="1800" dirty="0"/>
              <a:t>of all types of forests, </a:t>
            </a:r>
            <a:r>
              <a:rPr lang="en-GB" sz="1800" b="1" dirty="0">
                <a:solidFill>
                  <a:schemeClr val="accent4"/>
                </a:solidFill>
              </a:rPr>
              <a:t>halt deforestation</a:t>
            </a:r>
            <a:r>
              <a:rPr lang="en-GB" sz="1800" dirty="0"/>
              <a:t>, </a:t>
            </a:r>
            <a:r>
              <a:rPr lang="en-GB" sz="1800" b="1" dirty="0">
                <a:solidFill>
                  <a:schemeClr val="accent4"/>
                </a:solidFill>
              </a:rPr>
              <a:t>restore degraded forests </a:t>
            </a:r>
            <a:r>
              <a:rPr lang="en-GB" sz="1800" dirty="0"/>
              <a:t>and </a:t>
            </a:r>
            <a:r>
              <a:rPr lang="en-GB" sz="1800" b="1" dirty="0">
                <a:solidFill>
                  <a:schemeClr val="accent4"/>
                </a:solidFill>
              </a:rPr>
              <a:t>substantially increase afforestation and reforestation </a:t>
            </a:r>
            <a:r>
              <a:rPr lang="en-GB" sz="1800" dirty="0"/>
              <a:t>globally</a:t>
            </a:r>
            <a:endParaRPr lang="en-GB" sz="1800" dirty="0" smtClean="0"/>
          </a:p>
          <a:p>
            <a:pPr lvl="2">
              <a:spcBef>
                <a:spcPts val="200"/>
              </a:spcBef>
            </a:pPr>
            <a:r>
              <a:rPr lang="en-GB" sz="1400" dirty="0" smtClean="0"/>
              <a:t>Indicator </a:t>
            </a:r>
            <a:r>
              <a:rPr lang="en-GB" sz="1400" dirty="0"/>
              <a:t>15.2.1 </a:t>
            </a:r>
            <a:r>
              <a:rPr lang="en-GB" sz="1400" dirty="0" smtClean="0"/>
              <a:t>Progress </a:t>
            </a:r>
            <a:r>
              <a:rPr lang="en-GB" sz="1400" dirty="0"/>
              <a:t>towards </a:t>
            </a:r>
            <a:r>
              <a:rPr lang="en-GB" sz="1400" b="1" dirty="0">
                <a:solidFill>
                  <a:schemeClr val="accent4"/>
                </a:solidFill>
              </a:rPr>
              <a:t>sustainable forest </a:t>
            </a:r>
            <a:r>
              <a:rPr lang="en-GB" sz="1400" b="1" dirty="0" smtClean="0">
                <a:solidFill>
                  <a:schemeClr val="accent4"/>
                </a:solidFill>
              </a:rPr>
              <a:t>management</a:t>
            </a:r>
            <a:br>
              <a:rPr lang="en-GB" sz="1400" b="1" dirty="0" smtClean="0">
                <a:solidFill>
                  <a:schemeClr val="accent4"/>
                </a:solidFill>
              </a:rPr>
            </a:br>
            <a:endParaRPr lang="en-GB" sz="1400" b="1" dirty="0" smtClean="0">
              <a:solidFill>
                <a:schemeClr val="accent4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800" dirty="0" smtClean="0"/>
              <a:t>This target is related to UNFCCC REDD+ and UNCBD initiatives. </a:t>
            </a:r>
            <a:br>
              <a:rPr lang="en-GB" sz="1800" dirty="0" smtClean="0"/>
            </a:br>
            <a:r>
              <a:rPr lang="en-GB" sz="1800" dirty="0" smtClean="0"/>
              <a:t>Additional indicators are needed to reflect the policy and monitoring needs for this target.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0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Preliminary Conclusions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8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065828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en-GB" sz="2400" b="1" i="1" dirty="0"/>
              <a:t>How can Land </a:t>
            </a:r>
            <a:r>
              <a:rPr lang="en-GB" sz="2400" b="1" i="1" dirty="0" smtClean="0"/>
              <a:t>data </a:t>
            </a:r>
            <a:r>
              <a:rPr lang="en-GB" sz="2400" b="1" i="1" dirty="0"/>
              <a:t>support monitoring of goals, targets and indicators?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617145"/>
            <a:ext cx="8521188" cy="4604049"/>
          </a:xfrm>
        </p:spPr>
        <p:txBody>
          <a:bodyPr/>
          <a:lstStyle/>
          <a:p>
            <a:r>
              <a:rPr lang="en-GB" sz="2000" b="1" dirty="0"/>
              <a:t>Land </a:t>
            </a:r>
            <a:r>
              <a:rPr lang="en-GB" sz="2000" b="1" dirty="0" smtClean="0"/>
              <a:t>monitoring </a:t>
            </a:r>
            <a:r>
              <a:rPr lang="en-GB" sz="2000" dirty="0"/>
              <a:t>contributes to many goals/targets, </a:t>
            </a:r>
            <a:r>
              <a:rPr lang="en-GB" sz="2000" dirty="0" smtClean="0"/>
              <a:t>for </a:t>
            </a:r>
            <a:r>
              <a:rPr lang="en-GB" sz="2000" dirty="0"/>
              <a:t>some goals it is </a:t>
            </a:r>
            <a:r>
              <a:rPr lang="en-GB" sz="2000" b="1" i="1" dirty="0"/>
              <a:t>essential</a:t>
            </a:r>
            <a:r>
              <a:rPr lang="en-GB" sz="2000" dirty="0"/>
              <a:t>, and for some goals </a:t>
            </a:r>
            <a:r>
              <a:rPr lang="en-GB" sz="2000" b="1" i="1" dirty="0" smtClean="0"/>
              <a:t>complementary</a:t>
            </a:r>
          </a:p>
          <a:p>
            <a:r>
              <a:rPr lang="en-GB" sz="2000" dirty="0" smtClean="0"/>
              <a:t>Important categories: Wetlands/water bodies, Forest land, Grassland, Cropland (agriculture), Urban areas</a:t>
            </a:r>
          </a:p>
          <a:p>
            <a:r>
              <a:rPr lang="en-GB" sz="2000" dirty="0" smtClean="0"/>
              <a:t>SDGs </a:t>
            </a:r>
            <a:r>
              <a:rPr lang="en-GB" sz="2000" dirty="0"/>
              <a:t>require </a:t>
            </a:r>
            <a:r>
              <a:rPr lang="en-GB" sz="2000" b="1" dirty="0"/>
              <a:t>operational programs </a:t>
            </a:r>
            <a:r>
              <a:rPr lang="en-GB" sz="2000" dirty="0"/>
              <a:t>to assess </a:t>
            </a:r>
            <a:r>
              <a:rPr lang="en-GB" sz="2000" b="1" dirty="0"/>
              <a:t>trends</a:t>
            </a:r>
            <a:r>
              <a:rPr lang="en-GB" sz="2000" dirty="0"/>
              <a:t> for reporting performance (</a:t>
            </a:r>
            <a:r>
              <a:rPr lang="en-GB" sz="2000" dirty="0" smtClean="0"/>
              <a:t>2015-2030)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Emphasis on monitoring land use / land cover, however </a:t>
            </a:r>
            <a:r>
              <a:rPr lang="en-GB" sz="2000" b="1" dirty="0"/>
              <a:t>link to societal and economic issues </a:t>
            </a:r>
            <a:r>
              <a:rPr lang="en-GB" sz="2000" dirty="0"/>
              <a:t>is essential for goals/ targets/ indicators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Required spatial detail for data: </a:t>
            </a:r>
            <a:r>
              <a:rPr lang="en-GB" sz="2000" b="1" dirty="0"/>
              <a:t>&lt;30 m </a:t>
            </a:r>
            <a:r>
              <a:rPr lang="en-GB" sz="2000" dirty="0"/>
              <a:t>or</a:t>
            </a:r>
            <a:r>
              <a:rPr lang="en-GB" sz="2000" b="1" dirty="0"/>
              <a:t> 30-100 </a:t>
            </a:r>
            <a:r>
              <a:rPr lang="en-GB" sz="2000" b="1" dirty="0" smtClean="0"/>
              <a:t>m</a:t>
            </a:r>
            <a:endParaRPr lang="en-GB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4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065828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en-GB" sz="2400" b="1" i="1" dirty="0"/>
              <a:t>What are the gaps and needs, in terms of </a:t>
            </a:r>
            <a:r>
              <a:rPr lang="en-GB" sz="2400" b="1" i="1" u="sng" dirty="0" smtClean="0"/>
              <a:t>data and indicators</a:t>
            </a:r>
            <a:r>
              <a:rPr lang="en-GB" sz="2400" b="1" i="1" dirty="0" smtClean="0"/>
              <a:t>, </a:t>
            </a:r>
            <a:r>
              <a:rPr lang="en-GB" sz="2400" b="1" i="1" dirty="0"/>
              <a:t>to support monitoring of SDGs?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438329"/>
            <a:ext cx="8521188" cy="42724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 smtClean="0"/>
              <a:t>While </a:t>
            </a:r>
            <a:r>
              <a:rPr lang="en-GB" sz="1800" dirty="0"/>
              <a:t>some targets can be served already, </a:t>
            </a:r>
            <a:r>
              <a:rPr lang="en-GB" sz="1800" b="1" dirty="0"/>
              <a:t>some indicators </a:t>
            </a:r>
            <a:r>
              <a:rPr lang="en-GB" sz="1800" dirty="0"/>
              <a:t>are </a:t>
            </a:r>
            <a:r>
              <a:rPr lang="en-GB" sz="1800" b="1" dirty="0"/>
              <a:t>not sufficient </a:t>
            </a:r>
            <a:r>
              <a:rPr lang="en-GB" sz="1800" dirty="0"/>
              <a:t>to be monitored and require specific attention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Still goals/targets can benefit from already </a:t>
            </a:r>
            <a:r>
              <a:rPr lang="en-GB" sz="1800" dirty="0" smtClean="0"/>
              <a:t>working/ anticipated </a:t>
            </a:r>
            <a:r>
              <a:rPr lang="en-GB" sz="1800" dirty="0"/>
              <a:t>programs (i.e. goal 13 Climate action &amp; goal 15 Life on land)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Need for further </a:t>
            </a:r>
            <a:r>
              <a:rPr lang="en-GB" sz="1800" b="1" dirty="0"/>
              <a:t>dialogue </a:t>
            </a:r>
            <a:r>
              <a:rPr lang="en-GB" sz="1800" dirty="0"/>
              <a:t>between </a:t>
            </a:r>
            <a:r>
              <a:rPr lang="en-GB" sz="1800" b="1" dirty="0"/>
              <a:t>SDGs indicator developers </a:t>
            </a:r>
            <a:r>
              <a:rPr lang="en-GB" sz="1800" dirty="0"/>
              <a:t>and </a:t>
            </a:r>
            <a:r>
              <a:rPr lang="en-GB" sz="1800" b="1" dirty="0" smtClean="0"/>
              <a:t>scientific </a:t>
            </a:r>
            <a:r>
              <a:rPr lang="en-GB" sz="1800" b="1" dirty="0"/>
              <a:t>community</a:t>
            </a:r>
            <a:r>
              <a:rPr lang="en-GB" sz="1800" dirty="0"/>
              <a:t> to assess gaps and further development of indicators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Need </a:t>
            </a:r>
            <a:r>
              <a:rPr lang="en-GB" sz="1800" b="1" dirty="0"/>
              <a:t>reporting </a:t>
            </a:r>
            <a:r>
              <a:rPr lang="en-GB" sz="1800" b="1" dirty="0" smtClean="0"/>
              <a:t>principles </a:t>
            </a:r>
            <a:r>
              <a:rPr lang="en-GB" sz="1800" dirty="0" smtClean="0"/>
              <a:t>to comply with:</a:t>
            </a:r>
            <a:endParaRPr lang="en-GB" sz="1800" dirty="0"/>
          </a:p>
          <a:p>
            <a:pPr lvl="1"/>
            <a:r>
              <a:rPr lang="en-GB" sz="1800" dirty="0"/>
              <a:t>e.g. </a:t>
            </a:r>
            <a:r>
              <a:rPr lang="en-GB" sz="1800" dirty="0" smtClean="0"/>
              <a:t>similar to 5 principles from IPCC  </a:t>
            </a:r>
            <a:br>
              <a:rPr lang="en-GB" sz="1800" dirty="0" smtClean="0"/>
            </a:br>
            <a:r>
              <a:rPr lang="en-GB" sz="1600" dirty="0" smtClean="0"/>
              <a:t>(</a:t>
            </a:r>
            <a:r>
              <a:rPr lang="en-US" sz="1600" i="1" dirty="0"/>
              <a:t>Transparency, Accuracy,</a:t>
            </a:r>
            <a:r>
              <a:rPr lang="en-US" sz="1600" dirty="0"/>
              <a:t> </a:t>
            </a:r>
            <a:r>
              <a:rPr lang="en-US" sz="1600" i="1" dirty="0" smtClean="0"/>
              <a:t>Consistency</a:t>
            </a:r>
            <a:r>
              <a:rPr lang="en-US" sz="1600" i="1" dirty="0"/>
              <a:t>, Comparability, </a:t>
            </a:r>
            <a:r>
              <a:rPr lang="en-US" sz="1600" i="1" dirty="0" smtClean="0"/>
              <a:t>Completeness</a:t>
            </a:r>
            <a:r>
              <a:rPr lang="en-US" sz="1600" dirty="0"/>
              <a:t>)</a:t>
            </a:r>
          </a:p>
          <a:p>
            <a:pPr lvl="1"/>
            <a:r>
              <a:rPr lang="en-GB" sz="1800" dirty="0" smtClean="0"/>
              <a:t>Role for Independent monitoring?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112933"/>
            <a:ext cx="2861733" cy="74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166812"/>
          </a:xfrm>
        </p:spPr>
        <p:txBody>
          <a:bodyPr/>
          <a:lstStyle/>
          <a:p>
            <a:r>
              <a:rPr lang="en-GB" sz="2400" b="1" i="1" dirty="0"/>
              <a:t>Which existing and future </a:t>
            </a:r>
            <a:r>
              <a:rPr lang="en-GB" sz="2400" b="1" i="1" dirty="0" smtClean="0"/>
              <a:t>datasets / monitoring </a:t>
            </a:r>
            <a:r>
              <a:rPr lang="en-GB" sz="2400" b="1" i="1" dirty="0"/>
              <a:t>programs </a:t>
            </a:r>
            <a:r>
              <a:rPr lang="en-GB" sz="2400" b="1" i="1" dirty="0" smtClean="0"/>
              <a:t>are important for monitoring SDGs?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574794"/>
            <a:ext cx="8521188" cy="424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Key </a:t>
            </a:r>
            <a:r>
              <a:rPr lang="en-GB" sz="2000" dirty="0">
                <a:solidFill>
                  <a:schemeClr val="tx1"/>
                </a:solidFill>
              </a:rPr>
              <a:t>examples of existing, useful datasets for SDG </a:t>
            </a:r>
            <a:r>
              <a:rPr lang="en-GB" sz="2000" dirty="0" smtClean="0">
                <a:solidFill>
                  <a:schemeClr val="tx1"/>
                </a:solidFill>
              </a:rPr>
              <a:t>targets</a:t>
            </a: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Assessment </a:t>
            </a:r>
            <a:r>
              <a:rPr lang="en-GB" sz="2000" dirty="0">
                <a:solidFill>
                  <a:schemeClr val="tx1"/>
                </a:solidFill>
              </a:rPr>
              <a:t>for key ESA projects (CCI) and key ESA missions (</a:t>
            </a:r>
            <a:r>
              <a:rPr lang="en-GB" sz="2000" dirty="0" err="1" smtClean="0">
                <a:solidFill>
                  <a:schemeClr val="tx1"/>
                </a:solidFill>
              </a:rPr>
              <a:t>Fluoresence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Globbiomass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18</a:t>
            </a:fld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545953"/>
              </p:ext>
            </p:extLst>
          </p:nvPr>
        </p:nvGraphicFramePr>
        <p:xfrm>
          <a:off x="882225" y="2950210"/>
          <a:ext cx="7322400" cy="3431540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454961"/>
                <a:gridCol w="2819314"/>
                <a:gridCol w="1047750"/>
                <a:gridCol w="1990725"/>
                <a:gridCol w="1009650"/>
              </a:tblGrid>
              <a:tr h="535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Datasets</a:t>
                      </a:r>
                      <a:endParaRPr lang="en-GB" sz="12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Coverage </a:t>
                      </a:r>
                      <a:r>
                        <a:rPr lang="en-GB" sz="1200" dirty="0" smtClean="0">
                          <a:effectLst/>
                        </a:rPr>
                        <a:t/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en-GB" sz="1200" dirty="0" smtClean="0">
                          <a:effectLst/>
                        </a:rPr>
                        <a:t>of </a:t>
                      </a:r>
                      <a:r>
                        <a:rPr lang="en-GB" sz="1200" dirty="0">
                          <a:effectLst/>
                        </a:rPr>
                        <a:t>years</a:t>
                      </a:r>
                      <a:endParaRPr lang="en-GB" sz="12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Temporal resolution</a:t>
                      </a:r>
                      <a:endParaRPr lang="en-GB" sz="1200" b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Spatial resolution</a:t>
                      </a:r>
                      <a:endParaRPr lang="en-GB" sz="12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ESA Land Cover CCI (22 classes) </a:t>
                      </a: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/>
                      </a:r>
                      <a:b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2000, 2005, 2010,</a:t>
                      </a:r>
                      <a:r>
                        <a:rPr lang="en-GB" sz="120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2015</a:t>
                      </a:r>
                      <a:endParaRPr lang="en-GB" sz="1200" b="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Every 5 years; Annual from 2017 onwards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300 m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Globeland30 (10 classes</a:t>
                      </a: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2000, 2010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10 years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30 m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625" marR="47625" marT="0" marB="0"/>
                </a:tc>
              </a:tr>
              <a:tr h="695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Hansen et al., 2013. High-Resolution Global Maps of 21st-Century Forest Cover Change. 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2000 – present</a:t>
                      </a:r>
                      <a:endParaRPr lang="en-GB" sz="1200" b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Annual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30 m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Copernicus European Earth monitoring program - Global Land Service (GIO-GL</a:t>
                      </a: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2015 onwards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Annual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 km &amp; </a:t>
                      </a: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/>
                      </a:r>
                      <a:b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300 </a:t>
                      </a: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</a:t>
                      </a:r>
                      <a:endParaRPr lang="en-GB" sz="12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ESA </a:t>
                      </a:r>
                      <a:r>
                        <a:rPr lang="fr-FR" sz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Globbiomass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2000-2015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Reference year = </a:t>
                      </a: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2010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150-500 m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Pekel</a:t>
                      </a: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et al., A Global 30m Water Occurrence Dataset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1985-2015 (expected)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Monthly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30 m</a:t>
                      </a:r>
                      <a:endParaRPr lang="en-GB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0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Monitoring of SDGs analysis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460500"/>
            <a:ext cx="8521188" cy="44643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Objectives of </a:t>
            </a:r>
            <a:r>
              <a:rPr lang="en-GB" dirty="0" smtClean="0"/>
              <a:t>analysis: </a:t>
            </a:r>
            <a:br>
              <a:rPr lang="en-GB" dirty="0" smtClean="0"/>
            </a:br>
            <a:r>
              <a:rPr lang="en-GB" sz="1800" i="1" dirty="0" smtClean="0"/>
              <a:t>(Within </a:t>
            </a:r>
            <a:r>
              <a:rPr lang="en-GB" sz="1800" i="1" dirty="0"/>
              <a:t>the scope of GOFC-GOLD </a:t>
            </a:r>
            <a:r>
              <a:rPr lang="en-GB" sz="1800" i="1" dirty="0" smtClean="0"/>
              <a:t>land </a:t>
            </a:r>
            <a:r>
              <a:rPr lang="en-GB" sz="1800" i="1" dirty="0"/>
              <a:t>monitoring </a:t>
            </a:r>
            <a:r>
              <a:rPr lang="en-GB" sz="1800" i="1" dirty="0" smtClean="0"/>
              <a:t>activities)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dirty="0" smtClean="0"/>
              <a:t>Identify </a:t>
            </a:r>
            <a:r>
              <a:rPr lang="en-GB" dirty="0"/>
              <a:t>which </a:t>
            </a:r>
            <a:r>
              <a:rPr lang="en-GB" dirty="0" smtClean="0"/>
              <a:t>goals, targets and indicators </a:t>
            </a:r>
            <a:r>
              <a:rPr lang="en-GB" i="1" dirty="0" smtClean="0"/>
              <a:t>land use, land cover, land cover change, biomass </a:t>
            </a:r>
            <a:r>
              <a:rPr lang="en-GB" dirty="0" smtClean="0"/>
              <a:t>and </a:t>
            </a:r>
            <a:r>
              <a:rPr lang="en-GB" i="1" dirty="0" smtClean="0"/>
              <a:t>fire data </a:t>
            </a:r>
            <a:r>
              <a:rPr lang="en-GB" dirty="0" smtClean="0"/>
              <a:t>can support</a:t>
            </a:r>
            <a:endParaRPr lang="en-GB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I</a:t>
            </a:r>
            <a:r>
              <a:rPr lang="en-GB" dirty="0" smtClean="0"/>
              <a:t>dentify </a:t>
            </a:r>
            <a:r>
              <a:rPr lang="en-GB" dirty="0"/>
              <a:t>gaps and needs, in terms of data, </a:t>
            </a:r>
            <a:r>
              <a:rPr lang="en-GB" i="1" dirty="0"/>
              <a:t>and</a:t>
            </a:r>
            <a:r>
              <a:rPr lang="en-GB" dirty="0"/>
              <a:t> </a:t>
            </a:r>
            <a:r>
              <a:rPr lang="en-GB" dirty="0" smtClean="0"/>
              <a:t>indicators</a:t>
            </a:r>
            <a:br>
              <a:rPr lang="en-GB" dirty="0" smtClean="0"/>
            </a:br>
            <a:endParaRPr lang="en-GB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 smtClean="0"/>
              <a:t> Ultimate aim of land monitoring: Assess </a:t>
            </a:r>
            <a:r>
              <a:rPr lang="en-GB" dirty="0"/>
              <a:t>progress towards goals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9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Sustainable Development Goals</a:t>
            </a:r>
            <a:endParaRPr lang="en-GB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3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445260"/>
            <a:ext cx="8366760" cy="471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6370" y="6236454"/>
            <a:ext cx="4379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https://sustainabledevelopment.un.org/sdgs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389" y="1117508"/>
            <a:ext cx="3647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17 goals, </a:t>
            </a:r>
            <a:r>
              <a:rPr lang="en-GB" dirty="0" smtClean="0"/>
              <a:t>169 </a:t>
            </a:r>
            <a:r>
              <a:rPr lang="en-GB" dirty="0"/>
              <a:t>targets, </a:t>
            </a:r>
            <a:r>
              <a:rPr lang="en-GB" dirty="0" smtClean="0"/>
              <a:t>230 </a:t>
            </a:r>
            <a:r>
              <a:rPr lang="en-GB" dirty="0"/>
              <a:t>i</a:t>
            </a:r>
            <a:r>
              <a:rPr lang="en-GB" dirty="0" smtClean="0"/>
              <a:t>ndicators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128940" y="1117508"/>
            <a:ext cx="3841116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b="1" dirty="0" smtClean="0">
                <a:solidFill>
                  <a:schemeClr val="tx2"/>
                </a:solidFill>
                <a:latin typeface="Verdana" pitchFamily="34" charset="0"/>
              </a:rPr>
              <a:t>Land (use/cover) datasets essential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35" y="1439594"/>
            <a:ext cx="45111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b="1" dirty="0" smtClean="0">
                <a:solidFill>
                  <a:schemeClr val="accent5"/>
                </a:solidFill>
                <a:latin typeface="Verdana" pitchFamily="34" charset="0"/>
              </a:rPr>
              <a:t>Land (use/cover) datasets complementary</a:t>
            </a:r>
          </a:p>
        </p:txBody>
      </p:sp>
      <p:sp>
        <p:nvSpPr>
          <p:cNvPr id="29" name="Oval 28"/>
          <p:cNvSpPr/>
          <p:nvPr/>
        </p:nvSpPr>
        <p:spPr>
          <a:xfrm>
            <a:off x="3137095" y="1829973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9615" y="3216813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55355" y="3216813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75695" y="3232054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65495" y="4603654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37094" y="4603654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55355" y="4603654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49290" y="1458559"/>
            <a:ext cx="266400" cy="265523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50858" y="1120755"/>
            <a:ext cx="266400" cy="265523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3278" y="4603654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6546" y="6545818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400" b="1" i="1" dirty="0" smtClean="0"/>
              <a:t>supports </a:t>
            </a:r>
            <a:r>
              <a:rPr lang="nl-NL" sz="1400" b="1" i="1" dirty="0" err="1"/>
              <a:t>the</a:t>
            </a:r>
            <a:r>
              <a:rPr lang="nl-NL" sz="1400" b="1" i="1" dirty="0"/>
              <a:t> </a:t>
            </a:r>
            <a:r>
              <a:rPr lang="nl-NL" sz="1400" b="1" i="1" dirty="0" err="1" smtClean="0"/>
              <a:t>SDGs</a:t>
            </a:r>
            <a:endParaRPr lang="nl-NL" sz="1400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11291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230166"/>
              </p:ext>
            </p:extLst>
          </p:nvPr>
        </p:nvGraphicFramePr>
        <p:xfrm>
          <a:off x="102658" y="1706033"/>
          <a:ext cx="4956810" cy="276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Spatial data requirements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5533" y="1316193"/>
            <a:ext cx="2811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b="1" dirty="0" smtClean="0">
                <a:latin typeface="Verdana" pitchFamily="34" charset="0"/>
              </a:rPr>
              <a:t>Thematic categories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7533" y="1314044"/>
            <a:ext cx="38972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b="1" u="sng" dirty="0" smtClean="0">
                <a:latin typeface="Verdana" pitchFamily="34" charset="0"/>
              </a:rPr>
              <a:t>Land use data </a:t>
            </a:r>
            <a:r>
              <a:rPr lang="en-GB" b="1" dirty="0" smtClean="0">
                <a:latin typeface="Verdana" pitchFamily="34" charset="0"/>
              </a:rPr>
              <a:t>subcategories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696633" y="1867958"/>
            <a:ext cx="1447800" cy="44873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0468" y="5093726"/>
            <a:ext cx="2903008" cy="107721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# The numbers in the pie charts refer to the number of indicators for which </a:t>
            </a:r>
            <a:r>
              <a:rPr lang="en-GB" sz="1600" dirty="0" smtClean="0"/>
              <a:t>the spatial data requirements apply.</a:t>
            </a:r>
            <a:endParaRPr lang="en-GB" sz="1600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422248"/>
              </p:ext>
            </p:extLst>
          </p:nvPr>
        </p:nvGraphicFramePr>
        <p:xfrm>
          <a:off x="4417695" y="1639358"/>
          <a:ext cx="4726305" cy="276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ight Arrow 5"/>
          <p:cNvSpPr/>
          <p:nvPr/>
        </p:nvSpPr>
        <p:spPr>
          <a:xfrm>
            <a:off x="4276725" y="1981200"/>
            <a:ext cx="540808" cy="2381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112933"/>
            <a:ext cx="2861733" cy="74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638492"/>
          </a:xfrm>
        </p:spPr>
        <p:txBody>
          <a:bodyPr/>
          <a:lstStyle/>
          <a:p>
            <a:r>
              <a:rPr lang="en-GB" dirty="0"/>
              <a:t>Spatial data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8733" y="906716"/>
            <a:ext cx="41569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b="1" u="sng" dirty="0" smtClean="0">
                <a:latin typeface="Verdana" pitchFamily="34" charset="0"/>
              </a:rPr>
              <a:t>Land cover data</a:t>
            </a:r>
            <a:r>
              <a:rPr lang="en-GB" b="1" dirty="0" smtClean="0">
                <a:latin typeface="Verdana" pitchFamily="34" charset="0"/>
              </a:rPr>
              <a:t> subcategories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093" y="3886136"/>
            <a:ext cx="51716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b="1" u="sng" dirty="0" smtClean="0">
                <a:latin typeface="Verdana" pitchFamily="34" charset="0"/>
              </a:rPr>
              <a:t>Land cover change data</a:t>
            </a:r>
            <a:r>
              <a:rPr lang="en-GB" b="1" dirty="0" smtClean="0">
                <a:latin typeface="Verdana" pitchFamily="34" charset="0"/>
              </a:rPr>
              <a:t> subcategories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50468" y="5093726"/>
            <a:ext cx="2903008" cy="107721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# The numbers in the pie charts refer to the number of indicators for which </a:t>
            </a:r>
            <a:r>
              <a:rPr lang="en-GB" sz="1600" dirty="0" smtClean="0"/>
              <a:t>the spatial data requirements apply.</a:t>
            </a:r>
            <a:endParaRPr lang="en-GB" sz="1600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948611"/>
              </p:ext>
            </p:extLst>
          </p:nvPr>
        </p:nvGraphicFramePr>
        <p:xfrm>
          <a:off x="66675" y="1229881"/>
          <a:ext cx="5183505" cy="28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50468" y="943383"/>
            <a:ext cx="30542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Aggregated Land cover classes: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530049"/>
              </p:ext>
            </p:extLst>
          </p:nvPr>
        </p:nvGraphicFramePr>
        <p:xfrm>
          <a:off x="281093" y="4238218"/>
          <a:ext cx="4872990" cy="253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598076"/>
              </p:ext>
            </p:extLst>
          </p:nvPr>
        </p:nvGraphicFramePr>
        <p:xfrm>
          <a:off x="5452702" y="1378667"/>
          <a:ext cx="3477734" cy="244348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58434"/>
                <a:gridCol w="2019300"/>
              </a:tblGrid>
              <a:tr h="275167">
                <a:tc rowSpan="2">
                  <a:txBody>
                    <a:bodyPr/>
                    <a:lstStyle/>
                    <a:p>
                      <a:r>
                        <a:rPr lang="en-GB" sz="1000" b="1" dirty="0" smtClean="0"/>
                        <a:t>Tree</a:t>
                      </a:r>
                      <a:r>
                        <a:rPr lang="en-GB" sz="1000" b="1" baseline="0" dirty="0" smtClean="0"/>
                        <a:t> cover</a:t>
                      </a:r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Tree cover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vMerge="1">
                  <a:txBody>
                    <a:bodyPr/>
                    <a:lstStyle/>
                    <a:p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Tree cover, regularly</a:t>
                      </a:r>
                      <a:r>
                        <a:rPr lang="en-GB" sz="1000" baseline="0" dirty="0" smtClean="0"/>
                        <a:t> flooded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rowSpan="2">
                  <a:txBody>
                    <a:bodyPr/>
                    <a:lstStyle/>
                    <a:p>
                      <a:r>
                        <a:rPr lang="en-GB" sz="1000" b="1" dirty="0" smtClean="0"/>
                        <a:t>Herbaceous &amp; Grassland</a:t>
                      </a:r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Herbaceous cover (natural)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vMerge="1">
                  <a:txBody>
                    <a:bodyPr/>
                    <a:lstStyle/>
                    <a:p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Grassland (pasture)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rowSpan="2">
                  <a:txBody>
                    <a:bodyPr/>
                    <a:lstStyle/>
                    <a:p>
                      <a:r>
                        <a:rPr lang="en-GB" sz="1000" b="1" dirty="0" smtClean="0"/>
                        <a:t>Agricultural crops</a:t>
                      </a:r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Herbaceous crops (agriculture)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vMerge="1">
                  <a:txBody>
                    <a:bodyPr/>
                    <a:lstStyle/>
                    <a:p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Tree crops (agriculture)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rowSpan="2">
                  <a:txBody>
                    <a:bodyPr/>
                    <a:lstStyle/>
                    <a:p>
                      <a:r>
                        <a:rPr lang="en-GB" sz="1000" b="1" dirty="0" smtClean="0"/>
                        <a:t>Other</a:t>
                      </a:r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Bare areas</a:t>
                      </a:r>
                      <a:endParaRPr lang="en-GB" sz="1000" dirty="0"/>
                    </a:p>
                  </a:txBody>
                  <a:tcPr/>
                </a:tc>
              </a:tr>
              <a:tr h="275167">
                <a:tc v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Snow and ice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6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112933"/>
            <a:ext cx="2861733" cy="74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91642" y="170919"/>
            <a:ext cx="8442796" cy="84012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Data for monitoring SDGs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20432" y="6370465"/>
            <a:ext cx="468000" cy="164250"/>
          </a:xfrm>
        </p:spPr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6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0387"/>
              </p:ext>
            </p:extLst>
          </p:nvPr>
        </p:nvGraphicFramePr>
        <p:xfrm>
          <a:off x="468831" y="787376"/>
          <a:ext cx="8115307" cy="4752733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514357"/>
                <a:gridCol w="2105025"/>
                <a:gridCol w="1099185"/>
                <a:gridCol w="1099185"/>
                <a:gridCol w="1099185"/>
                <a:gridCol w="1099185"/>
                <a:gridCol w="1099185"/>
              </a:tblGrid>
              <a:tr h="955675">
                <a:tc gridSpan="2">
                  <a:txBody>
                    <a:bodyPr/>
                    <a:lstStyle/>
                    <a:p>
                      <a:r>
                        <a:rPr lang="en-GB" sz="1600" dirty="0" smtClean="0"/>
                        <a:t>SDGs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Use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Cover</a:t>
                      </a:r>
                      <a:r>
                        <a:rPr lang="en-GB" sz="1400" baseline="0" dirty="0" smtClean="0"/>
                        <a:t>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</a:t>
                      </a:r>
                      <a:r>
                        <a:rPr lang="en-GB" sz="1400" baseline="0" dirty="0" smtClean="0"/>
                        <a:t> Cover</a:t>
                      </a:r>
                      <a:r>
                        <a:rPr lang="en-GB" sz="1400" dirty="0" smtClean="0"/>
                        <a:t> Change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Biomass data (AGB)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Fire data </a:t>
                      </a:r>
                      <a:r>
                        <a:rPr lang="en-GB" sz="1100" dirty="0" smtClean="0"/>
                        <a:t>(Active fires, burnt areas)</a:t>
                      </a:r>
                      <a:endParaRPr lang="en-GB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Zero hunger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Clean water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Industry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Cities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Consumption</a:t>
                      </a:r>
                      <a:r>
                        <a:rPr lang="en-GB" sz="1400" baseline="0" dirty="0" smtClean="0"/>
                        <a:t> &amp; production</a:t>
                      </a:r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Climate action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Life below water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4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Life on land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10781" r="50545" b="62520"/>
          <a:stretch/>
        </p:blipFill>
        <p:spPr bwMode="auto">
          <a:xfrm>
            <a:off x="539155" y="1794534"/>
            <a:ext cx="366693" cy="36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9315" r="83071" b="33473"/>
          <a:stretch/>
        </p:blipFill>
        <p:spPr bwMode="auto">
          <a:xfrm>
            <a:off x="540101" y="2263298"/>
            <a:ext cx="365498" cy="37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6" t="39973" r="34274" b="32205"/>
          <a:stretch/>
        </p:blipFill>
        <p:spPr bwMode="auto">
          <a:xfrm>
            <a:off x="549629" y="2720032"/>
            <a:ext cx="357988" cy="3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6" t="39366" r="2095" b="34295"/>
          <a:stretch/>
        </p:blipFill>
        <p:spPr bwMode="auto">
          <a:xfrm>
            <a:off x="542849" y="3206648"/>
            <a:ext cx="370353" cy="3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68875" r="82765" b="3231"/>
          <a:stretch/>
        </p:blipFill>
        <p:spPr bwMode="auto">
          <a:xfrm>
            <a:off x="546142" y="3683498"/>
            <a:ext cx="364961" cy="38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68605" r="66454" b="3231"/>
          <a:stretch/>
        </p:blipFill>
        <p:spPr bwMode="auto">
          <a:xfrm>
            <a:off x="542656" y="4163504"/>
            <a:ext cx="374062" cy="3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69714" r="50317" b="4707"/>
          <a:stretch/>
        </p:blipFill>
        <p:spPr bwMode="auto">
          <a:xfrm>
            <a:off x="540101" y="4672135"/>
            <a:ext cx="370109" cy="35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713" r="34426" b="3941"/>
          <a:stretch/>
        </p:blipFill>
        <p:spPr bwMode="auto">
          <a:xfrm>
            <a:off x="525147" y="5121168"/>
            <a:ext cx="379991" cy="37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58020"/>
              </p:ext>
            </p:extLst>
          </p:nvPr>
        </p:nvGraphicFramePr>
        <p:xfrm>
          <a:off x="3081864" y="5689611"/>
          <a:ext cx="5500160" cy="960120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1375040"/>
                <a:gridCol w="1375040"/>
                <a:gridCol w="1375040"/>
                <a:gridCol w="1375040"/>
              </a:tblGrid>
              <a:tr h="2929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293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Essential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some essential / some </a:t>
                      </a:r>
                      <a:r>
                        <a:rPr lang="en-GB" sz="1100" dirty="0" err="1" smtClean="0"/>
                        <a:t>comple-mentary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Complementary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Not relevant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4553" y="5664210"/>
            <a:ext cx="31390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  <a:t>Importance of data for</a:t>
            </a:r>
            <a:b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</a:br>
            <a: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  <a:t>indicators in place</a:t>
            </a:r>
            <a:b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</a:br>
            <a: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  <a:t>to monitor targets/goals:</a:t>
            </a:r>
          </a:p>
        </p:txBody>
      </p:sp>
    </p:spTree>
    <p:extLst>
      <p:ext uri="{BB962C8B-B14F-4D97-AF65-F5344CB8AC3E}">
        <p14:creationId xmlns:p14="http://schemas.microsoft.com/office/powerpoint/2010/main" val="10147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Goal 15: Life on 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7</a:t>
            </a:fld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380" y="1280160"/>
            <a:ext cx="1363980" cy="13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2640" y="1280160"/>
            <a:ext cx="6713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Target 15.1 </a:t>
            </a:r>
            <a:r>
              <a:rPr lang="en-GB" dirty="0"/>
              <a:t>By 2020, ensure the conservation, restoration and sustainable use of terrestrial and inland freshwater ecosystems and their services, in particular forests, wetlands, mountains and drylands, in line with obligations under international agreements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2640" y="2572435"/>
            <a:ext cx="6713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Indicator 15.1.1 </a:t>
            </a:r>
            <a:r>
              <a:rPr lang="en-GB" dirty="0"/>
              <a:t>Forest area as a percentage of total land area</a:t>
            </a:r>
          </a:p>
        </p:txBody>
      </p:sp>
      <p:pic>
        <p:nvPicPr>
          <p:cNvPr id="1026" name="Picture 2" descr="D:\5. Sustainable Development Goals\ESACCI-LC-2008-2012-Mapv1-4-300m_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0" y="2941767"/>
            <a:ext cx="6123553" cy="38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3" t="14030" r="51186" b="44829"/>
          <a:stretch/>
        </p:blipFill>
        <p:spPr bwMode="auto">
          <a:xfrm>
            <a:off x="6863788" y="2996951"/>
            <a:ext cx="1724628" cy="359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2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12933"/>
            <a:ext cx="2861733" cy="74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Goal 6: Clean water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8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72640" y="1161622"/>
            <a:ext cx="6713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Target </a:t>
            </a:r>
            <a:r>
              <a:rPr lang="en-GB" dirty="0"/>
              <a:t>6.6 By 2020, protect and restore water-related ecosystems, including mountains, forests, wetlands, rivers, aquifers and lakes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2640" y="1895075"/>
            <a:ext cx="6713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Indicator 6.6.1 </a:t>
            </a:r>
            <a:r>
              <a:rPr lang="en-GB" dirty="0"/>
              <a:t>Percentage of change in the extent of water-related ecosystems over time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39006" r="82392" b="32633"/>
          <a:stretch/>
        </p:blipFill>
        <p:spPr bwMode="auto">
          <a:xfrm>
            <a:off x="414794" y="1187023"/>
            <a:ext cx="1312334" cy="133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0961" y="6360434"/>
            <a:ext cx="77639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Source: </a:t>
            </a:r>
            <a:r>
              <a:rPr lang="en-GB" sz="1400" dirty="0" err="1" smtClean="0">
                <a:latin typeface="Verdana" pitchFamily="34" charset="0"/>
              </a:rPr>
              <a:t>Aquamonitor</a:t>
            </a:r>
            <a:r>
              <a:rPr lang="en-GB" sz="1400" dirty="0" smtClean="0">
                <a:latin typeface="Verdana" pitchFamily="34" charset="0"/>
              </a:rPr>
              <a:t> by </a:t>
            </a:r>
            <a:r>
              <a:rPr lang="en-GB" sz="1400" dirty="0" err="1" smtClean="0">
                <a:latin typeface="Verdana" pitchFamily="34" charset="0"/>
              </a:rPr>
              <a:t>Deltares</a:t>
            </a:r>
            <a:r>
              <a:rPr lang="en-GB" sz="1400" dirty="0" smtClean="0">
                <a:latin typeface="Verdana" pitchFamily="34" charset="0"/>
              </a:rPr>
              <a:t>; </a:t>
            </a:r>
            <a:r>
              <a:rPr lang="fr-FR" sz="1400" dirty="0" err="1">
                <a:latin typeface="Verdana" pitchFamily="34" charset="0"/>
              </a:rPr>
              <a:t>Donchyts</a:t>
            </a:r>
            <a:r>
              <a:rPr lang="fr-FR" sz="1400" dirty="0">
                <a:latin typeface="Verdana" pitchFamily="34" charset="0"/>
              </a:rPr>
              <a:t> et.al, 2016, Nature </a:t>
            </a:r>
            <a:r>
              <a:rPr lang="fr-FR" sz="1400" dirty="0" err="1">
                <a:latin typeface="Verdana" pitchFamily="34" charset="0"/>
              </a:rPr>
              <a:t>Climate</a:t>
            </a:r>
            <a:r>
              <a:rPr lang="fr-FR" sz="1400" dirty="0">
                <a:latin typeface="Verdana" pitchFamily="34" charset="0"/>
              </a:rPr>
              <a:t> Change</a:t>
            </a:r>
            <a:endParaRPr lang="en-GB" sz="1400" dirty="0" err="1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6" t="11019" r="48408" b="57480"/>
          <a:stretch/>
        </p:blipFill>
        <p:spPr bwMode="auto">
          <a:xfrm>
            <a:off x="154020" y="2676873"/>
            <a:ext cx="2224722" cy="26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6000" b="4103"/>
          <a:stretch/>
        </p:blipFill>
        <p:spPr bwMode="auto">
          <a:xfrm>
            <a:off x="2709744" y="2676873"/>
            <a:ext cx="6076116" cy="343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18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3154083" cy="1040472"/>
          </a:xfrm>
        </p:spPr>
        <p:txBody>
          <a:bodyPr/>
          <a:lstStyle/>
          <a:p>
            <a:r>
              <a:rPr lang="en-GB" dirty="0" smtClean="0"/>
              <a:t>Goal 13: Climate action 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68556" r="66373" b="2995"/>
          <a:stretch/>
        </p:blipFill>
        <p:spPr bwMode="auto">
          <a:xfrm>
            <a:off x="489132" y="1396781"/>
            <a:ext cx="1282535" cy="13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2951"/>
          <a:stretch/>
        </p:blipFill>
        <p:spPr bwMode="auto">
          <a:xfrm>
            <a:off x="3973985" y="0"/>
            <a:ext cx="51700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73815" y="3078480"/>
          <a:ext cx="3686969" cy="370332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509293"/>
                <a:gridCol w="1084025"/>
                <a:gridCol w="1093651"/>
              </a:tblGrid>
              <a:tr h="4095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 smtClean="0">
                          <a:effectLst/>
                          <a:latin typeface="+mj-lt"/>
                        </a:rPr>
                        <a:t>Land use following deforestation 1990-2005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  <a:latin typeface="+mj-lt"/>
                        </a:rPr>
                        <a:t>Area (1000 ha)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%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Smallholder crop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12123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18.8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Commercial crop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4326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6.7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Tree crop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5584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8.7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Pasture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27305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42.3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Mixed agriculture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404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0.6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smtClean="0">
                          <a:effectLst/>
                          <a:latin typeface="+mj-lt"/>
                        </a:rPr>
                        <a:t>Total</a:t>
                      </a:r>
                      <a:r>
                        <a:rPr lang="en-GB" sz="1200" b="1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GB" sz="1200" b="1" u="none" strike="noStrike" baseline="0" dirty="0" err="1" smtClean="0">
                          <a:effectLst/>
                          <a:latin typeface="+mj-lt"/>
                        </a:rPr>
                        <a:t>Agricult</a:t>
                      </a:r>
                      <a:r>
                        <a:rPr lang="en-GB" sz="1200" b="1" u="none" strike="noStrike" baseline="0" dirty="0" smtClean="0">
                          <a:effectLst/>
                          <a:latin typeface="+mj-lt"/>
                        </a:rPr>
                        <a:t>.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u="none" strike="noStrike">
                          <a:effectLst/>
                          <a:latin typeface="+mj-lt"/>
                        </a:rPr>
                        <a:t>49781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+mj-lt"/>
                        </a:rPr>
                        <a:t>77.1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Infrastructure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2210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3.4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Other land use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11230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17.4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Water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1073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1.7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+mj-lt"/>
                        </a:rPr>
                        <a:t>Unknown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+mj-lt"/>
                        </a:rPr>
                        <a:t>200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+mj-lt"/>
                        </a:rPr>
                        <a:t>0.3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>
                          <a:effectLst/>
                          <a:latin typeface="+mj-lt"/>
                        </a:rPr>
                        <a:t>Total other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u="none" strike="noStrike">
                          <a:effectLst/>
                          <a:latin typeface="+mj-lt"/>
                        </a:rPr>
                        <a:t>14748</a:t>
                      </a:r>
                      <a:endParaRPr lang="en-GB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+mj-lt"/>
                        </a:rPr>
                        <a:t>22.9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Total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+mj-lt"/>
                        </a:rPr>
                        <a:t>64529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+mj-lt"/>
                        </a:rPr>
                        <a:t>100.0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22679" y="6585641"/>
            <a:ext cx="1988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Verdana"/>
              </a:rPr>
              <a:t>De Sy et al., 2015, ERL</a:t>
            </a:r>
            <a:endParaRPr lang="en-GB" sz="12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295" y="2782319"/>
            <a:ext cx="36957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005172"/>
                </a:solidFill>
                <a:latin typeface="Verdana" pitchFamily="34" charset="0"/>
              </a:rPr>
              <a:t>FAO remote sensing survey data 1990-2005</a:t>
            </a:r>
          </a:p>
        </p:txBody>
      </p:sp>
    </p:spTree>
    <p:extLst>
      <p:ext uri="{BB962C8B-B14F-4D97-AF65-F5344CB8AC3E}">
        <p14:creationId xmlns:p14="http://schemas.microsoft.com/office/powerpoint/2010/main" val="10720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4078</TotalTime>
  <Words>1225</Words>
  <Application>Microsoft Office PowerPoint</Application>
  <PresentationFormat>On-screen Show (4:3)</PresentationFormat>
  <Paragraphs>246</Paragraphs>
  <Slides>18</Slides>
  <Notes>9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Calibri</vt:lpstr>
      <vt:lpstr>Times New Roman</vt:lpstr>
      <vt:lpstr>Verdana</vt:lpstr>
      <vt:lpstr>Wingdings</vt:lpstr>
      <vt:lpstr>Wageningen UR</vt:lpstr>
      <vt:lpstr>Monitoring progress towards Sustainable Development Goals</vt:lpstr>
      <vt:lpstr>Monitoring of SDGs analysis</vt:lpstr>
      <vt:lpstr>Sustainable Development Goals</vt:lpstr>
      <vt:lpstr>Spatial data requirements</vt:lpstr>
      <vt:lpstr>Spatial data requirements</vt:lpstr>
      <vt:lpstr>Data for monitoring SDGs</vt:lpstr>
      <vt:lpstr>Goal 15: Life on land</vt:lpstr>
      <vt:lpstr>Goal 6: Clean water</vt:lpstr>
      <vt:lpstr>Goal 13: Climate action </vt:lpstr>
      <vt:lpstr>Goal 13: Climate action </vt:lpstr>
      <vt:lpstr>Goal 13: Climate action </vt:lpstr>
      <vt:lpstr>Data for monitoring SDGs</vt:lpstr>
      <vt:lpstr>Indicator gaps – Goal 13 Climate action</vt:lpstr>
      <vt:lpstr>Indicator gaps – Goal 15 Life on land</vt:lpstr>
      <vt:lpstr>Preliminary Conclusions</vt:lpstr>
      <vt:lpstr>How can Land data support monitoring of goals, targets and indicators?</vt:lpstr>
      <vt:lpstr>What are the gaps and needs, in terms of data and indicators, to support monitoring of SDGs?</vt:lpstr>
      <vt:lpstr>Which existing and future datasets / monitoring programs are important for monitoring SDGs?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Brice M</cp:lastModifiedBy>
  <cp:revision>415</cp:revision>
  <dcterms:created xsi:type="dcterms:W3CDTF">2011-09-29T08:30:03Z</dcterms:created>
  <dcterms:modified xsi:type="dcterms:W3CDTF">2016-12-09T22:03:49Z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