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22" r:id="rId2"/>
    <p:sldId id="329" r:id="rId3"/>
    <p:sldId id="327" r:id="rId4"/>
    <p:sldId id="301" r:id="rId5"/>
    <p:sldId id="262" r:id="rId6"/>
    <p:sldId id="323" r:id="rId7"/>
    <p:sldId id="321" r:id="rId8"/>
    <p:sldId id="331" r:id="rId9"/>
    <p:sldId id="325" r:id="rId10"/>
    <p:sldId id="330" r:id="rId11"/>
    <p:sldId id="312" r:id="rId12"/>
    <p:sldId id="31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e Hall" initials="LH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EBEA"/>
    <a:srgbClr val="ED6969"/>
    <a:srgbClr val="E6B7AA"/>
    <a:srgbClr val="F39D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93" autoAdjust="0"/>
    <p:restoredTop sz="77315" autoAdjust="0"/>
  </p:normalViewPr>
  <p:slideViewPr>
    <p:cSldViewPr snapToGrid="0">
      <p:cViewPr varScale="1">
        <p:scale>
          <a:sx n="76" d="100"/>
          <a:sy n="76" d="100"/>
        </p:scale>
        <p:origin x="108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2-08T08:39:24.897" idx="2">
    <p:pos x="867" y="2371"/>
    <p:text>working with Lawrence Livermore 
http://www.snscarbontrifecta.com/</p:text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2-08T08:39:24.897" idx="2">
    <p:pos x="867" y="2371"/>
    <p:text>working with Lawrence Livermore 
http://www.snscarbontrifecta.com/</p:text>
    <p:extLst>
      <p:ext uri="{C676402C-5697-4E1C-873F-D02D1690AC5C}">
        <p15:threadingInfo xmlns:p15="http://schemas.microsoft.com/office/powerpoint/2012/main" timeZoneBias="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2C0A0-5E9E-4CB3-AAB2-861781D179CC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E98CC-1920-4507-B712-162BB6BC6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946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E98CC-1920-4507-B712-162BB6BC6C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035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/>
              <a:t>Interactions:  Flows – coupled across at least 18 orders of magnitude</a:t>
            </a:r>
            <a:br>
              <a:rPr lang="en-US" sz="2000" b="1" dirty="0"/>
            </a:br>
            <a:r>
              <a:rPr lang="en-US" sz="1200" dirty="0"/>
              <a:t>The earth system is an emergent property of layers of flows and interactions at many levels</a:t>
            </a:r>
          </a:p>
          <a:p>
            <a:endParaRPr lang="en-US" sz="1200" dirty="0"/>
          </a:p>
          <a:p>
            <a:r>
              <a:rPr lang="en-US" sz="1200" dirty="0"/>
              <a:t>City</a:t>
            </a:r>
            <a:r>
              <a:rPr lang="en-US" sz="1200" baseline="0" dirty="0"/>
              <a:t> photo credit:</a:t>
            </a:r>
            <a:endParaRPr lang="en-US" sz="1200" dirty="0"/>
          </a:p>
          <a:p>
            <a:r>
              <a:rPr lang="en-US" dirty="0"/>
              <a:t>http://earthobservations.org/documents.php?smid=200</a:t>
            </a:r>
          </a:p>
          <a:p>
            <a:r>
              <a:rPr lang="en-US" dirty="0"/>
              <a:t>http://dcitynetwork.net/manifesto/?page=88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E98CC-1920-4507-B712-162BB6BC6C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0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message is:</a:t>
            </a:r>
            <a:r>
              <a:rPr lang="en-US" baseline="0" dirty="0"/>
              <a:t> Yep, now big deal. We got together and it can be done. ()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E98CC-1920-4507-B712-162BB6BC6C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20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E98CC-1920-4507-B712-162BB6BC6C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957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E98CC-1920-4507-B712-162BB6BC6C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2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FIRe</a:t>
            </a:r>
            <a:r>
              <a:rPr lang="en-US" baseline="0" dirty="0"/>
              <a:t> Films </a:t>
            </a:r>
          </a:p>
          <a:p>
            <a:r>
              <a:rPr lang="en-US" baseline="0" dirty="0"/>
              <a:t>Ivory Trade</a:t>
            </a:r>
          </a:p>
          <a:p>
            <a:r>
              <a:rPr lang="en-US" baseline="0" dirty="0"/>
              <a:t>Alternative </a:t>
            </a:r>
            <a:r>
              <a:rPr lang="en-US" baseline="0" dirty="0" err="1"/>
              <a:t>Alzheimers</a:t>
            </a:r>
            <a:r>
              <a:rPr lang="en-US" baseline="0" dirty="0"/>
              <a:t> “Treatment”  Alive Inside</a:t>
            </a:r>
          </a:p>
          <a:p>
            <a:r>
              <a:rPr lang="en-US" baseline="0" dirty="0"/>
              <a:t>Animal Rights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E98CC-1920-4507-B712-162BB6BC6C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351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959-622F-4739-9C59-FBE0391CBEF0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60426-07D5-43AA-B742-BCA4CBDE0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40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959-622F-4739-9C59-FBE0391CBEF0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60426-07D5-43AA-B742-BCA4CBDE0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41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959-622F-4739-9C59-FBE0391CBEF0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60426-07D5-43AA-B742-BCA4CBDE0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77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959-622F-4739-9C59-FBE0391CBEF0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60426-07D5-43AA-B742-BCA4CBDE0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659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959-622F-4739-9C59-FBE0391CBEF0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60426-07D5-43AA-B742-BCA4CBDE0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63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959-622F-4739-9C59-FBE0391CBEF0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60426-07D5-43AA-B742-BCA4CBDE0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73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959-622F-4739-9C59-FBE0391CBEF0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60426-07D5-43AA-B742-BCA4CBDE0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64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959-622F-4739-9C59-FBE0391CBEF0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60426-07D5-43AA-B742-BCA4CBDE0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41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959-622F-4739-9C59-FBE0391CBEF0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60426-07D5-43AA-B742-BCA4CBDE0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99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959-622F-4739-9C59-FBE0391CBEF0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60426-07D5-43AA-B742-BCA4CBDE0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75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959-622F-4739-9C59-FBE0391CBEF0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60426-07D5-43AA-B742-BCA4CBDE0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28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4A959-622F-4739-9C59-FBE0391CBEF0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60426-07D5-43AA-B742-BCA4CBDE0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413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826" y="2570196"/>
            <a:ext cx="3028765" cy="302876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Earth Energy Monitoring System (E</a:t>
            </a:r>
            <a:r>
              <a:rPr lang="en-US" baseline="30000" dirty="0"/>
              <a:t>2</a:t>
            </a:r>
            <a:r>
              <a:rPr lang="en-US" dirty="0"/>
              <a:t>MS)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46835" y="4659193"/>
            <a:ext cx="9144000" cy="1655762"/>
          </a:xfrm>
        </p:spPr>
        <p:txBody>
          <a:bodyPr/>
          <a:lstStyle/>
          <a:p>
            <a:r>
              <a:rPr lang="en-US" dirty="0"/>
              <a:t>A Strategic News Service </a:t>
            </a:r>
            <a:r>
              <a:rPr lang="en-US" baseline="30000" dirty="0"/>
              <a:t>TM </a:t>
            </a:r>
            <a:r>
              <a:rPr lang="en-US" dirty="0"/>
              <a:t> </a:t>
            </a:r>
          </a:p>
          <a:p>
            <a:r>
              <a:rPr lang="en-US" dirty="0"/>
              <a:t>Project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111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*Flows (processes as they change over time)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Dynamic evolving process</a:t>
            </a:r>
          </a:p>
          <a:p>
            <a:r>
              <a:rPr lang="en-US" dirty="0"/>
              <a:t>Defined in a set of fields over time, where time is increasing</a:t>
            </a:r>
          </a:p>
        </p:txBody>
      </p:sp>
    </p:spTree>
    <p:extLst>
      <p:ext uri="{BB962C8B-B14F-4D97-AF65-F5344CB8AC3E}">
        <p14:creationId xmlns:p14="http://schemas.microsoft.com/office/powerpoint/2010/main" val="3889703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Types of Flows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99431"/>
            <a:ext cx="10972800" cy="504642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“flow” is movement of some kind of </a:t>
            </a:r>
            <a:r>
              <a:rPr lang="en-US" i="1" dirty="0"/>
              <a:t>stuff</a:t>
            </a:r>
            <a:r>
              <a:rPr lang="en-US" dirty="0"/>
              <a:t> from one </a:t>
            </a:r>
            <a:r>
              <a:rPr lang="en-US" i="1" dirty="0"/>
              <a:t>place</a:t>
            </a:r>
            <a:r>
              <a:rPr lang="en-US" dirty="0"/>
              <a:t> to another.</a:t>
            </a:r>
          </a:p>
          <a:p>
            <a:endParaRPr lang="en-US" sz="1733" dirty="0"/>
          </a:p>
          <a:p>
            <a:r>
              <a:rPr lang="en-US" dirty="0"/>
              <a:t>1D vs 2D vs 3D flows</a:t>
            </a:r>
          </a:p>
          <a:p>
            <a:pPr lvl="1"/>
            <a:r>
              <a:rPr lang="en-US" dirty="0"/>
              <a:t>1D: stuff moving along a line</a:t>
            </a:r>
          </a:p>
          <a:p>
            <a:pPr lvl="1"/>
            <a:r>
              <a:rPr lang="en-US" dirty="0"/>
              <a:t>2D: stuff moving across a surface</a:t>
            </a:r>
          </a:p>
          <a:p>
            <a:pPr lvl="1"/>
            <a:r>
              <a:rPr lang="en-US" dirty="0"/>
              <a:t>3D: stuff moving within or across a volume</a:t>
            </a:r>
          </a:p>
          <a:p>
            <a:pPr lvl="1"/>
            <a:r>
              <a:rPr lang="en-US" b="1" dirty="0"/>
              <a:t>1D &amp; 2D are really just special cases of 3D.</a:t>
            </a:r>
          </a:p>
          <a:p>
            <a:pPr lvl="1"/>
            <a:endParaRPr lang="en-US" sz="1733" b="1" dirty="0"/>
          </a:p>
          <a:p>
            <a:r>
              <a:rPr lang="en-US" dirty="0"/>
              <a:t>Continuous vs discrete flows</a:t>
            </a:r>
          </a:p>
          <a:p>
            <a:pPr lvl="1"/>
            <a:r>
              <a:rPr lang="en-US" dirty="0"/>
              <a:t>The moving stuff may consist of discrete chunks, e.g. cars, or it may be continuous, e.g. fluids or current.</a:t>
            </a:r>
          </a:p>
          <a:p>
            <a:pPr lvl="1"/>
            <a:r>
              <a:rPr lang="en-US" b="1" dirty="0"/>
              <a:t>Discrete flows can be treated special cases of continuous flows.</a:t>
            </a:r>
          </a:p>
          <a:p>
            <a:pPr lvl="1"/>
            <a:endParaRPr lang="en-US" sz="1733" b="1" dirty="0"/>
          </a:p>
          <a:p>
            <a:r>
              <a:rPr lang="en-US" b="1" u="sng" dirty="0"/>
              <a:t>In general, all flows can be treated as being both 3D and continuous. </a:t>
            </a:r>
          </a:p>
        </p:txBody>
      </p:sp>
    </p:spTree>
    <p:extLst>
      <p:ext uri="{BB962C8B-B14F-4D97-AF65-F5344CB8AC3E}">
        <p14:creationId xmlns:p14="http://schemas.microsoft.com/office/powerpoint/2010/main" val="3364154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7676"/>
            <a:ext cx="10004913" cy="558859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5983" y="2030291"/>
            <a:ext cx="3816594" cy="3640748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647950" y="4637577"/>
            <a:ext cx="2477965" cy="2066924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984022" y="5123874"/>
            <a:ext cx="773723" cy="773723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84290" y="544041"/>
            <a:ext cx="391257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fontAlgn="ctr">
              <a:buFont typeface="+mj-lt"/>
              <a:buAutoNum type="arabicPeriod"/>
            </a:pPr>
            <a:endParaRPr lang="en-US" sz="1400" dirty="0"/>
          </a:p>
          <a:p>
            <a:pPr marL="228600" indent="-228600" fontAlgn="ctr">
              <a:buFont typeface="+mj-lt"/>
              <a:buAutoNum type="arabicPeriod"/>
            </a:pPr>
            <a:endParaRPr lang="en-US" sz="1400" dirty="0"/>
          </a:p>
          <a:p>
            <a:pPr marL="228600" indent="-228600" fontAlgn="ctr">
              <a:buFont typeface="+mj-lt"/>
              <a:buAutoNum type="arabicPeriod"/>
            </a:pPr>
            <a:endParaRPr lang="en-US" sz="1400" dirty="0"/>
          </a:p>
          <a:p>
            <a:endParaRPr lang="en-US" sz="1100" dirty="0"/>
          </a:p>
        </p:txBody>
      </p:sp>
      <p:sp>
        <p:nvSpPr>
          <p:cNvPr id="2" name="TextBox 1"/>
          <p:cNvSpPr txBox="1"/>
          <p:nvPr/>
        </p:nvSpPr>
        <p:spPr>
          <a:xfrm>
            <a:off x="7422629" y="761955"/>
            <a:ext cx="3157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Energy (heating and cooling) driving </a:t>
            </a:r>
            <a:r>
              <a:rPr lang="en-US" u="sng" dirty="0"/>
              <a:t>potable water</a:t>
            </a:r>
            <a:r>
              <a:rPr lang="en-US" dirty="0"/>
              <a:t>:  a basic building blocks of life thing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989127" y="2154647"/>
            <a:ext cx="34553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Energy (heating and cooling) driving </a:t>
            </a:r>
            <a:r>
              <a:rPr lang="en-US" u="sng" dirty="0"/>
              <a:t>soil conditions, and plant efficiency via transpiration and evaporation</a:t>
            </a:r>
            <a:r>
              <a:rPr lang="en-US" dirty="0"/>
              <a:t>:  a food problem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309589" y="4402266"/>
            <a:ext cx="3020891" cy="1477328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fontAlgn="ctr"/>
            <a:r>
              <a:rPr lang="en-US" dirty="0"/>
              <a:t>Energy (heating and cooling) driving </a:t>
            </a:r>
            <a:r>
              <a:rPr lang="en-US" u="sng" dirty="0"/>
              <a:t>atmospheric convection</a:t>
            </a:r>
            <a:r>
              <a:rPr lang="en-US" dirty="0"/>
              <a:t>:  a climate problem</a:t>
            </a:r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696866" y="5964609"/>
            <a:ext cx="41329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dirty="0"/>
              <a:t>Thermal Energy (heating and cooling) driving a </a:t>
            </a:r>
            <a:r>
              <a:rPr lang="en-US" u="sng" dirty="0"/>
              <a:t>habitable environment</a:t>
            </a:r>
            <a:r>
              <a:rPr lang="en-US" dirty="0"/>
              <a:t>:  a quality of life problem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64956" y="3000280"/>
            <a:ext cx="2708580" cy="1200329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>
            <a:spAutoFit/>
          </a:bodyPr>
          <a:lstStyle/>
          <a:p>
            <a:pPr fontAlgn="ctr"/>
            <a:r>
              <a:rPr lang="en-US" dirty="0"/>
              <a:t>Energy (heating and cooling) driving </a:t>
            </a:r>
            <a:r>
              <a:rPr lang="en-US" u="sng" dirty="0"/>
              <a:t>atmospheric composition</a:t>
            </a:r>
            <a:r>
              <a:rPr lang="en-US" dirty="0"/>
              <a:t>:  a breathing problem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772377" y="1132244"/>
            <a:ext cx="3581344" cy="1268336"/>
          </a:xfrm>
        </p:spPr>
        <p:txBody>
          <a:bodyPr>
            <a:noAutofit/>
          </a:bodyPr>
          <a:lstStyle/>
          <a:p>
            <a:r>
              <a:rPr lang="en-US" sz="2800" dirty="0"/>
              <a:t>Existing Water, Air, Thermal Energy, Food, and Waste Sensor Network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8104" y="136169"/>
            <a:ext cx="4105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/>
              <a:t>An Earth Energy Model</a:t>
            </a:r>
          </a:p>
        </p:txBody>
      </p:sp>
    </p:spTree>
    <p:extLst>
      <p:ext uri="{BB962C8B-B14F-4D97-AF65-F5344CB8AC3E}">
        <p14:creationId xmlns:p14="http://schemas.microsoft.com/office/powerpoint/2010/main" val="162490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" grpId="0"/>
      <p:bldP spid="3" grpId="0"/>
      <p:bldP spid="9" grpId="0" animBg="1"/>
      <p:bldP spid="10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852" y="1792294"/>
            <a:ext cx="1262863" cy="182334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6899" y="1815117"/>
            <a:ext cx="2207116" cy="18296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3875" y="4352888"/>
            <a:ext cx="11291888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72582" y="0"/>
            <a:ext cx="666424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Understanding Earth Energy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148534" y="5843588"/>
            <a:ext cx="10044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Earth Energy Monitoring</a:t>
            </a:r>
            <a:r>
              <a:rPr lang="en-US" sz="2400" dirty="0"/>
              <a:t> requires the capacity to know which spatiotemporal scales are relevant in an evolving, non-stationary system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3875" y="4352888"/>
            <a:ext cx="2169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Femtoseconds (10</a:t>
            </a:r>
            <a:r>
              <a:rPr lang="en-US" baseline="30000" dirty="0"/>
              <a:t>-15</a:t>
            </a:r>
            <a:r>
              <a:rPr lang="en-US" dirty="0"/>
              <a:t>)</a:t>
            </a:r>
          </a:p>
          <a:p>
            <a:r>
              <a:rPr lang="en-US" dirty="0"/>
              <a:t>Angstroms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56256" y="4352887"/>
            <a:ext cx="1217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Years (10</a:t>
            </a:r>
            <a:r>
              <a:rPr lang="en-US" baseline="30000" dirty="0"/>
              <a:t>3</a:t>
            </a:r>
            <a:r>
              <a:rPr lang="en-US" dirty="0"/>
              <a:t>)</a:t>
            </a:r>
          </a:p>
          <a:p>
            <a:r>
              <a:rPr lang="en-US" dirty="0"/>
              <a:t>Kilometers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737156" y="4283285"/>
            <a:ext cx="4483982" cy="803285"/>
            <a:chOff x="3410052" y="726687"/>
            <a:chExt cx="4483982" cy="803285"/>
          </a:xfrm>
        </p:grpSpPr>
        <p:sp>
          <p:nvSpPr>
            <p:cNvPr id="12" name="Oval 11"/>
            <p:cNvSpPr/>
            <p:nvPr/>
          </p:nvSpPr>
          <p:spPr>
            <a:xfrm>
              <a:off x="3410052" y="726687"/>
              <a:ext cx="4483982" cy="803285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4" descr="Image result for sensor icon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2070" y="1000401"/>
              <a:ext cx="444138" cy="444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Image result for cell phone icon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5248" y="943958"/>
              <a:ext cx="433343" cy="433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8" descr="https://encrypted-tbn2.gstatic.com/images?q=tbn:ANd9GcTUKiX5YUFEE3WXeM2O3kgR3DrkvkYU3a5GJpAg1FUm5td_2LMKACKGSm0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2001" y="979727"/>
              <a:ext cx="375526" cy="3755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2" descr="Image result for supercomputer icon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3157" y="980877"/>
              <a:ext cx="463662" cy="463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4" descr="Image result for network icon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4556" y="923670"/>
              <a:ext cx="443442" cy="443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6" descr="Image result for icon for institution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589" y="926673"/>
              <a:ext cx="411836" cy="4118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4" descr="Image result for network icon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4556" y="926673"/>
              <a:ext cx="443442" cy="443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Arc 20"/>
          <p:cNvSpPr/>
          <p:nvPr/>
        </p:nvSpPr>
        <p:spPr>
          <a:xfrm>
            <a:off x="2641135" y="5230787"/>
            <a:ext cx="1852246" cy="927368"/>
          </a:xfrm>
          <a:prstGeom prst="arc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 flipH="1">
            <a:off x="7618846" y="5249430"/>
            <a:ext cx="1430216" cy="927368"/>
          </a:xfrm>
          <a:prstGeom prst="arc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193322" y="5190504"/>
            <a:ext cx="103269" cy="466778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6913146" y="5216307"/>
            <a:ext cx="71139" cy="459156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083230" y="5235501"/>
            <a:ext cx="1" cy="426112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722398" y="233889"/>
            <a:ext cx="5234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leverage the HUGE body of work done to date</a:t>
            </a:r>
          </a:p>
        </p:txBody>
      </p:sp>
      <p:sp>
        <p:nvSpPr>
          <p:cNvPr id="30" name="Title 2"/>
          <p:cNvSpPr txBox="1">
            <a:spLocks/>
          </p:cNvSpPr>
          <p:nvPr/>
        </p:nvSpPr>
        <p:spPr>
          <a:xfrm>
            <a:off x="635995" y="760043"/>
            <a:ext cx="115122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700" dirty="0"/>
              <a:t>The earth system has emergent properties. Exploring this requires access to layers of flows* of data and their interactions coupled across at least 18 orders of magnitude in scale</a:t>
            </a:r>
            <a:br>
              <a:rPr lang="en-US" sz="2700" dirty="0"/>
            </a:b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490261" y="3579119"/>
            <a:ext cx="1803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Human earth-system interactions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9862" y="1758598"/>
            <a:ext cx="4679314" cy="250780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244" y="1717855"/>
            <a:ext cx="4745588" cy="249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21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block diagram revis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601" y="2033638"/>
            <a:ext cx="2963782" cy="248878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6942" y="2371970"/>
            <a:ext cx="5422670" cy="2269785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272469" y="1617414"/>
            <a:ext cx="34059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The Flow &amp; Interaction system</a:t>
            </a:r>
            <a:endParaRPr lang="en-US" sz="2000" b="1" baseline="30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09278" y="1617414"/>
            <a:ext cx="17524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E</a:t>
            </a:r>
            <a:r>
              <a:rPr lang="en-US" sz="2000" b="1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MS Use Case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514276" y="3949701"/>
            <a:ext cx="6718791" cy="1205367"/>
            <a:chOff x="8739230" y="-559024"/>
            <a:chExt cx="6718791" cy="1205367"/>
          </a:xfrm>
        </p:grpSpPr>
        <p:sp>
          <p:nvSpPr>
            <p:cNvPr id="11" name="Arc 10"/>
            <p:cNvSpPr/>
            <p:nvPr/>
          </p:nvSpPr>
          <p:spPr>
            <a:xfrm flipV="1">
              <a:off x="8739230" y="-559024"/>
              <a:ext cx="1852246" cy="1050362"/>
            </a:xfrm>
            <a:prstGeom prst="arc">
              <a:avLst/>
            </a:prstGeom>
            <a:ln w="5715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c 11"/>
            <p:cNvSpPr/>
            <p:nvPr/>
          </p:nvSpPr>
          <p:spPr>
            <a:xfrm flipH="1" flipV="1">
              <a:off x="14027805" y="-404019"/>
              <a:ext cx="1430216" cy="1050362"/>
            </a:xfrm>
            <a:prstGeom prst="arc">
              <a:avLst/>
            </a:prstGeom>
            <a:ln w="5715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11103849" y="49623"/>
              <a:ext cx="103269" cy="528685"/>
            </a:xfrm>
            <a:prstGeom prst="straightConnector1">
              <a:avLst/>
            </a:prstGeom>
            <a:ln w="5715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 flipV="1">
              <a:off x="13104768" y="71273"/>
              <a:ext cx="71139" cy="520052"/>
            </a:xfrm>
            <a:prstGeom prst="straightConnector1">
              <a:avLst/>
            </a:prstGeom>
            <a:ln w="5715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12181325" y="71273"/>
              <a:ext cx="1" cy="482626"/>
            </a:xfrm>
            <a:prstGeom prst="straightConnector1">
              <a:avLst/>
            </a:prstGeom>
            <a:ln w="5715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2772850" y="5034715"/>
            <a:ext cx="760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Water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66522" y="5291395"/>
            <a:ext cx="652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Food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56359" y="5155068"/>
            <a:ext cx="769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Waste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96803" y="5219381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Thermal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777181" y="5180381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Air</a:t>
            </a:r>
          </a:p>
        </p:txBody>
      </p:sp>
      <p:sp>
        <p:nvSpPr>
          <p:cNvPr id="26" name="Title 2"/>
          <p:cNvSpPr>
            <a:spLocks noGrp="1"/>
          </p:cNvSpPr>
          <p:nvPr>
            <p:ph type="title"/>
          </p:nvPr>
        </p:nvSpPr>
        <p:spPr>
          <a:xfrm>
            <a:off x="269823" y="304034"/>
            <a:ext cx="1172476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/>
              <a:t>Solution to Monitoring Earth Energy</a:t>
            </a:r>
            <a:br>
              <a:rPr lang="en-US" sz="3600" b="1" dirty="0"/>
            </a:br>
            <a:r>
              <a:rPr lang="en-US" sz="2400" dirty="0"/>
              <a:t>Now Possible: observe unprecedented velocity and volumes of data through networks of distributed multi-modal sensors to achieve adaptive and asynchronous observations at the most relevant scales</a:t>
            </a:r>
            <a:br>
              <a:rPr lang="en-US" sz="2700" b="1" dirty="0"/>
            </a:b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797007"/>
            <a:ext cx="53646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Sensors report more data than can be recorded.</a:t>
            </a:r>
          </a:p>
          <a:p>
            <a:pPr marL="285750" indent="-285750">
              <a:buFontTx/>
              <a:buChar char="-"/>
            </a:pPr>
            <a:r>
              <a:rPr lang="en-US" dirty="0"/>
              <a:t>asynchronous observations</a:t>
            </a:r>
          </a:p>
          <a:p>
            <a:pPr marL="285750" indent="-285750">
              <a:buFontTx/>
              <a:buChar char="-"/>
            </a:pPr>
            <a:r>
              <a:rPr lang="en-US" dirty="0"/>
              <a:t>Intelligent reporting of those observations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5246015" y="5797007"/>
            <a:ext cx="333873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/>
              <a:t>Machine Learning</a:t>
            </a:r>
          </a:p>
          <a:p>
            <a:pPr marL="285750" indent="-285750">
              <a:buFontTx/>
              <a:buChar char="-"/>
            </a:pPr>
            <a:r>
              <a:rPr lang="en-US" dirty="0"/>
              <a:t>Observation of Flows</a:t>
            </a:r>
          </a:p>
          <a:p>
            <a:pPr marL="285750" indent="-285750">
              <a:buFontTx/>
              <a:buChar char="-"/>
            </a:pPr>
            <a:r>
              <a:rPr lang="en-US" dirty="0"/>
              <a:t>Pattern recognition from them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587487" y="5860816"/>
            <a:ext cx="360451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/>
              <a:t>Package data for consumption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Interpretive visualization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Disseminate products to end user</a:t>
            </a:r>
          </a:p>
        </p:txBody>
      </p:sp>
    </p:spTree>
    <p:extLst>
      <p:ext uri="{BB962C8B-B14F-4D97-AF65-F5344CB8AC3E}">
        <p14:creationId xmlns:p14="http://schemas.microsoft.com/office/powerpoint/2010/main" val="69841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3410052" y="704016"/>
            <a:ext cx="4483982" cy="803285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" descr="Image result for sensor icon"/>
          <p:cNvSpPr>
            <a:spLocks noChangeAspect="1" noChangeArrowheads="1"/>
          </p:cNvSpPr>
          <p:nvPr/>
        </p:nvSpPr>
        <p:spPr bwMode="auto">
          <a:xfrm>
            <a:off x="-2385534" y="-15627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9678" y="1947174"/>
            <a:ext cx="5422670" cy="22697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17130" y="6077804"/>
            <a:ext cx="41069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Provide Facts, knowledge, understanding to inform policy decisions.</a:t>
            </a:r>
          </a:p>
        </p:txBody>
      </p:sp>
      <p:sp>
        <p:nvSpPr>
          <p:cNvPr id="9" name="Rectangle 8"/>
          <p:cNvSpPr/>
          <p:nvPr/>
        </p:nvSpPr>
        <p:spPr>
          <a:xfrm>
            <a:off x="8309999" y="2630907"/>
            <a:ext cx="21027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General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Flow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&amp; I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nteraction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System</a:t>
            </a:r>
            <a:endParaRPr lang="en-US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28" name="Picture 4" descr="Image result for sensor ico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070" y="977730"/>
            <a:ext cx="444138" cy="4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cell phone icon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248" y="921287"/>
            <a:ext cx="433343" cy="43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2.gstatic.com/images?q=tbn:ANd9GcTUKiX5YUFEE3WXeM2O3kgR3DrkvkYU3a5GJpAg1FUm5td_2LMKACKGSm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001" y="957056"/>
            <a:ext cx="375526" cy="37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supercomputer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157" y="958206"/>
            <a:ext cx="463662" cy="46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network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556" y="900999"/>
            <a:ext cx="443442" cy="44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icon for institution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589" y="904002"/>
            <a:ext cx="411836" cy="41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eeform 13"/>
          <p:cNvSpPr/>
          <p:nvPr/>
        </p:nvSpPr>
        <p:spPr>
          <a:xfrm>
            <a:off x="5786468" y="1702147"/>
            <a:ext cx="329740" cy="3061388"/>
          </a:xfrm>
          <a:custGeom>
            <a:avLst/>
            <a:gdLst>
              <a:gd name="connsiteX0" fmla="*/ 305946 w 305946"/>
              <a:gd name="connsiteY0" fmla="*/ 0 h 3241040"/>
              <a:gd name="connsiteX1" fmla="*/ 51946 w 305946"/>
              <a:gd name="connsiteY1" fmla="*/ 1249680 h 3241040"/>
              <a:gd name="connsiteX2" fmla="*/ 1146 w 305946"/>
              <a:gd name="connsiteY2" fmla="*/ 2621280 h 3241040"/>
              <a:gd name="connsiteX3" fmla="*/ 21466 w 305946"/>
              <a:gd name="connsiteY3" fmla="*/ 3241040 h 324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946" h="3241040">
                <a:moveTo>
                  <a:pt x="305946" y="0"/>
                </a:moveTo>
                <a:cubicBezTo>
                  <a:pt x="204346" y="406400"/>
                  <a:pt x="102746" y="812800"/>
                  <a:pt x="51946" y="1249680"/>
                </a:cubicBezTo>
                <a:cubicBezTo>
                  <a:pt x="1146" y="1686560"/>
                  <a:pt x="6226" y="2289387"/>
                  <a:pt x="1146" y="2621280"/>
                </a:cubicBezTo>
                <a:cubicBezTo>
                  <a:pt x="-3934" y="2953173"/>
                  <a:pt x="8766" y="3097106"/>
                  <a:pt x="21466" y="3241040"/>
                </a:cubicBezTo>
              </a:path>
            </a:pathLst>
          </a:custGeom>
          <a:noFill/>
          <a:ln w="38100"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5076414" y="1664735"/>
            <a:ext cx="236376" cy="3108960"/>
          </a:xfrm>
          <a:custGeom>
            <a:avLst/>
            <a:gdLst>
              <a:gd name="connsiteX0" fmla="*/ 60960 w 236376"/>
              <a:gd name="connsiteY0" fmla="*/ 0 h 3108960"/>
              <a:gd name="connsiteX1" fmla="*/ 213360 w 236376"/>
              <a:gd name="connsiteY1" fmla="*/ 1534160 h 3108960"/>
              <a:gd name="connsiteX2" fmla="*/ 213360 w 236376"/>
              <a:gd name="connsiteY2" fmla="*/ 2631440 h 3108960"/>
              <a:gd name="connsiteX3" fmla="*/ 0 w 236376"/>
              <a:gd name="connsiteY3" fmla="*/ 3108960 h 310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376" h="3108960">
                <a:moveTo>
                  <a:pt x="60960" y="0"/>
                </a:moveTo>
                <a:cubicBezTo>
                  <a:pt x="124460" y="547793"/>
                  <a:pt x="187960" y="1095587"/>
                  <a:pt x="213360" y="1534160"/>
                </a:cubicBezTo>
                <a:cubicBezTo>
                  <a:pt x="238760" y="1972733"/>
                  <a:pt x="248920" y="2368973"/>
                  <a:pt x="213360" y="2631440"/>
                </a:cubicBezTo>
                <a:cubicBezTo>
                  <a:pt x="177800" y="2893907"/>
                  <a:pt x="35560" y="3025987"/>
                  <a:pt x="0" y="3108960"/>
                </a:cubicBezTo>
              </a:path>
            </a:pathLst>
          </a:custGeom>
          <a:noFill/>
          <a:ln w="3810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6163693" y="1533105"/>
            <a:ext cx="1379474" cy="3413760"/>
          </a:xfrm>
          <a:custGeom>
            <a:avLst/>
            <a:gdLst>
              <a:gd name="connsiteX0" fmla="*/ 853207 w 853207"/>
              <a:gd name="connsiteY0" fmla="*/ 0 h 3515360"/>
              <a:gd name="connsiteX1" fmla="*/ 131847 w 853207"/>
              <a:gd name="connsiteY1" fmla="*/ 1259840 h 3515360"/>
              <a:gd name="connsiteX2" fmla="*/ 40407 w 853207"/>
              <a:gd name="connsiteY2" fmla="*/ 2560320 h 3515360"/>
              <a:gd name="connsiteX3" fmla="*/ 589047 w 853207"/>
              <a:gd name="connsiteY3" fmla="*/ 3515360 h 351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3207" h="3515360">
                <a:moveTo>
                  <a:pt x="853207" y="0"/>
                </a:moveTo>
                <a:cubicBezTo>
                  <a:pt x="560260" y="416560"/>
                  <a:pt x="267314" y="833120"/>
                  <a:pt x="131847" y="1259840"/>
                </a:cubicBezTo>
                <a:cubicBezTo>
                  <a:pt x="-3620" y="1686560"/>
                  <a:pt x="-35793" y="2184400"/>
                  <a:pt x="40407" y="2560320"/>
                </a:cubicBezTo>
                <a:cubicBezTo>
                  <a:pt x="116607" y="2936240"/>
                  <a:pt x="352827" y="3225800"/>
                  <a:pt x="589047" y="3515360"/>
                </a:cubicBezTo>
              </a:path>
            </a:pathLst>
          </a:custGeom>
          <a:noFill/>
          <a:ln w="3810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603214" y="1410735"/>
            <a:ext cx="1160244" cy="3444240"/>
          </a:xfrm>
          <a:custGeom>
            <a:avLst/>
            <a:gdLst>
              <a:gd name="connsiteX0" fmla="*/ 10160 w 1160244"/>
              <a:gd name="connsiteY0" fmla="*/ 0 h 3444240"/>
              <a:gd name="connsiteX1" fmla="*/ 1036320 w 1160244"/>
              <a:gd name="connsiteY1" fmla="*/ 579120 h 3444240"/>
              <a:gd name="connsiteX2" fmla="*/ 1117600 w 1160244"/>
              <a:gd name="connsiteY2" fmla="*/ 1828800 h 3444240"/>
              <a:gd name="connsiteX3" fmla="*/ 812800 w 1160244"/>
              <a:gd name="connsiteY3" fmla="*/ 2814320 h 3444240"/>
              <a:gd name="connsiteX4" fmla="*/ 0 w 1160244"/>
              <a:gd name="connsiteY4" fmla="*/ 3444240 h 3444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0244" h="3444240">
                <a:moveTo>
                  <a:pt x="10160" y="0"/>
                </a:moveTo>
                <a:cubicBezTo>
                  <a:pt x="430953" y="137160"/>
                  <a:pt x="851747" y="274320"/>
                  <a:pt x="1036320" y="579120"/>
                </a:cubicBezTo>
                <a:cubicBezTo>
                  <a:pt x="1220893" y="883920"/>
                  <a:pt x="1154853" y="1456267"/>
                  <a:pt x="1117600" y="1828800"/>
                </a:cubicBezTo>
                <a:cubicBezTo>
                  <a:pt x="1080347" y="2201333"/>
                  <a:pt x="999067" y="2545080"/>
                  <a:pt x="812800" y="2814320"/>
                </a:cubicBezTo>
                <a:cubicBezTo>
                  <a:pt x="626533" y="3083560"/>
                  <a:pt x="313266" y="3263900"/>
                  <a:pt x="0" y="3444240"/>
                </a:cubicBezTo>
              </a:path>
            </a:pathLst>
          </a:custGeom>
          <a:noFill/>
          <a:ln w="38100"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944556" y="489113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Monitor / Measurer / Model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879901" y="541006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Interpret / report / visualize</a:t>
            </a:r>
          </a:p>
        </p:txBody>
      </p:sp>
      <p:cxnSp>
        <p:nvCxnSpPr>
          <p:cNvPr id="44" name="Straight Connector 43"/>
          <p:cNvCxnSpPr/>
          <p:nvPr/>
        </p:nvCxnSpPr>
        <p:spPr>
          <a:xfrm flipH="1" flipV="1">
            <a:off x="3316410" y="1926687"/>
            <a:ext cx="4090403" cy="34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 flipV="1">
            <a:off x="3358457" y="5861587"/>
            <a:ext cx="4090403" cy="34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3290336" y="4114137"/>
            <a:ext cx="4090403" cy="34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624484" y="2562429"/>
            <a:ext cx="1838325" cy="914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Earth Energy Monitoring System (E</a:t>
            </a:r>
            <a:r>
              <a:rPr lang="en-US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MS)</a:t>
            </a:r>
          </a:p>
        </p:txBody>
      </p:sp>
      <p:sp>
        <p:nvSpPr>
          <p:cNvPr id="2" name="Left Brace 1"/>
          <p:cNvSpPr/>
          <p:nvPr/>
        </p:nvSpPr>
        <p:spPr>
          <a:xfrm>
            <a:off x="2652903" y="1925989"/>
            <a:ext cx="231037" cy="2187450"/>
          </a:xfrm>
          <a:prstGeom prst="leftBrace">
            <a:avLst>
              <a:gd name="adj1" fmla="val 91685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14" descr="Image result for network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556" y="904002"/>
            <a:ext cx="443442" cy="44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3699500" y="68477"/>
            <a:ext cx="35169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System Context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45877" y="1033135"/>
            <a:ext cx="18383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Energy Sensors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2449" y="4937850"/>
            <a:ext cx="18383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User Interface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32448" y="5956943"/>
            <a:ext cx="1838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Policy Makers and Staff </a:t>
            </a:r>
            <a:endParaRPr lang="en-US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321256" y="4891132"/>
            <a:ext cx="21027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Access to Historical Data </a:t>
            </a:r>
            <a:endParaRPr lang="en-US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18552" y="977811"/>
            <a:ext cx="2686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Existing or to be deployed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37298" y="-5115"/>
            <a:ext cx="3870744" cy="646331"/>
          </a:xfrm>
          <a:prstGeom prst="rect">
            <a:avLst/>
          </a:prstGeom>
          <a:solidFill>
            <a:srgbClr val="F2EBEA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It is now realistic to collect and analyze </a:t>
            </a:r>
          </a:p>
          <a:p>
            <a:r>
              <a:rPr lang="en-US" dirty="0"/>
              <a:t>data across all relevant scales</a:t>
            </a:r>
          </a:p>
        </p:txBody>
      </p:sp>
    </p:spTree>
    <p:extLst>
      <p:ext uri="{BB962C8B-B14F-4D97-AF65-F5344CB8AC3E}">
        <p14:creationId xmlns:p14="http://schemas.microsoft.com/office/powerpoint/2010/main" val="2339572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26753" y="1952094"/>
            <a:ext cx="6495941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325" indent="282575" font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General purpose system</a:t>
            </a:r>
          </a:p>
          <a:p>
            <a:pPr marL="60325" indent="282575" font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Extensible</a:t>
            </a:r>
          </a:p>
          <a:p>
            <a:pPr marL="60325" indent="282575" font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Loosely couple sensor(s) integration </a:t>
            </a:r>
          </a:p>
          <a:p>
            <a:pPr marL="517525" lvl="1" indent="282575" fontAlgn="ctr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Support existing or future  </a:t>
            </a:r>
          </a:p>
          <a:p>
            <a:pPr marL="60325" indent="282575" font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Decompose and Distribute Functionality</a:t>
            </a:r>
          </a:p>
          <a:p>
            <a:pPr marL="60325" indent="282575" font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Configurability</a:t>
            </a:r>
          </a:p>
          <a:p>
            <a:pPr marL="60325" indent="282575" font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Embedded Security</a:t>
            </a:r>
          </a:p>
          <a:p>
            <a:pPr marL="517525" lvl="1" indent="282575" fontAlgn="ctr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Support varied actor and data policies </a:t>
            </a:r>
          </a:p>
        </p:txBody>
      </p:sp>
      <p:sp>
        <p:nvSpPr>
          <p:cNvPr id="9" name="Rectangle 8"/>
          <p:cNvSpPr/>
          <p:nvPr/>
        </p:nvSpPr>
        <p:spPr>
          <a:xfrm>
            <a:off x="1737360" y="256796"/>
            <a:ext cx="110935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</a:rPr>
              <a:t>The Flow &amp; Interaction System Capabilities:</a:t>
            </a:r>
          </a:p>
        </p:txBody>
      </p:sp>
      <p:sp>
        <p:nvSpPr>
          <p:cNvPr id="5" name="Rectangle 4"/>
          <p:cNvSpPr/>
          <p:nvPr/>
        </p:nvSpPr>
        <p:spPr>
          <a:xfrm>
            <a:off x="6785810" y="1952094"/>
            <a:ext cx="580917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325" indent="282575" font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Scaling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Multi-scale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Multi-tier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Multi-modal/temporal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Massively unknown coupling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Massive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Flow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Data Flows are Visualized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Patterns identified from Flows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811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2406317" y="0"/>
            <a:ext cx="9785684" cy="6866021"/>
          </a:xfrm>
          <a:custGeom>
            <a:avLst/>
            <a:gdLst>
              <a:gd name="connsiteX0" fmla="*/ 9304421 w 9320463"/>
              <a:gd name="connsiteY0" fmla="*/ 0 h 6866021"/>
              <a:gd name="connsiteX1" fmla="*/ 9320463 w 9320463"/>
              <a:gd name="connsiteY1" fmla="*/ 6866021 h 6866021"/>
              <a:gd name="connsiteX2" fmla="*/ 0 w 9320463"/>
              <a:gd name="connsiteY2" fmla="*/ 6849979 h 6866021"/>
              <a:gd name="connsiteX3" fmla="*/ 4957010 w 9320463"/>
              <a:gd name="connsiteY3" fmla="*/ 0 h 6866021"/>
              <a:gd name="connsiteX4" fmla="*/ 9304421 w 9320463"/>
              <a:gd name="connsiteY4" fmla="*/ 0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463" h="6866021">
                <a:moveTo>
                  <a:pt x="9304421" y="0"/>
                </a:moveTo>
                <a:cubicBezTo>
                  <a:pt x="9309768" y="2288674"/>
                  <a:pt x="9315116" y="4577347"/>
                  <a:pt x="9320463" y="6866021"/>
                </a:cubicBezTo>
                <a:lnTo>
                  <a:pt x="0" y="6849979"/>
                </a:lnTo>
                <a:lnTo>
                  <a:pt x="4957010" y="0"/>
                </a:lnTo>
                <a:lnTo>
                  <a:pt x="9304421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084" y="4103232"/>
            <a:ext cx="4081171" cy="22922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7987" y="1028561"/>
            <a:ext cx="507441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Components of the Designed System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Interface to existing sensor(s)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Collect energy Flows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Data aggregation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Provide views of Energy Flows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Current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Historical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Identify Patterns in Energy Flows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Provide Views of Flow Interactions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Fusion of flows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67907" y="982775"/>
            <a:ext cx="55983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97941" y="191115"/>
            <a:ext cx="110935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</a:rPr>
              <a:t>E</a:t>
            </a:r>
            <a:r>
              <a:rPr lang="en-US" sz="36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</a:rPr>
              <a:t>MS Implementation 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834397" y="2724141"/>
            <a:ext cx="3886887" cy="1325563"/>
          </a:xfrm>
        </p:spPr>
        <p:txBody>
          <a:bodyPr>
            <a:normAutofit/>
          </a:bodyPr>
          <a:lstStyle/>
          <a:p>
            <a:r>
              <a:rPr lang="en-US" sz="2800" b="1" i="1" dirty="0"/>
              <a:t>Actionable Data</a:t>
            </a:r>
            <a:br>
              <a:rPr lang="en-US" sz="2800" b="1" i="1" dirty="0"/>
            </a:br>
            <a:r>
              <a:rPr lang="en-US" sz="2400" dirty="0"/>
              <a:t>Data fusion, </a:t>
            </a:r>
            <a:r>
              <a:rPr lang="en-US" sz="2400" dirty="0" err="1"/>
              <a:t>etc</a:t>
            </a:r>
            <a:endParaRPr lang="en-US" sz="2400" dirty="0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8967635" y="3235853"/>
            <a:ext cx="9762" cy="34328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8765466" y="4041372"/>
            <a:ext cx="530927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8765466" y="4549929"/>
            <a:ext cx="530927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8765466" y="5088794"/>
            <a:ext cx="530927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8765466" y="5597351"/>
            <a:ext cx="530927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8685255" y="6236054"/>
            <a:ext cx="56476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376604" y="3746803"/>
            <a:ext cx="2424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World wide community Awareness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325113" y="4378660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Policy Makers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376604" y="4880011"/>
            <a:ext cx="2661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Environment care industry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349166" y="6022364"/>
            <a:ext cx="2886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Controllers: The builder of the aggregators and sensor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376604" y="5381362"/>
            <a:ext cx="219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Scientific community</a:t>
            </a: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9153859" y="2592963"/>
            <a:ext cx="3886887" cy="1189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/>
              <a:t>System Membership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3615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988" y="62355"/>
            <a:ext cx="1754724" cy="17547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the Strategic News Service, LLC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8015"/>
            <a:ext cx="10470266" cy="459894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400" dirty="0"/>
              <a:t>A 21 year old Technology Collective </a:t>
            </a:r>
          </a:p>
          <a:p>
            <a:pPr marL="0" indent="0">
              <a:buNone/>
            </a:pPr>
            <a:endParaRPr lang="en-US" sz="3400" dirty="0"/>
          </a:p>
          <a:p>
            <a:pPr marL="0" indent="0">
              <a:buNone/>
            </a:pPr>
            <a:r>
              <a:rPr lang="en-US" sz="3400" dirty="0"/>
              <a:t>Initiatives</a:t>
            </a:r>
          </a:p>
          <a:p>
            <a:r>
              <a:rPr lang="en-US" dirty="0"/>
              <a:t>INVNT/IP</a:t>
            </a:r>
          </a:p>
          <a:p>
            <a:pPr lvl="1"/>
            <a:r>
              <a:rPr lang="en-US" dirty="0"/>
              <a:t>Consortium to impact Intellectual Property Theft </a:t>
            </a:r>
          </a:p>
          <a:p>
            <a:r>
              <a:rPr lang="en-US" dirty="0"/>
              <a:t>The Carbon Trifecta</a:t>
            </a:r>
          </a:p>
          <a:p>
            <a:pPr lvl="1"/>
            <a:r>
              <a:rPr lang="en-US" dirty="0"/>
              <a:t>Utilize CO</a:t>
            </a:r>
            <a:r>
              <a:rPr lang="en-US" baseline="30000" dirty="0"/>
              <a:t>2</a:t>
            </a:r>
            <a:r>
              <a:rPr lang="en-US" dirty="0"/>
              <a:t> ‘waste’ to produce Graphene - CO</a:t>
            </a:r>
            <a:r>
              <a:rPr lang="en-US" baseline="-25000" dirty="0"/>
              <a:t>2</a:t>
            </a:r>
            <a:r>
              <a:rPr lang="en-US" dirty="0"/>
              <a:t> + 2Mg = </a:t>
            </a:r>
            <a:r>
              <a:rPr lang="en-US" dirty="0" err="1"/>
              <a:t>Cgraphene</a:t>
            </a:r>
            <a:r>
              <a:rPr lang="en-US" dirty="0"/>
              <a:t> + 2 </a:t>
            </a:r>
            <a:r>
              <a:rPr lang="en-US" dirty="0" err="1"/>
              <a:t>MgO</a:t>
            </a:r>
            <a:endParaRPr lang="en-US" baseline="30000" dirty="0"/>
          </a:p>
          <a:p>
            <a:r>
              <a:rPr lang="en-US" dirty="0"/>
              <a:t>Orca Relief</a:t>
            </a:r>
          </a:p>
          <a:p>
            <a:pPr lvl="1"/>
            <a:r>
              <a:rPr lang="en-US" dirty="0"/>
              <a:t>“Committed to the Full Recovery of the Endangered Southern Resident Killer Whales”</a:t>
            </a:r>
          </a:p>
          <a:p>
            <a:r>
              <a:rPr lang="en-US" dirty="0"/>
              <a:t>Project Inkwell</a:t>
            </a:r>
          </a:p>
          <a:p>
            <a:pPr lvl="1"/>
            <a:r>
              <a:rPr lang="en-US" dirty="0"/>
              <a:t>A Reference Architecture for K-12 Education Computer to assist K-12 digital conversion </a:t>
            </a:r>
          </a:p>
          <a:p>
            <a:r>
              <a:rPr lang="en-US" dirty="0"/>
              <a:t>Future In Review (</a:t>
            </a:r>
            <a:r>
              <a:rPr lang="en-US" dirty="0" err="1"/>
              <a:t>FIRe</a:t>
            </a:r>
            <a:r>
              <a:rPr lang="en-US" dirty="0"/>
              <a:t>) Conference</a:t>
            </a:r>
          </a:p>
          <a:p>
            <a:pPr lvl="1"/>
            <a:r>
              <a:rPr lang="en-US" dirty="0"/>
              <a:t>“The best technology conference in the world” – The Economist</a:t>
            </a:r>
          </a:p>
          <a:p>
            <a:r>
              <a:rPr lang="en-US" dirty="0" err="1"/>
              <a:t>FIRe</a:t>
            </a:r>
            <a:r>
              <a:rPr lang="en-US" dirty="0"/>
              <a:t> Films</a:t>
            </a:r>
          </a:p>
          <a:p>
            <a:pPr lvl="1"/>
            <a:r>
              <a:rPr lang="en-US" dirty="0"/>
              <a:t>Screen and fund world changing documentaries </a:t>
            </a:r>
          </a:p>
          <a:p>
            <a:r>
              <a:rPr lang="en-US" dirty="0"/>
              <a:t>The Pattern Computer  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666" y="2506996"/>
            <a:ext cx="4528592" cy="54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9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baseline="30000" dirty="0"/>
              <a:t>2</a:t>
            </a:r>
            <a:r>
              <a:rPr lang="en-US" dirty="0"/>
              <a:t>MS Creators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7446"/>
            <a:ext cx="10471220" cy="4629517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Mark Anderson – Founder and CEO, Strategic News Service, LLC</a:t>
            </a:r>
          </a:p>
          <a:p>
            <a:r>
              <a:rPr lang="en-US" dirty="0"/>
              <a:t>Larr </a:t>
            </a:r>
            <a:r>
              <a:rPr lang="en-US" dirty="0" err="1"/>
              <a:t>Smarr</a:t>
            </a:r>
            <a:r>
              <a:rPr lang="en-US" dirty="0"/>
              <a:t> – Director of Calit2</a:t>
            </a:r>
          </a:p>
          <a:p>
            <a:r>
              <a:rPr lang="en-US" dirty="0"/>
              <a:t>Ty Carlson – CTO - Coventry Computer </a:t>
            </a:r>
          </a:p>
          <a:p>
            <a:r>
              <a:rPr lang="en-US" dirty="0"/>
              <a:t>Brad Holtz – Chief Nexus Officer - Coventry Computer </a:t>
            </a:r>
          </a:p>
          <a:p>
            <a:r>
              <a:rPr lang="en-US" dirty="0"/>
              <a:t>Ben Brown – </a:t>
            </a:r>
            <a:r>
              <a:rPr lang="en-US" dirty="0" err="1"/>
              <a:t>Dept</a:t>
            </a:r>
            <a:r>
              <a:rPr lang="en-US" dirty="0"/>
              <a:t> Head Molecular Ecosystems Biology, Lawrence Berkeley National Laboratory</a:t>
            </a:r>
          </a:p>
          <a:p>
            <a:r>
              <a:rPr lang="en-US" dirty="0"/>
              <a:t>Lee Hall – Large Scale Systems of Systems Architect, Clew Group, LLC </a:t>
            </a:r>
          </a:p>
          <a:p>
            <a:r>
              <a:rPr lang="en-US" dirty="0" err="1"/>
              <a:t>Nathaneal</a:t>
            </a:r>
            <a:r>
              <a:rPr lang="en-US" dirty="0"/>
              <a:t> Miller – Science Mission Developer Mechatronics and Satellites, NASA Langley </a:t>
            </a:r>
          </a:p>
          <a:p>
            <a:r>
              <a:rPr lang="en-US" dirty="0"/>
              <a:t>Steve Coy – Founder, </a:t>
            </a:r>
            <a:r>
              <a:rPr lang="en-US" dirty="0" err="1"/>
              <a:t>TimeLike</a:t>
            </a:r>
            <a:r>
              <a:rPr lang="en-US" dirty="0"/>
              <a:t> Systems</a:t>
            </a:r>
          </a:p>
          <a:p>
            <a:r>
              <a:rPr lang="en-US" dirty="0"/>
              <a:t>Franklin Williams – Principal, Live Earth Imaging Inc.</a:t>
            </a:r>
          </a:p>
          <a:p>
            <a:r>
              <a:rPr lang="en-US" dirty="0"/>
              <a:t>David Zuniga – Commercial Innovation Manager, Center for the Advancement of Science in Space</a:t>
            </a:r>
          </a:p>
          <a:p>
            <a:r>
              <a:rPr lang="en-US" dirty="0"/>
              <a:t>Paul Higgins – CEO, </a:t>
            </a:r>
            <a:r>
              <a:rPr lang="en-US" dirty="0" err="1"/>
              <a:t>NanoXplore</a:t>
            </a:r>
            <a:r>
              <a:rPr lang="en-US" dirty="0"/>
              <a:t>, Inc</a:t>
            </a:r>
          </a:p>
          <a:p>
            <a:r>
              <a:rPr lang="en-US" dirty="0" err="1"/>
              <a:t>Ilkay</a:t>
            </a:r>
            <a:r>
              <a:rPr lang="en-US" dirty="0"/>
              <a:t> </a:t>
            </a:r>
            <a:r>
              <a:rPr lang="en-US" dirty="0" err="1"/>
              <a:t>Altinas</a:t>
            </a:r>
            <a:r>
              <a:rPr lang="en-US" dirty="0"/>
              <a:t>  – Chief Dara Science Officer UCSD Supercomputer Center</a:t>
            </a:r>
          </a:p>
          <a:p>
            <a:r>
              <a:rPr lang="en-US" dirty="0"/>
              <a:t>Talbot </a:t>
            </a:r>
            <a:r>
              <a:rPr lang="en-US" dirty="0" err="1"/>
              <a:t>Jeager</a:t>
            </a:r>
            <a:r>
              <a:rPr lang="en-US" dirty="0"/>
              <a:t> – Founder &amp; CTO </a:t>
            </a:r>
            <a:r>
              <a:rPr lang="en-US" dirty="0" err="1"/>
              <a:t>NovaWurks</a:t>
            </a:r>
            <a:r>
              <a:rPr lang="en-US" dirty="0"/>
              <a:t>, Inc</a:t>
            </a:r>
          </a:p>
          <a:p>
            <a:r>
              <a:rPr lang="en-US" dirty="0"/>
              <a:t>Robert Anderson – CEO, Hybrid Electric Vehicle Technologies</a:t>
            </a:r>
          </a:p>
          <a:p>
            <a:r>
              <a:rPr lang="en-US" dirty="0"/>
              <a:t>Bei Wang Phillips – Assistant Professor, School of Computing SCI Institute University of Utah</a:t>
            </a:r>
          </a:p>
          <a:p>
            <a:r>
              <a:rPr lang="en-US" dirty="0"/>
              <a:t>James Urquhart – SVP of Performance Analytics SOASTA, Inc</a:t>
            </a:r>
          </a:p>
          <a:p>
            <a:r>
              <a:rPr lang="en-US" dirty="0"/>
              <a:t>Kevin Montgomery – Founder, Collaborate.org; Sr Researcher,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2432456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4136" y="2803525"/>
            <a:ext cx="10515600" cy="1325563"/>
          </a:xfrm>
        </p:spPr>
        <p:txBody>
          <a:bodyPr>
            <a:normAutofit/>
          </a:bodyPr>
          <a:lstStyle/>
          <a:p>
            <a:r>
              <a:rPr lang="en-US" sz="8800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1716492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1742</TotalTime>
  <Words>908</Words>
  <Application>Microsoft Office PowerPoint</Application>
  <PresentationFormat>Widescreen</PresentationFormat>
  <Paragraphs>158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Earth Energy Monitoring System (E2MS)</vt:lpstr>
      <vt:lpstr>Understanding Earth Energy </vt:lpstr>
      <vt:lpstr>Solution to Monitoring Earth Energy Now Possible: observe unprecedented velocity and volumes of data through networks of distributed multi-modal sensors to achieve adaptive and asynchronous observations at the most relevant scales </vt:lpstr>
      <vt:lpstr>PowerPoint Presentation</vt:lpstr>
      <vt:lpstr>PowerPoint Presentation</vt:lpstr>
      <vt:lpstr>Actionable Data Data fusion, etc</vt:lpstr>
      <vt:lpstr>Who is the Strategic News Service, LLC</vt:lpstr>
      <vt:lpstr>E2MS Creators </vt:lpstr>
      <vt:lpstr>Backup</vt:lpstr>
      <vt:lpstr>*Flows (processes as they change over time)</vt:lpstr>
      <vt:lpstr>Different Types of Flows</vt:lpstr>
      <vt:lpstr>Existing Water, Air, Thermal Energy, Food, and Waste Sensor Network</vt:lpstr>
    </vt:vector>
  </TitlesOfParts>
  <Company>NASA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Miller, Nathanael A. (LARC-D202);lee hall</dc:creator>
  <cp:lastModifiedBy>Lee Hall</cp:lastModifiedBy>
  <cp:revision>144</cp:revision>
  <dcterms:created xsi:type="dcterms:W3CDTF">2016-09-29T16:37:43Z</dcterms:created>
  <dcterms:modified xsi:type="dcterms:W3CDTF">2016-12-09T23:28:57Z</dcterms:modified>
</cp:coreProperties>
</file>