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24" r:id="rId3"/>
    <p:sldId id="372" r:id="rId4"/>
    <p:sldId id="342" r:id="rId5"/>
    <p:sldId id="383" r:id="rId6"/>
    <p:sldId id="337" r:id="rId7"/>
    <p:sldId id="388" r:id="rId8"/>
    <p:sldId id="392" r:id="rId9"/>
    <p:sldId id="389" r:id="rId10"/>
    <p:sldId id="390" r:id="rId11"/>
    <p:sldId id="391" r:id="rId12"/>
    <p:sldId id="266" r:id="rId13"/>
    <p:sldId id="340" r:id="rId14"/>
    <p:sldId id="274" r:id="rId15"/>
    <p:sldId id="341" r:id="rId16"/>
    <p:sldId id="366" r:id="rId17"/>
    <p:sldId id="367" r:id="rId18"/>
    <p:sldId id="368" r:id="rId19"/>
    <p:sldId id="369" r:id="rId20"/>
    <p:sldId id="370" r:id="rId21"/>
    <p:sldId id="379" r:id="rId22"/>
    <p:sldId id="380" r:id="rId23"/>
    <p:sldId id="381" r:id="rId24"/>
    <p:sldId id="382" r:id="rId25"/>
    <p:sldId id="371" r:id="rId26"/>
    <p:sldId id="360" r:id="rId27"/>
    <p:sldId id="313" r:id="rId28"/>
    <p:sldId id="344" r:id="rId29"/>
    <p:sldId id="345" r:id="rId30"/>
    <p:sldId id="346" r:id="rId31"/>
    <p:sldId id="347" r:id="rId32"/>
    <p:sldId id="348" r:id="rId33"/>
    <p:sldId id="359" r:id="rId34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DEEBF7"/>
    <a:srgbClr val="CCECFF"/>
    <a:srgbClr val="FFCC99"/>
    <a:srgbClr val="FF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37" autoAdjust="0"/>
    <p:restoredTop sz="84586" autoAdjust="0"/>
  </p:normalViewPr>
  <p:slideViewPr>
    <p:cSldViewPr snapToGrid="0">
      <p:cViewPr varScale="1">
        <p:scale>
          <a:sx n="62" d="100"/>
          <a:sy n="62" d="100"/>
        </p:scale>
        <p:origin x="5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217D00-A04A-487A-8570-A3BA8D94D8FD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2D25A3-6E26-45C0-A9BC-38CA43F6F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99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4CB1C4-3926-4823-AE21-4F97FD270E8B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234FA16-FE6B-42F0-9CB9-E27E5B2CE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6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4FA16-FE6B-42F0-9CB9-E27E5B2CEA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51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100kW in KS; up to 500kW elsewhere.</a:t>
            </a:r>
          </a:p>
          <a:p>
            <a:pPr lvl="1"/>
            <a:r>
              <a:rPr lang="en-US" dirty="0" smtClean="0"/>
              <a:t>1 month in KS; up to a year elsewhere (much more advantageous).</a:t>
            </a:r>
          </a:p>
          <a:p>
            <a:r>
              <a:rPr lang="en-US" dirty="0" smtClean="0"/>
              <a:t>Net metering. Buy=sell price. Limit capacity and trading time</a:t>
            </a:r>
          </a:p>
          <a:p>
            <a:pPr lvl="1"/>
            <a:r>
              <a:rPr lang="en-US" dirty="0" smtClean="0"/>
              <a:t>100kW in KS</a:t>
            </a:r>
          </a:p>
          <a:p>
            <a:pPr lvl="1"/>
            <a:r>
              <a:rPr lang="en-US" dirty="0" smtClean="0"/>
              <a:t>1 month in KS</a:t>
            </a:r>
          </a:p>
          <a:p>
            <a:r>
              <a:rPr lang="en-US" dirty="0" smtClean="0"/>
              <a:t>Parallel generation. Sell price = 150% of wholesale, figured instantly. Limit capacity. In KS:</a:t>
            </a:r>
          </a:p>
          <a:p>
            <a:pPr marL="857250" lvl="1" indent="-457200"/>
            <a:r>
              <a:rPr lang="en-US" dirty="0" smtClean="0"/>
              <a:t>25 kW for residential customers, 200 kW for commercial customers</a:t>
            </a:r>
          </a:p>
          <a:p>
            <a:pPr marL="857250" lvl="1" indent="-457200"/>
            <a:r>
              <a:rPr lang="en-US" dirty="0" smtClean="0"/>
              <a:t>Not more than 4% of utility peak demand</a:t>
            </a:r>
          </a:p>
          <a:p>
            <a:pPr marL="400050" indent="-457200"/>
            <a:r>
              <a:rPr lang="en-US" dirty="0" smtClean="0"/>
              <a:t>Community Wind (Windustry.org) Buy retail. Sell wholesale.</a:t>
            </a:r>
          </a:p>
          <a:p>
            <a:pPr marL="857250" lvl="1" indent="-457200"/>
            <a:r>
              <a:rPr lang="en-US" dirty="0" smtClean="0"/>
              <a:t>No limits on capacity</a:t>
            </a:r>
          </a:p>
          <a:p>
            <a:pPr marL="857250" lvl="1" indent="-457200"/>
            <a:r>
              <a:rPr lang="en-US" dirty="0" smtClean="0"/>
              <a:t>May allow aggregation of different energy capacity sources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4FA16-FE6B-42F0-9CB9-E27E5B2CEA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55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100kW in KS; up to 500kW elsewhere.</a:t>
            </a:r>
          </a:p>
          <a:p>
            <a:pPr lvl="1"/>
            <a:r>
              <a:rPr lang="en-US" dirty="0" smtClean="0"/>
              <a:t>1 month in KS; up to a year elsewhere (much more advantageous).</a:t>
            </a:r>
          </a:p>
          <a:p>
            <a:r>
              <a:rPr lang="en-US" dirty="0" smtClean="0"/>
              <a:t>Net metering. Buy=sell price. Limit capacity and trading time</a:t>
            </a:r>
          </a:p>
          <a:p>
            <a:pPr lvl="1"/>
            <a:r>
              <a:rPr lang="en-US" dirty="0" smtClean="0"/>
              <a:t>100kW in KS</a:t>
            </a:r>
          </a:p>
          <a:p>
            <a:pPr lvl="1"/>
            <a:r>
              <a:rPr lang="en-US" dirty="0" smtClean="0"/>
              <a:t>1 month in KS</a:t>
            </a:r>
          </a:p>
          <a:p>
            <a:r>
              <a:rPr lang="en-US" dirty="0" smtClean="0"/>
              <a:t>Parallel generation. Sell price = 150% of wholesale, figured instantly. Limit capacity. In KS:</a:t>
            </a:r>
          </a:p>
          <a:p>
            <a:pPr marL="857250" lvl="1" indent="-457200"/>
            <a:r>
              <a:rPr lang="en-US" dirty="0" smtClean="0"/>
              <a:t>25 kW for residential customers, 200 kW for commercial customers</a:t>
            </a:r>
          </a:p>
          <a:p>
            <a:pPr marL="857250" lvl="1" indent="-457200"/>
            <a:r>
              <a:rPr lang="en-US" dirty="0" smtClean="0"/>
              <a:t>Not more than 4% of utility peak demand</a:t>
            </a:r>
          </a:p>
          <a:p>
            <a:pPr marL="400050" indent="-457200"/>
            <a:r>
              <a:rPr lang="en-US" dirty="0" smtClean="0"/>
              <a:t>Community Wind (Windustry.org) Buy retail. Sell wholesale.</a:t>
            </a:r>
          </a:p>
          <a:p>
            <a:pPr marL="857250" lvl="1" indent="-457200"/>
            <a:r>
              <a:rPr lang="en-US" dirty="0" smtClean="0"/>
              <a:t>No limits on capacity</a:t>
            </a:r>
          </a:p>
          <a:p>
            <a:pPr marL="857250" lvl="1" indent="-457200"/>
            <a:r>
              <a:rPr lang="en-US" dirty="0" smtClean="0"/>
              <a:t>May allow aggregation of different energy capacity sources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4FA16-FE6B-42F0-9CB9-E27E5B2CEA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39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100kW in KS; up to 500kW elsewhere.</a:t>
            </a:r>
          </a:p>
          <a:p>
            <a:pPr lvl="1"/>
            <a:r>
              <a:rPr lang="en-US" dirty="0" smtClean="0"/>
              <a:t>1 month in KS; up to a year elsewhere (much more advantageous).</a:t>
            </a:r>
          </a:p>
          <a:p>
            <a:r>
              <a:rPr lang="en-US" dirty="0" smtClean="0"/>
              <a:t>Net metering. Buy=sell price. Limit capacity and trading time</a:t>
            </a:r>
          </a:p>
          <a:p>
            <a:pPr lvl="1"/>
            <a:r>
              <a:rPr lang="en-US" dirty="0" smtClean="0"/>
              <a:t>100kW in KS</a:t>
            </a:r>
          </a:p>
          <a:p>
            <a:pPr lvl="1"/>
            <a:r>
              <a:rPr lang="en-US" dirty="0" smtClean="0"/>
              <a:t>1 month in KS</a:t>
            </a:r>
          </a:p>
          <a:p>
            <a:r>
              <a:rPr lang="en-US" dirty="0" smtClean="0"/>
              <a:t>Parallel generation. Sell price = 150% of wholesale, figured instantly. Limit capacity. In KS:</a:t>
            </a:r>
          </a:p>
          <a:p>
            <a:pPr marL="857250" lvl="1" indent="-457200"/>
            <a:r>
              <a:rPr lang="en-US" dirty="0" smtClean="0"/>
              <a:t>25 kW for residential customers, 200 kW for commercial customers</a:t>
            </a:r>
          </a:p>
          <a:p>
            <a:pPr marL="857250" lvl="1" indent="-457200"/>
            <a:r>
              <a:rPr lang="en-US" dirty="0" smtClean="0"/>
              <a:t>Not more than 4% of utility peak demand</a:t>
            </a:r>
          </a:p>
          <a:p>
            <a:pPr marL="400050" indent="-457200"/>
            <a:r>
              <a:rPr lang="en-US" dirty="0" smtClean="0"/>
              <a:t>Community Wind (Windustry.org) Buy retail. Sell wholesale.</a:t>
            </a:r>
          </a:p>
          <a:p>
            <a:pPr marL="857250" lvl="1" indent="-457200"/>
            <a:r>
              <a:rPr lang="en-US" dirty="0" smtClean="0"/>
              <a:t>No limits on capacity</a:t>
            </a:r>
          </a:p>
          <a:p>
            <a:pPr marL="857250" lvl="1" indent="-457200"/>
            <a:r>
              <a:rPr lang="en-US" dirty="0" smtClean="0"/>
              <a:t>May allow aggregation of different energy capacity sources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4FA16-FE6B-42F0-9CB9-E27E5B2CEA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49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100kW in KS; up to 500kW elsewhere.</a:t>
            </a:r>
          </a:p>
          <a:p>
            <a:pPr lvl="1"/>
            <a:r>
              <a:rPr lang="en-US" dirty="0" smtClean="0"/>
              <a:t>1 month in KS; up to a year elsewhere (much more advantageous).</a:t>
            </a:r>
          </a:p>
          <a:p>
            <a:r>
              <a:rPr lang="en-US" dirty="0" smtClean="0"/>
              <a:t>Net metering. Buy=sell price. Limit capacity and trading time</a:t>
            </a:r>
          </a:p>
          <a:p>
            <a:pPr lvl="1"/>
            <a:r>
              <a:rPr lang="en-US" dirty="0" smtClean="0"/>
              <a:t>100kW in KS</a:t>
            </a:r>
          </a:p>
          <a:p>
            <a:pPr lvl="1"/>
            <a:r>
              <a:rPr lang="en-US" dirty="0" smtClean="0"/>
              <a:t>1 month in KS</a:t>
            </a:r>
          </a:p>
          <a:p>
            <a:r>
              <a:rPr lang="en-US" dirty="0" smtClean="0"/>
              <a:t>Parallel generation. Sell price = 150% of wholesale, figured instantly. Limit capacity. In KS:</a:t>
            </a:r>
          </a:p>
          <a:p>
            <a:pPr marL="857250" lvl="1" indent="-457200"/>
            <a:r>
              <a:rPr lang="en-US" dirty="0" smtClean="0"/>
              <a:t>25 kW for residential customers, 200 kW for commercial customers</a:t>
            </a:r>
          </a:p>
          <a:p>
            <a:pPr marL="857250" lvl="1" indent="-457200"/>
            <a:r>
              <a:rPr lang="en-US" dirty="0" smtClean="0"/>
              <a:t>Not more than 4% of utility peak demand</a:t>
            </a:r>
          </a:p>
          <a:p>
            <a:pPr marL="400050" indent="-457200"/>
            <a:r>
              <a:rPr lang="en-US" dirty="0" smtClean="0"/>
              <a:t>Community Wind (Windustry.org) Buy retail. Sell wholesale.</a:t>
            </a:r>
          </a:p>
          <a:p>
            <a:pPr marL="857250" lvl="1" indent="-457200"/>
            <a:r>
              <a:rPr lang="en-US" dirty="0" smtClean="0"/>
              <a:t>No limits on capacity</a:t>
            </a:r>
          </a:p>
          <a:p>
            <a:pPr marL="857250" lvl="1" indent="-457200"/>
            <a:r>
              <a:rPr lang="en-US" dirty="0" smtClean="0"/>
              <a:t>May allow aggregation of different energy capacity sources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4FA16-FE6B-42F0-9CB9-E27E5B2CEA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4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Ruth on v0:</a:t>
            </a:r>
          </a:p>
          <a:p>
            <a:r>
              <a:rPr lang="en-US" dirty="0"/>
              <a:t>SPP does not generate or sell electricity.  It is a regulatory agency, it only controls who may sell to whom (among utilities; nothing to do with retail) at what price in real time, and a lot of the time it doesn't do much.  Change the slides to this:</a:t>
            </a:r>
          </a:p>
          <a:p>
            <a:r>
              <a:rPr lang="en-US" dirty="0"/>
              <a:t>replace "SPP" with "Electricity Generation: IOU or Coop"  (IOU = Investor-owned utility--in KS = Westar.  Generation Coop in KS = Sunflower Electric)</a:t>
            </a:r>
          </a:p>
          <a:p>
            <a:r>
              <a:rPr lang="en-US" dirty="0"/>
              <a:t>Adding wind turbine &amp;/or solar panel symbols to the circles in 6-8 would also help explain the idea.</a:t>
            </a:r>
          </a:p>
          <a:p>
            <a:r>
              <a:rPr lang="en-US" dirty="0"/>
              <a:t>Title page looks fine for my part.  If you want to clarify things a bit more you might say "Electricity" or "Electric energy" instead of just "energy"; lots of people in KS think oil/gas when you say "energy.“</a:t>
            </a:r>
          </a:p>
          <a:p>
            <a:r>
              <a:rPr lang="en-US" dirty="0"/>
              <a:t>Via web: 126 acres per center pivot irrigation. 124 acres per wind turbine for turbines in an array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4FA16-FE6B-42F0-9CB9-E27E5B2CEA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39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IOU, like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4FA16-FE6B-42F0-9CB9-E27E5B2CEA4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60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</a:t>
            </a:r>
            <a:r>
              <a:rPr lang="en-US" baseline="0" dirty="0" smtClean="0"/>
              <a:t> limit is 500kw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4FA16-FE6B-42F0-9CB9-E27E5B2CEA4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62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</a:t>
            </a:r>
            <a:r>
              <a:rPr lang="en-US" baseline="0" dirty="0" smtClean="0"/>
              <a:t> limit is 500kw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4FA16-FE6B-42F0-9CB9-E27E5B2CEA4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60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4FA16-FE6B-42F0-9CB9-E27E5B2CEA4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6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B03BC-222A-4810-9FC8-AACA7AD07F0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97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range of $70,000 annual income from wind power seems reasonable, and is consistent with the quote at the beginning of the talk about one turbine changing a farmer’s life.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4FA16-FE6B-42F0-9CB9-E27E5B2CEA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888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B03BC-222A-4810-9FC8-AACA7AD07F0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016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B03BC-222A-4810-9FC8-AACA7AD07F0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611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B03BC-222A-4810-9FC8-AACA7AD07F0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395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B03BC-222A-4810-9FC8-AACA7AD07F0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674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IOU, like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4FA16-FE6B-42F0-9CB9-E27E5B2CEA4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41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B03BC-222A-4810-9FC8-AACA7AD07F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24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B03BC-222A-4810-9FC8-AACA7AD07F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86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B03BC-222A-4810-9FC8-AACA7AD07F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11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B03BC-222A-4810-9FC8-AACA7AD07F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4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B03BC-222A-4810-9FC8-AACA7AD07F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67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B03BC-222A-4810-9FC8-AACA7AD07F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57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100kW in KS; up to 500kW elsewhere.</a:t>
            </a:r>
          </a:p>
          <a:p>
            <a:pPr lvl="1"/>
            <a:r>
              <a:rPr lang="en-US" dirty="0" smtClean="0"/>
              <a:t>1 month in KS; up to a year elsewhere (much more advantageous).</a:t>
            </a:r>
          </a:p>
          <a:p>
            <a:r>
              <a:rPr lang="en-US" dirty="0" smtClean="0"/>
              <a:t>Net metering. Buy=sell price. Limit capacity and trading time</a:t>
            </a:r>
          </a:p>
          <a:p>
            <a:pPr lvl="1"/>
            <a:r>
              <a:rPr lang="en-US" dirty="0" smtClean="0"/>
              <a:t>100kW in KS</a:t>
            </a:r>
          </a:p>
          <a:p>
            <a:pPr lvl="1"/>
            <a:r>
              <a:rPr lang="en-US" dirty="0" smtClean="0"/>
              <a:t>1 month in KS</a:t>
            </a:r>
          </a:p>
          <a:p>
            <a:r>
              <a:rPr lang="en-US" dirty="0" smtClean="0"/>
              <a:t>Parallel generation. Sell price = 150% of wholesale, figured instantly. Limit capacity. In KS:</a:t>
            </a:r>
          </a:p>
          <a:p>
            <a:pPr marL="857250" lvl="1" indent="-457200"/>
            <a:r>
              <a:rPr lang="en-US" dirty="0" smtClean="0"/>
              <a:t>25 kW for residential customers, 200 kW for commercial customers</a:t>
            </a:r>
          </a:p>
          <a:p>
            <a:pPr marL="857250" lvl="1" indent="-457200"/>
            <a:r>
              <a:rPr lang="en-US" dirty="0" smtClean="0"/>
              <a:t>Not more than 4% of utility peak demand</a:t>
            </a:r>
          </a:p>
          <a:p>
            <a:pPr marL="400050" indent="-457200"/>
            <a:r>
              <a:rPr lang="en-US" dirty="0" smtClean="0"/>
              <a:t>Community Wind (Windustry.org) Buy retail. Sell wholesale.</a:t>
            </a:r>
          </a:p>
          <a:p>
            <a:pPr marL="857250" lvl="1" indent="-457200"/>
            <a:r>
              <a:rPr lang="en-US" dirty="0" smtClean="0"/>
              <a:t>No limits on capacity</a:t>
            </a:r>
          </a:p>
          <a:p>
            <a:pPr marL="857250" lvl="1" indent="-457200"/>
            <a:r>
              <a:rPr lang="en-US" dirty="0" smtClean="0"/>
              <a:t>May allow aggregation of different energy capacity sources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4FA16-FE6B-42F0-9CB9-E27E5B2CEA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60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F3F0-E329-4D49-82ED-988886F36094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8876-9FF8-4F9D-B171-86023CD13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F3F0-E329-4D49-82ED-988886F36094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8876-9FF8-4F9D-B171-86023CD13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9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F3F0-E329-4D49-82ED-988886F36094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8876-9FF8-4F9D-B171-86023CD13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6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F3F0-E329-4D49-82ED-988886F36094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8876-9FF8-4F9D-B171-86023CD13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1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F3F0-E329-4D49-82ED-988886F36094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8876-9FF8-4F9D-B171-86023CD13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3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F3F0-E329-4D49-82ED-988886F36094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8876-9FF8-4F9D-B171-86023CD13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3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F3F0-E329-4D49-82ED-988886F36094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8876-9FF8-4F9D-B171-86023CD13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04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F3F0-E329-4D49-82ED-988886F36094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8876-9FF8-4F9D-B171-86023CD13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F3F0-E329-4D49-82ED-988886F36094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8876-9FF8-4F9D-B171-86023CD13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86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F3F0-E329-4D49-82ED-988886F36094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8876-9FF8-4F9D-B171-86023CD13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30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F3F0-E329-4D49-82ED-988886F36094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8876-9FF8-4F9D-B171-86023CD13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8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3F3F0-E329-4D49-82ED-988886F36094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68876-9FF8-4F9D-B171-86023CD13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5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armenergy.org/success-stories/wind-energy/new-crosswind-energy-project" TargetMode="External"/><Relationship Id="rId2" Type="http://schemas.openxmlformats.org/officeDocument/2006/relationships/hyperlink" Target="http://windlibrary.org/exhibits/show/business-models/introduc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2.emf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2.emf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2.emf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2.jpg@01D222F4.D72338A0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maha.com/users/profile/coleeple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Food-Energy-Water Calculator for Western </a:t>
            </a:r>
            <a:r>
              <a:rPr lang="en-US" dirty="0" smtClean="0"/>
              <a:t>Kansas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Mary C Hill (KU), Groundwater and </a:t>
            </a:r>
            <a:r>
              <a:rPr lang="en-US" dirty="0"/>
              <a:t>u</a:t>
            </a:r>
            <a:r>
              <a:rPr lang="en-US" dirty="0" smtClean="0"/>
              <a:t>ncertainty</a:t>
            </a:r>
          </a:p>
          <a:p>
            <a:r>
              <a:rPr lang="en-US" dirty="0" smtClean="0"/>
              <a:t>Ruth Douglas Miller (KSU), Electrical energy</a:t>
            </a:r>
          </a:p>
          <a:p>
            <a:r>
              <a:rPr lang="en-US" dirty="0" smtClean="0"/>
              <a:t>Danny Rogers (KSU),  Agriculture</a:t>
            </a:r>
          </a:p>
          <a:p>
            <a:r>
              <a:rPr lang="en-US" dirty="0" smtClean="0"/>
              <a:t>Joshua Roundy (KU), Climate, surface water, and drought indices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11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8837268" y="6981"/>
            <a:ext cx="3311746" cy="2187686"/>
          </a:xfrm>
          <a:prstGeom prst="rect">
            <a:avLst/>
          </a:prstGeom>
          <a:solidFill>
            <a:srgbClr val="3399FF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141431" y="-39113"/>
            <a:ext cx="4643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FAQs</a:t>
            </a:r>
          </a:p>
          <a:p>
            <a:r>
              <a:rPr lang="en-US" dirty="0" smtClean="0"/>
              <a:t>Is local pumping enough to deplete the groundwater? </a:t>
            </a:r>
            <a:r>
              <a:rPr lang="en-US" b="1" u="sng" dirty="0"/>
              <a:t>Click here</a:t>
            </a:r>
          </a:p>
          <a:p>
            <a:r>
              <a:rPr lang="en-US" dirty="0" smtClean="0"/>
              <a:t>What federal and state incentives are there for wind power development? </a:t>
            </a:r>
            <a:r>
              <a:rPr lang="en-US" b="1" u="sng" dirty="0"/>
              <a:t>Click </a:t>
            </a:r>
            <a:r>
              <a:rPr lang="en-US" b="1" u="sng" dirty="0" smtClean="0"/>
              <a:t>here</a:t>
            </a:r>
            <a:endParaRPr lang="en-US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68673" cy="21683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69632" y="129692"/>
            <a:ext cx="3528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1. Select your location and area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9014688" y="-52448"/>
            <a:ext cx="2999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Results: Graph end year: </a:t>
            </a:r>
            <a:r>
              <a:rPr lang="en-US" b="1" u="sng" dirty="0" smtClean="0"/>
              <a:t>2072</a:t>
            </a:r>
            <a:endParaRPr lang="en-US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1394294" y="507620"/>
            <a:ext cx="10793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558 acres</a:t>
            </a:r>
            <a:endParaRPr lang="en-US" b="1" dirty="0"/>
          </a:p>
        </p:txBody>
      </p:sp>
      <p:sp>
        <p:nvSpPr>
          <p:cNvPr id="45" name="Shape 108"/>
          <p:cNvSpPr txBox="1"/>
          <p:nvPr/>
        </p:nvSpPr>
        <p:spPr>
          <a:xfrm>
            <a:off x="66444" y="6300404"/>
            <a:ext cx="12125556" cy="548171"/>
          </a:xfrm>
          <a:prstGeom prst="rect">
            <a:avLst/>
          </a:prstGeom>
          <a:solidFill>
            <a:schemeClr val="accent2">
              <a:lumMod val="60000"/>
              <a:lumOff val="40000"/>
              <a:alpha val="39216"/>
            </a:schemeClr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" name="Shape 106"/>
          <p:cNvSpPr txBox="1"/>
          <p:nvPr/>
        </p:nvSpPr>
        <p:spPr>
          <a:xfrm>
            <a:off x="57795" y="3983808"/>
            <a:ext cx="12161520" cy="11887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Shape 107"/>
          <p:cNvSpPr txBox="1"/>
          <p:nvPr/>
        </p:nvSpPr>
        <p:spPr>
          <a:xfrm>
            <a:off x="57795" y="5218842"/>
            <a:ext cx="12161520" cy="10515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Shape 111"/>
          <p:cNvSpPr txBox="1"/>
          <p:nvPr/>
        </p:nvSpPr>
        <p:spPr>
          <a:xfrm>
            <a:off x="19282" y="4076879"/>
            <a:ext cx="869585" cy="535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b="1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Wind and Solar Energy</a:t>
            </a:r>
            <a:endParaRPr lang="en-US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57" name="Shape 112"/>
          <p:cNvSpPr txBox="1"/>
          <p:nvPr/>
        </p:nvSpPr>
        <p:spPr>
          <a:xfrm>
            <a:off x="27180" y="5583265"/>
            <a:ext cx="896815" cy="3527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b="1" i="0" u="none" strike="noStrike" cap="none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Water</a:t>
            </a:r>
          </a:p>
        </p:txBody>
      </p:sp>
      <p:sp>
        <p:nvSpPr>
          <p:cNvPr id="58" name="Shape 113"/>
          <p:cNvSpPr txBox="1"/>
          <p:nvPr/>
        </p:nvSpPr>
        <p:spPr>
          <a:xfrm>
            <a:off x="80511" y="6427262"/>
            <a:ext cx="741215" cy="343504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b="1" i="0" u="none" strike="noStrike" cap="none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Climate</a:t>
            </a:r>
          </a:p>
        </p:txBody>
      </p:sp>
      <p:sp>
        <p:nvSpPr>
          <p:cNvPr id="59" name="Shape 120"/>
          <p:cNvSpPr txBox="1"/>
          <p:nvPr/>
        </p:nvSpPr>
        <p:spPr>
          <a:xfrm>
            <a:off x="6542670" y="2208522"/>
            <a:ext cx="1711221" cy="3920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Key knowledge </a:t>
            </a:r>
            <a:endParaRPr lang="en-US" sz="1600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60" name="Shape 121"/>
          <p:cNvSpPr txBox="1"/>
          <p:nvPr/>
        </p:nvSpPr>
        <p:spPr>
          <a:xfrm>
            <a:off x="3805662" y="2190130"/>
            <a:ext cx="2407731" cy="294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3. Make Choices</a:t>
            </a:r>
            <a:endParaRPr lang="en-US" sz="1600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61" name="Shape 136"/>
          <p:cNvSpPr txBox="1"/>
          <p:nvPr/>
        </p:nvSpPr>
        <p:spPr>
          <a:xfrm>
            <a:off x="1468302" y="6321621"/>
            <a:ext cx="10723697" cy="5445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Assume: average</a:t>
            </a:r>
            <a:r>
              <a:rPr lang="en-US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change temp </a:t>
            </a:r>
            <a:r>
              <a:rPr lang="en-US" b="1" i="0" u="sng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+2</a:t>
            </a:r>
            <a:r>
              <a:rPr lang="en-US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º</a:t>
            </a:r>
            <a:r>
              <a:rPr lang="en-US" b="1" i="0" u="sng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u="sng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F</a:t>
            </a:r>
            <a:r>
              <a:rPr lang="en-US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,</a:t>
            </a:r>
            <a:r>
              <a:rPr lang="en-US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i="0" u="none" strike="noStrike" cap="none" baseline="0" dirty="0" err="1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precip</a:t>
            </a:r>
            <a:r>
              <a:rPr lang="en-US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i="0" u="sng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+0% </a:t>
            </a:r>
            <a:r>
              <a:rPr lang="en-US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to</a:t>
            </a:r>
            <a:r>
              <a:rPr lang="en-US" b="1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i="0" u="sng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2050</a:t>
            </a:r>
            <a:r>
              <a:rPr lang="en-US" b="1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 </a:t>
            </a:r>
            <a:r>
              <a:rPr lang="en-US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Precipitation probability</a:t>
            </a: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scenario (DPS) </a:t>
            </a:r>
            <a:r>
              <a:rPr lang="en-US" b="1" u="sng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</a:t>
            </a:r>
            <a:r>
              <a:rPr lang="en-US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If temperature increases, precipitation must increase for the same drought probabilities to occur. </a:t>
            </a:r>
            <a:endParaRPr lang="en-US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62" name="Shape 149"/>
          <p:cNvSpPr txBox="1"/>
          <p:nvPr/>
        </p:nvSpPr>
        <p:spPr>
          <a:xfrm>
            <a:off x="1118690" y="2196452"/>
            <a:ext cx="2173385" cy="411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2</a:t>
            </a:r>
            <a:r>
              <a:rPr lang="en-US" sz="1600" b="1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 Define Framework</a:t>
            </a:r>
            <a:endParaRPr lang="en-US" sz="1600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63" name="Shape 135"/>
          <p:cNvSpPr txBox="1"/>
          <p:nvPr/>
        </p:nvSpPr>
        <p:spPr>
          <a:xfrm>
            <a:off x="772961" y="4019176"/>
            <a:ext cx="2804690" cy="11041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buClr>
                <a:schemeClr val="dk1"/>
              </a:buClr>
              <a:buSzPct val="25000"/>
            </a:pPr>
            <a:r>
              <a:rPr lang="en-US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Wind turbines</a:t>
            </a:r>
            <a:r>
              <a:rPr lang="en-US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Solar panels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    </a:t>
            </a:r>
            <a:r>
              <a:rPr lang="en-US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Buy</a:t>
            </a:r>
            <a:r>
              <a:rPr lang="en-US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</a:t>
            </a:r>
            <a:r>
              <a:rPr lang="en-US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Lease   Land Lease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Electric 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generation potential: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Wind speed </a:t>
            </a: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map is </a:t>
            </a:r>
            <a:r>
              <a:rPr lang="en-US" sz="1200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HERE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1200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Solar map is </a:t>
            </a:r>
            <a:r>
              <a:rPr lang="en-US" sz="1200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HERE</a:t>
            </a:r>
            <a:endParaRPr lang="en-US" sz="1200" b="1" u="sng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ct val="25000"/>
            </a:pPr>
            <a:endParaRPr lang="en-US" b="1" u="sng" dirty="0" smtClean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ct val="25000"/>
            </a:pPr>
            <a:endParaRPr lang="en-US" dirty="0" smtClean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64" name="Shape 135"/>
          <p:cNvSpPr txBox="1"/>
          <p:nvPr/>
        </p:nvSpPr>
        <p:spPr>
          <a:xfrm>
            <a:off x="3961161" y="4123651"/>
            <a:ext cx="2252232" cy="7386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buClr>
                <a:schemeClr val="dk1"/>
              </a:buClr>
              <a:buSzPct val="25000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turbines </a:t>
            </a:r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MW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Loan: </a:t>
            </a:r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years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APR </a:t>
            </a:r>
            <a:r>
              <a:rPr lang="en-US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Grid connection </a:t>
            </a:r>
            <a:r>
              <a:rPr lang="en-US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needed</a:t>
            </a:r>
            <a:endParaRPr lang="en-US" b="1" u="sng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65" name="Shape 135"/>
          <p:cNvSpPr txBox="1"/>
          <p:nvPr/>
        </p:nvSpPr>
        <p:spPr>
          <a:xfrm>
            <a:off x="6501974" y="4051150"/>
            <a:ext cx="2920960" cy="109857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buClr>
                <a:schemeClr val="dk1"/>
              </a:buClr>
              <a:buSzPct val="25000"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$3M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/turbine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6M    </a:t>
            </a:r>
            <a:r>
              <a:rPr lang="en-US" b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L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ife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n-US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Grid connection: </a:t>
            </a:r>
            <a:r>
              <a:rPr lang="en-US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$</a:t>
            </a:r>
            <a:r>
              <a:rPr lang="en-US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400,000/turbine</a:t>
            </a:r>
            <a:endParaRPr lang="en-US" b="1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O&amp;M: </a:t>
            </a:r>
            <a:r>
              <a:rPr lang="en-US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$</a:t>
            </a:r>
            <a:r>
              <a:rPr lang="en-US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31,000/</a:t>
            </a:r>
            <a:r>
              <a:rPr lang="en-US" b="1" dirty="0" err="1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yr</a:t>
            </a:r>
            <a:r>
              <a:rPr lang="en-US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/MW</a:t>
            </a:r>
            <a:r>
              <a:rPr lang="en-US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=$</a:t>
            </a:r>
            <a:r>
              <a:rPr lang="en-US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124,000/</a:t>
            </a:r>
            <a:r>
              <a:rPr lang="en-US" b="1" dirty="0" err="1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yr</a:t>
            </a:r>
            <a:r>
              <a:rPr lang="en-US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Electric price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$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.038/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Factors: Grid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45%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111218" y="5634960"/>
            <a:ext cx="25011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HPA map from KGS is 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Stories from your region are 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</p:txBody>
      </p:sp>
      <p:sp>
        <p:nvSpPr>
          <p:cNvPr id="69" name="Shape 108"/>
          <p:cNvSpPr txBox="1"/>
          <p:nvPr/>
        </p:nvSpPr>
        <p:spPr>
          <a:xfrm>
            <a:off x="80853" y="2506164"/>
            <a:ext cx="12161520" cy="1406408"/>
          </a:xfrm>
          <a:prstGeom prst="rect">
            <a:avLst/>
          </a:prstGeom>
          <a:solidFill>
            <a:srgbClr val="CCEEDF">
              <a:alpha val="39216"/>
            </a:srgbClr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Shape 159"/>
          <p:cNvSpPr txBox="1"/>
          <p:nvPr/>
        </p:nvSpPr>
        <p:spPr>
          <a:xfrm>
            <a:off x="762684" y="2556918"/>
            <a:ext cx="2416614" cy="1310574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b="1" u="sng" dirty="0" smtClean="0"/>
              <a:t>Field Crops</a:t>
            </a:r>
            <a:r>
              <a:rPr lang="en-US" b="1" dirty="0" smtClean="0"/>
              <a:t>      Ranching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</p:txBody>
      </p:sp>
      <p:sp>
        <p:nvSpPr>
          <p:cNvPr id="71" name="Shape 113"/>
          <p:cNvSpPr txBox="1"/>
          <p:nvPr/>
        </p:nvSpPr>
        <p:spPr>
          <a:xfrm>
            <a:off x="33750" y="2789067"/>
            <a:ext cx="800057" cy="472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b="1" i="0" u="none" strike="noStrike" cap="none" baseline="0" dirty="0" err="1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Agri</a:t>
            </a:r>
            <a:r>
              <a:rPr lang="en-US" b="1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-culture</a:t>
            </a:r>
            <a:endParaRPr lang="en-US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675452" y="2626751"/>
            <a:ext cx="27376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Subsidies, insurance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Phase in period for irrigation change: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 years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First year: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Average past annual farm income: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$32,000</a:t>
            </a:r>
          </a:p>
        </p:txBody>
      </p:sp>
      <p:sp>
        <p:nvSpPr>
          <p:cNvPr id="78" name="Shape 159"/>
          <p:cNvSpPr txBox="1"/>
          <p:nvPr/>
        </p:nvSpPr>
        <p:spPr>
          <a:xfrm>
            <a:off x="2344991" y="2862321"/>
            <a:ext cx="1246278" cy="1034382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Choose via Crop Water Allocation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CWA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from KSU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982385" y="2957066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8169087" y="2191151"/>
            <a:ext cx="109429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/>
              <a:t>Select, then click here for defaults </a:t>
            </a:r>
            <a:endParaRPr lang="en-US" sz="1200" dirty="0"/>
          </a:p>
        </p:txBody>
      </p:sp>
      <p:sp>
        <p:nvSpPr>
          <p:cNvPr id="85" name="TextBox 84"/>
          <p:cNvSpPr txBox="1"/>
          <p:nvPr/>
        </p:nvSpPr>
        <p:spPr>
          <a:xfrm>
            <a:off x="757569" y="6409243"/>
            <a:ext cx="18719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/>
              <a:t>Select to change. Select and click here to return to default</a:t>
            </a:r>
            <a:endParaRPr lang="en-US" sz="1200" dirty="0"/>
          </a:p>
        </p:txBody>
      </p:sp>
      <p:sp>
        <p:nvSpPr>
          <p:cNvPr id="86" name="Rectangle 85"/>
          <p:cNvSpPr/>
          <p:nvPr/>
        </p:nvSpPr>
        <p:spPr>
          <a:xfrm>
            <a:off x="6463550" y="2194400"/>
            <a:ext cx="2908972" cy="404321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9428084" y="2194667"/>
            <a:ext cx="2773175" cy="404321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637806" y="2184218"/>
            <a:ext cx="2758018" cy="406752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41216" y="2184218"/>
            <a:ext cx="2841999" cy="4067522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Shape 135"/>
          <p:cNvSpPr txBox="1"/>
          <p:nvPr/>
        </p:nvSpPr>
        <p:spPr>
          <a:xfrm>
            <a:off x="802276" y="5215746"/>
            <a:ext cx="2766300" cy="11142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buClr>
                <a:schemeClr val="dk1"/>
              </a:buClr>
              <a:buSzPct val="25000"/>
            </a:pPr>
            <a:r>
              <a:rPr lang="en-US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Irrigation: </a:t>
            </a:r>
            <a:r>
              <a:rPr lang="en-US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Fresh Groundwater</a:t>
            </a:r>
            <a:endParaRPr lang="en-US" b="1" u="sng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480864" y="5188375"/>
            <a:ext cx="2906106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Precipitation </a:t>
            </a:r>
            <a:r>
              <a:rPr lang="en-US" sz="1400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14” per year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At present pumping rates, dryland farming dominates in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2054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Years added per area-wide 25%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pumpage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reduction: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5-10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670692" y="5188375"/>
            <a:ext cx="2693347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Reduce irrigation by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year average.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Years to no or little irrigation?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Calculate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Soil condition?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Poor</a:t>
            </a:r>
            <a:endParaRPr lang="en-US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Shape 122"/>
          <p:cNvSpPr txBox="1"/>
          <p:nvPr/>
        </p:nvSpPr>
        <p:spPr>
          <a:xfrm>
            <a:off x="9559276" y="2237246"/>
            <a:ext cx="1557540" cy="2226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600" b="1" i="0" u="none" strike="noStrike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Consequences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1248008" y="2228288"/>
            <a:ext cx="879992" cy="276999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Calculate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583062" y="1524422"/>
            <a:ext cx="4351952" cy="646331"/>
          </a:xfrm>
          <a:prstGeom prst="rect">
            <a:avLst/>
          </a:prstGeom>
          <a:solidFill>
            <a:srgbClr val="3399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Plot Annual Average</a:t>
            </a:r>
          </a:p>
          <a:p>
            <a:pPr algn="ctr"/>
            <a:r>
              <a:rPr lang="en-US" b="1" dirty="0" smtClean="0"/>
              <a:t>Add Variability      Add Uncertainty</a:t>
            </a:r>
            <a:endParaRPr lang="en-US" b="1" dirty="0"/>
          </a:p>
        </p:txBody>
      </p:sp>
      <p:sp>
        <p:nvSpPr>
          <p:cNvPr id="97" name="Shape 159"/>
          <p:cNvSpPr txBox="1"/>
          <p:nvPr/>
        </p:nvSpPr>
        <p:spPr>
          <a:xfrm>
            <a:off x="674912" y="2862321"/>
            <a:ext cx="1509616" cy="1075173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dirty="0" smtClean="0"/>
              <a:t>Use county defaults for crops, water, fertilize, prices, etc.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2343" y="288231"/>
            <a:ext cx="3129100" cy="1830983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9959054" y="346886"/>
            <a:ext cx="1862832" cy="154722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4787" y="2654657"/>
            <a:ext cx="1449246" cy="10088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4787" y="2871720"/>
            <a:ext cx="1450763" cy="10099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6778" y="2621824"/>
            <a:ext cx="1282447" cy="100516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8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8837268" y="6981"/>
            <a:ext cx="3311746" cy="2187686"/>
          </a:xfrm>
          <a:prstGeom prst="rect">
            <a:avLst/>
          </a:prstGeom>
          <a:solidFill>
            <a:srgbClr val="3399FF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141431" y="-39113"/>
            <a:ext cx="4643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FAQs</a:t>
            </a:r>
          </a:p>
          <a:p>
            <a:r>
              <a:rPr lang="en-US" dirty="0" smtClean="0"/>
              <a:t>Is local pumping enough to deplete the groundwater? </a:t>
            </a:r>
            <a:r>
              <a:rPr lang="en-US" b="1" u="sng" dirty="0"/>
              <a:t>Click here</a:t>
            </a:r>
          </a:p>
          <a:p>
            <a:r>
              <a:rPr lang="en-US" dirty="0" smtClean="0"/>
              <a:t>What federal and state incentives are there for wind power development? </a:t>
            </a:r>
            <a:r>
              <a:rPr lang="en-US" b="1" u="sng" dirty="0"/>
              <a:t>Click </a:t>
            </a:r>
            <a:r>
              <a:rPr lang="en-US" b="1" u="sng" dirty="0" smtClean="0"/>
              <a:t>here</a:t>
            </a:r>
            <a:endParaRPr lang="en-US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68673" cy="21683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69632" y="129692"/>
            <a:ext cx="3528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1. Select your location and area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9014688" y="-52448"/>
            <a:ext cx="2999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Results: Graph end year: </a:t>
            </a:r>
            <a:r>
              <a:rPr lang="en-US" b="1" u="sng" dirty="0" smtClean="0"/>
              <a:t>2072</a:t>
            </a:r>
            <a:endParaRPr lang="en-US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1394294" y="507620"/>
            <a:ext cx="10793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558 acres</a:t>
            </a:r>
            <a:endParaRPr lang="en-US" b="1" dirty="0"/>
          </a:p>
        </p:txBody>
      </p:sp>
      <p:sp>
        <p:nvSpPr>
          <p:cNvPr id="45" name="Shape 108"/>
          <p:cNvSpPr txBox="1"/>
          <p:nvPr/>
        </p:nvSpPr>
        <p:spPr>
          <a:xfrm>
            <a:off x="66444" y="6300404"/>
            <a:ext cx="12125556" cy="548171"/>
          </a:xfrm>
          <a:prstGeom prst="rect">
            <a:avLst/>
          </a:prstGeom>
          <a:solidFill>
            <a:schemeClr val="accent2">
              <a:lumMod val="60000"/>
              <a:lumOff val="40000"/>
              <a:alpha val="39216"/>
            </a:schemeClr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" name="Shape 106"/>
          <p:cNvSpPr txBox="1"/>
          <p:nvPr/>
        </p:nvSpPr>
        <p:spPr>
          <a:xfrm>
            <a:off x="57795" y="3983808"/>
            <a:ext cx="12161520" cy="11887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Shape 107"/>
          <p:cNvSpPr txBox="1"/>
          <p:nvPr/>
        </p:nvSpPr>
        <p:spPr>
          <a:xfrm>
            <a:off x="57795" y="5218842"/>
            <a:ext cx="12161520" cy="10515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Shape 111"/>
          <p:cNvSpPr txBox="1"/>
          <p:nvPr/>
        </p:nvSpPr>
        <p:spPr>
          <a:xfrm>
            <a:off x="19282" y="4076879"/>
            <a:ext cx="869585" cy="535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b="1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Wind and Solar Energy</a:t>
            </a:r>
            <a:endParaRPr lang="en-US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57" name="Shape 112"/>
          <p:cNvSpPr txBox="1"/>
          <p:nvPr/>
        </p:nvSpPr>
        <p:spPr>
          <a:xfrm>
            <a:off x="27180" y="5583265"/>
            <a:ext cx="896815" cy="3527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b="1" i="0" u="none" strike="noStrike" cap="none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Water</a:t>
            </a:r>
          </a:p>
        </p:txBody>
      </p:sp>
      <p:sp>
        <p:nvSpPr>
          <p:cNvPr id="58" name="Shape 113"/>
          <p:cNvSpPr txBox="1"/>
          <p:nvPr/>
        </p:nvSpPr>
        <p:spPr>
          <a:xfrm>
            <a:off x="80511" y="6427262"/>
            <a:ext cx="741215" cy="343504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b="1" i="0" u="none" strike="noStrike" cap="none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Climate</a:t>
            </a:r>
          </a:p>
        </p:txBody>
      </p:sp>
      <p:sp>
        <p:nvSpPr>
          <p:cNvPr id="59" name="Shape 120"/>
          <p:cNvSpPr txBox="1"/>
          <p:nvPr/>
        </p:nvSpPr>
        <p:spPr>
          <a:xfrm>
            <a:off x="6542670" y="2208522"/>
            <a:ext cx="1711221" cy="3920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Key knowledge </a:t>
            </a:r>
            <a:endParaRPr lang="en-US" sz="1600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60" name="Shape 121"/>
          <p:cNvSpPr txBox="1"/>
          <p:nvPr/>
        </p:nvSpPr>
        <p:spPr>
          <a:xfrm>
            <a:off x="3805662" y="2190130"/>
            <a:ext cx="2407731" cy="294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3. Make Choices</a:t>
            </a:r>
            <a:endParaRPr lang="en-US" sz="1600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61" name="Shape 136"/>
          <p:cNvSpPr txBox="1"/>
          <p:nvPr/>
        </p:nvSpPr>
        <p:spPr>
          <a:xfrm>
            <a:off x="1468302" y="6321621"/>
            <a:ext cx="10723697" cy="5445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Assume: average</a:t>
            </a:r>
            <a:r>
              <a:rPr lang="en-US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change temp </a:t>
            </a:r>
            <a:r>
              <a:rPr lang="en-US" b="1" i="0" u="sng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+2</a:t>
            </a:r>
            <a:r>
              <a:rPr lang="en-US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º</a:t>
            </a:r>
            <a:r>
              <a:rPr lang="en-US" b="1" i="0" u="sng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u="sng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F</a:t>
            </a:r>
            <a:r>
              <a:rPr lang="en-US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,</a:t>
            </a:r>
            <a:r>
              <a:rPr lang="en-US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i="0" u="none" strike="noStrike" cap="none" baseline="0" dirty="0" err="1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precip</a:t>
            </a:r>
            <a:r>
              <a:rPr lang="en-US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i="0" u="sng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+0% </a:t>
            </a:r>
            <a:r>
              <a:rPr lang="en-US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to</a:t>
            </a:r>
            <a:r>
              <a:rPr lang="en-US" b="1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i="0" u="sng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2050</a:t>
            </a:r>
            <a:r>
              <a:rPr lang="en-US" b="1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 </a:t>
            </a:r>
            <a:r>
              <a:rPr lang="en-US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Precipitation probability</a:t>
            </a: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scenario (DPS) </a:t>
            </a:r>
            <a:r>
              <a:rPr lang="en-US" b="1" u="sng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</a:t>
            </a:r>
            <a:r>
              <a:rPr lang="en-US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If temperature increases, precipitation must increase for the same drought probabilities to occur. </a:t>
            </a:r>
            <a:endParaRPr lang="en-US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62" name="Shape 149"/>
          <p:cNvSpPr txBox="1"/>
          <p:nvPr/>
        </p:nvSpPr>
        <p:spPr>
          <a:xfrm>
            <a:off x="1118690" y="2196452"/>
            <a:ext cx="2173385" cy="411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2</a:t>
            </a:r>
            <a:r>
              <a:rPr lang="en-US" sz="1600" b="1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 Define Framework</a:t>
            </a:r>
            <a:endParaRPr lang="en-US" sz="1600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63" name="Shape 135"/>
          <p:cNvSpPr txBox="1"/>
          <p:nvPr/>
        </p:nvSpPr>
        <p:spPr>
          <a:xfrm>
            <a:off x="772961" y="4019176"/>
            <a:ext cx="2804690" cy="11041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buClr>
                <a:schemeClr val="dk1"/>
              </a:buClr>
              <a:buSzPct val="25000"/>
            </a:pPr>
            <a:r>
              <a:rPr lang="en-US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Wind turbines</a:t>
            </a:r>
            <a:r>
              <a:rPr lang="en-US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Solar panels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    </a:t>
            </a:r>
            <a:r>
              <a:rPr lang="en-US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Buy</a:t>
            </a:r>
            <a:r>
              <a:rPr lang="en-US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</a:t>
            </a:r>
            <a:r>
              <a:rPr lang="en-US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Lease   Land Lease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Electric 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generation potential: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Wind speed </a:t>
            </a: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map is </a:t>
            </a:r>
            <a:r>
              <a:rPr lang="en-US" sz="1200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HERE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1200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Solar map is </a:t>
            </a:r>
            <a:r>
              <a:rPr lang="en-US" sz="1200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HERE</a:t>
            </a:r>
            <a:endParaRPr lang="en-US" sz="1200" b="1" u="sng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ct val="25000"/>
            </a:pPr>
            <a:endParaRPr lang="en-US" b="1" u="sng" dirty="0" smtClean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ct val="25000"/>
            </a:pPr>
            <a:endParaRPr lang="en-US" dirty="0" smtClean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64" name="Shape 135"/>
          <p:cNvSpPr txBox="1"/>
          <p:nvPr/>
        </p:nvSpPr>
        <p:spPr>
          <a:xfrm>
            <a:off x="3961161" y="4123651"/>
            <a:ext cx="2252232" cy="7386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buClr>
                <a:schemeClr val="dk1"/>
              </a:buClr>
              <a:buSzPct val="25000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turbines </a:t>
            </a:r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MW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Loan: </a:t>
            </a:r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years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APR </a:t>
            </a:r>
            <a:r>
              <a:rPr lang="en-US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Grid connection </a:t>
            </a:r>
            <a:r>
              <a:rPr lang="en-US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needed</a:t>
            </a:r>
            <a:endParaRPr lang="en-US" b="1" u="sng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65" name="Shape 135"/>
          <p:cNvSpPr txBox="1"/>
          <p:nvPr/>
        </p:nvSpPr>
        <p:spPr>
          <a:xfrm>
            <a:off x="6501974" y="4051150"/>
            <a:ext cx="2920960" cy="109857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buClr>
                <a:schemeClr val="dk1"/>
              </a:buClr>
              <a:buSzPct val="25000"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$3M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/turbine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6M    </a:t>
            </a:r>
            <a:r>
              <a:rPr lang="en-US" b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L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ife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n-US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Grid connection: </a:t>
            </a:r>
            <a:r>
              <a:rPr lang="en-US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$</a:t>
            </a:r>
            <a:r>
              <a:rPr lang="en-US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400,000/turbine</a:t>
            </a:r>
            <a:endParaRPr lang="en-US" b="1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O&amp;M: </a:t>
            </a:r>
            <a:r>
              <a:rPr lang="en-US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$</a:t>
            </a:r>
            <a:r>
              <a:rPr lang="en-US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31,000/</a:t>
            </a:r>
            <a:r>
              <a:rPr lang="en-US" b="1" dirty="0" err="1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yr</a:t>
            </a:r>
            <a:r>
              <a:rPr lang="en-US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/MW</a:t>
            </a:r>
            <a:r>
              <a:rPr lang="en-US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=$</a:t>
            </a:r>
            <a:r>
              <a:rPr lang="en-US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124,000/</a:t>
            </a:r>
            <a:r>
              <a:rPr lang="en-US" b="1" dirty="0" err="1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yr</a:t>
            </a:r>
            <a:r>
              <a:rPr lang="en-US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Electric price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$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.038/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Factors: Grid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45%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472010" y="3972963"/>
            <a:ext cx="2716804" cy="12157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Added annual income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$67,184 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Income: 4MW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x 365 x 24 hours/year x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$.038/kwh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x 1000kw/Mw =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$599,184. 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Expenses: O&amp;M $124,000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loan payment $408,000 = $532,000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111218" y="5634960"/>
            <a:ext cx="25011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HPA map from KGS is 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Stories from your region are 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9398782" y="5218842"/>
            <a:ext cx="27683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ryland farming delayed by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5-10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years. Use 7 years. Approximate year to start dryland farming is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2061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Shape 108"/>
          <p:cNvSpPr txBox="1"/>
          <p:nvPr/>
        </p:nvSpPr>
        <p:spPr>
          <a:xfrm>
            <a:off x="80853" y="2506164"/>
            <a:ext cx="12161520" cy="1406408"/>
          </a:xfrm>
          <a:prstGeom prst="rect">
            <a:avLst/>
          </a:prstGeom>
          <a:solidFill>
            <a:srgbClr val="CCEEDF">
              <a:alpha val="39216"/>
            </a:srgbClr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Shape 159"/>
          <p:cNvSpPr txBox="1"/>
          <p:nvPr/>
        </p:nvSpPr>
        <p:spPr>
          <a:xfrm>
            <a:off x="762684" y="2556918"/>
            <a:ext cx="2416614" cy="1310574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b="1" u="sng" dirty="0" smtClean="0"/>
              <a:t>Field Crops</a:t>
            </a:r>
            <a:r>
              <a:rPr lang="en-US" b="1" dirty="0" smtClean="0"/>
              <a:t>      Ranching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</p:txBody>
      </p:sp>
      <p:sp>
        <p:nvSpPr>
          <p:cNvPr id="71" name="Shape 113"/>
          <p:cNvSpPr txBox="1"/>
          <p:nvPr/>
        </p:nvSpPr>
        <p:spPr>
          <a:xfrm>
            <a:off x="33750" y="2789067"/>
            <a:ext cx="800057" cy="472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b="1" i="0" u="none" strike="noStrike" cap="none" baseline="0" dirty="0" err="1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Agri</a:t>
            </a:r>
            <a:r>
              <a:rPr lang="en-US" b="1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-culture</a:t>
            </a:r>
            <a:endParaRPr lang="en-US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675452" y="2626751"/>
            <a:ext cx="27376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Subsidies, insurance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Phase in period for irrigation change: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 years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First year: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Average past annual farm income: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$32,000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496362" y="2616982"/>
            <a:ext cx="2751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Average annual income reduction after water use change implemented: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(0%=no change), to $200,000. </a:t>
            </a:r>
          </a:p>
        </p:txBody>
      </p:sp>
      <p:sp>
        <p:nvSpPr>
          <p:cNvPr id="78" name="Shape 159"/>
          <p:cNvSpPr txBox="1"/>
          <p:nvPr/>
        </p:nvSpPr>
        <p:spPr>
          <a:xfrm>
            <a:off x="2344991" y="2862321"/>
            <a:ext cx="1246278" cy="1034382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Choose via Crop Water Allocation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CWA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from KSU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982385" y="2957066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8169087" y="2191151"/>
            <a:ext cx="109429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/>
              <a:t>Select, then click here for defaults </a:t>
            </a:r>
            <a:endParaRPr lang="en-US" sz="1200" dirty="0"/>
          </a:p>
        </p:txBody>
      </p:sp>
      <p:sp>
        <p:nvSpPr>
          <p:cNvPr id="85" name="TextBox 84"/>
          <p:cNvSpPr txBox="1"/>
          <p:nvPr/>
        </p:nvSpPr>
        <p:spPr>
          <a:xfrm>
            <a:off x="757569" y="6409243"/>
            <a:ext cx="18719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/>
              <a:t>Select to change. Select and click here to return to default</a:t>
            </a:r>
            <a:endParaRPr lang="en-US" sz="1200" dirty="0"/>
          </a:p>
        </p:txBody>
      </p:sp>
      <p:sp>
        <p:nvSpPr>
          <p:cNvPr id="86" name="Rectangle 85"/>
          <p:cNvSpPr/>
          <p:nvPr/>
        </p:nvSpPr>
        <p:spPr>
          <a:xfrm>
            <a:off x="6463550" y="2194400"/>
            <a:ext cx="2908972" cy="404321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9428084" y="2194667"/>
            <a:ext cx="2773175" cy="404321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637806" y="2184218"/>
            <a:ext cx="2758018" cy="406752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41216" y="2184218"/>
            <a:ext cx="2841999" cy="4067522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Shape 135"/>
          <p:cNvSpPr txBox="1"/>
          <p:nvPr/>
        </p:nvSpPr>
        <p:spPr>
          <a:xfrm>
            <a:off x="802276" y="5215746"/>
            <a:ext cx="2766300" cy="11142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buClr>
                <a:schemeClr val="dk1"/>
              </a:buClr>
              <a:buSzPct val="25000"/>
            </a:pPr>
            <a:r>
              <a:rPr lang="en-US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Irrigation: </a:t>
            </a:r>
            <a:r>
              <a:rPr lang="en-US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Fresh Groundwater</a:t>
            </a:r>
            <a:endParaRPr lang="en-US" b="1" u="sng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480864" y="5188375"/>
            <a:ext cx="2906106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Precipitation </a:t>
            </a:r>
            <a:r>
              <a:rPr lang="en-US" sz="1400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14” per year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At present pumping rates, dryland farming dominates in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2054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Years added per area-wide 25%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pumpage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reduction: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5-10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670692" y="5188375"/>
            <a:ext cx="2693347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Reduce irrigation by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year average.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Years to no or little irrigation?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Calculate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Soil condition?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Poor</a:t>
            </a:r>
            <a:endParaRPr lang="en-US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Shape 122"/>
          <p:cNvSpPr txBox="1"/>
          <p:nvPr/>
        </p:nvSpPr>
        <p:spPr>
          <a:xfrm>
            <a:off x="9559276" y="2237246"/>
            <a:ext cx="1557540" cy="2226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600" b="1" i="0" u="none" strike="noStrike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Consequences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1248008" y="2228288"/>
            <a:ext cx="879992" cy="276999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Calculate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583062" y="1524422"/>
            <a:ext cx="4351952" cy="646331"/>
          </a:xfrm>
          <a:prstGeom prst="rect">
            <a:avLst/>
          </a:prstGeom>
          <a:solidFill>
            <a:srgbClr val="3399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Plot Annual Average</a:t>
            </a:r>
          </a:p>
          <a:p>
            <a:pPr algn="ctr"/>
            <a:r>
              <a:rPr lang="en-US" b="1" dirty="0" smtClean="0"/>
              <a:t>Add Variability      Add Uncertainty</a:t>
            </a:r>
            <a:endParaRPr lang="en-US" b="1" dirty="0"/>
          </a:p>
        </p:txBody>
      </p:sp>
      <p:sp>
        <p:nvSpPr>
          <p:cNvPr id="97" name="Shape 159"/>
          <p:cNvSpPr txBox="1"/>
          <p:nvPr/>
        </p:nvSpPr>
        <p:spPr>
          <a:xfrm>
            <a:off x="674912" y="2862321"/>
            <a:ext cx="1509616" cy="1075173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dirty="0" smtClean="0"/>
              <a:t>Use county defaults for crops, water, fertilize, prices, etc.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2343" y="288231"/>
            <a:ext cx="3129100" cy="183098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4787" y="2654657"/>
            <a:ext cx="1449246" cy="10088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4787" y="2871720"/>
            <a:ext cx="1450763" cy="10099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6778" y="2621824"/>
            <a:ext cx="1282447" cy="100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5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  <p:bldP spid="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94514"/>
            <a:ext cx="4544519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Intended uses of the Food-Energy-Water Calculator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58" y="3623973"/>
            <a:ext cx="11614484" cy="31443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Provides Kansas- and site-specific information to consider choices </a:t>
            </a:r>
          </a:p>
          <a:p>
            <a:pPr marL="457200" lvl="1" indent="0">
              <a:buNone/>
            </a:pPr>
            <a:r>
              <a:rPr lang="en-US" dirty="0" smtClean="0"/>
              <a:t>Approximates future income</a:t>
            </a:r>
          </a:p>
          <a:p>
            <a:r>
              <a:rPr lang="en-US" dirty="0" smtClean="0"/>
              <a:t>Interested in considering turbine ownership?? </a:t>
            </a:r>
          </a:p>
          <a:p>
            <a:pPr lvl="1"/>
            <a:r>
              <a:rPr lang="en-US" dirty="0" smtClean="0"/>
              <a:t>Work with legislators, electric coops, IOUs, vendors and banks to figure out how to realize the opportunities. </a:t>
            </a:r>
            <a:endParaRPr lang="en-US" dirty="0"/>
          </a:p>
          <a:p>
            <a:pPr lvl="1"/>
            <a:r>
              <a:rPr lang="en-US" dirty="0" smtClean="0"/>
              <a:t>To get started, </a:t>
            </a:r>
            <a:r>
              <a:rPr lang="en-US" dirty="0"/>
              <a:t>see </a:t>
            </a:r>
            <a:r>
              <a:rPr lang="en-US" dirty="0" err="1"/>
              <a:t>W</a:t>
            </a:r>
            <a:r>
              <a:rPr lang="en-US" dirty="0" err="1" smtClean="0"/>
              <a:t>industry</a:t>
            </a:r>
            <a:r>
              <a:rPr lang="en-US" dirty="0" smtClean="0"/>
              <a:t>, or </a:t>
            </a:r>
          </a:p>
          <a:p>
            <a:pPr marL="457200" lvl="1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windlibrary.org/exhibits/show/business-models/introduction</a:t>
            </a:r>
            <a:r>
              <a:rPr lang="en-US" dirty="0"/>
              <a:t> OR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farmenergy.org/success-stories/wind-energy/new-crosswind-energy-project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6871" y="45786"/>
            <a:ext cx="6346371" cy="35781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019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the first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interested in your thoughts.</a:t>
            </a:r>
          </a:p>
          <a:p>
            <a:r>
              <a:rPr lang="en-US" dirty="0" smtClean="0"/>
              <a:t>We hope for a continuing conversation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hope to develop workflows and software that can be used to address other issues elsewhere, such as</a:t>
            </a:r>
          </a:p>
          <a:p>
            <a:pPr lvl="1"/>
            <a:r>
              <a:rPr lang="en-US" dirty="0" smtClean="0"/>
              <a:t>Quantify pollutant budgets like nitrates, and other things like food</a:t>
            </a:r>
          </a:p>
          <a:p>
            <a:pPr lvl="1"/>
            <a:r>
              <a:rPr lang="en-US" dirty="0" smtClean="0"/>
              <a:t>Include stakeholder contributions – a </a:t>
            </a:r>
            <a:r>
              <a:rPr lang="en-US" dirty="0" err="1" smtClean="0"/>
              <a:t>FaceBook</a:t>
            </a:r>
            <a:r>
              <a:rPr lang="en-US" dirty="0"/>
              <a:t>-</a:t>
            </a:r>
            <a:r>
              <a:rPr lang="en-US" dirty="0" smtClean="0"/>
              <a:t>like extension based on a shared issue of interest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82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38"/>
            <a:ext cx="12136510" cy="684276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-32170"/>
            <a:ext cx="12143874" cy="6890169"/>
          </a:xfrm>
          <a:prstGeom prst="rect">
            <a:avLst/>
          </a:prstGeom>
          <a:solidFill>
            <a:srgbClr val="FFFFFF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474772" y="4461889"/>
            <a:ext cx="36833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Questions?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2684282" y="2783364"/>
            <a:ext cx="65591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Kansas: Feeding the World. </a:t>
            </a:r>
          </a:p>
          <a:p>
            <a:r>
              <a:rPr lang="en-US" sz="4000" dirty="0" smtClean="0"/>
              <a:t>              Powering the Nation?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2571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following are slides </a:t>
            </a:r>
            <a:r>
              <a:rPr lang="en-US" dirty="0" smtClean="0"/>
              <a:t>for anticipated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0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14" y="1027485"/>
            <a:ext cx="3594544" cy="2805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58931" cy="81300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Sales from owned turbines - Illustrated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67179" y="120503"/>
            <a:ext cx="33248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Net metering</a:t>
            </a:r>
          </a:p>
          <a:p>
            <a:r>
              <a:rPr lang="en-US" sz="2800" dirty="0" smtClean="0"/>
              <a:t>B  Parallel Generation</a:t>
            </a:r>
          </a:p>
          <a:p>
            <a:r>
              <a:rPr lang="en-US" sz="2800" dirty="0" smtClean="0"/>
              <a:t>C  Commercial scale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114618" y="1824403"/>
            <a:ext cx="772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Retail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624453" y="2472947"/>
            <a:ext cx="128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Wholesale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822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245" y="1176881"/>
            <a:ext cx="4016166" cy="2718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14" y="1027485"/>
            <a:ext cx="3594544" cy="2805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4618" y="1824403"/>
            <a:ext cx="772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Retail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624453" y="2472947"/>
            <a:ext cx="128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Wholesale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970658" y="1995239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X</a:t>
            </a:r>
            <a:endParaRPr lang="en-US" sz="32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58931" cy="81300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Sales from owned turbines - Illustrated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867179" y="120503"/>
            <a:ext cx="33248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Net metering</a:t>
            </a:r>
          </a:p>
          <a:p>
            <a:r>
              <a:rPr lang="en-US" sz="2800" dirty="0" smtClean="0"/>
              <a:t>B  Parallel Generation</a:t>
            </a:r>
          </a:p>
          <a:p>
            <a:r>
              <a:rPr lang="en-US" sz="2800" dirty="0" smtClean="0"/>
              <a:t>C  Commercial scale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48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245" y="1176881"/>
            <a:ext cx="4016166" cy="2718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14" y="1027485"/>
            <a:ext cx="3594544" cy="2805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4618" y="1824403"/>
            <a:ext cx="772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Retail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624453" y="2472947"/>
            <a:ext cx="128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Wholesale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970658" y="1995239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X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818831" y="4193770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36181" y="4193770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X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752604" y="3885994"/>
            <a:ext cx="1706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0.45 </a:t>
            </a:r>
          </a:p>
          <a:p>
            <a:r>
              <a:rPr lang="en-US" sz="2400" dirty="0" smtClean="0"/>
              <a:t>Production Factor</a:t>
            </a:r>
            <a:endParaRPr lang="en-US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5" y="5123157"/>
            <a:ext cx="2164917" cy="160291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6697" y="3874665"/>
            <a:ext cx="3517630" cy="29017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58931" cy="81300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Sales from owned turbines - Illustrated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867179" y="120503"/>
            <a:ext cx="33248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Net metering</a:t>
            </a:r>
          </a:p>
          <a:p>
            <a:r>
              <a:rPr lang="en-US" sz="2800" dirty="0" smtClean="0"/>
              <a:t>B  Parallel Generation</a:t>
            </a:r>
          </a:p>
          <a:p>
            <a:r>
              <a:rPr lang="en-US" sz="2800" dirty="0" smtClean="0"/>
              <a:t>C  Commercial scale</a:t>
            </a:r>
            <a:endParaRPr lang="en-US" sz="2800" dirty="0"/>
          </a:p>
        </p:txBody>
      </p:sp>
      <p:sp>
        <p:nvSpPr>
          <p:cNvPr id="2" name="Right Arrow 1"/>
          <p:cNvSpPr/>
          <p:nvPr/>
        </p:nvSpPr>
        <p:spPr>
          <a:xfrm rot="9552461">
            <a:off x="6302829" y="4947557"/>
            <a:ext cx="1012371" cy="55517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380773" y="4778545"/>
            <a:ext cx="302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Explains “One </a:t>
            </a:r>
            <a:r>
              <a:rPr lang="en-US" sz="2400" dirty="0"/>
              <a:t>turbine has changed my life”</a:t>
            </a:r>
          </a:p>
        </p:txBody>
      </p:sp>
    </p:spTree>
    <p:extLst>
      <p:ext uri="{BB962C8B-B14F-4D97-AF65-F5344CB8AC3E}">
        <p14:creationId xmlns:p14="http://schemas.microsoft.com/office/powerpoint/2010/main" val="238768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245" y="1176881"/>
            <a:ext cx="4016166" cy="2718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14" y="1027485"/>
            <a:ext cx="3594544" cy="2805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4618" y="1824403"/>
            <a:ext cx="772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Retail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624453" y="2472947"/>
            <a:ext cx="128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Wholesale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970658" y="1995239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X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36181" y="4193770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X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752604" y="3885994"/>
            <a:ext cx="1706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0.45 </a:t>
            </a:r>
          </a:p>
          <a:p>
            <a:r>
              <a:rPr lang="en-US" sz="2400" dirty="0" smtClean="0"/>
              <a:t>Production Factor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965360" y="3964514"/>
            <a:ext cx="4977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are also restrictions relating to timing and percent of utility peak demand.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5" y="5123157"/>
            <a:ext cx="2164917" cy="160291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6697" y="3874665"/>
            <a:ext cx="3517630" cy="29017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58931" cy="81300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Sales from owned turbines - Illustrated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867179" y="120503"/>
            <a:ext cx="33248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Net metering</a:t>
            </a:r>
          </a:p>
          <a:p>
            <a:r>
              <a:rPr lang="en-US" sz="2800" dirty="0" smtClean="0"/>
              <a:t>B  Parallel Generation</a:t>
            </a:r>
          </a:p>
          <a:p>
            <a:r>
              <a:rPr lang="en-US" sz="2800" dirty="0" smtClean="0"/>
              <a:t>C  Commercial scale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818831" y="4193770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7218777" y="1533893"/>
            <a:ext cx="1190593" cy="644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IOUs only in Kansas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407985" y="2193170"/>
            <a:ext cx="1895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Always limited, but very limited in Kansas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381987" y="1537688"/>
            <a:ext cx="3484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IOU: Investor Operated Utility, like Westar. KCC  defines what is an IOU and thus who can own large wind generators in Kansas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1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4783"/>
            <a:ext cx="10515600" cy="1325563"/>
          </a:xfrm>
        </p:spPr>
        <p:txBody>
          <a:bodyPr/>
          <a:lstStyle/>
          <a:p>
            <a:r>
              <a:rPr lang="en-US" dirty="0" smtClean="0"/>
              <a:t>What is a Food-Energy-Water Calculator?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1186826"/>
            <a:ext cx="11623040" cy="5300419"/>
          </a:xfrm>
        </p:spPr>
        <p:txBody>
          <a:bodyPr>
            <a:normAutofit/>
          </a:bodyPr>
          <a:lstStyle/>
          <a:p>
            <a:r>
              <a:rPr lang="en-US" dirty="0" smtClean="0"/>
              <a:t>Like </a:t>
            </a:r>
            <a:r>
              <a:rPr lang="en-US" dirty="0"/>
              <a:t>a mortgage calculator but more complicated</a:t>
            </a:r>
          </a:p>
          <a:p>
            <a:r>
              <a:rPr lang="en-US" dirty="0" smtClean="0"/>
              <a:t>Provides analysis of farm income tradeoffs </a:t>
            </a:r>
            <a:endParaRPr lang="en-US" dirty="0"/>
          </a:p>
          <a:p>
            <a:pPr lvl="1"/>
            <a:r>
              <a:rPr lang="en-US" b="1" dirty="0" smtClean="0"/>
              <a:t>Income </a:t>
            </a:r>
            <a:r>
              <a:rPr lang="en-US" b="1" dirty="0"/>
              <a:t>increase </a:t>
            </a:r>
            <a:r>
              <a:rPr lang="en-US" dirty="0" smtClean="0"/>
              <a:t>from wind energy possible with changes to Kansas regulations </a:t>
            </a:r>
          </a:p>
          <a:p>
            <a:pPr lvl="2"/>
            <a:r>
              <a:rPr lang="en-US" dirty="0"/>
              <a:t>W</a:t>
            </a:r>
            <a:r>
              <a:rPr lang="en-US" dirty="0" smtClean="0"/>
              <a:t>ould allow more locally advantageous wind power development</a:t>
            </a:r>
            <a:endParaRPr lang="en-US" dirty="0"/>
          </a:p>
          <a:p>
            <a:pPr lvl="1"/>
            <a:r>
              <a:rPr lang="en-US" b="1" dirty="0" smtClean="0"/>
              <a:t>Income decrease </a:t>
            </a:r>
            <a:r>
              <a:rPr lang="en-US" dirty="0" smtClean="0"/>
              <a:t>because farmers would need to relinquish </a:t>
            </a:r>
            <a:r>
              <a:rPr lang="en-US" dirty="0"/>
              <a:t>some water </a:t>
            </a:r>
            <a:r>
              <a:rPr lang="en-US" dirty="0" smtClean="0"/>
              <a:t>rights to get permission to develop wind energy in the more locally advantageous ways. 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The trade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for water makes the change to Kansas regulations politically possible</a:t>
            </a:r>
            <a:endParaRPr lang="en-US" dirty="0" smtClean="0"/>
          </a:p>
          <a:p>
            <a:r>
              <a:rPr lang="en-US" dirty="0" smtClean="0"/>
              <a:t>Goals: </a:t>
            </a:r>
          </a:p>
          <a:p>
            <a:pPr lvl="1"/>
            <a:r>
              <a:rPr lang="en-US" dirty="0" smtClean="0"/>
              <a:t>Conserve </a:t>
            </a:r>
            <a:r>
              <a:rPr lang="en-US" dirty="0"/>
              <a:t>and extend usable life of the Ogallala </a:t>
            </a:r>
            <a:endParaRPr lang="en-US" dirty="0" smtClean="0"/>
          </a:p>
          <a:p>
            <a:pPr lvl="1"/>
            <a:r>
              <a:rPr lang="en-US" dirty="0" smtClean="0"/>
              <a:t>Maintain as much crop production into the future as possible</a:t>
            </a:r>
          </a:p>
          <a:p>
            <a:pPr lvl="1"/>
            <a:r>
              <a:rPr lang="en-US" dirty="0" smtClean="0"/>
              <a:t>Keep farmer revenues and local economies healthy by also harvesting wind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28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245" y="1176881"/>
            <a:ext cx="4016166" cy="2718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14" y="1027485"/>
            <a:ext cx="3594544" cy="2805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4618" y="1824403"/>
            <a:ext cx="772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Retail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624453" y="2472947"/>
            <a:ext cx="128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Wholesale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970658" y="1995239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X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7218777" y="1533893"/>
            <a:ext cx="1190593" cy="644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IOUs only in Kansas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6181" y="4193770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X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752604" y="3885994"/>
            <a:ext cx="1706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0.45 </a:t>
            </a:r>
          </a:p>
          <a:p>
            <a:r>
              <a:rPr lang="en-US" sz="2400" dirty="0" smtClean="0"/>
              <a:t>Production Factor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965360" y="3964514"/>
            <a:ext cx="4977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Additional factors: Restrictions relating to timing and percent of utility peak demand.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2475" y="5278816"/>
            <a:ext cx="52830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 all cases, Kansas restrictions mean less money for private land owners than in many other states.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407985" y="2193170"/>
            <a:ext cx="1895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Always limited, but very limited in Kansas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5" y="5123157"/>
            <a:ext cx="2164917" cy="160291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6697" y="3874665"/>
            <a:ext cx="3517630" cy="29017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58931" cy="81300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Sales from owned turbines - Illustrated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867179" y="120503"/>
            <a:ext cx="33248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Net metering</a:t>
            </a:r>
          </a:p>
          <a:p>
            <a:r>
              <a:rPr lang="en-US" sz="2800" dirty="0" smtClean="0"/>
              <a:t>B  Parallel Generation</a:t>
            </a:r>
          </a:p>
          <a:p>
            <a:r>
              <a:rPr lang="en-US" sz="2800" dirty="0" smtClean="0"/>
              <a:t>C  Commercial scale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381987" y="1537688"/>
            <a:ext cx="3484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IOU: Investor Operated Utility, like Westar. KCC  defines what is an IOU and thus who can own large wind generators in Kansas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18831" y="4193770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513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74341" y="2536672"/>
            <a:ext cx="3108960" cy="3108960"/>
          </a:xfrm>
          <a:prstGeom prst="rect">
            <a:avLst/>
          </a:prstGeom>
          <a:solidFill>
            <a:srgbClr val="CC9900">
              <a:alpha val="25098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74341" y="2536672"/>
            <a:ext cx="1554480" cy="15544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28821" y="2536672"/>
            <a:ext cx="1554480" cy="15544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74341" y="4091152"/>
            <a:ext cx="1554480" cy="15544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28821" y="4097439"/>
            <a:ext cx="1554480" cy="15544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38788" y="1217866"/>
            <a:ext cx="4197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Farm net income = 5**</a:t>
            </a:r>
          </a:p>
          <a:p>
            <a:r>
              <a:rPr lang="en-US" sz="2800" dirty="0" smtClean="0"/>
              <a:t>From agriculture</a:t>
            </a:r>
            <a:endParaRPr lang="en-US" sz="2800" dirty="0"/>
          </a:p>
        </p:txBody>
      </p:sp>
      <p:sp>
        <p:nvSpPr>
          <p:cNvPr id="20" name="Flowchart: Or 19"/>
          <p:cNvSpPr/>
          <p:nvPr/>
        </p:nvSpPr>
        <p:spPr>
          <a:xfrm>
            <a:off x="4248661" y="5879908"/>
            <a:ext cx="274320" cy="274320"/>
          </a:xfrm>
          <a:prstGeom prst="flowChar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548241" y="5771685"/>
            <a:ext cx="2214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Electric meter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23548" y="237606"/>
            <a:ext cx="2473228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Farm Net Income Cartoon</a:t>
            </a:r>
            <a:endParaRPr lang="en-US" sz="4000" dirty="0"/>
          </a:p>
        </p:txBody>
      </p:sp>
      <p:sp>
        <p:nvSpPr>
          <p:cNvPr id="23" name="Oval 22"/>
          <p:cNvSpPr/>
          <p:nvPr/>
        </p:nvSpPr>
        <p:spPr>
          <a:xfrm>
            <a:off x="4693756" y="3267668"/>
            <a:ext cx="115650" cy="1165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40599" y="3266069"/>
            <a:ext cx="115650" cy="1165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733015" y="4811177"/>
            <a:ext cx="115650" cy="1165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249983" y="4794767"/>
            <a:ext cx="115650" cy="1165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327996" y="6494615"/>
            <a:ext cx="115650" cy="1165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569346" y="6291296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Water well</a:t>
            </a:r>
            <a:endParaRPr lang="en-US" sz="2800" dirty="0"/>
          </a:p>
        </p:txBody>
      </p:sp>
      <p:sp>
        <p:nvSpPr>
          <p:cNvPr id="33" name="Flowchart: Or 32"/>
          <p:cNvSpPr/>
          <p:nvPr/>
        </p:nvSpPr>
        <p:spPr>
          <a:xfrm>
            <a:off x="4411081" y="3076313"/>
            <a:ext cx="274320" cy="274320"/>
          </a:xfrm>
          <a:prstGeom prst="flowChar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Or 33"/>
          <p:cNvSpPr/>
          <p:nvPr/>
        </p:nvSpPr>
        <p:spPr>
          <a:xfrm>
            <a:off x="6386297" y="3064984"/>
            <a:ext cx="274320" cy="274320"/>
          </a:xfrm>
          <a:prstGeom prst="flowChar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Or 35"/>
          <p:cNvSpPr/>
          <p:nvPr/>
        </p:nvSpPr>
        <p:spPr>
          <a:xfrm>
            <a:off x="4425981" y="4812867"/>
            <a:ext cx="274320" cy="274320"/>
          </a:xfrm>
          <a:prstGeom prst="flowChar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Or 36"/>
          <p:cNvSpPr/>
          <p:nvPr/>
        </p:nvSpPr>
        <p:spPr>
          <a:xfrm>
            <a:off x="6386297" y="4839214"/>
            <a:ext cx="274320" cy="274320"/>
          </a:xfrm>
          <a:prstGeom prst="flowChar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01579" y="76580"/>
            <a:ext cx="36050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**Approximate relative values</a:t>
            </a:r>
            <a:endParaRPr lang="en-US" sz="2800" dirty="0"/>
          </a:p>
        </p:txBody>
      </p:sp>
      <p:sp>
        <p:nvSpPr>
          <p:cNvPr id="38" name="Right Arrow 37"/>
          <p:cNvSpPr/>
          <p:nvPr/>
        </p:nvSpPr>
        <p:spPr>
          <a:xfrm rot="10800000">
            <a:off x="2572327" y="2942472"/>
            <a:ext cx="978408" cy="67073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1189" y="2672307"/>
            <a:ext cx="26129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Agricultural production</a:t>
            </a:r>
            <a:endParaRPr lang="en-US" sz="2800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7147197" y="5059052"/>
            <a:ext cx="2542214" cy="281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763457" y="4726683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Electric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65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74341" y="2536672"/>
            <a:ext cx="3108960" cy="3108960"/>
          </a:xfrm>
          <a:prstGeom prst="rect">
            <a:avLst/>
          </a:prstGeom>
          <a:solidFill>
            <a:srgbClr val="CC9900">
              <a:alpha val="25098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74341" y="2536672"/>
            <a:ext cx="1554480" cy="15544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28821" y="2536672"/>
            <a:ext cx="1554480" cy="15544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74341" y="4091152"/>
            <a:ext cx="1554480" cy="15544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28821" y="4097439"/>
            <a:ext cx="1554480" cy="15544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Or 19"/>
          <p:cNvSpPr/>
          <p:nvPr/>
        </p:nvSpPr>
        <p:spPr>
          <a:xfrm>
            <a:off x="4248661" y="5879908"/>
            <a:ext cx="274320" cy="274320"/>
          </a:xfrm>
          <a:prstGeom prst="flowChar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548241" y="5771685"/>
            <a:ext cx="2214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Electric meter</a:t>
            </a:r>
            <a:endParaRPr lang="en-US" sz="2800" dirty="0"/>
          </a:p>
        </p:txBody>
      </p:sp>
      <p:sp>
        <p:nvSpPr>
          <p:cNvPr id="23" name="Oval 22"/>
          <p:cNvSpPr/>
          <p:nvPr/>
        </p:nvSpPr>
        <p:spPr>
          <a:xfrm>
            <a:off x="4693756" y="3267668"/>
            <a:ext cx="115650" cy="1165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40599" y="3266069"/>
            <a:ext cx="115650" cy="1165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733015" y="4811177"/>
            <a:ext cx="115650" cy="1165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249983" y="4794767"/>
            <a:ext cx="115650" cy="1165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327996" y="6494615"/>
            <a:ext cx="115650" cy="1165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569346" y="6291296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Water well</a:t>
            </a:r>
            <a:endParaRPr lang="en-US" sz="2800" dirty="0"/>
          </a:p>
        </p:txBody>
      </p:sp>
      <p:sp>
        <p:nvSpPr>
          <p:cNvPr id="33" name="Flowchart: Or 32"/>
          <p:cNvSpPr/>
          <p:nvPr/>
        </p:nvSpPr>
        <p:spPr>
          <a:xfrm>
            <a:off x="4411081" y="3076313"/>
            <a:ext cx="274320" cy="274320"/>
          </a:xfrm>
          <a:prstGeom prst="flowChar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Or 33"/>
          <p:cNvSpPr/>
          <p:nvPr/>
        </p:nvSpPr>
        <p:spPr>
          <a:xfrm>
            <a:off x="6386297" y="3064984"/>
            <a:ext cx="274320" cy="274320"/>
          </a:xfrm>
          <a:prstGeom prst="flowChar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Or 35"/>
          <p:cNvSpPr/>
          <p:nvPr/>
        </p:nvSpPr>
        <p:spPr>
          <a:xfrm>
            <a:off x="4425981" y="4812867"/>
            <a:ext cx="274320" cy="274320"/>
          </a:xfrm>
          <a:prstGeom prst="flowChar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Or 36"/>
          <p:cNvSpPr/>
          <p:nvPr/>
        </p:nvSpPr>
        <p:spPr>
          <a:xfrm>
            <a:off x="6386297" y="4839214"/>
            <a:ext cx="274320" cy="274320"/>
          </a:xfrm>
          <a:prstGeom prst="flowChar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 rot="10800000">
            <a:off x="2572327" y="3105031"/>
            <a:ext cx="978408" cy="3589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 rot="10800000">
            <a:off x="2572327" y="2942472"/>
            <a:ext cx="978408" cy="67073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138788" y="1217866"/>
            <a:ext cx="4197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Farm net income = 3</a:t>
            </a:r>
          </a:p>
          <a:p>
            <a:r>
              <a:rPr lang="en-US" sz="2800" dirty="0" smtClean="0"/>
              <a:t>From agriculture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223548" y="237606"/>
            <a:ext cx="2473228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Farm Net Income Cartoon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307145" y="4722302"/>
            <a:ext cx="2987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Still important to keep this land producing agricultural goods for the country.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41189" y="2672307"/>
            <a:ext cx="26129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Agricultural production</a:t>
            </a:r>
            <a:endParaRPr lang="en-US" sz="28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7147197" y="5059052"/>
            <a:ext cx="2542214" cy="281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763457" y="4726683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Electric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39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3974341" y="2536672"/>
            <a:ext cx="3108960" cy="3108960"/>
          </a:xfrm>
          <a:prstGeom prst="rect">
            <a:avLst/>
          </a:prstGeom>
          <a:solidFill>
            <a:srgbClr val="CC9900">
              <a:alpha val="25098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974341" y="2536672"/>
            <a:ext cx="1554480" cy="15544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528821" y="2536672"/>
            <a:ext cx="1554480" cy="15544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974341" y="4091152"/>
            <a:ext cx="1554480" cy="15544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528821" y="4097439"/>
            <a:ext cx="1554480" cy="15544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693756" y="3267668"/>
            <a:ext cx="115650" cy="1165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240599" y="3266069"/>
            <a:ext cx="115650" cy="1165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733015" y="4811177"/>
            <a:ext cx="115650" cy="1165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249983" y="4794767"/>
            <a:ext cx="115650" cy="1165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Or 51"/>
          <p:cNvSpPr/>
          <p:nvPr/>
        </p:nvSpPr>
        <p:spPr>
          <a:xfrm>
            <a:off x="4411081" y="3076313"/>
            <a:ext cx="274320" cy="274320"/>
          </a:xfrm>
          <a:prstGeom prst="flowChar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Or 52"/>
          <p:cNvSpPr/>
          <p:nvPr/>
        </p:nvSpPr>
        <p:spPr>
          <a:xfrm>
            <a:off x="6386297" y="3064984"/>
            <a:ext cx="274320" cy="274320"/>
          </a:xfrm>
          <a:prstGeom prst="flowChar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Or 53"/>
          <p:cNvSpPr/>
          <p:nvPr/>
        </p:nvSpPr>
        <p:spPr>
          <a:xfrm>
            <a:off x="4425981" y="4812867"/>
            <a:ext cx="274320" cy="274320"/>
          </a:xfrm>
          <a:prstGeom prst="flowChar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Or 54"/>
          <p:cNvSpPr/>
          <p:nvPr/>
        </p:nvSpPr>
        <p:spPr>
          <a:xfrm>
            <a:off x="6386297" y="4839214"/>
            <a:ext cx="274320" cy="274320"/>
          </a:xfrm>
          <a:prstGeom prst="flowChar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Or 19"/>
          <p:cNvSpPr/>
          <p:nvPr/>
        </p:nvSpPr>
        <p:spPr>
          <a:xfrm>
            <a:off x="4248661" y="5879908"/>
            <a:ext cx="274320" cy="274320"/>
          </a:xfrm>
          <a:prstGeom prst="flowChar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548241" y="5771685"/>
            <a:ext cx="2214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Electric meter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569346" y="6291296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Water well</a:t>
            </a:r>
            <a:endParaRPr lang="en-US" sz="2800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147197" y="5059052"/>
            <a:ext cx="2542214" cy="281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Arrow 32"/>
          <p:cNvSpPr/>
          <p:nvPr/>
        </p:nvSpPr>
        <p:spPr>
          <a:xfrm>
            <a:off x="7904179" y="5122465"/>
            <a:ext cx="978408" cy="50392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11971486152053971769erlandh_Wind_Turbine.svg.med.png (156×296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6"/>
          <a:stretch/>
        </p:blipFill>
        <p:spPr bwMode="auto">
          <a:xfrm>
            <a:off x="3809309" y="3652672"/>
            <a:ext cx="457200" cy="75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11971486152053971769erlandh_Wind_Turbine.svg.med.png (156×296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6"/>
          <a:stretch/>
        </p:blipFill>
        <p:spPr bwMode="auto">
          <a:xfrm>
            <a:off x="6683440" y="3655169"/>
            <a:ext cx="457200" cy="75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11971486152053971769erlandh_Wind_Turbine.svg.med.png (156×296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6"/>
          <a:stretch/>
        </p:blipFill>
        <p:spPr bwMode="auto">
          <a:xfrm>
            <a:off x="5224944" y="4874004"/>
            <a:ext cx="457200" cy="75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11971486152053971769erlandh_Wind_Turbine.svg.med.png (156×296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6"/>
          <a:stretch/>
        </p:blipFill>
        <p:spPr bwMode="auto">
          <a:xfrm>
            <a:off x="5243691" y="2456763"/>
            <a:ext cx="457200" cy="75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Oval 55"/>
          <p:cNvSpPr/>
          <p:nvPr/>
        </p:nvSpPr>
        <p:spPr>
          <a:xfrm>
            <a:off x="4327996" y="6494615"/>
            <a:ext cx="115650" cy="1165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/>
          <p:cNvSpPr/>
          <p:nvPr/>
        </p:nvSpPr>
        <p:spPr>
          <a:xfrm rot="10800000">
            <a:off x="2572327" y="3105031"/>
            <a:ext cx="978408" cy="3589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/>
          <p:cNvSpPr/>
          <p:nvPr/>
        </p:nvSpPr>
        <p:spPr>
          <a:xfrm rot="10800000">
            <a:off x="2572327" y="2942472"/>
            <a:ext cx="978408" cy="67073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138787" y="1217866"/>
            <a:ext cx="5010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Farm net income = 3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+ 0.5</a:t>
            </a:r>
            <a:endParaRPr lang="en-US" sz="2800" dirty="0" smtClean="0"/>
          </a:p>
          <a:p>
            <a:r>
              <a:rPr lang="en-US" sz="2800" dirty="0" smtClean="0"/>
              <a:t>From agriculture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and land lease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24553" y="171742"/>
            <a:ext cx="54293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Wind Energy Land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lease agreement</a:t>
            </a:r>
          </a:p>
          <a:p>
            <a:pPr algn="ctr"/>
            <a:r>
              <a:rPr lang="en-US" sz="2800" dirty="0" smtClean="0"/>
              <a:t>No investment by the land owner</a:t>
            </a:r>
            <a:endParaRPr lang="en-US" sz="2800" dirty="0"/>
          </a:p>
        </p:txBody>
      </p:sp>
      <p:pic>
        <p:nvPicPr>
          <p:cNvPr id="60" name="Picture 4" descr="11971486152053971769erlandh_Wind_Turbine.svg.med.png (156×296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6"/>
          <a:stretch/>
        </p:blipFill>
        <p:spPr bwMode="auto">
          <a:xfrm>
            <a:off x="6753508" y="6000185"/>
            <a:ext cx="457200" cy="75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7271743" y="6204691"/>
            <a:ext cx="3028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 MW wind turbine</a:t>
            </a:r>
            <a:endParaRPr lang="en-US" sz="2800" dirty="0"/>
          </a:p>
        </p:txBody>
      </p:sp>
      <p:sp>
        <p:nvSpPr>
          <p:cNvPr id="68" name="TextBox 67"/>
          <p:cNvSpPr txBox="1"/>
          <p:nvPr/>
        </p:nvSpPr>
        <p:spPr>
          <a:xfrm>
            <a:off x="223548" y="237606"/>
            <a:ext cx="2473228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Farm Net Income Cartoon</a:t>
            </a:r>
            <a:endParaRPr lang="en-US" sz="4000" dirty="0"/>
          </a:p>
        </p:txBody>
      </p:sp>
      <p:sp>
        <p:nvSpPr>
          <p:cNvPr id="70" name="TextBox 69"/>
          <p:cNvSpPr txBox="1"/>
          <p:nvPr/>
        </p:nvSpPr>
        <p:spPr>
          <a:xfrm>
            <a:off x="41189" y="2672307"/>
            <a:ext cx="26129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Agricultural production</a:t>
            </a:r>
            <a:endParaRPr lang="en-US" sz="2800" dirty="0"/>
          </a:p>
        </p:txBody>
      </p:sp>
      <p:sp>
        <p:nvSpPr>
          <p:cNvPr id="71" name="TextBox 70"/>
          <p:cNvSpPr txBox="1"/>
          <p:nvPr/>
        </p:nvSpPr>
        <p:spPr>
          <a:xfrm>
            <a:off x="7599680" y="5515134"/>
            <a:ext cx="3444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Electricity production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763457" y="4726683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Electric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40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owchart: Or 19"/>
          <p:cNvSpPr/>
          <p:nvPr/>
        </p:nvSpPr>
        <p:spPr>
          <a:xfrm>
            <a:off x="4248661" y="5879908"/>
            <a:ext cx="274320" cy="274320"/>
          </a:xfrm>
          <a:prstGeom prst="flowChar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548241" y="5771685"/>
            <a:ext cx="2214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Electric meter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569346" y="6291296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Water well</a:t>
            </a:r>
            <a:endParaRPr lang="en-US" sz="2800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147197" y="5059052"/>
            <a:ext cx="2542214" cy="281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Arrow 32"/>
          <p:cNvSpPr/>
          <p:nvPr/>
        </p:nvSpPr>
        <p:spPr>
          <a:xfrm>
            <a:off x="7904179" y="5122465"/>
            <a:ext cx="978408" cy="50392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974341" y="2536672"/>
            <a:ext cx="3108960" cy="3108960"/>
          </a:xfrm>
          <a:prstGeom prst="rect">
            <a:avLst/>
          </a:prstGeom>
          <a:solidFill>
            <a:srgbClr val="CC9900">
              <a:alpha val="25098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974341" y="2536672"/>
            <a:ext cx="1554480" cy="15544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528821" y="2536672"/>
            <a:ext cx="1554480" cy="15544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974341" y="4091152"/>
            <a:ext cx="1554480" cy="15544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528821" y="4097439"/>
            <a:ext cx="1554480" cy="15544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693756" y="3267668"/>
            <a:ext cx="115650" cy="1165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240599" y="3266069"/>
            <a:ext cx="115650" cy="1165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733015" y="4811177"/>
            <a:ext cx="115650" cy="1165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249983" y="4794767"/>
            <a:ext cx="115650" cy="1165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Or 50"/>
          <p:cNvSpPr/>
          <p:nvPr/>
        </p:nvSpPr>
        <p:spPr>
          <a:xfrm>
            <a:off x="4411081" y="3076313"/>
            <a:ext cx="274320" cy="274320"/>
          </a:xfrm>
          <a:prstGeom prst="flowChar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Or 51"/>
          <p:cNvSpPr/>
          <p:nvPr/>
        </p:nvSpPr>
        <p:spPr>
          <a:xfrm>
            <a:off x="6386297" y="3064984"/>
            <a:ext cx="274320" cy="274320"/>
          </a:xfrm>
          <a:prstGeom prst="flowChar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Or 52"/>
          <p:cNvSpPr/>
          <p:nvPr/>
        </p:nvSpPr>
        <p:spPr>
          <a:xfrm>
            <a:off x="4425981" y="4812867"/>
            <a:ext cx="274320" cy="274320"/>
          </a:xfrm>
          <a:prstGeom prst="flowChar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Or 53"/>
          <p:cNvSpPr/>
          <p:nvPr/>
        </p:nvSpPr>
        <p:spPr>
          <a:xfrm>
            <a:off x="6386297" y="4839214"/>
            <a:ext cx="274320" cy="274320"/>
          </a:xfrm>
          <a:prstGeom prst="flowChar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4" descr="11971486152053971769erlandh_Wind_Turbine.svg.med.png (156×296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6"/>
          <a:stretch/>
        </p:blipFill>
        <p:spPr bwMode="auto">
          <a:xfrm>
            <a:off x="3809309" y="3652672"/>
            <a:ext cx="457200" cy="75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11971486152053971769erlandh_Wind_Turbine.svg.med.png (156×296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6"/>
          <a:stretch/>
        </p:blipFill>
        <p:spPr bwMode="auto">
          <a:xfrm>
            <a:off x="6683440" y="3655169"/>
            <a:ext cx="457200" cy="75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11971486152053971769erlandh_Wind_Turbine.svg.med.png (156×296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6"/>
          <a:stretch/>
        </p:blipFill>
        <p:spPr bwMode="auto">
          <a:xfrm>
            <a:off x="5224944" y="4874004"/>
            <a:ext cx="457200" cy="75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11971486152053971769erlandh_Wind_Turbine.svg.med.png (156×296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6"/>
          <a:stretch/>
        </p:blipFill>
        <p:spPr bwMode="auto">
          <a:xfrm>
            <a:off x="5243691" y="2456763"/>
            <a:ext cx="457200" cy="75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Oval 58"/>
          <p:cNvSpPr/>
          <p:nvPr/>
        </p:nvSpPr>
        <p:spPr>
          <a:xfrm>
            <a:off x="4327996" y="6494615"/>
            <a:ext cx="115650" cy="1165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 rot="10800000">
            <a:off x="2572327" y="3105031"/>
            <a:ext cx="978408" cy="3589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 rot="10800000">
            <a:off x="2572327" y="2942472"/>
            <a:ext cx="978408" cy="67073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138788" y="1217866"/>
            <a:ext cx="5328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Farm net income = </a:t>
            </a:r>
            <a:r>
              <a:rPr lang="en-US" sz="2800" dirty="0"/>
              <a:t>3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+ ???</a:t>
            </a:r>
            <a:endParaRPr lang="en-US" sz="2800" dirty="0" smtClean="0"/>
          </a:p>
          <a:p>
            <a:r>
              <a:rPr lang="en-US" sz="2800" dirty="0" smtClean="0"/>
              <a:t>From agriculture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and turbine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189" y="2672307"/>
            <a:ext cx="26129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Agricultural production</a:t>
            </a:r>
            <a:endParaRPr lang="en-US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7599680" y="5515134"/>
            <a:ext cx="3444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Electricity production</a:t>
            </a:r>
          </a:p>
        </p:txBody>
      </p:sp>
      <p:pic>
        <p:nvPicPr>
          <p:cNvPr id="68" name="Picture 4" descr="11971486152053971769erlandh_Wind_Turbine.svg.med.png (156×296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6"/>
          <a:stretch/>
        </p:blipFill>
        <p:spPr bwMode="auto">
          <a:xfrm>
            <a:off x="6753508" y="6000185"/>
            <a:ext cx="457200" cy="75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7271743" y="6204691"/>
            <a:ext cx="3028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 MW wind turbine</a:t>
            </a:r>
            <a:endParaRPr lang="en-US" sz="2800" dirty="0"/>
          </a:p>
        </p:txBody>
      </p:sp>
      <p:sp>
        <p:nvSpPr>
          <p:cNvPr id="73" name="TextBox 72"/>
          <p:cNvSpPr txBox="1"/>
          <p:nvPr/>
        </p:nvSpPr>
        <p:spPr>
          <a:xfrm>
            <a:off x="3037609" y="182099"/>
            <a:ext cx="45536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Wind Energy Ownership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2800" dirty="0" smtClean="0"/>
              <a:t>Investment by the land owner</a:t>
            </a:r>
            <a:endParaRPr lang="en-US" sz="2800" dirty="0"/>
          </a:p>
        </p:txBody>
      </p:sp>
      <p:sp>
        <p:nvSpPr>
          <p:cNvPr id="74" name="TextBox 73"/>
          <p:cNvSpPr txBox="1"/>
          <p:nvPr/>
        </p:nvSpPr>
        <p:spPr>
          <a:xfrm>
            <a:off x="223548" y="237606"/>
            <a:ext cx="2473228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Farm Net Income Cartoon</a:t>
            </a:r>
            <a:endParaRPr lang="en-US" sz="4000" dirty="0"/>
          </a:p>
        </p:txBody>
      </p:sp>
      <p:sp>
        <p:nvSpPr>
          <p:cNvPr id="78" name="TextBox 77"/>
          <p:cNvSpPr txBox="1"/>
          <p:nvPr/>
        </p:nvSpPr>
        <p:spPr>
          <a:xfrm>
            <a:off x="7763457" y="4726683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Electric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48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owchart: Or 19"/>
          <p:cNvSpPr/>
          <p:nvPr/>
        </p:nvSpPr>
        <p:spPr>
          <a:xfrm>
            <a:off x="4248661" y="5879908"/>
            <a:ext cx="274320" cy="274320"/>
          </a:xfrm>
          <a:prstGeom prst="flowChar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548241" y="5771685"/>
            <a:ext cx="2214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Electric meter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569346" y="6291296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Water well</a:t>
            </a:r>
            <a:endParaRPr lang="en-US" sz="2800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147197" y="5059052"/>
            <a:ext cx="2542214" cy="281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Arrow 32"/>
          <p:cNvSpPr/>
          <p:nvPr/>
        </p:nvSpPr>
        <p:spPr>
          <a:xfrm>
            <a:off x="7904179" y="5122465"/>
            <a:ext cx="978408" cy="50392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974341" y="2536672"/>
            <a:ext cx="3108960" cy="3108960"/>
          </a:xfrm>
          <a:prstGeom prst="rect">
            <a:avLst/>
          </a:prstGeom>
          <a:solidFill>
            <a:srgbClr val="CC9900">
              <a:alpha val="25098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974341" y="2536672"/>
            <a:ext cx="1554480" cy="15544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528821" y="2536672"/>
            <a:ext cx="1554480" cy="15544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974341" y="4091152"/>
            <a:ext cx="1554480" cy="15544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528821" y="4097439"/>
            <a:ext cx="1554480" cy="15544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693756" y="3267668"/>
            <a:ext cx="115650" cy="1165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240599" y="3266069"/>
            <a:ext cx="115650" cy="1165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733015" y="4811177"/>
            <a:ext cx="115650" cy="1165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249983" y="4794767"/>
            <a:ext cx="115650" cy="1165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Or 50"/>
          <p:cNvSpPr/>
          <p:nvPr/>
        </p:nvSpPr>
        <p:spPr>
          <a:xfrm>
            <a:off x="4411081" y="3076313"/>
            <a:ext cx="274320" cy="274320"/>
          </a:xfrm>
          <a:prstGeom prst="flowChar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Or 51"/>
          <p:cNvSpPr/>
          <p:nvPr/>
        </p:nvSpPr>
        <p:spPr>
          <a:xfrm>
            <a:off x="6386297" y="3064984"/>
            <a:ext cx="274320" cy="274320"/>
          </a:xfrm>
          <a:prstGeom prst="flowChar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Or 52"/>
          <p:cNvSpPr/>
          <p:nvPr/>
        </p:nvSpPr>
        <p:spPr>
          <a:xfrm>
            <a:off x="4425981" y="4812867"/>
            <a:ext cx="274320" cy="274320"/>
          </a:xfrm>
          <a:prstGeom prst="flowChar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Or 53"/>
          <p:cNvSpPr/>
          <p:nvPr/>
        </p:nvSpPr>
        <p:spPr>
          <a:xfrm>
            <a:off x="6386297" y="4839214"/>
            <a:ext cx="274320" cy="274320"/>
          </a:xfrm>
          <a:prstGeom prst="flowChar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4" descr="11971486152053971769erlandh_Wind_Turbine.svg.med.png (156×296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6"/>
          <a:stretch/>
        </p:blipFill>
        <p:spPr bwMode="auto">
          <a:xfrm>
            <a:off x="3809309" y="3652672"/>
            <a:ext cx="457200" cy="75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11971486152053971769erlandh_Wind_Turbine.svg.med.png (156×296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6"/>
          <a:stretch/>
        </p:blipFill>
        <p:spPr bwMode="auto">
          <a:xfrm>
            <a:off x="6683440" y="3655169"/>
            <a:ext cx="457200" cy="75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11971486152053971769erlandh_Wind_Turbine.svg.med.png (156×296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6"/>
          <a:stretch/>
        </p:blipFill>
        <p:spPr bwMode="auto">
          <a:xfrm>
            <a:off x="5224944" y="4874004"/>
            <a:ext cx="457200" cy="75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11971486152053971769erlandh_Wind_Turbine.svg.med.png (156×296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6"/>
          <a:stretch/>
        </p:blipFill>
        <p:spPr bwMode="auto">
          <a:xfrm>
            <a:off x="5243691" y="2456763"/>
            <a:ext cx="457200" cy="75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Oval 58"/>
          <p:cNvSpPr/>
          <p:nvPr/>
        </p:nvSpPr>
        <p:spPr>
          <a:xfrm>
            <a:off x="4327996" y="6494615"/>
            <a:ext cx="115650" cy="1165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 rot="10800000">
            <a:off x="2572327" y="3105031"/>
            <a:ext cx="978408" cy="3589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 rot="10800000">
            <a:off x="2572327" y="2942472"/>
            <a:ext cx="978408" cy="67073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138788" y="1217866"/>
            <a:ext cx="5328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Farm net income = </a:t>
            </a:r>
            <a:r>
              <a:rPr lang="en-US" sz="2800" dirty="0"/>
              <a:t>3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+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2800" dirty="0" smtClean="0"/>
          </a:p>
          <a:p>
            <a:r>
              <a:rPr lang="en-US" sz="2800" dirty="0" smtClean="0"/>
              <a:t>From agriculture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and turbine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189" y="2672307"/>
            <a:ext cx="26129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Agricultural production</a:t>
            </a:r>
            <a:endParaRPr lang="en-US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7599680" y="5515134"/>
            <a:ext cx="3444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Electricity production</a:t>
            </a:r>
          </a:p>
        </p:txBody>
      </p:sp>
      <p:pic>
        <p:nvPicPr>
          <p:cNvPr id="68" name="Picture 4" descr="11971486152053971769erlandh_Wind_Turbine.svg.med.png (156×296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6"/>
          <a:stretch/>
        </p:blipFill>
        <p:spPr bwMode="auto">
          <a:xfrm>
            <a:off x="6753508" y="6000185"/>
            <a:ext cx="457200" cy="75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7271743" y="6204691"/>
            <a:ext cx="3028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 MW wind turbine</a:t>
            </a:r>
            <a:endParaRPr lang="en-US" sz="2800" dirty="0"/>
          </a:p>
        </p:txBody>
      </p:sp>
      <p:sp>
        <p:nvSpPr>
          <p:cNvPr id="73" name="TextBox 72"/>
          <p:cNvSpPr txBox="1"/>
          <p:nvPr/>
        </p:nvSpPr>
        <p:spPr>
          <a:xfrm>
            <a:off x="2908694" y="182099"/>
            <a:ext cx="48115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Wind Energy Ownership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2800" dirty="0" smtClean="0"/>
              <a:t>More complicated arrangement</a:t>
            </a:r>
            <a:endParaRPr lang="en-US" sz="2800" dirty="0"/>
          </a:p>
        </p:txBody>
      </p:sp>
      <p:sp>
        <p:nvSpPr>
          <p:cNvPr id="74" name="TextBox 73"/>
          <p:cNvSpPr txBox="1"/>
          <p:nvPr/>
        </p:nvSpPr>
        <p:spPr>
          <a:xfrm>
            <a:off x="223548" y="237606"/>
            <a:ext cx="2473228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Farm Net Income Cartoon</a:t>
            </a:r>
            <a:endParaRPr lang="en-US" sz="4000" dirty="0"/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7147197" y="5059052"/>
            <a:ext cx="2542214" cy="281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763457" y="4726683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Electric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91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2921"/>
            <a:ext cx="9968345" cy="5375080"/>
          </a:xfrm>
        </p:spPr>
        <p:txBody>
          <a:bodyPr>
            <a:normAutofit/>
          </a:bodyPr>
          <a:lstStyle/>
          <a:p>
            <a:pPr marL="466618" indent="-466618">
              <a:buFont typeface="+mj-lt"/>
              <a:buAutoNum type="arabicPeriod"/>
            </a:pPr>
            <a:r>
              <a:rPr lang="en-US" dirty="0"/>
              <a:t>Special treatment of </a:t>
            </a:r>
            <a:r>
              <a:rPr lang="en-US" dirty="0" smtClean="0"/>
              <a:t>land owners/collectives </a:t>
            </a:r>
            <a:r>
              <a:rPr lang="en-US" dirty="0"/>
              <a:t>who </a:t>
            </a:r>
            <a:r>
              <a:rPr lang="en-US" dirty="0" smtClean="0"/>
              <a:t>agree to water </a:t>
            </a:r>
            <a:r>
              <a:rPr lang="en-US" dirty="0"/>
              <a:t>cutbacks for </a:t>
            </a:r>
            <a:r>
              <a:rPr lang="en-US" dirty="0" smtClean="0"/>
              <a:t>power sale </a:t>
            </a:r>
            <a:r>
              <a:rPr lang="en-US" dirty="0"/>
              <a:t>rights</a:t>
            </a:r>
            <a:r>
              <a:rPr lang="en-US" dirty="0" smtClean="0"/>
              <a:t>.</a:t>
            </a:r>
          </a:p>
          <a:p>
            <a:pPr marL="777697" lvl="1" indent="-414772"/>
            <a:r>
              <a:rPr lang="en-US" dirty="0" smtClean="0">
                <a:solidFill>
                  <a:srgbClr val="FF0000"/>
                </a:solidFill>
              </a:rPr>
              <a:t>Sell electricity to coops </a:t>
            </a:r>
            <a:r>
              <a:rPr lang="en-US" dirty="0">
                <a:solidFill>
                  <a:srgbClr val="FF0000"/>
                </a:solidFill>
              </a:rPr>
              <a:t>without </a:t>
            </a:r>
            <a:r>
              <a:rPr lang="en-US" dirty="0" smtClean="0">
                <a:solidFill>
                  <a:srgbClr val="FF0000"/>
                </a:solidFill>
              </a:rPr>
              <a:t>KCC “utility” label</a:t>
            </a:r>
          </a:p>
          <a:p>
            <a:pPr marL="777697" lvl="1" indent="-414772"/>
            <a:r>
              <a:rPr lang="en-US" dirty="0" smtClean="0">
                <a:solidFill>
                  <a:srgbClr val="FF0000"/>
                </a:solidFill>
              </a:rPr>
              <a:t>No generator size limit</a:t>
            </a:r>
          </a:p>
          <a:p>
            <a:pPr marL="777697" lvl="1" indent="-414772"/>
            <a:r>
              <a:rPr lang="en-US" dirty="0" smtClean="0">
                <a:solidFill>
                  <a:srgbClr val="00B050"/>
                </a:solidFill>
              </a:rPr>
              <a:t>Coops can sign PPAs* with landowners</a:t>
            </a:r>
          </a:p>
          <a:p>
            <a:pPr marL="777697" lvl="1" indent="-414772"/>
            <a:r>
              <a:rPr lang="en-US" dirty="0" smtClean="0">
                <a:solidFill>
                  <a:srgbClr val="00B050"/>
                </a:solidFill>
              </a:rPr>
              <a:t>Collectives are allowed.  </a:t>
            </a:r>
          </a:p>
          <a:p>
            <a:pPr marL="777697" lvl="1" indent="-414772"/>
            <a:r>
              <a:rPr lang="en-US" dirty="0" smtClean="0">
                <a:solidFill>
                  <a:srgbClr val="00B050"/>
                </a:solidFill>
              </a:rPr>
              <a:t>Multiple meters under one contract.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Grid capacity: </a:t>
            </a:r>
          </a:p>
          <a:p>
            <a:pPr lvl="1"/>
            <a:r>
              <a:rPr lang="en-US" dirty="0"/>
              <a:t>Need </a:t>
            </a:r>
            <a:r>
              <a:rPr lang="en-US" dirty="0" smtClean="0"/>
              <a:t>lines </a:t>
            </a:r>
            <a:r>
              <a:rPr lang="en-US" dirty="0"/>
              <a:t>and </a:t>
            </a:r>
            <a:r>
              <a:rPr lang="en-US" dirty="0" smtClean="0"/>
              <a:t>substations </a:t>
            </a:r>
            <a:r>
              <a:rPr lang="en-US" dirty="0"/>
              <a:t>for MW-sized generators at landowner sites. Cost-share rules to pay for enhancements</a:t>
            </a:r>
          </a:p>
          <a:p>
            <a:pPr lvl="1"/>
            <a:r>
              <a:rPr lang="en-US" dirty="0"/>
              <a:t>Coop role bigger</a:t>
            </a:r>
            <a:r>
              <a:rPr lang="en-US" dirty="0" smtClean="0"/>
              <a:t>?</a:t>
            </a:r>
            <a:endParaRPr lang="en-US" dirty="0">
              <a:solidFill>
                <a:srgbClr val="00B050"/>
              </a:solidFill>
            </a:endParaRPr>
          </a:p>
          <a:p>
            <a:pPr marL="362925" lvl="1" indent="0"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177" dirty="0" smtClean="0"/>
              <a:t>*PPA</a:t>
            </a:r>
            <a:r>
              <a:rPr lang="en-US" sz="2177" dirty="0"/>
              <a:t>,</a:t>
            </a:r>
            <a:r>
              <a:rPr lang="en-US" sz="2177" dirty="0" smtClean="0"/>
              <a:t> Power </a:t>
            </a:r>
            <a:r>
              <a:rPr lang="en-US" sz="2177" dirty="0"/>
              <a:t>P</a:t>
            </a:r>
            <a:r>
              <a:rPr lang="en-US" sz="2177" dirty="0" smtClean="0"/>
              <a:t>urchase </a:t>
            </a:r>
            <a:r>
              <a:rPr lang="en-US" sz="2177" dirty="0"/>
              <a:t>A</a:t>
            </a:r>
            <a:r>
              <a:rPr lang="en-US" sz="2177" dirty="0" smtClean="0"/>
              <a:t>greement</a:t>
            </a:r>
            <a:r>
              <a:rPr lang="en-US" sz="2177" dirty="0"/>
              <a:t>: </a:t>
            </a:r>
            <a:r>
              <a:rPr lang="en-US" sz="2177" dirty="0" smtClean="0"/>
              <a:t>agreed sale price, typically </a:t>
            </a:r>
            <a:r>
              <a:rPr lang="en-US" sz="2177" dirty="0"/>
              <a:t>for</a:t>
            </a:r>
            <a:r>
              <a:rPr lang="en-US" sz="2177" dirty="0" smtClean="0"/>
              <a:t> 20 </a:t>
            </a:r>
            <a:r>
              <a:rPr lang="en-US" sz="2177" dirty="0" err="1" smtClean="0"/>
              <a:t>yrs</a:t>
            </a:r>
            <a:endParaRPr lang="en-US" sz="2177" dirty="0"/>
          </a:p>
        </p:txBody>
      </p:sp>
      <p:sp>
        <p:nvSpPr>
          <p:cNvPr id="4" name="TextBox 3"/>
          <p:cNvSpPr txBox="1"/>
          <p:nvPr/>
        </p:nvSpPr>
        <p:spPr>
          <a:xfrm rot="2448607">
            <a:off x="8143670" y="2429489"/>
            <a:ext cx="1338572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77" dirty="0" smtClean="0">
                <a:solidFill>
                  <a:srgbClr val="FF0000"/>
                </a:solidFill>
              </a:rPr>
              <a:t>Necessary</a:t>
            </a:r>
            <a:endParaRPr lang="en-US" sz="2177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448607">
            <a:off x="8180074" y="3469940"/>
            <a:ext cx="906787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77" dirty="0">
                <a:solidFill>
                  <a:srgbClr val="00B050"/>
                </a:solidFill>
              </a:rPr>
              <a:t>Useful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573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Kansas changes needed to support </a:t>
            </a:r>
            <a:br>
              <a:rPr lang="en-US" dirty="0" smtClean="0"/>
            </a:br>
            <a:r>
              <a:rPr lang="en-US" dirty="0" smtClean="0"/>
              <a:t>more locally profitable wind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43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80541" y="1325563"/>
            <a:ext cx="5263333" cy="4908489"/>
          </a:xfrm>
          <a:prstGeom prst="rect">
            <a:avLst/>
          </a:prstGeom>
          <a:solidFill>
            <a:srgbClr val="DEEBF7">
              <a:alpha val="4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574" y="0"/>
            <a:ext cx="687479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Relate irrigation to</a:t>
            </a:r>
            <a:br>
              <a:rPr lang="en-US" dirty="0" smtClean="0"/>
            </a:br>
            <a:r>
              <a:rPr lang="en-US" dirty="0" smtClean="0"/>
              <a:t>ag production and income</a:t>
            </a:r>
            <a:endParaRPr lang="en-US" dirty="0"/>
          </a:p>
        </p:txBody>
      </p:sp>
      <p:pic>
        <p:nvPicPr>
          <p:cNvPr id="4" name="Content Placeholder 3" descr="cid:image002.jpg@01D222F4.D72338A0"/>
          <p:cNvPicPr>
            <a:picLocks noGrp="1"/>
          </p:cNvPicPr>
          <p:nvPr>
            <p:ph idx="1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5693"/>
            <a:ext cx="6798965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5557031"/>
            <a:ext cx="6798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For long forecasts include aquifer projections from KGS groundwater models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928667" y="1432738"/>
            <a:ext cx="5133630" cy="480131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 2MW wind turbines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Added annual income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$67,184 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vs ~$12,000 for land lease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4MW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x 365x24 hours/year x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45%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x               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factor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$.038/kwh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x     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 for electricity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1000kw/Mw =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$599,184                          Total</a:t>
            </a:r>
          </a:p>
          <a:p>
            <a:pPr>
              <a:buClr>
                <a:schemeClr val="dk1"/>
              </a:buClr>
              <a:buSzPct val="25000"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Expenses: 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O&amp;M $124,000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loan payment $408,000  Total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79216" y="110481"/>
            <a:ext cx="54127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Calculate income from electrical generation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3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8578733" y="4119181"/>
            <a:ext cx="3582786" cy="2765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hape 108"/>
          <p:cNvSpPr txBox="1"/>
          <p:nvPr/>
        </p:nvSpPr>
        <p:spPr>
          <a:xfrm>
            <a:off x="19342" y="4104961"/>
            <a:ext cx="8492946" cy="548171"/>
          </a:xfrm>
          <a:prstGeom prst="rect">
            <a:avLst/>
          </a:prstGeom>
          <a:solidFill>
            <a:schemeClr val="accent2">
              <a:lumMod val="60000"/>
              <a:lumOff val="40000"/>
              <a:alpha val="39216"/>
            </a:schemeClr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Shape 106"/>
          <p:cNvSpPr txBox="1"/>
          <p:nvPr/>
        </p:nvSpPr>
        <p:spPr>
          <a:xfrm>
            <a:off x="10692" y="1788365"/>
            <a:ext cx="12161520" cy="11887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Shape 107"/>
          <p:cNvSpPr txBox="1"/>
          <p:nvPr/>
        </p:nvSpPr>
        <p:spPr>
          <a:xfrm>
            <a:off x="10692" y="3023399"/>
            <a:ext cx="12161520" cy="10515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Shape 111"/>
          <p:cNvSpPr txBox="1"/>
          <p:nvPr/>
        </p:nvSpPr>
        <p:spPr>
          <a:xfrm>
            <a:off x="-27821" y="1881436"/>
            <a:ext cx="869585" cy="535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b="1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Wind and Solar Energy</a:t>
            </a:r>
            <a:endParaRPr lang="en-US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1" name="Shape 112"/>
          <p:cNvSpPr txBox="1"/>
          <p:nvPr/>
        </p:nvSpPr>
        <p:spPr>
          <a:xfrm>
            <a:off x="-19923" y="3387822"/>
            <a:ext cx="896815" cy="3527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b="1" i="0" u="none" strike="noStrike" cap="none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Water</a:t>
            </a:r>
          </a:p>
        </p:txBody>
      </p:sp>
      <p:sp>
        <p:nvSpPr>
          <p:cNvPr id="12" name="Shape 113"/>
          <p:cNvSpPr txBox="1"/>
          <p:nvPr/>
        </p:nvSpPr>
        <p:spPr>
          <a:xfrm>
            <a:off x="-47103" y="4066982"/>
            <a:ext cx="903335" cy="3435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b="1" i="0" u="none" strike="noStrike" cap="none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Climate</a:t>
            </a:r>
          </a:p>
        </p:txBody>
      </p:sp>
      <p:sp>
        <p:nvSpPr>
          <p:cNvPr id="19" name="Shape 120"/>
          <p:cNvSpPr txBox="1"/>
          <p:nvPr/>
        </p:nvSpPr>
        <p:spPr>
          <a:xfrm>
            <a:off x="6495567" y="13079"/>
            <a:ext cx="1711221" cy="3920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Key knowledge </a:t>
            </a:r>
            <a:endParaRPr lang="en-US" sz="1600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20" name="Shape 121"/>
          <p:cNvSpPr txBox="1"/>
          <p:nvPr/>
        </p:nvSpPr>
        <p:spPr>
          <a:xfrm>
            <a:off x="3758559" y="-5313"/>
            <a:ext cx="2407731" cy="294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3. Make Choices</a:t>
            </a:r>
            <a:endParaRPr lang="en-US" sz="1600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21" name="Shape 122"/>
          <p:cNvSpPr txBox="1"/>
          <p:nvPr/>
        </p:nvSpPr>
        <p:spPr>
          <a:xfrm>
            <a:off x="9619520" y="0"/>
            <a:ext cx="2251638" cy="352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600" b="1" i="0" u="none" strike="noStrike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Consequences</a:t>
            </a:r>
          </a:p>
        </p:txBody>
      </p:sp>
      <p:sp>
        <p:nvSpPr>
          <p:cNvPr id="33" name="Shape 136"/>
          <p:cNvSpPr txBox="1"/>
          <p:nvPr/>
        </p:nvSpPr>
        <p:spPr>
          <a:xfrm>
            <a:off x="661800" y="4126178"/>
            <a:ext cx="7899058" cy="5445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lang="en-US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43" name="Shape 149"/>
          <p:cNvSpPr txBox="1"/>
          <p:nvPr/>
        </p:nvSpPr>
        <p:spPr>
          <a:xfrm>
            <a:off x="1071587" y="1009"/>
            <a:ext cx="2173385" cy="411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2</a:t>
            </a:r>
            <a:r>
              <a:rPr lang="en-US" sz="1600" b="1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 Define Framework</a:t>
            </a:r>
            <a:endParaRPr lang="en-US" sz="1600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49" name="Shape 108"/>
          <p:cNvSpPr txBox="1"/>
          <p:nvPr/>
        </p:nvSpPr>
        <p:spPr>
          <a:xfrm>
            <a:off x="33750" y="310721"/>
            <a:ext cx="12161520" cy="1406408"/>
          </a:xfrm>
          <a:prstGeom prst="rect">
            <a:avLst/>
          </a:prstGeom>
          <a:solidFill>
            <a:srgbClr val="CCEEDF">
              <a:alpha val="39216"/>
            </a:srgbClr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" name="Shape 113"/>
          <p:cNvSpPr txBox="1"/>
          <p:nvPr/>
        </p:nvSpPr>
        <p:spPr>
          <a:xfrm>
            <a:off x="-13353" y="593624"/>
            <a:ext cx="800057" cy="472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b="1" i="0" u="none" strike="noStrike" cap="none" baseline="0" dirty="0" err="1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Agri</a:t>
            </a:r>
            <a:r>
              <a:rPr lang="en-US" b="1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-culture</a:t>
            </a:r>
            <a:endParaRPr lang="en-US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63133" y="4970961"/>
            <a:ext cx="4205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FAQs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103" y="4625066"/>
            <a:ext cx="4202008" cy="22394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529" y="4754758"/>
            <a:ext cx="3528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1. Select your location and area</a:t>
            </a:r>
            <a:endParaRPr lang="en-US" sz="2000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714" y="4310543"/>
            <a:ext cx="3395930" cy="245451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121984" y="-4292"/>
            <a:ext cx="109429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/>
              <a:t>Select, then click here for defaults 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9331185" y="4035088"/>
            <a:ext cx="221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Graph end year: </a:t>
            </a:r>
            <a:r>
              <a:rPr lang="en-US" b="1" u="sng" dirty="0" smtClean="0"/>
              <a:t>2050</a:t>
            </a:r>
            <a:endParaRPr lang="en-US" b="1" u="sng" dirty="0"/>
          </a:p>
        </p:txBody>
      </p:sp>
      <p:sp>
        <p:nvSpPr>
          <p:cNvPr id="42" name="TextBox 41"/>
          <p:cNvSpPr txBox="1"/>
          <p:nvPr/>
        </p:nvSpPr>
        <p:spPr>
          <a:xfrm>
            <a:off x="87983" y="4309823"/>
            <a:ext cx="5973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/>
              <a:t>Click for default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6416447" y="-1043"/>
            <a:ext cx="2908972" cy="404321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9380981" y="-776"/>
            <a:ext cx="2773175" cy="404321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590703" y="13077"/>
            <a:ext cx="2758018" cy="404321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94113" y="13079"/>
            <a:ext cx="2841999" cy="404321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878291" y="4404420"/>
            <a:ext cx="1992867" cy="20438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3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07"/>
          <p:cNvSpPr txBox="1"/>
          <p:nvPr/>
        </p:nvSpPr>
        <p:spPr>
          <a:xfrm>
            <a:off x="10692" y="3023399"/>
            <a:ext cx="12161520" cy="10515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8578733" y="4119181"/>
            <a:ext cx="3582786" cy="2765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hape 108"/>
          <p:cNvSpPr txBox="1"/>
          <p:nvPr/>
        </p:nvSpPr>
        <p:spPr>
          <a:xfrm>
            <a:off x="19342" y="4104961"/>
            <a:ext cx="8492946" cy="548171"/>
          </a:xfrm>
          <a:prstGeom prst="rect">
            <a:avLst/>
          </a:prstGeom>
          <a:solidFill>
            <a:schemeClr val="accent2">
              <a:lumMod val="60000"/>
              <a:lumOff val="40000"/>
              <a:alpha val="39216"/>
            </a:schemeClr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Shape 106"/>
          <p:cNvSpPr txBox="1"/>
          <p:nvPr/>
        </p:nvSpPr>
        <p:spPr>
          <a:xfrm>
            <a:off x="10692" y="1788365"/>
            <a:ext cx="12161520" cy="11887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Shape 111"/>
          <p:cNvSpPr txBox="1"/>
          <p:nvPr/>
        </p:nvSpPr>
        <p:spPr>
          <a:xfrm>
            <a:off x="-27821" y="1881436"/>
            <a:ext cx="869585" cy="535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b="1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Wind and Solar Energy</a:t>
            </a:r>
            <a:endParaRPr lang="en-US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1" name="Shape 112"/>
          <p:cNvSpPr txBox="1"/>
          <p:nvPr/>
        </p:nvSpPr>
        <p:spPr>
          <a:xfrm>
            <a:off x="-19923" y="3387822"/>
            <a:ext cx="896815" cy="3527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b="1" i="0" u="none" strike="noStrike" cap="none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Water</a:t>
            </a:r>
          </a:p>
        </p:txBody>
      </p:sp>
      <p:sp>
        <p:nvSpPr>
          <p:cNvPr id="12" name="Shape 113"/>
          <p:cNvSpPr txBox="1"/>
          <p:nvPr/>
        </p:nvSpPr>
        <p:spPr>
          <a:xfrm>
            <a:off x="-47103" y="4066982"/>
            <a:ext cx="903335" cy="3435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b="1" i="0" u="none" strike="noStrike" cap="none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Climate</a:t>
            </a:r>
          </a:p>
        </p:txBody>
      </p:sp>
      <p:sp>
        <p:nvSpPr>
          <p:cNvPr id="19" name="Shape 120"/>
          <p:cNvSpPr txBox="1"/>
          <p:nvPr/>
        </p:nvSpPr>
        <p:spPr>
          <a:xfrm>
            <a:off x="6495567" y="13079"/>
            <a:ext cx="1711221" cy="3920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Key knowledge </a:t>
            </a:r>
            <a:endParaRPr lang="en-US" sz="1600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20" name="Shape 121"/>
          <p:cNvSpPr txBox="1"/>
          <p:nvPr/>
        </p:nvSpPr>
        <p:spPr>
          <a:xfrm>
            <a:off x="3758559" y="-5313"/>
            <a:ext cx="2407731" cy="294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3. Make Choices</a:t>
            </a:r>
            <a:endParaRPr lang="en-US" sz="1600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21" name="Shape 122"/>
          <p:cNvSpPr txBox="1"/>
          <p:nvPr/>
        </p:nvSpPr>
        <p:spPr>
          <a:xfrm>
            <a:off x="9619520" y="0"/>
            <a:ext cx="2251638" cy="352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600" b="1" i="0" u="none" strike="noStrike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Consequences</a:t>
            </a:r>
          </a:p>
        </p:txBody>
      </p:sp>
      <p:sp>
        <p:nvSpPr>
          <p:cNvPr id="43" name="Shape 149"/>
          <p:cNvSpPr txBox="1"/>
          <p:nvPr/>
        </p:nvSpPr>
        <p:spPr>
          <a:xfrm>
            <a:off x="1071587" y="1009"/>
            <a:ext cx="2173385" cy="411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2</a:t>
            </a:r>
            <a:r>
              <a:rPr lang="en-US" sz="1600" b="1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 Define Framework</a:t>
            </a:r>
            <a:endParaRPr lang="en-US" sz="1600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73" name="Shape 135"/>
          <p:cNvSpPr txBox="1"/>
          <p:nvPr/>
        </p:nvSpPr>
        <p:spPr>
          <a:xfrm>
            <a:off x="725858" y="1823733"/>
            <a:ext cx="2804690" cy="11041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buClr>
                <a:schemeClr val="dk1"/>
              </a:buClr>
              <a:buSzPct val="25000"/>
            </a:pPr>
            <a:r>
              <a:rPr lang="en-US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Wind turbines</a:t>
            </a:r>
            <a:r>
              <a:rPr lang="en-US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Solar panels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    </a:t>
            </a:r>
            <a:r>
              <a:rPr lang="en-US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Buy</a:t>
            </a:r>
            <a:r>
              <a:rPr lang="en-US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</a:t>
            </a:r>
            <a:r>
              <a:rPr lang="en-US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Lease   </a:t>
            </a:r>
            <a:r>
              <a:rPr lang="en-US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R</a:t>
            </a:r>
            <a:r>
              <a:rPr lang="en-US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ent land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Electric 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generation potential: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Wind speed </a:t>
            </a: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map is </a:t>
            </a:r>
            <a:r>
              <a:rPr lang="en-US" sz="1200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HERE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1200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Solar map is </a:t>
            </a:r>
            <a:r>
              <a:rPr lang="en-US" sz="1200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HERE</a:t>
            </a:r>
          </a:p>
          <a:p>
            <a:pPr>
              <a:spcBef>
                <a:spcPts val="600"/>
              </a:spcBef>
              <a:buClr>
                <a:schemeClr val="dk1"/>
              </a:buClr>
              <a:buSzPct val="25000"/>
            </a:pPr>
            <a:endParaRPr lang="en-US" b="1" u="sng" dirty="0" smtClean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ct val="25000"/>
            </a:pPr>
            <a:endParaRPr lang="en-US" dirty="0" smtClean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4115" y="3439517"/>
            <a:ext cx="25011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HPA map from KGS is 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Stories from your region are 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</p:txBody>
      </p:sp>
      <p:sp>
        <p:nvSpPr>
          <p:cNvPr id="49" name="Shape 108"/>
          <p:cNvSpPr txBox="1"/>
          <p:nvPr/>
        </p:nvSpPr>
        <p:spPr>
          <a:xfrm>
            <a:off x="33750" y="310721"/>
            <a:ext cx="12161520" cy="1406408"/>
          </a:xfrm>
          <a:prstGeom prst="rect">
            <a:avLst/>
          </a:prstGeom>
          <a:solidFill>
            <a:srgbClr val="CCEEDF">
              <a:alpha val="39216"/>
            </a:srgbClr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" name="Shape 159"/>
          <p:cNvSpPr txBox="1"/>
          <p:nvPr/>
        </p:nvSpPr>
        <p:spPr>
          <a:xfrm>
            <a:off x="715581" y="361475"/>
            <a:ext cx="1297381" cy="1310574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b="1" u="sng" dirty="0" smtClean="0"/>
              <a:t>Field Crops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/>
              <a:t>Ranching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200" dirty="0" smtClean="0"/>
              <a:t>Use county defaults for crops, water, fertilize, prices, etc.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</p:txBody>
      </p:sp>
      <p:sp>
        <p:nvSpPr>
          <p:cNvPr id="51" name="Shape 113"/>
          <p:cNvSpPr txBox="1"/>
          <p:nvPr/>
        </p:nvSpPr>
        <p:spPr>
          <a:xfrm>
            <a:off x="-13353" y="593624"/>
            <a:ext cx="800057" cy="472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b="1" i="0" u="none" strike="noStrike" cap="none" baseline="0" dirty="0" err="1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Agri</a:t>
            </a:r>
            <a:r>
              <a:rPr lang="en-US" b="1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-culture</a:t>
            </a:r>
            <a:endParaRPr lang="en-US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63133" y="4970961"/>
            <a:ext cx="42059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FAQs</a:t>
            </a:r>
          </a:p>
          <a:p>
            <a:r>
              <a:rPr lang="en-US" dirty="0"/>
              <a:t>Is it local pumping that is depleting the groundwater? </a:t>
            </a:r>
            <a:r>
              <a:rPr lang="en-US" b="1" u="sng" dirty="0"/>
              <a:t>Click here</a:t>
            </a:r>
          </a:p>
          <a:p>
            <a:r>
              <a:rPr lang="en-US" dirty="0" smtClean="0"/>
              <a:t>How does weather variability affect agricultural income? </a:t>
            </a:r>
            <a:r>
              <a:rPr lang="en-US" b="1" u="sng" dirty="0" smtClean="0"/>
              <a:t>Click 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103" y="4625066"/>
            <a:ext cx="4202008" cy="22394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529" y="4754758"/>
            <a:ext cx="3528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1. Select your location and area</a:t>
            </a:r>
            <a:endParaRPr lang="en-US" sz="2000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714" y="4310543"/>
            <a:ext cx="3395930" cy="2454519"/>
          </a:xfrm>
          <a:prstGeom prst="rect">
            <a:avLst/>
          </a:prstGeom>
        </p:spPr>
      </p:pic>
      <p:sp>
        <p:nvSpPr>
          <p:cNvPr id="37" name="Shape 159"/>
          <p:cNvSpPr txBox="1"/>
          <p:nvPr/>
        </p:nvSpPr>
        <p:spPr>
          <a:xfrm>
            <a:off x="2298738" y="484030"/>
            <a:ext cx="1246278" cy="1034382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Choose via Crop Water Allocation from KSU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CWA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35282" y="76162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121984" y="-4292"/>
            <a:ext cx="109429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/>
              <a:t>Select, then click here for defaults 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9331185" y="4035088"/>
            <a:ext cx="221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Graph end year: </a:t>
            </a:r>
            <a:r>
              <a:rPr lang="en-US" b="1" u="sng" dirty="0" smtClean="0"/>
              <a:t>2050</a:t>
            </a:r>
            <a:endParaRPr lang="en-US" b="1" u="sng" dirty="0"/>
          </a:p>
        </p:txBody>
      </p:sp>
      <p:sp>
        <p:nvSpPr>
          <p:cNvPr id="53" name="Rectangle 52"/>
          <p:cNvSpPr/>
          <p:nvPr/>
        </p:nvSpPr>
        <p:spPr>
          <a:xfrm>
            <a:off x="694113" y="13079"/>
            <a:ext cx="2841999" cy="404321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87983" y="4309823"/>
            <a:ext cx="5973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/>
              <a:t>Click for default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6416447" y="-1043"/>
            <a:ext cx="2908972" cy="404321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9380981" y="-776"/>
            <a:ext cx="2773175" cy="404321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590703" y="13077"/>
            <a:ext cx="2758018" cy="404321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47191" y="5132686"/>
            <a:ext cx="10793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558 acres</a:t>
            </a:r>
            <a:endParaRPr lang="en-US" b="1" dirty="0"/>
          </a:p>
        </p:txBody>
      </p:sp>
      <p:sp>
        <p:nvSpPr>
          <p:cNvPr id="44" name="Rectangle 43"/>
          <p:cNvSpPr/>
          <p:nvPr/>
        </p:nvSpPr>
        <p:spPr>
          <a:xfrm>
            <a:off x="9878291" y="4404420"/>
            <a:ext cx="1992867" cy="20438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hape 135"/>
          <p:cNvSpPr txBox="1"/>
          <p:nvPr/>
        </p:nvSpPr>
        <p:spPr>
          <a:xfrm>
            <a:off x="755173" y="3020303"/>
            <a:ext cx="2766300" cy="11142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buClr>
                <a:schemeClr val="dk1"/>
              </a:buClr>
              <a:buSzPct val="25000"/>
            </a:pPr>
            <a:r>
              <a:rPr lang="en-US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Irrigation: </a:t>
            </a:r>
            <a:r>
              <a:rPr lang="en-US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Fresh Groundwater</a:t>
            </a:r>
            <a:endParaRPr lang="en-US" b="1" u="sng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394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05939" cy="5191875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101" y="2506662"/>
            <a:ext cx="5851899" cy="435133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5185208"/>
            <a:ext cx="66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KGS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217229" y="473528"/>
            <a:ext cx="4974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depleted aquifer region has some of the best wind in the country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83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8578733" y="4119181"/>
            <a:ext cx="3582786" cy="2765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hape 108"/>
          <p:cNvSpPr txBox="1"/>
          <p:nvPr/>
        </p:nvSpPr>
        <p:spPr>
          <a:xfrm>
            <a:off x="19342" y="4104961"/>
            <a:ext cx="8492946" cy="548171"/>
          </a:xfrm>
          <a:prstGeom prst="rect">
            <a:avLst/>
          </a:prstGeom>
          <a:solidFill>
            <a:schemeClr val="accent2">
              <a:lumMod val="60000"/>
              <a:lumOff val="40000"/>
              <a:alpha val="39216"/>
            </a:schemeClr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Shape 106"/>
          <p:cNvSpPr txBox="1"/>
          <p:nvPr/>
        </p:nvSpPr>
        <p:spPr>
          <a:xfrm>
            <a:off x="10692" y="1788365"/>
            <a:ext cx="12161520" cy="11887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Shape 107"/>
          <p:cNvSpPr txBox="1"/>
          <p:nvPr/>
        </p:nvSpPr>
        <p:spPr>
          <a:xfrm>
            <a:off x="10692" y="3023399"/>
            <a:ext cx="12161520" cy="10515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Shape 111"/>
          <p:cNvSpPr txBox="1"/>
          <p:nvPr/>
        </p:nvSpPr>
        <p:spPr>
          <a:xfrm>
            <a:off x="-27821" y="1881436"/>
            <a:ext cx="869585" cy="535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b="1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Wind and Solar Energy</a:t>
            </a:r>
            <a:endParaRPr lang="en-US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1" name="Shape 112"/>
          <p:cNvSpPr txBox="1"/>
          <p:nvPr/>
        </p:nvSpPr>
        <p:spPr>
          <a:xfrm>
            <a:off x="-19923" y="3387822"/>
            <a:ext cx="896815" cy="3527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b="1" i="0" u="none" strike="noStrike" cap="none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Water</a:t>
            </a:r>
          </a:p>
        </p:txBody>
      </p:sp>
      <p:sp>
        <p:nvSpPr>
          <p:cNvPr id="12" name="Shape 113"/>
          <p:cNvSpPr txBox="1"/>
          <p:nvPr/>
        </p:nvSpPr>
        <p:spPr>
          <a:xfrm>
            <a:off x="-47103" y="4066982"/>
            <a:ext cx="903335" cy="3435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b="1" i="0" u="none" strike="noStrike" cap="none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Climate</a:t>
            </a:r>
          </a:p>
        </p:txBody>
      </p:sp>
      <p:sp>
        <p:nvSpPr>
          <p:cNvPr id="19" name="Shape 120"/>
          <p:cNvSpPr txBox="1"/>
          <p:nvPr/>
        </p:nvSpPr>
        <p:spPr>
          <a:xfrm>
            <a:off x="6495567" y="13079"/>
            <a:ext cx="1711221" cy="3920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Key knowledge </a:t>
            </a:r>
            <a:endParaRPr lang="en-US" sz="1600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20" name="Shape 121"/>
          <p:cNvSpPr txBox="1"/>
          <p:nvPr/>
        </p:nvSpPr>
        <p:spPr>
          <a:xfrm>
            <a:off x="3758559" y="-5313"/>
            <a:ext cx="2407731" cy="294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3. Make Choices</a:t>
            </a:r>
            <a:endParaRPr lang="en-US" sz="1600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21" name="Shape 122"/>
          <p:cNvSpPr txBox="1"/>
          <p:nvPr/>
        </p:nvSpPr>
        <p:spPr>
          <a:xfrm>
            <a:off x="9619520" y="0"/>
            <a:ext cx="2251638" cy="352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600" b="1" i="0" u="none" strike="noStrike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Consequences</a:t>
            </a:r>
          </a:p>
        </p:txBody>
      </p:sp>
      <p:sp>
        <p:nvSpPr>
          <p:cNvPr id="43" name="Shape 149"/>
          <p:cNvSpPr txBox="1"/>
          <p:nvPr/>
        </p:nvSpPr>
        <p:spPr>
          <a:xfrm>
            <a:off x="1071587" y="1009"/>
            <a:ext cx="2173385" cy="411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2</a:t>
            </a:r>
            <a:r>
              <a:rPr lang="en-US" sz="1600" b="1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 Define Framework</a:t>
            </a:r>
            <a:endParaRPr lang="en-US" sz="1600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73" name="Shape 135"/>
          <p:cNvSpPr txBox="1"/>
          <p:nvPr/>
        </p:nvSpPr>
        <p:spPr>
          <a:xfrm>
            <a:off x="725858" y="1823733"/>
            <a:ext cx="2804690" cy="11041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buClr>
                <a:schemeClr val="dk1"/>
              </a:buClr>
              <a:buSzPct val="25000"/>
            </a:pPr>
            <a:r>
              <a:rPr lang="en-US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Wind turbines</a:t>
            </a:r>
            <a:r>
              <a:rPr lang="en-US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Solar panels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    </a:t>
            </a:r>
            <a:r>
              <a:rPr lang="en-US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Buy</a:t>
            </a:r>
            <a:r>
              <a:rPr lang="en-US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</a:t>
            </a:r>
            <a:r>
              <a:rPr lang="en-US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Lease   </a:t>
            </a:r>
            <a:r>
              <a:rPr lang="en-US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R</a:t>
            </a:r>
            <a:r>
              <a:rPr lang="en-US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ent land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Electric 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generation potential: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Wind speed </a:t>
            </a: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map is </a:t>
            </a:r>
            <a:r>
              <a:rPr lang="en-US" sz="1200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HERE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1200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Solar map is </a:t>
            </a:r>
            <a:r>
              <a:rPr lang="en-US" sz="1200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HERE</a:t>
            </a:r>
            <a:endParaRPr lang="en-US" sz="1200" b="1" u="sng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ct val="25000"/>
            </a:pPr>
            <a:endParaRPr lang="en-US" b="1" u="sng" dirty="0" smtClean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ct val="25000"/>
            </a:pPr>
            <a:endParaRPr lang="en-US" dirty="0" smtClean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74" name="Shape 135"/>
          <p:cNvSpPr txBox="1"/>
          <p:nvPr/>
        </p:nvSpPr>
        <p:spPr>
          <a:xfrm>
            <a:off x="3589199" y="1782330"/>
            <a:ext cx="2982079" cy="5384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buClr>
                <a:schemeClr val="dk1"/>
              </a:buClr>
              <a:buSzPct val="25000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turbines </a:t>
            </a:r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MW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@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Loan: </a:t>
            </a:r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years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APR </a:t>
            </a:r>
            <a:r>
              <a:rPr lang="en-US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Grid connection </a:t>
            </a:r>
            <a:r>
              <a:rPr lang="en-US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needed</a:t>
            </a:r>
            <a:endParaRPr lang="en-US" b="1" u="sng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>
              <a:buClr>
                <a:schemeClr val="dk1"/>
              </a:buClr>
              <a:buSzPct val="25000"/>
            </a:pPr>
            <a:endParaRPr lang="en-US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4115" y="3439517"/>
            <a:ext cx="25011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HPA map from KGS is 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Stories from your region are 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</p:txBody>
      </p:sp>
      <p:sp>
        <p:nvSpPr>
          <p:cNvPr id="49" name="Shape 108"/>
          <p:cNvSpPr txBox="1"/>
          <p:nvPr/>
        </p:nvSpPr>
        <p:spPr>
          <a:xfrm>
            <a:off x="33750" y="310721"/>
            <a:ext cx="12161520" cy="1406408"/>
          </a:xfrm>
          <a:prstGeom prst="rect">
            <a:avLst/>
          </a:prstGeom>
          <a:solidFill>
            <a:srgbClr val="CCEEDF">
              <a:alpha val="39216"/>
            </a:srgbClr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" name="Shape 159"/>
          <p:cNvSpPr txBox="1"/>
          <p:nvPr/>
        </p:nvSpPr>
        <p:spPr>
          <a:xfrm>
            <a:off x="715581" y="361475"/>
            <a:ext cx="1297381" cy="1310574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b="1" u="sng" dirty="0" smtClean="0"/>
              <a:t>Field Crops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/>
              <a:t>Ranching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200" dirty="0" smtClean="0"/>
              <a:t>Use county defaults for crops, water, fertilize, prices, etc.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</p:txBody>
      </p:sp>
      <p:sp>
        <p:nvSpPr>
          <p:cNvPr id="51" name="Shape 113"/>
          <p:cNvSpPr txBox="1"/>
          <p:nvPr/>
        </p:nvSpPr>
        <p:spPr>
          <a:xfrm>
            <a:off x="-13353" y="593624"/>
            <a:ext cx="800057" cy="472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b="1" i="0" u="none" strike="noStrike" cap="none" baseline="0" dirty="0" err="1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Agri</a:t>
            </a:r>
            <a:r>
              <a:rPr lang="en-US" b="1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-culture</a:t>
            </a:r>
            <a:endParaRPr lang="en-US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628349" y="431308"/>
            <a:ext cx="27376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Subsidies, insurance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Phase in period for irrigation change: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 years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First year: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Average past annual farm income: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$32,000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63133" y="4970961"/>
            <a:ext cx="42059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FAQs</a:t>
            </a:r>
          </a:p>
          <a:p>
            <a:r>
              <a:rPr lang="en-US" dirty="0"/>
              <a:t>Is it local pumping that is depleting the groundwater? </a:t>
            </a:r>
            <a:r>
              <a:rPr lang="en-US" b="1" u="sng" dirty="0"/>
              <a:t>Click here</a:t>
            </a:r>
          </a:p>
          <a:p>
            <a:r>
              <a:rPr lang="en-US" dirty="0" smtClean="0"/>
              <a:t>How does weather variability affect agricultural income? </a:t>
            </a:r>
            <a:r>
              <a:rPr lang="en-US" b="1" u="sng" dirty="0" smtClean="0"/>
              <a:t>Click 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103" y="4625066"/>
            <a:ext cx="4202008" cy="22394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529" y="4754758"/>
            <a:ext cx="3528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1. Select your location and area</a:t>
            </a:r>
            <a:endParaRPr lang="en-US" sz="2000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714" y="4310543"/>
            <a:ext cx="3395930" cy="2454519"/>
          </a:xfrm>
          <a:prstGeom prst="rect">
            <a:avLst/>
          </a:prstGeom>
        </p:spPr>
      </p:pic>
      <p:sp>
        <p:nvSpPr>
          <p:cNvPr id="37" name="Shape 159"/>
          <p:cNvSpPr txBox="1"/>
          <p:nvPr/>
        </p:nvSpPr>
        <p:spPr>
          <a:xfrm>
            <a:off x="2298738" y="484030"/>
            <a:ext cx="1246278" cy="1034382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Choose via Crop Water Allocation from KSU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CWA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35282" y="76162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121984" y="-4292"/>
            <a:ext cx="109429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/>
              <a:t>Select, then click here for defaults 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9331185" y="4035088"/>
            <a:ext cx="221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Graph end year: </a:t>
            </a:r>
            <a:r>
              <a:rPr lang="en-US" b="1" u="sng" dirty="0" smtClean="0"/>
              <a:t>2050</a:t>
            </a:r>
            <a:endParaRPr lang="en-US" b="1" u="sng" dirty="0"/>
          </a:p>
        </p:txBody>
      </p:sp>
      <p:sp>
        <p:nvSpPr>
          <p:cNvPr id="42" name="TextBox 41"/>
          <p:cNvSpPr txBox="1"/>
          <p:nvPr/>
        </p:nvSpPr>
        <p:spPr>
          <a:xfrm>
            <a:off x="87983" y="4309823"/>
            <a:ext cx="5973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/>
              <a:t>Click for default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6416447" y="-1043"/>
            <a:ext cx="2908972" cy="404321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9380981" y="-776"/>
            <a:ext cx="2773175" cy="404321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590703" y="13077"/>
            <a:ext cx="2758018" cy="404321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94113" y="13079"/>
            <a:ext cx="2841999" cy="404321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47191" y="5132686"/>
            <a:ext cx="10793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558 acres</a:t>
            </a:r>
            <a:endParaRPr lang="en-US" b="1" dirty="0"/>
          </a:p>
        </p:txBody>
      </p:sp>
      <p:sp>
        <p:nvSpPr>
          <p:cNvPr id="44" name="Rectangle 43"/>
          <p:cNvSpPr/>
          <p:nvPr/>
        </p:nvSpPr>
        <p:spPr>
          <a:xfrm>
            <a:off x="9878291" y="4404420"/>
            <a:ext cx="1992867" cy="20438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623589" y="2992932"/>
            <a:ext cx="2693347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Reduce irrigation by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year average.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Years to unable to irrigate?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Calculate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Soil condition?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Poor</a:t>
            </a:r>
            <a:endParaRPr lang="en-US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Shape 135"/>
          <p:cNvSpPr txBox="1"/>
          <p:nvPr/>
        </p:nvSpPr>
        <p:spPr>
          <a:xfrm>
            <a:off x="755173" y="3020303"/>
            <a:ext cx="2766300" cy="11142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buClr>
                <a:schemeClr val="dk1"/>
              </a:buClr>
              <a:buSzPct val="25000"/>
            </a:pPr>
            <a:r>
              <a:rPr lang="en-US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Irrigation: </a:t>
            </a:r>
            <a:r>
              <a:rPr lang="en-US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Fresh Groundwater</a:t>
            </a:r>
            <a:endParaRPr lang="en-US" b="1" u="sng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683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8578733" y="4119181"/>
            <a:ext cx="3582786" cy="2765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hape 108"/>
          <p:cNvSpPr txBox="1"/>
          <p:nvPr/>
        </p:nvSpPr>
        <p:spPr>
          <a:xfrm>
            <a:off x="19342" y="4104961"/>
            <a:ext cx="8492946" cy="548171"/>
          </a:xfrm>
          <a:prstGeom prst="rect">
            <a:avLst/>
          </a:prstGeom>
          <a:solidFill>
            <a:schemeClr val="accent2">
              <a:lumMod val="60000"/>
              <a:lumOff val="40000"/>
              <a:alpha val="39216"/>
            </a:schemeClr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Shape 106"/>
          <p:cNvSpPr txBox="1"/>
          <p:nvPr/>
        </p:nvSpPr>
        <p:spPr>
          <a:xfrm>
            <a:off x="10692" y="1788365"/>
            <a:ext cx="12161520" cy="11887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Shape 107"/>
          <p:cNvSpPr txBox="1"/>
          <p:nvPr/>
        </p:nvSpPr>
        <p:spPr>
          <a:xfrm>
            <a:off x="10692" y="3023399"/>
            <a:ext cx="12161520" cy="10515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Shape 111"/>
          <p:cNvSpPr txBox="1"/>
          <p:nvPr/>
        </p:nvSpPr>
        <p:spPr>
          <a:xfrm>
            <a:off x="-27821" y="1881436"/>
            <a:ext cx="869585" cy="535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b="1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Wind and Solar Energy</a:t>
            </a:r>
            <a:endParaRPr lang="en-US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1" name="Shape 112"/>
          <p:cNvSpPr txBox="1"/>
          <p:nvPr/>
        </p:nvSpPr>
        <p:spPr>
          <a:xfrm>
            <a:off x="-19923" y="3387822"/>
            <a:ext cx="896815" cy="3527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b="1" i="0" u="none" strike="noStrike" cap="none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Water</a:t>
            </a:r>
          </a:p>
        </p:txBody>
      </p:sp>
      <p:sp>
        <p:nvSpPr>
          <p:cNvPr id="12" name="Shape 113"/>
          <p:cNvSpPr txBox="1"/>
          <p:nvPr/>
        </p:nvSpPr>
        <p:spPr>
          <a:xfrm>
            <a:off x="-47103" y="4066982"/>
            <a:ext cx="903335" cy="3435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b="1" i="0" u="none" strike="noStrike" cap="none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Climate</a:t>
            </a:r>
          </a:p>
        </p:txBody>
      </p:sp>
      <p:sp>
        <p:nvSpPr>
          <p:cNvPr id="19" name="Shape 120"/>
          <p:cNvSpPr txBox="1"/>
          <p:nvPr/>
        </p:nvSpPr>
        <p:spPr>
          <a:xfrm>
            <a:off x="6495567" y="13079"/>
            <a:ext cx="1711221" cy="3920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Key knowledge </a:t>
            </a:r>
            <a:endParaRPr lang="en-US" sz="1600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20" name="Shape 121"/>
          <p:cNvSpPr txBox="1"/>
          <p:nvPr/>
        </p:nvSpPr>
        <p:spPr>
          <a:xfrm>
            <a:off x="3758559" y="-5313"/>
            <a:ext cx="2407731" cy="294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3. Make Choices</a:t>
            </a:r>
            <a:endParaRPr lang="en-US" sz="1600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21" name="Shape 122"/>
          <p:cNvSpPr txBox="1"/>
          <p:nvPr/>
        </p:nvSpPr>
        <p:spPr>
          <a:xfrm>
            <a:off x="9619520" y="0"/>
            <a:ext cx="2251638" cy="352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600" b="1" i="0" u="none" strike="noStrike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Consequences</a:t>
            </a:r>
          </a:p>
        </p:txBody>
      </p:sp>
      <p:sp>
        <p:nvSpPr>
          <p:cNvPr id="33" name="Shape 136"/>
          <p:cNvSpPr txBox="1"/>
          <p:nvPr/>
        </p:nvSpPr>
        <p:spPr>
          <a:xfrm>
            <a:off x="661800" y="4126178"/>
            <a:ext cx="7899058" cy="5445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Assume: average</a:t>
            </a:r>
            <a:r>
              <a:rPr lang="en-US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change temp </a:t>
            </a:r>
            <a:r>
              <a:rPr lang="en-US" b="1" i="0" u="sng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+2</a:t>
            </a:r>
            <a:r>
              <a:rPr lang="en-US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º</a:t>
            </a:r>
            <a:r>
              <a:rPr lang="en-US" b="1" i="0" u="sng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u="sng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F</a:t>
            </a:r>
            <a:r>
              <a:rPr lang="en-US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,</a:t>
            </a:r>
            <a:r>
              <a:rPr lang="en-US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i="0" u="none" strike="noStrike" cap="none" baseline="0" dirty="0" err="1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precip</a:t>
            </a:r>
            <a:r>
              <a:rPr lang="en-US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i="0" u="sng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+0% </a:t>
            </a:r>
            <a:r>
              <a:rPr lang="en-US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to</a:t>
            </a:r>
            <a:r>
              <a:rPr lang="en-US" b="1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i="0" u="sng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2080</a:t>
            </a:r>
            <a:r>
              <a:rPr lang="en-US" b="1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 </a:t>
            </a:r>
            <a:r>
              <a:rPr lang="en-US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Drought probability</a:t>
            </a: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scenario (DPS) </a:t>
            </a:r>
            <a:r>
              <a:rPr lang="en-US" b="1" u="sng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</a:t>
            </a:r>
            <a:r>
              <a:rPr lang="en-US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 If temperature increases, precipitation must increase to see the same drought probabilities. </a:t>
            </a:r>
            <a:endParaRPr lang="en-US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43" name="Shape 149"/>
          <p:cNvSpPr txBox="1"/>
          <p:nvPr/>
        </p:nvSpPr>
        <p:spPr>
          <a:xfrm>
            <a:off x="1071587" y="1009"/>
            <a:ext cx="2173385" cy="411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2</a:t>
            </a:r>
            <a:r>
              <a:rPr lang="en-US" sz="1600" b="1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 Define Framework</a:t>
            </a:r>
            <a:endParaRPr lang="en-US" sz="1600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73" name="Shape 135"/>
          <p:cNvSpPr txBox="1"/>
          <p:nvPr/>
        </p:nvSpPr>
        <p:spPr>
          <a:xfrm>
            <a:off x="725858" y="1823733"/>
            <a:ext cx="2804690" cy="11041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buClr>
                <a:schemeClr val="dk1"/>
              </a:buClr>
              <a:buSzPct val="25000"/>
            </a:pPr>
            <a:r>
              <a:rPr lang="en-US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Wind turbines</a:t>
            </a:r>
            <a:r>
              <a:rPr lang="en-US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Solar panels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    </a:t>
            </a:r>
            <a:r>
              <a:rPr lang="en-US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Buy</a:t>
            </a:r>
            <a:r>
              <a:rPr lang="en-US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</a:t>
            </a:r>
            <a:r>
              <a:rPr lang="en-US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Lease   </a:t>
            </a:r>
            <a:r>
              <a:rPr lang="en-US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R</a:t>
            </a:r>
            <a:r>
              <a:rPr lang="en-US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ent land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Electric 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generation potential: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Wind speed </a:t>
            </a: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map is </a:t>
            </a:r>
            <a:r>
              <a:rPr lang="en-US" sz="1200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HERE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1200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Solar map is </a:t>
            </a:r>
            <a:r>
              <a:rPr lang="en-US" sz="1200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HERE</a:t>
            </a:r>
            <a:endParaRPr lang="en-US" sz="1200" b="1" u="sng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ct val="25000"/>
            </a:pPr>
            <a:endParaRPr lang="en-US" b="1" u="sng" dirty="0" smtClean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ct val="25000"/>
            </a:pPr>
            <a:endParaRPr lang="en-US" dirty="0" smtClean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74" name="Shape 135"/>
          <p:cNvSpPr txBox="1"/>
          <p:nvPr/>
        </p:nvSpPr>
        <p:spPr>
          <a:xfrm>
            <a:off x="3589199" y="1782330"/>
            <a:ext cx="2982079" cy="5384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buClr>
                <a:schemeClr val="dk1"/>
              </a:buClr>
              <a:buSzPct val="25000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turbines </a:t>
            </a:r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MW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@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Loan: </a:t>
            </a:r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years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APR </a:t>
            </a:r>
            <a:r>
              <a:rPr lang="en-US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Grid connection </a:t>
            </a:r>
            <a:r>
              <a:rPr lang="en-US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needed</a:t>
            </a:r>
            <a:endParaRPr lang="en-US" b="1" u="sng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>
              <a:buClr>
                <a:schemeClr val="dk1"/>
              </a:buClr>
              <a:buSzPct val="25000"/>
            </a:pPr>
            <a:endParaRPr lang="en-US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Shape 135"/>
          <p:cNvSpPr txBox="1"/>
          <p:nvPr/>
        </p:nvSpPr>
        <p:spPr>
          <a:xfrm>
            <a:off x="6433761" y="1818558"/>
            <a:ext cx="2920960" cy="109857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buClr>
                <a:schemeClr val="dk1"/>
              </a:buClr>
              <a:buSzPct val="25000"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$3M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/turbine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6M </a:t>
            </a:r>
            <a:r>
              <a:rPr lang="en-US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L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ife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n-US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Grid connection: </a:t>
            </a:r>
            <a:r>
              <a:rPr lang="en-US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$</a:t>
            </a:r>
            <a:r>
              <a:rPr lang="en-US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400,000/turbine</a:t>
            </a:r>
            <a:endParaRPr lang="en-US" b="1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O&amp;M: </a:t>
            </a:r>
            <a:r>
              <a:rPr lang="en-US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$</a:t>
            </a:r>
            <a:r>
              <a:rPr lang="en-US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31,000/</a:t>
            </a:r>
            <a:r>
              <a:rPr lang="en-US" b="1" dirty="0" err="1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yr</a:t>
            </a:r>
            <a:r>
              <a:rPr lang="en-US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/MW</a:t>
            </a:r>
            <a:r>
              <a:rPr lang="en-US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=$</a:t>
            </a:r>
            <a:r>
              <a:rPr lang="en-US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124,000</a:t>
            </a:r>
            <a:r>
              <a:rPr lang="en-US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Electric price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$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.038/KWH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Factors: Grid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45%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4115" y="3439517"/>
            <a:ext cx="25011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HPA map from KGS is 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Stories from your region are 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</p:txBody>
      </p:sp>
      <p:sp>
        <p:nvSpPr>
          <p:cNvPr id="49" name="Shape 108"/>
          <p:cNvSpPr txBox="1"/>
          <p:nvPr/>
        </p:nvSpPr>
        <p:spPr>
          <a:xfrm>
            <a:off x="33750" y="310721"/>
            <a:ext cx="12161520" cy="1406408"/>
          </a:xfrm>
          <a:prstGeom prst="rect">
            <a:avLst/>
          </a:prstGeom>
          <a:solidFill>
            <a:srgbClr val="CCEEDF">
              <a:alpha val="39216"/>
            </a:srgbClr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" name="Shape 159"/>
          <p:cNvSpPr txBox="1"/>
          <p:nvPr/>
        </p:nvSpPr>
        <p:spPr>
          <a:xfrm>
            <a:off x="715581" y="361475"/>
            <a:ext cx="1297381" cy="1310574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b="1" u="sng" dirty="0" smtClean="0"/>
              <a:t>Field Crops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/>
              <a:t>Ranching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200" dirty="0" smtClean="0"/>
              <a:t>Use county defaults for crops, water, fertilize, prices, etc.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</p:txBody>
      </p:sp>
      <p:sp>
        <p:nvSpPr>
          <p:cNvPr id="51" name="Shape 113"/>
          <p:cNvSpPr txBox="1"/>
          <p:nvPr/>
        </p:nvSpPr>
        <p:spPr>
          <a:xfrm>
            <a:off x="-13353" y="593624"/>
            <a:ext cx="800057" cy="472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b="1" i="0" u="none" strike="noStrike" cap="none" baseline="0" dirty="0" err="1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Agri</a:t>
            </a:r>
            <a:r>
              <a:rPr lang="en-US" b="1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-culture</a:t>
            </a:r>
            <a:endParaRPr lang="en-US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52" name="Shape 159"/>
          <p:cNvSpPr txBox="1"/>
          <p:nvPr/>
        </p:nvSpPr>
        <p:spPr>
          <a:xfrm>
            <a:off x="6445155" y="337973"/>
            <a:ext cx="2866216" cy="13296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Reduced crop production caused by reduced irrigation (0%=no change)</a:t>
            </a:r>
          </a:p>
          <a:p>
            <a:pPr>
              <a:spcBef>
                <a:spcPts val="0"/>
              </a:spcBef>
              <a:buNone/>
            </a:pPr>
            <a:r>
              <a:rPr lang="en-US" i="1" dirty="0" smtClean="0">
                <a:solidFill>
                  <a:schemeClr val="tx1"/>
                </a:solidFill>
              </a:rPr>
              <a:t>  Year:    Average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Drought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Crops        </a:t>
            </a:r>
            <a:r>
              <a:rPr lang="en-US" b="1" dirty="0">
                <a:solidFill>
                  <a:schemeClr val="tx1"/>
                </a:solidFill>
              </a:rPr>
              <a:t>1</a:t>
            </a:r>
            <a:r>
              <a:rPr lang="en-US" b="1" dirty="0" smtClean="0">
                <a:solidFill>
                  <a:schemeClr val="tx1"/>
                </a:solidFill>
              </a:rPr>
              <a:t>0%      90%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Livestock   </a:t>
            </a:r>
            <a:r>
              <a:rPr lang="en-US" b="1" dirty="0">
                <a:solidFill>
                  <a:schemeClr val="tx1"/>
                </a:solidFill>
              </a:rPr>
              <a:t>1</a:t>
            </a:r>
            <a:r>
              <a:rPr lang="en-US" b="1" dirty="0" smtClean="0">
                <a:solidFill>
                  <a:schemeClr val="tx1"/>
                </a:solidFill>
              </a:rPr>
              <a:t>5%      95%</a:t>
            </a:r>
          </a:p>
          <a:p>
            <a:pPr>
              <a:spcBef>
                <a:spcPts val="60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Probability </a:t>
            </a:r>
            <a:r>
              <a:rPr lang="en-US" b="1" dirty="0" smtClean="0">
                <a:solidFill>
                  <a:schemeClr val="tx1"/>
                </a:solidFill>
              </a:rPr>
              <a:t>50%</a:t>
            </a:r>
            <a:r>
              <a:rPr lang="en-US" dirty="0" smtClean="0">
                <a:solidFill>
                  <a:schemeClr val="tx1"/>
                </a:solidFill>
              </a:rPr>
              <a:t>       </a:t>
            </a:r>
            <a:r>
              <a:rPr lang="en-US" b="1" dirty="0" smtClean="0">
                <a:solidFill>
                  <a:schemeClr val="tx1"/>
                </a:solidFill>
              </a:rPr>
              <a:t>5%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628349" y="431308"/>
            <a:ext cx="27376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Subsidies, insurance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Phase in period for irrigation change: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 years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First year: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Average past annual farm income: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$32,000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63133" y="4970961"/>
            <a:ext cx="42059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FAQs</a:t>
            </a:r>
          </a:p>
          <a:p>
            <a:r>
              <a:rPr lang="en-US" dirty="0"/>
              <a:t>Is it local pumping that is depleting the groundwater? </a:t>
            </a:r>
            <a:r>
              <a:rPr lang="en-US" b="1" u="sng" dirty="0"/>
              <a:t>Click here</a:t>
            </a:r>
          </a:p>
          <a:p>
            <a:r>
              <a:rPr lang="en-US" dirty="0" smtClean="0"/>
              <a:t>How does weather variability affect agricultural income? </a:t>
            </a:r>
            <a:r>
              <a:rPr lang="en-US" b="1" u="sng" dirty="0" smtClean="0"/>
              <a:t>Click 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103" y="4625066"/>
            <a:ext cx="4202008" cy="22394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529" y="4754758"/>
            <a:ext cx="3528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1. Select your location and area</a:t>
            </a:r>
            <a:endParaRPr lang="en-US" sz="2000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714" y="4310543"/>
            <a:ext cx="3395930" cy="2454519"/>
          </a:xfrm>
          <a:prstGeom prst="rect">
            <a:avLst/>
          </a:prstGeom>
        </p:spPr>
      </p:pic>
      <p:sp>
        <p:nvSpPr>
          <p:cNvPr id="37" name="Shape 159"/>
          <p:cNvSpPr txBox="1"/>
          <p:nvPr/>
        </p:nvSpPr>
        <p:spPr>
          <a:xfrm>
            <a:off x="2298738" y="484030"/>
            <a:ext cx="1246278" cy="1034382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Choose via Crop Water Allocation from KSU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CWA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35282" y="76162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497702" y="746693"/>
            <a:ext cx="903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Based on location and DPS from climate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8121984" y="-4292"/>
            <a:ext cx="109429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/>
              <a:t>Select, then click here for defaults 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9331185" y="4035088"/>
            <a:ext cx="221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Graph end year: </a:t>
            </a:r>
            <a:r>
              <a:rPr lang="en-US" b="1" u="sng" dirty="0" smtClean="0"/>
              <a:t>2050</a:t>
            </a:r>
            <a:endParaRPr lang="en-US" b="1" u="sng" dirty="0"/>
          </a:p>
        </p:txBody>
      </p:sp>
      <p:sp>
        <p:nvSpPr>
          <p:cNvPr id="42" name="TextBox 41"/>
          <p:cNvSpPr txBox="1"/>
          <p:nvPr/>
        </p:nvSpPr>
        <p:spPr>
          <a:xfrm>
            <a:off x="87983" y="4309823"/>
            <a:ext cx="5973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/>
              <a:t>Click for default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6495567" y="2992932"/>
            <a:ext cx="2688836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Precipitation </a:t>
            </a:r>
            <a:r>
              <a:rPr lang="en-US" sz="1400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14” per year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Time to dry farming at historic pumping rates: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2054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See map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Years added per area-wide 25%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pumpage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reduction: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5-10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16447" y="-1043"/>
            <a:ext cx="2908972" cy="404321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9380981" y="-776"/>
            <a:ext cx="2773175" cy="404321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590703" y="13077"/>
            <a:ext cx="2758018" cy="404321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94113" y="13079"/>
            <a:ext cx="2841999" cy="404321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47191" y="5132686"/>
            <a:ext cx="10793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558 acres</a:t>
            </a:r>
            <a:endParaRPr lang="en-US" b="1" dirty="0"/>
          </a:p>
        </p:txBody>
      </p:sp>
      <p:sp>
        <p:nvSpPr>
          <p:cNvPr id="44" name="Rectangle 43"/>
          <p:cNvSpPr/>
          <p:nvPr/>
        </p:nvSpPr>
        <p:spPr>
          <a:xfrm>
            <a:off x="9878291" y="4404420"/>
            <a:ext cx="1992867" cy="20438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hape 135"/>
          <p:cNvSpPr txBox="1"/>
          <p:nvPr/>
        </p:nvSpPr>
        <p:spPr>
          <a:xfrm>
            <a:off x="755173" y="3020303"/>
            <a:ext cx="2766300" cy="11142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buClr>
                <a:schemeClr val="dk1"/>
              </a:buClr>
              <a:buSzPct val="25000"/>
            </a:pPr>
            <a:r>
              <a:rPr lang="en-US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Irrigation: </a:t>
            </a:r>
            <a:r>
              <a:rPr lang="en-US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Fresh Groundwater</a:t>
            </a:r>
            <a:endParaRPr lang="en-US" b="1" u="sng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23589" y="2992932"/>
            <a:ext cx="2693347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Reduce irrigation by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year average.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Years to unable to irrigate?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Calculate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Soil condition?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Poor</a:t>
            </a:r>
            <a:endParaRPr lang="en-US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6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8578733" y="4119181"/>
            <a:ext cx="3582786" cy="2765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hape 108"/>
          <p:cNvSpPr txBox="1"/>
          <p:nvPr/>
        </p:nvSpPr>
        <p:spPr>
          <a:xfrm>
            <a:off x="19342" y="4104961"/>
            <a:ext cx="8492946" cy="548171"/>
          </a:xfrm>
          <a:prstGeom prst="rect">
            <a:avLst/>
          </a:prstGeom>
          <a:solidFill>
            <a:schemeClr val="accent2">
              <a:lumMod val="60000"/>
              <a:lumOff val="40000"/>
              <a:alpha val="39216"/>
            </a:schemeClr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Shape 106"/>
          <p:cNvSpPr txBox="1"/>
          <p:nvPr/>
        </p:nvSpPr>
        <p:spPr>
          <a:xfrm>
            <a:off x="10692" y="1788365"/>
            <a:ext cx="12161520" cy="11887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Shape 107"/>
          <p:cNvSpPr txBox="1"/>
          <p:nvPr/>
        </p:nvSpPr>
        <p:spPr>
          <a:xfrm>
            <a:off x="10692" y="3023399"/>
            <a:ext cx="12161520" cy="10515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Shape 111"/>
          <p:cNvSpPr txBox="1"/>
          <p:nvPr/>
        </p:nvSpPr>
        <p:spPr>
          <a:xfrm>
            <a:off x="-27821" y="1881436"/>
            <a:ext cx="869585" cy="535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b="1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Wind and Solar Energy</a:t>
            </a:r>
            <a:endParaRPr lang="en-US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1" name="Shape 112"/>
          <p:cNvSpPr txBox="1"/>
          <p:nvPr/>
        </p:nvSpPr>
        <p:spPr>
          <a:xfrm>
            <a:off x="-19923" y="3387822"/>
            <a:ext cx="896815" cy="3527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b="1" i="0" u="none" strike="noStrike" cap="none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Water</a:t>
            </a:r>
          </a:p>
        </p:txBody>
      </p:sp>
      <p:sp>
        <p:nvSpPr>
          <p:cNvPr id="12" name="Shape 113"/>
          <p:cNvSpPr txBox="1"/>
          <p:nvPr/>
        </p:nvSpPr>
        <p:spPr>
          <a:xfrm>
            <a:off x="-47103" y="4066982"/>
            <a:ext cx="903335" cy="3435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b="1" i="0" u="none" strike="noStrike" cap="none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Climate</a:t>
            </a:r>
          </a:p>
        </p:txBody>
      </p:sp>
      <p:sp>
        <p:nvSpPr>
          <p:cNvPr id="19" name="Shape 120"/>
          <p:cNvSpPr txBox="1"/>
          <p:nvPr/>
        </p:nvSpPr>
        <p:spPr>
          <a:xfrm>
            <a:off x="6495567" y="13079"/>
            <a:ext cx="1711221" cy="3920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Key knowledge </a:t>
            </a:r>
            <a:endParaRPr lang="en-US" sz="1600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20" name="Shape 121"/>
          <p:cNvSpPr txBox="1"/>
          <p:nvPr/>
        </p:nvSpPr>
        <p:spPr>
          <a:xfrm>
            <a:off x="3758559" y="-5313"/>
            <a:ext cx="2407731" cy="294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3. Make Choices</a:t>
            </a:r>
            <a:endParaRPr lang="en-US" sz="1600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21" name="Shape 122"/>
          <p:cNvSpPr txBox="1"/>
          <p:nvPr/>
        </p:nvSpPr>
        <p:spPr>
          <a:xfrm>
            <a:off x="9619520" y="0"/>
            <a:ext cx="2251638" cy="352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600" b="1" i="0" u="none" strike="noStrike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Consequences</a:t>
            </a:r>
          </a:p>
        </p:txBody>
      </p:sp>
      <p:sp>
        <p:nvSpPr>
          <p:cNvPr id="33" name="Shape 136"/>
          <p:cNvSpPr txBox="1"/>
          <p:nvPr/>
        </p:nvSpPr>
        <p:spPr>
          <a:xfrm>
            <a:off x="661800" y="4126178"/>
            <a:ext cx="7899058" cy="5445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Assume: average</a:t>
            </a:r>
            <a:r>
              <a:rPr lang="en-US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change temp </a:t>
            </a:r>
            <a:r>
              <a:rPr lang="en-US" b="1" i="0" u="sng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+2</a:t>
            </a:r>
            <a:r>
              <a:rPr lang="en-US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º</a:t>
            </a:r>
            <a:r>
              <a:rPr lang="en-US" b="1" i="0" u="sng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u="sng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F</a:t>
            </a:r>
            <a:r>
              <a:rPr lang="en-US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,</a:t>
            </a:r>
            <a:r>
              <a:rPr lang="en-US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i="0" u="none" strike="noStrike" cap="none" baseline="0" dirty="0" err="1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precip</a:t>
            </a:r>
            <a:r>
              <a:rPr lang="en-US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i="0" u="sng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+0% </a:t>
            </a:r>
            <a:r>
              <a:rPr lang="en-US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to</a:t>
            </a:r>
            <a:r>
              <a:rPr lang="en-US" b="1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i="0" u="sng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2080</a:t>
            </a:r>
            <a:r>
              <a:rPr lang="en-US" b="1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 </a:t>
            </a:r>
            <a:r>
              <a:rPr lang="en-US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Drought probability</a:t>
            </a: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scenario (DPS) </a:t>
            </a:r>
            <a:r>
              <a:rPr lang="en-US" b="1" u="sng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</a:t>
            </a:r>
            <a:r>
              <a:rPr lang="en-US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 If temperature increases, precipitation must increase to see the same drought probabilities. </a:t>
            </a:r>
            <a:endParaRPr lang="en-US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43" name="Shape 149"/>
          <p:cNvSpPr txBox="1"/>
          <p:nvPr/>
        </p:nvSpPr>
        <p:spPr>
          <a:xfrm>
            <a:off x="1071587" y="1009"/>
            <a:ext cx="2173385" cy="411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2</a:t>
            </a:r>
            <a:r>
              <a:rPr lang="en-US" sz="1600" b="1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 Define Framework</a:t>
            </a:r>
            <a:endParaRPr lang="en-US" sz="1600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73" name="Shape 135"/>
          <p:cNvSpPr txBox="1"/>
          <p:nvPr/>
        </p:nvSpPr>
        <p:spPr>
          <a:xfrm>
            <a:off x="725858" y="1823733"/>
            <a:ext cx="2804690" cy="11041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buClr>
                <a:schemeClr val="dk1"/>
              </a:buClr>
              <a:buSzPct val="25000"/>
            </a:pPr>
            <a:r>
              <a:rPr lang="en-US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Wind turbines</a:t>
            </a:r>
            <a:r>
              <a:rPr lang="en-US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Solar panels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    </a:t>
            </a:r>
            <a:r>
              <a:rPr lang="en-US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Buy</a:t>
            </a:r>
            <a:r>
              <a:rPr lang="en-US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</a:t>
            </a:r>
            <a:r>
              <a:rPr lang="en-US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Lease   </a:t>
            </a:r>
            <a:r>
              <a:rPr lang="en-US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R</a:t>
            </a:r>
            <a:r>
              <a:rPr lang="en-US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ent land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Electric 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generation potential: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Wind speed </a:t>
            </a: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map is </a:t>
            </a:r>
            <a:r>
              <a:rPr lang="en-US" sz="1200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HERE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1200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Solar map is </a:t>
            </a:r>
            <a:r>
              <a:rPr lang="en-US" sz="1200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HERE</a:t>
            </a:r>
            <a:endParaRPr lang="en-US" sz="1200" b="1" u="sng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ct val="25000"/>
            </a:pPr>
            <a:endParaRPr lang="en-US" b="1" u="sng" dirty="0" smtClean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ct val="25000"/>
            </a:pPr>
            <a:endParaRPr lang="en-US" dirty="0" smtClean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74" name="Shape 135"/>
          <p:cNvSpPr txBox="1"/>
          <p:nvPr/>
        </p:nvSpPr>
        <p:spPr>
          <a:xfrm>
            <a:off x="3589199" y="1782330"/>
            <a:ext cx="2982079" cy="5384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buClr>
                <a:schemeClr val="dk1"/>
              </a:buClr>
              <a:buSzPct val="25000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turbines </a:t>
            </a:r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MW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@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Loan: </a:t>
            </a:r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years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APR </a:t>
            </a:r>
            <a:r>
              <a:rPr lang="en-US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Grid connection </a:t>
            </a:r>
            <a:r>
              <a:rPr lang="en-US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needed</a:t>
            </a:r>
            <a:endParaRPr lang="en-US" b="1" u="sng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>
              <a:buClr>
                <a:schemeClr val="dk1"/>
              </a:buClr>
              <a:buSzPct val="25000"/>
            </a:pPr>
            <a:endParaRPr lang="en-US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Shape 135"/>
          <p:cNvSpPr txBox="1"/>
          <p:nvPr/>
        </p:nvSpPr>
        <p:spPr>
          <a:xfrm>
            <a:off x="6433761" y="1818558"/>
            <a:ext cx="2920960" cy="109857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buClr>
                <a:schemeClr val="dk1"/>
              </a:buClr>
              <a:buSzPct val="25000"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$3M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/turbine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6M </a:t>
            </a:r>
            <a:r>
              <a:rPr lang="en-US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L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ife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n-US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Grid connection: </a:t>
            </a:r>
            <a:r>
              <a:rPr lang="en-US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$</a:t>
            </a:r>
            <a:r>
              <a:rPr lang="en-US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400,000/turbine</a:t>
            </a:r>
            <a:endParaRPr lang="en-US" b="1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O&amp;M: </a:t>
            </a:r>
            <a:r>
              <a:rPr lang="en-US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$</a:t>
            </a:r>
            <a:r>
              <a:rPr lang="en-US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31,000/</a:t>
            </a:r>
            <a:r>
              <a:rPr lang="en-US" b="1" dirty="0" err="1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yr</a:t>
            </a:r>
            <a:r>
              <a:rPr lang="en-US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/MW</a:t>
            </a:r>
            <a:r>
              <a:rPr lang="en-US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=$</a:t>
            </a:r>
            <a:r>
              <a:rPr lang="en-US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124,000</a:t>
            </a:r>
            <a:r>
              <a:rPr lang="en-US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Electric price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$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.038/KWH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Factors: Grid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45%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437558" y="1727370"/>
            <a:ext cx="2716804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Added annual income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$67,184 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Income: 4MW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x 365x24 hours/year x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$.038/kwh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x 1000kw/Mw =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$599,184. 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Expenses: O&amp;M $124,000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loan payment $408,000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4115" y="3439517"/>
            <a:ext cx="25011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HPA map from KGS is 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Stories from your region are 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47257" y="2981626"/>
            <a:ext cx="27683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ryland farming delayed by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5-10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years. Use 7 years. Approximate year to start non-irrigated farming is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2061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Shape 108"/>
          <p:cNvSpPr txBox="1"/>
          <p:nvPr/>
        </p:nvSpPr>
        <p:spPr>
          <a:xfrm>
            <a:off x="33750" y="310721"/>
            <a:ext cx="12161520" cy="1406408"/>
          </a:xfrm>
          <a:prstGeom prst="rect">
            <a:avLst/>
          </a:prstGeom>
          <a:solidFill>
            <a:srgbClr val="CCEEDF">
              <a:alpha val="39216"/>
            </a:srgbClr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" name="Shape 159"/>
          <p:cNvSpPr txBox="1"/>
          <p:nvPr/>
        </p:nvSpPr>
        <p:spPr>
          <a:xfrm>
            <a:off x="715581" y="361475"/>
            <a:ext cx="1297381" cy="1310574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b="1" u="sng" dirty="0" smtClean="0"/>
              <a:t>Field Crops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/>
              <a:t>Ranching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200" dirty="0" smtClean="0"/>
              <a:t>Use county defaults for crops, water, fertilize, prices, etc.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</p:txBody>
      </p:sp>
      <p:sp>
        <p:nvSpPr>
          <p:cNvPr id="51" name="Shape 113"/>
          <p:cNvSpPr txBox="1"/>
          <p:nvPr/>
        </p:nvSpPr>
        <p:spPr>
          <a:xfrm>
            <a:off x="-13353" y="593624"/>
            <a:ext cx="800057" cy="472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b="1" i="0" u="none" strike="noStrike" cap="none" baseline="0" dirty="0" err="1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Agri</a:t>
            </a:r>
            <a:r>
              <a:rPr lang="en-US" b="1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-culture</a:t>
            </a:r>
            <a:endParaRPr lang="en-US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52" name="Shape 159"/>
          <p:cNvSpPr txBox="1"/>
          <p:nvPr/>
        </p:nvSpPr>
        <p:spPr>
          <a:xfrm>
            <a:off x="6445155" y="337973"/>
            <a:ext cx="2866216" cy="13296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Reduced crop production caused by reduced irrigation (0%=no change)</a:t>
            </a:r>
          </a:p>
          <a:p>
            <a:pPr>
              <a:spcBef>
                <a:spcPts val="0"/>
              </a:spcBef>
              <a:buNone/>
            </a:pPr>
            <a:r>
              <a:rPr lang="en-US" i="1" dirty="0" smtClean="0">
                <a:solidFill>
                  <a:schemeClr val="tx1"/>
                </a:solidFill>
              </a:rPr>
              <a:t>  Year:    Average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Drought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Crops        </a:t>
            </a:r>
            <a:r>
              <a:rPr lang="en-US" b="1" dirty="0">
                <a:solidFill>
                  <a:schemeClr val="tx1"/>
                </a:solidFill>
              </a:rPr>
              <a:t>1</a:t>
            </a:r>
            <a:r>
              <a:rPr lang="en-US" b="1" dirty="0" smtClean="0">
                <a:solidFill>
                  <a:schemeClr val="tx1"/>
                </a:solidFill>
              </a:rPr>
              <a:t>0%      90%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Livestock   </a:t>
            </a:r>
            <a:r>
              <a:rPr lang="en-US" b="1" dirty="0">
                <a:solidFill>
                  <a:schemeClr val="tx1"/>
                </a:solidFill>
              </a:rPr>
              <a:t>1</a:t>
            </a:r>
            <a:r>
              <a:rPr lang="en-US" b="1" dirty="0" smtClean="0">
                <a:solidFill>
                  <a:schemeClr val="tx1"/>
                </a:solidFill>
              </a:rPr>
              <a:t>5%      95%</a:t>
            </a:r>
          </a:p>
          <a:p>
            <a:pPr>
              <a:spcBef>
                <a:spcPts val="60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Probability </a:t>
            </a:r>
            <a:r>
              <a:rPr lang="en-US" b="1" dirty="0" smtClean="0">
                <a:solidFill>
                  <a:schemeClr val="tx1"/>
                </a:solidFill>
              </a:rPr>
              <a:t>50%</a:t>
            </a:r>
            <a:r>
              <a:rPr lang="en-US" dirty="0" smtClean="0">
                <a:solidFill>
                  <a:schemeClr val="tx1"/>
                </a:solidFill>
              </a:rPr>
              <a:t>       </a:t>
            </a:r>
            <a:r>
              <a:rPr lang="en-US" b="1" dirty="0" smtClean="0">
                <a:solidFill>
                  <a:schemeClr val="tx1"/>
                </a:solidFill>
              </a:rPr>
              <a:t>5%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628349" y="431308"/>
            <a:ext cx="27376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Subsidies, insurance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Phase in period for irrigation change: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 years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First year: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Average past annual farm income: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$32,000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449259" y="421539"/>
            <a:ext cx="2751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Average annual income reduction after water use change implemented: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(0%=no change), to $24,000.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63133" y="4970961"/>
            <a:ext cx="42059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FAQs</a:t>
            </a:r>
          </a:p>
          <a:p>
            <a:r>
              <a:rPr lang="en-US" dirty="0"/>
              <a:t>Is it local pumping that is depleting the groundwater? </a:t>
            </a:r>
            <a:r>
              <a:rPr lang="en-US" b="1" u="sng" dirty="0"/>
              <a:t>Click here</a:t>
            </a:r>
          </a:p>
          <a:p>
            <a:r>
              <a:rPr lang="en-US" dirty="0" smtClean="0"/>
              <a:t>How does weather variability affect agricultural income? </a:t>
            </a:r>
            <a:r>
              <a:rPr lang="en-US" b="1" u="sng" dirty="0" smtClean="0"/>
              <a:t>Click 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103" y="4625066"/>
            <a:ext cx="4202008" cy="22394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529" y="4754758"/>
            <a:ext cx="3528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1. Select your location and area</a:t>
            </a:r>
            <a:endParaRPr lang="en-US" sz="2000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714" y="4310543"/>
            <a:ext cx="3395930" cy="2454519"/>
          </a:xfrm>
          <a:prstGeom prst="rect">
            <a:avLst/>
          </a:prstGeom>
        </p:spPr>
      </p:pic>
      <p:sp>
        <p:nvSpPr>
          <p:cNvPr id="37" name="Shape 159"/>
          <p:cNvSpPr txBox="1"/>
          <p:nvPr/>
        </p:nvSpPr>
        <p:spPr>
          <a:xfrm>
            <a:off x="2298738" y="484030"/>
            <a:ext cx="1246278" cy="1034382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Choose via Crop Water Allocation from KSU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CWA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35282" y="76162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497702" y="746693"/>
            <a:ext cx="903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Based on location and DPS from climate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8121984" y="-4292"/>
            <a:ext cx="109429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/>
              <a:t>Select, then click here for defaults 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9331185" y="4035088"/>
            <a:ext cx="221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Graph end year: </a:t>
            </a:r>
            <a:r>
              <a:rPr lang="en-US" b="1" u="sng" dirty="0" smtClean="0"/>
              <a:t>2050</a:t>
            </a:r>
            <a:endParaRPr lang="en-US" b="1" u="sng" dirty="0"/>
          </a:p>
        </p:txBody>
      </p:sp>
      <p:sp>
        <p:nvSpPr>
          <p:cNvPr id="42" name="TextBox 41"/>
          <p:cNvSpPr txBox="1"/>
          <p:nvPr/>
        </p:nvSpPr>
        <p:spPr>
          <a:xfrm>
            <a:off x="87983" y="4309823"/>
            <a:ext cx="5973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/>
              <a:t>Click for default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6416447" y="-1043"/>
            <a:ext cx="2908972" cy="404321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9380981" y="-776"/>
            <a:ext cx="2773175" cy="404321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590703" y="13077"/>
            <a:ext cx="2758018" cy="404321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94113" y="13079"/>
            <a:ext cx="2841999" cy="404321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47191" y="5132686"/>
            <a:ext cx="10793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558 acres</a:t>
            </a:r>
            <a:endParaRPr lang="en-US" b="1" dirty="0"/>
          </a:p>
        </p:txBody>
      </p:sp>
      <p:sp>
        <p:nvSpPr>
          <p:cNvPr id="44" name="Shape 135"/>
          <p:cNvSpPr txBox="1"/>
          <p:nvPr/>
        </p:nvSpPr>
        <p:spPr>
          <a:xfrm>
            <a:off x="755173" y="3020303"/>
            <a:ext cx="2766300" cy="11142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buClr>
                <a:schemeClr val="dk1"/>
              </a:buClr>
              <a:buSzPct val="25000"/>
            </a:pPr>
            <a:r>
              <a:rPr lang="en-US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Irrigation: </a:t>
            </a:r>
            <a:r>
              <a:rPr lang="en-US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Fresh Groundwater</a:t>
            </a:r>
            <a:endParaRPr lang="en-US" b="1" u="sng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95567" y="2992932"/>
            <a:ext cx="2688836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Precipitation </a:t>
            </a:r>
            <a:r>
              <a:rPr lang="en-US" sz="1400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14” per year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Time to dry farming at historic pumping rates: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2054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See map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Years added per area-wide 25%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pumpage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reduction: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5-10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23589" y="2992932"/>
            <a:ext cx="2693347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Reduce irrigation by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year average.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Years to unable to irrigate?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Calculate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Soil condition?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Poor</a:t>
            </a:r>
            <a:endParaRPr lang="en-US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11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3974341" y="2536672"/>
            <a:ext cx="3108960" cy="3108960"/>
          </a:xfrm>
          <a:prstGeom prst="rect">
            <a:avLst/>
          </a:prstGeom>
          <a:solidFill>
            <a:srgbClr val="CC9900">
              <a:alpha val="25098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974341" y="2536672"/>
            <a:ext cx="1554480" cy="15544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528821" y="2536672"/>
            <a:ext cx="1554480" cy="15544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974341" y="4091152"/>
            <a:ext cx="1554480" cy="15544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528821" y="4097439"/>
            <a:ext cx="1554480" cy="15544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693756" y="3267668"/>
            <a:ext cx="115650" cy="1165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240599" y="3266069"/>
            <a:ext cx="115650" cy="1165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733015" y="4811177"/>
            <a:ext cx="115650" cy="1165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249983" y="4794767"/>
            <a:ext cx="115650" cy="1165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Or 51"/>
          <p:cNvSpPr/>
          <p:nvPr/>
        </p:nvSpPr>
        <p:spPr>
          <a:xfrm>
            <a:off x="4411081" y="3076313"/>
            <a:ext cx="274320" cy="274320"/>
          </a:xfrm>
          <a:prstGeom prst="flowChar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Or 52"/>
          <p:cNvSpPr/>
          <p:nvPr/>
        </p:nvSpPr>
        <p:spPr>
          <a:xfrm>
            <a:off x="6386297" y="3064984"/>
            <a:ext cx="274320" cy="274320"/>
          </a:xfrm>
          <a:prstGeom prst="flowChar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Or 53"/>
          <p:cNvSpPr/>
          <p:nvPr/>
        </p:nvSpPr>
        <p:spPr>
          <a:xfrm>
            <a:off x="4425981" y="4812867"/>
            <a:ext cx="274320" cy="274320"/>
          </a:xfrm>
          <a:prstGeom prst="flowChar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Or 54"/>
          <p:cNvSpPr/>
          <p:nvPr/>
        </p:nvSpPr>
        <p:spPr>
          <a:xfrm>
            <a:off x="6386297" y="4839214"/>
            <a:ext cx="274320" cy="274320"/>
          </a:xfrm>
          <a:prstGeom prst="flowChar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87711" y="4388129"/>
            <a:ext cx="1910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Distribution</a:t>
            </a:r>
            <a:endParaRPr lang="en-US" sz="2800" dirty="0"/>
          </a:p>
        </p:txBody>
      </p:sp>
      <p:sp>
        <p:nvSpPr>
          <p:cNvPr id="20" name="Flowchart: Or 19"/>
          <p:cNvSpPr/>
          <p:nvPr/>
        </p:nvSpPr>
        <p:spPr>
          <a:xfrm>
            <a:off x="4248661" y="5879908"/>
            <a:ext cx="274320" cy="274320"/>
          </a:xfrm>
          <a:prstGeom prst="flowChar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548241" y="5771685"/>
            <a:ext cx="2214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Electric meter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569346" y="6291296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Water well</a:t>
            </a:r>
            <a:endParaRPr lang="en-US" sz="2800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147197" y="5059052"/>
            <a:ext cx="2542214" cy="281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Arrow 32"/>
          <p:cNvSpPr/>
          <p:nvPr/>
        </p:nvSpPr>
        <p:spPr>
          <a:xfrm>
            <a:off x="7904179" y="5122465"/>
            <a:ext cx="978408" cy="50392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11971486152053971769erlandh_Wind_Turbine.svg.med.png (156×296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6"/>
          <a:stretch/>
        </p:blipFill>
        <p:spPr bwMode="auto">
          <a:xfrm>
            <a:off x="3809309" y="3652672"/>
            <a:ext cx="457200" cy="75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11971486152053971769erlandh_Wind_Turbine.svg.med.png (156×296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6"/>
          <a:stretch/>
        </p:blipFill>
        <p:spPr bwMode="auto">
          <a:xfrm>
            <a:off x="6683440" y="3655169"/>
            <a:ext cx="457200" cy="75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11971486152053971769erlandh_Wind_Turbine.svg.med.png (156×296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6"/>
          <a:stretch/>
        </p:blipFill>
        <p:spPr bwMode="auto">
          <a:xfrm>
            <a:off x="5224944" y="4874004"/>
            <a:ext cx="457200" cy="75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11971486152053971769erlandh_Wind_Turbine.svg.med.png (156×296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6"/>
          <a:stretch/>
        </p:blipFill>
        <p:spPr bwMode="auto">
          <a:xfrm>
            <a:off x="5243691" y="2456763"/>
            <a:ext cx="457200" cy="75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10213962" y="2863340"/>
            <a:ext cx="1978038" cy="974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Trans-mission</a:t>
            </a:r>
            <a:endParaRPr lang="en-US" sz="2800" dirty="0"/>
          </a:p>
        </p:txBody>
      </p:sp>
      <p:sp>
        <p:nvSpPr>
          <p:cNvPr id="56" name="Oval 55"/>
          <p:cNvSpPr/>
          <p:nvPr/>
        </p:nvSpPr>
        <p:spPr>
          <a:xfrm>
            <a:off x="4327996" y="6494615"/>
            <a:ext cx="115650" cy="1165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/>
          <p:cNvSpPr/>
          <p:nvPr/>
        </p:nvSpPr>
        <p:spPr>
          <a:xfrm rot="10800000">
            <a:off x="2572327" y="3105031"/>
            <a:ext cx="978408" cy="3589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/>
          <p:cNvSpPr/>
          <p:nvPr/>
        </p:nvSpPr>
        <p:spPr>
          <a:xfrm rot="10800000">
            <a:off x="2572327" y="2942472"/>
            <a:ext cx="978408" cy="67073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138787" y="1217866"/>
            <a:ext cx="5010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Farm net income = 3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+ 0.5</a:t>
            </a:r>
            <a:endParaRPr lang="en-US" sz="2800" dirty="0" smtClean="0"/>
          </a:p>
          <a:p>
            <a:r>
              <a:rPr lang="en-US" sz="2800" dirty="0" smtClean="0"/>
              <a:t>From agriculture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and land lease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689411" y="4327422"/>
            <a:ext cx="1448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IOU or Coop</a:t>
            </a:r>
            <a:endParaRPr lang="en-US" sz="2800" dirty="0"/>
          </a:p>
        </p:txBody>
      </p:sp>
      <p:cxnSp>
        <p:nvCxnSpPr>
          <p:cNvPr id="63" name="Straight Arrow Connector 62"/>
          <p:cNvCxnSpPr/>
          <p:nvPr/>
        </p:nvCxnSpPr>
        <p:spPr>
          <a:xfrm rot="120000">
            <a:off x="10413897" y="2587457"/>
            <a:ext cx="60140" cy="173996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9063522" y="237606"/>
            <a:ext cx="2473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Electricity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2599794" y="182099"/>
            <a:ext cx="54293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Wind Energy Land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lease agreement</a:t>
            </a:r>
          </a:p>
          <a:p>
            <a:pPr algn="ctr"/>
            <a:r>
              <a:rPr lang="en-US" sz="2800" dirty="0" smtClean="0"/>
              <a:t>No investment by the land owner</a:t>
            </a:r>
            <a:endParaRPr lang="en-US" sz="2800" dirty="0"/>
          </a:p>
        </p:txBody>
      </p:sp>
      <p:pic>
        <p:nvPicPr>
          <p:cNvPr id="60" name="Picture 4" descr="11971486152053971769erlandh_Wind_Turbine.svg.med.png (156×296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6"/>
          <a:stretch/>
        </p:blipFill>
        <p:spPr bwMode="auto">
          <a:xfrm>
            <a:off x="6753508" y="6000185"/>
            <a:ext cx="457200" cy="75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7271743" y="6204691"/>
            <a:ext cx="3028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 MW wind turbine</a:t>
            </a:r>
            <a:endParaRPr lang="en-US" sz="2800" dirty="0"/>
          </a:p>
        </p:txBody>
      </p:sp>
      <p:sp>
        <p:nvSpPr>
          <p:cNvPr id="68" name="TextBox 67"/>
          <p:cNvSpPr txBox="1"/>
          <p:nvPr/>
        </p:nvSpPr>
        <p:spPr>
          <a:xfrm>
            <a:off x="223548" y="237606"/>
            <a:ext cx="2473228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Farm Net Income Cartoon</a:t>
            </a:r>
            <a:endParaRPr lang="en-US" sz="4000" dirty="0"/>
          </a:p>
        </p:txBody>
      </p:sp>
      <p:sp>
        <p:nvSpPr>
          <p:cNvPr id="69" name="TextBox 68"/>
          <p:cNvSpPr txBox="1"/>
          <p:nvPr/>
        </p:nvSpPr>
        <p:spPr>
          <a:xfrm>
            <a:off x="8162216" y="768209"/>
            <a:ext cx="41303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Investor Owned Utilities (IOUs, like Westar) </a:t>
            </a:r>
          </a:p>
          <a:p>
            <a:pPr algn="ctr"/>
            <a:r>
              <a:rPr lang="en-US" sz="2800" dirty="0" smtClean="0"/>
              <a:t>and Coops (like Sunflower)</a:t>
            </a:r>
            <a:endParaRPr lang="en-US" sz="2800" dirty="0"/>
          </a:p>
        </p:txBody>
      </p:sp>
      <p:sp>
        <p:nvSpPr>
          <p:cNvPr id="70" name="TextBox 69"/>
          <p:cNvSpPr txBox="1"/>
          <p:nvPr/>
        </p:nvSpPr>
        <p:spPr>
          <a:xfrm>
            <a:off x="41189" y="2672307"/>
            <a:ext cx="26129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Agricultural production</a:t>
            </a:r>
            <a:endParaRPr lang="en-US" sz="2800" dirty="0"/>
          </a:p>
        </p:txBody>
      </p:sp>
      <p:sp>
        <p:nvSpPr>
          <p:cNvPr id="71" name="TextBox 70"/>
          <p:cNvSpPr txBox="1"/>
          <p:nvPr/>
        </p:nvSpPr>
        <p:spPr>
          <a:xfrm>
            <a:off x="7599680" y="5515134"/>
            <a:ext cx="3444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Electricity production</a:t>
            </a:r>
          </a:p>
        </p:txBody>
      </p:sp>
    </p:spTree>
    <p:extLst>
      <p:ext uri="{BB962C8B-B14F-4D97-AF65-F5344CB8AC3E}">
        <p14:creationId xmlns:p14="http://schemas.microsoft.com/office/powerpoint/2010/main" val="18607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88455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Turning to turbines: </a:t>
            </a:r>
            <a:r>
              <a:rPr lang="en-US" sz="2400" dirty="0" smtClean="0">
                <a:hlinkClick r:id="rId2"/>
              </a:rPr>
              <a:t>By </a:t>
            </a:r>
            <a:r>
              <a:rPr lang="en-US" sz="2400" dirty="0">
                <a:hlinkClick r:id="rId2"/>
              </a:rPr>
              <a:t>Cole </a:t>
            </a:r>
            <a:r>
              <a:rPr lang="en-US" sz="2400" dirty="0" err="1">
                <a:hlinkClick r:id="rId2"/>
              </a:rPr>
              <a:t>Epley</a:t>
            </a:r>
            <a:r>
              <a:rPr lang="en-US" sz="2400" dirty="0">
                <a:hlinkClick r:id="rId2"/>
              </a:rPr>
              <a:t> / World-Herald staff </a:t>
            </a:r>
            <a:r>
              <a:rPr lang="en-US" sz="2400" dirty="0" smtClean="0">
                <a:hlinkClick r:id="rId2"/>
              </a:rPr>
              <a:t>writer</a:t>
            </a:r>
            <a:r>
              <a:rPr lang="en-US" sz="2400" dirty="0" smtClean="0"/>
              <a:t> (</a:t>
            </a:r>
            <a:r>
              <a:rPr lang="en-US" sz="2400" dirty="0" err="1" smtClean="0"/>
              <a:t>Omaho</a:t>
            </a:r>
            <a:r>
              <a:rPr lang="en-US" sz="2400" dirty="0" smtClean="0"/>
              <a:t>, NB)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248" y="1430750"/>
            <a:ext cx="10020946" cy="356796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Terry </a:t>
            </a:r>
            <a:r>
              <a:rPr lang="en-US" dirty="0" err="1" smtClean="0"/>
              <a:t>Brockhaus</a:t>
            </a:r>
            <a:r>
              <a:rPr lang="en-US" dirty="0" smtClean="0"/>
              <a:t>: “… </a:t>
            </a:r>
            <a:r>
              <a:rPr lang="en-US" dirty="0"/>
              <a:t>land-lease payments of about $32,000 </a:t>
            </a:r>
            <a:r>
              <a:rPr lang="en-US" dirty="0" smtClean="0"/>
              <a:t>…” </a:t>
            </a:r>
          </a:p>
          <a:p>
            <a:pPr lvl="1"/>
            <a:r>
              <a:rPr lang="en-US" dirty="0" smtClean="0"/>
              <a:t>$5,000 to $7,000 per year per turbine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But later in the article…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Ed </a:t>
            </a:r>
            <a:r>
              <a:rPr lang="en-US" dirty="0" smtClean="0"/>
              <a:t>Woolsey: “</a:t>
            </a:r>
            <a:r>
              <a:rPr lang="en-US" dirty="0"/>
              <a:t>One turbine has changed my </a:t>
            </a:r>
            <a:r>
              <a:rPr lang="en-US" dirty="0" smtClean="0"/>
              <a:t>life”</a:t>
            </a:r>
          </a:p>
          <a:p>
            <a:pPr lvl="1"/>
            <a:r>
              <a:rPr lang="en-US" dirty="0" smtClean="0"/>
              <a:t>What is happening here??</a:t>
            </a:r>
          </a:p>
          <a:p>
            <a:pPr lvl="1"/>
            <a:r>
              <a:rPr lang="en-US" dirty="0" smtClean="0"/>
              <a:t>Part is the Production Tax Credit (PTC). What else?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478" y="592296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http://www.omaha.com/money/turning-to-turbines-as-commodity-prices-remain-low-wind-energy/article_2814e2cf-83a3-547d-a09e-f039e935f399.html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478" y="6488668"/>
            <a:ext cx="795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http://farmenergy.org/success-stories/wind-energy/new-crosswind-energy-project</a:t>
            </a:r>
          </a:p>
        </p:txBody>
      </p:sp>
    </p:spTree>
    <p:extLst>
      <p:ext uri="{BB962C8B-B14F-4D97-AF65-F5344CB8AC3E}">
        <p14:creationId xmlns:p14="http://schemas.microsoft.com/office/powerpoint/2010/main" val="55980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2921"/>
            <a:ext cx="9968345" cy="5375080"/>
          </a:xfrm>
        </p:spPr>
        <p:txBody>
          <a:bodyPr>
            <a:normAutofit/>
          </a:bodyPr>
          <a:lstStyle/>
          <a:p>
            <a:pPr marL="466618" indent="-466618">
              <a:buFont typeface="+mj-lt"/>
              <a:buAutoNum type="arabicPeriod"/>
            </a:pPr>
            <a:r>
              <a:rPr lang="en-US" dirty="0"/>
              <a:t>Special treatment of </a:t>
            </a:r>
            <a:r>
              <a:rPr lang="en-US" dirty="0" smtClean="0"/>
              <a:t>land owners/collectives </a:t>
            </a:r>
            <a:r>
              <a:rPr lang="en-US" dirty="0"/>
              <a:t>who </a:t>
            </a:r>
            <a:r>
              <a:rPr lang="en-US" dirty="0" smtClean="0"/>
              <a:t>agree to water </a:t>
            </a:r>
            <a:r>
              <a:rPr lang="en-US" dirty="0"/>
              <a:t>cutbacks for </a:t>
            </a:r>
            <a:r>
              <a:rPr lang="en-US" dirty="0" smtClean="0"/>
              <a:t>power sale </a:t>
            </a:r>
            <a:r>
              <a:rPr lang="en-US" dirty="0"/>
              <a:t>rights</a:t>
            </a:r>
            <a:r>
              <a:rPr lang="en-US" dirty="0" smtClean="0"/>
              <a:t>.</a:t>
            </a:r>
          </a:p>
          <a:p>
            <a:pPr marL="777697" lvl="1" indent="-414772"/>
            <a:r>
              <a:rPr lang="en-US" dirty="0" smtClean="0">
                <a:solidFill>
                  <a:srgbClr val="FF0000"/>
                </a:solidFill>
              </a:rPr>
              <a:t>Sell electricity to coops </a:t>
            </a:r>
            <a:r>
              <a:rPr lang="en-US" dirty="0">
                <a:solidFill>
                  <a:srgbClr val="FF0000"/>
                </a:solidFill>
              </a:rPr>
              <a:t>without </a:t>
            </a:r>
            <a:r>
              <a:rPr lang="en-US" dirty="0" smtClean="0">
                <a:solidFill>
                  <a:srgbClr val="FF0000"/>
                </a:solidFill>
              </a:rPr>
              <a:t>KCC “utility” label</a:t>
            </a:r>
          </a:p>
          <a:p>
            <a:pPr marL="777697" lvl="1" indent="-414772"/>
            <a:r>
              <a:rPr lang="en-US" dirty="0" smtClean="0">
                <a:solidFill>
                  <a:srgbClr val="FF0000"/>
                </a:solidFill>
              </a:rPr>
              <a:t>No generator size limit</a:t>
            </a:r>
          </a:p>
          <a:p>
            <a:pPr marL="777697" lvl="1" indent="-414772"/>
            <a:r>
              <a:rPr lang="en-US" dirty="0" smtClean="0">
                <a:solidFill>
                  <a:srgbClr val="00B050"/>
                </a:solidFill>
              </a:rPr>
              <a:t>Coops can sign PPAs* with landowners</a:t>
            </a:r>
          </a:p>
          <a:p>
            <a:pPr marL="777697" lvl="1" indent="-414772"/>
            <a:r>
              <a:rPr lang="en-US" dirty="0" smtClean="0">
                <a:solidFill>
                  <a:srgbClr val="00B050"/>
                </a:solidFill>
              </a:rPr>
              <a:t>Collectives are allowed.  </a:t>
            </a:r>
          </a:p>
          <a:p>
            <a:pPr marL="777697" lvl="1" indent="-414772"/>
            <a:r>
              <a:rPr lang="en-US" dirty="0" smtClean="0">
                <a:solidFill>
                  <a:srgbClr val="00B050"/>
                </a:solidFill>
              </a:rPr>
              <a:t>Multiple meters under one contract.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Grid capacity: </a:t>
            </a:r>
          </a:p>
          <a:p>
            <a:pPr lvl="1"/>
            <a:r>
              <a:rPr lang="en-US" dirty="0"/>
              <a:t>Need </a:t>
            </a:r>
            <a:r>
              <a:rPr lang="en-US" dirty="0" smtClean="0"/>
              <a:t>lines </a:t>
            </a:r>
            <a:r>
              <a:rPr lang="en-US" dirty="0"/>
              <a:t>and </a:t>
            </a:r>
            <a:r>
              <a:rPr lang="en-US" dirty="0" smtClean="0"/>
              <a:t>substations </a:t>
            </a:r>
            <a:r>
              <a:rPr lang="en-US" dirty="0"/>
              <a:t>for MW-sized generators at landowner sites. Cost-share rules to pay for enhancements</a:t>
            </a:r>
          </a:p>
          <a:p>
            <a:pPr lvl="1"/>
            <a:r>
              <a:rPr lang="en-US" dirty="0"/>
              <a:t>Coop role bigger</a:t>
            </a:r>
            <a:r>
              <a:rPr lang="en-US" dirty="0" smtClean="0"/>
              <a:t>?</a:t>
            </a:r>
            <a:endParaRPr lang="en-US" dirty="0">
              <a:solidFill>
                <a:srgbClr val="00B050"/>
              </a:solidFill>
            </a:endParaRPr>
          </a:p>
          <a:p>
            <a:pPr marL="362925" lvl="1" indent="0"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177" dirty="0" smtClean="0"/>
              <a:t>*PPA</a:t>
            </a:r>
            <a:r>
              <a:rPr lang="en-US" sz="2177" dirty="0"/>
              <a:t>,</a:t>
            </a:r>
            <a:r>
              <a:rPr lang="en-US" sz="2177" dirty="0" smtClean="0"/>
              <a:t> Power </a:t>
            </a:r>
            <a:r>
              <a:rPr lang="en-US" sz="2177" dirty="0"/>
              <a:t>P</a:t>
            </a:r>
            <a:r>
              <a:rPr lang="en-US" sz="2177" dirty="0" smtClean="0"/>
              <a:t>urchase </a:t>
            </a:r>
            <a:r>
              <a:rPr lang="en-US" sz="2177" dirty="0"/>
              <a:t>A</a:t>
            </a:r>
            <a:r>
              <a:rPr lang="en-US" sz="2177" dirty="0" smtClean="0"/>
              <a:t>greement</a:t>
            </a:r>
            <a:r>
              <a:rPr lang="en-US" sz="2177" dirty="0"/>
              <a:t>: </a:t>
            </a:r>
            <a:r>
              <a:rPr lang="en-US" sz="2177" dirty="0" smtClean="0"/>
              <a:t>agreed sale price, typically </a:t>
            </a:r>
            <a:r>
              <a:rPr lang="en-US" sz="2177" dirty="0"/>
              <a:t>for</a:t>
            </a:r>
            <a:r>
              <a:rPr lang="en-US" sz="2177" dirty="0" smtClean="0"/>
              <a:t> 20 </a:t>
            </a:r>
            <a:r>
              <a:rPr lang="en-US" sz="2177" dirty="0" err="1" smtClean="0"/>
              <a:t>yrs</a:t>
            </a:r>
            <a:endParaRPr lang="en-US" sz="2177" dirty="0"/>
          </a:p>
        </p:txBody>
      </p:sp>
      <p:sp>
        <p:nvSpPr>
          <p:cNvPr id="4" name="TextBox 3"/>
          <p:cNvSpPr txBox="1"/>
          <p:nvPr/>
        </p:nvSpPr>
        <p:spPr>
          <a:xfrm rot="2448607">
            <a:off x="8143670" y="2429489"/>
            <a:ext cx="1338572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77" dirty="0" smtClean="0">
                <a:solidFill>
                  <a:srgbClr val="FF0000"/>
                </a:solidFill>
              </a:rPr>
              <a:t>Necessary</a:t>
            </a:r>
            <a:endParaRPr lang="en-US" sz="2177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448607">
            <a:off x="8180074" y="3469940"/>
            <a:ext cx="906787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77" dirty="0">
                <a:solidFill>
                  <a:srgbClr val="00B050"/>
                </a:solidFill>
              </a:rPr>
              <a:t>Useful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573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Kansas changes needed to support </a:t>
            </a:r>
            <a:br>
              <a:rPr lang="en-US" dirty="0" smtClean="0"/>
            </a:br>
            <a:r>
              <a:rPr lang="en-US" dirty="0" smtClean="0"/>
              <a:t>more locally profitable wind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3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5" y="29678"/>
            <a:ext cx="11770501" cy="1325563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calculator – initial design ideas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28414" y="659418"/>
            <a:ext cx="7664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</a:t>
            </a:r>
            <a:r>
              <a:rPr lang="en-US" sz="2800" dirty="0" smtClean="0"/>
              <a:t>quations</a:t>
            </a:r>
            <a:r>
              <a:rPr lang="en-US" sz="2800" dirty="0"/>
              <a:t>, numbers, web links, web searches, </a:t>
            </a:r>
            <a:r>
              <a:rPr lang="en-US" sz="2800" dirty="0" smtClean="0"/>
              <a:t>judgement. User modification supported.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-117010" y="644185"/>
            <a:ext cx="4385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Users</a:t>
            </a:r>
            <a:r>
              <a:rPr lang="en-US" sz="2800" b="1" dirty="0" smtClean="0"/>
              <a:t>: </a:t>
            </a:r>
            <a:r>
              <a:rPr lang="en-US" sz="2800" dirty="0" smtClean="0"/>
              <a:t>define circumstances </a:t>
            </a:r>
            <a:r>
              <a:rPr lang="en-US" sz="2800" dirty="0"/>
              <a:t>and </a:t>
            </a:r>
            <a:r>
              <a:rPr lang="en-US" sz="2800" dirty="0" smtClean="0"/>
              <a:t>preferences</a:t>
            </a:r>
            <a:endParaRPr lang="en-US" sz="2800" dirty="0"/>
          </a:p>
        </p:txBody>
      </p:sp>
      <p:sp>
        <p:nvSpPr>
          <p:cNvPr id="11" name="Right Arrow 10"/>
          <p:cNvSpPr/>
          <p:nvPr/>
        </p:nvSpPr>
        <p:spPr>
          <a:xfrm flipV="1">
            <a:off x="7065496" y="2541487"/>
            <a:ext cx="522721" cy="516923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5400000" flipV="1">
            <a:off x="1766181" y="1471765"/>
            <a:ext cx="479043" cy="516923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5400000" flipV="1">
            <a:off x="6213006" y="1475499"/>
            <a:ext cx="479043" cy="516923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942" y="2187174"/>
            <a:ext cx="4516742" cy="2642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50" y="1969747"/>
            <a:ext cx="6816446" cy="38432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928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8837268" y="6981"/>
            <a:ext cx="3311746" cy="2187686"/>
          </a:xfrm>
          <a:prstGeom prst="rect">
            <a:avLst/>
          </a:prstGeom>
          <a:solidFill>
            <a:srgbClr val="3399FF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141431" y="-39113"/>
            <a:ext cx="4643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FAQs</a:t>
            </a:r>
          </a:p>
          <a:p>
            <a:r>
              <a:rPr lang="en-US" dirty="0" smtClean="0"/>
              <a:t>Is local pumping enough to deplete the groundwater? </a:t>
            </a:r>
            <a:r>
              <a:rPr lang="en-US" b="1" u="sng" dirty="0"/>
              <a:t>Click here</a:t>
            </a:r>
          </a:p>
          <a:p>
            <a:r>
              <a:rPr lang="en-US" dirty="0" smtClean="0"/>
              <a:t>What federal and state incentives are there for wind power development? </a:t>
            </a:r>
            <a:r>
              <a:rPr lang="en-US" b="1" u="sng" dirty="0"/>
              <a:t>Click </a:t>
            </a:r>
            <a:r>
              <a:rPr lang="en-US" b="1" u="sng" dirty="0" smtClean="0"/>
              <a:t>here</a:t>
            </a:r>
            <a:endParaRPr lang="en-US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68673" cy="21683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69632" y="129692"/>
            <a:ext cx="3528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1. Select your location and area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9014688" y="-52448"/>
            <a:ext cx="2999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Results: Graph end year: </a:t>
            </a:r>
            <a:r>
              <a:rPr lang="en-US" b="1" u="sng" dirty="0" smtClean="0"/>
              <a:t>2072</a:t>
            </a:r>
            <a:endParaRPr lang="en-US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1394294" y="507620"/>
            <a:ext cx="10793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558 acres</a:t>
            </a:r>
            <a:endParaRPr lang="en-US" b="1" dirty="0"/>
          </a:p>
        </p:txBody>
      </p:sp>
      <p:sp>
        <p:nvSpPr>
          <p:cNvPr id="45" name="Shape 108"/>
          <p:cNvSpPr txBox="1"/>
          <p:nvPr/>
        </p:nvSpPr>
        <p:spPr>
          <a:xfrm>
            <a:off x="66444" y="6300404"/>
            <a:ext cx="12125556" cy="548171"/>
          </a:xfrm>
          <a:prstGeom prst="rect">
            <a:avLst/>
          </a:prstGeom>
          <a:solidFill>
            <a:schemeClr val="accent2">
              <a:lumMod val="60000"/>
              <a:lumOff val="40000"/>
              <a:alpha val="39216"/>
            </a:schemeClr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" name="Shape 106"/>
          <p:cNvSpPr txBox="1"/>
          <p:nvPr/>
        </p:nvSpPr>
        <p:spPr>
          <a:xfrm>
            <a:off x="57795" y="3983808"/>
            <a:ext cx="12161520" cy="11887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Shape 107"/>
          <p:cNvSpPr txBox="1"/>
          <p:nvPr/>
        </p:nvSpPr>
        <p:spPr>
          <a:xfrm>
            <a:off x="57795" y="5218842"/>
            <a:ext cx="12161520" cy="10515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Shape 111"/>
          <p:cNvSpPr txBox="1"/>
          <p:nvPr/>
        </p:nvSpPr>
        <p:spPr>
          <a:xfrm>
            <a:off x="19282" y="4076879"/>
            <a:ext cx="869585" cy="535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b="1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Wind and Solar Energy</a:t>
            </a:r>
            <a:endParaRPr lang="en-US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57" name="Shape 112"/>
          <p:cNvSpPr txBox="1"/>
          <p:nvPr/>
        </p:nvSpPr>
        <p:spPr>
          <a:xfrm>
            <a:off x="27180" y="5583265"/>
            <a:ext cx="896815" cy="3527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b="1" i="0" u="none" strike="noStrike" cap="none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Water</a:t>
            </a:r>
          </a:p>
        </p:txBody>
      </p:sp>
      <p:sp>
        <p:nvSpPr>
          <p:cNvPr id="58" name="Shape 113"/>
          <p:cNvSpPr txBox="1"/>
          <p:nvPr/>
        </p:nvSpPr>
        <p:spPr>
          <a:xfrm>
            <a:off x="80511" y="6427262"/>
            <a:ext cx="741215" cy="343504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b="1" i="0" u="none" strike="noStrike" cap="none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Climate</a:t>
            </a:r>
          </a:p>
        </p:txBody>
      </p:sp>
      <p:sp>
        <p:nvSpPr>
          <p:cNvPr id="59" name="Shape 120"/>
          <p:cNvSpPr txBox="1"/>
          <p:nvPr/>
        </p:nvSpPr>
        <p:spPr>
          <a:xfrm>
            <a:off x="6542670" y="2208522"/>
            <a:ext cx="1711221" cy="3920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Key knowledge </a:t>
            </a:r>
            <a:endParaRPr lang="en-US" sz="1600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60" name="Shape 121"/>
          <p:cNvSpPr txBox="1"/>
          <p:nvPr/>
        </p:nvSpPr>
        <p:spPr>
          <a:xfrm>
            <a:off x="3805662" y="2190130"/>
            <a:ext cx="2407731" cy="294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3. Make Choices</a:t>
            </a:r>
            <a:endParaRPr lang="en-US" sz="1600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62" name="Shape 149"/>
          <p:cNvSpPr txBox="1"/>
          <p:nvPr/>
        </p:nvSpPr>
        <p:spPr>
          <a:xfrm>
            <a:off x="1118690" y="2196452"/>
            <a:ext cx="2173385" cy="411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2</a:t>
            </a:r>
            <a:r>
              <a:rPr lang="en-US" sz="1600" b="1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 Define Framework</a:t>
            </a:r>
            <a:endParaRPr lang="en-US" sz="1600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69" name="Shape 108"/>
          <p:cNvSpPr txBox="1"/>
          <p:nvPr/>
        </p:nvSpPr>
        <p:spPr>
          <a:xfrm>
            <a:off x="80853" y="2506164"/>
            <a:ext cx="12161520" cy="1406408"/>
          </a:xfrm>
          <a:prstGeom prst="rect">
            <a:avLst/>
          </a:prstGeom>
          <a:solidFill>
            <a:srgbClr val="CCEEDF">
              <a:alpha val="39216"/>
            </a:srgbClr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Shape 113"/>
          <p:cNvSpPr txBox="1"/>
          <p:nvPr/>
        </p:nvSpPr>
        <p:spPr>
          <a:xfrm>
            <a:off x="33750" y="2789067"/>
            <a:ext cx="800057" cy="472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b="1" i="0" u="none" strike="noStrike" cap="none" baseline="0" dirty="0" err="1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Agri</a:t>
            </a:r>
            <a:r>
              <a:rPr lang="en-US" b="1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-culture</a:t>
            </a:r>
            <a:endParaRPr lang="en-US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169087" y="2191151"/>
            <a:ext cx="109429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/>
              <a:t>Select, then click here for defaults </a:t>
            </a:r>
            <a:endParaRPr lang="en-US" sz="1200" dirty="0"/>
          </a:p>
        </p:txBody>
      </p:sp>
      <p:sp>
        <p:nvSpPr>
          <p:cNvPr id="85" name="TextBox 84"/>
          <p:cNvSpPr txBox="1"/>
          <p:nvPr/>
        </p:nvSpPr>
        <p:spPr>
          <a:xfrm>
            <a:off x="757569" y="6409243"/>
            <a:ext cx="18719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/>
              <a:t>Select to change. Select and click here to return to default</a:t>
            </a:r>
            <a:endParaRPr lang="en-US" sz="1200" dirty="0"/>
          </a:p>
        </p:txBody>
      </p:sp>
      <p:sp>
        <p:nvSpPr>
          <p:cNvPr id="86" name="Rectangle 85"/>
          <p:cNvSpPr/>
          <p:nvPr/>
        </p:nvSpPr>
        <p:spPr>
          <a:xfrm>
            <a:off x="6463550" y="2194400"/>
            <a:ext cx="2908972" cy="404321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9428084" y="2194667"/>
            <a:ext cx="2773175" cy="404321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637806" y="2184218"/>
            <a:ext cx="2758018" cy="406752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41216" y="2184218"/>
            <a:ext cx="2841999" cy="4067522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hape 122"/>
          <p:cNvSpPr txBox="1"/>
          <p:nvPr/>
        </p:nvSpPr>
        <p:spPr>
          <a:xfrm>
            <a:off x="9559276" y="2237246"/>
            <a:ext cx="1557540" cy="2226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600" b="1" i="0" u="none" strike="noStrike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Consequences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1248008" y="2228288"/>
            <a:ext cx="879992" cy="276999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Calculate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583062" y="1524422"/>
            <a:ext cx="4351952" cy="646331"/>
          </a:xfrm>
          <a:prstGeom prst="rect">
            <a:avLst/>
          </a:prstGeom>
          <a:solidFill>
            <a:srgbClr val="3399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Plot Annual Average</a:t>
            </a:r>
          </a:p>
          <a:p>
            <a:pPr algn="ctr"/>
            <a:r>
              <a:rPr lang="en-US" b="1" dirty="0" smtClean="0"/>
              <a:t>Add Variability      Add Uncertainty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15203" y="2960707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2A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911822" y="4344816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2B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919451" y="5583265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2C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767461" y="2905134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764080" y="428924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771709" y="5527692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C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2343" y="288231"/>
            <a:ext cx="3129100" cy="18309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59054" y="346886"/>
            <a:ext cx="1862832" cy="154722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0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8837268" y="6981"/>
            <a:ext cx="3311746" cy="2187686"/>
          </a:xfrm>
          <a:prstGeom prst="rect">
            <a:avLst/>
          </a:prstGeom>
          <a:solidFill>
            <a:srgbClr val="3399FF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141431" y="-39113"/>
            <a:ext cx="4643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FAQs</a:t>
            </a:r>
          </a:p>
          <a:p>
            <a:r>
              <a:rPr lang="en-US" dirty="0" smtClean="0"/>
              <a:t>Is local pumping enough to deplete the groundwater? </a:t>
            </a:r>
            <a:r>
              <a:rPr lang="en-US" b="1" u="sng" dirty="0"/>
              <a:t>Click here</a:t>
            </a:r>
          </a:p>
          <a:p>
            <a:r>
              <a:rPr lang="en-US" dirty="0" smtClean="0"/>
              <a:t>What federal and state incentives are there for wind power development? </a:t>
            </a:r>
            <a:r>
              <a:rPr lang="en-US" b="1" u="sng" dirty="0"/>
              <a:t>Click </a:t>
            </a:r>
            <a:r>
              <a:rPr lang="en-US" b="1" u="sng" dirty="0" smtClean="0"/>
              <a:t>here</a:t>
            </a:r>
            <a:endParaRPr lang="en-US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68673" cy="21683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69632" y="129692"/>
            <a:ext cx="3528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1. Select your location and area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9014688" y="-52448"/>
            <a:ext cx="2999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Results: Graph end year: </a:t>
            </a:r>
            <a:r>
              <a:rPr lang="en-US" b="1" u="sng" dirty="0" smtClean="0"/>
              <a:t>2072</a:t>
            </a:r>
            <a:endParaRPr lang="en-US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1394294" y="507620"/>
            <a:ext cx="10793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558 acres</a:t>
            </a:r>
            <a:endParaRPr lang="en-US" b="1" dirty="0"/>
          </a:p>
        </p:txBody>
      </p:sp>
      <p:sp>
        <p:nvSpPr>
          <p:cNvPr id="45" name="Shape 108"/>
          <p:cNvSpPr txBox="1"/>
          <p:nvPr/>
        </p:nvSpPr>
        <p:spPr>
          <a:xfrm>
            <a:off x="66444" y="6300404"/>
            <a:ext cx="12125556" cy="548171"/>
          </a:xfrm>
          <a:prstGeom prst="rect">
            <a:avLst/>
          </a:prstGeom>
          <a:solidFill>
            <a:schemeClr val="accent2">
              <a:lumMod val="60000"/>
              <a:lumOff val="40000"/>
              <a:alpha val="39216"/>
            </a:schemeClr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" name="Shape 106"/>
          <p:cNvSpPr txBox="1"/>
          <p:nvPr/>
        </p:nvSpPr>
        <p:spPr>
          <a:xfrm>
            <a:off x="57795" y="3983808"/>
            <a:ext cx="12161520" cy="11887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Shape 107"/>
          <p:cNvSpPr txBox="1"/>
          <p:nvPr/>
        </p:nvSpPr>
        <p:spPr>
          <a:xfrm>
            <a:off x="57795" y="5218842"/>
            <a:ext cx="12161520" cy="10515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Shape 111"/>
          <p:cNvSpPr txBox="1"/>
          <p:nvPr/>
        </p:nvSpPr>
        <p:spPr>
          <a:xfrm>
            <a:off x="19282" y="4076879"/>
            <a:ext cx="869585" cy="535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b="1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Wind and Solar Energy</a:t>
            </a:r>
            <a:endParaRPr lang="en-US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57" name="Shape 112"/>
          <p:cNvSpPr txBox="1"/>
          <p:nvPr/>
        </p:nvSpPr>
        <p:spPr>
          <a:xfrm>
            <a:off x="27180" y="5583265"/>
            <a:ext cx="896815" cy="3527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b="1" i="0" u="none" strike="noStrike" cap="none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Water</a:t>
            </a:r>
          </a:p>
        </p:txBody>
      </p:sp>
      <p:sp>
        <p:nvSpPr>
          <p:cNvPr id="58" name="Shape 113"/>
          <p:cNvSpPr txBox="1"/>
          <p:nvPr/>
        </p:nvSpPr>
        <p:spPr>
          <a:xfrm>
            <a:off x="80511" y="6427262"/>
            <a:ext cx="741215" cy="343504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b="1" i="0" u="none" strike="noStrike" cap="none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Climate</a:t>
            </a:r>
          </a:p>
        </p:txBody>
      </p:sp>
      <p:sp>
        <p:nvSpPr>
          <p:cNvPr id="59" name="Shape 120"/>
          <p:cNvSpPr txBox="1"/>
          <p:nvPr/>
        </p:nvSpPr>
        <p:spPr>
          <a:xfrm>
            <a:off x="6542670" y="2208522"/>
            <a:ext cx="1711221" cy="3920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Key knowledge </a:t>
            </a:r>
            <a:endParaRPr lang="en-US" sz="1600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60" name="Shape 121"/>
          <p:cNvSpPr txBox="1"/>
          <p:nvPr/>
        </p:nvSpPr>
        <p:spPr>
          <a:xfrm>
            <a:off x="3805662" y="2190130"/>
            <a:ext cx="2407731" cy="294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3. Make Choices</a:t>
            </a:r>
            <a:endParaRPr lang="en-US" sz="1600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62" name="Shape 149"/>
          <p:cNvSpPr txBox="1"/>
          <p:nvPr/>
        </p:nvSpPr>
        <p:spPr>
          <a:xfrm>
            <a:off x="1118690" y="2196452"/>
            <a:ext cx="2173385" cy="411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2</a:t>
            </a:r>
            <a:r>
              <a:rPr lang="en-US" sz="1600" b="1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 Define Framework</a:t>
            </a:r>
            <a:endParaRPr lang="en-US" sz="1600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69" name="Shape 108"/>
          <p:cNvSpPr txBox="1"/>
          <p:nvPr/>
        </p:nvSpPr>
        <p:spPr>
          <a:xfrm>
            <a:off x="80853" y="2506164"/>
            <a:ext cx="12161520" cy="1406408"/>
          </a:xfrm>
          <a:prstGeom prst="rect">
            <a:avLst/>
          </a:prstGeom>
          <a:solidFill>
            <a:srgbClr val="CCEEDF">
              <a:alpha val="39216"/>
            </a:srgbClr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Shape 113"/>
          <p:cNvSpPr txBox="1"/>
          <p:nvPr/>
        </p:nvSpPr>
        <p:spPr>
          <a:xfrm>
            <a:off x="33750" y="2789067"/>
            <a:ext cx="800057" cy="472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b="1" i="0" u="none" strike="noStrike" cap="none" baseline="0" dirty="0" err="1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Agri</a:t>
            </a:r>
            <a:r>
              <a:rPr lang="en-US" b="1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-culture</a:t>
            </a:r>
            <a:endParaRPr lang="en-US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169087" y="2191151"/>
            <a:ext cx="109429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/>
              <a:t>Select, then click here for defaults </a:t>
            </a:r>
            <a:endParaRPr lang="en-US" sz="1200" dirty="0"/>
          </a:p>
        </p:txBody>
      </p:sp>
      <p:sp>
        <p:nvSpPr>
          <p:cNvPr id="85" name="TextBox 84"/>
          <p:cNvSpPr txBox="1"/>
          <p:nvPr/>
        </p:nvSpPr>
        <p:spPr>
          <a:xfrm>
            <a:off x="757569" y="6409243"/>
            <a:ext cx="18719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/>
              <a:t>Select to change. Select and click here to return to default</a:t>
            </a:r>
            <a:endParaRPr lang="en-US" sz="1200" dirty="0"/>
          </a:p>
        </p:txBody>
      </p:sp>
      <p:sp>
        <p:nvSpPr>
          <p:cNvPr id="86" name="Rectangle 85"/>
          <p:cNvSpPr/>
          <p:nvPr/>
        </p:nvSpPr>
        <p:spPr>
          <a:xfrm>
            <a:off x="6463550" y="2194400"/>
            <a:ext cx="2908972" cy="404321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9428084" y="2194667"/>
            <a:ext cx="2773175" cy="404321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637806" y="2184218"/>
            <a:ext cx="2758018" cy="406752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41216" y="2184218"/>
            <a:ext cx="2841999" cy="4067522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hape 122"/>
          <p:cNvSpPr txBox="1"/>
          <p:nvPr/>
        </p:nvSpPr>
        <p:spPr>
          <a:xfrm>
            <a:off x="9559276" y="2237246"/>
            <a:ext cx="1557540" cy="2226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600" b="1" i="0" u="none" strike="noStrike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Consequences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1248008" y="2228288"/>
            <a:ext cx="879992" cy="276999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Calculate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583062" y="1524422"/>
            <a:ext cx="4351952" cy="646331"/>
          </a:xfrm>
          <a:prstGeom prst="rect">
            <a:avLst/>
          </a:prstGeom>
          <a:solidFill>
            <a:srgbClr val="3399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Plot Annual Average</a:t>
            </a:r>
          </a:p>
          <a:p>
            <a:pPr algn="ctr"/>
            <a:r>
              <a:rPr lang="en-US" b="1" dirty="0" smtClean="0"/>
              <a:t>Add Variability      Add Uncertainty</a:t>
            </a:r>
            <a:endParaRPr lang="en-US" b="1" dirty="0"/>
          </a:p>
        </p:txBody>
      </p:sp>
      <p:sp>
        <p:nvSpPr>
          <p:cNvPr id="36" name="Shape 135"/>
          <p:cNvSpPr txBox="1"/>
          <p:nvPr/>
        </p:nvSpPr>
        <p:spPr>
          <a:xfrm>
            <a:off x="772961" y="4019176"/>
            <a:ext cx="2804690" cy="11041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buClr>
                <a:schemeClr val="dk1"/>
              </a:buClr>
              <a:buSzPct val="25000"/>
            </a:pPr>
            <a:r>
              <a:rPr lang="en-US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Wind turbines</a:t>
            </a:r>
            <a:r>
              <a:rPr lang="en-US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Solar panels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    </a:t>
            </a:r>
            <a:r>
              <a:rPr lang="en-US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Buy</a:t>
            </a:r>
            <a:r>
              <a:rPr lang="en-US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</a:t>
            </a:r>
            <a:r>
              <a:rPr lang="en-US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Lease   Land Lease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Electric 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generation potential: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Wind speed </a:t>
            </a: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map is </a:t>
            </a:r>
            <a:r>
              <a:rPr lang="en-US" sz="1200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HERE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1200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Solar map is </a:t>
            </a:r>
            <a:r>
              <a:rPr lang="en-US" sz="1200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HERE</a:t>
            </a:r>
            <a:endParaRPr lang="en-US" sz="1200" b="1" u="sng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ct val="25000"/>
            </a:pPr>
            <a:endParaRPr lang="en-US" b="1" u="sng" dirty="0" smtClean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ct val="25000"/>
            </a:pPr>
            <a:endParaRPr lang="en-US" dirty="0" smtClean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11218" y="5634960"/>
            <a:ext cx="25011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HPA map from KGS is 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Stories from your region are 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</p:txBody>
      </p:sp>
      <p:sp>
        <p:nvSpPr>
          <p:cNvPr id="39" name="Shape 159"/>
          <p:cNvSpPr txBox="1"/>
          <p:nvPr/>
        </p:nvSpPr>
        <p:spPr>
          <a:xfrm>
            <a:off x="762684" y="2556918"/>
            <a:ext cx="2416614" cy="1310574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b="1" u="sng" dirty="0" smtClean="0"/>
              <a:t>Field Crops</a:t>
            </a:r>
            <a:r>
              <a:rPr lang="en-US" b="1" dirty="0" smtClean="0"/>
              <a:t>      Ranching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</p:txBody>
      </p:sp>
      <p:sp>
        <p:nvSpPr>
          <p:cNvPr id="41" name="Shape 159"/>
          <p:cNvSpPr txBox="1"/>
          <p:nvPr/>
        </p:nvSpPr>
        <p:spPr>
          <a:xfrm>
            <a:off x="2344991" y="2862321"/>
            <a:ext cx="1246278" cy="1034382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Choose via Crop Water Allocation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CWA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from KSU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82385" y="2957066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43" name="Shape 135"/>
          <p:cNvSpPr txBox="1"/>
          <p:nvPr/>
        </p:nvSpPr>
        <p:spPr>
          <a:xfrm>
            <a:off x="802276" y="5215746"/>
            <a:ext cx="2766300" cy="11142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buClr>
                <a:schemeClr val="dk1"/>
              </a:buClr>
              <a:buSzPct val="25000"/>
            </a:pPr>
            <a:r>
              <a:rPr lang="en-US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Irrigation: </a:t>
            </a:r>
            <a:r>
              <a:rPr lang="en-US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Fresh Groundwater</a:t>
            </a:r>
            <a:endParaRPr lang="en-US" b="1" u="sng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46" name="Shape 159"/>
          <p:cNvSpPr txBox="1"/>
          <p:nvPr/>
        </p:nvSpPr>
        <p:spPr>
          <a:xfrm>
            <a:off x="674912" y="2862321"/>
            <a:ext cx="1509616" cy="1075173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dirty="0" smtClean="0"/>
              <a:t>Use county defaults for crops, water, fertilize, prices, etc.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2343" y="288231"/>
            <a:ext cx="3129100" cy="1830983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9959054" y="346886"/>
            <a:ext cx="1862832" cy="154722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767461" y="2905134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764080" y="428924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771709" y="5527692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8837268" y="6981"/>
            <a:ext cx="3311746" cy="2187686"/>
          </a:xfrm>
          <a:prstGeom prst="rect">
            <a:avLst/>
          </a:prstGeom>
          <a:solidFill>
            <a:srgbClr val="3399FF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141431" y="-39113"/>
            <a:ext cx="4643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FAQs</a:t>
            </a:r>
          </a:p>
          <a:p>
            <a:r>
              <a:rPr lang="en-US" dirty="0" smtClean="0"/>
              <a:t>Is local pumping enough to deplete the groundwater? </a:t>
            </a:r>
            <a:r>
              <a:rPr lang="en-US" b="1" u="sng" dirty="0"/>
              <a:t>Click here</a:t>
            </a:r>
          </a:p>
          <a:p>
            <a:r>
              <a:rPr lang="en-US" dirty="0" smtClean="0"/>
              <a:t>What federal and state incentives are there for wind power development? </a:t>
            </a:r>
            <a:r>
              <a:rPr lang="en-US" b="1" u="sng" dirty="0"/>
              <a:t>Click </a:t>
            </a:r>
            <a:r>
              <a:rPr lang="en-US" b="1" u="sng" dirty="0" smtClean="0"/>
              <a:t>here</a:t>
            </a:r>
            <a:endParaRPr lang="en-US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68673" cy="21683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69632" y="129692"/>
            <a:ext cx="3528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1. Select your location and area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9014688" y="-52448"/>
            <a:ext cx="2999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Results: Graph end year: </a:t>
            </a:r>
            <a:r>
              <a:rPr lang="en-US" b="1" u="sng" dirty="0" smtClean="0"/>
              <a:t>2072</a:t>
            </a:r>
            <a:endParaRPr lang="en-US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1394294" y="507620"/>
            <a:ext cx="10793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558 acres</a:t>
            </a:r>
            <a:endParaRPr lang="en-US" b="1" dirty="0"/>
          </a:p>
        </p:txBody>
      </p:sp>
      <p:sp>
        <p:nvSpPr>
          <p:cNvPr id="45" name="Shape 108"/>
          <p:cNvSpPr txBox="1"/>
          <p:nvPr/>
        </p:nvSpPr>
        <p:spPr>
          <a:xfrm>
            <a:off x="66444" y="6300404"/>
            <a:ext cx="12125556" cy="548171"/>
          </a:xfrm>
          <a:prstGeom prst="rect">
            <a:avLst/>
          </a:prstGeom>
          <a:solidFill>
            <a:schemeClr val="accent2">
              <a:lumMod val="60000"/>
              <a:lumOff val="40000"/>
              <a:alpha val="39216"/>
            </a:schemeClr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" name="Shape 106"/>
          <p:cNvSpPr txBox="1"/>
          <p:nvPr/>
        </p:nvSpPr>
        <p:spPr>
          <a:xfrm>
            <a:off x="57795" y="3983808"/>
            <a:ext cx="12161520" cy="11887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Shape 107"/>
          <p:cNvSpPr txBox="1"/>
          <p:nvPr/>
        </p:nvSpPr>
        <p:spPr>
          <a:xfrm>
            <a:off x="57795" y="5218842"/>
            <a:ext cx="12161520" cy="10515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Shape 111"/>
          <p:cNvSpPr txBox="1"/>
          <p:nvPr/>
        </p:nvSpPr>
        <p:spPr>
          <a:xfrm>
            <a:off x="19282" y="4076879"/>
            <a:ext cx="869585" cy="535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b="1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Wind and Solar Energy</a:t>
            </a:r>
            <a:endParaRPr lang="en-US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57" name="Shape 112"/>
          <p:cNvSpPr txBox="1"/>
          <p:nvPr/>
        </p:nvSpPr>
        <p:spPr>
          <a:xfrm>
            <a:off x="27180" y="5583265"/>
            <a:ext cx="896815" cy="3527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b="1" i="0" u="none" strike="noStrike" cap="none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Water</a:t>
            </a:r>
          </a:p>
        </p:txBody>
      </p:sp>
      <p:sp>
        <p:nvSpPr>
          <p:cNvPr id="58" name="Shape 113"/>
          <p:cNvSpPr txBox="1"/>
          <p:nvPr/>
        </p:nvSpPr>
        <p:spPr>
          <a:xfrm>
            <a:off x="80511" y="6427262"/>
            <a:ext cx="741215" cy="343504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b="1" i="0" u="none" strike="noStrike" cap="none" baseline="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Climate</a:t>
            </a:r>
          </a:p>
        </p:txBody>
      </p:sp>
      <p:sp>
        <p:nvSpPr>
          <p:cNvPr id="59" name="Shape 120"/>
          <p:cNvSpPr txBox="1"/>
          <p:nvPr/>
        </p:nvSpPr>
        <p:spPr>
          <a:xfrm>
            <a:off x="6542670" y="2208522"/>
            <a:ext cx="1711221" cy="3920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Key knowledge </a:t>
            </a:r>
            <a:endParaRPr lang="en-US" sz="1600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60" name="Shape 121"/>
          <p:cNvSpPr txBox="1"/>
          <p:nvPr/>
        </p:nvSpPr>
        <p:spPr>
          <a:xfrm>
            <a:off x="3805662" y="2190130"/>
            <a:ext cx="2407731" cy="294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3. Make Choices</a:t>
            </a:r>
            <a:endParaRPr lang="en-US" sz="1600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62" name="Shape 149"/>
          <p:cNvSpPr txBox="1"/>
          <p:nvPr/>
        </p:nvSpPr>
        <p:spPr>
          <a:xfrm>
            <a:off x="1118690" y="2196452"/>
            <a:ext cx="2173385" cy="411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2</a:t>
            </a:r>
            <a:r>
              <a:rPr lang="en-US" sz="1600" b="1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 Define Framework</a:t>
            </a:r>
            <a:endParaRPr lang="en-US" sz="1600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69" name="Shape 108"/>
          <p:cNvSpPr txBox="1"/>
          <p:nvPr/>
        </p:nvSpPr>
        <p:spPr>
          <a:xfrm>
            <a:off x="80853" y="2506164"/>
            <a:ext cx="12161520" cy="1406408"/>
          </a:xfrm>
          <a:prstGeom prst="rect">
            <a:avLst/>
          </a:prstGeom>
          <a:solidFill>
            <a:srgbClr val="CCEEDF">
              <a:alpha val="39216"/>
            </a:srgbClr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Shape 113"/>
          <p:cNvSpPr txBox="1"/>
          <p:nvPr/>
        </p:nvSpPr>
        <p:spPr>
          <a:xfrm>
            <a:off x="33750" y="2789067"/>
            <a:ext cx="800057" cy="472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b="1" i="0" u="none" strike="noStrike" cap="none" baseline="0" dirty="0" err="1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Agri</a:t>
            </a:r>
            <a:r>
              <a:rPr lang="en-US" b="1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-culture</a:t>
            </a:r>
            <a:endParaRPr lang="en-US" b="1" i="0" u="none" strike="noStrike" cap="none" baseline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169087" y="2191151"/>
            <a:ext cx="109429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/>
              <a:t>Select, then click here for defaults </a:t>
            </a:r>
            <a:endParaRPr lang="en-US" sz="1200" dirty="0"/>
          </a:p>
        </p:txBody>
      </p:sp>
      <p:sp>
        <p:nvSpPr>
          <p:cNvPr id="85" name="TextBox 84"/>
          <p:cNvSpPr txBox="1"/>
          <p:nvPr/>
        </p:nvSpPr>
        <p:spPr>
          <a:xfrm>
            <a:off x="757569" y="6409243"/>
            <a:ext cx="18719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/>
              <a:t>Select to change. Select and click here to return to default</a:t>
            </a:r>
            <a:endParaRPr lang="en-US" sz="1200" dirty="0"/>
          </a:p>
        </p:txBody>
      </p:sp>
      <p:sp>
        <p:nvSpPr>
          <p:cNvPr id="86" name="Rectangle 85"/>
          <p:cNvSpPr/>
          <p:nvPr/>
        </p:nvSpPr>
        <p:spPr>
          <a:xfrm>
            <a:off x="6463550" y="2194400"/>
            <a:ext cx="2908972" cy="404321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9428084" y="2194667"/>
            <a:ext cx="2773175" cy="404321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637806" y="2184218"/>
            <a:ext cx="2758018" cy="406752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41216" y="2184218"/>
            <a:ext cx="2841999" cy="4067522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hape 122"/>
          <p:cNvSpPr txBox="1"/>
          <p:nvPr/>
        </p:nvSpPr>
        <p:spPr>
          <a:xfrm>
            <a:off x="9559276" y="2237246"/>
            <a:ext cx="1557540" cy="2226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600" b="1" i="0" u="none" strike="noStrike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Consequences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1248008" y="2228288"/>
            <a:ext cx="879992" cy="276999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Calculate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583062" y="1524422"/>
            <a:ext cx="4351952" cy="646331"/>
          </a:xfrm>
          <a:prstGeom prst="rect">
            <a:avLst/>
          </a:prstGeom>
          <a:solidFill>
            <a:srgbClr val="3399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Plot Annual Average</a:t>
            </a:r>
          </a:p>
          <a:p>
            <a:pPr algn="ctr"/>
            <a:r>
              <a:rPr lang="en-US" b="1" dirty="0" smtClean="0"/>
              <a:t>Add Variability      Add Uncertainty</a:t>
            </a:r>
            <a:endParaRPr lang="en-US" b="1" dirty="0"/>
          </a:p>
        </p:txBody>
      </p:sp>
      <p:sp>
        <p:nvSpPr>
          <p:cNvPr id="36" name="Shape 135"/>
          <p:cNvSpPr txBox="1"/>
          <p:nvPr/>
        </p:nvSpPr>
        <p:spPr>
          <a:xfrm>
            <a:off x="772961" y="4019176"/>
            <a:ext cx="2804690" cy="11041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buClr>
                <a:schemeClr val="dk1"/>
              </a:buClr>
              <a:buSzPct val="25000"/>
            </a:pPr>
            <a:r>
              <a:rPr lang="en-US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Wind turbines</a:t>
            </a:r>
            <a:r>
              <a:rPr lang="en-US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Solar panels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    </a:t>
            </a:r>
            <a:r>
              <a:rPr lang="en-US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Buy</a:t>
            </a:r>
            <a:r>
              <a:rPr lang="en-US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</a:t>
            </a:r>
            <a:r>
              <a:rPr lang="en-US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Lease   Land Lease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Electric 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generation potential: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Wind speed </a:t>
            </a: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map is </a:t>
            </a:r>
            <a:r>
              <a:rPr lang="en-US" sz="1200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HERE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1200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Solar map is </a:t>
            </a:r>
            <a:r>
              <a:rPr lang="en-US" sz="1200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HERE</a:t>
            </a:r>
            <a:endParaRPr lang="en-US" sz="1200" b="1" u="sng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ct val="25000"/>
            </a:pPr>
            <a:endParaRPr lang="en-US" b="1" u="sng" dirty="0" smtClean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ct val="25000"/>
            </a:pPr>
            <a:endParaRPr lang="en-US" dirty="0" smtClean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37" name="Shape 135"/>
          <p:cNvSpPr txBox="1"/>
          <p:nvPr/>
        </p:nvSpPr>
        <p:spPr>
          <a:xfrm>
            <a:off x="3961161" y="4123651"/>
            <a:ext cx="2252232" cy="7386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buClr>
                <a:schemeClr val="dk1"/>
              </a:buClr>
              <a:buSzPct val="25000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turbines </a:t>
            </a:r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MW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Loan: </a:t>
            </a:r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years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APR </a:t>
            </a:r>
            <a:r>
              <a:rPr lang="en-US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Grid connection </a:t>
            </a:r>
            <a:r>
              <a:rPr lang="en-US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needed</a:t>
            </a:r>
            <a:endParaRPr lang="en-US" b="1" u="sng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11218" y="5634960"/>
            <a:ext cx="25011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HPA map from KGS is 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Stories from your region are 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</p:txBody>
      </p:sp>
      <p:sp>
        <p:nvSpPr>
          <p:cNvPr id="39" name="Shape 159"/>
          <p:cNvSpPr txBox="1"/>
          <p:nvPr/>
        </p:nvSpPr>
        <p:spPr>
          <a:xfrm>
            <a:off x="762684" y="2556918"/>
            <a:ext cx="2416614" cy="1310574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b="1" u="sng" dirty="0" smtClean="0"/>
              <a:t>Field Crops</a:t>
            </a:r>
            <a:r>
              <a:rPr lang="en-US" b="1" dirty="0" smtClean="0"/>
              <a:t>      Ranching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3675452" y="2626751"/>
            <a:ext cx="27376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Subsidies, insurance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Phase in period for irrigation change: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 years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First year: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Average past annual farm income: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$32,000</a:t>
            </a:r>
          </a:p>
        </p:txBody>
      </p:sp>
      <p:sp>
        <p:nvSpPr>
          <p:cNvPr id="41" name="Shape 159"/>
          <p:cNvSpPr txBox="1"/>
          <p:nvPr/>
        </p:nvSpPr>
        <p:spPr>
          <a:xfrm>
            <a:off x="2344991" y="2862321"/>
            <a:ext cx="1246278" cy="1034382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Choose via Crop Water Allocation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CWA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from KSU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82385" y="2957066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43" name="Shape 135"/>
          <p:cNvSpPr txBox="1"/>
          <p:nvPr/>
        </p:nvSpPr>
        <p:spPr>
          <a:xfrm>
            <a:off x="802276" y="5215746"/>
            <a:ext cx="2766300" cy="11142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buClr>
                <a:schemeClr val="dk1"/>
              </a:buClr>
              <a:buSzPct val="25000"/>
            </a:pPr>
            <a:r>
              <a:rPr lang="en-US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Irrigation: </a:t>
            </a:r>
            <a:r>
              <a:rPr lang="en-US" b="1" u="sng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Fresh Groundwater</a:t>
            </a:r>
            <a:endParaRPr lang="en-US" b="1" u="sng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70692" y="5188375"/>
            <a:ext cx="2693347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Reduce irrigation by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year average.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Years to no or little irrigation?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Calculate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Soil condition?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Poor</a:t>
            </a:r>
            <a:endParaRPr lang="en-US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Shape 159"/>
          <p:cNvSpPr txBox="1"/>
          <p:nvPr/>
        </p:nvSpPr>
        <p:spPr>
          <a:xfrm>
            <a:off x="674912" y="2862321"/>
            <a:ext cx="1509616" cy="1075173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dirty="0" smtClean="0"/>
              <a:t>Use county defaults for crops, water, fertilize, prices, etc.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2343" y="288231"/>
            <a:ext cx="3129100" cy="1830983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9959054" y="346886"/>
            <a:ext cx="1862832" cy="154722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7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7555</TotalTime>
  <Words>4021</Words>
  <Application>Microsoft Office PowerPoint</Application>
  <PresentationFormat>Widescreen</PresentationFormat>
  <Paragraphs>721</Paragraphs>
  <Slides>33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Office Theme</vt:lpstr>
      <vt:lpstr>A Food-Energy-Water Calculator for Western Kansas</vt:lpstr>
      <vt:lpstr>What is a Food-Energy-Water Calculator?</vt:lpstr>
      <vt:lpstr>PowerPoint Presentation</vt:lpstr>
      <vt:lpstr>Turning to turbines: By Cole Epley / World-Herald staff writer (Omaho, NB) </vt:lpstr>
      <vt:lpstr>PowerPoint Presentation</vt:lpstr>
      <vt:lpstr>The calculator – initial design ideas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Intended uses of the Food-Energy-Water Calculator</vt:lpstr>
      <vt:lpstr>This is the first step</vt:lpstr>
      <vt:lpstr>PowerPoint Presentation</vt:lpstr>
      <vt:lpstr>The following are slides for anticipated questions</vt:lpstr>
      <vt:lpstr>Sales from owned turbines - Illustrated</vt:lpstr>
      <vt:lpstr>Sales from owned turbines - Illustrated</vt:lpstr>
      <vt:lpstr>Sales from owned turbines - Illustrated</vt:lpstr>
      <vt:lpstr>Sales from owned turbines - Illustrated</vt:lpstr>
      <vt:lpstr>Sales from owned turbines - Illustrated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Relate irrigation to ag production and income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Kansas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Food-Energy-Water Calculator for Western Kansas</dc:title>
  <dc:creator>Hill, Mary C</dc:creator>
  <cp:lastModifiedBy>Hill, Mary C</cp:lastModifiedBy>
  <cp:revision>166</cp:revision>
  <cp:lastPrinted>2016-11-08T14:01:04Z</cp:lastPrinted>
  <dcterms:created xsi:type="dcterms:W3CDTF">2016-10-17T14:47:41Z</dcterms:created>
  <dcterms:modified xsi:type="dcterms:W3CDTF">2016-12-10T18:01:11Z</dcterms:modified>
</cp:coreProperties>
</file>