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89" r:id="rId4"/>
    <p:sldId id="290" r:id="rId5"/>
    <p:sldId id="294" r:id="rId6"/>
    <p:sldId id="291" r:id="rId7"/>
    <p:sldId id="297" r:id="rId8"/>
    <p:sldId id="298" r:id="rId9"/>
    <p:sldId id="293" r:id="rId10"/>
    <p:sldId id="303" r:id="rId11"/>
    <p:sldId id="304" r:id="rId12"/>
    <p:sldId id="263" r:id="rId13"/>
    <p:sldId id="305" r:id="rId14"/>
    <p:sldId id="295" r:id="rId15"/>
    <p:sldId id="300" r:id="rId16"/>
    <p:sldId id="299" r:id="rId17"/>
    <p:sldId id="26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133AD-32CF-419A-B805-07865971C36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216D-3125-43AA-AEFC-34D5C6D39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Drinking water, sanitation and hygiene - pillars of human health and well-being</a:t>
            </a:r>
          </a:p>
          <a:p>
            <a:r>
              <a:rPr lang="en-US"/>
              <a:t>Water for food, energy and industrial production - potentially conflicting use - integrated management</a:t>
            </a:r>
          </a:p>
          <a:p>
            <a:r>
              <a:rPr lang="en-US"/>
              <a:t>Wastewater - water pollution - recycling and reuse</a:t>
            </a:r>
          </a:p>
          <a:p>
            <a:r>
              <a:rPr lang="en-US"/>
              <a:t>Water for healthy ecosystems - improved resilience</a:t>
            </a:r>
          </a:p>
          <a:p>
            <a:r>
              <a:rPr lang="en-US"/>
              <a:t>Climate change - shifts in water availability - water scarcity, flooding</a:t>
            </a:r>
          </a:p>
          <a:p>
            <a:r>
              <a:rPr lang="en-US"/>
              <a:t>Risks related to famine, epidemics, migration, inequalities, political instability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6DB4-22B5-4CB4-A5A4-AB522D0ACF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7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4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98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4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9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7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0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0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2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2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42A4-0E4D-4174-A6E1-A590553DEAEE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901C-BD43-4C72-89B5-2E798EEB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9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jp/url?sa=i&amp;rct=j&amp;q=COP15+objection&amp;source=images&amp;cd=&amp;cad=rja&amp;docid=6vD-PjCPXYB4wM&amp;tbnid=eJeGLsijI2EUeM:&amp;ved=0CAUQjRw&amp;url=http://luckybogey.wordpress.com/2009/12/09/the-elephant-in-the-room-at-cop15/&amp;ei=DY-RUcaWLMSVkwX49oHwDQ&amp;bvm=bv.46340616,d.dGI&amp;psig=AFQjCNHrpVHfydV1FwLzk59hNKlP1tfKcA&amp;ust=13685802277957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2915" y="2498272"/>
            <a:ext cx="644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Introduction to SDG 2 Discussions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76158" y="4101738"/>
            <a:ext cx="277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Rick Lawford</a:t>
            </a:r>
          </a:p>
          <a:p>
            <a:pPr algn="ctr"/>
            <a:r>
              <a:rPr lang="en-US" sz="2400" dirty="0" smtClean="0"/>
              <a:t>Berkeley</a:t>
            </a:r>
            <a:r>
              <a:rPr lang="en-US" sz="2400" dirty="0" smtClean="0"/>
              <a:t>, CA</a:t>
            </a:r>
          </a:p>
          <a:p>
            <a:pPr algn="ctr"/>
            <a:r>
              <a:rPr lang="en-US" sz="2400" dirty="0" smtClean="0"/>
              <a:t>December 9,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08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65974" y="31477"/>
            <a:ext cx="8075240" cy="706090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Potential of the SDGs as a national policy tool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9930F-8E87-46F7-95DC-46FCEBF39176}" type="slidenum">
              <a:rPr lang="ja-JP" altLang="en-US" sz="1800" ker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ja-JP" altLang="en-US" sz="1800" kern="0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8701" y="764970"/>
            <a:ext cx="87697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ja-JP" sz="2400" u="sng" kern="0" dirty="0">
                <a:solidFill>
                  <a:srgbClr val="FF0000"/>
                </a:solidFill>
              </a:rPr>
              <a:t>A tool to reconsider existing (national) policies in terms of global and long-term perspectives (global standards)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ja-JP" sz="2400" kern="0" dirty="0">
                <a:solidFill>
                  <a:prstClr val="black"/>
                </a:solidFill>
              </a:rPr>
              <a:t>Policy agenda is linked with many SDGs (i.e. nexus – food waste is about Goal 1, 2, 6, 7, 10, 12, 17, </a:t>
            </a:r>
            <a:r>
              <a:rPr lang="en-US" altLang="ja-JP" sz="2400" kern="0" dirty="0" err="1">
                <a:solidFill>
                  <a:prstClr val="black"/>
                </a:solidFill>
              </a:rPr>
              <a:t>etc</a:t>
            </a:r>
            <a:r>
              <a:rPr lang="en-US" altLang="ja-JP" sz="2400" kern="0" dirty="0">
                <a:solidFill>
                  <a:prstClr val="black"/>
                </a:solidFill>
              </a:rPr>
              <a:t>). Therefore, securing inter-linkages is important</a:t>
            </a:r>
            <a:r>
              <a:rPr lang="ja-JP" altLang="en-US" sz="2400" kern="0" dirty="0">
                <a:solidFill>
                  <a:prstClr val="black"/>
                </a:solidFill>
              </a:rPr>
              <a:t>　⇒　</a:t>
            </a:r>
            <a:r>
              <a:rPr lang="en-US" altLang="ja-JP" sz="2400" u="sng" kern="0" dirty="0">
                <a:solidFill>
                  <a:srgbClr val="FF0000"/>
                </a:solidFill>
              </a:rPr>
              <a:t>SDGs function as a check-list to consider inter-linkages</a:t>
            </a:r>
            <a:endParaRPr lang="en-US" altLang="ja-JP" sz="2400" kern="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ja-JP" sz="2400" kern="0" dirty="0">
                <a:solidFill>
                  <a:prstClr val="black"/>
                </a:solidFill>
              </a:rPr>
              <a:t>Potential </a:t>
            </a:r>
            <a:r>
              <a:rPr lang="en-US" altLang="ja-JP" sz="2400" b="1" u="sng" dirty="0">
                <a:solidFill>
                  <a:srgbClr val="FF0000"/>
                </a:solidFill>
              </a:rPr>
              <a:t>to be utilized for “exporting” [good] policy practices to other countries</a:t>
            </a:r>
            <a:r>
              <a:rPr lang="en-GB" altLang="ja-JP" sz="2400" kern="0" dirty="0">
                <a:solidFill>
                  <a:prstClr val="black"/>
                </a:solidFill>
              </a:rPr>
              <a:t> through the Multi-stakeholder Forum on Science Technology and Innovation for the SDGs</a:t>
            </a:r>
            <a:r>
              <a:rPr lang="ja-JP" altLang="en-US" sz="2400" kern="0" dirty="0">
                <a:solidFill>
                  <a:prstClr val="black"/>
                </a:solidFill>
              </a:rPr>
              <a:t> </a:t>
            </a:r>
            <a:r>
              <a:rPr lang="en-US" altLang="ja-JP" sz="2400" kern="0" dirty="0">
                <a:solidFill>
                  <a:prstClr val="black"/>
                </a:solidFill>
              </a:rPr>
              <a:t>and/or HLPF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89" y="4345959"/>
            <a:ext cx="4146319" cy="235232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7592968" y="4965843"/>
            <a:ext cx="3075032" cy="1625718"/>
            <a:chOff x="2158393" y="1444752"/>
            <a:chExt cx="6611999" cy="280649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8393" y="1444752"/>
              <a:ext cx="5569307" cy="2806498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770632" y="1517904"/>
              <a:ext cx="1682496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都市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770633" y="1834896"/>
              <a:ext cx="1682495" cy="21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気候変動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785872" y="2225040"/>
              <a:ext cx="1682495" cy="21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教育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801113" y="2884578"/>
              <a:ext cx="1682495" cy="21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ジェンダー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785872" y="2591970"/>
              <a:ext cx="1682495" cy="21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エネルギー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801113" y="3201568"/>
              <a:ext cx="1682495" cy="21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成長と雇用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706623" y="3569667"/>
              <a:ext cx="1682495" cy="21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健康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723590" y="3892630"/>
              <a:ext cx="1682495" cy="21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飢餓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233926" y="3892629"/>
              <a:ext cx="1682496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水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233926" y="2856039"/>
              <a:ext cx="2053842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貧困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233926" y="3201569"/>
              <a:ext cx="2493774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持続可能な消費と生産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8310" y="3585824"/>
              <a:ext cx="2053842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陸域生態系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233926" y="1517446"/>
              <a:ext cx="2053842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不平等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231132" y="1862976"/>
              <a:ext cx="2209035" cy="191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インフラと産業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231132" y="2207005"/>
              <a:ext cx="2209035" cy="191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海洋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207123" y="2416639"/>
              <a:ext cx="3563269" cy="41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ja-JP" altLang="en-US" sz="675" kern="0" dirty="0">
                  <a:solidFill>
                    <a:schemeClr val="tx1"/>
                  </a:solidFill>
                </a:rPr>
                <a:t>平和的でインクルーシブな社会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31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5360" y="2084851"/>
            <a:ext cx="11617291" cy="3945301"/>
          </a:xfrm>
        </p:spPr>
        <p:txBody>
          <a:bodyPr/>
          <a:lstStyle/>
          <a:p>
            <a:pPr marL="237061" indent="0" algn="ctr">
              <a:buNone/>
            </a:pPr>
            <a:r>
              <a:rPr lang="en-GB" i="1" dirty="0"/>
              <a:t>Knowledge-Action Networks are collaborative frameworks </a:t>
            </a:r>
            <a:r>
              <a:rPr lang="en-GB" i="1" dirty="0" smtClean="0"/>
              <a:t>that </a:t>
            </a:r>
            <a:r>
              <a:rPr lang="en-GB" i="1" dirty="0"/>
              <a:t>facilitate highly integrative sustainability research with the aim to generate the multifaceted knowledge required to inform solutions for complex societal </a:t>
            </a:r>
            <a:r>
              <a:rPr lang="en-GB" i="1" dirty="0" smtClean="0"/>
              <a:t>issues</a:t>
            </a:r>
            <a:endParaRPr lang="fr-FR" sz="4267" dirty="0"/>
          </a:p>
          <a:p>
            <a:endParaRPr lang="en-GB" sz="2933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-18256"/>
            <a:ext cx="10972800" cy="1143000"/>
          </a:xfrm>
        </p:spPr>
        <p:txBody>
          <a:bodyPr/>
          <a:lstStyle/>
          <a:p>
            <a:r>
              <a:rPr lang="en-US" dirty="0" smtClean="0"/>
              <a:t>Future Earth Knowledge Action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9589"/>
            <a:ext cx="9144000" cy="1115780"/>
          </a:xfrm>
        </p:spPr>
        <p:txBody>
          <a:bodyPr>
            <a:normAutofit/>
          </a:bodyPr>
          <a:lstStyle/>
          <a:p>
            <a:r>
              <a:rPr lang="en-US" dirty="0" smtClean="0"/>
              <a:t>FE Collaborative Science for SDGs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264780" y="4049737"/>
            <a:ext cx="8082436" cy="1272981"/>
          </a:xfrm>
          <a:custGeom>
            <a:avLst/>
            <a:gdLst>
              <a:gd name="connsiteX0" fmla="*/ 0 w 8082436"/>
              <a:gd name="connsiteY0" fmla="*/ 860006 h 954736"/>
              <a:gd name="connsiteX1" fmla="*/ 886290 w 8082436"/>
              <a:gd name="connsiteY1" fmla="*/ 952622 h 954736"/>
              <a:gd name="connsiteX2" fmla="*/ 2103285 w 8082436"/>
              <a:gd name="connsiteY2" fmla="*/ 912930 h 954736"/>
              <a:gd name="connsiteX3" fmla="*/ 3505475 w 8082436"/>
              <a:gd name="connsiteY3" fmla="*/ 780621 h 954736"/>
              <a:gd name="connsiteX4" fmla="*/ 4801840 w 8082436"/>
              <a:gd name="connsiteY4" fmla="*/ 846775 h 954736"/>
              <a:gd name="connsiteX5" fmla="*/ 6005607 w 8082436"/>
              <a:gd name="connsiteY5" fmla="*/ 820313 h 954736"/>
              <a:gd name="connsiteX6" fmla="*/ 7500395 w 8082436"/>
              <a:gd name="connsiteY6" fmla="*/ 383695 h 954736"/>
              <a:gd name="connsiteX7" fmla="*/ 8082436 w 8082436"/>
              <a:gd name="connsiteY7" fmla="*/ 0 h 9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2436" h="954736">
                <a:moveTo>
                  <a:pt x="0" y="860006"/>
                </a:moveTo>
                <a:cubicBezTo>
                  <a:pt x="267871" y="901903"/>
                  <a:pt x="535743" y="943801"/>
                  <a:pt x="886290" y="952622"/>
                </a:cubicBezTo>
                <a:cubicBezTo>
                  <a:pt x="1236838" y="961443"/>
                  <a:pt x="1666754" y="941597"/>
                  <a:pt x="2103285" y="912930"/>
                </a:cubicBezTo>
                <a:cubicBezTo>
                  <a:pt x="2539816" y="884263"/>
                  <a:pt x="3055716" y="791647"/>
                  <a:pt x="3505475" y="780621"/>
                </a:cubicBezTo>
                <a:cubicBezTo>
                  <a:pt x="3955234" y="769595"/>
                  <a:pt x="4801840" y="846775"/>
                  <a:pt x="4801840" y="846775"/>
                </a:cubicBezTo>
                <a:cubicBezTo>
                  <a:pt x="5218529" y="853390"/>
                  <a:pt x="5555848" y="897493"/>
                  <a:pt x="6005607" y="820313"/>
                </a:cubicBezTo>
                <a:cubicBezTo>
                  <a:pt x="6455366" y="743133"/>
                  <a:pt x="7154257" y="520414"/>
                  <a:pt x="7500395" y="383695"/>
                </a:cubicBezTo>
                <a:cubicBezTo>
                  <a:pt x="7846533" y="246976"/>
                  <a:pt x="7964484" y="123488"/>
                  <a:pt x="8082436" y="0"/>
                </a:cubicBezTo>
              </a:path>
            </a:pathLst>
          </a:custGeom>
          <a:ln>
            <a:solidFill>
              <a:srgbClr val="037E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68598" y="4798470"/>
            <a:ext cx="792383" cy="10484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2012</a:t>
            </a:r>
          </a:p>
        </p:txBody>
      </p:sp>
      <p:sp>
        <p:nvSpPr>
          <p:cNvPr id="6" name="Oval 5"/>
          <p:cNvSpPr/>
          <p:nvPr/>
        </p:nvSpPr>
        <p:spPr>
          <a:xfrm>
            <a:off x="9350937" y="4077362"/>
            <a:ext cx="792383" cy="10484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2015</a:t>
            </a:r>
            <a:endParaRPr lang="en-US" sz="1100" dirty="0"/>
          </a:p>
        </p:txBody>
      </p:sp>
      <p:pic>
        <p:nvPicPr>
          <p:cNvPr id="8" name="Picture 7" descr="griggs et al sd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47" y="4547008"/>
            <a:ext cx="1318773" cy="23109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planet under pressu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75" y="5727094"/>
            <a:ext cx="1174429" cy="876907"/>
          </a:xfrm>
          <a:prstGeom prst="rect">
            <a:avLst/>
          </a:prstGeom>
        </p:spPr>
      </p:pic>
      <p:pic>
        <p:nvPicPr>
          <p:cNvPr id="13" name="Picture 12" descr="Screen Shot 2015-07-04 at 20.27.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18" y="4435974"/>
            <a:ext cx="1903233" cy="1555331"/>
          </a:xfrm>
          <a:prstGeom prst="rect">
            <a:avLst/>
          </a:prstGeom>
        </p:spPr>
      </p:pic>
      <p:pic>
        <p:nvPicPr>
          <p:cNvPr id="10" name="Picture 9" descr="Screen Shot 2015-07-01 at 10.05.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16" y="1690916"/>
            <a:ext cx="3073400" cy="2024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1" y="903239"/>
            <a:ext cx="5176910" cy="397031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Systemic Understanding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Reviewing Targets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Developing indicators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High Level Political Forum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Global SD Report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Foresighting</a:t>
            </a:r>
            <a:r>
              <a:rPr lang="en-US" sz="2800" dirty="0"/>
              <a:t> + science policy architecture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SDG Monitoring &amp; Governance</a:t>
            </a:r>
          </a:p>
        </p:txBody>
      </p:sp>
    </p:spTree>
    <p:extLst>
      <p:ext uri="{BB962C8B-B14F-4D97-AF65-F5344CB8AC3E}">
        <p14:creationId xmlns:p14="http://schemas.microsoft.com/office/powerpoint/2010/main" val="14509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51"/>
            <a:ext cx="10972800" cy="1143000"/>
          </a:xfrm>
        </p:spPr>
        <p:txBody>
          <a:bodyPr>
            <a:normAutofit/>
          </a:bodyPr>
          <a:lstStyle/>
          <a:p>
            <a:r>
              <a:rPr lang="en-AU" sz="4267" dirty="0"/>
              <a:t>Knowledge-Action Network initial set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76491" y="1176381"/>
          <a:ext cx="8352566" cy="464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803"/>
                <a:gridCol w="1487467"/>
                <a:gridCol w="1487467"/>
                <a:gridCol w="1810829"/>
              </a:tblGrid>
              <a:tr h="574875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Themes</a:t>
                      </a:r>
                    </a:p>
                    <a:p>
                      <a:pPr algn="l"/>
                      <a:r>
                        <a:rPr lang="en-AU" sz="1600" dirty="0" smtClean="0"/>
                        <a:t>Challenges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Dynamic Planet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Sustainable Development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Transformations</a:t>
                      </a:r>
                      <a:r>
                        <a:rPr lang="en-AU" sz="1600" baseline="0" dirty="0" smtClean="0"/>
                        <a:t> to Sustainability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</a:tr>
              <a:tr h="45265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1. Water, food, energy for all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  <a:tr h="57487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2. Decarbonise socioeconomic systems &amp; adapt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  <a:tr h="45265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3. Safeguard natural assets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  <a:tr h="45265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4.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Build healthy, resilient</a:t>
                      </a:r>
                      <a:r>
                        <a:rPr lang="en-AU" sz="1600" baseline="0" dirty="0" smtClean="0"/>
                        <a:t> cities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  <a:tr h="45265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5. Sustainable rural futures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  <a:tr h="45265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6. Improve human health under GEC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  <a:tr h="61432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7. Sustainable consumption and </a:t>
                      </a:r>
                      <a:r>
                        <a:rPr lang="en-AU" sz="1600" dirty="0" err="1" smtClean="0"/>
                        <a:t>prod’n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  <a:tr h="61432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8. Social resilience to future threats</a:t>
                      </a:r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2125" marR="82125" marT="41063" marB="41063"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45" y="4644267"/>
            <a:ext cx="425811" cy="429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46" y="2228396"/>
            <a:ext cx="429717" cy="4297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846" y="3651189"/>
            <a:ext cx="429717" cy="43362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712812" y="1887778"/>
            <a:ext cx="1940173" cy="3978297"/>
          </a:xfrm>
          <a:prstGeom prst="roundRect">
            <a:avLst/>
          </a:prstGeom>
          <a:solidFill>
            <a:srgbClr val="F6F09E">
              <a:alpha val="60000"/>
            </a:srgbClr>
          </a:solidFill>
          <a:ln>
            <a:solidFill>
              <a:srgbClr val="A9D18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AU" sz="1616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AU" sz="1616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AU" sz="1616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AU" sz="1616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AU" sz="1616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AU" sz="1616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AU" sz="1616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7965" y="1887778"/>
            <a:ext cx="4527072" cy="3978297"/>
            <a:chOff x="4643189" y="1980685"/>
            <a:chExt cx="5040560" cy="4429540"/>
          </a:xfrm>
        </p:grpSpPr>
        <p:sp>
          <p:nvSpPr>
            <p:cNvPr id="24" name="Rounded Rectangle 23"/>
            <p:cNvSpPr/>
            <p:nvPr/>
          </p:nvSpPr>
          <p:spPr>
            <a:xfrm>
              <a:off x="7973375" y="1980685"/>
              <a:ext cx="1710374" cy="4429540"/>
            </a:xfrm>
            <a:prstGeom prst="roundRect">
              <a:avLst/>
            </a:prstGeom>
            <a:solidFill>
              <a:srgbClr val="C5E0B4">
                <a:alpha val="60000"/>
              </a:srgbClr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AU" sz="1616" dirty="0" err="1">
                  <a:solidFill>
                    <a:schemeClr val="accent6">
                      <a:lumMod val="50000"/>
                    </a:schemeClr>
                  </a:solidFill>
                </a:rPr>
                <a:t>Transfor</a:t>
              </a:r>
              <a:r>
                <a:rPr lang="en-AU" sz="1616" dirty="0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</a:p>
            <a:p>
              <a:pPr algn="ctr"/>
              <a:r>
                <a:rPr lang="en-AU" sz="1616" dirty="0" err="1">
                  <a:solidFill>
                    <a:schemeClr val="accent6">
                      <a:lumMod val="50000"/>
                    </a:schemeClr>
                  </a:solidFill>
                </a:rPr>
                <a:t>mations</a:t>
              </a:r>
              <a:endParaRPr lang="en-AU" sz="1616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AU" sz="1616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AU" sz="1616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3189" y="1990707"/>
              <a:ext cx="4392488" cy="1943446"/>
            </a:xfrm>
            <a:prstGeom prst="roundRect">
              <a:avLst/>
            </a:prstGeom>
            <a:solidFill>
              <a:srgbClr val="C5E0B4">
                <a:alpha val="80000"/>
              </a:srgbClr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616" dirty="0">
                  <a:solidFill>
                    <a:schemeClr val="accent6">
                      <a:lumMod val="50000"/>
                    </a:schemeClr>
                  </a:solidFill>
                </a:rPr>
                <a:t>Future Oceans</a:t>
              </a:r>
            </a:p>
            <a:p>
              <a:endParaRPr lang="en-AU" sz="1616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859257" y="6150711"/>
            <a:ext cx="4287216" cy="357779"/>
          </a:xfrm>
          <a:prstGeom prst="roundRect">
            <a:avLst/>
          </a:prstGeom>
          <a:solidFill>
            <a:srgbClr val="008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16" dirty="0"/>
              <a:t>SDGs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72148" y="1887777"/>
            <a:ext cx="4326129" cy="357779"/>
          </a:xfrm>
          <a:prstGeom prst="roundRect">
            <a:avLst/>
          </a:pr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16" dirty="0"/>
              <a:t>Food-Energy-Water Nexus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20345" y="3403416"/>
            <a:ext cx="4326129" cy="357779"/>
          </a:xfrm>
          <a:prstGeom prst="roundRect">
            <a:avLst/>
          </a:pr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16" dirty="0"/>
              <a:t>Future cities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14134" y="4138339"/>
            <a:ext cx="4326129" cy="357779"/>
          </a:xfrm>
          <a:prstGeom prst="roundRect">
            <a:avLst/>
          </a:pr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16" dirty="0"/>
              <a:t>Future health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37312" y="2950709"/>
            <a:ext cx="4326129" cy="357779"/>
          </a:xfrm>
          <a:prstGeom prst="roundRect">
            <a:avLst/>
          </a:pr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16" dirty="0"/>
              <a:t>Natural assets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774" y="5205766"/>
            <a:ext cx="429717" cy="4297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516" y="2789517"/>
            <a:ext cx="429717" cy="4336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563" y="3403416"/>
            <a:ext cx="429717" cy="433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469" y="4138339"/>
            <a:ext cx="425811" cy="429717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16200000">
            <a:off x="7806905" y="3681205"/>
            <a:ext cx="335363" cy="452090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616"/>
          </a:p>
        </p:txBody>
      </p:sp>
      <p:pic>
        <p:nvPicPr>
          <p:cNvPr id="33" name="Picture 14" descr="six principles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4544" r="3361" b="4705"/>
          <a:stretch/>
        </p:blipFill>
        <p:spPr bwMode="auto">
          <a:xfrm>
            <a:off x="7075083" y="6091487"/>
            <a:ext cx="508384" cy="5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116" y="4795717"/>
            <a:ext cx="516664" cy="516664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8290677" y="5432312"/>
            <a:ext cx="408224" cy="43376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33" b="1" dirty="0"/>
              <a:t>$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80" y="2264897"/>
            <a:ext cx="525705" cy="5621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83467" y="4515062"/>
            <a:ext cx="1115435" cy="108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16" dirty="0">
                <a:solidFill>
                  <a:schemeClr val="accent6">
                    <a:lumMod val="50000"/>
                  </a:schemeClr>
                </a:solidFill>
              </a:rPr>
              <a:t>Finance and economic systems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2147" y="1887778"/>
            <a:ext cx="429717" cy="4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1828800" y="1799948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kern="0" dirty="0">
                <a:solidFill>
                  <a:prstClr val="black"/>
                </a:solidFill>
              </a:rPr>
              <a:t>GSDR: official mandate by the 2030 Agenda</a:t>
            </a:r>
          </a:p>
          <a:p>
            <a:pPr marL="914400" lvl="1" indent="-457200" defTabSz="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800" kern="0" dirty="0">
                <a:solidFill>
                  <a:sysClr val="windowText" lastClr="000000"/>
                </a:solidFill>
              </a:rPr>
              <a:t>GSDR to inform reviews of the new agenda / SDGs</a:t>
            </a:r>
          </a:p>
          <a:p>
            <a:pPr marL="457200" indent="-45720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b="1" u="sng" kern="0" dirty="0">
                <a:solidFill>
                  <a:prstClr val="black"/>
                </a:solidFill>
              </a:rPr>
              <a:t>Assessment of assessment </a:t>
            </a:r>
            <a:r>
              <a:rPr lang="en-US" altLang="ja-JP" sz="2800" kern="0" dirty="0">
                <a:solidFill>
                  <a:prstClr val="black"/>
                </a:solidFill>
              </a:rPr>
              <a:t>approach</a:t>
            </a:r>
          </a:p>
          <a:p>
            <a:pPr marL="914400" lvl="1" indent="-457200" defTabSz="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800" kern="0" dirty="0">
                <a:solidFill>
                  <a:prstClr val="black"/>
                </a:solidFill>
              </a:rPr>
              <a:t>Not prescriptive</a:t>
            </a:r>
          </a:p>
          <a:p>
            <a:pPr marL="914400" lvl="1" indent="-457200" defTabSz="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kern="0" dirty="0">
                <a:solidFill>
                  <a:prstClr val="black"/>
                </a:solidFill>
              </a:rPr>
              <a:t>Policy relevant</a:t>
            </a:r>
          </a:p>
          <a:p>
            <a:pPr marL="914400" lvl="1" indent="-457200" defTabSz="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sz="2800" kern="0" dirty="0">
              <a:solidFill>
                <a:prstClr val="black"/>
              </a:solidFill>
            </a:endParaRPr>
          </a:p>
          <a:p>
            <a:pPr marL="457200" indent="-45720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kern="0" dirty="0">
                <a:solidFill>
                  <a:prstClr val="black"/>
                </a:solidFill>
              </a:rPr>
              <a:t>An window of opportunity for science engagement in the HLPF and sustainable development policies in the UN</a:t>
            </a:r>
            <a:endParaRPr lang="en-US" sz="2800" kern="0" dirty="0">
              <a:solidFill>
                <a:prstClr val="black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600200" y="21303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3200" u="sng" kern="0" dirty="0">
                <a:solidFill>
                  <a:prstClr val="black"/>
                </a:solidFill>
              </a:rPr>
              <a:t>Global Sustainable Development Report</a:t>
            </a:r>
          </a:p>
          <a:p>
            <a:pPr algn="ctr" defTabSz="457200">
              <a:defRPr/>
            </a:pPr>
            <a:r>
              <a:rPr lang="en-US" sz="2400" kern="0" dirty="0">
                <a:solidFill>
                  <a:prstClr val="black"/>
                </a:solidFill>
              </a:rPr>
              <a:t>- A mechanisms for enhanced science-policy interface</a:t>
            </a:r>
            <a:r>
              <a:rPr lang="ja-JP" altLang="en-US" sz="2400" kern="0" dirty="0">
                <a:solidFill>
                  <a:prstClr val="black"/>
                </a:solidFill>
              </a:rPr>
              <a:t> </a:t>
            </a:r>
            <a:r>
              <a:rPr lang="en-US" altLang="ja-JP" sz="2400" kern="0" dirty="0">
                <a:solidFill>
                  <a:prstClr val="black"/>
                </a:solidFill>
              </a:rPr>
              <a:t>-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373" y="3601566"/>
            <a:ext cx="964065" cy="12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8576"/>
            <a:ext cx="97536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Synthesis Report</a:t>
            </a:r>
            <a:r>
              <a:rPr lang="en-US" sz="41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1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(first edition will be published in May 2018)</a:t>
            </a:r>
            <a:endParaRPr lang="pt-BR" sz="4133" dirty="0">
              <a:solidFill>
                <a:schemeClr val="tx2"/>
              </a:solidFill>
            </a:endParaRPr>
          </a:p>
        </p:txBody>
      </p:sp>
      <p:pic>
        <p:nvPicPr>
          <p:cNvPr id="10244" name="Picture 4" descr="C:\Users\Angela Renata\Desktop\ANGI pics for slides\Slide synthesis WHITE-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49" b="8370"/>
          <a:stretch/>
        </p:blipFill>
        <p:spPr bwMode="auto">
          <a:xfrm>
            <a:off x="609601" y="1701800"/>
            <a:ext cx="465567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ngela Renata\Desktop\ANGI pics for slides\Slide synthesis WHITE-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22" b="5185"/>
          <a:stretch/>
        </p:blipFill>
        <p:spPr bwMode="auto">
          <a:xfrm>
            <a:off x="6908801" y="1771184"/>
            <a:ext cx="4724791" cy="48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5468480" y="3835400"/>
            <a:ext cx="1440321" cy="6096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26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4e03656-8979-455c-b207-7261d97b5c9f" descr="D60AA997-9336-4706-8721-17D94778F9DF@k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45" y="1484785"/>
            <a:ext cx="4080788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680855" y="6266817"/>
            <a:ext cx="896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David Griggs, Mark Stafford-Smith, Owen Gaffney, Johan </a:t>
            </a:r>
            <a:r>
              <a:rPr lang="en-GB" altLang="ja-JP" sz="1200" dirty="0" err="1">
                <a:solidFill>
                  <a:prstClr val="black"/>
                </a:solidFill>
                <a:ea typeface="ＭＳ 明朝"/>
                <a:cs typeface="Times New Roman"/>
              </a:rPr>
              <a:t>Rockstrom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, Marcus C </a:t>
            </a:r>
            <a:r>
              <a:rPr lang="en-GB" altLang="ja-JP" sz="1200" dirty="0" err="1">
                <a:solidFill>
                  <a:prstClr val="black"/>
                </a:solidFill>
                <a:ea typeface="ＭＳ 明朝"/>
                <a:cs typeface="Times New Roman"/>
              </a:rPr>
              <a:t>Ohman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, </a:t>
            </a:r>
            <a:r>
              <a:rPr lang="en-GB" altLang="ja-JP" sz="1200" dirty="0" err="1">
                <a:solidFill>
                  <a:prstClr val="black"/>
                </a:solidFill>
                <a:ea typeface="ＭＳ 明朝"/>
                <a:cs typeface="Times New Roman"/>
              </a:rPr>
              <a:t>Priay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 </a:t>
            </a:r>
            <a:r>
              <a:rPr lang="en-GB" altLang="ja-JP" sz="1200" dirty="0" err="1">
                <a:solidFill>
                  <a:prstClr val="black"/>
                </a:solidFill>
                <a:ea typeface="ＭＳ 明朝"/>
                <a:cs typeface="Times New Roman"/>
              </a:rPr>
              <a:t>Shyamsundar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, Will Steffen, </a:t>
            </a:r>
            <a:r>
              <a:rPr lang="en-GB" altLang="ja-JP" sz="1200" dirty="0" err="1">
                <a:solidFill>
                  <a:prstClr val="black"/>
                </a:solidFill>
                <a:ea typeface="ＭＳ 明朝"/>
                <a:cs typeface="Times New Roman"/>
              </a:rPr>
              <a:t>Gisbert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 Glaser, </a:t>
            </a:r>
            <a:r>
              <a:rPr lang="en-GB" altLang="ja-JP" sz="1200" dirty="0" err="1">
                <a:solidFill>
                  <a:prstClr val="black"/>
                </a:solidFill>
                <a:ea typeface="ＭＳ 明朝"/>
                <a:cs typeface="Times New Roman"/>
              </a:rPr>
              <a:t>Norichika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 Kanie and Ian Noble, ‘Sustainable Development Goals for People and Planet.’ </a:t>
            </a:r>
            <a:r>
              <a:rPr lang="en-GB" altLang="ja-JP" sz="1200" i="1" dirty="0">
                <a:solidFill>
                  <a:prstClr val="black"/>
                </a:solidFill>
                <a:ea typeface="ＭＳ 明朝"/>
                <a:cs typeface="Times New Roman"/>
              </a:rPr>
              <a:t>Nature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 (</a:t>
            </a:r>
            <a:r>
              <a:rPr lang="en-GB" altLang="ja-JP" sz="1200" dirty="0" err="1">
                <a:solidFill>
                  <a:prstClr val="black"/>
                </a:solidFill>
                <a:ea typeface="ＭＳ 明朝"/>
                <a:cs typeface="Times New Roman"/>
              </a:rPr>
              <a:t>Vol</a:t>
            </a:r>
            <a:r>
              <a:rPr lang="en-GB" altLang="ja-JP" sz="1200" dirty="0">
                <a:solidFill>
                  <a:prstClr val="black"/>
                </a:solidFill>
                <a:ea typeface="ＭＳ 明朝"/>
                <a:cs typeface="Times New Roman"/>
              </a:rPr>
              <a:t> 495, 21 March 2013).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930F-8E87-46F7-95DC-46FCEBF3917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46412" y="1798361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</a:rPr>
              <a:t>Changing relations between human and the Earth</a:t>
            </a:r>
          </a:p>
          <a:p>
            <a:r>
              <a:rPr lang="en-US" altLang="ja-JP" b="1" dirty="0">
                <a:solidFill>
                  <a:prstClr val="black"/>
                </a:solidFill>
                <a:sym typeface="Wingdings" pitchFamily="2" charset="2"/>
              </a:rPr>
              <a:t> re-definition of Sustainable Development (from pillars to nested)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68785" y="681378"/>
            <a:ext cx="314041" cy="7987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prstClr val="white"/>
                </a:solidFill>
                <a:ea typeface="HG丸ｺﾞｼｯｸM-PRO" pitchFamily="50" charset="-128"/>
              </a:rPr>
              <a:t>ENV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65705" y="685757"/>
            <a:ext cx="314041" cy="7987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prstClr val="white"/>
                </a:solidFill>
                <a:ea typeface="HG丸ｺﾞｼｯｸM-PRO" pitchFamily="50" charset="-128"/>
              </a:rPr>
              <a:t>SOC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883571" y="685757"/>
            <a:ext cx="314041" cy="7987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prstClr val="white"/>
                </a:solidFill>
                <a:ea typeface="HG丸ｺﾞｼｯｸM-PRO" pitchFamily="50" charset="-128"/>
              </a:rPr>
              <a:t>ECON</a:t>
            </a:r>
          </a:p>
        </p:txBody>
      </p:sp>
      <p:sp>
        <p:nvSpPr>
          <p:cNvPr id="10" name="二等辺三角形 9"/>
          <p:cNvSpPr/>
          <p:nvPr/>
        </p:nvSpPr>
        <p:spPr>
          <a:xfrm>
            <a:off x="1919537" y="404375"/>
            <a:ext cx="1365363" cy="277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white"/>
                </a:solidFill>
              </a:rPr>
              <a:t>SD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TextBox 77"/>
          <p:cNvSpPr txBox="1">
            <a:spLocks noChangeArrowheads="1"/>
          </p:cNvSpPr>
          <p:nvPr/>
        </p:nvSpPr>
        <p:spPr bwMode="auto">
          <a:xfrm>
            <a:off x="1796868" y="2237190"/>
            <a:ext cx="1676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srgbClr val="FF0000"/>
                </a:solidFill>
              </a:rPr>
              <a:t>Anthropocene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79"/>
          <p:cNvCxnSpPr>
            <a:cxnSpLocks noChangeShapeType="1"/>
          </p:cNvCxnSpPr>
          <p:nvPr/>
        </p:nvCxnSpPr>
        <p:spPr bwMode="auto">
          <a:xfrm>
            <a:off x="3002387" y="1715353"/>
            <a:ext cx="936625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Up Arrow 19"/>
          <p:cNvSpPr>
            <a:spLocks noChangeArrowheads="1"/>
          </p:cNvSpPr>
          <p:nvPr/>
        </p:nvSpPr>
        <p:spPr bwMode="auto">
          <a:xfrm>
            <a:off x="5059242" y="1853034"/>
            <a:ext cx="265112" cy="395287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4" name="Up Arrow 30"/>
          <p:cNvSpPr>
            <a:spLocks noChangeArrowheads="1"/>
          </p:cNvSpPr>
          <p:nvPr/>
        </p:nvSpPr>
        <p:spPr bwMode="auto">
          <a:xfrm rot="-2661252">
            <a:off x="3858761" y="2285223"/>
            <a:ext cx="266700" cy="395287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5" name="Up Arrow 31"/>
          <p:cNvSpPr>
            <a:spLocks noChangeArrowheads="1"/>
          </p:cNvSpPr>
          <p:nvPr/>
        </p:nvSpPr>
        <p:spPr bwMode="auto">
          <a:xfrm rot="-5645423">
            <a:off x="3608122" y="3318678"/>
            <a:ext cx="265112" cy="395287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6" name="Up Arrow 32"/>
          <p:cNvSpPr>
            <a:spLocks noChangeArrowheads="1"/>
          </p:cNvSpPr>
          <p:nvPr/>
        </p:nvSpPr>
        <p:spPr bwMode="auto">
          <a:xfrm rot="3224516">
            <a:off x="6339382" y="2275096"/>
            <a:ext cx="266700" cy="395287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7" name="Up Arrow 33"/>
          <p:cNvSpPr>
            <a:spLocks noChangeArrowheads="1"/>
          </p:cNvSpPr>
          <p:nvPr/>
        </p:nvSpPr>
        <p:spPr bwMode="auto">
          <a:xfrm rot="10800000">
            <a:off x="5015240" y="4624550"/>
            <a:ext cx="265112" cy="395288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8" name="Up Arrow 34"/>
          <p:cNvSpPr>
            <a:spLocks noChangeArrowheads="1"/>
          </p:cNvSpPr>
          <p:nvPr/>
        </p:nvSpPr>
        <p:spPr bwMode="auto">
          <a:xfrm rot="-8284982">
            <a:off x="3861019" y="4160870"/>
            <a:ext cx="266700" cy="395287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9" name="Up Arrow 35"/>
          <p:cNvSpPr>
            <a:spLocks noChangeArrowheads="1"/>
          </p:cNvSpPr>
          <p:nvPr/>
        </p:nvSpPr>
        <p:spPr bwMode="auto">
          <a:xfrm rot="5400000">
            <a:off x="6582160" y="3227347"/>
            <a:ext cx="265112" cy="396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20" name="Up Arrow 36"/>
          <p:cNvSpPr>
            <a:spLocks noChangeArrowheads="1"/>
          </p:cNvSpPr>
          <p:nvPr/>
        </p:nvSpPr>
        <p:spPr bwMode="auto">
          <a:xfrm rot="7681227">
            <a:off x="6145091" y="4319026"/>
            <a:ext cx="266700" cy="395287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21" name="TextBox 74"/>
          <p:cNvSpPr txBox="1">
            <a:spLocks noChangeArrowheads="1"/>
          </p:cNvSpPr>
          <p:nvPr/>
        </p:nvSpPr>
        <p:spPr bwMode="auto">
          <a:xfrm>
            <a:off x="1546621" y="16909"/>
            <a:ext cx="6925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u="sng" dirty="0">
                <a:solidFill>
                  <a:prstClr val="black"/>
                </a:solidFill>
              </a:rPr>
              <a:t>Integration is a key for “Sustainable Development” in the 21</a:t>
            </a:r>
            <a:r>
              <a:rPr lang="en-US" altLang="ja-JP" sz="1600" b="1" u="sng" baseline="30000" dirty="0">
                <a:solidFill>
                  <a:prstClr val="black"/>
                </a:solidFill>
              </a:rPr>
              <a:t>st</a:t>
            </a:r>
            <a:r>
              <a:rPr lang="en-US" altLang="ja-JP" sz="1600" b="1" u="sng" dirty="0">
                <a:solidFill>
                  <a:prstClr val="black"/>
                </a:solidFill>
              </a:rPr>
              <a:t> Century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7447312" y="3531597"/>
            <a:ext cx="2736304" cy="2031325"/>
          </a:xfrm>
          <a:prstGeom prst="rect">
            <a:avLst/>
          </a:prstGeom>
          <a:solidFill>
            <a:srgbClr val="08A826"/>
          </a:solidFill>
        </p:spPr>
        <p:txBody>
          <a:bodyPr wrap="square">
            <a:spAutoFit/>
          </a:bodyPr>
          <a:lstStyle/>
          <a:p>
            <a:r>
              <a:rPr lang="en-CA" altLang="ja-JP" dirty="0">
                <a:solidFill>
                  <a:prstClr val="black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Development that meets the needs of the present while safeguarding Earth’s life-support system, on which the welfare of current and future generations depends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69522" y="441800"/>
            <a:ext cx="5574478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Sustainable development is development that meets the needs of the present without compromising the ability of future generations to meet their own needs.</a:t>
            </a:r>
            <a:r>
              <a:rPr lang="ja-JP" altLang="en-US" sz="1400" dirty="0">
                <a:solidFill>
                  <a:prstClr val="black"/>
                </a:solidFill>
              </a:rPr>
              <a:t>　（</a:t>
            </a:r>
            <a:r>
              <a:rPr lang="en-US" altLang="ja-JP" sz="1400" dirty="0" err="1">
                <a:solidFill>
                  <a:prstClr val="black"/>
                </a:solidFill>
              </a:rPr>
              <a:t>Brundtland</a:t>
            </a:r>
            <a:r>
              <a:rPr lang="en-US" altLang="ja-JP" sz="1400" dirty="0">
                <a:solidFill>
                  <a:prstClr val="black"/>
                </a:solidFill>
              </a:rPr>
              <a:t> Report, 1987)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27" y="4963878"/>
            <a:ext cx="923268" cy="11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International Science-Policy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90688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Integrated framework (SDG’s)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Goals, Targets, Indicators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Observations and Data (GEO)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Analytics and Information (SDSN: World 2050)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Assessments (e.g., IPCC, IPBES, GEA)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928" y="4098471"/>
            <a:ext cx="10613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Bottom line: 1) Visioning and facilitating integration should be a top priority for the science community.  What is the best way to proceed with this challenge.</a:t>
            </a:r>
          </a:p>
          <a:p>
            <a:r>
              <a:rPr lang="en-US" sz="2800" dirty="0" smtClean="0"/>
              <a:t>2) While metrics and monitoring to assess </a:t>
            </a:r>
            <a:r>
              <a:rPr lang="en-US" sz="2800" smtClean="0"/>
              <a:t>progress are </a:t>
            </a:r>
            <a:r>
              <a:rPr lang="en-US" sz="2800" dirty="0" smtClean="0"/>
              <a:t>good, science has much more to offer to achieving SDGs, including providing evidence to show people how to live sustainably today.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94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16" y="1663098"/>
            <a:ext cx="6960625" cy="4285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2714" y="5948652"/>
            <a:ext cx="522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(from </a:t>
            </a:r>
            <a:r>
              <a:rPr lang="en-US" altLang="ja-JP" dirty="0"/>
              <a:t>ICSU and ISSC. 2015. Review of targets for the sustainable development goals: the science perspective</a:t>
            </a:r>
            <a:r>
              <a:rPr lang="en-US" altLang="ja-JP" dirty="0" smtClean="0"/>
              <a:t>.)</a:t>
            </a:r>
            <a:endParaRPr lang="en-US" altLang="ja-JP" dirty="0"/>
          </a:p>
        </p:txBody>
      </p:sp>
      <p:sp>
        <p:nvSpPr>
          <p:cNvPr id="3" name="TextBox 2"/>
          <p:cNvSpPr txBox="1"/>
          <p:nvPr/>
        </p:nvSpPr>
        <p:spPr>
          <a:xfrm>
            <a:off x="1208314" y="914399"/>
            <a:ext cx="862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Principles that guided the decisions regarding the SDGs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tureearth.org/sites/default/files/styles/full_width_desktop/public/01_tgg_grid_icon_color_resized.jpg?itok=gFDQd-B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4" y="116600"/>
            <a:ext cx="10196048" cy="65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922380" y="6010154"/>
            <a:ext cx="3657600" cy="457200"/>
          </a:xfrm>
          <a:prstGeom prst="rect">
            <a:avLst/>
          </a:prstGeom>
        </p:spPr>
        <p:txBody>
          <a:bodyPr vert="horz" wrap="none" lIns="72000" tIns="0" rIns="0" bIns="0" rtlCol="0">
            <a:noAutofit/>
          </a:bodyPr>
          <a:lstStyle/>
          <a:p>
            <a:pPr defTabSz="508130"/>
            <a:r>
              <a:rPr lang="en-GB" altLang="ja-JP" sz="2400" spc="-70" dirty="0">
                <a:latin typeface="Gotham Book"/>
                <a:cs typeface="Gotham Book"/>
              </a:rPr>
              <a:t>http://www.un.org/en/index.html</a:t>
            </a:r>
            <a:endParaRPr kumimoji="0" lang="ja-JP" altLang="en-US" sz="2400" spc="-70" dirty="0" err="1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4041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1" y="23019"/>
            <a:ext cx="10515600" cy="1325563"/>
          </a:xfrm>
        </p:spPr>
        <p:txBody>
          <a:bodyPr/>
          <a:lstStyle/>
          <a:p>
            <a:r>
              <a:rPr lang="en-US" dirty="0" smtClean="0"/>
              <a:t>Links among SDG’s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66801"/>
            <a:ext cx="9144000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7549" y="6308726"/>
            <a:ext cx="15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GSDR 2015</a:t>
            </a:r>
          </a:p>
        </p:txBody>
      </p:sp>
      <p:sp>
        <p:nvSpPr>
          <p:cNvPr id="5" name="Oval 4"/>
          <p:cNvSpPr/>
          <p:nvPr/>
        </p:nvSpPr>
        <p:spPr>
          <a:xfrm>
            <a:off x="2895600" y="2019300"/>
            <a:ext cx="4572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3810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05500" y="47244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2514600"/>
            <a:ext cx="931258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98342" y="3581398"/>
            <a:ext cx="931258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8342" y="5670404"/>
            <a:ext cx="931258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8354" y="298528"/>
            <a:ext cx="11564293" cy="1301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67" b="1" dirty="0">
                <a:solidFill>
                  <a:srgbClr val="345688"/>
                </a:solidFill>
              </a:rPr>
              <a:t>WEF Nexus and interlinkages</a:t>
            </a:r>
            <a:r>
              <a:rPr lang="en-US" sz="4267" dirty="0">
                <a:solidFill>
                  <a:srgbClr val="345688"/>
                </a:solidFill>
              </a:rPr>
              <a:t> between SDG 6 </a:t>
            </a:r>
          </a:p>
          <a:p>
            <a:pPr algn="ctr"/>
            <a:r>
              <a:rPr lang="en-US" sz="4267" dirty="0">
                <a:solidFill>
                  <a:srgbClr val="345688"/>
                </a:solidFill>
              </a:rPr>
              <a:t>and other SDGs</a:t>
            </a:r>
            <a:endParaRPr lang="en-GB" sz="4267" dirty="0">
              <a:solidFill>
                <a:srgbClr val="345688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697" y="2616200"/>
            <a:ext cx="1682160" cy="15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502031" y="2027042"/>
            <a:ext cx="3471509" cy="4145159"/>
            <a:chOff x="3504220" y="1602081"/>
            <a:chExt cx="3471509" cy="414515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2844" y="2251278"/>
              <a:ext cx="115252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66782" y="2270328"/>
              <a:ext cx="1123950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220" y="3417451"/>
              <a:ext cx="1115949" cy="112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98968" y="3441372"/>
              <a:ext cx="111442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99532" y="4610920"/>
              <a:ext cx="111442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33945" y="4613764"/>
              <a:ext cx="10953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908929" y="3441372"/>
              <a:ext cx="106680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897883" y="1602081"/>
              <a:ext cx="25008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Indirectly Related </a:t>
              </a:r>
              <a:endPara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26983" y="2036344"/>
            <a:ext cx="3462794" cy="4135856"/>
            <a:chOff x="7620761" y="1640566"/>
            <a:chExt cx="3462793" cy="4135855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47152" y="2350391"/>
              <a:ext cx="111442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482331" y="2326578"/>
              <a:ext cx="1114425" cy="113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802257" y="3503995"/>
              <a:ext cx="11049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988179" y="3534852"/>
              <a:ext cx="1095375" cy="109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620761" y="3503778"/>
              <a:ext cx="109537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295545" y="4671521"/>
              <a:ext cx="10763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9510906" y="4700095"/>
              <a:ext cx="108585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8329762" y="1640566"/>
              <a:ext cx="22138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Directly Related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43730" y="2015616"/>
            <a:ext cx="305506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Dedicated Water Goal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F55D3CCB-9D34-47B6-84CA-32B4728FE507" descr="EC7D1D18-1CE8-4952-8E33-BC84057874B1@l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2719" b="1312"/>
          <a:stretch/>
        </p:blipFill>
        <p:spPr bwMode="auto">
          <a:xfrm>
            <a:off x="26049" y="538843"/>
            <a:ext cx="12192000" cy="63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48128" y="5949281"/>
            <a:ext cx="470452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 b="1">
                <a:solidFill>
                  <a:schemeClr val="bg1"/>
                </a:solidFill>
              </a:rPr>
              <a:t>Human health and well-being</a:t>
            </a:r>
            <a:endParaRPr lang="en-GB" sz="2667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569" y="1821283"/>
            <a:ext cx="48005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 b="1" dirty="0" err="1"/>
              <a:t>Industry</a:t>
            </a:r>
            <a:r>
              <a:rPr lang="fr-CH" sz="2667" b="1" dirty="0"/>
              <a:t> – Food – </a:t>
            </a:r>
            <a:r>
              <a:rPr lang="fr-CH" sz="2667" b="1" dirty="0" err="1"/>
              <a:t>Energy</a:t>
            </a:r>
            <a:endParaRPr lang="en-GB" sz="2667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55839" y="2968175"/>
            <a:ext cx="3072341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 b="1" dirty="0"/>
              <a:t>Pollution</a:t>
            </a:r>
          </a:p>
          <a:p>
            <a:r>
              <a:rPr lang="fr-CH" sz="2667" b="1" dirty="0" err="1"/>
              <a:t>Recycling</a:t>
            </a:r>
            <a:endParaRPr lang="fr-CH" sz="2667" b="1" dirty="0"/>
          </a:p>
          <a:p>
            <a:r>
              <a:rPr lang="fr-CH" sz="2667" b="1" dirty="0" err="1"/>
              <a:t>Reuse</a:t>
            </a:r>
            <a:endParaRPr lang="en-GB" sz="2667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80865" y="3250741"/>
            <a:ext cx="355239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 b="1" dirty="0" err="1">
                <a:solidFill>
                  <a:schemeClr val="bg1"/>
                </a:solidFill>
              </a:rPr>
              <a:t>Ecosystems</a:t>
            </a:r>
            <a:r>
              <a:rPr lang="fr-CH" sz="2667" b="1" dirty="0">
                <a:solidFill>
                  <a:schemeClr val="bg1"/>
                </a:solidFill>
              </a:rPr>
              <a:t> - </a:t>
            </a:r>
            <a:r>
              <a:rPr lang="fr-CH" sz="2667" b="1" dirty="0" err="1">
                <a:solidFill>
                  <a:schemeClr val="bg1"/>
                </a:solidFill>
              </a:rPr>
              <a:t>Resilience</a:t>
            </a:r>
            <a:endParaRPr lang="en-GB" sz="2667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740" y="2979642"/>
            <a:ext cx="480053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 b="1"/>
              <a:t>Climate change</a:t>
            </a:r>
          </a:p>
          <a:p>
            <a:r>
              <a:rPr lang="fr-CH" sz="2667" b="1"/>
              <a:t>Scarcity – Flooding </a:t>
            </a:r>
            <a:endParaRPr lang="en-GB" sz="2667" b="1"/>
          </a:p>
        </p:txBody>
      </p:sp>
      <p:sp>
        <p:nvSpPr>
          <p:cNvPr id="24" name="TextBox 23"/>
          <p:cNvSpPr txBox="1"/>
          <p:nvPr/>
        </p:nvSpPr>
        <p:spPr>
          <a:xfrm>
            <a:off x="95333" y="702848"/>
            <a:ext cx="1219335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 b="1" dirty="0"/>
              <a:t>Integrated management – </a:t>
            </a:r>
            <a:r>
              <a:rPr lang="fr-CH" sz="2667" b="1" dirty="0" err="1"/>
              <a:t>across</a:t>
            </a:r>
            <a:r>
              <a:rPr lang="fr-CH" sz="2667" b="1" dirty="0"/>
              <a:t> </a:t>
            </a:r>
            <a:r>
              <a:rPr lang="fr-CH" sz="2667" b="1" dirty="0" err="1"/>
              <a:t>sectors</a:t>
            </a:r>
            <a:r>
              <a:rPr lang="fr-CH" sz="2667" b="1" dirty="0"/>
              <a:t> and </a:t>
            </a:r>
            <a:r>
              <a:rPr lang="fr-CH" sz="2667" b="1" dirty="0" err="1"/>
              <a:t>regions</a:t>
            </a:r>
            <a:r>
              <a:rPr lang="fr-CH" sz="2667" b="1" dirty="0"/>
              <a:t> – </a:t>
            </a:r>
            <a:r>
              <a:rPr lang="fr-CH" sz="2667" b="1" dirty="0" err="1"/>
              <a:t>balancing</a:t>
            </a:r>
            <a:r>
              <a:rPr lang="fr-CH" sz="2667" b="1" dirty="0"/>
              <a:t> </a:t>
            </a:r>
            <a:r>
              <a:rPr lang="fr-CH" sz="2667" b="1" dirty="0" err="1"/>
              <a:t>competing</a:t>
            </a:r>
            <a:r>
              <a:rPr lang="fr-CH" sz="2667" b="1" dirty="0"/>
              <a:t> </a:t>
            </a:r>
            <a:r>
              <a:rPr lang="fr-CH" sz="2667" b="1" dirty="0" err="1"/>
              <a:t>needs</a:t>
            </a:r>
            <a:endParaRPr lang="en-GB" sz="2667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3339" y="5589242"/>
            <a:ext cx="556861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 b="1">
                <a:solidFill>
                  <a:schemeClr val="bg1"/>
                </a:solidFill>
              </a:rPr>
              <a:t>Risks related to famine, epidemics, migration, inequalities, </a:t>
            </a:r>
          </a:p>
          <a:p>
            <a:r>
              <a:rPr lang="fr-CH" sz="2667" b="1">
                <a:solidFill>
                  <a:schemeClr val="bg1"/>
                </a:solidFill>
              </a:rPr>
              <a:t>political instability</a:t>
            </a:r>
            <a:endParaRPr lang="en-GB" sz="2667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0699" y="6497221"/>
            <a:ext cx="2727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(source: GEMI 2016)</a:t>
            </a:r>
          </a:p>
        </p:txBody>
      </p:sp>
    </p:spTree>
    <p:extLst>
      <p:ext uri="{BB962C8B-B14F-4D97-AF65-F5344CB8AC3E}">
        <p14:creationId xmlns:p14="http://schemas.microsoft.com/office/powerpoint/2010/main" val="24949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F55D3CCB-9D34-47B6-84CA-32B4728FE507" descr="EC7D1D18-1CE8-4952-8E33-BC84057874B1@lan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7773" y="-330201"/>
            <a:ext cx="12439772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5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SDG 6</a:t>
            </a:r>
            <a:endParaRPr lang="en-GB" sz="5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69" y="76200"/>
            <a:ext cx="148473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2494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“Ensure availability and sustainable management of water and sanitation for all”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88819" y="3702268"/>
            <a:ext cx="2159043" cy="1400869"/>
            <a:chOff x="455893" y="2556454"/>
            <a:chExt cx="1619282" cy="1400869"/>
          </a:xfrm>
        </p:grpSpPr>
        <p:sp>
          <p:nvSpPr>
            <p:cNvPr id="14" name="Hexagon 13"/>
            <p:cNvSpPr/>
            <p:nvPr/>
          </p:nvSpPr>
          <p:spPr>
            <a:xfrm>
              <a:off x="455893" y="2556454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>
              <a:off x="724243" y="2788608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11.5</a:t>
              </a:r>
              <a:r>
                <a:rPr lang="fr-CH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br>
                <a:rPr lang="fr-CH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Disasters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63819" y="2852936"/>
            <a:ext cx="2159043" cy="1400869"/>
            <a:chOff x="7261547" y="-270234"/>
            <a:chExt cx="1619282" cy="1400869"/>
          </a:xfrm>
        </p:grpSpPr>
        <p:sp>
          <p:nvSpPr>
            <p:cNvPr id="17" name="Hexagon 16"/>
            <p:cNvSpPr/>
            <p:nvPr/>
          </p:nvSpPr>
          <p:spPr>
            <a:xfrm>
              <a:off x="7261547" y="-270234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/>
            <p:nvPr/>
          </p:nvSpPr>
          <p:spPr>
            <a:xfrm>
              <a:off x="7529897" y="-21950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6.4</a:t>
              </a: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b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Water use and scarcity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4281" y="2004971"/>
            <a:ext cx="2159043" cy="1400869"/>
            <a:chOff x="8572593" y="-980223"/>
            <a:chExt cx="1619282" cy="1400869"/>
          </a:xfrm>
        </p:grpSpPr>
        <p:sp>
          <p:nvSpPr>
            <p:cNvPr id="20" name="Hexagon 19"/>
            <p:cNvSpPr/>
            <p:nvPr/>
          </p:nvSpPr>
          <p:spPr>
            <a:xfrm>
              <a:off x="8572593" y="-980223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/>
            <p:nvPr/>
          </p:nvSpPr>
          <p:spPr>
            <a:xfrm>
              <a:off x="8840943" y="-748069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6.5</a:t>
              </a: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Water manage-ment</a:t>
              </a:r>
              <a:endParaRPr lang="en-GB"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63819" y="4564542"/>
            <a:ext cx="2159043" cy="1400869"/>
            <a:chOff x="7261547" y="1454795"/>
            <a:chExt cx="1619282" cy="1400869"/>
          </a:xfrm>
        </p:grpSpPr>
        <p:sp>
          <p:nvSpPr>
            <p:cNvPr id="23" name="Hexagon 22"/>
            <p:cNvSpPr/>
            <p:nvPr/>
          </p:nvSpPr>
          <p:spPr>
            <a:xfrm>
              <a:off x="7261547" y="1454795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>
              <a:off x="7529897" y="1667303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6.3</a:t>
              </a: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b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Waste-water and water quality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00256" y="2852936"/>
            <a:ext cx="2159043" cy="1400869"/>
            <a:chOff x="9841640" y="-268306"/>
            <a:chExt cx="1619282" cy="1400869"/>
          </a:xfrm>
        </p:grpSpPr>
        <p:sp>
          <p:nvSpPr>
            <p:cNvPr id="26" name="Hexagon 25"/>
            <p:cNvSpPr/>
            <p:nvPr/>
          </p:nvSpPr>
          <p:spPr>
            <a:xfrm>
              <a:off x="9841640" y="-268306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10109990" y="-36152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6.6</a:t>
              </a: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b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Eco-systems</a:t>
              </a:r>
              <a:endParaRPr lang="en-GB"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00256" y="4564542"/>
            <a:ext cx="2159043" cy="1400869"/>
            <a:chOff x="9841640" y="1453831"/>
            <a:chExt cx="1619282" cy="1400869"/>
          </a:xfrm>
        </p:grpSpPr>
        <p:sp>
          <p:nvSpPr>
            <p:cNvPr id="29" name="Hexagon 28"/>
            <p:cNvSpPr/>
            <p:nvPr/>
          </p:nvSpPr>
          <p:spPr>
            <a:xfrm>
              <a:off x="9841640" y="1453831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>
              <a:off x="10109990" y="1685985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6.1</a:t>
              </a: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b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Drinking water</a:t>
              </a:r>
              <a:endParaRPr lang="en-GB" sz="2267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34281" y="5415266"/>
            <a:ext cx="2159043" cy="1400869"/>
            <a:chOff x="8572593" y="2195424"/>
            <a:chExt cx="1619282" cy="1400869"/>
          </a:xfrm>
        </p:grpSpPr>
        <p:sp>
          <p:nvSpPr>
            <p:cNvPr id="32" name="Hexagon 31"/>
            <p:cNvSpPr/>
            <p:nvPr/>
          </p:nvSpPr>
          <p:spPr>
            <a:xfrm>
              <a:off x="8572593" y="2195424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4"/>
            <p:cNvSpPr/>
            <p:nvPr/>
          </p:nvSpPr>
          <p:spPr>
            <a:xfrm>
              <a:off x="8840943" y="2427578"/>
              <a:ext cx="1082582" cy="93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6.2</a:t>
              </a: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b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Sanitation and hygiene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96499" y="3548061"/>
            <a:ext cx="2634608" cy="1709283"/>
            <a:chOff x="8390579" y="445304"/>
            <a:chExt cx="1975956" cy="1709282"/>
          </a:xfrm>
        </p:grpSpPr>
        <p:sp>
          <p:nvSpPr>
            <p:cNvPr id="35" name="Hexagon 34"/>
            <p:cNvSpPr/>
            <p:nvPr/>
          </p:nvSpPr>
          <p:spPr>
            <a:xfrm>
              <a:off x="8390579" y="445304"/>
              <a:ext cx="1975956" cy="170928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agon 4"/>
            <p:cNvSpPr/>
            <p:nvPr/>
          </p:nvSpPr>
          <p:spPr>
            <a:xfrm>
              <a:off x="8718023" y="728556"/>
              <a:ext cx="1321068" cy="1142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6.a and 6.b</a:t>
              </a: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Cooperation and participation</a:t>
              </a:r>
              <a:endParaRPr lang="en-GB"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3937001"/>
            <a:ext cx="3388923" cy="2751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2877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H" sz="3200" b="1" dirty="0">
                <a:solidFill>
                  <a:srgbClr val="FF0000"/>
                </a:solidFill>
              </a:rPr>
              <a:t>Integrated management </a:t>
            </a:r>
            <a:r>
              <a:rPr lang="fr-C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fr-CH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across</a:t>
            </a:r>
            <a:r>
              <a:rPr lang="fr-C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sectors</a:t>
            </a:r>
            <a:r>
              <a:rPr lang="fr-C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H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regions</a:t>
            </a:r>
            <a:r>
              <a:rPr lang="fr-C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fr-CH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balancing</a:t>
            </a:r>
            <a:r>
              <a:rPr lang="fr-C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competing</a:t>
            </a:r>
            <a:r>
              <a:rPr lang="fr-C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needs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0699" y="6497221"/>
            <a:ext cx="2727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(source: GEMI 2016)</a:t>
            </a:r>
          </a:p>
        </p:txBody>
      </p:sp>
    </p:spTree>
    <p:extLst>
      <p:ext uri="{BB962C8B-B14F-4D97-AF65-F5344CB8AC3E}">
        <p14:creationId xmlns:p14="http://schemas.microsoft.com/office/powerpoint/2010/main" val="927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58360" y="127256"/>
            <a:ext cx="8948686" cy="117054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ja-JP" sz="28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Governance through Goals</a:t>
            </a:r>
            <a:r>
              <a:rPr lang="en-US" altLang="ja-JP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altLang="ja-JP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altLang="ja-JP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Conceptualizing a New Governance Strategy for Sustainable Development</a:t>
            </a:r>
            <a:endParaRPr kumimoji="1" lang="ja-JP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930F-8E87-46F7-95DC-46FCEBF39176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69067" y="1417060"/>
            <a:ext cx="49936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International Regimes and MEAs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⇒　</a:t>
            </a:r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Governance through rules</a:t>
            </a:r>
            <a:endParaRPr lang="ja-JP" altLang="en-US" sz="24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60540" y="5293032"/>
            <a:ext cx="85443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SDGs: Start with aspiration and set goals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NO implementation set forth (when goals are set)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NO legal obligations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But,    monitoring and reviews</a:t>
            </a:r>
          </a:p>
        </p:txBody>
      </p:sp>
      <p:sp>
        <p:nvSpPr>
          <p:cNvPr id="10" name="右矢印 9"/>
          <p:cNvSpPr/>
          <p:nvPr/>
        </p:nvSpPr>
        <p:spPr>
          <a:xfrm>
            <a:off x="2357672" y="3250255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55233" y="3139903"/>
            <a:ext cx="496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Lack of Ambitions (the level of ambitions too high)</a:t>
            </a:r>
          </a:p>
        </p:txBody>
      </p:sp>
      <p:sp>
        <p:nvSpPr>
          <p:cNvPr id="12" name="右矢印 11"/>
          <p:cNvSpPr/>
          <p:nvPr/>
        </p:nvSpPr>
        <p:spPr>
          <a:xfrm>
            <a:off x="2357672" y="2436688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55234" y="2308906"/>
            <a:ext cx="5394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Pledge what is achievable/possible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Insufficient actions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3973" y="4067256"/>
            <a:ext cx="33187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Raise ambition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Integrated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Highlight non-MEA agenda </a:t>
            </a:r>
            <a:r>
              <a:rPr lang="ja-JP" altLang="en-US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ex. SCP</a:t>
            </a:r>
            <a:r>
              <a:rPr lang="ja-JP" altLang="en-US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）</a:t>
            </a:r>
          </a:p>
        </p:txBody>
      </p:sp>
      <p:pic>
        <p:nvPicPr>
          <p:cNvPr id="16" name="Picture 7" descr="http://luckybogey.files.wordpress.com/2009/12/cop15-a-haitian-delegatio-001.jpg?w=6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68" y="1454691"/>
            <a:ext cx="1602333" cy="9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上下矢印 6"/>
          <p:cNvSpPr/>
          <p:nvPr/>
        </p:nvSpPr>
        <p:spPr>
          <a:xfrm>
            <a:off x="2744474" y="3804399"/>
            <a:ext cx="648072" cy="13644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32" y="3695123"/>
            <a:ext cx="2622685" cy="139498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755218" y="6124030"/>
            <a:ext cx="39127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u="sng" dirty="0"/>
              <a:t>Kanie and Biermann </a:t>
            </a:r>
            <a:r>
              <a:rPr kumimoji="1" lang="en-US" altLang="ja-JP" i="1" u="sng" dirty="0" err="1"/>
              <a:t>eds</a:t>
            </a:r>
            <a:r>
              <a:rPr kumimoji="1" lang="en-US" altLang="ja-JP" i="1" u="sng" dirty="0"/>
              <a:t> (forthcoming) Governing through Goals (MIT Press)</a:t>
            </a:r>
            <a:endParaRPr kumimoji="1" lang="ja-JP" altLang="en-US" i="1" u="sng" dirty="0"/>
          </a:p>
        </p:txBody>
      </p:sp>
    </p:spTree>
    <p:extLst>
      <p:ext uri="{BB962C8B-B14F-4D97-AF65-F5344CB8AC3E}">
        <p14:creationId xmlns:p14="http://schemas.microsoft.com/office/powerpoint/2010/main" val="414262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71" y="2142254"/>
            <a:ext cx="5151220" cy="256872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10664" y="39744"/>
            <a:ext cx="962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prstClr val="black"/>
                </a:solidFill>
              </a:rPr>
              <a:t>Challenges Ahead</a:t>
            </a:r>
          </a:p>
          <a:p>
            <a:pPr algn="ctr"/>
            <a:r>
              <a:rPr lang="en-US" altLang="ja-JP" sz="2400" b="1" dirty="0">
                <a:solidFill>
                  <a:prstClr val="black"/>
                </a:solidFill>
              </a:rPr>
              <a:t>The SDGs need to be addressed at multiple levels of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governance (</a:t>
            </a:r>
            <a:r>
              <a:rPr lang="en-US" altLang="ja-JP" sz="2400" b="1" dirty="0" err="1" smtClean="0">
                <a:solidFill>
                  <a:prstClr val="black"/>
                </a:solidFill>
              </a:rPr>
              <a:t>D.Ojima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)</a:t>
            </a:r>
            <a:endParaRPr lang="en-US" altLang="ja-JP" sz="24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5268" y="2113442"/>
            <a:ext cx="3534628" cy="1754326"/>
          </a:xfrm>
          <a:prstGeom prst="rect">
            <a:avLst/>
          </a:prstGeom>
          <a:solidFill>
            <a:srgbClr val="04DE57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</a:rPr>
              <a:t>Implementation of the SDGs at he UN level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What will implementation mechanism of the SDGs?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What is the mechanisms to link global and national/local levels?</a:t>
            </a:r>
          </a:p>
        </p:txBody>
      </p:sp>
      <p:cxnSp>
        <p:nvCxnSpPr>
          <p:cNvPr id="9" name="直線矢印コネクタ 8"/>
          <p:cNvCxnSpPr>
            <a:stCxn id="5" idx="3"/>
          </p:cNvCxnSpPr>
          <p:nvPr/>
        </p:nvCxnSpPr>
        <p:spPr>
          <a:xfrm>
            <a:off x="5159897" y="2990606"/>
            <a:ext cx="1724507" cy="456799"/>
          </a:xfrm>
          <a:prstGeom prst="straightConnector1">
            <a:avLst/>
          </a:prstGeom>
          <a:ln w="92075">
            <a:solidFill>
              <a:srgbClr val="00E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625269" y="3978631"/>
            <a:ext cx="3692669" cy="2585323"/>
          </a:xfrm>
          <a:prstGeom prst="rect">
            <a:avLst/>
          </a:prstGeom>
          <a:solidFill>
            <a:srgbClr val="79AF2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</a:rPr>
              <a:t>Regional and National level SDGs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How to make national-level SDGs?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How to make implementation mechanisms of the SDGs?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How to establish the process to get stakeholder engagement?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How to materialize integration of social, economic, and environmental sustainability?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5317938" y="3826724"/>
            <a:ext cx="983665" cy="949332"/>
          </a:xfrm>
          <a:prstGeom prst="straightConnector1">
            <a:avLst/>
          </a:prstGeom>
          <a:ln w="92075">
            <a:solidFill>
              <a:srgbClr val="79A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5159896" y="3486991"/>
            <a:ext cx="4032448" cy="1342069"/>
          </a:xfrm>
          <a:prstGeom prst="straightConnector1">
            <a:avLst/>
          </a:prstGeom>
          <a:ln w="92075">
            <a:solidFill>
              <a:srgbClr val="79A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5" idx="3"/>
          </p:cNvCxnSpPr>
          <p:nvPr/>
        </p:nvCxnSpPr>
        <p:spPr>
          <a:xfrm flipV="1">
            <a:off x="5159897" y="2972609"/>
            <a:ext cx="3329341" cy="17996"/>
          </a:xfrm>
          <a:prstGeom prst="straightConnector1">
            <a:avLst/>
          </a:prstGeom>
          <a:ln w="92075">
            <a:solidFill>
              <a:srgbClr val="00E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847529" y="1061254"/>
            <a:ext cx="642273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After the decision at the UN in September 2015, SDGs will enter into regional, national and local level making, implementation, and follow-up and review.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4" name="Picture 7" descr="331d32dc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5749877"/>
            <a:ext cx="2379495" cy="8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 descr="The image “file:///C:/Documents%20and%20Settings/frankb/Local%20Settings/Temporary%20Internet%20Files/OLKA7/civil%20society%2031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32" y="4868646"/>
            <a:ext cx="2174239" cy="156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36" y="870420"/>
            <a:ext cx="1734516" cy="115375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0" y="4856747"/>
            <a:ext cx="1812308" cy="12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1006</Words>
  <Application>Microsoft Office PowerPoint</Application>
  <PresentationFormat>Widescreen</PresentationFormat>
  <Paragraphs>165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Gotham Book</vt:lpstr>
      <vt:lpstr>HG丸ｺﾞｼｯｸM-PRO</vt:lpstr>
      <vt:lpstr>Lucida Sans Unicode</vt:lpstr>
      <vt:lpstr>メイリオ</vt:lpstr>
      <vt:lpstr>ＭＳ 明朝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Links among SDG’s</vt:lpstr>
      <vt:lpstr>PowerPoint Presentation</vt:lpstr>
      <vt:lpstr>PowerPoint Presentation</vt:lpstr>
      <vt:lpstr>PowerPoint Presentation</vt:lpstr>
      <vt:lpstr>Governance through Goals Conceptualizing a New Governance Strategy for Sustainable Development</vt:lpstr>
      <vt:lpstr>PowerPoint Presentation</vt:lpstr>
      <vt:lpstr>Potential of the SDGs as a national policy tool</vt:lpstr>
      <vt:lpstr>Future Earth Knowledge Action Networks</vt:lpstr>
      <vt:lpstr>FE Collaborative Science for SDGs</vt:lpstr>
      <vt:lpstr>Knowledge-Action Network initial set</vt:lpstr>
      <vt:lpstr>PowerPoint Presentation</vt:lpstr>
      <vt:lpstr>Synthesis Report (first edition will be published in May 2018)</vt:lpstr>
      <vt:lpstr>PowerPoint Presentation</vt:lpstr>
      <vt:lpstr>International Science-Policy Interface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Lawford</dc:creator>
  <cp:lastModifiedBy>Richard Lawford</cp:lastModifiedBy>
  <cp:revision>13</cp:revision>
  <dcterms:created xsi:type="dcterms:W3CDTF">2016-12-08T17:29:29Z</dcterms:created>
  <dcterms:modified xsi:type="dcterms:W3CDTF">2016-12-11T17:46:30Z</dcterms:modified>
</cp:coreProperties>
</file>