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1" r:id="rId4"/>
    <p:sldId id="260" r:id="rId5"/>
    <p:sldId id="263" r:id="rId6"/>
    <p:sldId id="277" r:id="rId7"/>
    <p:sldId id="279" r:id="rId8"/>
    <p:sldId id="257" r:id="rId9"/>
    <p:sldId id="267" r:id="rId10"/>
    <p:sldId id="268" r:id="rId11"/>
    <p:sldId id="272" r:id="rId12"/>
    <p:sldId id="269" r:id="rId13"/>
    <p:sldId id="270" r:id="rId14"/>
    <p:sldId id="271" r:id="rId15"/>
    <p:sldId id="280"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0" autoAdjust="0"/>
    <p:restoredTop sz="94660"/>
  </p:normalViewPr>
  <p:slideViewPr>
    <p:cSldViewPr snapToGrid="0">
      <p:cViewPr varScale="1">
        <p:scale>
          <a:sx n="59" d="100"/>
          <a:sy n="59" d="100"/>
        </p:scale>
        <p:origin x="117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1EEE36-8B66-4762-A737-E2225B315865}" type="datetimeFigureOut">
              <a:rPr lang="en-US" smtClean="0"/>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1862651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EEE36-8B66-4762-A737-E2225B315865}" type="datetimeFigureOut">
              <a:rPr lang="en-US" smtClean="0"/>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268954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EEE36-8B66-4762-A737-E2225B315865}" type="datetimeFigureOut">
              <a:rPr lang="en-US" smtClean="0"/>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267421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EEE36-8B66-4762-A737-E2225B315865}" type="datetimeFigureOut">
              <a:rPr lang="en-US" smtClean="0"/>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177304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1EEE36-8B66-4762-A737-E2225B315865}" type="datetimeFigureOut">
              <a:rPr lang="en-US" smtClean="0"/>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70938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1EEE36-8B66-4762-A737-E2225B315865}" type="datetimeFigureOut">
              <a:rPr lang="en-US" smtClean="0"/>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1503800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1EEE36-8B66-4762-A737-E2225B315865}" type="datetimeFigureOut">
              <a:rPr lang="en-US" smtClean="0"/>
              <a:t>12/11/2016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2876324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1EEE36-8B66-4762-A737-E2225B315865}" type="datetimeFigureOut">
              <a:rPr lang="en-US" smtClean="0"/>
              <a:t>12/11/2016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2245320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EEE36-8B66-4762-A737-E2225B315865}" type="datetimeFigureOut">
              <a:rPr lang="en-US" smtClean="0"/>
              <a:t>12/11/2016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3078707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EEE36-8B66-4762-A737-E2225B315865}" type="datetimeFigureOut">
              <a:rPr lang="en-US" smtClean="0"/>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129701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EEE36-8B66-4762-A737-E2225B315865}" type="datetimeFigureOut">
              <a:rPr lang="en-US" smtClean="0"/>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4F15C5-3DD9-4B1D-ADD7-C74A30B8D808}" type="slidenum">
              <a:rPr lang="en-US" smtClean="0"/>
              <a:t>‹#›</a:t>
            </a:fld>
            <a:endParaRPr lang="en-US"/>
          </a:p>
        </p:txBody>
      </p:sp>
    </p:spTree>
    <p:extLst>
      <p:ext uri="{BB962C8B-B14F-4D97-AF65-F5344CB8AC3E}">
        <p14:creationId xmlns:p14="http://schemas.microsoft.com/office/powerpoint/2010/main" val="146588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EEE36-8B66-4762-A737-E2225B315865}" type="datetimeFigureOut">
              <a:rPr lang="en-US" smtClean="0"/>
              <a:t>12/11/2016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4F15C5-3DD9-4B1D-ADD7-C74A30B8D808}" type="slidenum">
              <a:rPr lang="en-US" smtClean="0"/>
              <a:t>‹#›</a:t>
            </a:fld>
            <a:endParaRPr lang="en-US"/>
          </a:p>
        </p:txBody>
      </p:sp>
    </p:spTree>
    <p:extLst>
      <p:ext uri="{BB962C8B-B14F-4D97-AF65-F5344CB8AC3E}">
        <p14:creationId xmlns:p14="http://schemas.microsoft.com/office/powerpoint/2010/main" val="2976211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98371" y="2188028"/>
            <a:ext cx="6319157" cy="1569660"/>
          </a:xfrm>
          <a:prstGeom prst="rect">
            <a:avLst/>
          </a:prstGeom>
          <a:noFill/>
        </p:spPr>
        <p:txBody>
          <a:bodyPr wrap="square" rtlCol="0">
            <a:spAutoFit/>
          </a:bodyPr>
          <a:lstStyle/>
          <a:p>
            <a:r>
              <a:rPr lang="en-US" sz="3200" b="1" dirty="0" smtClean="0"/>
              <a:t>Possible directions for integration: The WEF Nexus and SDGs</a:t>
            </a:r>
          </a:p>
          <a:p>
            <a:r>
              <a:rPr lang="en-US" sz="3200" dirty="0" smtClean="0"/>
              <a:t>(From a Draft Discussion Paper)</a:t>
            </a:r>
            <a:endParaRPr lang="en-US" sz="3200" dirty="0"/>
          </a:p>
        </p:txBody>
      </p:sp>
      <p:sp>
        <p:nvSpPr>
          <p:cNvPr id="2" name="TextBox 1"/>
          <p:cNvSpPr txBox="1"/>
          <p:nvPr/>
        </p:nvSpPr>
        <p:spPr>
          <a:xfrm>
            <a:off x="3748495" y="3971109"/>
            <a:ext cx="5323114" cy="1200329"/>
          </a:xfrm>
          <a:prstGeom prst="rect">
            <a:avLst/>
          </a:prstGeom>
          <a:noFill/>
        </p:spPr>
        <p:txBody>
          <a:bodyPr wrap="square" rtlCol="0">
            <a:spAutoFit/>
          </a:bodyPr>
          <a:lstStyle/>
          <a:p>
            <a:pPr algn="ctr"/>
            <a:r>
              <a:rPr lang="en-US" sz="2400" dirty="0"/>
              <a:t>Richard Lawford</a:t>
            </a:r>
            <a:r>
              <a:rPr lang="en-US" sz="2400"/>
              <a:t/>
            </a:r>
            <a:br>
              <a:rPr lang="en-US" sz="2400"/>
            </a:br>
            <a:r>
              <a:rPr lang="en-US" sz="2400" smtClean="0"/>
              <a:t>Berkeley </a:t>
            </a:r>
            <a:r>
              <a:rPr lang="en-US" sz="2400" dirty="0" smtClean="0"/>
              <a:t>CA</a:t>
            </a:r>
          </a:p>
          <a:p>
            <a:pPr algn="ctr"/>
            <a:r>
              <a:rPr lang="en-US" sz="2400" dirty="0" smtClean="0"/>
              <a:t>December 9, 2016</a:t>
            </a:r>
            <a:endParaRPr lang="en-US" sz="2400" dirty="0"/>
          </a:p>
        </p:txBody>
      </p:sp>
    </p:spTree>
    <p:extLst>
      <p:ext uri="{BB962C8B-B14F-4D97-AF65-F5344CB8AC3E}">
        <p14:creationId xmlns:p14="http://schemas.microsoft.com/office/powerpoint/2010/main" val="4289233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2726" y="678379"/>
            <a:ext cx="7193280" cy="523220"/>
          </a:xfrm>
          <a:prstGeom prst="rect">
            <a:avLst/>
          </a:prstGeom>
          <a:noFill/>
        </p:spPr>
        <p:txBody>
          <a:bodyPr wrap="square" rtlCol="0">
            <a:spAutoFit/>
          </a:bodyPr>
          <a:lstStyle/>
          <a:p>
            <a:pPr lvl="0"/>
            <a:r>
              <a:rPr lang="en-GB" sz="2800" b="1" dirty="0"/>
              <a:t>Opportunities for Integrated Monitoring</a:t>
            </a:r>
            <a:endParaRPr lang="en-US" sz="2800" dirty="0"/>
          </a:p>
        </p:txBody>
      </p:sp>
      <p:sp>
        <p:nvSpPr>
          <p:cNvPr id="3" name="TextBox 2"/>
          <p:cNvSpPr txBox="1"/>
          <p:nvPr/>
        </p:nvSpPr>
        <p:spPr>
          <a:xfrm>
            <a:off x="1771850" y="2983847"/>
            <a:ext cx="8919411" cy="3600986"/>
          </a:xfrm>
          <a:prstGeom prst="rect">
            <a:avLst/>
          </a:prstGeom>
          <a:noFill/>
        </p:spPr>
        <p:txBody>
          <a:bodyPr wrap="square" rtlCol="0">
            <a:spAutoFit/>
          </a:bodyPr>
          <a:lstStyle/>
          <a:p>
            <a:r>
              <a:rPr lang="en-US" sz="2400" dirty="0" smtClean="0"/>
              <a:t>Big data and citizen data provide opportunities to bring more information to both the WEF Nexus and to SDG monitoring.  We need a strategy for exploiting these opportunities. </a:t>
            </a:r>
          </a:p>
          <a:p>
            <a:endParaRPr lang="en-US" sz="2400" dirty="0"/>
          </a:p>
          <a:p>
            <a:r>
              <a:rPr lang="en-US" sz="2400" dirty="0" smtClean="0"/>
              <a:t>More independent monitoring capabilities are needed at regional and global levels to support the WEF Nexus and the SDGs.   </a:t>
            </a:r>
            <a:r>
              <a:rPr lang="en-US" sz="2400" dirty="0"/>
              <a:t>A </a:t>
            </a:r>
            <a:r>
              <a:rPr lang="en-US" sz="2400" dirty="0" smtClean="0"/>
              <a:t>central WEF information/knowledge platform could address multiple needs including the SDGs.</a:t>
            </a:r>
          </a:p>
          <a:p>
            <a:endParaRPr lang="en-US" dirty="0"/>
          </a:p>
          <a:p>
            <a:r>
              <a:rPr lang="en-GB" dirty="0"/>
              <a:t> </a:t>
            </a:r>
            <a:endParaRPr lang="en-US" dirty="0"/>
          </a:p>
        </p:txBody>
      </p:sp>
      <p:sp>
        <p:nvSpPr>
          <p:cNvPr id="4" name="TextBox 3"/>
          <p:cNvSpPr txBox="1"/>
          <p:nvPr/>
        </p:nvSpPr>
        <p:spPr>
          <a:xfrm>
            <a:off x="1771850" y="1201599"/>
            <a:ext cx="8775032" cy="1569660"/>
          </a:xfrm>
          <a:prstGeom prst="rect">
            <a:avLst/>
          </a:prstGeom>
          <a:noFill/>
        </p:spPr>
        <p:txBody>
          <a:bodyPr wrap="square" rtlCol="0">
            <a:spAutoFit/>
          </a:bodyPr>
          <a:lstStyle/>
          <a:p>
            <a:r>
              <a:rPr lang="en-US" sz="2400" dirty="0" smtClean="0"/>
              <a:t>The </a:t>
            </a:r>
            <a:r>
              <a:rPr lang="en-US" sz="2400" dirty="0"/>
              <a:t>Global Environmental Monitoring Initiative (GEMI) </a:t>
            </a:r>
            <a:r>
              <a:rPr lang="en-US" sz="2400" dirty="0" smtClean="0"/>
              <a:t>has been launched to monitor the Water SDG targets. FAO will serve </a:t>
            </a:r>
            <a:r>
              <a:rPr lang="en-US" sz="2400" dirty="0"/>
              <a:t>as a clearing house for information related to water </a:t>
            </a:r>
            <a:r>
              <a:rPr lang="en-US" sz="2400" dirty="0" smtClean="0"/>
              <a:t>use (using national data submitted voluntarily to AQUASTAT)</a:t>
            </a:r>
            <a:endParaRPr lang="en-US" sz="2400" dirty="0"/>
          </a:p>
        </p:txBody>
      </p:sp>
    </p:spTree>
    <p:extLst>
      <p:ext uri="{BB962C8B-B14F-4D97-AF65-F5344CB8AC3E}">
        <p14:creationId xmlns:p14="http://schemas.microsoft.com/office/powerpoint/2010/main" val="4011427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4256" y="975360"/>
            <a:ext cx="9538063" cy="6370975"/>
          </a:xfrm>
          <a:prstGeom prst="rect">
            <a:avLst/>
          </a:prstGeom>
          <a:noFill/>
        </p:spPr>
        <p:txBody>
          <a:bodyPr wrap="square" rtlCol="0">
            <a:spAutoFit/>
          </a:bodyPr>
          <a:lstStyle/>
          <a:p>
            <a:r>
              <a:rPr lang="en-US" sz="2400" dirty="0" smtClean="0"/>
              <a:t>SDGs need information aggregated to the national and global scale and accumulated over several years. The WEF Nexus requires disaggregated data.  Can we bring the two types of data together?</a:t>
            </a:r>
          </a:p>
          <a:p>
            <a:endParaRPr lang="en-US" sz="2400" dirty="0"/>
          </a:p>
          <a:p>
            <a:r>
              <a:rPr lang="en-GB" sz="2400" dirty="0" smtClean="0"/>
              <a:t>				Earth </a:t>
            </a:r>
            <a:r>
              <a:rPr lang="en-GB" sz="2400" dirty="0"/>
              <a:t>Observations are most likely to play a </a:t>
            </a:r>
            <a:r>
              <a:rPr lang="en-GB" sz="2400" dirty="0" smtClean="0"/>
              <a:t>					role </a:t>
            </a:r>
            <a:r>
              <a:rPr lang="en-GB" sz="2400" dirty="0"/>
              <a:t>in monitoring water indicators 6.3.2, </a:t>
            </a:r>
            <a:r>
              <a:rPr lang="en-GB" sz="2400" dirty="0" smtClean="0"/>
              <a:t>					6.4.1</a:t>
            </a:r>
            <a:r>
              <a:rPr lang="en-GB" sz="2400" dirty="0"/>
              <a:t>, 6.4.2, 6.5.1, and 6.6.1; energy </a:t>
            </a:r>
            <a:r>
              <a:rPr lang="en-GB" sz="2400" dirty="0" smtClean="0"/>
              <a:t>						indicators </a:t>
            </a:r>
            <a:r>
              <a:rPr lang="en-GB" sz="2400" dirty="0"/>
              <a:t>7.2.1 and 7.2.1; and food indicators </a:t>
            </a:r>
            <a:r>
              <a:rPr lang="en-GB" sz="2400" dirty="0" smtClean="0"/>
              <a:t>				2.3.1 </a:t>
            </a:r>
            <a:r>
              <a:rPr lang="en-GB" sz="2400" dirty="0"/>
              <a:t>and 2.4.1</a:t>
            </a:r>
            <a:r>
              <a:rPr lang="en-GB" sz="2400" dirty="0" smtClean="0"/>
              <a:t>. How can we best exploit 					these opportunities in a coordinated way?</a:t>
            </a:r>
            <a:endParaRPr lang="en-US" sz="2400" dirty="0" smtClean="0"/>
          </a:p>
          <a:p>
            <a:endParaRPr lang="en-US" sz="2400" dirty="0"/>
          </a:p>
          <a:p>
            <a:r>
              <a:rPr lang="en-US" sz="2400" dirty="0" smtClean="0"/>
              <a:t>Data alone are insufficient – we need to supplement them with modelling capabilities.  Actions are needed to determine the observation-modeling systems best suited to the needs of the WEF Nexus and the SDGs.</a:t>
            </a:r>
          </a:p>
          <a:p>
            <a:endParaRPr lang="en-US" dirty="0"/>
          </a:p>
          <a:p>
            <a:endParaRPr lang="en-US" dirty="0" smtClean="0"/>
          </a:p>
          <a:p>
            <a:endParaRPr lang="en-US" dirty="0"/>
          </a:p>
          <a:p>
            <a:endParaRPr lang="en-US" dirty="0"/>
          </a:p>
        </p:txBody>
      </p:sp>
      <p:pic>
        <p:nvPicPr>
          <p:cNvPr id="4" name="Picture 1" descr="EarthSat 11-11.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4257" y="2318868"/>
            <a:ext cx="3529132" cy="264684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5650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18360" y="701040"/>
            <a:ext cx="7863840" cy="523220"/>
          </a:xfrm>
          <a:prstGeom prst="rect">
            <a:avLst/>
          </a:prstGeom>
          <a:noFill/>
        </p:spPr>
        <p:txBody>
          <a:bodyPr wrap="square" rtlCol="0">
            <a:spAutoFit/>
          </a:bodyPr>
          <a:lstStyle/>
          <a:p>
            <a:pPr lvl="0"/>
            <a:r>
              <a:rPr lang="en-GB" sz="2800" b="1" dirty="0"/>
              <a:t>Mobilizing Action through Multi-level Governance.</a:t>
            </a:r>
            <a:endParaRPr lang="en-US" sz="2800" dirty="0"/>
          </a:p>
        </p:txBody>
      </p:sp>
      <p:sp>
        <p:nvSpPr>
          <p:cNvPr id="4" name="TextBox 3"/>
          <p:cNvSpPr txBox="1"/>
          <p:nvPr/>
        </p:nvSpPr>
        <p:spPr>
          <a:xfrm>
            <a:off x="2087880" y="1722120"/>
            <a:ext cx="9189720" cy="1569660"/>
          </a:xfrm>
          <a:prstGeom prst="rect">
            <a:avLst/>
          </a:prstGeom>
          <a:noFill/>
        </p:spPr>
        <p:txBody>
          <a:bodyPr wrap="square" rtlCol="0">
            <a:spAutoFit/>
          </a:bodyPr>
          <a:lstStyle/>
          <a:p>
            <a:r>
              <a:rPr lang="en-GB" sz="2400" dirty="0"/>
              <a:t>Good governance principles imply that water governance should be participatory, accountable, transparent, responsive, consensus-orientated, effective, efficient, equitable, and inclusive, and should respect the rule of law (UN ESCAP, 2003). </a:t>
            </a:r>
            <a:endParaRPr lang="en-US" sz="2400" dirty="0"/>
          </a:p>
        </p:txBody>
      </p:sp>
      <p:sp>
        <p:nvSpPr>
          <p:cNvPr id="5" name="TextBox 4"/>
          <p:cNvSpPr txBox="1"/>
          <p:nvPr/>
        </p:nvSpPr>
        <p:spPr>
          <a:xfrm>
            <a:off x="2118360" y="3377029"/>
            <a:ext cx="8351520" cy="830997"/>
          </a:xfrm>
          <a:prstGeom prst="rect">
            <a:avLst/>
          </a:prstGeom>
          <a:noFill/>
        </p:spPr>
        <p:txBody>
          <a:bodyPr wrap="square" rtlCol="0">
            <a:spAutoFit/>
          </a:bodyPr>
          <a:lstStyle/>
          <a:p>
            <a:r>
              <a:rPr lang="en-GB" sz="2400" dirty="0"/>
              <a:t>To date, no existing policy frameworks explicitly address coordination of the W-E-F Nexus.</a:t>
            </a:r>
            <a:r>
              <a:rPr lang="en-GB" dirty="0"/>
              <a:t> </a:t>
            </a:r>
            <a:endParaRPr lang="en-US" dirty="0"/>
          </a:p>
        </p:txBody>
      </p:sp>
      <p:sp>
        <p:nvSpPr>
          <p:cNvPr id="6" name="TextBox 5"/>
          <p:cNvSpPr txBox="1"/>
          <p:nvPr/>
        </p:nvSpPr>
        <p:spPr>
          <a:xfrm>
            <a:off x="2118360" y="4496888"/>
            <a:ext cx="8107680" cy="1938992"/>
          </a:xfrm>
          <a:prstGeom prst="rect">
            <a:avLst/>
          </a:prstGeom>
          <a:noFill/>
        </p:spPr>
        <p:txBody>
          <a:bodyPr wrap="square" rtlCol="0">
            <a:spAutoFit/>
          </a:bodyPr>
          <a:lstStyle/>
          <a:p>
            <a:r>
              <a:rPr lang="en-GB" sz="2400" dirty="0" smtClean="0"/>
              <a:t>The </a:t>
            </a:r>
            <a:r>
              <a:rPr lang="en-GB" sz="2400" dirty="0"/>
              <a:t>process of SDG implementation can be instrumental in supporting transformative change at different levels. Local communities and stakeholder groups need to be involved in the implementation, in the processes of developing meaningful indicators, and in monitoring </a:t>
            </a:r>
            <a:r>
              <a:rPr lang="en-GB" sz="2400" dirty="0" smtClean="0"/>
              <a:t>progress</a:t>
            </a:r>
            <a:endParaRPr lang="en-US" dirty="0"/>
          </a:p>
        </p:txBody>
      </p:sp>
    </p:spTree>
    <p:extLst>
      <p:ext uri="{BB962C8B-B14F-4D97-AF65-F5344CB8AC3E}">
        <p14:creationId xmlns:p14="http://schemas.microsoft.com/office/powerpoint/2010/main" val="1928435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8942" y="391886"/>
            <a:ext cx="10025743" cy="954107"/>
          </a:xfrm>
          <a:prstGeom prst="rect">
            <a:avLst/>
          </a:prstGeom>
          <a:noFill/>
        </p:spPr>
        <p:txBody>
          <a:bodyPr wrap="square" rtlCol="0">
            <a:spAutoFit/>
          </a:bodyPr>
          <a:lstStyle/>
          <a:p>
            <a:pPr lvl="0"/>
            <a:r>
              <a:rPr lang="en-GB" sz="2800" b="1" dirty="0"/>
              <a:t>Capacity Development and Co-leveraging the Development Agenda</a:t>
            </a:r>
            <a:endParaRPr lang="en-US" sz="2800" dirty="0"/>
          </a:p>
        </p:txBody>
      </p:sp>
      <p:sp>
        <p:nvSpPr>
          <p:cNvPr id="3" name="TextBox 2"/>
          <p:cNvSpPr txBox="1"/>
          <p:nvPr/>
        </p:nvSpPr>
        <p:spPr>
          <a:xfrm>
            <a:off x="1045029" y="1521824"/>
            <a:ext cx="9486900" cy="4431983"/>
          </a:xfrm>
          <a:prstGeom prst="rect">
            <a:avLst/>
          </a:prstGeom>
          <a:noFill/>
        </p:spPr>
        <p:txBody>
          <a:bodyPr wrap="square" rtlCol="0">
            <a:spAutoFit/>
          </a:bodyPr>
          <a:lstStyle/>
          <a:p>
            <a:pPr lvl="0"/>
            <a:r>
              <a:rPr lang="en-GB" sz="2400" dirty="0" smtClean="0"/>
              <a:t>Possible means for improving capacity:</a:t>
            </a:r>
          </a:p>
          <a:p>
            <a:pPr lvl="0"/>
            <a:r>
              <a:rPr lang="en-GB" sz="2400" dirty="0" smtClean="0"/>
              <a:t>- increase </a:t>
            </a:r>
            <a:r>
              <a:rPr lang="en-GB" sz="2400" dirty="0"/>
              <a:t>the nexus’ water storage capability.</a:t>
            </a:r>
            <a:endParaRPr lang="en-US" sz="2400" dirty="0"/>
          </a:p>
          <a:p>
            <a:pPr lvl="0"/>
            <a:r>
              <a:rPr lang="en-GB" sz="2400" dirty="0" smtClean="0"/>
              <a:t>- develop </a:t>
            </a:r>
            <a:r>
              <a:rPr lang="en-GB" sz="2400" dirty="0"/>
              <a:t>better infrastructure for moving produce to consumers.</a:t>
            </a:r>
            <a:endParaRPr lang="en-US" sz="2400" dirty="0"/>
          </a:p>
          <a:p>
            <a:pPr lvl="0"/>
            <a:r>
              <a:rPr lang="en-GB" sz="2400" dirty="0" smtClean="0"/>
              <a:t>- establish </a:t>
            </a:r>
            <a:r>
              <a:rPr lang="en-GB" sz="2400" dirty="0"/>
              <a:t>alternative energy systems to produce and use </a:t>
            </a:r>
            <a:r>
              <a:rPr lang="en-GB" sz="2400" dirty="0" smtClean="0"/>
              <a:t>electricity</a:t>
            </a:r>
            <a:r>
              <a:rPr lang="en-GB" sz="2400" dirty="0"/>
              <a:t>.</a:t>
            </a:r>
            <a:endParaRPr lang="en-US" sz="2400" dirty="0"/>
          </a:p>
          <a:p>
            <a:pPr lvl="0"/>
            <a:r>
              <a:rPr lang="en-GB" sz="2400" dirty="0" smtClean="0"/>
              <a:t>- Joint </a:t>
            </a:r>
            <a:r>
              <a:rPr lang="en-GB" sz="2400" dirty="0"/>
              <a:t>planning between the W-E-F Nexus implementation plan and approaches to monitoring the </a:t>
            </a:r>
            <a:r>
              <a:rPr lang="en-GB" sz="2400" dirty="0" smtClean="0"/>
              <a:t>relevant SDG indicators. </a:t>
            </a:r>
            <a:endParaRPr lang="en-US" sz="2400" dirty="0"/>
          </a:p>
          <a:p>
            <a:pPr lvl="0"/>
            <a:r>
              <a:rPr lang="en-GB" sz="2400" dirty="0" smtClean="0"/>
              <a:t>- Capacity </a:t>
            </a:r>
            <a:r>
              <a:rPr lang="en-GB" sz="2400" dirty="0"/>
              <a:t>building and training in technical and organizational skills to develop the human resource </a:t>
            </a:r>
            <a:r>
              <a:rPr lang="en-GB" sz="2400" dirty="0" smtClean="0"/>
              <a:t>base. </a:t>
            </a:r>
          </a:p>
          <a:p>
            <a:pPr lvl="0"/>
            <a:endParaRPr lang="en-GB" dirty="0"/>
          </a:p>
          <a:p>
            <a:pPr lvl="0"/>
            <a:r>
              <a:rPr lang="en-GB" sz="2400" dirty="0" smtClean="0"/>
              <a:t>OECD will monitor international </a:t>
            </a:r>
            <a:r>
              <a:rPr lang="en-GB" sz="2400" dirty="0"/>
              <a:t>investment in IWRM.  </a:t>
            </a:r>
            <a:r>
              <a:rPr lang="en-GB" sz="2400" dirty="0" smtClean="0"/>
              <a:t>Can OECD expand this monitoring to track aid investment in the  </a:t>
            </a:r>
            <a:r>
              <a:rPr lang="en-GB" sz="2400" dirty="0"/>
              <a:t>W-E-F Nexus </a:t>
            </a:r>
            <a:r>
              <a:rPr lang="en-GB" sz="2400" dirty="0" smtClean="0"/>
              <a:t>implementation? </a:t>
            </a:r>
            <a:endParaRPr lang="en-US" sz="2400" dirty="0"/>
          </a:p>
        </p:txBody>
      </p:sp>
    </p:spTree>
    <p:extLst>
      <p:ext uri="{BB962C8B-B14F-4D97-AF65-F5344CB8AC3E}">
        <p14:creationId xmlns:p14="http://schemas.microsoft.com/office/powerpoint/2010/main" val="2571789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81400" y="852351"/>
            <a:ext cx="5821680" cy="461665"/>
          </a:xfrm>
          <a:prstGeom prst="rect">
            <a:avLst/>
          </a:prstGeom>
          <a:noFill/>
        </p:spPr>
        <p:txBody>
          <a:bodyPr wrap="square" rtlCol="0">
            <a:spAutoFit/>
          </a:bodyPr>
          <a:lstStyle/>
          <a:p>
            <a:pPr lvl="0"/>
            <a:r>
              <a:rPr lang="en-GB" sz="2400" b="1" dirty="0"/>
              <a:t>Insights for Implementation</a:t>
            </a:r>
            <a:endParaRPr lang="en-US" sz="2400" dirty="0"/>
          </a:p>
        </p:txBody>
      </p:sp>
      <p:sp>
        <p:nvSpPr>
          <p:cNvPr id="3" name="TextBox 2"/>
          <p:cNvSpPr txBox="1"/>
          <p:nvPr/>
        </p:nvSpPr>
        <p:spPr>
          <a:xfrm>
            <a:off x="1077687" y="1616529"/>
            <a:ext cx="9862456" cy="2677656"/>
          </a:xfrm>
          <a:prstGeom prst="rect">
            <a:avLst/>
          </a:prstGeom>
          <a:noFill/>
        </p:spPr>
        <p:txBody>
          <a:bodyPr wrap="square" rtlCol="0">
            <a:spAutoFit/>
          </a:bodyPr>
          <a:lstStyle/>
          <a:p>
            <a:r>
              <a:rPr lang="en-GB" sz="2400" dirty="0" smtClean="0"/>
              <a:t>SDGs provide indicators with final results but limited information on how to achieve result.</a:t>
            </a:r>
          </a:p>
          <a:p>
            <a:endParaRPr lang="en-GB" sz="2400" dirty="0"/>
          </a:p>
          <a:p>
            <a:r>
              <a:rPr lang="en-GB" sz="2400" dirty="0" smtClean="0"/>
              <a:t>The W-E-F Nexus can provide guidance and options on how to achieve the end result.  How can we provide information that will influence the governments with the results that the SDGs are seeking. (We need to create a enabling policy environment to make this happen).</a:t>
            </a:r>
            <a:endParaRPr lang="en-US" sz="2400" dirty="0"/>
          </a:p>
        </p:txBody>
      </p:sp>
    </p:spTree>
    <p:extLst>
      <p:ext uri="{BB962C8B-B14F-4D97-AF65-F5344CB8AC3E}">
        <p14:creationId xmlns:p14="http://schemas.microsoft.com/office/powerpoint/2010/main" val="3166945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Scenario #3: EO Contributions</a:t>
            </a:r>
            <a:endParaRPr lang="en-CA"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4136" y="1508700"/>
            <a:ext cx="8650830" cy="4863718"/>
          </a:xfrm>
        </p:spPr>
      </p:pic>
    </p:spTree>
    <p:extLst>
      <p:ext uri="{BB962C8B-B14F-4D97-AF65-F5344CB8AC3E}">
        <p14:creationId xmlns:p14="http://schemas.microsoft.com/office/powerpoint/2010/main" val="2577545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2128" y="210026"/>
            <a:ext cx="9927772" cy="6278642"/>
          </a:xfrm>
          <a:prstGeom prst="rect">
            <a:avLst/>
          </a:prstGeom>
          <a:noFill/>
        </p:spPr>
        <p:txBody>
          <a:bodyPr wrap="square" rtlCol="0">
            <a:spAutoFit/>
          </a:bodyPr>
          <a:lstStyle/>
          <a:p>
            <a:r>
              <a:rPr lang="en-GB" sz="2400" b="1" dirty="0"/>
              <a:t>Recommendations:</a:t>
            </a:r>
            <a:endParaRPr lang="en-US" sz="2400" b="1" dirty="0"/>
          </a:p>
          <a:p>
            <a:pPr lvl="0"/>
            <a:r>
              <a:rPr lang="en-GB" sz="2400" dirty="0" smtClean="0"/>
              <a:t>- The </a:t>
            </a:r>
            <a:r>
              <a:rPr lang="en-GB" sz="2400" b="1" dirty="0"/>
              <a:t>W-E-F Nexus community should develop indicators </a:t>
            </a:r>
            <a:r>
              <a:rPr lang="en-GB" sz="2400" dirty="0"/>
              <a:t>that could illustrate progress made during the implementation process and complement the SDGs by improving the coherence of the targets with respect to the goals.</a:t>
            </a:r>
            <a:endParaRPr lang="en-US" sz="2400" dirty="0"/>
          </a:p>
          <a:p>
            <a:pPr lvl="0"/>
            <a:r>
              <a:rPr lang="en-GB" sz="2400" dirty="0" smtClean="0"/>
              <a:t>- Some </a:t>
            </a:r>
            <a:r>
              <a:rPr lang="en-GB" sz="2400" dirty="0"/>
              <a:t>of the </a:t>
            </a:r>
            <a:r>
              <a:rPr lang="en-GB" sz="2400" b="1" dirty="0"/>
              <a:t>assessments carried out by and interventions initiated through the W-E-F Nexus project could be directed at SDGs</a:t>
            </a:r>
            <a:r>
              <a:rPr lang="en-GB" sz="2400" dirty="0"/>
              <a:t>. Priority could be given to those strategies that benefit both the W-E-F Nexus and the three SDGs.</a:t>
            </a:r>
            <a:endParaRPr lang="en-US" sz="2400" dirty="0"/>
          </a:p>
          <a:p>
            <a:pPr lvl="0"/>
            <a:r>
              <a:rPr lang="en-GB" sz="2400" dirty="0" smtClean="0"/>
              <a:t>- An </a:t>
            </a:r>
            <a:r>
              <a:rPr lang="en-GB" sz="2400" b="1" dirty="0"/>
              <a:t>analysis of </a:t>
            </a:r>
            <a:r>
              <a:rPr lang="en-GB" sz="2400" dirty="0"/>
              <a:t>the Nexus elements should be undertaken to assess </a:t>
            </a:r>
            <a:r>
              <a:rPr lang="en-GB" sz="2400" b="1" dirty="0"/>
              <a:t>inequalities</a:t>
            </a:r>
            <a:r>
              <a:rPr lang="en-GB" sz="2400" dirty="0"/>
              <a:t> among sectors in different countries.</a:t>
            </a:r>
            <a:endParaRPr lang="en-US" sz="2400" dirty="0"/>
          </a:p>
          <a:p>
            <a:pPr lvl="0"/>
            <a:r>
              <a:rPr lang="en-GB" sz="2400" dirty="0" smtClean="0"/>
              <a:t>- An </a:t>
            </a:r>
            <a:r>
              <a:rPr lang="en-GB" sz="2400" b="1" dirty="0"/>
              <a:t>inventory of tools </a:t>
            </a:r>
            <a:r>
              <a:rPr lang="en-GB" sz="2400" dirty="0"/>
              <a:t>that can be used in Nexus assessments </a:t>
            </a:r>
            <a:r>
              <a:rPr lang="en-GB" sz="2400" b="1" dirty="0"/>
              <a:t>should be developed </a:t>
            </a:r>
            <a:r>
              <a:rPr lang="en-GB" sz="2400" dirty="0"/>
              <a:t>and made available to efforts involved in the SDGs.</a:t>
            </a:r>
            <a:endParaRPr lang="en-US" sz="2400" dirty="0"/>
          </a:p>
          <a:p>
            <a:pPr lvl="0"/>
            <a:r>
              <a:rPr lang="en-GB" sz="2400" dirty="0" smtClean="0"/>
              <a:t>- </a:t>
            </a:r>
            <a:r>
              <a:rPr lang="en-GB" sz="2400" b="1" dirty="0" smtClean="0"/>
              <a:t>Modify</a:t>
            </a:r>
            <a:r>
              <a:rPr lang="en-GB" sz="2400" dirty="0" smtClean="0"/>
              <a:t> appropriate </a:t>
            </a:r>
            <a:r>
              <a:rPr lang="en-GB" sz="2400" dirty="0"/>
              <a:t>data and information </a:t>
            </a:r>
            <a:r>
              <a:rPr lang="en-GB" sz="2400" dirty="0" smtClean="0"/>
              <a:t>systems, governance </a:t>
            </a:r>
            <a:r>
              <a:rPr lang="en-GB" sz="2400" dirty="0"/>
              <a:t>instruments and diagnostic toolboxes  being developed for the Nexus </a:t>
            </a:r>
            <a:r>
              <a:rPr lang="en-GB" sz="2400" b="1" dirty="0" smtClean="0"/>
              <a:t>for </a:t>
            </a:r>
            <a:r>
              <a:rPr lang="en-GB" sz="2400" b="1" dirty="0"/>
              <a:t>use by the SDGs</a:t>
            </a:r>
            <a:r>
              <a:rPr lang="en-GB" sz="2400" dirty="0"/>
              <a:t>.</a:t>
            </a:r>
            <a:endParaRPr lang="en-US" sz="2400" dirty="0"/>
          </a:p>
          <a:p>
            <a:pPr lvl="0"/>
            <a:r>
              <a:rPr lang="en-GB" sz="2400" dirty="0" smtClean="0"/>
              <a:t>- The </a:t>
            </a:r>
            <a:r>
              <a:rPr lang="en-GB" sz="2400" dirty="0"/>
              <a:t>W-E-F Nexus community should build </a:t>
            </a:r>
            <a:r>
              <a:rPr lang="en-GB" sz="2400" b="1" dirty="0"/>
              <a:t>liaisons with international organisations and activities such as UN-Water </a:t>
            </a:r>
            <a:r>
              <a:rPr lang="en-GB" sz="2400" dirty="0"/>
              <a:t>and its High-level Panel on Water, GEO, and space agencies.</a:t>
            </a:r>
            <a:endParaRPr lang="en-US" sz="2400" dirty="0"/>
          </a:p>
          <a:p>
            <a:r>
              <a:rPr lang="en-US" b="1" dirty="0"/>
              <a:t> </a:t>
            </a:r>
            <a:endParaRPr lang="en-US" dirty="0"/>
          </a:p>
        </p:txBody>
      </p:sp>
    </p:spTree>
    <p:extLst>
      <p:ext uri="{BB962C8B-B14F-4D97-AF65-F5344CB8AC3E}">
        <p14:creationId xmlns:p14="http://schemas.microsoft.com/office/powerpoint/2010/main" val="205499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Venn-Diagram-Food-Water-Energ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4483" y="-13648"/>
            <a:ext cx="9130937"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8694783" y="2403166"/>
            <a:ext cx="1698172" cy="1200329"/>
          </a:xfrm>
          <a:prstGeom prst="rect">
            <a:avLst/>
          </a:prstGeom>
          <a:noFill/>
        </p:spPr>
        <p:txBody>
          <a:bodyPr wrap="square" rtlCol="0">
            <a:spAutoFit/>
          </a:bodyPr>
          <a:lstStyle/>
          <a:p>
            <a:r>
              <a:rPr lang="en-US" sz="2400" dirty="0" smtClean="0">
                <a:solidFill>
                  <a:schemeClr val="bg1"/>
                </a:solidFill>
              </a:rPr>
              <a:t>33% of</a:t>
            </a:r>
          </a:p>
          <a:p>
            <a:r>
              <a:rPr lang="en-US" sz="2400" dirty="0" smtClean="0">
                <a:solidFill>
                  <a:schemeClr val="bg1"/>
                </a:solidFill>
              </a:rPr>
              <a:t> the global</a:t>
            </a:r>
          </a:p>
          <a:p>
            <a:r>
              <a:rPr lang="en-US" sz="2400" dirty="0" smtClean="0">
                <a:solidFill>
                  <a:schemeClr val="bg1"/>
                </a:solidFill>
              </a:rPr>
              <a:t>   energy</a:t>
            </a:r>
            <a:endParaRPr lang="en-US" sz="2400" dirty="0">
              <a:solidFill>
                <a:schemeClr val="bg1"/>
              </a:solidFill>
            </a:endParaRPr>
          </a:p>
        </p:txBody>
      </p:sp>
      <p:sp>
        <p:nvSpPr>
          <p:cNvPr id="4" name="TextBox 3"/>
          <p:cNvSpPr txBox="1"/>
          <p:nvPr/>
        </p:nvSpPr>
        <p:spPr>
          <a:xfrm>
            <a:off x="0" y="431845"/>
            <a:ext cx="5511067" cy="830997"/>
          </a:xfrm>
          <a:prstGeom prst="rect">
            <a:avLst/>
          </a:prstGeom>
          <a:solidFill>
            <a:schemeClr val="bg1"/>
          </a:solidFill>
        </p:spPr>
        <p:txBody>
          <a:bodyPr wrap="square" rtlCol="0">
            <a:spAutoFit/>
          </a:bodyPr>
          <a:lstStyle/>
          <a:p>
            <a:r>
              <a:rPr lang="en-US" sz="2400" dirty="0" smtClean="0"/>
              <a:t>What do we mean by the Nexus?</a:t>
            </a:r>
          </a:p>
          <a:p>
            <a:r>
              <a:rPr lang="en-US" sz="2400" dirty="0" smtClean="0"/>
              <a:t>There are many Nexus combinations.</a:t>
            </a:r>
            <a:endParaRPr lang="en-US" sz="2400" dirty="0"/>
          </a:p>
        </p:txBody>
      </p:sp>
      <p:sp>
        <p:nvSpPr>
          <p:cNvPr id="8" name="TextBox 7"/>
          <p:cNvSpPr txBox="1"/>
          <p:nvPr/>
        </p:nvSpPr>
        <p:spPr>
          <a:xfrm>
            <a:off x="72020" y="2034251"/>
            <a:ext cx="4609162" cy="4524315"/>
          </a:xfrm>
          <a:prstGeom prst="rect">
            <a:avLst/>
          </a:prstGeom>
          <a:solidFill>
            <a:schemeClr val="bg1"/>
          </a:solidFill>
        </p:spPr>
        <p:txBody>
          <a:bodyPr wrap="square" rtlCol="0">
            <a:spAutoFit/>
          </a:bodyPr>
          <a:lstStyle/>
          <a:p>
            <a:r>
              <a:rPr lang="en-US" sz="2400" dirty="0" smtClean="0"/>
              <a:t>Why choose the WEF combination? </a:t>
            </a:r>
          </a:p>
          <a:p>
            <a:endParaRPr lang="en-US" sz="2400" dirty="0" smtClean="0"/>
          </a:p>
          <a:p>
            <a:pPr marL="342900" indent="-342900">
              <a:buFontTx/>
              <a:buChar char="-"/>
            </a:pPr>
            <a:r>
              <a:rPr lang="en-US" sz="2400" dirty="0" smtClean="0"/>
              <a:t>Name recognition in policy circles (World Economic Forum has identified it as one of the 3 greatest risks to the world economy),</a:t>
            </a:r>
          </a:p>
          <a:p>
            <a:pPr marL="342900" indent="-342900">
              <a:buFontTx/>
              <a:buChar char="-"/>
            </a:pPr>
            <a:r>
              <a:rPr lang="en-US" sz="2400" dirty="0" smtClean="0"/>
              <a:t>It has strong links to the SDGs (three fundamental targets that permeate the SDGs.) </a:t>
            </a:r>
          </a:p>
          <a:p>
            <a:pPr marL="342900" indent="-342900">
              <a:buFontTx/>
              <a:buChar char="-"/>
            </a:pPr>
            <a:r>
              <a:rPr lang="en-US" sz="2400" dirty="0" smtClean="0"/>
              <a:t>It has a clientele at both national and international levels.</a:t>
            </a:r>
            <a:endParaRPr lang="en-US" sz="2400" dirty="0"/>
          </a:p>
        </p:txBody>
      </p:sp>
      <p:sp>
        <p:nvSpPr>
          <p:cNvPr id="9" name="TextBox 8"/>
          <p:cNvSpPr txBox="1"/>
          <p:nvPr/>
        </p:nvSpPr>
        <p:spPr>
          <a:xfrm>
            <a:off x="6134193" y="2390691"/>
            <a:ext cx="1635281" cy="1200329"/>
          </a:xfrm>
          <a:prstGeom prst="rect">
            <a:avLst/>
          </a:prstGeom>
          <a:noFill/>
        </p:spPr>
        <p:txBody>
          <a:bodyPr wrap="square" rtlCol="0">
            <a:spAutoFit/>
          </a:bodyPr>
          <a:lstStyle/>
          <a:p>
            <a:r>
              <a:rPr lang="en-US" sz="2400" dirty="0" smtClean="0">
                <a:solidFill>
                  <a:schemeClr val="bg1"/>
                </a:solidFill>
              </a:rPr>
              <a:t>70% of the consumed </a:t>
            </a:r>
          </a:p>
          <a:p>
            <a:r>
              <a:rPr lang="en-US" sz="2400" dirty="0" smtClean="0">
                <a:solidFill>
                  <a:schemeClr val="bg1"/>
                </a:solidFill>
              </a:rPr>
              <a:t>   water</a:t>
            </a:r>
            <a:endParaRPr lang="en-US" sz="2400" dirty="0">
              <a:solidFill>
                <a:schemeClr val="bg1"/>
              </a:solidFill>
            </a:endParaRPr>
          </a:p>
        </p:txBody>
      </p:sp>
    </p:spTree>
    <p:extLst>
      <p:ext uri="{BB962C8B-B14F-4D97-AF65-F5344CB8AC3E}">
        <p14:creationId xmlns:p14="http://schemas.microsoft.com/office/powerpoint/2010/main" val="2633851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01003" y="955342"/>
            <a:ext cx="9690154" cy="1569660"/>
          </a:xfrm>
          <a:prstGeom prst="rect">
            <a:avLst/>
          </a:prstGeom>
          <a:noFill/>
        </p:spPr>
        <p:txBody>
          <a:bodyPr wrap="square" rtlCol="0">
            <a:spAutoFit/>
          </a:bodyPr>
          <a:lstStyle/>
          <a:p>
            <a:r>
              <a:rPr lang="en-US" sz="2400" dirty="0"/>
              <a:t>The Water-Energy-Food (WEF) </a:t>
            </a:r>
            <a:r>
              <a:rPr lang="en-US" sz="2400" dirty="0" smtClean="0"/>
              <a:t>Nexus is a transformational approach to addressing the planning and management of the three sectors in a way that maximizes their efficiencies and benefits and at the same time minimizes the effects of the Nexus on health, ecosystem services and the economy.</a:t>
            </a:r>
            <a:r>
              <a:rPr lang="en-US" dirty="0" smtClean="0"/>
              <a:t>  </a:t>
            </a:r>
            <a:endParaRPr lang="en-US" dirty="0"/>
          </a:p>
        </p:txBody>
      </p:sp>
      <p:sp>
        <p:nvSpPr>
          <p:cNvPr id="3" name="TextBox 2"/>
          <p:cNvSpPr txBox="1"/>
          <p:nvPr/>
        </p:nvSpPr>
        <p:spPr>
          <a:xfrm>
            <a:off x="1201003" y="3025026"/>
            <a:ext cx="9444251" cy="1938992"/>
          </a:xfrm>
          <a:prstGeom prst="rect">
            <a:avLst/>
          </a:prstGeom>
          <a:noFill/>
        </p:spPr>
        <p:txBody>
          <a:bodyPr wrap="square" rtlCol="0">
            <a:spAutoFit/>
          </a:bodyPr>
          <a:lstStyle/>
          <a:p>
            <a:r>
              <a:rPr lang="en-CA" sz="2400" dirty="0" smtClean="0"/>
              <a:t>In 2015, Future Earth and the Sustainable Water Future Programme (SWFP) launched a study to explore </a:t>
            </a:r>
            <a:r>
              <a:rPr lang="en-CA" sz="2400" dirty="0"/>
              <a:t>the use of </a:t>
            </a:r>
            <a:r>
              <a:rPr lang="en-CA" sz="2400" b="1" dirty="0"/>
              <a:t>integrated information</a:t>
            </a:r>
            <a:r>
              <a:rPr lang="en-CA" sz="2400" dirty="0"/>
              <a:t> and </a:t>
            </a:r>
            <a:r>
              <a:rPr lang="en-CA" sz="2400" b="1" dirty="0"/>
              <a:t>improved governance </a:t>
            </a:r>
            <a:r>
              <a:rPr lang="en-CA" sz="2400" dirty="0"/>
              <a:t>for enhancing the </a:t>
            </a:r>
            <a:r>
              <a:rPr lang="en-CA" sz="2400" b="1" dirty="0"/>
              <a:t>sustainability of the Water-Energy-Food (W-E-F) Nexus</a:t>
            </a:r>
            <a:r>
              <a:rPr lang="en-CA" sz="2400" dirty="0" smtClean="0"/>
              <a:t>.  Four regional workshops have been held and a synthesis report is being developed.</a:t>
            </a:r>
            <a:endParaRPr lang="en-US" sz="2400" dirty="0"/>
          </a:p>
        </p:txBody>
      </p:sp>
    </p:spTree>
    <p:extLst>
      <p:ext uri="{BB962C8B-B14F-4D97-AF65-F5344CB8AC3E}">
        <p14:creationId xmlns:p14="http://schemas.microsoft.com/office/powerpoint/2010/main" val="2030945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ci5.googleusercontent.com/proxy/sdM-lNrln7BoaxEjuWMdhrvGmesgm4eO67cweUzlekFoH2lCQNhJcz_WENE3bIax-yDSLuq4VJtH8L1ZGw4mXtvhhPIs1gzWyBJk9Rhl0S8nLCyA-FQFIjNt7g=s0-d-e1-ft#https://sustainabledevelopment.un.org/content/images/image18_360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4190" y="384312"/>
            <a:ext cx="18089213" cy="6029739"/>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p:cNvSpPr/>
          <p:nvPr/>
        </p:nvSpPr>
        <p:spPr>
          <a:xfrm>
            <a:off x="-81280" y="2030437"/>
            <a:ext cx="2336800" cy="245872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952016" y="2030437"/>
            <a:ext cx="2336800" cy="245872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003040" y="39060"/>
            <a:ext cx="2336800" cy="245872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ight Arrow 2"/>
          <p:cNvSpPr/>
          <p:nvPr/>
        </p:nvSpPr>
        <p:spPr>
          <a:xfrm flipH="1">
            <a:off x="7860879" y="1158240"/>
            <a:ext cx="1059969" cy="386080"/>
          </a:xfrm>
          <a:prstGeom prst="rightArrow">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flipH="1">
            <a:off x="7647519" y="5069840"/>
            <a:ext cx="1059969" cy="386080"/>
          </a:xfrm>
          <a:prstGeom prst="rightArrow">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flipH="1">
            <a:off x="1725535" y="5252720"/>
            <a:ext cx="1059969" cy="406400"/>
          </a:xfrm>
          <a:prstGeom prst="rightArrow">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9971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07770" y="1012371"/>
            <a:ext cx="4800600" cy="523220"/>
          </a:xfrm>
          <a:prstGeom prst="rect">
            <a:avLst/>
          </a:prstGeom>
          <a:noFill/>
        </p:spPr>
        <p:txBody>
          <a:bodyPr wrap="square" rtlCol="0">
            <a:spAutoFit/>
          </a:bodyPr>
          <a:lstStyle/>
          <a:p>
            <a:r>
              <a:rPr lang="en-US" sz="2800" dirty="0" smtClean="0"/>
              <a:t>Goal: (Overall objective)</a:t>
            </a:r>
            <a:endParaRPr lang="en-US" sz="2800" dirty="0"/>
          </a:p>
        </p:txBody>
      </p:sp>
      <p:sp>
        <p:nvSpPr>
          <p:cNvPr id="3" name="TextBox 2"/>
          <p:cNvSpPr txBox="1"/>
          <p:nvPr/>
        </p:nvSpPr>
        <p:spPr>
          <a:xfrm>
            <a:off x="2237014" y="1850311"/>
            <a:ext cx="6758940" cy="954107"/>
          </a:xfrm>
          <a:prstGeom prst="rect">
            <a:avLst/>
          </a:prstGeom>
          <a:noFill/>
        </p:spPr>
        <p:txBody>
          <a:bodyPr wrap="square" rtlCol="0">
            <a:spAutoFit/>
          </a:bodyPr>
          <a:lstStyle/>
          <a:p>
            <a:r>
              <a:rPr lang="en-US" sz="2800" dirty="0" smtClean="0"/>
              <a:t>Target: (individual outcomes that represent the objective by the goal for the sector)</a:t>
            </a:r>
            <a:r>
              <a:rPr lang="en-US" dirty="0" smtClean="0"/>
              <a:t>  </a:t>
            </a:r>
            <a:endParaRPr lang="en-US" dirty="0"/>
          </a:p>
        </p:txBody>
      </p:sp>
      <p:sp>
        <p:nvSpPr>
          <p:cNvPr id="4" name="TextBox 3"/>
          <p:cNvSpPr txBox="1"/>
          <p:nvPr/>
        </p:nvSpPr>
        <p:spPr>
          <a:xfrm>
            <a:off x="3608070" y="3119138"/>
            <a:ext cx="7924799" cy="3108543"/>
          </a:xfrm>
          <a:prstGeom prst="rect">
            <a:avLst/>
          </a:prstGeom>
          <a:noFill/>
        </p:spPr>
        <p:txBody>
          <a:bodyPr wrap="square" rtlCol="0">
            <a:spAutoFit/>
          </a:bodyPr>
          <a:lstStyle/>
          <a:p>
            <a:r>
              <a:rPr lang="en-US" sz="2800" dirty="0" smtClean="0"/>
              <a:t>Indicator: something measurable that can be used to examine if the country is approaching the target or getting further from it. </a:t>
            </a:r>
            <a:endParaRPr lang="en-US" sz="2800" dirty="0"/>
          </a:p>
          <a:p>
            <a:r>
              <a:rPr lang="en-US" sz="2800" dirty="0" smtClean="0"/>
              <a:t>(3 Tiers):</a:t>
            </a:r>
          </a:p>
          <a:p>
            <a:r>
              <a:rPr lang="en-US" sz="2800" dirty="0" smtClean="0"/>
              <a:t>1. Ready to monitor</a:t>
            </a:r>
          </a:p>
          <a:p>
            <a:r>
              <a:rPr lang="en-US" sz="2800" dirty="0" smtClean="0"/>
              <a:t>2. Information exists but it is not accessible</a:t>
            </a:r>
          </a:p>
          <a:p>
            <a:r>
              <a:rPr lang="en-US" sz="2800" dirty="0" smtClean="0"/>
              <a:t>3. Information does not exist</a:t>
            </a:r>
            <a:endParaRPr lang="en-US" sz="2800" dirty="0"/>
          </a:p>
        </p:txBody>
      </p:sp>
    </p:spTree>
    <p:extLst>
      <p:ext uri="{BB962C8B-B14F-4D97-AF65-F5344CB8AC3E}">
        <p14:creationId xmlns:p14="http://schemas.microsoft.com/office/powerpoint/2010/main" val="314270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26871" y="2237000"/>
            <a:ext cx="8507186" cy="2308324"/>
          </a:xfrm>
          <a:prstGeom prst="rect">
            <a:avLst/>
          </a:prstGeom>
          <a:noFill/>
        </p:spPr>
        <p:txBody>
          <a:bodyPr wrap="square" rtlCol="0">
            <a:spAutoFit/>
          </a:bodyPr>
          <a:lstStyle/>
          <a:p>
            <a:r>
              <a:rPr lang="en-CA" sz="800" dirty="0" smtClean="0"/>
              <a:t>.</a:t>
            </a:r>
            <a:r>
              <a:rPr lang="en-CA" sz="2400" dirty="0" smtClean="0"/>
              <a:t>2.4. </a:t>
            </a:r>
            <a:r>
              <a:rPr lang="en-CA" sz="2400" dirty="0"/>
              <a:t>By 2030, ensure sustainable food production systems and implement resilient agricultural practices that increase productivity and production, that help maintain ecosystems, that strengthen capacity for adaptation to climate change, extreme weather, drought, flooding and other disasters and that progressively improve land and soil quality</a:t>
            </a:r>
            <a:endParaRPr lang="en-US" sz="2400" dirty="0"/>
          </a:p>
        </p:txBody>
      </p:sp>
      <p:sp>
        <p:nvSpPr>
          <p:cNvPr id="3" name="TextBox 2"/>
          <p:cNvSpPr txBox="1"/>
          <p:nvPr/>
        </p:nvSpPr>
        <p:spPr>
          <a:xfrm>
            <a:off x="4310743" y="5029187"/>
            <a:ext cx="6760028" cy="830997"/>
          </a:xfrm>
          <a:prstGeom prst="rect">
            <a:avLst/>
          </a:prstGeom>
          <a:noFill/>
        </p:spPr>
        <p:txBody>
          <a:bodyPr wrap="square" rtlCol="0">
            <a:spAutoFit/>
          </a:bodyPr>
          <a:lstStyle/>
          <a:p>
            <a:r>
              <a:rPr lang="en-CA" sz="2400" dirty="0"/>
              <a:t>2.4.1 Proportion of agricultural area under productive and sustainable agriculture</a:t>
            </a:r>
            <a:endParaRPr lang="en-US" sz="2400" dirty="0"/>
          </a:p>
        </p:txBody>
      </p:sp>
      <p:sp>
        <p:nvSpPr>
          <p:cNvPr id="4" name="TextBox 3"/>
          <p:cNvSpPr txBox="1"/>
          <p:nvPr/>
        </p:nvSpPr>
        <p:spPr>
          <a:xfrm>
            <a:off x="2286000" y="1110328"/>
            <a:ext cx="4310743" cy="523220"/>
          </a:xfrm>
          <a:prstGeom prst="rect">
            <a:avLst/>
          </a:prstGeom>
          <a:noFill/>
        </p:spPr>
        <p:txBody>
          <a:bodyPr wrap="square" rtlCol="0">
            <a:spAutoFit/>
          </a:bodyPr>
          <a:lstStyle/>
          <a:p>
            <a:r>
              <a:rPr lang="en-CA" sz="2800" b="1" dirty="0" smtClean="0"/>
              <a:t>2. End </a:t>
            </a:r>
            <a:r>
              <a:rPr lang="en-CA" sz="2800" b="1" dirty="0"/>
              <a:t>hunger </a:t>
            </a:r>
            <a:endParaRPr lang="en-US" sz="2800" dirty="0"/>
          </a:p>
        </p:txBody>
      </p:sp>
    </p:spTree>
    <p:extLst>
      <p:ext uri="{BB962C8B-B14F-4D97-AF65-F5344CB8AC3E}">
        <p14:creationId xmlns:p14="http://schemas.microsoft.com/office/powerpoint/2010/main" val="2350064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444750" y="1786890"/>
            <a:ext cx="7302501" cy="3284220"/>
            <a:chOff x="0" y="0"/>
            <a:chExt cx="11482692" cy="5577070"/>
          </a:xfrm>
        </p:grpSpPr>
        <p:grpSp>
          <p:nvGrpSpPr>
            <p:cNvPr id="3" name="Group 2"/>
            <p:cNvGrpSpPr/>
            <p:nvPr/>
          </p:nvGrpSpPr>
          <p:grpSpPr>
            <a:xfrm>
              <a:off x="3382048" y="0"/>
              <a:ext cx="5420080" cy="5461983"/>
              <a:chOff x="3382048" y="0"/>
              <a:chExt cx="5420080" cy="5461983"/>
            </a:xfrm>
          </p:grpSpPr>
          <p:pic>
            <p:nvPicPr>
              <p:cNvPr id="42" name="Picture 4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2132" y="497749"/>
                <a:ext cx="4395346" cy="4506197"/>
              </a:xfrm>
              <a:prstGeom prst="rect">
                <a:avLst/>
              </a:prstGeom>
              <a:ln>
                <a:solidFill>
                  <a:schemeClr val="accent1">
                    <a:lumMod val="60000"/>
                    <a:lumOff val="40000"/>
                  </a:schemeClr>
                </a:solidFill>
              </a:ln>
            </p:spPr>
          </p:pic>
          <p:sp>
            <p:nvSpPr>
              <p:cNvPr id="43" name="Rectangle 42"/>
              <p:cNvSpPr/>
              <p:nvPr/>
            </p:nvSpPr>
            <p:spPr>
              <a:xfrm>
                <a:off x="3817518" y="411981"/>
                <a:ext cx="4462617" cy="10549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4" name="Rectangle 43"/>
              <p:cNvSpPr/>
              <p:nvPr/>
            </p:nvSpPr>
            <p:spPr>
              <a:xfrm rot="5400000">
                <a:off x="1473366" y="1908682"/>
                <a:ext cx="4798457" cy="9810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5" name="Rectangle 44"/>
              <p:cNvSpPr/>
              <p:nvPr/>
            </p:nvSpPr>
            <p:spPr>
              <a:xfrm rot="5400000">
                <a:off x="5912352" y="2572208"/>
                <a:ext cx="4798457" cy="98109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6" name="Rectangle 45"/>
              <p:cNvSpPr/>
              <p:nvPr/>
            </p:nvSpPr>
            <p:spPr>
              <a:xfrm rot="8778295">
                <a:off x="6352732" y="4219960"/>
                <a:ext cx="2145596" cy="6341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7" name="Rectangle 46"/>
              <p:cNvSpPr/>
              <p:nvPr/>
            </p:nvSpPr>
            <p:spPr>
              <a:xfrm rot="12860934">
                <a:off x="4063712" y="4568934"/>
                <a:ext cx="2145596" cy="6341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8" name="Rectangle 47"/>
              <p:cNvSpPr/>
              <p:nvPr/>
            </p:nvSpPr>
            <p:spPr>
              <a:xfrm rot="10520081">
                <a:off x="5356161" y="4593045"/>
                <a:ext cx="2145596" cy="6341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sp>
          <p:nvSpPr>
            <p:cNvPr id="4" name="Arc 3"/>
            <p:cNvSpPr/>
            <p:nvPr/>
          </p:nvSpPr>
          <p:spPr>
            <a:xfrm rot="18641712">
              <a:off x="5818394" y="2724666"/>
              <a:ext cx="1457627" cy="1054087"/>
            </a:xfrm>
            <a:prstGeom prst="arc">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5" name="Arc 4"/>
            <p:cNvSpPr/>
            <p:nvPr/>
          </p:nvSpPr>
          <p:spPr>
            <a:xfrm rot="10800000">
              <a:off x="5356425" y="2067865"/>
              <a:ext cx="1366653" cy="1187534"/>
            </a:xfrm>
            <a:prstGeom prst="arc">
              <a:avLst>
                <a:gd name="adj1" fmla="val 16316992"/>
                <a:gd name="adj2" fmla="val 21550721"/>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6" name="Arc 5"/>
            <p:cNvSpPr/>
            <p:nvPr/>
          </p:nvSpPr>
          <p:spPr>
            <a:xfrm rot="12875600">
              <a:off x="5892805" y="3013972"/>
              <a:ext cx="1366653" cy="1187534"/>
            </a:xfrm>
            <a:prstGeom prst="arc">
              <a:avLst>
                <a:gd name="adj1" fmla="val 16316992"/>
                <a:gd name="adj2" fmla="val 21550721"/>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7" name="Arc 6"/>
            <p:cNvSpPr/>
            <p:nvPr/>
          </p:nvSpPr>
          <p:spPr>
            <a:xfrm rot="5754385">
              <a:off x="5731278" y="1994358"/>
              <a:ext cx="1366653" cy="1187534"/>
            </a:xfrm>
            <a:prstGeom prst="arc">
              <a:avLst>
                <a:gd name="adj1" fmla="val 16316992"/>
                <a:gd name="adj2" fmla="val 21550721"/>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8" name="Oval 7"/>
            <p:cNvSpPr/>
            <p:nvPr/>
          </p:nvSpPr>
          <p:spPr>
            <a:xfrm>
              <a:off x="654266" y="2731704"/>
              <a:ext cx="1660764" cy="1641040"/>
            </a:xfrm>
            <a:prstGeom prst="ellipse">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algn="ctr">
                <a:spcBef>
                  <a:spcPts val="0"/>
                </a:spcBef>
                <a:spcAft>
                  <a:spcPts val="0"/>
                </a:spcAft>
              </a:pPr>
              <a:r>
                <a:rPr lang="en-US" sz="1400" b="1" kern="1200">
                  <a:ln>
                    <a:noFill/>
                  </a:ln>
                  <a:solidFill>
                    <a:srgbClr val="0070C0"/>
                  </a:solidFill>
                  <a:effectLst>
                    <a:outerShdw blurRad="38100" dist="19050" dir="2700000" algn="tl">
                      <a:schemeClr val="dk1">
                        <a:alpha val="40000"/>
                      </a:schemeClr>
                    </a:outerShdw>
                  </a:effectLst>
                  <a:ea typeface="Times New Roman" panose="02020603050405020304" pitchFamily="18" charset="0"/>
                  <a:cs typeface="Times New Roman" panose="02020603050405020304" pitchFamily="18" charset="0"/>
                </a:rPr>
                <a:t>Water</a:t>
              </a:r>
              <a:endParaRPr lang="en-US" sz="1200">
                <a:effectLst/>
                <a:latin typeface="Times New Roman" panose="02020603050405020304" pitchFamily="18" charset="0"/>
                <a:ea typeface="Times New Roman" panose="02020603050405020304" pitchFamily="18" charset="0"/>
              </a:endParaRPr>
            </a:p>
          </p:txBody>
        </p:sp>
        <p:sp>
          <p:nvSpPr>
            <p:cNvPr id="9" name="Oval 8"/>
            <p:cNvSpPr/>
            <p:nvPr/>
          </p:nvSpPr>
          <p:spPr>
            <a:xfrm>
              <a:off x="8247804" y="2526307"/>
              <a:ext cx="1842448" cy="1787857"/>
            </a:xfrm>
            <a:prstGeom prst="ellipse">
              <a:avLst/>
            </a:prstGeom>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cxnSp>
          <p:nvCxnSpPr>
            <p:cNvPr id="10" name="Straight Connector 9"/>
            <p:cNvCxnSpPr/>
            <p:nvPr/>
          </p:nvCxnSpPr>
          <p:spPr>
            <a:xfrm>
              <a:off x="8262254" y="2632187"/>
              <a:ext cx="279783" cy="957632"/>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8269081" y="2645826"/>
              <a:ext cx="6821" cy="106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endCxn id="37" idx="3"/>
            </p:cNvCxnSpPr>
            <p:nvPr/>
          </p:nvCxnSpPr>
          <p:spPr>
            <a:xfrm>
              <a:off x="9665048" y="2580345"/>
              <a:ext cx="367695" cy="81556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7709511" y="2714060"/>
              <a:ext cx="180693" cy="97580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flipV="1">
              <a:off x="7723171" y="3587522"/>
              <a:ext cx="1773" cy="2297"/>
            </a:xfrm>
            <a:prstGeom prst="line">
              <a:avLst/>
            </a:prstGeom>
          </p:spPr>
          <p:style>
            <a:lnRef idx="1">
              <a:schemeClr val="accent1"/>
            </a:lnRef>
            <a:fillRef idx="0">
              <a:schemeClr val="accent1"/>
            </a:fillRef>
            <a:effectRef idx="0">
              <a:schemeClr val="accent1"/>
            </a:effectRef>
            <a:fontRef idx="minor">
              <a:schemeClr val="tx1"/>
            </a:fontRef>
          </p:style>
        </p:cxnSp>
        <p:sp>
          <p:nvSpPr>
            <p:cNvPr id="15" name="Arc 14"/>
            <p:cNvSpPr/>
            <p:nvPr/>
          </p:nvSpPr>
          <p:spPr>
            <a:xfrm rot="19528342">
              <a:off x="7259374" y="2696580"/>
              <a:ext cx="914400" cy="914400"/>
            </a:xfrm>
            <a:prstGeom prst="arc">
              <a:avLst/>
            </a:prstGeom>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6" name="Arc 15"/>
            <p:cNvSpPr/>
            <p:nvPr/>
          </p:nvSpPr>
          <p:spPr>
            <a:xfrm rot="2621504">
              <a:off x="7561682" y="3125505"/>
              <a:ext cx="1139978" cy="1109078"/>
            </a:xfrm>
            <a:prstGeom prst="arc">
              <a:avLst/>
            </a:prstGeom>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7" name="Arc 16"/>
            <p:cNvSpPr/>
            <p:nvPr/>
          </p:nvSpPr>
          <p:spPr>
            <a:xfrm rot="4908228">
              <a:off x="7745401" y="2191353"/>
              <a:ext cx="1374396" cy="1371590"/>
            </a:xfrm>
            <a:prstGeom prst="arc">
              <a:avLst/>
            </a:prstGeom>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8" name="Rectangle 17"/>
            <p:cNvSpPr/>
            <p:nvPr/>
          </p:nvSpPr>
          <p:spPr>
            <a:xfrm>
              <a:off x="8992405" y="2714060"/>
              <a:ext cx="372050" cy="2091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9" name="Oval 18"/>
            <p:cNvSpPr/>
            <p:nvPr/>
          </p:nvSpPr>
          <p:spPr>
            <a:xfrm>
              <a:off x="0" y="1281628"/>
              <a:ext cx="4281378" cy="4295442"/>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0" name="Rectangle 19"/>
            <p:cNvSpPr/>
            <p:nvPr/>
          </p:nvSpPr>
          <p:spPr>
            <a:xfrm rot="5400000">
              <a:off x="2351555" y="2535322"/>
              <a:ext cx="4416925" cy="2927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1" name="Rectangle 20"/>
            <p:cNvSpPr/>
            <p:nvPr/>
          </p:nvSpPr>
          <p:spPr>
            <a:xfrm>
              <a:off x="4856823" y="1432553"/>
              <a:ext cx="299856" cy="4114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2" name="Rectangle 21"/>
            <p:cNvSpPr/>
            <p:nvPr/>
          </p:nvSpPr>
          <p:spPr>
            <a:xfrm>
              <a:off x="8746861" y="2533949"/>
              <a:ext cx="354999" cy="7066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nvGrpSpPr>
            <p:cNvPr id="23" name="Group 22"/>
            <p:cNvGrpSpPr/>
            <p:nvPr/>
          </p:nvGrpSpPr>
          <p:grpSpPr>
            <a:xfrm rot="205619">
              <a:off x="8236162" y="1665445"/>
              <a:ext cx="3246530" cy="2691318"/>
              <a:chOff x="8236162" y="1665445"/>
              <a:chExt cx="3246530" cy="2691318"/>
            </a:xfrm>
          </p:grpSpPr>
          <p:sp>
            <p:nvSpPr>
              <p:cNvPr id="31" name="Oval 30"/>
              <p:cNvSpPr/>
              <p:nvPr/>
            </p:nvSpPr>
            <p:spPr>
              <a:xfrm>
                <a:off x="8760254" y="1665445"/>
                <a:ext cx="1842448" cy="1787857"/>
              </a:xfrm>
              <a:prstGeom prst="ellipse">
                <a:avLst/>
              </a:prstGeom>
              <a:ln w="28575">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grpSp>
            <p:nvGrpSpPr>
              <p:cNvPr id="32" name="Group 31"/>
              <p:cNvGrpSpPr/>
              <p:nvPr/>
            </p:nvGrpSpPr>
            <p:grpSpPr>
              <a:xfrm>
                <a:off x="8236162" y="1686417"/>
                <a:ext cx="3246530" cy="2670346"/>
                <a:chOff x="8236162" y="1686417"/>
                <a:chExt cx="3246530" cy="2670346"/>
              </a:xfrm>
            </p:grpSpPr>
            <p:sp>
              <p:nvSpPr>
                <p:cNvPr id="35" name="Oval 34"/>
                <p:cNvSpPr/>
                <p:nvPr/>
              </p:nvSpPr>
              <p:spPr>
                <a:xfrm>
                  <a:off x="9640244" y="2484824"/>
                  <a:ext cx="1842448" cy="1787857"/>
                </a:xfrm>
                <a:prstGeom prst="ellipse">
                  <a:avLst/>
                </a:prstGeom>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endParaRPr lang="en-US"/>
                </a:p>
              </p:txBody>
            </p:sp>
            <p:sp>
              <p:nvSpPr>
                <p:cNvPr id="36" name="Pie 35"/>
                <p:cNvSpPr/>
                <p:nvPr/>
              </p:nvSpPr>
              <p:spPr>
                <a:xfrm>
                  <a:off x="8236162" y="2568906"/>
                  <a:ext cx="1826016" cy="1787857"/>
                </a:xfrm>
                <a:prstGeom prst="pie">
                  <a:avLst>
                    <a:gd name="adj1" fmla="val 0"/>
                    <a:gd name="adj2" fmla="val 16529538"/>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7" name="Pie 36"/>
                <p:cNvSpPr/>
                <p:nvPr/>
              </p:nvSpPr>
              <p:spPr>
                <a:xfrm rot="9249278">
                  <a:off x="8752724" y="1686417"/>
                  <a:ext cx="1826016" cy="1787857"/>
                </a:xfrm>
                <a:prstGeom prst="pie">
                  <a:avLst>
                    <a:gd name="adj1" fmla="val 0"/>
                    <a:gd name="adj2" fmla="val 16529538"/>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8" name="Rectangle 37"/>
                <p:cNvSpPr/>
                <p:nvPr/>
              </p:nvSpPr>
              <p:spPr>
                <a:xfrm>
                  <a:off x="8660223" y="2757247"/>
                  <a:ext cx="2314797" cy="118591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9" name="TextBox 47"/>
                <p:cNvSpPr txBox="1"/>
                <p:nvPr/>
              </p:nvSpPr>
              <p:spPr>
                <a:xfrm rot="21394381">
                  <a:off x="8984211" y="1771835"/>
                  <a:ext cx="1188772" cy="867020"/>
                </a:xfrm>
                <a:prstGeom prst="rect">
                  <a:avLst/>
                </a:prstGeom>
                <a:noFill/>
              </p:spPr>
              <p:txBody>
                <a:bodyPr wrap="square" rtlCol="0">
                  <a:noAutofit/>
                </a:bodyPr>
                <a:lstStyle/>
                <a:p>
                  <a:pPr marL="0" marR="0" algn="ctr">
                    <a:spcBef>
                      <a:spcPts val="0"/>
                    </a:spcBef>
                    <a:spcAft>
                      <a:spcPts val="0"/>
                    </a:spcAft>
                  </a:pPr>
                  <a:r>
                    <a:rPr lang="en-US" sz="14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Food</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for all</a:t>
                  </a:r>
                  <a:endParaRPr lang="en-US" sz="1200">
                    <a:effectLst/>
                    <a:latin typeface="Times New Roman" panose="02020603050405020304" pitchFamily="18" charset="0"/>
                    <a:ea typeface="Times New Roman" panose="02020603050405020304" pitchFamily="18" charset="0"/>
                  </a:endParaRPr>
                </a:p>
              </p:txBody>
            </p:sp>
            <p:sp>
              <p:nvSpPr>
                <p:cNvPr id="40" name="TextBox 48"/>
                <p:cNvSpPr txBox="1"/>
                <p:nvPr/>
              </p:nvSpPr>
              <p:spPr>
                <a:xfrm rot="21394381">
                  <a:off x="8466376" y="3159259"/>
                  <a:ext cx="1040498" cy="867021"/>
                </a:xfrm>
                <a:prstGeom prst="rect">
                  <a:avLst/>
                </a:prstGeom>
                <a:noFill/>
              </p:spPr>
              <p:txBody>
                <a:bodyPr wrap="square" rtlCol="0">
                  <a:noAutofit/>
                </a:bodyPr>
                <a:lstStyle/>
                <a:p>
                  <a:pPr marL="0" marR="0" algn="ctr">
                    <a:spcBef>
                      <a:spcPts val="0"/>
                    </a:spcBef>
                    <a:spcAft>
                      <a:spcPts val="0"/>
                    </a:spcAft>
                  </a:pPr>
                  <a:r>
                    <a:rPr lang="en-US" sz="14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Water</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for all</a:t>
                  </a:r>
                  <a:endParaRPr lang="en-US" sz="1200">
                    <a:effectLst/>
                    <a:latin typeface="Times New Roman" panose="02020603050405020304" pitchFamily="18" charset="0"/>
                    <a:ea typeface="Times New Roman" panose="02020603050405020304" pitchFamily="18" charset="0"/>
                  </a:endParaRPr>
                </a:p>
              </p:txBody>
            </p:sp>
            <p:sp>
              <p:nvSpPr>
                <p:cNvPr id="41" name="Rectangle 40"/>
                <p:cNvSpPr/>
                <p:nvPr/>
              </p:nvSpPr>
              <p:spPr>
                <a:xfrm rot="21394381">
                  <a:off x="9835156" y="3105574"/>
                  <a:ext cx="1340672" cy="871411"/>
                </a:xfrm>
                <a:prstGeom prst="rect">
                  <a:avLst/>
                </a:prstGeom>
              </p:spPr>
              <p:txBody>
                <a:bodyPr wrap="square">
                  <a:noAutofit/>
                </a:bodyPr>
                <a:lstStyle/>
                <a:p>
                  <a:pPr marL="0" marR="0" algn="ctr">
                    <a:spcBef>
                      <a:spcPts val="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Energy</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4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for all</a:t>
                  </a:r>
                  <a:endParaRPr lang="en-US" sz="1200" dirty="0">
                    <a:effectLst/>
                    <a:latin typeface="Times New Roman" panose="02020603050405020304" pitchFamily="18" charset="0"/>
                    <a:ea typeface="Times New Roman" panose="02020603050405020304" pitchFamily="18" charset="0"/>
                  </a:endParaRPr>
                </a:p>
              </p:txBody>
            </p:sp>
          </p:grpSp>
          <p:sp>
            <p:nvSpPr>
              <p:cNvPr id="33" name="Rectangle 32"/>
              <p:cNvSpPr/>
              <p:nvPr/>
            </p:nvSpPr>
            <p:spPr>
              <a:xfrm>
                <a:off x="8815456" y="2526552"/>
                <a:ext cx="1732139" cy="47507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4" name="Rectangle 33"/>
              <p:cNvSpPr/>
              <p:nvPr/>
            </p:nvSpPr>
            <p:spPr>
              <a:xfrm>
                <a:off x="10442867" y="2581352"/>
                <a:ext cx="226051" cy="2936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sp>
          <p:nvSpPr>
            <p:cNvPr id="24" name="Oval 23"/>
            <p:cNvSpPr/>
            <p:nvPr/>
          </p:nvSpPr>
          <p:spPr>
            <a:xfrm>
              <a:off x="2523152" y="2632187"/>
              <a:ext cx="1680151" cy="1734289"/>
            </a:xfrm>
            <a:prstGeom prst="ellipse">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algn="ctr">
                <a:spcBef>
                  <a:spcPts val="0"/>
                </a:spcBef>
                <a:spcAft>
                  <a:spcPts val="0"/>
                </a:spcAft>
              </a:pPr>
              <a:r>
                <a:rPr lang="en-US" sz="1400" kern="1200">
                  <a:ln w="9525" cap="flat" cmpd="sng" algn="ctr">
                    <a:solidFill>
                      <a:srgbClr val="0070C0"/>
                    </a:solidFill>
                    <a:prstDash val="solid"/>
                    <a:round/>
                  </a:ln>
                  <a:solidFill>
                    <a:srgbClr val="000000"/>
                  </a:solidFill>
                  <a:effectLst/>
                  <a:ea typeface="Times New Roman" panose="02020603050405020304" pitchFamily="18" charset="0"/>
                  <a:cs typeface="Times New Roman" panose="02020603050405020304" pitchFamily="18" charset="0"/>
                </a:rPr>
                <a:t>Energy</a:t>
              </a:r>
              <a:endParaRPr lang="en-US" sz="1200">
                <a:effectLst/>
                <a:latin typeface="Times New Roman" panose="02020603050405020304" pitchFamily="18" charset="0"/>
                <a:ea typeface="Times New Roman" panose="02020603050405020304" pitchFamily="18" charset="0"/>
              </a:endParaRPr>
            </a:p>
          </p:txBody>
        </p:sp>
        <p:sp>
          <p:nvSpPr>
            <p:cNvPr id="25" name="Oval 24"/>
            <p:cNvSpPr/>
            <p:nvPr/>
          </p:nvSpPr>
          <p:spPr>
            <a:xfrm>
              <a:off x="1411448" y="1149202"/>
              <a:ext cx="1751431" cy="1615410"/>
            </a:xfrm>
            <a:prstGeom prst="ellipse">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algn="ctr">
                <a:spcBef>
                  <a:spcPts val="0"/>
                </a:spcBef>
                <a:spcAft>
                  <a:spcPts val="0"/>
                </a:spcAft>
              </a:pPr>
              <a:r>
                <a:rPr lang="en-US" sz="1400" kern="1200">
                  <a:ln w="9525" cap="flat" cmpd="sng" algn="ctr">
                    <a:solidFill>
                      <a:srgbClr val="0070C0"/>
                    </a:solidFill>
                    <a:prstDash val="solid"/>
                    <a:round/>
                  </a:ln>
                  <a:solidFill>
                    <a:srgbClr val="000000"/>
                  </a:solidFill>
                  <a:effectLst/>
                  <a:ea typeface="Times New Roman" panose="02020603050405020304" pitchFamily="18" charset="0"/>
                  <a:cs typeface="Times New Roman" panose="02020603050405020304" pitchFamily="18" charset="0"/>
                </a:rPr>
                <a:t>Food</a:t>
              </a:r>
              <a:endParaRPr lang="en-US" sz="1200">
                <a:effectLst/>
                <a:latin typeface="Times New Roman" panose="02020603050405020304" pitchFamily="18" charset="0"/>
                <a:ea typeface="Times New Roman" panose="02020603050405020304" pitchFamily="18" charset="0"/>
              </a:endParaRPr>
            </a:p>
          </p:txBody>
        </p:sp>
        <p:sp>
          <p:nvSpPr>
            <p:cNvPr id="26" name="TextBox 58"/>
            <p:cNvSpPr txBox="1"/>
            <p:nvPr/>
          </p:nvSpPr>
          <p:spPr>
            <a:xfrm>
              <a:off x="4058882" y="2143319"/>
              <a:ext cx="1216785" cy="454153"/>
            </a:xfrm>
            <a:prstGeom prst="rect">
              <a:avLst/>
            </a:prstGeom>
            <a:solidFill>
              <a:schemeClr val="bg1"/>
            </a:solidFill>
          </p:spPr>
          <p:txBody>
            <a:bodyPr wrap="square" rtlCol="0">
              <a:noAutofit/>
            </a:bodyPr>
            <a:lstStyle/>
            <a:p>
              <a:pPr marL="0" marR="0">
                <a:spcBef>
                  <a:spcPts val="0"/>
                </a:spcBef>
                <a:spcAft>
                  <a:spcPts val="0"/>
                </a:spcAft>
              </a:pPr>
              <a:r>
                <a:rPr lang="en-US" sz="14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NEXUS</a:t>
              </a:r>
              <a:endParaRPr lang="en-US" sz="1200">
                <a:effectLst/>
                <a:latin typeface="Times New Roman" panose="02020603050405020304" pitchFamily="18" charset="0"/>
                <a:ea typeface="Times New Roman" panose="02020603050405020304" pitchFamily="18" charset="0"/>
              </a:endParaRPr>
            </a:p>
          </p:txBody>
        </p:sp>
        <p:sp>
          <p:nvSpPr>
            <p:cNvPr id="27" name="Arc 26"/>
            <p:cNvSpPr/>
            <p:nvPr/>
          </p:nvSpPr>
          <p:spPr>
            <a:xfrm rot="20144971">
              <a:off x="4932264" y="2647202"/>
              <a:ext cx="1341558" cy="1054927"/>
            </a:xfrm>
            <a:prstGeom prst="arc">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28" name="Arc 27"/>
            <p:cNvSpPr/>
            <p:nvPr/>
          </p:nvSpPr>
          <p:spPr>
            <a:xfrm rot="3967834">
              <a:off x="5177330" y="2848499"/>
              <a:ext cx="1366653" cy="1187534"/>
            </a:xfrm>
            <a:prstGeom prst="arc">
              <a:avLst>
                <a:gd name="adj1" fmla="val 16316992"/>
                <a:gd name="adj2" fmla="val 21550721"/>
              </a:avLst>
            </a:pr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29" name="TextBox 5"/>
            <p:cNvSpPr txBox="1"/>
            <p:nvPr/>
          </p:nvSpPr>
          <p:spPr>
            <a:xfrm>
              <a:off x="5813980" y="4445560"/>
              <a:ext cx="561512" cy="1120996"/>
            </a:xfrm>
            <a:prstGeom prst="rect">
              <a:avLst/>
            </a:prstGeom>
            <a:noFill/>
          </p:spPr>
          <p:txBody>
            <a:bodyPr wrap="square" rtlCol="0">
              <a:noAutofit/>
            </a:bodyPr>
            <a:lstStyle/>
            <a:p>
              <a:pPr marL="0" marR="0">
                <a:spcBef>
                  <a:spcPts val="0"/>
                </a:spcBef>
                <a:spcAft>
                  <a:spcPts val="0"/>
                </a:spcAft>
              </a:pPr>
              <a:r>
                <a:rPr lang="en-US" sz="24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t>
              </a:r>
              <a:endParaRPr lang="en-US" sz="1200">
                <a:effectLst/>
                <a:latin typeface="Times New Roman" panose="02020603050405020304" pitchFamily="18" charset="0"/>
                <a:ea typeface="Times New Roman" panose="02020603050405020304" pitchFamily="18" charset="0"/>
              </a:endParaRPr>
            </a:p>
          </p:txBody>
        </p:sp>
        <p:sp>
          <p:nvSpPr>
            <p:cNvPr id="30" name="TextBox 74"/>
            <p:cNvSpPr txBox="1"/>
            <p:nvPr/>
          </p:nvSpPr>
          <p:spPr>
            <a:xfrm>
              <a:off x="9625664" y="4422839"/>
              <a:ext cx="560685" cy="1120996"/>
            </a:xfrm>
            <a:prstGeom prst="rect">
              <a:avLst/>
            </a:prstGeom>
            <a:noFill/>
          </p:spPr>
          <p:txBody>
            <a:bodyPr wrap="square" rtlCol="0">
              <a:noAutofit/>
            </a:bodyPr>
            <a:lstStyle/>
            <a:p>
              <a:pPr marL="0" marR="0">
                <a:spcBef>
                  <a:spcPts val="0"/>
                </a:spcBef>
                <a:spcAft>
                  <a:spcPts val="0"/>
                </a:spcAft>
              </a:pPr>
              <a:r>
                <a:rPr lang="en-US" sz="2400" b="1"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t>
              </a:r>
              <a:endParaRPr lang="en-US" sz="1200">
                <a:effectLst/>
                <a:latin typeface="Times New Roman" panose="02020603050405020304" pitchFamily="18" charset="0"/>
                <a:ea typeface="Times New Roman" panose="02020603050405020304" pitchFamily="18" charset="0"/>
              </a:endParaRPr>
            </a:p>
          </p:txBody>
        </p:sp>
      </p:grpSp>
      <p:sp>
        <p:nvSpPr>
          <p:cNvPr id="49" name="TextBox 48"/>
          <p:cNvSpPr txBox="1"/>
          <p:nvPr/>
        </p:nvSpPr>
        <p:spPr>
          <a:xfrm>
            <a:off x="3740614" y="4469265"/>
            <a:ext cx="282942" cy="523220"/>
          </a:xfrm>
          <a:prstGeom prst="rect">
            <a:avLst/>
          </a:prstGeom>
          <a:noFill/>
        </p:spPr>
        <p:txBody>
          <a:bodyPr wrap="square" rtlCol="0">
            <a:spAutoFit/>
          </a:bodyPr>
          <a:lstStyle/>
          <a:p>
            <a:r>
              <a:rPr lang="en-US" sz="2800" b="1" dirty="0" smtClean="0"/>
              <a:t>A</a:t>
            </a:r>
            <a:endParaRPr lang="en-US" sz="2800" b="1" dirty="0"/>
          </a:p>
        </p:txBody>
      </p:sp>
    </p:spTree>
    <p:extLst>
      <p:ext uri="{BB962C8B-B14F-4D97-AF65-F5344CB8AC3E}">
        <p14:creationId xmlns:p14="http://schemas.microsoft.com/office/powerpoint/2010/main" val="4153829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071114437"/>
              </p:ext>
            </p:extLst>
          </p:nvPr>
        </p:nvGraphicFramePr>
        <p:xfrm>
          <a:off x="1974325" y="1730829"/>
          <a:ext cx="7088032" cy="4212770"/>
        </p:xfrm>
        <a:graphic>
          <a:graphicData uri="http://schemas.openxmlformats.org/drawingml/2006/table">
            <a:tbl>
              <a:tblPr firstRow="1" firstCol="1" bandRow="1">
                <a:tableStyleId>{5C22544A-7EE6-4342-B048-85BDC9FD1C3A}</a:tableStyleId>
              </a:tblPr>
              <a:tblGrid>
                <a:gridCol w="3164412"/>
                <a:gridCol w="3923620"/>
              </a:tblGrid>
              <a:tr h="437700">
                <a:tc>
                  <a:txBody>
                    <a:bodyPr/>
                    <a:lstStyle/>
                    <a:p>
                      <a:pPr marL="0" marR="0" algn="ctr">
                        <a:spcBef>
                          <a:spcPts val="0"/>
                        </a:spcBef>
                        <a:spcAft>
                          <a:spcPts val="0"/>
                        </a:spcAft>
                      </a:pPr>
                      <a:r>
                        <a:rPr lang="en-GB" sz="1600" dirty="0">
                          <a:effectLst/>
                        </a:rPr>
                        <a:t>Water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GB" sz="1600">
                          <a:effectLst/>
                        </a:rPr>
                        <a:t>Potential Data Sources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80780">
                <a:tc>
                  <a:txBody>
                    <a:bodyPr/>
                    <a:lstStyle/>
                    <a:p>
                      <a:pPr marL="0" marR="0">
                        <a:spcBef>
                          <a:spcPts val="0"/>
                        </a:spcBef>
                        <a:spcAft>
                          <a:spcPts val="0"/>
                        </a:spcAft>
                      </a:pPr>
                      <a:r>
                        <a:rPr lang="en-GB" sz="1600" dirty="0">
                          <a:effectLst/>
                        </a:rPr>
                        <a:t>Source water for irrigation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GB" sz="1600">
                          <a:effectLst/>
                        </a:rPr>
                        <a:t>FAO (AQUASTAT) Water withdrawals for agriculture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0390">
                <a:tc>
                  <a:txBody>
                    <a:bodyPr/>
                    <a:lstStyle/>
                    <a:p>
                      <a:pPr marL="0" marR="0">
                        <a:spcBef>
                          <a:spcPts val="0"/>
                        </a:spcBef>
                        <a:spcAft>
                          <a:spcPts val="0"/>
                        </a:spcAft>
                      </a:pPr>
                      <a:r>
                        <a:rPr lang="en-GB" sz="1600" dirty="0">
                          <a:effectLst/>
                        </a:rPr>
                        <a:t>Source water for fracking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a:effectLst/>
                        </a:rPr>
                        <a:t>No data sources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80780">
                <a:tc>
                  <a:txBody>
                    <a:bodyPr/>
                    <a:lstStyle/>
                    <a:p>
                      <a:pPr marL="0" marR="0">
                        <a:spcBef>
                          <a:spcPts val="0"/>
                        </a:spcBef>
                        <a:spcAft>
                          <a:spcPts val="0"/>
                        </a:spcAft>
                      </a:pPr>
                      <a:r>
                        <a:rPr lang="en-GB" sz="1600">
                          <a:effectLst/>
                        </a:rPr>
                        <a:t>Water used for biofuel production and processing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a:effectLst/>
                        </a:rPr>
                        <a:t>Does not appear to be monitored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0390">
                <a:tc>
                  <a:txBody>
                    <a:bodyPr/>
                    <a:lstStyle/>
                    <a:p>
                      <a:pPr marL="0" marR="0">
                        <a:spcBef>
                          <a:spcPts val="0"/>
                        </a:spcBef>
                        <a:spcAft>
                          <a:spcPts val="0"/>
                        </a:spcAft>
                      </a:pPr>
                      <a:r>
                        <a:rPr lang="en-GB" sz="1600">
                          <a:effectLst/>
                        </a:rPr>
                        <a:t>Wastewater reclamation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a:effectLst/>
                        </a:rPr>
                        <a:t>FAO (AQUASTAT)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0390">
                <a:tc>
                  <a:txBody>
                    <a:bodyPr/>
                    <a:lstStyle/>
                    <a:p>
                      <a:pPr marL="0" marR="0">
                        <a:spcBef>
                          <a:spcPts val="0"/>
                        </a:spcBef>
                        <a:spcAft>
                          <a:spcPts val="0"/>
                        </a:spcAft>
                      </a:pPr>
                      <a:r>
                        <a:rPr lang="en-GB" sz="1600">
                          <a:effectLst/>
                        </a:rPr>
                        <a:t>Water for food processing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a:effectLst/>
                        </a:rPr>
                        <a:t>FAO (AQUASTAT)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80780">
                <a:tc>
                  <a:txBody>
                    <a:bodyPr/>
                    <a:lstStyle/>
                    <a:p>
                      <a:pPr marL="0" marR="0">
                        <a:spcBef>
                          <a:spcPts val="0"/>
                        </a:spcBef>
                        <a:spcAft>
                          <a:spcPts val="0"/>
                        </a:spcAft>
                      </a:pPr>
                      <a:r>
                        <a:rPr lang="en-GB" sz="1600">
                          <a:effectLst/>
                        </a:rPr>
                        <a:t>Decreased lake water quality from fertilizers and pesticides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a:effectLst/>
                        </a:rPr>
                        <a:t>No data source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71170">
                <a:tc>
                  <a:txBody>
                    <a:bodyPr/>
                    <a:lstStyle/>
                    <a:p>
                      <a:pPr marL="0" marR="0">
                        <a:spcBef>
                          <a:spcPts val="0"/>
                        </a:spcBef>
                        <a:spcAft>
                          <a:spcPts val="0"/>
                        </a:spcAft>
                      </a:pPr>
                      <a:r>
                        <a:rPr lang="en-GB" sz="1600">
                          <a:effectLst/>
                        </a:rPr>
                        <a:t>Thermally polluted water from power plants and industry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a:effectLst/>
                        </a:rPr>
                        <a:t>No data source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0390">
                <a:tc>
                  <a:txBody>
                    <a:bodyPr/>
                    <a:lstStyle/>
                    <a:p>
                      <a:pPr marL="0" marR="0">
                        <a:spcBef>
                          <a:spcPts val="0"/>
                        </a:spcBef>
                        <a:spcAft>
                          <a:spcPts val="0"/>
                        </a:spcAft>
                      </a:pPr>
                      <a:r>
                        <a:rPr lang="en-GB" sz="1600" dirty="0">
                          <a:effectLst/>
                        </a:rPr>
                        <a:t>Urban water demand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GB" sz="1600" dirty="0">
                          <a:effectLst/>
                        </a:rPr>
                        <a:t>No data source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Rectangle 1"/>
          <p:cNvSpPr>
            <a:spLocks noChangeArrowheads="1"/>
          </p:cNvSpPr>
          <p:nvPr/>
        </p:nvSpPr>
        <p:spPr bwMode="auto">
          <a:xfrm>
            <a:off x="1453529" y="1171779"/>
            <a:ext cx="1223600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 1.</a:t>
            </a:r>
            <a:r>
              <a:rPr kumimoji="0" lang="en-GB" altLang="en-US" sz="24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Interactions of water with the food and energy sectors.</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TextBox 1"/>
          <p:cNvSpPr txBox="1"/>
          <p:nvPr/>
        </p:nvSpPr>
        <p:spPr>
          <a:xfrm>
            <a:off x="1716504" y="368968"/>
            <a:ext cx="8935453" cy="584775"/>
          </a:xfrm>
          <a:prstGeom prst="rect">
            <a:avLst/>
          </a:prstGeom>
          <a:noFill/>
        </p:spPr>
        <p:txBody>
          <a:bodyPr wrap="square" rtlCol="0">
            <a:spAutoFit/>
          </a:bodyPr>
          <a:lstStyle/>
          <a:p>
            <a:r>
              <a:rPr lang="en-US" sz="3200" dirty="0" smtClean="0"/>
              <a:t>Information gaps exist in the W-E-F Nexus</a:t>
            </a:r>
            <a:endParaRPr lang="en-US" sz="3200" dirty="0"/>
          </a:p>
        </p:txBody>
      </p:sp>
      <p:sp>
        <p:nvSpPr>
          <p:cNvPr id="5" name="TextBox 4"/>
          <p:cNvSpPr txBox="1"/>
          <p:nvPr/>
        </p:nvSpPr>
        <p:spPr>
          <a:xfrm>
            <a:off x="1208314" y="6126480"/>
            <a:ext cx="9078686" cy="523220"/>
          </a:xfrm>
          <a:prstGeom prst="rect">
            <a:avLst/>
          </a:prstGeom>
          <a:noFill/>
        </p:spPr>
        <p:txBody>
          <a:bodyPr wrap="square" rtlCol="0">
            <a:spAutoFit/>
          </a:bodyPr>
          <a:lstStyle/>
          <a:p>
            <a:r>
              <a:rPr lang="en-US" sz="2800" dirty="0" smtClean="0"/>
              <a:t>Similar gaps exist for food, energy and land</a:t>
            </a:r>
            <a:endParaRPr lang="en-US" sz="2800" dirty="0"/>
          </a:p>
        </p:txBody>
      </p:sp>
    </p:spTree>
    <p:extLst>
      <p:ext uri="{BB962C8B-B14F-4D97-AF65-F5344CB8AC3E}">
        <p14:creationId xmlns:p14="http://schemas.microsoft.com/office/powerpoint/2010/main" val="3116523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30679" y="822960"/>
            <a:ext cx="8852263" cy="523220"/>
          </a:xfrm>
          <a:prstGeom prst="rect">
            <a:avLst/>
          </a:prstGeom>
          <a:noFill/>
        </p:spPr>
        <p:txBody>
          <a:bodyPr wrap="square" rtlCol="0">
            <a:spAutoFit/>
          </a:bodyPr>
          <a:lstStyle/>
          <a:p>
            <a:pPr lvl="0"/>
            <a:r>
              <a:rPr lang="en-GB" sz="2800" b="1" dirty="0"/>
              <a:t>Climate Change Effects on the W-E-F Nexus and the SDGs</a:t>
            </a:r>
            <a:endParaRPr lang="en-US" sz="2800" dirty="0"/>
          </a:p>
        </p:txBody>
      </p:sp>
      <p:sp>
        <p:nvSpPr>
          <p:cNvPr id="3" name="TextBox 2"/>
          <p:cNvSpPr txBox="1"/>
          <p:nvPr/>
        </p:nvSpPr>
        <p:spPr>
          <a:xfrm>
            <a:off x="1338943" y="1789773"/>
            <a:ext cx="10058400" cy="3416320"/>
          </a:xfrm>
          <a:prstGeom prst="rect">
            <a:avLst/>
          </a:prstGeom>
          <a:noFill/>
        </p:spPr>
        <p:txBody>
          <a:bodyPr wrap="square" rtlCol="0">
            <a:spAutoFit/>
          </a:bodyPr>
          <a:lstStyle/>
          <a:p>
            <a:pPr lvl="0"/>
            <a:r>
              <a:rPr lang="en-GB" b="1" dirty="0"/>
              <a:t>Direct effect </a:t>
            </a:r>
            <a:r>
              <a:rPr lang="en-GB" dirty="0"/>
              <a:t>of carbon dioxide: Increasing </a:t>
            </a:r>
            <a:r>
              <a:rPr lang="en-GB" dirty="0" smtClean="0"/>
              <a:t>atmospheric </a:t>
            </a:r>
            <a:r>
              <a:rPr lang="en-GB" dirty="0"/>
              <a:t>carbon dioxide </a:t>
            </a:r>
            <a:r>
              <a:rPr lang="en-GB" dirty="0" smtClean="0"/>
              <a:t>may reduce the water need and increase the productivity of plants</a:t>
            </a:r>
          </a:p>
          <a:p>
            <a:pPr lvl="0"/>
            <a:endParaRPr lang="en-GB" dirty="0" smtClean="0"/>
          </a:p>
          <a:p>
            <a:pPr lvl="0"/>
            <a:r>
              <a:rPr lang="en-GB" b="1" dirty="0" smtClean="0"/>
              <a:t>Indirect </a:t>
            </a:r>
            <a:r>
              <a:rPr lang="en-GB" b="1" dirty="0"/>
              <a:t>effects</a:t>
            </a:r>
            <a:r>
              <a:rPr lang="en-GB" dirty="0"/>
              <a:t>: Increased atmospheric carbon dioxide changes the Earth’s radiation </a:t>
            </a:r>
            <a:r>
              <a:rPr lang="en-GB" dirty="0" smtClean="0"/>
              <a:t>balance and the atmospheric circulation affecting evaporation </a:t>
            </a:r>
            <a:r>
              <a:rPr lang="en-GB" dirty="0"/>
              <a:t>and evapotranspiration rates, precipitation patterns, extreme events, including drought events, rates of crop growth and productivity, water availability, and water and energy use</a:t>
            </a:r>
            <a:r>
              <a:rPr lang="en-GB" dirty="0" smtClean="0"/>
              <a:t>.</a:t>
            </a:r>
          </a:p>
          <a:p>
            <a:pPr lvl="0"/>
            <a:r>
              <a:rPr lang="en-GB" dirty="0" smtClean="0"/>
              <a:t>  </a:t>
            </a:r>
            <a:endParaRPr lang="en-US" dirty="0"/>
          </a:p>
          <a:p>
            <a:r>
              <a:rPr lang="en-GB" b="1" dirty="0"/>
              <a:t>Responses to targets for reduced carbon emissions</a:t>
            </a:r>
            <a:r>
              <a:rPr lang="en-GB" dirty="0"/>
              <a:t>: </a:t>
            </a:r>
            <a:r>
              <a:rPr lang="en-GB" dirty="0" smtClean="0"/>
              <a:t>Commitment </a:t>
            </a:r>
            <a:r>
              <a:rPr lang="en-GB" dirty="0"/>
              <a:t>by governments to keep CO</a:t>
            </a:r>
            <a:r>
              <a:rPr lang="en-GB" baseline="-25000" dirty="0"/>
              <a:t>2</a:t>
            </a:r>
            <a:r>
              <a:rPr lang="en-GB" dirty="0"/>
              <a:t> at levels that will not allow a warming of more than 2</a:t>
            </a:r>
            <a:r>
              <a:rPr lang="en-GB" baseline="30000" dirty="0"/>
              <a:t>o</a:t>
            </a:r>
            <a:r>
              <a:rPr lang="en-GB" dirty="0"/>
              <a:t>C above historic </a:t>
            </a:r>
            <a:r>
              <a:rPr lang="en-GB" dirty="0" smtClean="0"/>
              <a:t>averages will lead to reducing </a:t>
            </a:r>
            <a:r>
              <a:rPr lang="en-GB" dirty="0"/>
              <a:t>carbon emissions will </a:t>
            </a:r>
            <a:r>
              <a:rPr lang="en-GB" dirty="0" smtClean="0"/>
              <a:t>impact the </a:t>
            </a:r>
            <a:r>
              <a:rPr lang="en-GB" dirty="0"/>
              <a:t>energy sector </a:t>
            </a:r>
            <a:r>
              <a:rPr lang="en-GB" dirty="0" smtClean="0"/>
              <a:t>as well as food production and processing</a:t>
            </a:r>
            <a:r>
              <a:rPr lang="en-GB" dirty="0"/>
              <a:t>.  </a:t>
            </a:r>
            <a:r>
              <a:rPr lang="en-GB" dirty="0" smtClean="0"/>
              <a:t>These decisions will have on the WEF Nexus and on the </a:t>
            </a:r>
            <a:r>
              <a:rPr lang="en-GB" dirty="0"/>
              <a:t>water, energy, and food targets</a:t>
            </a:r>
            <a:r>
              <a:rPr lang="en-GB" dirty="0" smtClean="0"/>
              <a:t>.  </a:t>
            </a:r>
            <a:endParaRPr lang="en-US" dirty="0"/>
          </a:p>
        </p:txBody>
      </p:sp>
      <p:sp>
        <p:nvSpPr>
          <p:cNvPr id="4" name="TextBox 3"/>
          <p:cNvSpPr txBox="1"/>
          <p:nvPr/>
        </p:nvSpPr>
        <p:spPr>
          <a:xfrm>
            <a:off x="1338943" y="5649686"/>
            <a:ext cx="9339943" cy="646331"/>
          </a:xfrm>
          <a:prstGeom prst="rect">
            <a:avLst/>
          </a:prstGeom>
          <a:noFill/>
        </p:spPr>
        <p:txBody>
          <a:bodyPr wrap="square" rtlCol="0">
            <a:spAutoFit/>
          </a:bodyPr>
          <a:lstStyle/>
          <a:p>
            <a:r>
              <a:rPr lang="en-US" dirty="0" smtClean="0"/>
              <a:t>The Challenge: To implement Climate Change adaptation in a way that benefits the WEF Nexus and the F, W, E SDGs. How can we best achieve this goal?</a:t>
            </a:r>
            <a:endParaRPr lang="en-US" dirty="0"/>
          </a:p>
        </p:txBody>
      </p:sp>
    </p:spTree>
    <p:extLst>
      <p:ext uri="{BB962C8B-B14F-4D97-AF65-F5344CB8AC3E}">
        <p14:creationId xmlns:p14="http://schemas.microsoft.com/office/powerpoint/2010/main" val="1415479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1239</Words>
  <Application>Microsoft Office PowerPoint</Application>
  <PresentationFormat>Widescreen</PresentationFormat>
  <Paragraphs>109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Scenario #3: EO Contributions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Lawford</dc:creator>
  <cp:lastModifiedBy>Richard Lawford</cp:lastModifiedBy>
  <cp:revision>42</cp:revision>
  <dcterms:created xsi:type="dcterms:W3CDTF">2016-11-18T18:59:46Z</dcterms:created>
  <dcterms:modified xsi:type="dcterms:W3CDTF">2016-12-11T17:55:01Z</dcterms:modified>
</cp:coreProperties>
</file>