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65" r:id="rId3"/>
    <p:sldId id="263" r:id="rId4"/>
    <p:sldId id="257" r:id="rId5"/>
    <p:sldId id="258" r:id="rId6"/>
    <p:sldId id="261" r:id="rId7"/>
    <p:sldId id="262" r:id="rId8"/>
    <p:sldId id="260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103" autoAdjust="0"/>
  </p:normalViewPr>
  <p:slideViewPr>
    <p:cSldViewPr snapToGrid="0" snapToObjects="1">
      <p:cViewPr>
        <p:scale>
          <a:sx n="75" d="100"/>
          <a:sy n="75" d="100"/>
        </p:scale>
        <p:origin x="624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BFB31-6976-419C-90CB-0E085B1AFDB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9DA2F-B7F8-43E5-A17A-8062F91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The whole notion of an Integrated Information</a:t>
            </a:r>
            <a:r>
              <a:rPr lang="en-US" baseline="0" dirty="0" smtClean="0"/>
              <a:t> System—in this case for health, is to provide a framework for sustained engagement and partnerships that support the</a:t>
            </a:r>
            <a:r>
              <a:rPr lang="en-US" altLang="en-US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 systematic development, analysis, and communication of relevant information about and coming from areas of impending risk to: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    a)  anticipate risk and opportunities and their evolution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   b) inform development of strategic responses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   c) communicate options to critical actors for the purposes of decision-making and response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dirty="0">
              <a:solidFill>
                <a:srgbClr val="FFFFFF"/>
              </a:solidFill>
              <a:ea typeface="MS PGothic" pitchFamily="34" charset="-128"/>
              <a:sym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There are many early warning systems for heat, vector-borne diseases such as malaria, and air quality.  An IIS provides a common integrated framework that fosters the sustained engagements needed across sectors and disciplines to accurately characterize demand, vulnerability and risk; identify information needed (including forecast, predictions and early warning but not limited to the climate and weather warnings alone) to inform decisions across time scales; effectively develop and communicate that information; evaluate effectiveness; and in turn refine the research/product/observations and surveillance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57D3-A096-4D2E-BB86-B218E5DF406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8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63746" y="8749260"/>
            <a:ext cx="3032337" cy="4609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83" tIns="47392" rIns="94783" bIns="47392"/>
          <a:lstStyle>
            <a:lvl1pPr defTabSz="943148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5810" indent="-290696" defTabSz="943148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2784" indent="-232557" defTabSz="943148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7898" indent="-232557" defTabSz="943148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3013" indent="-232557" defTabSz="943148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8126" indent="-232557" algn="r" defTabSz="94314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3239" indent="-232557" algn="r" defTabSz="94314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8354" indent="-232557" algn="r" defTabSz="94314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53468" indent="-232557" algn="r" defTabSz="94314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403892-736B-9A40-AEB0-CC7A87902418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5388" y="692150"/>
            <a:ext cx="4606925" cy="34559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376204"/>
            <a:ext cx="5598160" cy="414496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768" tIns="47383" rIns="94768" bIns="47383"/>
          <a:lstStyle/>
          <a:p>
            <a:pPr eaLnBrk="1" hangingPunct="1"/>
            <a:r>
              <a:rPr lang="en-US" dirty="0" smtClean="0">
                <a:latin typeface="Book Antiqua" charset="0"/>
                <a:ea typeface="ＭＳ Ｐゴシック" charset="0"/>
                <a:cs typeface="ＭＳ Ｐゴシック" charset="0"/>
              </a:rPr>
              <a:t>This is the basic structure of any</a:t>
            </a:r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 Integrated Information System for Health</a:t>
            </a:r>
          </a:p>
          <a:p>
            <a:pPr eaLnBrk="1" hangingPunct="1"/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NIHHIS and GHHIN focus on heat health because there will be more extreme events in the future based on climate change, and this is an integrated approach to the co-production of knowledge and provision of useful information to enhance resilience to heat at multiple timescales and for multiple vulnerable populations.</a:t>
            </a:r>
          </a:p>
          <a:p>
            <a:pPr eaLnBrk="1" hangingPunct="1"/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Also, the science of predicting temperature extremes allows longer lead times (now 2, 3, 4 week in experimental mode in US)</a:t>
            </a:r>
          </a:p>
          <a:p>
            <a:pPr eaLnBrk="1" hangingPunct="1"/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And the health impacts are significant and direct as well as indirect (changes in habitat for mosquitoes, </a:t>
            </a:r>
            <a:r>
              <a:rPr lang="en-US" baseline="0" dirty="0" err="1" smtClean="0">
                <a:latin typeface="Book Antiqua" charset="0"/>
                <a:ea typeface="ＭＳ Ｐゴシック" charset="0"/>
                <a:cs typeface="ＭＳ Ｐゴシック" charset="0"/>
              </a:rPr>
              <a:t>etc</a:t>
            </a:r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An Integrated Information System for Water-related diseases is also possible. We do have the science for predicting </a:t>
            </a:r>
            <a:r>
              <a:rPr lang="en-US" baseline="0" dirty="0" err="1" smtClean="0">
                <a:latin typeface="Book Antiqua" charset="0"/>
                <a:ea typeface="ＭＳ Ｐゴシック" charset="0"/>
                <a:cs typeface="ＭＳ Ｐゴシック" charset="0"/>
              </a:rPr>
              <a:t>vibrios</a:t>
            </a:r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 (of which cholera is one), for predicting extreme rainfall events and related runoff depending on data availability.  </a:t>
            </a:r>
          </a:p>
          <a:p>
            <a:pPr eaLnBrk="1" hangingPunct="1"/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At NOAA we are operationalizing forecasts for </a:t>
            </a:r>
            <a:r>
              <a:rPr lang="en-US" baseline="0" dirty="0" err="1" smtClean="0">
                <a:latin typeface="Book Antiqua" charset="0"/>
                <a:ea typeface="ＭＳ Ｐゴシック" charset="0"/>
                <a:cs typeface="ＭＳ Ｐゴシック" charset="0"/>
              </a:rPr>
              <a:t>vibrios</a:t>
            </a:r>
            <a:r>
              <a:rPr lang="en-US" baseline="0" dirty="0" smtClean="0">
                <a:latin typeface="Book Antiqua" charset="0"/>
                <a:ea typeface="ＭＳ Ｐゴシック" charset="0"/>
                <a:cs typeface="ＭＳ Ｐゴシック" charset="0"/>
              </a:rPr>
              <a:t> (the species that affect shellfish and cause human illness if consumed) in coastal waters—these and related modeling efforts globally form the basis for a capacity to build an IIS for water-related illness.</a:t>
            </a:r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963746" y="8749260"/>
            <a:ext cx="3032337" cy="46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3" rIns="94768" bIns="47383" anchor="b"/>
          <a:lstStyle>
            <a:lvl1pPr defTabSz="900113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CD08AB-FB56-DF4F-9604-6005C9B9AF60}" type="slidenum">
              <a:rPr lang="en-US" sz="1200">
                <a:solidFill>
                  <a:prstClr val="black"/>
                </a:solidFill>
                <a:latin typeface="Calibri" charset="0"/>
              </a:rPr>
              <a:pPr/>
              <a:t>10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44" name="Picture 8" descr="n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35638"/>
            <a:ext cx="1143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9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2AF3-F2BC-4F05-A1C6-5622A24D9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F7C6-7A9C-4A1E-88A5-1F64A977F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C813-5A90-4FCC-8C38-365C1160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BCD0-5599-44EE-A354-932D782A3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9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4622-445C-45E1-8B5B-D44FE987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6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4CC94-EA49-4D90-BA50-A03298C95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7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8D0E-9D63-4793-B6B3-DA38BDB40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8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7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43F76-A6CF-4A1F-AA12-F2444FB7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1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25B9-4882-4206-9264-AE7CF4071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9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C306-24D1-41C9-A479-2CEF6947B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4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4B09-660C-43D1-A25B-735A80F7F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6D08-4B56-4057-9615-BB7EC85A6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0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4462-1E32-4A64-B5B3-95D3D5402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2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11023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33C9B-D403-4705-9DA9-9A203CBF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5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2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7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4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6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E1CC8-13D7-124E-B1E6-5D2D713B47F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8C14-B852-344C-965A-4ADEDDDCA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209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E7FFEB3-E228-4E75-A49F-3EE563079E5F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2056" name="Picture 8" descr="noa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03888"/>
            <a:ext cx="1143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626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SU SDG Targets.tiff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0"/>
            <a:ext cx="69651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Evidence-Based Policy Options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Implementing Goals: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Knowledge </a:t>
            </a:r>
            <a:r>
              <a:rPr lang="en-US" dirty="0"/>
              <a:t>Needs and Gaps</a:t>
            </a:r>
          </a:p>
        </p:txBody>
      </p:sp>
    </p:spTree>
    <p:extLst>
      <p:ext uri="{BB962C8B-B14F-4D97-AF65-F5344CB8AC3E}">
        <p14:creationId xmlns:p14="http://schemas.microsoft.com/office/powerpoint/2010/main" val="936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 descr="questions-background.jp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r="2879" b="10753"/>
          <a:stretch/>
        </p:blipFill>
        <p:spPr>
          <a:xfrm>
            <a:off x="0" y="533400"/>
            <a:ext cx="9144000" cy="6324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133600"/>
            <a:ext cx="3405422" cy="440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34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fld id="{C07A25DE-06DC-3842-909D-D380B44C2FB0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7347" name="Picture 76"/>
          <p:cNvSpPr>
            <a:spLocks noChangeAspect="1"/>
          </p:cNvSpPr>
          <p:nvPr/>
        </p:nvSpPr>
        <p:spPr bwMode="auto">
          <a:xfrm>
            <a:off x="152400" y="4572000"/>
            <a:ext cx="55197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348" name="Picture 1"/>
          <p:cNvSpPr>
            <a:spLocks noChangeAspect="1"/>
          </p:cNvSpPr>
          <p:nvPr/>
        </p:nvSpPr>
        <p:spPr bwMode="auto">
          <a:xfrm>
            <a:off x="6629400" y="1905000"/>
            <a:ext cx="2936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Picture 3"/>
          <p:cNvSpPr>
            <a:spLocks noChangeAspect="1"/>
          </p:cNvSpPr>
          <p:nvPr/>
        </p:nvSpPr>
        <p:spPr bwMode="auto">
          <a:xfrm>
            <a:off x="6019800" y="5791200"/>
            <a:ext cx="38719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Picture 1" descr="KMG_Shasta_low_water_610.jpg"/>
          <p:cNvSpPr>
            <a:spLocks noChangeAspect="1"/>
          </p:cNvSpPr>
          <p:nvPr/>
        </p:nvSpPr>
        <p:spPr bwMode="auto">
          <a:xfrm>
            <a:off x="38100" y="2057400"/>
            <a:ext cx="52197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351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D66472-036C-0548-BF9E-60C8F89EFB40}" type="slidenum">
              <a:rPr lang="en-US" sz="100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10</a:t>
            </a:fld>
            <a:endParaRPr lang="en-US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0" y="1676400"/>
            <a:ext cx="5054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defTabSz="914400">
              <a:defRPr/>
            </a:pPr>
            <a:endParaRPr lang="en-US" sz="2800" dirty="0">
              <a:solidFill>
                <a:srgbClr val="003366"/>
              </a:solidFill>
              <a:cs typeface="Arial" charset="0"/>
            </a:endParaRPr>
          </a:p>
          <a:p>
            <a:pPr defTabSz="9144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1E4649"/>
                </a:solidFill>
              </a:rPr>
              <a:t>Develop and coordinate partnerships: </a:t>
            </a:r>
            <a:r>
              <a:rPr lang="en-US" sz="2000" u="sng" dirty="0">
                <a:solidFill>
                  <a:srgbClr val="1E4649"/>
                </a:solidFill>
              </a:rPr>
              <a:t>networks of practitioners</a:t>
            </a:r>
            <a:r>
              <a:rPr lang="en-US" sz="2000" dirty="0">
                <a:solidFill>
                  <a:srgbClr val="1E4649"/>
                </a:solidFill>
              </a:rPr>
              <a:t>:</a:t>
            </a:r>
            <a:r>
              <a:rPr lang="en-US" sz="2000" dirty="0" smtClean="0">
                <a:solidFill>
                  <a:srgbClr val="FFFBF0">
                    <a:lumMod val="25000"/>
                  </a:srgbClr>
                </a:solidFill>
                <a:cs typeface="Arial" charset="0"/>
              </a:rPr>
              <a:t> </a:t>
            </a:r>
            <a:r>
              <a:rPr lang="en-US" sz="1800" dirty="0" smtClean="0">
                <a:solidFill>
                  <a:srgbClr val="003366"/>
                </a:solidFill>
                <a:cs typeface="Arial" charset="0"/>
              </a:rPr>
              <a:t>map decision-making arrangements</a:t>
            </a:r>
          </a:p>
          <a:p>
            <a:pPr defTabSz="914400">
              <a:buFont typeface="Arial" charset="0"/>
              <a:buChar char="•"/>
              <a:defRPr/>
            </a:pPr>
            <a:endParaRPr lang="en-US" sz="20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0" y="2667000"/>
            <a:ext cx="5410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defTabSz="914400">
              <a:defRPr/>
            </a:pPr>
            <a:endParaRPr lang="en-US" sz="2800" dirty="0">
              <a:solidFill>
                <a:srgbClr val="003366"/>
              </a:solidFill>
              <a:cs typeface="Arial" charset="0"/>
            </a:endParaRPr>
          </a:p>
          <a:p>
            <a:pPr defTabSz="9144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E4649"/>
                </a:solidFill>
              </a:rPr>
              <a:t>Advance regionally-linked </a:t>
            </a:r>
            <a:r>
              <a:rPr lang="en-US" sz="2000" u="sng" dirty="0" smtClean="0">
                <a:solidFill>
                  <a:srgbClr val="1E4649"/>
                </a:solidFill>
              </a:rPr>
              <a:t>earth system observations and prediction </a:t>
            </a:r>
            <a:r>
              <a:rPr lang="en-US" sz="2000" dirty="0" smtClean="0">
                <a:solidFill>
                  <a:srgbClr val="1E4649"/>
                </a:solidFill>
              </a:rPr>
              <a:t>capabilities</a:t>
            </a:r>
            <a:endParaRPr lang="en-US" sz="2000" dirty="0">
              <a:solidFill>
                <a:srgbClr val="606060"/>
              </a:solidFill>
              <a:cs typeface="Arial" charset="0"/>
            </a:endParaRPr>
          </a:p>
          <a:p>
            <a:pPr lvl="1" defTabSz="914400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606060"/>
                </a:solidFill>
                <a:cs typeface="Arial" charset="0"/>
              </a:rPr>
              <a:t>Construct risk profiles:  </a:t>
            </a:r>
            <a:r>
              <a:rPr lang="en-US" sz="1600" dirty="0">
                <a:solidFill>
                  <a:srgbClr val="606060"/>
                </a:solidFill>
                <a:cs typeface="Arial" charset="0"/>
              </a:rPr>
              <a:t>the role of rates of change </a:t>
            </a:r>
            <a:r>
              <a:rPr lang="en-US" sz="1600" dirty="0" smtClean="0">
                <a:solidFill>
                  <a:srgbClr val="606060"/>
                </a:solidFill>
                <a:cs typeface="Arial" charset="0"/>
              </a:rPr>
              <a:t>in trends</a:t>
            </a:r>
            <a:r>
              <a:rPr lang="en-US" sz="1600" dirty="0">
                <a:solidFill>
                  <a:srgbClr val="606060"/>
                </a:solidFill>
                <a:cs typeface="Arial" charset="0"/>
              </a:rPr>
              <a:t>,  frequency, and magnitude  of </a:t>
            </a:r>
            <a:r>
              <a:rPr lang="en-US" sz="1600" dirty="0" smtClean="0">
                <a:solidFill>
                  <a:srgbClr val="606060"/>
                </a:solidFill>
                <a:cs typeface="Arial" charset="0"/>
              </a:rPr>
              <a:t>extremes at different scales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0" y="3897313"/>
            <a:ext cx="533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defTabSz="914400">
              <a:defRPr/>
            </a:pPr>
            <a:endParaRPr lang="en-US" sz="2800" dirty="0">
              <a:solidFill>
                <a:srgbClr val="003366"/>
              </a:solidFill>
              <a:cs typeface="Arial" charset="0"/>
            </a:endParaRPr>
          </a:p>
          <a:p>
            <a:pPr defTabSz="914400">
              <a:buFont typeface="Arial" charset="0"/>
              <a:buChar char="•"/>
              <a:defRPr/>
            </a:pPr>
            <a:endParaRPr lang="en-US" sz="2000" dirty="0" smtClean="0">
              <a:solidFill>
                <a:srgbClr val="376092"/>
              </a:solidFill>
            </a:endParaRPr>
          </a:p>
          <a:p>
            <a:pPr defTabSz="914400">
              <a:buFont typeface="Arial" charset="0"/>
              <a:buChar char="•"/>
              <a:defRPr/>
            </a:pPr>
            <a:r>
              <a:rPr lang="en-US" sz="2000" u="sng" dirty="0" smtClean="0">
                <a:solidFill>
                  <a:srgbClr val="1E4649"/>
                </a:solidFill>
              </a:rPr>
              <a:t>Capacity and Coordination</a:t>
            </a:r>
            <a:r>
              <a:rPr lang="en-US" sz="2000" dirty="0" smtClean="0">
                <a:solidFill>
                  <a:srgbClr val="1E4649"/>
                </a:solidFill>
              </a:rPr>
              <a:t>: </a:t>
            </a:r>
            <a:r>
              <a:rPr lang="en-US" sz="1800" dirty="0" smtClean="0">
                <a:solidFill>
                  <a:srgbClr val="00695C">
                    <a:lumMod val="75000"/>
                  </a:srgbClr>
                </a:solidFill>
              </a:rPr>
              <a:t>Integrate Research, Observations, and Assessments </a:t>
            </a:r>
            <a:r>
              <a:rPr lang="en-US" sz="1800" dirty="0">
                <a:solidFill>
                  <a:srgbClr val="00695C">
                    <a:lumMod val="75000"/>
                  </a:srgbClr>
                </a:solidFill>
              </a:rPr>
              <a:t>into </a:t>
            </a:r>
            <a:r>
              <a:rPr lang="en-US" sz="1800" dirty="0" smtClean="0">
                <a:solidFill>
                  <a:srgbClr val="00695C">
                    <a:lumMod val="75000"/>
                  </a:srgbClr>
                </a:solidFill>
              </a:rPr>
              <a:t>integrated information on critical transitions and capacity for response</a:t>
            </a:r>
            <a:endParaRPr lang="en-US" sz="1800" dirty="0">
              <a:solidFill>
                <a:srgbClr val="00695C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76200" y="5483225"/>
            <a:ext cx="5054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defTabSz="914400">
              <a:defRPr/>
            </a:pPr>
            <a:endParaRPr lang="en-US" sz="2800" dirty="0">
              <a:solidFill>
                <a:srgbClr val="376092"/>
              </a:solidFill>
              <a:cs typeface="Arial" charset="0"/>
            </a:endParaRPr>
          </a:p>
          <a:p>
            <a:pPr defTabSz="914400">
              <a:buFont typeface="Arial" charset="0"/>
              <a:buChar char="•"/>
              <a:defRPr/>
            </a:pPr>
            <a:r>
              <a:rPr lang="en-US" b="1" u="sng" dirty="0" smtClean="0">
                <a:solidFill>
                  <a:srgbClr val="000000"/>
                </a:solidFill>
                <a:cs typeface="Arial" charset="0"/>
              </a:rPr>
              <a:t>Overcoming impediments</a:t>
            </a:r>
          </a:p>
          <a:p>
            <a:pPr marL="0" indent="0" defTabSz="914400">
              <a:defRPr/>
            </a:pP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          -  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Do this for a long time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  <a:p>
            <a:pPr defTabSz="914400">
              <a:buFont typeface="Arial" charset="0"/>
              <a:buChar char="•"/>
              <a:defRPr/>
            </a:pPr>
            <a:endParaRPr lang="en-US" sz="20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57359" name="Title 2"/>
          <p:cNvSpPr txBox="1">
            <a:spLocks/>
          </p:cNvSpPr>
          <p:nvPr/>
        </p:nvSpPr>
        <p:spPr bwMode="auto">
          <a:xfrm>
            <a:off x="228600" y="69850"/>
            <a:ext cx="9372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Building Integrated </a:t>
            </a: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Systems: for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Health</a:t>
            </a:r>
            <a:endParaRPr lang="en-US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17375E"/>
                </a:solidFill>
                <a:latin typeface="Arial" charset="0"/>
                <a:cs typeface="Arial" charset="0"/>
              </a:rPr>
              <a:t> 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891713" y="1363649"/>
            <a:ext cx="7630530" cy="4946288"/>
            <a:chOff x="-178324" y="836547"/>
            <a:chExt cx="7630530" cy="4946288"/>
          </a:xfrm>
        </p:grpSpPr>
        <p:sp>
          <p:nvSpPr>
            <p:cNvPr id="30" name="Rectangle 29"/>
            <p:cNvSpPr/>
            <p:nvPr/>
          </p:nvSpPr>
          <p:spPr>
            <a:xfrm>
              <a:off x="-178324" y="836547"/>
              <a:ext cx="7630530" cy="4946288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FFFBF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" t="687" r="5444" b="-687"/>
            <a:stretch/>
          </p:blipFill>
          <p:spPr bwMode="auto">
            <a:xfrm>
              <a:off x="248967" y="967051"/>
              <a:ext cx="3253650" cy="2140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1" r="14861"/>
            <a:stretch/>
          </p:blipFill>
          <p:spPr bwMode="auto">
            <a:xfrm>
              <a:off x="3859078" y="967051"/>
              <a:ext cx="3262393" cy="21597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2"/>
            <a:stretch/>
          </p:blipFill>
          <p:spPr bwMode="auto">
            <a:xfrm>
              <a:off x="3859078" y="3505200"/>
              <a:ext cx="3262196" cy="21825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4"/>
            <a:stretch/>
          </p:blipFill>
          <p:spPr bwMode="auto">
            <a:xfrm flipH="1">
              <a:off x="272230" y="3505200"/>
              <a:ext cx="3253633" cy="21997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1371600" y="2343820"/>
              <a:ext cx="4608554" cy="1931129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FFFBF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3600" kern="0" cap="small" dirty="0">
                  <a:solidFill>
                    <a:srgbClr val="FFFFFF"/>
                  </a:solidFill>
                  <a:latin typeface="Calibri" panose="020F0502020204030204" pitchFamily="34" charset="0"/>
                  <a:sym typeface="Arial"/>
                </a:rPr>
                <a:t>Integrated</a:t>
              </a:r>
              <a:br>
                <a:rPr lang="en-US" sz="3600" kern="0" cap="small" dirty="0">
                  <a:solidFill>
                    <a:srgbClr val="FFFFFF"/>
                  </a:solidFill>
                  <a:latin typeface="Calibri" panose="020F0502020204030204" pitchFamily="34" charset="0"/>
                  <a:sym typeface="Arial"/>
                </a:rPr>
              </a:br>
              <a:r>
                <a:rPr lang="en-US" sz="3600" kern="0" cap="small" dirty="0">
                  <a:solidFill>
                    <a:srgbClr val="FFFFFF"/>
                  </a:solidFill>
                  <a:latin typeface="Calibri" panose="020F0502020204030204" pitchFamily="34" charset="0"/>
                  <a:sym typeface="Arial"/>
                </a:rPr>
                <a:t>Information</a:t>
              </a:r>
            </a:p>
          </p:txBody>
        </p:sp>
        <p:sp>
          <p:nvSpPr>
            <p:cNvPr id="36" name="Down Arrow 35"/>
            <p:cNvSpPr/>
            <p:nvPr/>
          </p:nvSpPr>
          <p:spPr>
            <a:xfrm rot="1750968">
              <a:off x="2118865" y="2104900"/>
              <a:ext cx="410567" cy="1008522"/>
            </a:xfrm>
            <a:prstGeom prst="downArrow">
              <a:avLst>
                <a:gd name="adj1" fmla="val 28862"/>
                <a:gd name="adj2" fmla="val 50000"/>
              </a:avLst>
            </a:prstGeom>
            <a:solidFill>
              <a:srgbClr val="FFFBF0"/>
            </a:solidFill>
            <a:ln w="25400" cap="flat" cmpd="sng" algn="ctr">
              <a:solidFill>
                <a:srgbClr val="FFFBF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 rot="14698867">
              <a:off x="2259649" y="3690331"/>
              <a:ext cx="410567" cy="1008522"/>
            </a:xfrm>
            <a:prstGeom prst="downArrow">
              <a:avLst>
                <a:gd name="adj1" fmla="val 28862"/>
                <a:gd name="adj2" fmla="val 50000"/>
              </a:avLst>
            </a:prstGeom>
            <a:solidFill>
              <a:srgbClr val="FFFBF0"/>
            </a:solidFill>
            <a:ln w="25400" cap="flat" cmpd="sng" algn="ctr">
              <a:solidFill>
                <a:srgbClr val="FFFBF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1688770">
              <a:off x="5102425" y="3511339"/>
              <a:ext cx="410567" cy="1008522"/>
            </a:xfrm>
            <a:prstGeom prst="downArrow">
              <a:avLst>
                <a:gd name="adj1" fmla="val 28862"/>
                <a:gd name="adj2" fmla="val 50000"/>
              </a:avLst>
            </a:prstGeom>
            <a:solidFill>
              <a:srgbClr val="FFFBF0"/>
            </a:solidFill>
            <a:ln w="25400" cap="flat" cmpd="sng" algn="ctr">
              <a:solidFill>
                <a:srgbClr val="FFFBF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3289225">
              <a:off x="4547021" y="1937201"/>
              <a:ext cx="410567" cy="1008522"/>
            </a:xfrm>
            <a:prstGeom prst="downArrow">
              <a:avLst>
                <a:gd name="adj1" fmla="val 28862"/>
                <a:gd name="adj2" fmla="val 50000"/>
              </a:avLst>
            </a:prstGeom>
            <a:solidFill>
              <a:srgbClr val="FFFBF0"/>
            </a:solidFill>
            <a:ln w="25400" cap="flat" cmpd="sng" algn="ctr">
              <a:solidFill>
                <a:srgbClr val="FFFBF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600" y="1798481"/>
              <a:ext cx="3274017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 smtClean="0">
                  <a:solidFill>
                    <a:srgbClr val="DADADA">
                      <a:lumMod val="10000"/>
                    </a:srgbClr>
                  </a:solidFill>
                </a:rPr>
                <a:t>Define Demand</a:t>
              </a:r>
              <a:endParaRPr lang="en-US" b="1" dirty="0">
                <a:solidFill>
                  <a:srgbClr val="DADADA">
                    <a:lumMod val="10000"/>
                  </a:srgb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7454" y="1798481"/>
              <a:ext cx="3274017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 smtClean="0">
                  <a:solidFill>
                    <a:srgbClr val="DADADA">
                      <a:lumMod val="10000"/>
                    </a:srgbClr>
                  </a:solidFill>
                </a:rPr>
                <a:t>Enhance Forecasts</a:t>
              </a:r>
              <a:endParaRPr lang="en-US" b="1" dirty="0">
                <a:solidFill>
                  <a:srgbClr val="DADADA">
                    <a:lumMod val="10000"/>
                  </a:srgb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8600" y="4387334"/>
              <a:ext cx="3274017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 smtClean="0">
                  <a:solidFill>
                    <a:srgbClr val="DADADA">
                      <a:lumMod val="10000"/>
                    </a:srgbClr>
                  </a:solidFill>
                </a:rPr>
                <a:t>Observe &amp; Monitor</a:t>
              </a:r>
              <a:endParaRPr lang="en-US" b="1" dirty="0">
                <a:solidFill>
                  <a:srgbClr val="DADADA">
                    <a:lumMod val="10000"/>
                  </a:srgb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47454" y="4387334"/>
              <a:ext cx="3274017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 smtClean="0">
                  <a:solidFill>
                    <a:srgbClr val="DADADA">
                      <a:lumMod val="10000"/>
                    </a:srgbClr>
                  </a:solidFill>
                </a:rPr>
                <a:t>Understand &amp; Communicate</a:t>
              </a:r>
              <a:endParaRPr lang="en-US" b="1" dirty="0">
                <a:solidFill>
                  <a:srgbClr val="DADADA">
                    <a:lumMod val="10000"/>
                  </a:srgbClr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0763"/>
            <a:ext cx="715793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6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AutoShape 2"/>
          <p:cNvSpPr>
            <a:spLocks noChangeArrowheads="1"/>
          </p:cNvSpPr>
          <p:nvPr/>
        </p:nvSpPr>
        <p:spPr bwMode="auto">
          <a:xfrm>
            <a:off x="1295400" y="3689350"/>
            <a:ext cx="7315200" cy="2559050"/>
          </a:xfrm>
          <a:prstGeom prst="flowChartAlternateProcess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4876800" y="3200400"/>
            <a:ext cx="1600200" cy="1709738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Decision Support </a:t>
            </a:r>
            <a:br>
              <a:rPr lang="en-US" sz="1600" b="1">
                <a:solidFill>
                  <a:schemeClr val="accent2"/>
                </a:solidFill>
                <a:latin typeface="Arial Narrow" charset="0"/>
              </a:rPr>
            </a:b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Tools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Assessments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Decision Support 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Systems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4800600" y="3124200"/>
            <a:ext cx="1600200" cy="1709738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Decision Support </a:t>
            </a:r>
            <a:br>
              <a:rPr lang="en-US" sz="1600" b="1">
                <a:solidFill>
                  <a:schemeClr val="accent2"/>
                </a:solidFill>
                <a:latin typeface="Arial Narrow" charset="0"/>
              </a:rPr>
            </a:b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Tools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Assessments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Decision Support 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Systems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4724400" y="3048000"/>
            <a:ext cx="1600200" cy="1709738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charset="0"/>
              </a:rPr>
              <a:t>Decision Support</a:t>
            </a: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 b="1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Assessments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Decision Support 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Systems</a:t>
            </a:r>
          </a:p>
        </p:txBody>
      </p:sp>
      <p:sp>
        <p:nvSpPr>
          <p:cNvPr id="234502" name="AutoShape 6"/>
          <p:cNvSpPr>
            <a:spLocks noChangeArrowheads="1"/>
          </p:cNvSpPr>
          <p:nvPr/>
        </p:nvSpPr>
        <p:spPr bwMode="auto">
          <a:xfrm>
            <a:off x="1293813" y="2317750"/>
            <a:ext cx="2744787" cy="3092450"/>
          </a:xfrm>
          <a:prstGeom prst="flowChartAlternateProcess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3" name="Oval 7"/>
          <p:cNvSpPr>
            <a:spLocks noChangeArrowheads="1"/>
          </p:cNvSpPr>
          <p:nvPr/>
        </p:nvSpPr>
        <p:spPr bwMode="auto">
          <a:xfrm>
            <a:off x="6897688" y="3657600"/>
            <a:ext cx="1447800" cy="9906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6916738" y="3894138"/>
            <a:ext cx="1409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Management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Decisions</a:t>
            </a:r>
          </a:p>
        </p:txBody>
      </p:sp>
      <p:sp>
        <p:nvSpPr>
          <p:cNvPr id="234505" name="Oval 9"/>
          <p:cNvSpPr>
            <a:spLocks noChangeArrowheads="1"/>
          </p:cNvSpPr>
          <p:nvPr/>
        </p:nvSpPr>
        <p:spPr bwMode="auto">
          <a:xfrm>
            <a:off x="6897688" y="2819400"/>
            <a:ext cx="1447800" cy="9906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6973888" y="30480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Policy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Decisions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6553200" y="24384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charset="0"/>
              </a:rPr>
              <a:t>Societal Benefits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2362200" y="2622550"/>
            <a:ext cx="16002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High Performance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Computing,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Communication,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&amp; Visualization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Standards &amp;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>Interoperability</a:t>
            </a: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2362200" y="1860550"/>
            <a:ext cx="1601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charset="0"/>
              </a:rPr>
              <a:t>Predictions</a:t>
            </a:r>
          </a:p>
        </p:txBody>
      </p:sp>
      <p:sp>
        <p:nvSpPr>
          <p:cNvPr id="234510" name="AutoShape 14"/>
          <p:cNvSpPr>
            <a:spLocks noChangeArrowheads="1"/>
          </p:cNvSpPr>
          <p:nvPr/>
        </p:nvSpPr>
        <p:spPr bwMode="auto">
          <a:xfrm rot="5400000">
            <a:off x="4191000" y="3346450"/>
            <a:ext cx="381000" cy="685800"/>
          </a:xfrm>
          <a:prstGeom prst="upArrow">
            <a:avLst>
              <a:gd name="adj1" fmla="val 25843"/>
              <a:gd name="adj2" fmla="val 72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2360613" y="5029200"/>
            <a:ext cx="1601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charset="0"/>
              </a:rPr>
              <a:t>Observations</a:t>
            </a:r>
          </a:p>
        </p:txBody>
      </p:sp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608013" y="4375150"/>
            <a:ext cx="1676400" cy="13906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Monitoring &amp; Measurements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 remotely-sensed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 in situ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endParaRPr lang="en-US" sz="1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685800" y="1955800"/>
            <a:ext cx="1676400" cy="1854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Earth Science Models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Oceans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Ice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Land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Atmosphere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Solid Earth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Biosphere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endParaRPr lang="en-US" sz="1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533400" y="4298950"/>
            <a:ext cx="1676400" cy="13906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Monitoring &amp; Measurements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 remotely-sensed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 in situ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endParaRPr lang="en-US" sz="1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4515" name="Text Box 19"/>
          <p:cNvSpPr txBox="1">
            <a:spLocks noChangeArrowheads="1"/>
          </p:cNvSpPr>
          <p:nvPr/>
        </p:nvSpPr>
        <p:spPr bwMode="auto">
          <a:xfrm>
            <a:off x="457200" y="4222750"/>
            <a:ext cx="1676400" cy="13906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charset="0"/>
              </a:rPr>
              <a:t>Earth Observation Systems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 Remotely-sensed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 In situ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r>
              <a:rPr lang="en-US" sz="1600">
                <a:solidFill>
                  <a:schemeClr val="accent2"/>
                </a:solidFill>
                <a:latin typeface="Arial Narrow" charset="0"/>
              </a:rPr>
              <a:t/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endParaRPr lang="en-US" sz="1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609600" y="1879600"/>
            <a:ext cx="1676400" cy="1854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Earth Science Models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Oceans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Ice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Land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Atmosphere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Solid Earth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Biosphere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endParaRPr lang="en-US" sz="1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533400" y="1803400"/>
            <a:ext cx="1676400" cy="1854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charset="0"/>
              </a:rPr>
              <a:t>Earth System Models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Oceans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Ice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Land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Atmosphere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Solid Earth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 Biosphere</a:t>
            </a:r>
            <a:br>
              <a:rPr lang="en-US" sz="1600">
                <a:solidFill>
                  <a:schemeClr val="accent2"/>
                </a:solidFill>
                <a:latin typeface="Arial Narrow" charset="0"/>
              </a:rPr>
            </a:br>
            <a:endParaRPr lang="en-US" sz="1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4518" name="AutoShape 22"/>
          <p:cNvSpPr>
            <a:spLocks noChangeArrowheads="1"/>
          </p:cNvSpPr>
          <p:nvPr/>
        </p:nvSpPr>
        <p:spPr bwMode="auto">
          <a:xfrm>
            <a:off x="1103313" y="3841750"/>
            <a:ext cx="381000" cy="381000"/>
          </a:xfrm>
          <a:prstGeom prst="upArrow">
            <a:avLst>
              <a:gd name="adj1" fmla="val 30833"/>
              <a:gd name="adj2" fmla="val 3009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9" name="Text Box 23"/>
          <p:cNvSpPr txBox="1">
            <a:spLocks noChangeArrowheads="1"/>
          </p:cNvSpPr>
          <p:nvPr/>
        </p:nvSpPr>
        <p:spPr bwMode="auto">
          <a:xfrm>
            <a:off x="1447800" y="39179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DATA</a:t>
            </a:r>
          </a:p>
        </p:txBody>
      </p:sp>
      <p:sp>
        <p:nvSpPr>
          <p:cNvPr id="234520" name="AutoShape 24"/>
          <p:cNvSpPr>
            <a:spLocks noChangeArrowheads="1"/>
          </p:cNvSpPr>
          <p:nvPr/>
        </p:nvSpPr>
        <p:spPr bwMode="auto">
          <a:xfrm>
            <a:off x="1104900" y="5670550"/>
            <a:ext cx="381000" cy="228600"/>
          </a:xfrm>
          <a:prstGeom prst="upArrow">
            <a:avLst>
              <a:gd name="adj1" fmla="val 20833"/>
              <a:gd name="adj2" fmla="val 715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1" name="AutoShape 25"/>
          <p:cNvSpPr>
            <a:spLocks noChangeArrowheads="1"/>
          </p:cNvSpPr>
          <p:nvPr/>
        </p:nvSpPr>
        <p:spPr bwMode="auto">
          <a:xfrm rot="5400000">
            <a:off x="6553200" y="3346450"/>
            <a:ext cx="381000" cy="685800"/>
          </a:xfrm>
          <a:prstGeom prst="upArrow">
            <a:avLst>
              <a:gd name="adj1" fmla="val 25843"/>
              <a:gd name="adj2" fmla="val 72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2" name="Rectangle 26"/>
          <p:cNvSpPr>
            <a:spLocks noChangeArrowheads="1"/>
          </p:cNvSpPr>
          <p:nvPr/>
        </p:nvSpPr>
        <p:spPr bwMode="auto">
          <a:xfrm>
            <a:off x="414338" y="541338"/>
            <a:ext cx="83232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GEO - Define an Architecture</a:t>
            </a:r>
            <a:r>
              <a:rPr lang="en-US" sz="4400" b="1">
                <a:solidFill>
                  <a:schemeClr val="tx2"/>
                </a:solidFill>
              </a:rPr>
              <a:t> </a:t>
            </a:r>
            <a:br>
              <a:rPr lang="en-US" sz="44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Integrated Solutions</a:t>
            </a:r>
          </a:p>
        </p:txBody>
      </p:sp>
      <p:sp>
        <p:nvSpPr>
          <p:cNvPr id="234523" name="Text Box 27"/>
          <p:cNvSpPr txBox="1">
            <a:spLocks noChangeArrowheads="1"/>
          </p:cNvSpPr>
          <p:nvPr/>
        </p:nvSpPr>
        <p:spPr bwMode="auto">
          <a:xfrm>
            <a:off x="2895600" y="5791200"/>
            <a:ext cx="444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Arial Narrow" charset="0"/>
              </a:rPr>
              <a:t>On-going feedback to optimize value and reduce gaps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7067" y="1574800"/>
            <a:ext cx="4080934" cy="4284132"/>
          </a:xfrm>
          <a:prstGeom prst="roundRect">
            <a:avLst/>
          </a:prstGeom>
          <a:noFill/>
          <a:ln w="57150" cmpd="sng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4318001" y="1955800"/>
            <a:ext cx="2387599" cy="66675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l of w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14" y="3157267"/>
            <a:ext cx="4140586" cy="23959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62407" y="2002122"/>
            <a:ext cx="2963578" cy="30245"/>
          </a:xfrm>
          <a:prstGeom prst="line">
            <a:avLst/>
          </a:prstGeom>
          <a:ln w="76200" cmpd="sng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ic ball of w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43" y="272203"/>
            <a:ext cx="5130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13369"/>
            <a:ext cx="8509000" cy="23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61419"/>
            <a:ext cx="7559849" cy="58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G logo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1" y="646868"/>
            <a:ext cx="85344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2240_sustainability copy.jp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9" y="679990"/>
            <a:ext cx="7684101" cy="5127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571"/>
            <a:ext cx="8229600" cy="22992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pathways to the creation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transformation knowledge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are the </a:t>
            </a:r>
            <a:br>
              <a:rPr lang="en-US" dirty="0" smtClean="0"/>
            </a:br>
            <a:r>
              <a:rPr lang="en-US" dirty="0" smtClean="0"/>
              <a:t>Knowledge Needs and Gaps?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639762" y="1657349"/>
            <a:ext cx="8245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altLang="en-US" sz="800" dirty="0" smtClean="0">
              <a:solidFill>
                <a:srgbClr val="000000"/>
              </a:solidFill>
              <a:ea typeface="MS PGothic" pitchFamily="34" charset="-128"/>
              <a:sym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MS PGothic" pitchFamily="34" charset="-128"/>
                <a:sym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……..Informs early warning to early action across time scales</a:t>
            </a:r>
            <a:endParaRPr lang="en-US" altLang="en-US" sz="2000" dirty="0" smtClean="0">
              <a:solidFill>
                <a:srgbClr val="FFFFFF"/>
              </a:solidFill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46083" name="Picture 8" descr="0502231350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68" y="3124200"/>
            <a:ext cx="208483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52500" y="455612"/>
            <a:ext cx="7620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en-US" sz="3600" b="1" kern="0" dirty="0" smtClean="0">
                <a:solidFill>
                  <a:srgbClr val="FFFF00"/>
                </a:solidFill>
                <a:sym typeface="Arial"/>
              </a:rPr>
              <a:t> What </a:t>
            </a:r>
            <a:r>
              <a:rPr lang="en-US" sz="3600" b="1" kern="0" dirty="0">
                <a:solidFill>
                  <a:srgbClr val="FFFF00"/>
                </a:solidFill>
                <a:sym typeface="Arial"/>
              </a:rPr>
              <a:t>is an </a:t>
            </a:r>
            <a:endParaRPr lang="en-US" sz="3600" b="1" kern="0" dirty="0" smtClean="0">
              <a:solidFill>
                <a:srgbClr val="FFFF00"/>
              </a:solidFill>
              <a:sym typeface="Arial"/>
            </a:endParaRPr>
          </a:p>
          <a:p>
            <a:pPr algn="ctr" defTabSz="914400">
              <a:defRPr/>
            </a:pPr>
            <a:r>
              <a:rPr lang="en-US" sz="3600" b="1" kern="0" dirty="0">
                <a:solidFill>
                  <a:srgbClr val="FFFF00"/>
                </a:solidFill>
                <a:sym typeface="Arial"/>
              </a:rPr>
              <a:t>I</a:t>
            </a:r>
            <a:r>
              <a:rPr lang="en-US" sz="3600" b="1" kern="0" dirty="0" smtClean="0">
                <a:solidFill>
                  <a:srgbClr val="FFFF00"/>
                </a:solidFill>
                <a:sym typeface="Arial"/>
              </a:rPr>
              <a:t>ntegrated I</a:t>
            </a:r>
            <a:r>
              <a:rPr lang="en-US" sz="3600" b="1" u="sng" kern="0" dirty="0" smtClean="0">
                <a:solidFill>
                  <a:srgbClr val="FFFF00"/>
                </a:solidFill>
                <a:sym typeface="Arial"/>
              </a:rPr>
              <a:t>nformation</a:t>
            </a:r>
            <a:r>
              <a:rPr lang="en-US" sz="3600" b="1" kern="0" dirty="0" smtClean="0">
                <a:solidFill>
                  <a:srgbClr val="FFFF00"/>
                </a:solidFill>
                <a:sym typeface="Arial"/>
              </a:rPr>
              <a:t> System</a:t>
            </a:r>
            <a:r>
              <a:rPr lang="en-US" sz="3600" b="1" kern="0" dirty="0">
                <a:solidFill>
                  <a:srgbClr val="FFFF00"/>
                </a:solidFill>
                <a:sym typeface="Arial"/>
              </a:rPr>
              <a:t>? </a:t>
            </a:r>
            <a:endParaRPr lang="en-US" altLang="ja-JP" sz="3600" b="1" kern="0" dirty="0" smtClean="0">
              <a:solidFill>
                <a:srgbClr val="FFFF00"/>
              </a:solidFill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92375" y="3912524"/>
            <a:ext cx="8245475" cy="335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0" y="5562600"/>
            <a:ext cx="8245475" cy="335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3539" y="2876599"/>
            <a:ext cx="570593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dirty="0" smtClean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The </a:t>
            </a: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systematic development, analysis, and communication of relevant information about and coming from areas of impending </a:t>
            </a:r>
            <a:r>
              <a:rPr lang="en-US" altLang="en-US" sz="2000" dirty="0" smtClean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risk to: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000" dirty="0">
              <a:solidFill>
                <a:srgbClr val="FFFFFF"/>
              </a:solidFill>
              <a:ea typeface="MS PGothic" pitchFamily="34" charset="-128"/>
              <a:sym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dirty="0" smtClean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    a)  anticipate </a:t>
            </a: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risk and opportunities and </a:t>
            </a:r>
            <a:r>
              <a:rPr lang="en-US" altLang="en-US" sz="2000" dirty="0" smtClean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their evolution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000" dirty="0">
              <a:solidFill>
                <a:srgbClr val="FFFFFF"/>
              </a:solidFill>
              <a:ea typeface="MS PGothic" pitchFamily="34" charset="-128"/>
              <a:sym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dirty="0" smtClean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   b) inform </a:t>
            </a: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development of strategic </a:t>
            </a:r>
            <a:r>
              <a:rPr lang="en-US" altLang="en-US" sz="2000" dirty="0" smtClean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responses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000" dirty="0">
              <a:solidFill>
                <a:srgbClr val="FFFFFF"/>
              </a:solidFill>
              <a:ea typeface="MS PGothic" pitchFamily="34" charset="-128"/>
              <a:sym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dirty="0" smtClean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   c) communicate options to critical actors for the purposes of decision-making and response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AutoNum type="alphaLcParenBoth"/>
              <a:defRPr/>
            </a:pPr>
            <a:endParaRPr lang="en-US" altLang="en-US" sz="2000" dirty="0" smtClean="0">
              <a:solidFill>
                <a:srgbClr val="FFFFFF"/>
              </a:solidFill>
              <a:ea typeface="MS PGothic" pitchFamily="34" charset="-128"/>
              <a:sym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000" dirty="0" smtClean="0">
              <a:solidFill>
                <a:srgbClr val="FFFFFF"/>
              </a:solidFill>
              <a:ea typeface="MS PGothic" pitchFamily="34" charset="-128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645</Words>
  <Application>Microsoft Office PowerPoint</Application>
  <PresentationFormat>On-screen Show (4:3)</PresentationFormat>
  <Paragraphs>93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1_Beam</vt:lpstr>
      <vt:lpstr>Evidence-Based Policy Options  for Implementing Goals:  Knowledge Needs and Gaps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pathways to the creation  of transformation knowledge?  What are the  Knowledge Needs and Gaps?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Pearlman</dc:creator>
  <cp:lastModifiedBy>Juli Trtanj</cp:lastModifiedBy>
  <cp:revision>15</cp:revision>
  <dcterms:created xsi:type="dcterms:W3CDTF">2016-12-09T17:12:44Z</dcterms:created>
  <dcterms:modified xsi:type="dcterms:W3CDTF">2016-12-10T01:01:37Z</dcterms:modified>
</cp:coreProperties>
</file>