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9"/>
  </p:notesMasterIdLst>
  <p:sldIdLst>
    <p:sldId id="317" r:id="rId2"/>
    <p:sldId id="437" r:id="rId3"/>
    <p:sldId id="434" r:id="rId4"/>
    <p:sldId id="438" r:id="rId5"/>
    <p:sldId id="440" r:id="rId6"/>
    <p:sldId id="441" r:id="rId7"/>
    <p:sldId id="384" r:id="rId8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95B7"/>
    <a:srgbClr val="005FAA"/>
    <a:srgbClr val="FFFFFF"/>
    <a:srgbClr val="E02F0C"/>
    <a:srgbClr val="E01D0E"/>
    <a:srgbClr val="008C7D"/>
    <a:srgbClr val="6EAAB4"/>
    <a:srgbClr val="5D95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66" autoAdjust="0"/>
    <p:restoredTop sz="94250" autoAdjust="0"/>
  </p:normalViewPr>
  <p:slideViewPr>
    <p:cSldViewPr>
      <p:cViewPr varScale="1">
        <p:scale>
          <a:sx n="73" d="100"/>
          <a:sy n="73" d="100"/>
        </p:scale>
        <p:origin x="-1232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862" cy="495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>
            <a:lvl1pPr defTabSz="955731">
              <a:defRPr sz="13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294" y="0"/>
            <a:ext cx="2945862" cy="495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>
            <a:lvl1pPr algn="r" defTabSz="955731">
              <a:defRPr sz="13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64" y="4714653"/>
            <a:ext cx="5438748" cy="4466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305"/>
            <a:ext cx="2945862" cy="495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 defTabSz="955731">
              <a:defRPr sz="13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294" y="9429305"/>
            <a:ext cx="2945862" cy="495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 algn="r" defTabSz="955731">
              <a:defRPr sz="1300" smtClean="0"/>
            </a:lvl1pPr>
          </a:lstStyle>
          <a:p>
            <a:pPr>
              <a:defRPr/>
            </a:pPr>
            <a:fld id="{A1709E57-6E7A-488E-A672-085C9194CF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30696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7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889" indent="-285726" defTabSz="9317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2907" indent="-228581" defTabSz="9317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070" indent="-228581" defTabSz="9317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232" indent="-228581" defTabSz="9317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395" indent="-228581" defTabSz="9317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559" indent="-228581" defTabSz="9317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8722" indent="-228581" defTabSz="9317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5884" indent="-228581" defTabSz="9317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DE074E4-EA6F-4BF3-AA66-4BBE28077FE4}" type="slidenum">
              <a:rPr lang="en-US" altLang="en-US"/>
              <a:pPr eaLnBrk="1" hangingPunct="1">
                <a:spcBef>
                  <a:spcPct val="0"/>
                </a:spcBef>
              </a:pPr>
              <a:t>3</a:t>
            </a:fld>
            <a:endParaRPr lang="en-US" altLang="en-US" dirty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4810" y="552362"/>
            <a:ext cx="4012909" cy="2953866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4433" y="3637296"/>
            <a:ext cx="5588813" cy="57955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6994" indent="-226994">
              <a:buClr>
                <a:schemeClr val="tx1"/>
              </a:buClr>
            </a:pPr>
            <a:endParaRPr lang="fr-FR" altLang="en-US" sz="1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nut 1"/>
          <p:cNvSpPr/>
          <p:nvPr userDrawn="1"/>
        </p:nvSpPr>
        <p:spPr bwMode="auto">
          <a:xfrm>
            <a:off x="6012159" y="5013175"/>
            <a:ext cx="91440" cy="91440"/>
          </a:xfrm>
          <a:prstGeom prst="donut">
            <a:avLst/>
          </a:prstGeom>
          <a:solidFill>
            <a:srgbClr val="005FAA"/>
          </a:solidFill>
          <a:ln>
            <a:solidFill>
              <a:srgbClr val="005FAA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pic>
        <p:nvPicPr>
          <p:cNvPr id="5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5" b="1552"/>
          <a:stretch>
            <a:fillRect/>
          </a:stretch>
        </p:blipFill>
        <p:spPr bwMode="auto">
          <a:xfrm>
            <a:off x="107504" y="1405177"/>
            <a:ext cx="9041970" cy="5480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2130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838200"/>
            <a:ext cx="8352928" cy="71859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00808"/>
            <a:ext cx="8352928" cy="475252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9847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772816"/>
            <a:ext cx="4100264" cy="47525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2816"/>
            <a:ext cx="4100264" cy="47525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95536" y="838200"/>
            <a:ext cx="8352928" cy="71859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3032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w/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1781126"/>
            <a:ext cx="410185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536" y="2574056"/>
            <a:ext cx="410185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81126"/>
            <a:ext cx="410343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74056"/>
            <a:ext cx="410343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838200"/>
            <a:ext cx="8352928" cy="71859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5975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95536" y="838200"/>
            <a:ext cx="8352928" cy="71859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667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 userDrawn="1"/>
        </p:nvSpPr>
        <p:spPr bwMode="auto">
          <a:xfrm>
            <a:off x="395536" y="5517232"/>
            <a:ext cx="8352928" cy="426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FAA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5FAA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5FAA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5FAA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5FAA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5FAA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5FAA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5FAA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5FAA"/>
                </a:solidFill>
                <a:latin typeface="Arial" charset="0"/>
              </a:defRPr>
            </a:lvl9pPr>
          </a:lstStyle>
          <a:p>
            <a:r>
              <a:rPr lang="en-US" kern="0" dirty="0" smtClean="0"/>
              <a:t>Click to edit Master title style</a:t>
            </a:r>
            <a:endParaRPr lang="en-GB" kern="0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"/>
          </p:nvPr>
        </p:nvSpPr>
        <p:spPr>
          <a:xfrm>
            <a:off x="395536" y="1628800"/>
            <a:ext cx="8352928" cy="374441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395536" y="6093296"/>
            <a:ext cx="8352928" cy="4418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5536" y="838200"/>
            <a:ext cx="8352928" cy="71859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0860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8088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2966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838200"/>
            <a:ext cx="7772400" cy="71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00808"/>
            <a:ext cx="7772400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43" r:id="rId2"/>
    <p:sldLayoutId id="2147483745" r:id="rId3"/>
    <p:sldLayoutId id="2147483746" r:id="rId4"/>
    <p:sldLayoutId id="2147483747" r:id="rId5"/>
    <p:sldLayoutId id="2147483751" r:id="rId6"/>
    <p:sldLayoutId id="2147483748" r:id="rId7"/>
    <p:sldLayoutId id="2147483753" r:id="rId8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5FA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5FAA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5FAA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5FAA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5FAA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005FAA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005FAA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005FAA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005FAA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grum@geosec.org" TargetMode="External"/><Relationship Id="rId4" Type="http://schemas.openxmlformats.org/officeDocument/2006/relationships/hyperlink" Target="mailto:wchu@geosec.org" TargetMode="External"/><Relationship Id="rId1" Type="http://schemas.openxmlformats.org/officeDocument/2006/relationships/slideLayout" Target="../slideLayouts/slideLayout8.xml"/><Relationship Id="rId2" Type="http://schemas.openxmlformats.org/officeDocument/2006/relationships/hyperlink" Target="http://www.earthobservations.org/index.ph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683568" y="1052736"/>
            <a:ext cx="8064896" cy="55451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800" dirty="0" smtClean="0">
                <a:latin typeface="Arial Narrow"/>
                <a:cs typeface="Arial Narrow"/>
              </a:rPr>
              <a:t>Expectations to the Workshop</a:t>
            </a:r>
            <a:br>
              <a:rPr lang="en-US" altLang="en-US" sz="4800" dirty="0" smtClean="0">
                <a:latin typeface="Arial Narrow"/>
                <a:cs typeface="Arial Narrow"/>
              </a:rPr>
            </a:br>
            <a:r>
              <a:rPr lang="en-US" altLang="en-US" sz="4800" dirty="0" smtClean="0">
                <a:latin typeface="Arial Narrow"/>
                <a:cs typeface="Arial Narrow"/>
              </a:rPr>
              <a:t/>
            </a:r>
            <a:br>
              <a:rPr lang="en-US" altLang="en-US" sz="4800" dirty="0" smtClean="0">
                <a:latin typeface="Arial Narrow"/>
                <a:cs typeface="Arial Narrow"/>
              </a:rPr>
            </a:br>
            <a:r>
              <a:rPr lang="en-US" altLang="en-US" sz="4800" dirty="0" smtClean="0">
                <a:latin typeface="Arial Narrow"/>
                <a:cs typeface="Arial Narrow"/>
              </a:rPr>
              <a:t/>
            </a:r>
            <a:br>
              <a:rPr lang="en-US" altLang="en-US" sz="4800" dirty="0" smtClean="0">
                <a:latin typeface="Arial Narrow"/>
                <a:cs typeface="Arial Narrow"/>
              </a:rPr>
            </a:br>
            <a:r>
              <a:rPr lang="en-US" altLang="en-US" sz="4800" dirty="0" smtClean="0">
                <a:latin typeface="Arial Narrow"/>
                <a:cs typeface="Arial Narrow"/>
              </a:rPr>
              <a:t/>
            </a:r>
            <a:br>
              <a:rPr lang="en-US" altLang="en-US" sz="4800" dirty="0" smtClean="0">
                <a:latin typeface="Arial Narrow"/>
                <a:cs typeface="Arial Narrow"/>
              </a:rPr>
            </a:br>
            <a:r>
              <a:rPr lang="en-US" altLang="en-US" sz="4800" dirty="0">
                <a:latin typeface="Arial Narrow"/>
                <a:cs typeface="Arial Narrow"/>
              </a:rPr>
              <a:t/>
            </a:r>
            <a:br>
              <a:rPr lang="en-US" altLang="en-US" sz="4800" dirty="0">
                <a:latin typeface="Arial Narrow"/>
                <a:cs typeface="Arial Narrow"/>
              </a:rPr>
            </a:br>
            <a:r>
              <a:rPr lang="en-US" altLang="en-US" sz="4800" dirty="0" smtClean="0">
                <a:latin typeface="Arial Narrow"/>
                <a:cs typeface="Arial Narrow"/>
              </a:rPr>
              <a:t/>
            </a:r>
            <a:br>
              <a:rPr lang="en-US" altLang="en-US" sz="4800" dirty="0" smtClean="0">
                <a:latin typeface="Arial Narrow"/>
                <a:cs typeface="Arial Narrow"/>
              </a:rPr>
            </a:br>
            <a:r>
              <a:rPr lang="en-US" altLang="en-US" sz="2000" dirty="0">
                <a:latin typeface="Arial Narrow"/>
                <a:cs typeface="Arial Narrow"/>
              </a:rPr>
              <a:t>9-10 December 2016</a:t>
            </a:r>
            <a:br>
              <a:rPr lang="en-US" altLang="en-US" sz="2000" dirty="0">
                <a:latin typeface="Arial Narrow"/>
                <a:cs typeface="Arial Narrow"/>
              </a:rPr>
            </a:br>
            <a:r>
              <a:rPr lang="en-US" altLang="en-US" sz="2000" dirty="0">
                <a:latin typeface="Arial Narrow"/>
                <a:cs typeface="Arial Narrow"/>
              </a:rPr>
              <a:t>Berkeley, CA  USA</a:t>
            </a:r>
            <a:r>
              <a:rPr lang="en-US" altLang="en-US" sz="2000" b="0" dirty="0"/>
              <a:t/>
            </a:r>
            <a:br>
              <a:rPr lang="en-US" altLang="en-US" sz="2000" b="0" dirty="0"/>
            </a:br>
            <a:r>
              <a:rPr lang="en-US" altLang="en-US" sz="2000" b="0" dirty="0" smtClean="0"/>
              <a:t/>
            </a:r>
            <a:br>
              <a:rPr lang="en-US" altLang="en-US" sz="2000" b="0" dirty="0" smtClean="0"/>
            </a:br>
            <a:r>
              <a:rPr lang="en-US" altLang="en-US" sz="2000" b="0" dirty="0"/>
              <a:t/>
            </a:r>
            <a:br>
              <a:rPr lang="en-US" altLang="en-US" sz="2000" b="0" dirty="0"/>
            </a:br>
            <a:r>
              <a:rPr lang="en-US" altLang="en-US" sz="2000" dirty="0" smtClean="0">
                <a:latin typeface="Arial Narrow"/>
                <a:cs typeface="Arial Narrow"/>
              </a:rPr>
              <a:t>Giovanni Rum</a:t>
            </a:r>
            <a:br>
              <a:rPr lang="en-US" altLang="en-US" sz="2000" dirty="0" smtClean="0">
                <a:latin typeface="Arial Narrow"/>
                <a:cs typeface="Arial Narrow"/>
              </a:rPr>
            </a:br>
            <a:r>
              <a:rPr lang="en-US" altLang="en-US" sz="2000" dirty="0" smtClean="0">
                <a:latin typeface="Arial Narrow"/>
                <a:cs typeface="Arial Narrow"/>
              </a:rPr>
              <a:t>GEO Secretariat</a:t>
            </a:r>
            <a:br>
              <a:rPr lang="en-US" altLang="en-US" sz="2000" dirty="0" smtClean="0">
                <a:latin typeface="Arial Narrow"/>
                <a:cs typeface="Arial Narrow"/>
              </a:rPr>
            </a:br>
            <a:endParaRPr lang="en-US" altLang="en-US" sz="2000" b="0" dirty="0" smtClean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683568" y="2276872"/>
            <a:ext cx="7272808" cy="230425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5FAA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5FAA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5FAA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5FAA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5FAA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5FAA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5FAA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5FAA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5FAA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dirty="0" smtClean="0">
                <a:solidFill>
                  <a:srgbClr val="3595B7"/>
                </a:solidFill>
                <a:latin typeface="Arial Narrow"/>
                <a:cs typeface="Arial Narrow"/>
              </a:rPr>
              <a:t>5th GEOSS S&amp;T Stakeholders Workshop</a:t>
            </a:r>
            <a:br>
              <a:rPr lang="en-US" altLang="en-US" sz="2400" dirty="0" smtClean="0">
                <a:solidFill>
                  <a:srgbClr val="3595B7"/>
                </a:solidFill>
                <a:latin typeface="Arial Narrow"/>
                <a:cs typeface="Arial Narrow"/>
              </a:rPr>
            </a:br>
            <a:r>
              <a:rPr lang="en-US" altLang="en-US" sz="2400" dirty="0" smtClean="0">
                <a:solidFill>
                  <a:srgbClr val="3595B7"/>
                </a:solidFill>
                <a:latin typeface="Arial Narrow"/>
                <a:cs typeface="Arial Narrow"/>
              </a:rPr>
              <a:t/>
            </a:r>
            <a:br>
              <a:rPr lang="en-US" altLang="en-US" sz="2400" dirty="0" smtClean="0">
                <a:solidFill>
                  <a:srgbClr val="3595B7"/>
                </a:solidFill>
                <a:latin typeface="Arial Narrow"/>
                <a:cs typeface="Arial Narrow"/>
              </a:rPr>
            </a:br>
            <a:r>
              <a:rPr lang="en-US" altLang="en-US" sz="2400" dirty="0" smtClean="0">
                <a:solidFill>
                  <a:srgbClr val="3595B7"/>
                </a:solidFill>
                <a:latin typeface="Arial Narrow"/>
                <a:cs typeface="Arial Narrow"/>
              </a:rPr>
              <a:t>Developing a Collaborative Platform in Support of the Implementation and Monitoring of the Sustainable Development Goals with Earth Observation and Model-Based Knowledge</a:t>
            </a:r>
            <a:endParaRPr lang="en-US" altLang="en-US" sz="2400" b="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568952" cy="609600"/>
          </a:xfrm>
        </p:spPr>
        <p:txBody>
          <a:bodyPr/>
          <a:lstStyle/>
          <a:p>
            <a:r>
              <a:rPr lang="en-US" b="1" dirty="0" smtClean="0">
                <a:solidFill>
                  <a:srgbClr val="005FAA"/>
                </a:solidFill>
                <a:latin typeface="Arial" charset="0"/>
                <a:ea typeface="宋体" pitchFamily="2" charset="-122"/>
                <a:cs typeface="Tahoma" pitchFamily="34" charset="0"/>
              </a:rPr>
              <a:t>Background </a:t>
            </a:r>
            <a:r>
              <a:rPr lang="mr-IN" b="1" dirty="0" smtClean="0">
                <a:solidFill>
                  <a:srgbClr val="005FAA"/>
                </a:solidFill>
                <a:latin typeface="Arial" charset="0"/>
                <a:ea typeface="宋体" pitchFamily="2" charset="-122"/>
                <a:cs typeface="Tahoma" pitchFamily="34" charset="0"/>
              </a:rPr>
              <a:t>–</a:t>
            </a:r>
            <a:r>
              <a:rPr lang="en-US" b="1" dirty="0" smtClean="0">
                <a:solidFill>
                  <a:srgbClr val="005FAA"/>
                </a:solidFill>
                <a:latin typeface="Arial" charset="0"/>
                <a:ea typeface="宋体" pitchFamily="2" charset="-122"/>
                <a:cs typeface="Tahoma" pitchFamily="34" charset="0"/>
              </a:rPr>
              <a:t> why this theme to the Workshop ?</a:t>
            </a:r>
            <a:endParaRPr lang="en-US" dirty="0">
              <a:solidFill>
                <a:schemeClr val="accent2"/>
              </a:solidFill>
              <a:latin typeface="Arial Narrow"/>
              <a:cs typeface="Arial Narrow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40768"/>
            <a:ext cx="8424936" cy="5184576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005FAA"/>
                </a:solidFill>
                <a:latin typeface="Arial" charset="0"/>
                <a:ea typeface="宋体" pitchFamily="2" charset="-122"/>
                <a:cs typeface="Tahoma" pitchFamily="34" charset="0"/>
              </a:rPr>
              <a:t>Contribute </a:t>
            </a:r>
            <a:r>
              <a:rPr lang="en-US" b="1" dirty="0" smtClean="0">
                <a:solidFill>
                  <a:srgbClr val="005FAA"/>
                </a:solidFill>
                <a:latin typeface="Arial" charset="0"/>
                <a:ea typeface="宋体" pitchFamily="2" charset="-122"/>
                <a:cs typeface="Tahoma" pitchFamily="34" charset="0"/>
              </a:rPr>
              <a:t>responding </a:t>
            </a:r>
            <a:r>
              <a:rPr lang="en-US" b="1" dirty="0" smtClean="0">
                <a:solidFill>
                  <a:srgbClr val="005FAA"/>
                </a:solidFill>
                <a:latin typeface="Arial" charset="0"/>
                <a:ea typeface="宋体" pitchFamily="2" charset="-122"/>
                <a:cs typeface="Tahoma" pitchFamily="34" charset="0"/>
              </a:rPr>
              <a:t>to the </a:t>
            </a:r>
            <a:r>
              <a:rPr lang="en-US" b="1" dirty="0" smtClean="0">
                <a:solidFill>
                  <a:srgbClr val="005FAA"/>
                </a:solidFill>
                <a:latin typeface="Arial" charset="0"/>
                <a:ea typeface="宋体" pitchFamily="2" charset="-122"/>
                <a:cs typeface="Tahoma" pitchFamily="34" charset="0"/>
              </a:rPr>
              <a:t>new </a:t>
            </a:r>
            <a:r>
              <a:rPr lang="en-US" b="1" dirty="0" smtClean="0">
                <a:solidFill>
                  <a:srgbClr val="005FAA"/>
                </a:solidFill>
                <a:latin typeface="Arial" charset="0"/>
                <a:ea typeface="宋体" pitchFamily="2" charset="-122"/>
                <a:cs typeface="Tahoma" pitchFamily="34" charset="0"/>
              </a:rPr>
              <a:t>challenges </a:t>
            </a:r>
            <a:r>
              <a:rPr lang="en-US" b="1" dirty="0" smtClean="0">
                <a:solidFill>
                  <a:srgbClr val="005FAA"/>
                </a:solidFill>
                <a:latin typeface="Arial" charset="0"/>
                <a:ea typeface="宋体" pitchFamily="2" charset="-122"/>
                <a:cs typeface="Tahoma" pitchFamily="34" charset="0"/>
              </a:rPr>
              <a:t>associated with </a:t>
            </a:r>
            <a:r>
              <a:rPr lang="en-US" b="1" dirty="0" smtClean="0">
                <a:solidFill>
                  <a:srgbClr val="005FAA"/>
                </a:solidFill>
                <a:latin typeface="Arial" charset="0"/>
                <a:ea typeface="宋体" pitchFamily="2" charset="-122"/>
                <a:cs typeface="Tahoma" pitchFamily="34" charset="0"/>
              </a:rPr>
              <a:t>the implementation of the 2030 Agenda</a:t>
            </a:r>
            <a:endParaRPr lang="en-US" b="1" dirty="0" smtClean="0">
              <a:solidFill>
                <a:srgbClr val="005FAA"/>
              </a:solidFill>
              <a:latin typeface="Arial Narrow"/>
              <a:cs typeface="Arial Narrow"/>
            </a:endParaRPr>
          </a:p>
          <a:p>
            <a:pPr marL="457200" indent="-457200">
              <a:buFont typeface="+mj-lt"/>
              <a:buAutoNum type="arabicPeriod"/>
            </a:pPr>
            <a:endParaRPr lang="en-US" sz="2000" dirty="0" smtClean="0">
              <a:solidFill>
                <a:srgbClr val="005FAA"/>
              </a:solidFill>
              <a:latin typeface="Arial Narrow"/>
              <a:cs typeface="Arial Narrow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005FAA"/>
                </a:solidFill>
                <a:latin typeface="Arial Narrow"/>
                <a:cs typeface="Arial Narrow"/>
              </a:rPr>
              <a:t>“</a:t>
            </a:r>
            <a:r>
              <a:rPr lang="en-US" sz="2000" dirty="0">
                <a:solidFill>
                  <a:srgbClr val="005FAA"/>
                </a:solidFill>
                <a:latin typeface="Arial Narrow"/>
                <a:cs typeface="Arial Narrow"/>
              </a:rPr>
              <a:t>We have an abundance of knowledge, not a shortage. Our true challenge is to better understand the needs of those implementing the 2030 Agenda so that we can more effectively match supply and demand.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005FAA"/>
                </a:solidFill>
                <a:latin typeface="Arial Narrow"/>
                <a:cs typeface="Arial Narrow"/>
              </a:rPr>
              <a:t>We </a:t>
            </a:r>
            <a:r>
              <a:rPr lang="en-US" sz="2000" dirty="0">
                <a:solidFill>
                  <a:srgbClr val="005FAA"/>
                </a:solidFill>
                <a:latin typeface="Arial Narrow"/>
                <a:cs typeface="Arial Narrow"/>
              </a:rPr>
              <a:t>need creative mechanisms for simplifying and translating knowledge into forms that are relevant, timely and actionable.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005FAA"/>
                </a:solidFill>
                <a:latin typeface="Arial Narrow"/>
                <a:cs typeface="Arial Narrow"/>
              </a:rPr>
              <a:t>A </a:t>
            </a:r>
            <a:r>
              <a:rPr lang="en-US" sz="2000" dirty="0">
                <a:solidFill>
                  <a:srgbClr val="005FAA"/>
                </a:solidFill>
                <a:latin typeface="Arial Narrow"/>
                <a:cs typeface="Arial Narrow"/>
              </a:rPr>
              <a:t>transformative agenda requires a new mindset, business as usual will not do. We must change the way we think and work to achieve the SDGs.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005FAA"/>
                </a:solidFill>
                <a:latin typeface="Arial Narrow"/>
                <a:cs typeface="Arial Narrow"/>
              </a:rPr>
              <a:t>This </a:t>
            </a:r>
            <a:r>
              <a:rPr lang="en-US" sz="2000" dirty="0">
                <a:solidFill>
                  <a:srgbClr val="005FAA"/>
                </a:solidFill>
                <a:latin typeface="Arial Narrow"/>
                <a:cs typeface="Arial Narrow"/>
              </a:rPr>
              <a:t>new mindset must include a massive boost in experimentation, innovation, and capacity building at all levels – multilateral, national and local.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005FAA"/>
                </a:solidFill>
                <a:latin typeface="Arial Narrow"/>
                <a:cs typeface="Arial Narrow"/>
              </a:rPr>
              <a:t>The </a:t>
            </a:r>
            <a:r>
              <a:rPr lang="en-US" sz="2000" dirty="0">
                <a:solidFill>
                  <a:srgbClr val="005FAA"/>
                </a:solidFill>
                <a:latin typeface="Arial Narrow"/>
                <a:cs typeface="Arial Narrow"/>
              </a:rPr>
              <a:t>2030 Agenda requires working at an unprecedented pace. We should consider how we can improve our own organizations' ability to be responsive and agile in this fast-paced implementation period. ” </a:t>
            </a:r>
          </a:p>
        </p:txBody>
      </p:sp>
    </p:spTree>
    <p:extLst>
      <p:ext uri="{BB962C8B-B14F-4D97-AF65-F5344CB8AC3E}">
        <p14:creationId xmlns:p14="http://schemas.microsoft.com/office/powerpoint/2010/main" val="3325213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3" y="798984"/>
            <a:ext cx="7772400" cy="496416"/>
          </a:xfrm>
        </p:spPr>
        <p:txBody>
          <a:bodyPr/>
          <a:lstStyle/>
          <a:p>
            <a:r>
              <a:rPr lang="en-US" altLang="en-US" sz="4400" dirty="0" smtClean="0">
                <a:solidFill>
                  <a:srgbClr val="005FAA"/>
                </a:solidFill>
                <a:latin typeface="Arial" charset="0"/>
                <a:ea typeface="宋体" pitchFamily="2" charset="-122"/>
                <a:cs typeface="Tahoma" pitchFamily="34" charset="0"/>
              </a:rPr>
              <a:t>GEO </a:t>
            </a:r>
            <a:r>
              <a:rPr lang="en-US" altLang="en-US" sz="4400" dirty="0">
                <a:solidFill>
                  <a:srgbClr val="005FAA"/>
                </a:solidFill>
                <a:latin typeface="Arial" charset="0"/>
                <a:ea typeface="宋体" pitchFamily="2" charset="-122"/>
                <a:cs typeface="Tahoma" pitchFamily="34" charset="0"/>
              </a:rPr>
              <a:t>Vision</a:t>
            </a:r>
          </a:p>
        </p:txBody>
      </p:sp>
      <p:pic>
        <p:nvPicPr>
          <p:cNvPr id="6" name="Picture 5" descr="https://www.earthobservations.org/images/page-graphics/informed_decision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71600"/>
            <a:ext cx="6899275" cy="5361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650882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762000"/>
            <a:ext cx="8568952" cy="609600"/>
          </a:xfrm>
        </p:spPr>
        <p:txBody>
          <a:bodyPr/>
          <a:lstStyle/>
          <a:p>
            <a:r>
              <a:rPr lang="en-US" b="1" dirty="0" smtClean="0">
                <a:solidFill>
                  <a:srgbClr val="005FAA"/>
                </a:solidFill>
                <a:latin typeface="Arial" charset="0"/>
                <a:ea typeface="宋体" pitchFamily="2" charset="-122"/>
                <a:cs typeface="Tahoma" pitchFamily="34" charset="0"/>
              </a:rPr>
              <a:t>Background </a:t>
            </a:r>
            <a:r>
              <a:rPr lang="mr-IN" b="1" dirty="0" smtClean="0">
                <a:solidFill>
                  <a:srgbClr val="005FAA"/>
                </a:solidFill>
                <a:latin typeface="Arial" charset="0"/>
                <a:ea typeface="宋体" pitchFamily="2" charset="-122"/>
                <a:cs typeface="Tahoma" pitchFamily="34" charset="0"/>
              </a:rPr>
              <a:t>–</a:t>
            </a:r>
            <a:r>
              <a:rPr lang="en-US" b="1" dirty="0" smtClean="0">
                <a:solidFill>
                  <a:srgbClr val="005FAA"/>
                </a:solidFill>
                <a:latin typeface="Arial" charset="0"/>
                <a:ea typeface="宋体" pitchFamily="2" charset="-122"/>
                <a:cs typeface="Tahoma" pitchFamily="34" charset="0"/>
              </a:rPr>
              <a:t> why this theme to the Workshop ?</a:t>
            </a:r>
            <a:endParaRPr lang="en-US" dirty="0">
              <a:solidFill>
                <a:schemeClr val="accent2"/>
              </a:solidFill>
              <a:latin typeface="Arial Narrow"/>
              <a:cs typeface="Arial Narrow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19808"/>
            <a:ext cx="8064896" cy="2557264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005FAA"/>
                </a:solidFill>
                <a:latin typeface="Arial" charset="0"/>
                <a:ea typeface="宋体" pitchFamily="2" charset="-122"/>
                <a:cs typeface="Tahoma" pitchFamily="34" charset="0"/>
              </a:rPr>
              <a:t>The Mexico </a:t>
            </a:r>
            <a:r>
              <a:rPr lang="en-US" b="1" dirty="0">
                <a:solidFill>
                  <a:srgbClr val="005FAA"/>
                </a:solidFill>
                <a:latin typeface="Arial" charset="0"/>
                <a:ea typeface="宋体" pitchFamily="2" charset="-122"/>
                <a:cs typeface="Tahoma" pitchFamily="34" charset="0"/>
              </a:rPr>
              <a:t>City Ministerial Declaration </a:t>
            </a:r>
            <a:r>
              <a:rPr lang="en-US" b="1" dirty="0" smtClean="0">
                <a:solidFill>
                  <a:srgbClr val="005FAA"/>
                </a:solidFill>
                <a:latin typeface="Arial" charset="0"/>
                <a:ea typeface="宋体" pitchFamily="2" charset="-122"/>
                <a:cs typeface="Tahoma" pitchFamily="34" charset="0"/>
              </a:rPr>
              <a:t>(Nov 2015) </a:t>
            </a:r>
            <a:r>
              <a:rPr lang="en-US" b="1" dirty="0">
                <a:solidFill>
                  <a:srgbClr val="005FAA"/>
                </a:solidFill>
                <a:latin typeface="Arial" charset="0"/>
                <a:ea typeface="宋体" pitchFamily="2" charset="-122"/>
                <a:cs typeface="Tahoma" pitchFamily="34" charset="0"/>
              </a:rPr>
              <a:t>calls on </a:t>
            </a:r>
            <a:r>
              <a:rPr lang="en-US" b="1" dirty="0" smtClean="0">
                <a:solidFill>
                  <a:srgbClr val="005FAA"/>
                </a:solidFill>
                <a:latin typeface="Arial" charset="0"/>
                <a:ea typeface="宋体" pitchFamily="2" charset="-122"/>
                <a:cs typeface="Tahoma" pitchFamily="34" charset="0"/>
              </a:rPr>
              <a:t>GEO</a:t>
            </a:r>
            <a:r>
              <a:rPr lang="en-US" b="1" dirty="0" smtClean="0">
                <a:solidFill>
                  <a:srgbClr val="005FAA"/>
                </a:solidFill>
                <a:latin typeface="Arial Narrow"/>
                <a:cs typeface="Arial Narrow"/>
              </a:rPr>
              <a:t>:</a:t>
            </a:r>
          </a:p>
          <a:p>
            <a:r>
              <a:rPr lang="en-US" dirty="0">
                <a:solidFill>
                  <a:srgbClr val="005FAA"/>
                </a:solidFill>
                <a:latin typeface="Arial Narrow"/>
                <a:cs typeface="Arial Narrow"/>
              </a:rPr>
              <a:t>t</a:t>
            </a:r>
            <a:r>
              <a:rPr lang="en-US" dirty="0" smtClean="0">
                <a:solidFill>
                  <a:srgbClr val="005FAA"/>
                </a:solidFill>
                <a:latin typeface="Arial Narrow"/>
                <a:cs typeface="Arial Narrow"/>
              </a:rPr>
              <a:t>o strengthen engagement with Users &amp; Stakeholders, </a:t>
            </a:r>
          </a:p>
          <a:p>
            <a:pPr marL="358775" indent="0">
              <a:buNone/>
            </a:pPr>
            <a:r>
              <a:rPr lang="en-US" dirty="0" smtClean="0">
                <a:solidFill>
                  <a:srgbClr val="005FAA"/>
                </a:solidFill>
                <a:latin typeface="Arial Narrow"/>
                <a:cs typeface="Arial Narrow"/>
              </a:rPr>
              <a:t>with a focus </a:t>
            </a:r>
            <a:r>
              <a:rPr lang="en-US" dirty="0">
                <a:solidFill>
                  <a:srgbClr val="005FAA"/>
                </a:solidFill>
                <a:latin typeface="Arial Narrow"/>
                <a:cs typeface="Arial Narrow"/>
              </a:rPr>
              <a:t>on </a:t>
            </a:r>
            <a:r>
              <a:rPr lang="en-US" dirty="0" smtClean="0">
                <a:solidFill>
                  <a:srgbClr val="005FAA"/>
                </a:solidFill>
                <a:latin typeface="Arial Narrow"/>
                <a:cs typeface="Arial Narrow"/>
              </a:rPr>
              <a:t>UN Institutions, Multilateral Environmental Agreements (MEAs), Development Banks, Private Sector</a:t>
            </a:r>
          </a:p>
          <a:p>
            <a:r>
              <a:rPr lang="en-US" dirty="0">
                <a:solidFill>
                  <a:srgbClr val="005FAA"/>
                </a:solidFill>
                <a:latin typeface="Arial Narrow"/>
                <a:cs typeface="Arial Narrow"/>
              </a:rPr>
              <a:t>to launch </a:t>
            </a:r>
            <a:r>
              <a:rPr lang="en-US" dirty="0" smtClean="0">
                <a:solidFill>
                  <a:srgbClr val="005FAA"/>
                </a:solidFill>
                <a:latin typeface="Arial Narrow"/>
                <a:cs typeface="Arial Narrow"/>
              </a:rPr>
              <a:t>an Initiative </a:t>
            </a:r>
            <a:r>
              <a:rPr lang="en-US" dirty="0">
                <a:solidFill>
                  <a:srgbClr val="005FAA"/>
                </a:solidFill>
                <a:latin typeface="Arial Narrow"/>
                <a:cs typeface="Arial Narrow"/>
              </a:rPr>
              <a:t>to leverage EO </a:t>
            </a:r>
            <a:r>
              <a:rPr lang="en-US" dirty="0" smtClean="0">
                <a:solidFill>
                  <a:srgbClr val="005FAA"/>
                </a:solidFill>
                <a:latin typeface="Arial Narrow"/>
                <a:cs typeface="Arial Narrow"/>
              </a:rPr>
              <a:t>in </a:t>
            </a:r>
            <a:r>
              <a:rPr lang="en-US" dirty="0">
                <a:solidFill>
                  <a:srgbClr val="005FAA"/>
                </a:solidFill>
                <a:latin typeface="Arial Narrow"/>
                <a:cs typeface="Arial Narrow"/>
              </a:rPr>
              <a:t>support of </a:t>
            </a:r>
            <a:r>
              <a:rPr lang="en-US" dirty="0" smtClean="0">
                <a:solidFill>
                  <a:srgbClr val="005FAA"/>
                </a:solidFill>
                <a:latin typeface="Arial Narrow"/>
                <a:cs typeface="Arial Narrow"/>
              </a:rPr>
              <a:t>2030 </a:t>
            </a:r>
            <a:r>
              <a:rPr lang="en-US" dirty="0">
                <a:solidFill>
                  <a:srgbClr val="005FAA"/>
                </a:solidFill>
                <a:latin typeface="Arial Narrow"/>
                <a:cs typeface="Arial Narrow"/>
              </a:rPr>
              <a:t>Agenda</a:t>
            </a:r>
          </a:p>
          <a:p>
            <a:pPr lvl="1"/>
            <a:endParaRPr lang="en-US" sz="2800" b="1" dirty="0" smtClean="0">
              <a:solidFill>
                <a:srgbClr val="005FAA"/>
              </a:solidFill>
              <a:latin typeface="Arial Narrow"/>
              <a:cs typeface="Arial Narrow"/>
            </a:endParaRPr>
          </a:p>
        </p:txBody>
      </p:sp>
      <p:pic>
        <p:nvPicPr>
          <p:cNvPr id="4" name="Imagen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80312" y="2132856"/>
            <a:ext cx="1512913" cy="10801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39552" y="4149080"/>
            <a:ext cx="8064896" cy="2557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b="1" dirty="0" smtClean="0">
                <a:solidFill>
                  <a:srgbClr val="005FAA"/>
                </a:solidFill>
                <a:latin typeface="Arial" charset="0"/>
                <a:ea typeface="宋体" pitchFamily="2" charset="-122"/>
                <a:cs typeface="Tahoma" pitchFamily="34" charset="0"/>
              </a:rPr>
              <a:t>The GEO-XIII Plenary (Nov 2016) identified three priorities for engagement in </a:t>
            </a:r>
            <a:r>
              <a:rPr lang="en-US" b="1" dirty="0" smtClean="0">
                <a:solidFill>
                  <a:srgbClr val="005FAA"/>
                </a:solidFill>
                <a:latin typeface="Arial Narrow"/>
                <a:cs typeface="Arial Narrow"/>
              </a:rPr>
              <a:t>:</a:t>
            </a:r>
          </a:p>
          <a:p>
            <a:r>
              <a:rPr lang="en-US" dirty="0" smtClean="0">
                <a:solidFill>
                  <a:srgbClr val="005FAA"/>
                </a:solidFill>
                <a:latin typeface="Arial Narrow"/>
                <a:cs typeface="Arial Narrow"/>
              </a:rPr>
              <a:t>Agenda 2030 for sustainable development</a:t>
            </a:r>
          </a:p>
          <a:p>
            <a:r>
              <a:rPr lang="en-US" dirty="0" smtClean="0">
                <a:solidFill>
                  <a:srgbClr val="005FAA"/>
                </a:solidFill>
                <a:latin typeface="Arial Narrow"/>
                <a:cs typeface="Arial Narrow"/>
              </a:rPr>
              <a:t>Paris Agreement on Climate Change </a:t>
            </a:r>
            <a:r>
              <a:rPr lang="mr-IN" dirty="0" smtClean="0">
                <a:solidFill>
                  <a:srgbClr val="005FAA"/>
                </a:solidFill>
                <a:latin typeface="Arial Narrow"/>
                <a:cs typeface="Arial Narrow"/>
              </a:rPr>
              <a:t>–</a:t>
            </a:r>
            <a:r>
              <a:rPr lang="en-US" dirty="0" smtClean="0">
                <a:solidFill>
                  <a:srgbClr val="005FAA"/>
                </a:solidFill>
                <a:latin typeface="Arial Narrow"/>
                <a:cs typeface="Arial Narrow"/>
              </a:rPr>
              <a:t> Greenhouse Gas Monitoring</a:t>
            </a:r>
          </a:p>
          <a:p>
            <a:r>
              <a:rPr lang="en-US" dirty="0" smtClean="0">
                <a:solidFill>
                  <a:srgbClr val="005FAA"/>
                </a:solidFill>
                <a:latin typeface="Arial Narrow"/>
                <a:cs typeface="Arial Narrow"/>
              </a:rPr>
              <a:t>Disaster </a:t>
            </a:r>
            <a:r>
              <a:rPr lang="en-US" dirty="0">
                <a:solidFill>
                  <a:srgbClr val="005FAA"/>
                </a:solidFill>
                <a:latin typeface="Arial Narrow"/>
                <a:cs typeface="Arial Narrow"/>
              </a:rPr>
              <a:t>R</a:t>
            </a:r>
            <a:r>
              <a:rPr lang="en-US" dirty="0" smtClean="0">
                <a:solidFill>
                  <a:srgbClr val="005FAA"/>
                </a:solidFill>
                <a:latin typeface="Arial Narrow"/>
                <a:cs typeface="Arial Narrow"/>
              </a:rPr>
              <a:t>isk </a:t>
            </a:r>
            <a:r>
              <a:rPr lang="en-US" dirty="0">
                <a:solidFill>
                  <a:srgbClr val="005FAA"/>
                </a:solidFill>
                <a:latin typeface="Arial Narrow"/>
                <a:cs typeface="Arial Narrow"/>
              </a:rPr>
              <a:t>R</a:t>
            </a:r>
            <a:r>
              <a:rPr lang="en-US" dirty="0" smtClean="0">
                <a:solidFill>
                  <a:srgbClr val="005FAA"/>
                </a:solidFill>
                <a:latin typeface="Arial Narrow"/>
                <a:cs typeface="Arial Narrow"/>
              </a:rPr>
              <a:t>eduction</a:t>
            </a:r>
          </a:p>
          <a:p>
            <a:pPr lvl="1"/>
            <a:endParaRPr lang="en-US" sz="2800" b="1" dirty="0" smtClean="0">
              <a:solidFill>
                <a:srgbClr val="005FAA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647347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>
          <a:xfrm>
            <a:off x="395288" y="764704"/>
            <a:ext cx="8353425" cy="533400"/>
          </a:xfrm>
        </p:spPr>
        <p:txBody>
          <a:bodyPr/>
          <a:lstStyle/>
          <a:p>
            <a:r>
              <a:rPr lang="en-US" altLang="en-US" sz="3000" dirty="0" smtClean="0">
                <a:latin typeface="Arial Narrow"/>
                <a:ea typeface="+mn-ea"/>
                <a:cs typeface="Arial Narrow"/>
              </a:rPr>
              <a:t>GEO supports </a:t>
            </a:r>
            <a:r>
              <a:rPr lang="en-US" altLang="en-US" sz="3000" dirty="0">
                <a:latin typeface="Arial Narrow"/>
                <a:ea typeface="+mn-ea"/>
                <a:cs typeface="Arial Narrow"/>
              </a:rPr>
              <a:t>the implementation of the 2030 Agenda</a:t>
            </a:r>
            <a:endParaRPr lang="en-US" altLang="en-US" sz="3000" b="1" dirty="0">
              <a:solidFill>
                <a:srgbClr val="005FAA"/>
              </a:solidFill>
              <a:latin typeface="Arial Narrow"/>
              <a:ea typeface="+mn-ea"/>
              <a:cs typeface="Arial Narrow"/>
            </a:endParaRP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>
          <a:xfrm>
            <a:off x="251520" y="1651248"/>
            <a:ext cx="8587680" cy="2209800"/>
          </a:xfrm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altLang="en-US" sz="1800" dirty="0">
                <a:solidFill>
                  <a:srgbClr val="005FAA"/>
                </a:solidFill>
                <a:cs typeface="Arial" panose="020B0604020202020204" pitchFamily="34" charset="0"/>
              </a:rPr>
              <a:t>Access to Data, information, </a:t>
            </a:r>
            <a:r>
              <a:rPr lang="en-US" altLang="en-US" sz="1800" dirty="0" smtClean="0">
                <a:solidFill>
                  <a:srgbClr val="005FAA"/>
                </a:solidFill>
                <a:cs typeface="Arial" panose="020B0604020202020204" pitchFamily="34" charset="0"/>
              </a:rPr>
              <a:t>Knowledge</a:t>
            </a:r>
          </a:p>
          <a:p>
            <a:r>
              <a:rPr lang="en-US" altLang="en-US" sz="1800" dirty="0">
                <a:solidFill>
                  <a:srgbClr val="005FAA"/>
                </a:solidFill>
                <a:cs typeface="Arial" panose="020B0604020202020204" pitchFamily="34" charset="0"/>
              </a:rPr>
              <a:t>User </a:t>
            </a:r>
            <a:r>
              <a:rPr lang="en-US" altLang="en-US" sz="1800" dirty="0" smtClean="0">
                <a:solidFill>
                  <a:srgbClr val="005FAA"/>
                </a:solidFill>
                <a:cs typeface="Arial" panose="020B0604020202020204" pitchFamily="34" charset="0"/>
              </a:rPr>
              <a:t>needs, </a:t>
            </a:r>
            <a:r>
              <a:rPr lang="en-US" altLang="en-US" sz="1800" dirty="0">
                <a:solidFill>
                  <a:srgbClr val="005FAA"/>
                </a:solidFill>
                <a:cs typeface="Arial" panose="020B0604020202020204" pitchFamily="34" charset="0"/>
              </a:rPr>
              <a:t>observational gaps </a:t>
            </a:r>
            <a:r>
              <a:rPr lang="en-US" altLang="en-US" sz="1800" dirty="0" smtClean="0">
                <a:solidFill>
                  <a:srgbClr val="005FAA"/>
                </a:solidFill>
                <a:cs typeface="Arial" panose="020B0604020202020204" pitchFamily="34" charset="0"/>
              </a:rPr>
              <a:t>and associated knowledge base</a:t>
            </a:r>
          </a:p>
          <a:p>
            <a:r>
              <a:rPr lang="en-US" altLang="en-US" sz="1800" dirty="0" smtClean="0">
                <a:solidFill>
                  <a:srgbClr val="005FAA"/>
                </a:solidFill>
                <a:cs typeface="Arial" panose="020B0604020202020204" pitchFamily="34" charset="0"/>
              </a:rPr>
              <a:t>Capacity </a:t>
            </a:r>
            <a:r>
              <a:rPr lang="en-US" altLang="en-US" sz="1800" dirty="0">
                <a:solidFill>
                  <a:srgbClr val="005FAA"/>
                </a:solidFill>
                <a:cs typeface="Arial" panose="020B0604020202020204" pitchFamily="34" charset="0"/>
              </a:rPr>
              <a:t>Building </a:t>
            </a:r>
            <a:r>
              <a:rPr lang="en-US" altLang="en-US" sz="1800" dirty="0" smtClean="0">
                <a:solidFill>
                  <a:srgbClr val="005FAA"/>
                </a:solidFill>
                <a:cs typeface="Arial" panose="020B0604020202020204" pitchFamily="34" charset="0"/>
              </a:rPr>
              <a:t>Strategy based </a:t>
            </a:r>
            <a:r>
              <a:rPr lang="en-US" altLang="en-US" sz="1800" dirty="0">
                <a:solidFill>
                  <a:srgbClr val="005FAA"/>
                </a:solidFill>
                <a:cs typeface="Arial" panose="020B0604020202020204" pitchFamily="34" charset="0"/>
              </a:rPr>
              <a:t>on the three I’s: Individual, Infrastructural, Institutional </a:t>
            </a:r>
          </a:p>
          <a:p>
            <a:r>
              <a:rPr lang="en-US" altLang="en-US" sz="1800" dirty="0">
                <a:solidFill>
                  <a:srgbClr val="005FAA"/>
                </a:solidFill>
                <a:cs typeface="Arial" panose="020B0604020202020204" pitchFamily="34" charset="0"/>
              </a:rPr>
              <a:t>Regional coordination to improve data infrastructure (observation, archiving, </a:t>
            </a:r>
            <a:r>
              <a:rPr lang="en-US" altLang="en-US" sz="1800" dirty="0" smtClean="0">
                <a:solidFill>
                  <a:srgbClr val="005FAA"/>
                </a:solidFill>
                <a:cs typeface="Arial" panose="020B0604020202020204" pitchFamily="34" charset="0"/>
              </a:rPr>
              <a:t>processing, </a:t>
            </a:r>
            <a:r>
              <a:rPr lang="en-US" altLang="en-US" sz="1800" dirty="0">
                <a:solidFill>
                  <a:srgbClr val="005FAA"/>
                </a:solidFill>
                <a:cs typeface="Arial" panose="020B0604020202020204" pitchFamily="34" charset="0"/>
              </a:rPr>
              <a:t>dissemination</a:t>
            </a:r>
            <a:r>
              <a:rPr lang="en-US" altLang="en-US" sz="1800" dirty="0" smtClean="0">
                <a:solidFill>
                  <a:srgbClr val="005FAA"/>
                </a:solidFill>
                <a:cs typeface="Arial" panose="020B0604020202020204" pitchFamily="34" charset="0"/>
              </a:rPr>
              <a:t>) in developing countries</a:t>
            </a:r>
          </a:p>
          <a:p>
            <a:r>
              <a:rPr lang="en-US" altLang="en-US" sz="1800" dirty="0">
                <a:solidFill>
                  <a:srgbClr val="005FAA"/>
                </a:solidFill>
                <a:cs typeface="Arial" panose="020B0604020202020204" pitchFamily="34" charset="0"/>
              </a:rPr>
              <a:t>Advocacy for continuity &amp;</a:t>
            </a:r>
            <a:r>
              <a:rPr lang="en-US" altLang="en-US" sz="1800" dirty="0" smtClean="0">
                <a:solidFill>
                  <a:srgbClr val="005FAA"/>
                </a:solidFill>
                <a:cs typeface="Arial" panose="020B0604020202020204" pitchFamily="34" charset="0"/>
              </a:rPr>
              <a:t> </a:t>
            </a:r>
            <a:r>
              <a:rPr lang="en-US" altLang="en-US" sz="1800" dirty="0">
                <a:solidFill>
                  <a:srgbClr val="005FAA"/>
                </a:solidFill>
                <a:cs typeface="Arial" panose="020B0604020202020204" pitchFamily="34" charset="0"/>
              </a:rPr>
              <a:t>sustainability of Earth </a:t>
            </a:r>
            <a:r>
              <a:rPr lang="en-US" altLang="en-US" sz="1800" dirty="0" smtClean="0">
                <a:solidFill>
                  <a:srgbClr val="005FAA"/>
                </a:solidFill>
                <a:cs typeface="Arial" panose="020B0604020202020204" pitchFamily="34" charset="0"/>
              </a:rPr>
              <a:t>Observations</a:t>
            </a:r>
            <a:endParaRPr lang="en-US" altLang="en-US" sz="1800" dirty="0">
              <a:solidFill>
                <a:srgbClr val="005FAA"/>
              </a:solidFill>
              <a:cs typeface="Arial" panose="020B0604020202020204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51520" y="4102738"/>
            <a:ext cx="8587680" cy="180972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285750" indent="-285750"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1800" b="0" u="none" kern="0" dirty="0" smtClean="0">
                <a:solidFill>
                  <a:srgbClr val="005FAA"/>
                </a:solidFill>
                <a:ea typeface="+mn-ea"/>
                <a:cs typeface="Arial" panose="020B0604020202020204" pitchFamily="34" charset="0"/>
              </a:rPr>
              <a:t>57 activities (from R&amp;D to prototype</a:t>
            </a:r>
            <a:r>
              <a:rPr lang="en-US" altLang="en-US" sz="1800" b="0" u="none" kern="0" dirty="0">
                <a:solidFill>
                  <a:srgbClr val="005FAA"/>
                </a:solidFill>
                <a:ea typeface="+mn-ea"/>
                <a:cs typeface="Arial" panose="020B0604020202020204" pitchFamily="34" charset="0"/>
              </a:rPr>
              <a:t>, end-to-end </a:t>
            </a:r>
            <a:r>
              <a:rPr lang="en-US" altLang="en-US" sz="1800" b="0" u="none" kern="0" dirty="0" smtClean="0">
                <a:solidFill>
                  <a:srgbClr val="005FAA"/>
                </a:solidFill>
                <a:ea typeface="+mn-ea"/>
                <a:cs typeface="Arial" panose="020B0604020202020204" pitchFamily="34" charset="0"/>
              </a:rPr>
              <a:t>products &amp; services) addressing the role of EO in policy- and decision-making in 8 Societal Benefit Areas (SBAs)</a:t>
            </a:r>
            <a:endParaRPr lang="en-US" altLang="en-US" sz="1800" b="0" u="none" kern="0" dirty="0">
              <a:solidFill>
                <a:srgbClr val="005FAA"/>
              </a:solidFill>
              <a:ea typeface="+mn-ea"/>
              <a:cs typeface="Arial" panose="020B0604020202020204" pitchFamily="34" charset="0"/>
            </a:endParaRPr>
          </a:p>
          <a:p>
            <a:pPr marL="285750" indent="-285750"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ja-JP" sz="1800" b="0" u="none" kern="0" dirty="0" smtClean="0">
                <a:solidFill>
                  <a:srgbClr val="005FAA"/>
                </a:solidFill>
                <a:ea typeface="+mn-ea"/>
                <a:cs typeface="Arial" panose="020B0604020202020204" pitchFamily="34" charset="0"/>
              </a:rPr>
              <a:t>One dedicated Initiative to support SDGs achievement: EARTH </a:t>
            </a:r>
            <a:r>
              <a:rPr lang="en-US" altLang="ja-JP" sz="1800" b="0" u="none" kern="0" dirty="0">
                <a:solidFill>
                  <a:srgbClr val="005FAA"/>
                </a:solidFill>
                <a:ea typeface="+mn-ea"/>
                <a:cs typeface="Arial" panose="020B0604020202020204" pitchFamily="34" charset="0"/>
              </a:rPr>
              <a:t>OBSERVATIONS IN SERVICE OF THE 2030 AGENDA FOR </a:t>
            </a:r>
            <a:r>
              <a:rPr lang="en-US" altLang="ja-JP" sz="1800" b="0" u="none" kern="0" dirty="0" smtClean="0">
                <a:solidFill>
                  <a:srgbClr val="005FAA"/>
                </a:solidFill>
                <a:ea typeface="+mn-ea"/>
                <a:cs typeface="Arial" panose="020B0604020202020204" pitchFamily="34" charset="0"/>
              </a:rPr>
              <a:t>SUSTAINABLE DEVELOPMENT</a:t>
            </a:r>
            <a:endParaRPr lang="en-US" altLang="ja-JP" sz="1800" b="0" u="none" kern="0" dirty="0">
              <a:solidFill>
                <a:srgbClr val="005FAA"/>
              </a:solidFill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Picture 4" descr="S:\GEO MANAGEMENT\COMMUNICATIONS\Branding\GEOSS Logo\geoss_logo_w_word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84784"/>
            <a:ext cx="1379817" cy="54104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51520" y="6093296"/>
            <a:ext cx="8587680" cy="7017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285750" indent="-285750"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1800" b="0" u="none" kern="0" dirty="0">
                <a:solidFill>
                  <a:srgbClr val="005FAA"/>
                </a:solidFill>
                <a:ea typeface="+mn-ea"/>
                <a:cs typeface="Arial" panose="020B0604020202020204" pitchFamily="34" charset="0"/>
              </a:rPr>
              <a:t>GEO as a platform for cooperation</a:t>
            </a:r>
          </a:p>
          <a:p>
            <a:pPr marL="285750" indent="-285750"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1800" b="0" u="none" kern="0" dirty="0" smtClean="0">
                <a:solidFill>
                  <a:srgbClr val="005FAA"/>
                </a:solidFill>
                <a:ea typeface="+mn-ea"/>
                <a:cs typeface="Arial" panose="020B0604020202020204" pitchFamily="34" charset="0"/>
              </a:rPr>
              <a:t>Linking </a:t>
            </a:r>
            <a:r>
              <a:rPr lang="en-US" altLang="en-US" sz="1800" b="0" u="none" kern="0" dirty="0">
                <a:solidFill>
                  <a:srgbClr val="005FAA"/>
                </a:solidFill>
                <a:ea typeface="+mn-ea"/>
                <a:cs typeface="Arial" panose="020B0604020202020204" pitchFamily="34" charset="0"/>
              </a:rPr>
              <a:t>providers, users, scientific and technical </a:t>
            </a:r>
            <a:r>
              <a:rPr lang="en-US" altLang="en-US" sz="1800" b="0" u="none" kern="0" dirty="0" smtClean="0">
                <a:solidFill>
                  <a:srgbClr val="005FAA"/>
                </a:solidFill>
                <a:ea typeface="+mn-ea"/>
                <a:cs typeface="Arial" panose="020B0604020202020204" pitchFamily="34" charset="0"/>
              </a:rPr>
              <a:t>actors</a:t>
            </a:r>
            <a:endParaRPr lang="en-US" altLang="en-US" sz="1800" b="0" u="none" kern="0" dirty="0">
              <a:solidFill>
                <a:srgbClr val="005FAA"/>
              </a:solidFill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604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568952" cy="6096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05FAA"/>
                </a:solidFill>
                <a:latin typeface="Arial" charset="0"/>
                <a:ea typeface="宋体" pitchFamily="2" charset="-122"/>
                <a:cs typeface="Tahoma" pitchFamily="34" charset="0"/>
              </a:rPr>
              <a:t>Workshop Expectations</a:t>
            </a:r>
            <a:endParaRPr lang="en-US" dirty="0">
              <a:solidFill>
                <a:schemeClr val="accent2"/>
              </a:solidFill>
              <a:latin typeface="Arial Narrow"/>
              <a:cs typeface="Arial Narrow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628800"/>
            <a:ext cx="8064896" cy="4968552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005FAA"/>
                </a:solidFill>
                <a:cs typeface="Arial Narrow"/>
              </a:rPr>
              <a:t>Re</a:t>
            </a:r>
            <a:r>
              <a:rPr lang="en-US" dirty="0" smtClean="0">
                <a:solidFill>
                  <a:srgbClr val="005FAA"/>
                </a:solidFill>
                <a:cs typeface="Arial Narrow"/>
              </a:rPr>
              <a:t>visit and improve</a:t>
            </a:r>
            <a:r>
              <a:rPr lang="en-US" dirty="0" smtClean="0">
                <a:solidFill>
                  <a:srgbClr val="005FAA"/>
                </a:solidFill>
                <a:cs typeface="Arial Narrow"/>
              </a:rPr>
              <a:t> </a:t>
            </a:r>
            <a:r>
              <a:rPr lang="en-US" dirty="0" smtClean="0">
                <a:solidFill>
                  <a:srgbClr val="005FAA"/>
                </a:solidFill>
                <a:cs typeface="Arial Narrow"/>
              </a:rPr>
              <a:t>our approach to meet the challenges of the 2030 Agenda</a:t>
            </a:r>
            <a:endParaRPr lang="en-US" dirty="0">
              <a:solidFill>
                <a:srgbClr val="005FAA"/>
              </a:solidFill>
              <a:cs typeface="Arial Narrow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005FAA"/>
                </a:solidFill>
                <a:cs typeface="Arial Narrow"/>
              </a:rPr>
              <a:t>Identify the overall functions, “deliverables” and linkages (as well as target “users</a:t>
            </a:r>
            <a:r>
              <a:rPr lang="en-US" dirty="0" smtClean="0">
                <a:solidFill>
                  <a:srgbClr val="005FAA"/>
                </a:solidFill>
                <a:cs typeface="Arial Narrow"/>
              </a:rPr>
              <a:t>”) </a:t>
            </a:r>
            <a:r>
              <a:rPr lang="en-US" dirty="0" smtClean="0">
                <a:solidFill>
                  <a:srgbClr val="005FAA"/>
                </a:solidFill>
                <a:cs typeface="Arial Narrow"/>
              </a:rPr>
              <a:t>of a collaborative Platform that would </a:t>
            </a:r>
            <a:r>
              <a:rPr lang="en-US" dirty="0">
                <a:solidFill>
                  <a:srgbClr val="005FAA"/>
                </a:solidFill>
                <a:cs typeface="Arial Narrow"/>
              </a:rPr>
              <a:t>allow </a:t>
            </a:r>
            <a:r>
              <a:rPr lang="en-US" dirty="0" smtClean="0">
                <a:solidFill>
                  <a:srgbClr val="005FAA"/>
                </a:solidFill>
                <a:cs typeface="Arial Narrow"/>
              </a:rPr>
              <a:t>interaction of the Science </a:t>
            </a:r>
            <a:r>
              <a:rPr lang="en-US" dirty="0">
                <a:solidFill>
                  <a:srgbClr val="005FAA"/>
                </a:solidFill>
                <a:cs typeface="Arial Narrow"/>
              </a:rPr>
              <a:t>and Earth observations </a:t>
            </a:r>
            <a:r>
              <a:rPr lang="en-US" dirty="0" smtClean="0">
                <a:solidFill>
                  <a:srgbClr val="005FAA"/>
                </a:solidFill>
                <a:cs typeface="Arial Narrow"/>
              </a:rPr>
              <a:t>community with the “whole society” to develop together and implement integrated solutions to achieve the 2030 Agenda. </a:t>
            </a:r>
            <a:endParaRPr lang="en-US" dirty="0">
              <a:solidFill>
                <a:srgbClr val="005FAA"/>
              </a:solidFill>
              <a:cs typeface="Arial Narrow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005FAA"/>
                </a:solidFill>
                <a:cs typeface="Arial Narrow"/>
              </a:rPr>
              <a:t>Identify the key actors/institutions that would need to work together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005FAA"/>
                </a:solidFill>
                <a:cs typeface="Arial Narrow"/>
              </a:rPr>
              <a:t>Identify what role GEO could play in the development and subsequent “operation” of this collaborative platform.</a:t>
            </a:r>
          </a:p>
        </p:txBody>
      </p:sp>
    </p:spTree>
    <p:extLst>
      <p:ext uri="{BB962C8B-B14F-4D97-AF65-F5344CB8AC3E}">
        <p14:creationId xmlns:p14="http://schemas.microsoft.com/office/powerpoint/2010/main" val="2172266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7544" y="1772816"/>
            <a:ext cx="443743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7200" b="1" kern="0" dirty="0" smtClean="0">
                <a:solidFill>
                  <a:srgbClr val="005FAA"/>
                </a:solidFill>
                <a:latin typeface="Arial Narrow"/>
                <a:cs typeface="Arial Narrow"/>
              </a:rPr>
              <a:t>Thank you !</a:t>
            </a:r>
            <a:endParaRPr lang="en-US" sz="7200" dirty="0"/>
          </a:p>
        </p:txBody>
      </p:sp>
      <p:sp>
        <p:nvSpPr>
          <p:cNvPr id="4" name="Rectangle 3"/>
          <p:cNvSpPr/>
          <p:nvPr/>
        </p:nvSpPr>
        <p:spPr>
          <a:xfrm>
            <a:off x="762000" y="5230223"/>
            <a:ext cx="17461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0" u="none" dirty="0" smtClean="0">
                <a:solidFill>
                  <a:srgbClr val="005FAA"/>
                </a:solidFill>
                <a:latin typeface="Arial" charset="0"/>
                <a:ea typeface="宋体" pitchFamily="2" charset="-122"/>
                <a:cs typeface="Tahoma" pitchFamily="34" charset="0"/>
              </a:rPr>
              <a:t>GEO Website</a:t>
            </a:r>
            <a:endParaRPr lang="en-US" b="0" u="none" dirty="0"/>
          </a:p>
        </p:txBody>
      </p:sp>
      <p:sp>
        <p:nvSpPr>
          <p:cNvPr id="5" name="Rectangle 4"/>
          <p:cNvSpPr/>
          <p:nvPr/>
        </p:nvSpPr>
        <p:spPr>
          <a:xfrm>
            <a:off x="762000" y="5772090"/>
            <a:ext cx="6114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http://www.earthobservations.org/</a:t>
            </a:r>
            <a:r>
              <a:rPr lang="en-US" dirty="0" smtClean="0">
                <a:hlinkClick r:id="rId2"/>
              </a:rPr>
              <a:t>index.php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26714" y="3356992"/>
            <a:ext cx="3303759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u="none" dirty="0" smtClean="0">
                <a:solidFill>
                  <a:srgbClr val="005FAA"/>
                </a:solidFill>
                <a:latin typeface="Arial" charset="0"/>
                <a:ea typeface="宋体" pitchFamily="2" charset="-122"/>
                <a:cs typeface="Tahoma" pitchFamily="34" charset="0"/>
                <a:hlinkClick r:id="rId3"/>
              </a:rPr>
              <a:t>grum@geosec.org</a:t>
            </a:r>
            <a:endParaRPr lang="en-US" altLang="zh-CN" sz="2800" u="none" dirty="0" smtClean="0">
              <a:solidFill>
                <a:srgbClr val="005FAA"/>
              </a:solidFill>
              <a:latin typeface="Arial" charset="0"/>
              <a:ea typeface="宋体" pitchFamily="2" charset="-122"/>
              <a:cs typeface="Tahoma" pitchFamily="34" charset="0"/>
            </a:endParaRPr>
          </a:p>
          <a:p>
            <a:endParaRPr lang="en-US" sz="2800" dirty="0">
              <a:solidFill>
                <a:srgbClr val="005FAA"/>
              </a:solidFill>
              <a:latin typeface="Arial" charset="0"/>
              <a:ea typeface="宋体" pitchFamily="2" charset="-122"/>
              <a:cs typeface="Tahoma" pitchFamily="34" charset="0"/>
            </a:endParaRPr>
          </a:p>
          <a:p>
            <a:r>
              <a:rPr lang="en-US" sz="2800" smtClean="0">
                <a:solidFill>
                  <a:srgbClr val="005FAA"/>
                </a:solidFill>
                <a:latin typeface="Arial" charset="0"/>
                <a:ea typeface="宋体" pitchFamily="2" charset="-122"/>
                <a:cs typeface="Tahoma" pitchFamily="34" charset="0"/>
                <a:hlinkClick r:id="rId4"/>
              </a:rPr>
              <a:t>dcripe</a:t>
            </a:r>
            <a:r>
              <a:rPr lang="en-US" sz="2800" u="none" smtClean="0">
                <a:solidFill>
                  <a:srgbClr val="005FAA"/>
                </a:solidFill>
                <a:latin typeface="Arial" charset="0"/>
                <a:ea typeface="宋体" pitchFamily="2" charset="-122"/>
                <a:cs typeface="Tahoma" pitchFamily="34" charset="0"/>
                <a:hlinkClick r:id="rId4"/>
              </a:rPr>
              <a:t>@</a:t>
            </a:r>
            <a:r>
              <a:rPr lang="en-US" sz="2800" u="none" dirty="0" smtClean="0">
                <a:solidFill>
                  <a:srgbClr val="005FAA"/>
                </a:solidFill>
                <a:latin typeface="Arial" charset="0"/>
                <a:ea typeface="宋体" pitchFamily="2" charset="-122"/>
                <a:cs typeface="Tahoma" pitchFamily="34" charset="0"/>
                <a:hlinkClick r:id="rId4"/>
              </a:rPr>
              <a:t>geosec.org</a:t>
            </a:r>
            <a:r>
              <a:rPr lang="en-US" sz="2800" u="none" dirty="0" smtClean="0">
                <a:solidFill>
                  <a:srgbClr val="005FAA"/>
                </a:solidFill>
                <a:latin typeface="Arial" charset="0"/>
                <a:ea typeface="宋体" pitchFamily="2" charset="-122"/>
                <a:cs typeface="Tahoma" pitchFamily="34" charset="0"/>
              </a:rPr>
              <a:t> </a:t>
            </a:r>
            <a:endParaRPr lang="en-US" sz="2800" u="none" dirty="0"/>
          </a:p>
        </p:txBody>
      </p:sp>
    </p:spTree>
    <p:extLst>
      <p:ext uri="{BB962C8B-B14F-4D97-AF65-F5344CB8AC3E}">
        <p14:creationId xmlns:p14="http://schemas.microsoft.com/office/powerpoint/2010/main" val="4062617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7048</TotalTime>
  <Words>533</Words>
  <Application>Microsoft Macintosh PowerPoint</Application>
  <PresentationFormat>On-screen Show (4:3)</PresentationFormat>
  <Paragraphs>42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Blank Presentation</vt:lpstr>
      <vt:lpstr>Expectations to the Workshop      9-10 December 2016 Berkeley, CA  USA   Giovanni Rum GEO Secretariat </vt:lpstr>
      <vt:lpstr>Background – why this theme to the Workshop ?</vt:lpstr>
      <vt:lpstr>GEO Vision</vt:lpstr>
      <vt:lpstr>Background – why this theme to the Workshop ?</vt:lpstr>
      <vt:lpstr>GEO supports the implementation of the 2030 Agenda</vt:lpstr>
      <vt:lpstr>Workshop Expectations</vt:lpstr>
      <vt:lpstr>PowerPoint Presentation</vt:lpstr>
    </vt:vector>
  </TitlesOfParts>
  <Company>ꀀ穼훼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Nick Walters</dc:creator>
  <cp:lastModifiedBy>Giovanni Rum</cp:lastModifiedBy>
  <cp:revision>383</cp:revision>
  <cp:lastPrinted>2015-10-27T14:02:28Z</cp:lastPrinted>
  <dcterms:created xsi:type="dcterms:W3CDTF">2007-10-16T08:11:19Z</dcterms:created>
  <dcterms:modified xsi:type="dcterms:W3CDTF">2016-12-09T15:23:59Z</dcterms:modified>
</cp:coreProperties>
</file>