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317" r:id="rId2"/>
    <p:sldId id="442" r:id="rId3"/>
    <p:sldId id="443" r:id="rId4"/>
    <p:sldId id="444" r:id="rId5"/>
    <p:sldId id="445" r:id="rId6"/>
    <p:sldId id="446" r:id="rId7"/>
    <p:sldId id="437" r:id="rId8"/>
    <p:sldId id="448" r:id="rId9"/>
    <p:sldId id="447" r:id="rId10"/>
    <p:sldId id="449" r:id="rId11"/>
    <p:sldId id="450" r:id="rId12"/>
    <p:sldId id="384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5B7"/>
    <a:srgbClr val="005FAA"/>
    <a:srgbClr val="FFFFFF"/>
    <a:srgbClr val="E02F0C"/>
    <a:srgbClr val="E01D0E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6" autoAdjust="0"/>
    <p:restoredTop sz="94250" autoAdjust="0"/>
  </p:normalViewPr>
  <p:slideViewPr>
    <p:cSldViewPr>
      <p:cViewPr>
        <p:scale>
          <a:sx n="76" d="100"/>
          <a:sy n="76" d="100"/>
        </p:scale>
        <p:origin x="-11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275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798" indent="-275692" defTabSz="93275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2766" indent="-220553" defTabSz="93275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3873" indent="-220553" defTabSz="93275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4980" indent="-220553" defTabSz="93275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608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7193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8299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940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0B915A3-5A6A-174A-BE41-A8EF53EFAC03}" type="slidenum">
              <a:rPr lang="en-US" sz="1300">
                <a:solidFill>
                  <a:srgbClr val="000000"/>
                </a:solidFill>
              </a:rPr>
              <a:pPr/>
              <a:t>2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0150" y="9427572"/>
            <a:ext cx="2945970" cy="4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fld id="{C3E0DAAA-2B21-49B7-ABED-C67D1B062CA3}" type="slidenum">
              <a:rPr lang="en-ZA" altLang="ja-JP" sz="1200" b="0">
                <a:solidFill>
                  <a:schemeClr val="tx1"/>
                </a:solidFill>
                <a:cs typeface="Arial" charset="0"/>
              </a:rPr>
              <a:pPr algn="r" eaLnBrk="1" hangingPunct="1"/>
              <a:t>8</a:t>
            </a:fld>
            <a:endParaRPr lang="en-ZA" altLang="ja-JP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ja-JP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0150" y="9427572"/>
            <a:ext cx="2945970" cy="4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fld id="{C3E0DAAA-2B21-49B7-ABED-C67D1B062CA3}" type="slidenum">
              <a:rPr lang="en-ZA" altLang="ja-JP" sz="1200" b="0">
                <a:solidFill>
                  <a:schemeClr val="tx1"/>
                </a:solidFill>
                <a:cs typeface="Arial" charset="0"/>
              </a:rPr>
              <a:pPr algn="r" eaLnBrk="1" hangingPunct="1"/>
              <a:t>9</a:t>
            </a:fld>
            <a:endParaRPr lang="en-ZA" altLang="ja-JP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ja-JP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Tier III Indicators included in the table we are showing in the slides (based on the Work Plans for Tier III Indicators, as of Sep 20, 2016) :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1.4.2 ; 2.4.1 ; 5.a.1;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6.3.2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, 6.6.1; 9.1.1; 13.1.1;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14.3.1, 15.2.1, 15.3.1).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1821D-6BEC-477D-96A9-A1F4BA398B4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44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Projects</a:t>
            </a:r>
            <a:r>
              <a:rPr lang="en-US" dirty="0" smtClean="0"/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Federated approach: Other GEO tasks also relate to SDGs.</a:t>
            </a:r>
            <a:r>
              <a:rPr lang="en-US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GI-18 serves a coordination function - guidance, consistent approaches, quality standards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 series of pilot projects apply and test uses of Earth observations to support the assessment and tracking of the SDGs, including integration with national statistical accounts for the indicators.</a:t>
            </a:r>
            <a:r>
              <a:rPr lang="en-US" dirty="0" smtClean="0">
                <a:effectLst/>
              </a:rPr>
              <a:t> 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Projects: Include efforts to support qualitative and quantitative evaluation on the benefits of Earth observations to enable societal benefits.</a:t>
            </a:r>
            <a:endParaRPr lang="en-US" dirty="0" smtClean="0">
              <a:effectLst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Some pilot project activities may focus on one country and address several SDG indicators; others may focus on a particular SDG indicator and apply it to several countries.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particular attention to the ability to scale a method to multiple nations or stakeholders on a regional or global scale</a:t>
            </a:r>
            <a:r>
              <a:rPr lang="en-US" dirty="0" smtClean="0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share smart practices and provide guidance, encouraging consistent approaches and quality standards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en-US" b="1" dirty="0" smtClean="0"/>
              <a:t>Capacity Building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draw on and contribute to GEO’s established capacity building activities and expertise</a:t>
            </a:r>
            <a:r>
              <a:rPr lang="en-US" dirty="0" smtClean="0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includes virtual and physical activities, such as trainings, webinars, joint projects, applied research, and workshops, among many other successful capacity building practices</a:t>
            </a:r>
            <a:r>
              <a:rPr lang="en-US" dirty="0" smtClean="0">
                <a:effectLst/>
              </a:rPr>
              <a:t>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Data and Information Products: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support GEO’s efforts to promote and encourage open data policies</a:t>
            </a:r>
            <a:r>
              <a:rPr lang="en-US" dirty="0" smtClean="0">
                <a:effectLst/>
              </a:rPr>
              <a:t>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Outreach</a:t>
            </a:r>
            <a:r>
              <a:rPr lang="en-US" dirty="0" smtClean="0"/>
              <a:t>:</a:t>
            </a:r>
          </a:p>
          <a:p>
            <a:r>
              <a:rPr lang="en-US" dirty="0" smtClean="0"/>
              <a:t>creation and maintenance of a portfolio of materials, such as examples, stories, articles, and web features. For instance, a series of thematic examples can articulate how Earth observations relate to specific SDGs and can be integrated with traditional statistical approaches;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DBDB-569D-4D23-BD7C-073EA5DC607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7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3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6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3" r:id="rId2"/>
    <p:sldLayoutId id="2147483745" r:id="rId3"/>
    <p:sldLayoutId id="2147483746" r:id="rId4"/>
    <p:sldLayoutId id="2147483747" r:id="rId5"/>
    <p:sldLayoutId id="2147483751" r:id="rId6"/>
    <p:sldLayoutId id="2147483748" r:id="rId7"/>
    <p:sldLayoutId id="214748375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tiff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rum@geosec.org" TargetMode="External"/><Relationship Id="rId4" Type="http://schemas.openxmlformats.org/officeDocument/2006/relationships/hyperlink" Target="mailto:wchu@geosec.org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earthobservations.org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908720"/>
            <a:ext cx="8064896" cy="5545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dirty="0">
                <a:latin typeface="Arial Narrow"/>
                <a:cs typeface="Arial Narrow"/>
              </a:rPr>
              <a:t>GEO's contribution in support of SDG </a:t>
            </a:r>
            <a:r>
              <a:rPr lang="en-US" altLang="en-US" sz="4800" dirty="0" smtClean="0">
                <a:latin typeface="Arial Narrow"/>
                <a:cs typeface="Arial Narrow"/>
              </a:rPr>
              <a:t>monitoring</a:t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> </a:t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>
                <a:latin typeface="Arial Narrow"/>
                <a:cs typeface="Arial Narrow"/>
              </a:rPr>
              <a:t/>
            </a:r>
            <a:br>
              <a:rPr lang="en-US" altLang="en-US" sz="4800" dirty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2000" dirty="0">
                <a:latin typeface="Arial Narrow"/>
                <a:cs typeface="Arial Narrow"/>
              </a:rPr>
              <a:t>9-10 December 2016</a:t>
            </a:r>
            <a:br>
              <a:rPr lang="en-US" altLang="en-US" sz="2000" dirty="0">
                <a:latin typeface="Arial Narrow"/>
                <a:cs typeface="Arial Narrow"/>
              </a:rPr>
            </a:br>
            <a:r>
              <a:rPr lang="en-US" altLang="en-US" sz="2000" dirty="0">
                <a:latin typeface="Arial Narrow"/>
                <a:cs typeface="Arial Narrow"/>
              </a:rPr>
              <a:t>Berkeley, CA  USA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dirty="0" smtClean="0">
                <a:latin typeface="Arial Narrow"/>
                <a:cs typeface="Arial Narrow"/>
              </a:rPr>
              <a:t>Giovanni Rum</a:t>
            </a:r>
            <a:br>
              <a:rPr lang="en-US" altLang="en-US" sz="2000" dirty="0" smtClean="0">
                <a:latin typeface="Arial Narrow"/>
                <a:cs typeface="Arial Narrow"/>
              </a:rPr>
            </a:br>
            <a:r>
              <a:rPr lang="en-US" altLang="en-US" sz="2000" dirty="0" smtClean="0">
                <a:latin typeface="Arial Narrow"/>
                <a:cs typeface="Arial Narrow"/>
              </a:rPr>
              <a:t>GEO Secretariat</a:t>
            </a:r>
            <a:br>
              <a:rPr lang="en-US" altLang="en-US" sz="2000" dirty="0" smtClean="0">
                <a:latin typeface="Arial Narrow"/>
                <a:cs typeface="Arial Narrow"/>
              </a:rPr>
            </a:br>
            <a:endParaRPr lang="en-US" altLang="en-US" sz="2000" b="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3568" y="2276872"/>
            <a:ext cx="7272808" cy="2304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>5th GEOSS S&amp;T Stakeholders Workshop</a:t>
            </a:r>
            <a:b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>Developing a Collaborative Platform in Support of the Implementation and Monitoring of the Sustainable Development Goals with Earth Observation and Model-Based Knowledge</a:t>
            </a:r>
            <a:endParaRPr lang="en-US" altLang="en-US" sz="2400" b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45" y="5872658"/>
            <a:ext cx="2232938" cy="782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805" y="107126"/>
            <a:ext cx="1024209" cy="10242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64429" y="619230"/>
            <a:ext cx="24640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Alignment of Earth Obs. and GEO to the Goals, Targets, and Indicators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SDGs with most opportunities: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53" y="270756"/>
            <a:ext cx="6324254" cy="60915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47309" y="4192303"/>
            <a:ext cx="1894779" cy="1909121"/>
            <a:chOff x="6882063" y="4288556"/>
            <a:chExt cx="1894779" cy="19091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2442" y="5283277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2063" y="4288556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2442" y="4288556"/>
              <a:ext cx="9144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2063" y="5283277"/>
              <a:ext cx="914400" cy="91440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4062845" y="1246909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62845" y="1537855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62845" y="2709537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00912" y="2709537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26526" y="2439319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62845" y="3613599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09409" y="5395996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26839" y="5395996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62845" y="5106703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2845" y="4789723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57567" y="2738165"/>
            <a:ext cx="374073" cy="2597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87621" y="2637218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Tier III</a:t>
            </a:r>
            <a:endParaRPr lang="en-US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855133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ZA"/>
            </a:defPPr>
            <a:lvl1pPr>
              <a:defRPr sz="2800" u="none" ker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defRPr>
            </a:lvl1pPr>
          </a:lstStyle>
          <a:p>
            <a:pPr algn="ctr"/>
            <a:r>
              <a:rPr lang="en-US" sz="3200" dirty="0" smtClean="0"/>
              <a:t>EO linkages with SDGs Goals, </a:t>
            </a:r>
            <a:r>
              <a:rPr lang="en-US" sz="3200" dirty="0"/>
              <a:t>T</a:t>
            </a:r>
            <a:r>
              <a:rPr lang="en-US" sz="3200" dirty="0" smtClean="0"/>
              <a:t>argets, and Indicators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76200" y="4267200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u="none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Alignments of the Goals with specific types of Earth </a:t>
            </a:r>
            <a:r>
              <a:rPr lang="en-US" b="0" u="none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en-US" b="0" u="none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geospatial </a:t>
            </a:r>
            <a:r>
              <a:rPr lang="en-US" b="0" u="none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“products”. </a:t>
            </a:r>
            <a:endParaRPr lang="en-US" b="0" u="none" dirty="0">
              <a:solidFill>
                <a:srgbClr val="005F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DG_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8987"/>
            <a:ext cx="5181600" cy="61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772816"/>
            <a:ext cx="4437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7200" b="1" kern="0" dirty="0" smtClean="0">
                <a:solidFill>
                  <a:srgbClr val="005FAA"/>
                </a:solidFill>
                <a:latin typeface="Arial Narrow"/>
                <a:cs typeface="Arial Narrow"/>
              </a:rPr>
              <a:t>Thank you !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762000" y="5230223"/>
            <a:ext cx="1746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GEO Website</a:t>
            </a:r>
            <a:endParaRPr lang="en-US" b="0" u="none" dirty="0"/>
          </a:p>
        </p:txBody>
      </p:sp>
      <p:sp>
        <p:nvSpPr>
          <p:cNvPr id="5" name="Rectangle 4"/>
          <p:cNvSpPr/>
          <p:nvPr/>
        </p:nvSpPr>
        <p:spPr>
          <a:xfrm>
            <a:off x="762000" y="5772090"/>
            <a:ext cx="611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http://www.earthobservations.org/</a:t>
            </a:r>
            <a:r>
              <a:rPr lang="en-US" dirty="0" smtClean="0">
                <a:hlinkClick r:id="rId2"/>
              </a:rPr>
              <a:t>index.php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714" y="3356992"/>
            <a:ext cx="33037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  <a:hlinkClick r:id="rId3"/>
              </a:rPr>
              <a:t>grum@geosec.org</a:t>
            </a:r>
            <a:endParaRPr lang="en-US" altLang="zh-CN" sz="2800" u="none" dirty="0" smtClean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endParaRPr lang="en-US" sz="2800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r>
              <a:rPr lang="en-US" sz="280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  <a:hlinkClick r:id="rId4"/>
              </a:rPr>
              <a:t>dcripe</a:t>
            </a:r>
            <a:r>
              <a:rPr lang="en-US" sz="2800" u="none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  <a:hlinkClick r:id="rId4"/>
              </a:rPr>
              <a:t>@</a:t>
            </a:r>
            <a:r>
              <a:rPr lang="en-US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  <a:hlinkClick r:id="rId4"/>
              </a:rPr>
              <a:t>geosec.org</a:t>
            </a:r>
            <a:r>
              <a:rPr lang="en-US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 </a:t>
            </a:r>
            <a:endParaRPr lang="en-US" sz="2800" u="none" dirty="0"/>
          </a:p>
        </p:txBody>
      </p:sp>
    </p:spTree>
    <p:extLst>
      <p:ext uri="{BB962C8B-B14F-4D97-AF65-F5344CB8AC3E}">
        <p14:creationId xmlns:p14="http://schemas.microsoft.com/office/powerpoint/2010/main" val="406261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>
            <a:spLocks noChangeArrowheads="1"/>
          </p:cNvSpPr>
          <p:nvPr/>
        </p:nvSpPr>
        <p:spPr bwMode="auto">
          <a:xfrm>
            <a:off x="608013" y="1122363"/>
            <a:ext cx="10423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29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17463"/>
            <a:ext cx="9286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22300" y="4895850"/>
            <a:ext cx="14874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5400" b="1">
                <a:solidFill>
                  <a:srgbClr val="000000"/>
                </a:solidFill>
                <a:latin typeface="Calibri" charset="0"/>
                <a:cs typeface="Arial" charset="0"/>
              </a:rPr>
              <a:t> 17 </a:t>
            </a:r>
            <a:r>
              <a:rPr lang="en-US" sz="4400" b="1">
                <a:solidFill>
                  <a:srgbClr val="000000"/>
                </a:solidFill>
                <a:latin typeface="Calibri" charset="0"/>
                <a:cs typeface="Arial" charset="0"/>
              </a:rPr>
              <a:t/>
            </a:r>
            <a:br>
              <a:rPr lang="en-US" sz="4400" b="1">
                <a:solidFill>
                  <a:srgbClr val="000000"/>
                </a:solidFill>
                <a:latin typeface="Calibri" charset="0"/>
                <a:cs typeface="Arial" charset="0"/>
              </a:rPr>
            </a:br>
            <a:r>
              <a:rPr lang="en-US" sz="4400" b="1">
                <a:solidFill>
                  <a:srgbClr val="000000"/>
                </a:solidFill>
                <a:latin typeface="Calibri" charset="0"/>
                <a:cs typeface="Arial" charset="0"/>
              </a:rPr>
              <a:t>Goals</a:t>
            </a:r>
            <a:endParaRPr lang="en-US" sz="44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390900" y="4895850"/>
            <a:ext cx="18557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en-US" sz="5400" b="1">
                <a:solidFill>
                  <a:srgbClr val="000000"/>
                </a:solidFill>
                <a:latin typeface="Calibri" charset="0"/>
                <a:cs typeface="Arial" charset="0"/>
              </a:rPr>
              <a:t>169 </a:t>
            </a:r>
            <a:r>
              <a:rPr lang="en-US" sz="4400" b="1">
                <a:solidFill>
                  <a:srgbClr val="000000"/>
                </a:solidFill>
                <a:latin typeface="Calibri" charset="0"/>
                <a:cs typeface="Arial" charset="0"/>
              </a:rPr>
              <a:t/>
            </a:r>
            <a:br>
              <a:rPr lang="en-US" sz="4400" b="1">
                <a:solidFill>
                  <a:srgbClr val="000000"/>
                </a:solidFill>
                <a:latin typeface="Calibri" charset="0"/>
                <a:cs typeface="Arial" charset="0"/>
              </a:rPr>
            </a:br>
            <a:r>
              <a:rPr lang="en-US" sz="4400" b="1">
                <a:solidFill>
                  <a:srgbClr val="000000"/>
                </a:solidFill>
                <a:latin typeface="Calibri" charset="0"/>
                <a:cs typeface="Arial" charset="0"/>
              </a:rPr>
              <a:t>Targets</a:t>
            </a:r>
            <a:endParaRPr lang="en-US" sz="44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305550" y="4895850"/>
            <a:ext cx="24971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54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231</a:t>
            </a:r>
            <a:r>
              <a:rPr lang="en-US" sz="44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Calibri" charset="0"/>
                <a:cs typeface="Arial" charset="0"/>
              </a:rPr>
              <a:t/>
            </a:r>
            <a:br>
              <a:rPr lang="en-US" sz="4400" b="1" dirty="0">
                <a:solidFill>
                  <a:srgbClr val="000000"/>
                </a:solidFill>
                <a:latin typeface="Calibri" charset="0"/>
                <a:cs typeface="Arial" charset="0"/>
              </a:rPr>
            </a:br>
            <a:r>
              <a:rPr lang="en-US" sz="4400" b="1" dirty="0">
                <a:solidFill>
                  <a:srgbClr val="000000"/>
                </a:solidFill>
                <a:latin typeface="Calibri" charset="0"/>
                <a:cs typeface="Arial" charset="0"/>
              </a:rPr>
              <a:t>Indicators</a:t>
            </a:r>
            <a:endParaRPr lang="en-US" sz="4400" dirty="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784475" y="4902200"/>
            <a:ext cx="0" cy="158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5765800" y="4902200"/>
            <a:ext cx="0" cy="158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673100" y="636588"/>
            <a:ext cx="70072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Sustainable </a:t>
            </a:r>
            <a:r>
              <a:rPr lang="en-US" sz="3200" b="1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Development Goals</a:t>
            </a:r>
          </a:p>
        </p:txBody>
      </p:sp>
      <p:pic>
        <p:nvPicPr>
          <p:cNvPr id="1229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284288"/>
            <a:ext cx="667702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8596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4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5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87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0800000">
            <a:off x="5941293" y="3343275"/>
            <a:ext cx="142875" cy="52546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3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8952" cy="609600"/>
          </a:xfrm>
        </p:spPr>
        <p:txBody>
          <a:bodyPr/>
          <a:lstStyle/>
          <a:p>
            <a:r>
              <a:rPr lang="fr-CH" sz="24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What global initiatives in support of 2030 Agenda</a:t>
            </a:r>
            <a:r>
              <a:rPr lang="en-US" sz="24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?</a:t>
            </a:r>
            <a:endParaRPr lang="en-US" sz="2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49685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5FAA"/>
                </a:solidFill>
                <a:latin typeface="Arial Narrow"/>
                <a:cs typeface="Arial Narrow"/>
              </a:rPr>
              <a:t>The key actors are the countries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FAA"/>
                </a:solidFill>
                <a:latin typeface="Arial Narrow"/>
                <a:cs typeface="Arial Narrow"/>
              </a:rPr>
              <a:t>UN </a:t>
            </a:r>
            <a:r>
              <a:rPr lang="en-US" sz="2000" dirty="0">
                <a:solidFill>
                  <a:srgbClr val="005FAA"/>
                </a:solidFill>
                <a:latin typeface="Arial Narrow"/>
                <a:cs typeface="Arial Narrow"/>
              </a:rPr>
              <a:t>formal process mainly focused on the indicators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FAA"/>
                </a:solidFill>
                <a:latin typeface="Arial Narrow"/>
                <a:cs typeface="Arial Narrow"/>
              </a:rPr>
              <a:t>Each indicator has a “custodian agency” in charge of assessing methodologies for its calculation and the data (environmental and socio-economic) necessary as an input</a:t>
            </a:r>
            <a:endParaRPr lang="en-US" sz="2000" dirty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FAA"/>
                </a:solidFill>
                <a:latin typeface="Arial Narrow"/>
                <a:cs typeface="Arial Narrow"/>
              </a:rPr>
              <a:t>Several international organizations and partnerships are supporting countries in implementing SDGs from different perspectives, such as  </a:t>
            </a:r>
            <a:endParaRPr lang="en-US" sz="2000" dirty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000" dirty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000" dirty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000" dirty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GEO has a clear opportunity to support in different areas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b="20637"/>
          <a:stretch/>
        </p:blipFill>
        <p:spPr bwMode="auto">
          <a:xfrm>
            <a:off x="533400" y="4072121"/>
            <a:ext cx="685800" cy="407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8525" r="51096" b="9902"/>
          <a:stretch/>
        </p:blipFill>
        <p:spPr bwMode="auto">
          <a:xfrm>
            <a:off x="463528" y="4820786"/>
            <a:ext cx="69596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://static1.squarespace.com/static/55f7418ce4b0c5233375af19/t/56025f6be4b0f30d06959301/1442996077735/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14"/>
          <a:stretch/>
        </p:blipFill>
        <p:spPr bwMode="auto">
          <a:xfrm>
            <a:off x="4642485" y="3933056"/>
            <a:ext cx="691515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www.iisd.org/sites/all/themes/iisd/images/logo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8" b="23119"/>
          <a:stretch/>
        </p:blipFill>
        <p:spPr bwMode="auto">
          <a:xfrm>
            <a:off x="4648200" y="4910321"/>
            <a:ext cx="685800" cy="689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22258" y="3983568"/>
            <a:ext cx="3188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none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Partnership for Sustainable Development Data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7993" y="4962738"/>
            <a:ext cx="2670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none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Institute for Sustainable Development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4072121"/>
            <a:ext cx="2670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none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Development Solutions Network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0067" y="4820786"/>
            <a:ext cx="2670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none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Committee of Experts on Global Geospatial Information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332521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5976664" cy="7620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Arial" charset="0"/>
                <a:ea typeface="宋体" pitchFamily="2" charset="-122"/>
                <a:cs typeface="Tahoma" pitchFamily="34" charset="0"/>
              </a:rPr>
              <a:t>What are GEO overall objectives ?</a:t>
            </a:r>
            <a:endParaRPr lang="en-GB" b="1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539552" y="1484784"/>
            <a:ext cx="8077200" cy="5181600"/>
          </a:xfrm>
        </p:spPr>
        <p:txBody>
          <a:bodyPr/>
          <a:lstStyle/>
          <a:p>
            <a:pPr marL="457200" indent="-457200"/>
            <a:r>
              <a:rPr lang="en-US" altLang="en-US" b="1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the value of Earth Observations in support of the 2030 Agenda</a:t>
            </a:r>
          </a:p>
          <a:p>
            <a:pPr marL="457200" indent="-457200"/>
            <a:r>
              <a:rPr lang="en-US" altLang="en-US" b="1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EO-related data and associated methods </a:t>
            </a:r>
            <a:r>
              <a:rPr lang="en-US" altLang="en-US" b="1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solutions are available for all </a:t>
            </a:r>
            <a:r>
              <a:rPr lang="en-US" altLang="en-US" b="1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to </a:t>
            </a:r>
            <a:r>
              <a:rPr lang="en-US" altLang="en-US" b="1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  <a:p>
            <a:pPr marL="457200" indent="-457200"/>
            <a:r>
              <a:rPr lang="en-US" altLang="en-US" b="1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countries and stakeholders to </a:t>
            </a:r>
            <a:r>
              <a:rPr lang="en-US" altLang="en-US" b="1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access and use them </a:t>
            </a:r>
            <a:r>
              <a:rPr lang="en-US" altLang="en-US" b="1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build </a:t>
            </a:r>
            <a:r>
              <a:rPr lang="en-US" altLang="en-US" b="1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</a:p>
          <a:p>
            <a:pPr marL="457200" indent="-457200"/>
            <a:r>
              <a:rPr lang="en-US" altLang="en-US" b="1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available its cooperation framework (through a collaborative platform) and its Community to address the new challenges facing countries in the achievement of the 20130 agenda.</a:t>
            </a:r>
          </a:p>
          <a:p>
            <a:pPr marL="457200" indent="-457200">
              <a:buFont typeface="+mj-lt"/>
              <a:buAutoNum type="arabicPeriod" startAt="3"/>
            </a:pPr>
            <a:endParaRPr lang="en-US" altLang="en-US" dirty="0" smtClean="0">
              <a:solidFill>
                <a:srgbClr val="005F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476672"/>
            <a:ext cx="4392488" cy="762000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How GEO can support</a:t>
            </a:r>
            <a:endParaRPr lang="en-GB" b="1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533400" y="1196752"/>
            <a:ext cx="8077200" cy="4648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altLang="en-US" b="1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is member of the Working Group on Geospatial Information</a:t>
            </a:r>
          </a:p>
          <a:p>
            <a:pPr>
              <a:buFont typeface="+mj-lt"/>
              <a:buAutoNum type="arabicPeriod"/>
            </a:pPr>
            <a:r>
              <a:rPr lang="en-US" altLang="en-US" b="1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its mandate and strategic directions, GEO supports </a:t>
            </a:r>
            <a:r>
              <a:rPr lang="en-US" altLang="en-US" b="1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measuring, monitoring and achievement of the </a:t>
            </a:r>
            <a:r>
              <a:rPr lang="en-US" altLang="en-US" b="1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</a:p>
          <a:p>
            <a:pPr lvl="1"/>
            <a:r>
              <a:rPr lang="en-US" altLang="en-US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measures of some </a:t>
            </a:r>
            <a:r>
              <a:rPr lang="en-US" altLang="en-US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Indicators, contribution to </a:t>
            </a:r>
            <a:r>
              <a:rPr lang="en-US" altLang="en-US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n-US" altLang="en-US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Integration with other data</a:t>
            </a:r>
            <a:endParaRPr lang="en-US" altLang="en-US" dirty="0">
              <a:solidFill>
                <a:srgbClr val="005F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progress on the Targets, which will show up in the Indicators. </a:t>
            </a:r>
            <a:endParaRPr lang="en-US" altLang="en-US" dirty="0" smtClean="0">
              <a:solidFill>
                <a:srgbClr val="005F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 smtClean="0">
                <a:solidFill>
                  <a:srgbClr val="005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the planned revision process of the Indicators’ framework, propose new indicators (mainly EO-based) to improve monitoring of Targets’ achievement</a:t>
            </a:r>
          </a:p>
        </p:txBody>
      </p:sp>
    </p:spTree>
    <p:extLst>
      <p:ext uri="{BB962C8B-B14F-4D97-AF65-F5344CB8AC3E}">
        <p14:creationId xmlns:p14="http://schemas.microsoft.com/office/powerpoint/2010/main" val="23163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</TotalTime>
  <Words>673</Words>
  <Application>Microsoft Macintosh PowerPoint</Application>
  <PresentationFormat>On-screen Show (4:3)</PresentationFormat>
  <Paragraphs>70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GEO's contribution in support of SDG monitoring      9-10 December 2016 Berkeley, CA  USA  Giovanni Rum GEO Secretariat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global initiatives in support of 2030 Agenda?</vt:lpstr>
      <vt:lpstr>What are GEO overall objectives ?</vt:lpstr>
      <vt:lpstr>How GEO can support</vt:lpstr>
      <vt:lpstr>PowerPoint Presentation</vt:lpstr>
      <vt:lpstr>PowerPoint Presentation</vt:lpstr>
      <vt:lpstr>PowerPoint Presentation</vt:lpstr>
    </vt:vector>
  </TitlesOfParts>
  <Company>ꀀ穼훼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Giovanni Rum</cp:lastModifiedBy>
  <cp:revision>390</cp:revision>
  <cp:lastPrinted>2015-10-27T14:02:28Z</cp:lastPrinted>
  <dcterms:created xsi:type="dcterms:W3CDTF">2007-10-16T08:11:19Z</dcterms:created>
  <dcterms:modified xsi:type="dcterms:W3CDTF">2016-12-09T18:03:27Z</dcterms:modified>
</cp:coreProperties>
</file>