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handoutMasterIdLst>
    <p:handoutMasterId r:id="rId19"/>
  </p:handoutMasterIdLst>
  <p:sldIdLst>
    <p:sldId id="260" r:id="rId2"/>
    <p:sldId id="261" r:id="rId3"/>
    <p:sldId id="278" r:id="rId4"/>
    <p:sldId id="262" r:id="rId5"/>
    <p:sldId id="279" r:id="rId6"/>
    <p:sldId id="272" r:id="rId7"/>
    <p:sldId id="274" r:id="rId8"/>
    <p:sldId id="267" r:id="rId9"/>
    <p:sldId id="265" r:id="rId10"/>
    <p:sldId id="264" r:id="rId11"/>
    <p:sldId id="270" r:id="rId12"/>
    <p:sldId id="271" r:id="rId13"/>
    <p:sldId id="269" r:id="rId14"/>
    <p:sldId id="275" r:id="rId15"/>
    <p:sldId id="277" r:id="rId16"/>
    <p:sldId id="276" r:id="rId17"/>
  </p:sldIdLst>
  <p:sldSz cx="9144000" cy="6858000" type="screen4x3"/>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66CC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75" autoAdjust="0"/>
  </p:normalViewPr>
  <p:slideViewPr>
    <p:cSldViewPr>
      <p:cViewPr>
        <p:scale>
          <a:sx n="108" d="100"/>
          <a:sy n="108" d="100"/>
        </p:scale>
        <p:origin x="-1272"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capçalera 1"/>
          <p:cNvSpPr>
            <a:spLocks noGrp="1"/>
          </p:cNvSpPr>
          <p:nvPr>
            <p:ph type="hdr" sz="quarter"/>
          </p:nvPr>
        </p:nvSpPr>
        <p:spPr>
          <a:xfrm>
            <a:off x="0" y="0"/>
            <a:ext cx="3077137" cy="512304"/>
          </a:xfrm>
          <a:prstGeom prst="rect">
            <a:avLst/>
          </a:prstGeom>
        </p:spPr>
        <p:txBody>
          <a:bodyPr vert="horz" lIns="94758" tIns="47379" rIns="94758" bIns="47379" rtlCol="0"/>
          <a:lstStyle>
            <a:lvl1pPr algn="l">
              <a:defRPr sz="1300"/>
            </a:lvl1pPr>
          </a:lstStyle>
          <a:p>
            <a:endParaRPr lang="ca-ES"/>
          </a:p>
        </p:txBody>
      </p:sp>
      <p:sp>
        <p:nvSpPr>
          <p:cNvPr id="3" name="Contenidor de data 2"/>
          <p:cNvSpPr>
            <a:spLocks noGrp="1"/>
          </p:cNvSpPr>
          <p:nvPr>
            <p:ph type="dt" sz="quarter" idx="1"/>
          </p:nvPr>
        </p:nvSpPr>
        <p:spPr>
          <a:xfrm>
            <a:off x="4020505" y="0"/>
            <a:ext cx="3077137" cy="512304"/>
          </a:xfrm>
          <a:prstGeom prst="rect">
            <a:avLst/>
          </a:prstGeom>
        </p:spPr>
        <p:txBody>
          <a:bodyPr vert="horz" lIns="94758" tIns="47379" rIns="94758" bIns="47379" rtlCol="0"/>
          <a:lstStyle>
            <a:lvl1pPr algn="r">
              <a:defRPr sz="1300"/>
            </a:lvl1pPr>
          </a:lstStyle>
          <a:p>
            <a:fld id="{64DB0B48-AB60-46EB-90C8-24F8F570249E}" type="datetimeFigureOut">
              <a:rPr lang="ca-ES" smtClean="0"/>
              <a:t>08/10/2016</a:t>
            </a:fld>
            <a:endParaRPr lang="ca-ES"/>
          </a:p>
        </p:txBody>
      </p:sp>
      <p:sp>
        <p:nvSpPr>
          <p:cNvPr id="4" name="Contenidor de peu de pàgina 3"/>
          <p:cNvSpPr>
            <a:spLocks noGrp="1"/>
          </p:cNvSpPr>
          <p:nvPr>
            <p:ph type="ftr" sz="quarter" idx="2"/>
          </p:nvPr>
        </p:nvSpPr>
        <p:spPr>
          <a:xfrm>
            <a:off x="0" y="9722309"/>
            <a:ext cx="3077137" cy="512304"/>
          </a:xfrm>
          <a:prstGeom prst="rect">
            <a:avLst/>
          </a:prstGeom>
        </p:spPr>
        <p:txBody>
          <a:bodyPr vert="horz" lIns="94758" tIns="47379" rIns="94758" bIns="47379" rtlCol="0" anchor="b"/>
          <a:lstStyle>
            <a:lvl1pPr algn="l">
              <a:defRPr sz="1300"/>
            </a:lvl1pPr>
          </a:lstStyle>
          <a:p>
            <a:endParaRPr lang="ca-ES"/>
          </a:p>
        </p:txBody>
      </p:sp>
      <p:sp>
        <p:nvSpPr>
          <p:cNvPr id="5" name="Contenidor de número de diapositiva 4"/>
          <p:cNvSpPr>
            <a:spLocks noGrp="1"/>
          </p:cNvSpPr>
          <p:nvPr>
            <p:ph type="sldNum" sz="quarter" idx="3"/>
          </p:nvPr>
        </p:nvSpPr>
        <p:spPr>
          <a:xfrm>
            <a:off x="4020505" y="9722309"/>
            <a:ext cx="3077137" cy="512304"/>
          </a:xfrm>
          <a:prstGeom prst="rect">
            <a:avLst/>
          </a:prstGeom>
        </p:spPr>
        <p:txBody>
          <a:bodyPr vert="horz" lIns="94758" tIns="47379" rIns="94758" bIns="47379" rtlCol="0" anchor="b"/>
          <a:lstStyle>
            <a:lvl1pPr algn="r">
              <a:defRPr sz="1300"/>
            </a:lvl1pPr>
          </a:lstStyle>
          <a:p>
            <a:fld id="{AC041873-6B2A-4A4D-B0A0-020B3E8E1A44}" type="slidenum">
              <a:rPr lang="ca-ES" smtClean="0"/>
              <a:t>‹#›</a:t>
            </a:fld>
            <a:endParaRPr lang="ca-ES"/>
          </a:p>
        </p:txBody>
      </p:sp>
    </p:spTree>
    <p:extLst>
      <p:ext uri="{BB962C8B-B14F-4D97-AF65-F5344CB8AC3E}">
        <p14:creationId xmlns:p14="http://schemas.microsoft.com/office/powerpoint/2010/main" val="187609050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capçalera 1"/>
          <p:cNvSpPr>
            <a:spLocks noGrp="1"/>
          </p:cNvSpPr>
          <p:nvPr>
            <p:ph type="hdr" sz="quarter"/>
          </p:nvPr>
        </p:nvSpPr>
        <p:spPr>
          <a:xfrm>
            <a:off x="0" y="0"/>
            <a:ext cx="3077137" cy="512304"/>
          </a:xfrm>
          <a:prstGeom prst="rect">
            <a:avLst/>
          </a:prstGeom>
        </p:spPr>
        <p:txBody>
          <a:bodyPr vert="horz" lIns="94758" tIns="47379" rIns="94758" bIns="47379" rtlCol="0"/>
          <a:lstStyle>
            <a:lvl1pPr algn="l">
              <a:defRPr sz="1300"/>
            </a:lvl1pPr>
          </a:lstStyle>
          <a:p>
            <a:endParaRPr lang="ca-ES"/>
          </a:p>
        </p:txBody>
      </p:sp>
      <p:sp>
        <p:nvSpPr>
          <p:cNvPr id="3" name="Contenidor de data 2"/>
          <p:cNvSpPr>
            <a:spLocks noGrp="1"/>
          </p:cNvSpPr>
          <p:nvPr>
            <p:ph type="dt" idx="1"/>
          </p:nvPr>
        </p:nvSpPr>
        <p:spPr>
          <a:xfrm>
            <a:off x="4020505" y="0"/>
            <a:ext cx="3077137" cy="512304"/>
          </a:xfrm>
          <a:prstGeom prst="rect">
            <a:avLst/>
          </a:prstGeom>
        </p:spPr>
        <p:txBody>
          <a:bodyPr vert="horz" lIns="94758" tIns="47379" rIns="94758" bIns="47379" rtlCol="0"/>
          <a:lstStyle>
            <a:lvl1pPr algn="r">
              <a:defRPr sz="1300"/>
            </a:lvl1pPr>
          </a:lstStyle>
          <a:p>
            <a:fld id="{09D61DDF-F18B-45BC-9E91-FC554759C664}" type="datetimeFigureOut">
              <a:rPr lang="ca-ES" smtClean="0"/>
              <a:t>08/10/2016</a:t>
            </a:fld>
            <a:endParaRPr lang="ca-ES"/>
          </a:p>
        </p:txBody>
      </p:sp>
      <p:sp>
        <p:nvSpPr>
          <p:cNvPr id="4" name="Contenidor d'imatge de diapositiva 3"/>
          <p:cNvSpPr>
            <a:spLocks noGrp="1" noRot="1" noChangeAspect="1"/>
          </p:cNvSpPr>
          <p:nvPr>
            <p:ph type="sldImg" idx="2"/>
          </p:nvPr>
        </p:nvSpPr>
        <p:spPr>
          <a:xfrm>
            <a:off x="1247775" y="1279525"/>
            <a:ext cx="4603750" cy="3454400"/>
          </a:xfrm>
          <a:prstGeom prst="rect">
            <a:avLst/>
          </a:prstGeom>
          <a:noFill/>
          <a:ln w="12700">
            <a:solidFill>
              <a:prstClr val="black"/>
            </a:solidFill>
          </a:ln>
        </p:spPr>
        <p:txBody>
          <a:bodyPr vert="horz" lIns="94758" tIns="47379" rIns="94758" bIns="47379" rtlCol="0" anchor="ctr"/>
          <a:lstStyle/>
          <a:p>
            <a:endParaRPr lang="ca-ES"/>
          </a:p>
        </p:txBody>
      </p:sp>
      <p:sp>
        <p:nvSpPr>
          <p:cNvPr id="5" name="Contenidor de notes 4"/>
          <p:cNvSpPr>
            <a:spLocks noGrp="1"/>
          </p:cNvSpPr>
          <p:nvPr>
            <p:ph type="body" sz="quarter" idx="3"/>
          </p:nvPr>
        </p:nvSpPr>
        <p:spPr>
          <a:xfrm>
            <a:off x="709599" y="4924989"/>
            <a:ext cx="5680103" cy="4029684"/>
          </a:xfrm>
          <a:prstGeom prst="rect">
            <a:avLst/>
          </a:prstGeom>
        </p:spPr>
        <p:txBody>
          <a:bodyPr vert="horz" lIns="94758" tIns="47379" rIns="94758" bIns="47379" rtlCol="0"/>
          <a:lstStyle/>
          <a:p>
            <a:pPr lvl="0"/>
            <a:r>
              <a:rPr lang="ca-ES" smtClean="0"/>
              <a:t>Feu clic aquí per editar estils</a:t>
            </a:r>
          </a:p>
          <a:p>
            <a:pPr lvl="1"/>
            <a:r>
              <a:rPr lang="ca-ES" smtClean="0"/>
              <a:t>Segon nivell</a:t>
            </a:r>
          </a:p>
          <a:p>
            <a:pPr lvl="2"/>
            <a:r>
              <a:rPr lang="ca-ES" smtClean="0"/>
              <a:t>Tercer nivell</a:t>
            </a:r>
          </a:p>
          <a:p>
            <a:pPr lvl="3"/>
            <a:r>
              <a:rPr lang="ca-ES" smtClean="0"/>
              <a:t>Quart nivell</a:t>
            </a:r>
          </a:p>
          <a:p>
            <a:pPr lvl="4"/>
            <a:r>
              <a:rPr lang="ca-ES" smtClean="0"/>
              <a:t>Cinquè nivell</a:t>
            </a:r>
            <a:endParaRPr lang="ca-ES"/>
          </a:p>
        </p:txBody>
      </p:sp>
      <p:sp>
        <p:nvSpPr>
          <p:cNvPr id="6" name="Contenidor de peu de pàgina 5"/>
          <p:cNvSpPr>
            <a:spLocks noGrp="1"/>
          </p:cNvSpPr>
          <p:nvPr>
            <p:ph type="ftr" sz="quarter" idx="4"/>
          </p:nvPr>
        </p:nvSpPr>
        <p:spPr>
          <a:xfrm>
            <a:off x="0" y="9722309"/>
            <a:ext cx="3077137" cy="512304"/>
          </a:xfrm>
          <a:prstGeom prst="rect">
            <a:avLst/>
          </a:prstGeom>
        </p:spPr>
        <p:txBody>
          <a:bodyPr vert="horz" lIns="94758" tIns="47379" rIns="94758" bIns="47379" rtlCol="0" anchor="b"/>
          <a:lstStyle>
            <a:lvl1pPr algn="l">
              <a:defRPr sz="1300"/>
            </a:lvl1pPr>
          </a:lstStyle>
          <a:p>
            <a:endParaRPr lang="ca-ES"/>
          </a:p>
        </p:txBody>
      </p:sp>
      <p:sp>
        <p:nvSpPr>
          <p:cNvPr id="7" name="Contenidor de número de diapositiva 6"/>
          <p:cNvSpPr>
            <a:spLocks noGrp="1"/>
          </p:cNvSpPr>
          <p:nvPr>
            <p:ph type="sldNum" sz="quarter" idx="5"/>
          </p:nvPr>
        </p:nvSpPr>
        <p:spPr>
          <a:xfrm>
            <a:off x="4020505" y="9722309"/>
            <a:ext cx="3077137" cy="512304"/>
          </a:xfrm>
          <a:prstGeom prst="rect">
            <a:avLst/>
          </a:prstGeom>
        </p:spPr>
        <p:txBody>
          <a:bodyPr vert="horz" lIns="94758" tIns="47379" rIns="94758" bIns="47379" rtlCol="0" anchor="b"/>
          <a:lstStyle>
            <a:lvl1pPr algn="r">
              <a:defRPr sz="1300"/>
            </a:lvl1pPr>
          </a:lstStyle>
          <a:p>
            <a:fld id="{DA4544FF-9866-416E-960F-3E05F1392B83}" type="slidenum">
              <a:rPr lang="ca-ES" smtClean="0"/>
              <a:t>‹#›</a:t>
            </a:fld>
            <a:endParaRPr lang="ca-ES"/>
          </a:p>
        </p:txBody>
      </p:sp>
    </p:spTree>
    <p:extLst>
      <p:ext uri="{BB962C8B-B14F-4D97-AF65-F5344CB8AC3E}">
        <p14:creationId xmlns:p14="http://schemas.microsoft.com/office/powerpoint/2010/main" val="340209408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ció personalitzada">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ca-ES" smtClean="0"/>
              <a:t>Feu clic aquí per editar l'estil</a:t>
            </a:r>
            <a:endParaRPr lang="ca-ES"/>
          </a:p>
        </p:txBody>
      </p:sp>
    </p:spTree>
    <p:extLst>
      <p:ext uri="{BB962C8B-B14F-4D97-AF65-F5344CB8AC3E}">
        <p14:creationId xmlns:p14="http://schemas.microsoft.com/office/powerpoint/2010/main" val="3118669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30709"/>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976430"/>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271829"/>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Rectangle 7"/>
          <p:cNvSpPr/>
          <p:nvPr userDrawn="1"/>
        </p:nvSpPr>
        <p:spPr>
          <a:xfrm>
            <a:off x="1907704" y="-27384"/>
            <a:ext cx="7200800" cy="807913"/>
          </a:xfrm>
          <a:prstGeom prst="rect">
            <a:avLst/>
          </a:prstGeom>
        </p:spPr>
        <p:txBody>
          <a:bodyPr wrap="square">
            <a:spAutoFit/>
          </a:bodyPr>
          <a:lstStyle/>
          <a:p>
            <a:pPr algn="r"/>
            <a:r>
              <a:rPr lang="en-US" sz="1200" b="1" dirty="0" smtClean="0">
                <a:solidFill>
                  <a:schemeClr val="bg1">
                    <a:lumMod val="95000"/>
                  </a:schemeClr>
                </a:solidFill>
              </a:rPr>
              <a:t>European Network of Earth Observation Networks Plenary Workshop </a:t>
            </a:r>
          </a:p>
          <a:p>
            <a:pPr algn="r"/>
            <a:r>
              <a:rPr lang="en-US" sz="1200" b="0" i="1" dirty="0" smtClean="0">
                <a:solidFill>
                  <a:schemeClr val="bg1">
                    <a:lumMod val="95000"/>
                  </a:schemeClr>
                </a:solidFill>
              </a:rPr>
              <a:t>Building a collaborative ENEON to inform policies and actions to </a:t>
            </a:r>
          </a:p>
          <a:p>
            <a:pPr algn="r"/>
            <a:r>
              <a:rPr lang="en-US" sz="1200" b="0" i="1" dirty="0" smtClean="0">
                <a:solidFill>
                  <a:schemeClr val="bg1">
                    <a:lumMod val="95000"/>
                  </a:schemeClr>
                </a:solidFill>
              </a:rPr>
              <a:t>address complex societal challenges</a:t>
            </a:r>
          </a:p>
          <a:p>
            <a:pPr algn="r"/>
            <a:r>
              <a:rPr lang="en-US" sz="1050" b="0" i="1" dirty="0" smtClean="0"/>
              <a:t>12 - 13 October </a:t>
            </a:r>
            <a:r>
              <a:rPr lang="en-US" sz="1050" b="1" dirty="0" smtClean="0"/>
              <a:t>2016, Laxenburg, Austria</a:t>
            </a:r>
          </a:p>
        </p:txBody>
      </p:sp>
      <p:pic>
        <p:nvPicPr>
          <p:cNvPr id="9" name="Picture 26" descr="ConnectinGEO"/>
          <p:cNvPicPr>
            <a:picLocks noChangeAspect="1" noChangeArrowheads="1"/>
          </p:cNvPicPr>
          <p:nvPr userDrawn="1"/>
        </p:nvPicPr>
        <p:blipFill>
          <a:blip r:embed="rId2" cstate="print"/>
          <a:srcRect/>
          <a:stretch>
            <a:fillRect/>
          </a:stretch>
        </p:blipFill>
        <p:spPr bwMode="auto">
          <a:xfrm>
            <a:off x="44149" y="389694"/>
            <a:ext cx="2195774" cy="330740"/>
          </a:xfrm>
          <a:prstGeom prst="rect">
            <a:avLst/>
          </a:prstGeom>
          <a:noFill/>
        </p:spPr>
      </p:pic>
      <p:pic>
        <p:nvPicPr>
          <p:cNvPr id="10" name="Picture 17" descr="\\joanma\www\projectes\eneon\IMG\EC.gif"/>
          <p:cNvPicPr>
            <a:picLocks noChangeAspect="1" noChangeArrowheads="1"/>
          </p:cNvPicPr>
          <p:nvPr userDrawn="1"/>
        </p:nvPicPr>
        <p:blipFill>
          <a:blip r:embed="rId3" cstate="print"/>
          <a:srcRect/>
          <a:stretch>
            <a:fillRect/>
          </a:stretch>
        </p:blipFill>
        <p:spPr bwMode="auto">
          <a:xfrm>
            <a:off x="179587" y="64421"/>
            <a:ext cx="428126" cy="283051"/>
          </a:xfrm>
          <a:prstGeom prst="rect">
            <a:avLst/>
          </a:prstGeom>
          <a:noFill/>
          <a:ln w="9525">
            <a:noFill/>
            <a:miter lim="800000"/>
            <a:headEnd/>
            <a:tailEnd/>
          </a:ln>
        </p:spPr>
      </p:pic>
      <p:grpSp>
        <p:nvGrpSpPr>
          <p:cNvPr id="12" name="Agrupa 11"/>
          <p:cNvGrpSpPr/>
          <p:nvPr userDrawn="1"/>
        </p:nvGrpSpPr>
        <p:grpSpPr>
          <a:xfrm>
            <a:off x="2347164" y="327556"/>
            <a:ext cx="1197740" cy="438113"/>
            <a:chOff x="-4068960" y="2459856"/>
            <a:chExt cx="4976829" cy="1820440"/>
          </a:xfrm>
        </p:grpSpPr>
        <p:sp>
          <p:nvSpPr>
            <p:cNvPr id="13" name="Oval 12"/>
            <p:cNvSpPr/>
            <p:nvPr/>
          </p:nvSpPr>
          <p:spPr>
            <a:xfrm>
              <a:off x="-1404664" y="2782000"/>
              <a:ext cx="1224136" cy="12241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14" name="Imatge 13"/>
            <p:cNvPicPr>
              <a:picLocks noChangeAspect="1"/>
            </p:cNvPicPr>
            <p:nvPr/>
          </p:nvPicPr>
          <p:blipFill>
            <a:blip r:embed="rId4" cstate="print">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4068960" y="2459856"/>
              <a:ext cx="4976829" cy="1820440"/>
            </a:xfrm>
            <a:prstGeom prst="rect">
              <a:avLst/>
            </a:prstGeom>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1907704" y="-27384"/>
            <a:ext cx="7200800" cy="807913"/>
          </a:xfrm>
          <a:prstGeom prst="rect">
            <a:avLst/>
          </a:prstGeom>
        </p:spPr>
        <p:txBody>
          <a:bodyPr wrap="square">
            <a:spAutoFit/>
          </a:bodyPr>
          <a:lstStyle/>
          <a:p>
            <a:pPr algn="r"/>
            <a:r>
              <a:rPr lang="en-US" sz="1200" b="1" dirty="0" smtClean="0">
                <a:solidFill>
                  <a:schemeClr val="bg1">
                    <a:lumMod val="95000"/>
                  </a:schemeClr>
                </a:solidFill>
              </a:rPr>
              <a:t>European Network of Earth Observation Networks Plenary Workshop </a:t>
            </a:r>
          </a:p>
          <a:p>
            <a:pPr algn="r"/>
            <a:r>
              <a:rPr lang="en-US" sz="1200" b="0" i="1" dirty="0" smtClean="0">
                <a:solidFill>
                  <a:schemeClr val="bg1">
                    <a:lumMod val="95000"/>
                  </a:schemeClr>
                </a:solidFill>
              </a:rPr>
              <a:t>Building a collaborative ENEON to inform policies and actions to </a:t>
            </a:r>
          </a:p>
          <a:p>
            <a:pPr algn="r"/>
            <a:r>
              <a:rPr lang="en-US" sz="1200" b="0" i="1" dirty="0" smtClean="0">
                <a:solidFill>
                  <a:schemeClr val="bg1">
                    <a:lumMod val="95000"/>
                  </a:schemeClr>
                </a:solidFill>
              </a:rPr>
              <a:t>address complex societal challenges</a:t>
            </a:r>
          </a:p>
          <a:p>
            <a:pPr algn="r"/>
            <a:r>
              <a:rPr lang="en-US" sz="1050" b="0" i="1" dirty="0" smtClean="0"/>
              <a:t>12 - 13 October </a:t>
            </a:r>
            <a:r>
              <a:rPr lang="en-US" sz="1050" b="1" dirty="0" smtClean="0"/>
              <a:t>2016, Laxenburg, Austria</a:t>
            </a:r>
          </a:p>
        </p:txBody>
      </p:sp>
      <p:pic>
        <p:nvPicPr>
          <p:cNvPr id="8" name="Picture 26" descr="ConnectinGEO"/>
          <p:cNvPicPr>
            <a:picLocks noChangeAspect="1" noChangeArrowheads="1"/>
          </p:cNvPicPr>
          <p:nvPr userDrawn="1"/>
        </p:nvPicPr>
        <p:blipFill>
          <a:blip r:embed="rId2" cstate="print"/>
          <a:srcRect/>
          <a:stretch>
            <a:fillRect/>
          </a:stretch>
        </p:blipFill>
        <p:spPr bwMode="auto">
          <a:xfrm>
            <a:off x="44149" y="389694"/>
            <a:ext cx="2195774" cy="330740"/>
          </a:xfrm>
          <a:prstGeom prst="rect">
            <a:avLst/>
          </a:prstGeom>
          <a:noFill/>
        </p:spPr>
      </p:pic>
      <p:pic>
        <p:nvPicPr>
          <p:cNvPr id="9" name="Picture 17" descr="\\joanma\www\projectes\eneon\IMG\EC.gif"/>
          <p:cNvPicPr>
            <a:picLocks noChangeAspect="1" noChangeArrowheads="1"/>
          </p:cNvPicPr>
          <p:nvPr userDrawn="1"/>
        </p:nvPicPr>
        <p:blipFill>
          <a:blip r:embed="rId3" cstate="print"/>
          <a:srcRect/>
          <a:stretch>
            <a:fillRect/>
          </a:stretch>
        </p:blipFill>
        <p:spPr bwMode="auto">
          <a:xfrm>
            <a:off x="179587" y="64421"/>
            <a:ext cx="428126" cy="283051"/>
          </a:xfrm>
          <a:prstGeom prst="rect">
            <a:avLst/>
          </a:prstGeom>
          <a:noFill/>
          <a:ln w="9525">
            <a:noFill/>
            <a:miter lim="800000"/>
            <a:headEnd/>
            <a:tailEnd/>
          </a:ln>
        </p:spPr>
      </p:pic>
      <p:grpSp>
        <p:nvGrpSpPr>
          <p:cNvPr id="11" name="Agrupa 10"/>
          <p:cNvGrpSpPr/>
          <p:nvPr userDrawn="1"/>
        </p:nvGrpSpPr>
        <p:grpSpPr>
          <a:xfrm>
            <a:off x="2347164" y="327556"/>
            <a:ext cx="1197740" cy="438113"/>
            <a:chOff x="-4068960" y="2459856"/>
            <a:chExt cx="4976829" cy="1820440"/>
          </a:xfrm>
        </p:grpSpPr>
        <p:sp>
          <p:nvSpPr>
            <p:cNvPr id="12" name="Oval 11"/>
            <p:cNvSpPr/>
            <p:nvPr/>
          </p:nvSpPr>
          <p:spPr>
            <a:xfrm>
              <a:off x="-1404664" y="2782000"/>
              <a:ext cx="1224136" cy="12241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13" name="Imatge 12"/>
            <p:cNvPicPr>
              <a:picLocks noChangeAspect="1"/>
            </p:cNvPicPr>
            <p:nvPr/>
          </p:nvPicPr>
          <p:blipFill>
            <a:blip r:embed="rId4" cstate="print">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4068960" y="2459856"/>
              <a:ext cx="4976829" cy="1820440"/>
            </a:xfrm>
            <a:prstGeom prst="rect">
              <a:avLst/>
            </a:prstGeom>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872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90872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1907704" y="-27384"/>
            <a:ext cx="7200800" cy="807913"/>
          </a:xfrm>
          <a:prstGeom prst="rect">
            <a:avLst/>
          </a:prstGeom>
        </p:spPr>
        <p:txBody>
          <a:bodyPr wrap="square">
            <a:spAutoFit/>
          </a:bodyPr>
          <a:lstStyle/>
          <a:p>
            <a:pPr algn="r"/>
            <a:r>
              <a:rPr lang="en-US" sz="1200" b="1" dirty="0" smtClean="0">
                <a:solidFill>
                  <a:schemeClr val="bg1">
                    <a:lumMod val="95000"/>
                  </a:schemeClr>
                </a:solidFill>
              </a:rPr>
              <a:t>European Network of Earth Observation Networks Plenary Workshop </a:t>
            </a:r>
          </a:p>
          <a:p>
            <a:pPr algn="r"/>
            <a:r>
              <a:rPr lang="en-US" sz="1200" b="0" i="1" dirty="0" smtClean="0">
                <a:solidFill>
                  <a:schemeClr val="bg1">
                    <a:lumMod val="95000"/>
                  </a:schemeClr>
                </a:solidFill>
              </a:rPr>
              <a:t>Building a collaborative ENEON to inform policies and actions to </a:t>
            </a:r>
          </a:p>
          <a:p>
            <a:pPr algn="r"/>
            <a:r>
              <a:rPr lang="en-US" sz="1200" b="0" i="1" dirty="0" smtClean="0">
                <a:solidFill>
                  <a:schemeClr val="bg1">
                    <a:lumMod val="95000"/>
                  </a:schemeClr>
                </a:solidFill>
              </a:rPr>
              <a:t>address complex societal challenges</a:t>
            </a:r>
          </a:p>
          <a:p>
            <a:pPr algn="r"/>
            <a:r>
              <a:rPr lang="en-US" sz="1050" b="0" i="1" dirty="0" smtClean="0"/>
              <a:t>12 - 13 October </a:t>
            </a:r>
            <a:r>
              <a:rPr lang="en-US" sz="1050" b="1" dirty="0" smtClean="0"/>
              <a:t>2016, Laxenburg, Austria</a:t>
            </a:r>
          </a:p>
        </p:txBody>
      </p:sp>
      <p:pic>
        <p:nvPicPr>
          <p:cNvPr id="8" name="Picture 26" descr="ConnectinGEO"/>
          <p:cNvPicPr>
            <a:picLocks noChangeAspect="1" noChangeArrowheads="1"/>
          </p:cNvPicPr>
          <p:nvPr userDrawn="1"/>
        </p:nvPicPr>
        <p:blipFill>
          <a:blip r:embed="rId2" cstate="print"/>
          <a:srcRect/>
          <a:stretch>
            <a:fillRect/>
          </a:stretch>
        </p:blipFill>
        <p:spPr bwMode="auto">
          <a:xfrm>
            <a:off x="44149" y="389694"/>
            <a:ext cx="2195774" cy="330740"/>
          </a:xfrm>
          <a:prstGeom prst="rect">
            <a:avLst/>
          </a:prstGeom>
          <a:noFill/>
        </p:spPr>
      </p:pic>
      <p:pic>
        <p:nvPicPr>
          <p:cNvPr id="9" name="Picture 17" descr="\\joanma\www\projectes\eneon\IMG\EC.gif"/>
          <p:cNvPicPr>
            <a:picLocks noChangeAspect="1" noChangeArrowheads="1"/>
          </p:cNvPicPr>
          <p:nvPr userDrawn="1"/>
        </p:nvPicPr>
        <p:blipFill>
          <a:blip r:embed="rId3" cstate="print"/>
          <a:srcRect/>
          <a:stretch>
            <a:fillRect/>
          </a:stretch>
        </p:blipFill>
        <p:spPr bwMode="auto">
          <a:xfrm>
            <a:off x="179587" y="64421"/>
            <a:ext cx="428126" cy="283051"/>
          </a:xfrm>
          <a:prstGeom prst="rect">
            <a:avLst/>
          </a:prstGeom>
          <a:noFill/>
          <a:ln w="9525">
            <a:noFill/>
            <a:miter lim="800000"/>
            <a:headEnd/>
            <a:tailEnd/>
          </a:ln>
        </p:spPr>
      </p:pic>
      <p:grpSp>
        <p:nvGrpSpPr>
          <p:cNvPr id="11" name="Agrupa 10"/>
          <p:cNvGrpSpPr/>
          <p:nvPr userDrawn="1"/>
        </p:nvGrpSpPr>
        <p:grpSpPr>
          <a:xfrm>
            <a:off x="2347164" y="327556"/>
            <a:ext cx="1197740" cy="438113"/>
            <a:chOff x="-4068960" y="2459856"/>
            <a:chExt cx="4976829" cy="1820440"/>
          </a:xfrm>
        </p:grpSpPr>
        <p:sp>
          <p:nvSpPr>
            <p:cNvPr id="12" name="Oval 11"/>
            <p:cNvSpPr/>
            <p:nvPr/>
          </p:nvSpPr>
          <p:spPr>
            <a:xfrm>
              <a:off x="-1404664" y="2782000"/>
              <a:ext cx="1224136" cy="12241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13" name="Imatge 12"/>
            <p:cNvPicPr>
              <a:picLocks noChangeAspect="1"/>
            </p:cNvPicPr>
            <p:nvPr/>
          </p:nvPicPr>
          <p:blipFill>
            <a:blip r:embed="rId4" cstate="print">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4068960" y="2459856"/>
              <a:ext cx="4976829" cy="1820440"/>
            </a:xfrm>
            <a:prstGeom prst="rect">
              <a:avLst/>
            </a:prstGeom>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1907704" y="-27384"/>
            <a:ext cx="7200800" cy="807913"/>
          </a:xfrm>
          <a:prstGeom prst="rect">
            <a:avLst/>
          </a:prstGeom>
        </p:spPr>
        <p:txBody>
          <a:bodyPr wrap="square">
            <a:spAutoFit/>
          </a:bodyPr>
          <a:lstStyle/>
          <a:p>
            <a:pPr algn="r"/>
            <a:r>
              <a:rPr lang="en-US" sz="1200" b="1" dirty="0" smtClean="0">
                <a:solidFill>
                  <a:schemeClr val="bg1">
                    <a:lumMod val="95000"/>
                  </a:schemeClr>
                </a:solidFill>
              </a:rPr>
              <a:t>European Network of Earth Observation Networks Plenary Workshop </a:t>
            </a:r>
          </a:p>
          <a:p>
            <a:pPr algn="r"/>
            <a:r>
              <a:rPr lang="en-US" sz="1200" b="0" i="1" dirty="0" smtClean="0">
                <a:solidFill>
                  <a:schemeClr val="bg1">
                    <a:lumMod val="95000"/>
                  </a:schemeClr>
                </a:solidFill>
              </a:rPr>
              <a:t>Building a collaborative ENEON to inform policies and actions to </a:t>
            </a:r>
          </a:p>
          <a:p>
            <a:pPr algn="r"/>
            <a:r>
              <a:rPr lang="en-US" sz="1200" b="0" i="1" dirty="0" smtClean="0">
                <a:solidFill>
                  <a:schemeClr val="bg1">
                    <a:lumMod val="95000"/>
                  </a:schemeClr>
                </a:solidFill>
              </a:rPr>
              <a:t>address complex societal challenges</a:t>
            </a:r>
          </a:p>
          <a:p>
            <a:pPr algn="r"/>
            <a:r>
              <a:rPr lang="en-US" sz="1050" b="0" i="1" dirty="0" smtClean="0"/>
              <a:t>12 - 13 October </a:t>
            </a:r>
            <a:r>
              <a:rPr lang="en-US" sz="1050" b="1" dirty="0" smtClean="0"/>
              <a:t>2016, Laxenburg, Austria</a:t>
            </a:r>
          </a:p>
        </p:txBody>
      </p:sp>
      <p:pic>
        <p:nvPicPr>
          <p:cNvPr id="10" name="Picture 26" descr="ConnectinGEO"/>
          <p:cNvPicPr>
            <a:picLocks noChangeAspect="1" noChangeArrowheads="1"/>
          </p:cNvPicPr>
          <p:nvPr userDrawn="1"/>
        </p:nvPicPr>
        <p:blipFill>
          <a:blip r:embed="rId2" cstate="print"/>
          <a:srcRect/>
          <a:stretch>
            <a:fillRect/>
          </a:stretch>
        </p:blipFill>
        <p:spPr bwMode="auto">
          <a:xfrm>
            <a:off x="44149" y="389694"/>
            <a:ext cx="2195774" cy="330740"/>
          </a:xfrm>
          <a:prstGeom prst="rect">
            <a:avLst/>
          </a:prstGeom>
          <a:noFill/>
        </p:spPr>
      </p:pic>
      <p:pic>
        <p:nvPicPr>
          <p:cNvPr id="11" name="Picture 17" descr="\\joanma\www\projectes\eneon\IMG\EC.gif"/>
          <p:cNvPicPr>
            <a:picLocks noChangeAspect="1" noChangeArrowheads="1"/>
          </p:cNvPicPr>
          <p:nvPr userDrawn="1"/>
        </p:nvPicPr>
        <p:blipFill>
          <a:blip r:embed="rId3" cstate="print"/>
          <a:srcRect/>
          <a:stretch>
            <a:fillRect/>
          </a:stretch>
        </p:blipFill>
        <p:spPr bwMode="auto">
          <a:xfrm>
            <a:off x="179587" y="64421"/>
            <a:ext cx="428126" cy="283051"/>
          </a:xfrm>
          <a:prstGeom prst="rect">
            <a:avLst/>
          </a:prstGeom>
          <a:noFill/>
          <a:ln w="9525">
            <a:noFill/>
            <a:miter lim="800000"/>
            <a:headEnd/>
            <a:tailEnd/>
          </a:ln>
        </p:spPr>
      </p:pic>
      <p:grpSp>
        <p:nvGrpSpPr>
          <p:cNvPr id="16" name="Agrupa 15"/>
          <p:cNvGrpSpPr/>
          <p:nvPr userDrawn="1"/>
        </p:nvGrpSpPr>
        <p:grpSpPr>
          <a:xfrm>
            <a:off x="2347164" y="327556"/>
            <a:ext cx="1197740" cy="438113"/>
            <a:chOff x="-4068960" y="2459856"/>
            <a:chExt cx="4976829" cy="1820440"/>
          </a:xfrm>
        </p:grpSpPr>
        <p:sp>
          <p:nvSpPr>
            <p:cNvPr id="17" name="Oval 16"/>
            <p:cNvSpPr/>
            <p:nvPr/>
          </p:nvSpPr>
          <p:spPr>
            <a:xfrm>
              <a:off x="-1404664" y="2782000"/>
              <a:ext cx="1224136" cy="12241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18" name="Imatge 17"/>
            <p:cNvPicPr>
              <a:picLocks noChangeAspect="1"/>
            </p:cNvPicPr>
            <p:nvPr/>
          </p:nvPicPr>
          <p:blipFill>
            <a:blip r:embed="rId4" cstate="print">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4068960" y="2459856"/>
              <a:ext cx="4976829" cy="1820440"/>
            </a:xfrm>
            <a:prstGeom prst="rect">
              <a:avLst/>
            </a:prstGeom>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1907704" y="-27384"/>
            <a:ext cx="7200800" cy="807913"/>
          </a:xfrm>
          <a:prstGeom prst="rect">
            <a:avLst/>
          </a:prstGeom>
        </p:spPr>
        <p:txBody>
          <a:bodyPr wrap="square">
            <a:spAutoFit/>
          </a:bodyPr>
          <a:lstStyle/>
          <a:p>
            <a:pPr algn="r"/>
            <a:r>
              <a:rPr lang="en-US" sz="1200" b="1" dirty="0" smtClean="0">
                <a:solidFill>
                  <a:schemeClr val="bg1">
                    <a:lumMod val="95000"/>
                  </a:schemeClr>
                </a:solidFill>
              </a:rPr>
              <a:t>European Network of Earth Observation Networks Plenary Workshop </a:t>
            </a:r>
          </a:p>
          <a:p>
            <a:pPr algn="r"/>
            <a:r>
              <a:rPr lang="en-US" sz="1200" b="0" i="1" dirty="0" smtClean="0">
                <a:solidFill>
                  <a:schemeClr val="bg1">
                    <a:lumMod val="95000"/>
                  </a:schemeClr>
                </a:solidFill>
              </a:rPr>
              <a:t>Building a collaborative ENEON to inform policies and actions to </a:t>
            </a:r>
          </a:p>
          <a:p>
            <a:pPr algn="r"/>
            <a:r>
              <a:rPr lang="en-US" sz="1200" b="0" i="1" dirty="0" smtClean="0">
                <a:solidFill>
                  <a:schemeClr val="bg1">
                    <a:lumMod val="95000"/>
                  </a:schemeClr>
                </a:solidFill>
              </a:rPr>
              <a:t>address complex societal challenges</a:t>
            </a:r>
          </a:p>
          <a:p>
            <a:pPr algn="r"/>
            <a:r>
              <a:rPr lang="en-US" sz="1050" b="0" i="1" dirty="0" smtClean="0"/>
              <a:t>12 - 13 October </a:t>
            </a:r>
            <a:r>
              <a:rPr lang="en-US" sz="1050" b="1" dirty="0" smtClean="0"/>
              <a:t>2016, Laxenburg, Austria</a:t>
            </a:r>
          </a:p>
        </p:txBody>
      </p:sp>
      <p:pic>
        <p:nvPicPr>
          <p:cNvPr id="8" name="Picture 26" descr="ConnectinGEO"/>
          <p:cNvPicPr>
            <a:picLocks noChangeAspect="1" noChangeArrowheads="1"/>
          </p:cNvPicPr>
          <p:nvPr userDrawn="1"/>
        </p:nvPicPr>
        <p:blipFill>
          <a:blip r:embed="rId2" cstate="print"/>
          <a:srcRect/>
          <a:stretch>
            <a:fillRect/>
          </a:stretch>
        </p:blipFill>
        <p:spPr bwMode="auto">
          <a:xfrm>
            <a:off x="44149" y="389694"/>
            <a:ext cx="2195774" cy="330740"/>
          </a:xfrm>
          <a:prstGeom prst="rect">
            <a:avLst/>
          </a:prstGeom>
          <a:noFill/>
        </p:spPr>
      </p:pic>
      <p:pic>
        <p:nvPicPr>
          <p:cNvPr id="9" name="Picture 17" descr="\\joanma\www\projectes\eneon\IMG\EC.gif"/>
          <p:cNvPicPr>
            <a:picLocks noChangeAspect="1" noChangeArrowheads="1"/>
          </p:cNvPicPr>
          <p:nvPr userDrawn="1"/>
        </p:nvPicPr>
        <p:blipFill>
          <a:blip r:embed="rId3" cstate="print"/>
          <a:srcRect/>
          <a:stretch>
            <a:fillRect/>
          </a:stretch>
        </p:blipFill>
        <p:spPr bwMode="auto">
          <a:xfrm>
            <a:off x="179587" y="64421"/>
            <a:ext cx="428126" cy="283051"/>
          </a:xfrm>
          <a:prstGeom prst="rect">
            <a:avLst/>
          </a:prstGeom>
          <a:noFill/>
          <a:ln w="9525">
            <a:noFill/>
            <a:miter lim="800000"/>
            <a:headEnd/>
            <a:tailEnd/>
          </a:ln>
        </p:spPr>
      </p:pic>
      <p:grpSp>
        <p:nvGrpSpPr>
          <p:cNvPr id="11" name="Agrupa 10"/>
          <p:cNvGrpSpPr/>
          <p:nvPr userDrawn="1"/>
        </p:nvGrpSpPr>
        <p:grpSpPr>
          <a:xfrm>
            <a:off x="2347164" y="327556"/>
            <a:ext cx="1197740" cy="438113"/>
            <a:chOff x="-4068960" y="2459856"/>
            <a:chExt cx="4976829" cy="1820440"/>
          </a:xfrm>
        </p:grpSpPr>
        <p:sp>
          <p:nvSpPr>
            <p:cNvPr id="12" name="Oval 11"/>
            <p:cNvSpPr/>
            <p:nvPr/>
          </p:nvSpPr>
          <p:spPr>
            <a:xfrm>
              <a:off x="-1404664" y="2782000"/>
              <a:ext cx="1224136" cy="12241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13" name="Imatge 12"/>
            <p:cNvPicPr>
              <a:picLocks noChangeAspect="1"/>
            </p:cNvPicPr>
            <p:nvPr/>
          </p:nvPicPr>
          <p:blipFill>
            <a:blip r:embed="rId4" cstate="print">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4068960" y="2459856"/>
              <a:ext cx="4976829" cy="1820440"/>
            </a:xfrm>
            <a:prstGeom prst="rect">
              <a:avLst/>
            </a:prstGeom>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1907704" y="-27384"/>
            <a:ext cx="7200800" cy="807913"/>
          </a:xfrm>
          <a:prstGeom prst="rect">
            <a:avLst/>
          </a:prstGeom>
        </p:spPr>
        <p:txBody>
          <a:bodyPr wrap="square">
            <a:spAutoFit/>
          </a:bodyPr>
          <a:lstStyle/>
          <a:p>
            <a:pPr algn="r"/>
            <a:r>
              <a:rPr lang="en-US" sz="1200" b="1" dirty="0" smtClean="0">
                <a:solidFill>
                  <a:schemeClr val="bg1">
                    <a:lumMod val="95000"/>
                  </a:schemeClr>
                </a:solidFill>
              </a:rPr>
              <a:t>European Network of Earth Observation Networks Plenary Workshop </a:t>
            </a:r>
          </a:p>
          <a:p>
            <a:pPr algn="r"/>
            <a:r>
              <a:rPr lang="en-US" sz="1200" b="0" i="1" dirty="0" smtClean="0">
                <a:solidFill>
                  <a:schemeClr val="bg1">
                    <a:lumMod val="95000"/>
                  </a:schemeClr>
                </a:solidFill>
              </a:rPr>
              <a:t>Building a collaborative ENEON to inform policies and actions to </a:t>
            </a:r>
          </a:p>
          <a:p>
            <a:pPr algn="r"/>
            <a:r>
              <a:rPr lang="en-US" sz="1200" b="0" i="1" dirty="0" smtClean="0">
                <a:solidFill>
                  <a:schemeClr val="bg1">
                    <a:lumMod val="95000"/>
                  </a:schemeClr>
                </a:solidFill>
              </a:rPr>
              <a:t>address complex societal challenges</a:t>
            </a:r>
          </a:p>
          <a:p>
            <a:pPr algn="r"/>
            <a:r>
              <a:rPr lang="en-US" sz="1050" b="0" i="1" dirty="0" smtClean="0"/>
              <a:t>12 - 13 October </a:t>
            </a:r>
            <a:r>
              <a:rPr lang="en-US" sz="1050" b="1" dirty="0" smtClean="0"/>
              <a:t>2016, Laxenburg, Austria</a:t>
            </a:r>
          </a:p>
        </p:txBody>
      </p:sp>
      <p:pic>
        <p:nvPicPr>
          <p:cNvPr id="9" name="Picture 26" descr="ConnectinGEO"/>
          <p:cNvPicPr>
            <a:picLocks noChangeAspect="1" noChangeArrowheads="1"/>
          </p:cNvPicPr>
          <p:nvPr userDrawn="1"/>
        </p:nvPicPr>
        <p:blipFill>
          <a:blip r:embed="rId2" cstate="print"/>
          <a:srcRect/>
          <a:stretch>
            <a:fillRect/>
          </a:stretch>
        </p:blipFill>
        <p:spPr bwMode="auto">
          <a:xfrm>
            <a:off x="44149" y="389694"/>
            <a:ext cx="2195774" cy="330740"/>
          </a:xfrm>
          <a:prstGeom prst="rect">
            <a:avLst/>
          </a:prstGeom>
          <a:noFill/>
        </p:spPr>
      </p:pic>
      <p:pic>
        <p:nvPicPr>
          <p:cNvPr id="10" name="Picture 17" descr="\\joanma\www\projectes\eneon\IMG\EC.gif"/>
          <p:cNvPicPr>
            <a:picLocks noChangeAspect="1" noChangeArrowheads="1"/>
          </p:cNvPicPr>
          <p:nvPr userDrawn="1"/>
        </p:nvPicPr>
        <p:blipFill>
          <a:blip r:embed="rId3" cstate="print"/>
          <a:srcRect/>
          <a:stretch>
            <a:fillRect/>
          </a:stretch>
        </p:blipFill>
        <p:spPr bwMode="auto">
          <a:xfrm>
            <a:off x="179587" y="64421"/>
            <a:ext cx="428126" cy="283051"/>
          </a:xfrm>
          <a:prstGeom prst="rect">
            <a:avLst/>
          </a:prstGeom>
          <a:noFill/>
          <a:ln w="9525">
            <a:noFill/>
            <a:miter lim="800000"/>
            <a:headEnd/>
            <a:tailEnd/>
          </a:ln>
        </p:spPr>
      </p:pic>
      <p:grpSp>
        <p:nvGrpSpPr>
          <p:cNvPr id="12" name="Agrupa 11"/>
          <p:cNvGrpSpPr/>
          <p:nvPr userDrawn="1"/>
        </p:nvGrpSpPr>
        <p:grpSpPr>
          <a:xfrm>
            <a:off x="2347164" y="327556"/>
            <a:ext cx="1197740" cy="438113"/>
            <a:chOff x="-4068960" y="2459856"/>
            <a:chExt cx="4976829" cy="1820440"/>
          </a:xfrm>
        </p:grpSpPr>
        <p:sp>
          <p:nvSpPr>
            <p:cNvPr id="13" name="Oval 12"/>
            <p:cNvSpPr/>
            <p:nvPr/>
          </p:nvSpPr>
          <p:spPr>
            <a:xfrm>
              <a:off x="-1404664" y="2782000"/>
              <a:ext cx="1224136" cy="12241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14" name="Imatge 13"/>
            <p:cNvPicPr>
              <a:picLocks noChangeAspect="1"/>
            </p:cNvPicPr>
            <p:nvPr/>
          </p:nvPicPr>
          <p:blipFill>
            <a:blip r:embed="rId4" cstate="print">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4068960" y="2459856"/>
              <a:ext cx="4976829" cy="1820440"/>
            </a:xfrm>
            <a:prstGeom prst="rect">
              <a:avLst/>
            </a:prstGeom>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p:cNvSpPr/>
          <p:nvPr userDrawn="1"/>
        </p:nvSpPr>
        <p:spPr>
          <a:xfrm>
            <a:off x="1907704" y="-27384"/>
            <a:ext cx="7200800" cy="807913"/>
          </a:xfrm>
          <a:prstGeom prst="rect">
            <a:avLst/>
          </a:prstGeom>
        </p:spPr>
        <p:txBody>
          <a:bodyPr wrap="square">
            <a:spAutoFit/>
          </a:bodyPr>
          <a:lstStyle/>
          <a:p>
            <a:pPr algn="r"/>
            <a:r>
              <a:rPr lang="en-US" sz="1200" b="1" dirty="0" smtClean="0">
                <a:solidFill>
                  <a:schemeClr val="bg1">
                    <a:lumMod val="95000"/>
                  </a:schemeClr>
                </a:solidFill>
              </a:rPr>
              <a:t>European Network of Earth Observation Networks Plenary Workshop </a:t>
            </a:r>
          </a:p>
          <a:p>
            <a:pPr algn="r"/>
            <a:r>
              <a:rPr lang="en-US" sz="1200" b="0" i="1" dirty="0" smtClean="0">
                <a:solidFill>
                  <a:schemeClr val="bg1">
                    <a:lumMod val="95000"/>
                  </a:schemeClr>
                </a:solidFill>
              </a:rPr>
              <a:t>Building a collaborative ENEON to inform policies and actions to </a:t>
            </a:r>
          </a:p>
          <a:p>
            <a:pPr algn="r"/>
            <a:r>
              <a:rPr lang="en-US" sz="1200" b="0" i="1" dirty="0" smtClean="0">
                <a:solidFill>
                  <a:schemeClr val="bg1">
                    <a:lumMod val="95000"/>
                  </a:schemeClr>
                </a:solidFill>
              </a:rPr>
              <a:t>address complex societal challenges</a:t>
            </a:r>
          </a:p>
          <a:p>
            <a:pPr algn="r"/>
            <a:r>
              <a:rPr lang="en-US" sz="1050" b="0" i="1" dirty="0" smtClean="0"/>
              <a:t>12 - 13 October </a:t>
            </a:r>
            <a:r>
              <a:rPr lang="en-US" sz="1050" b="1" dirty="0" smtClean="0"/>
              <a:t>2016, Laxenburg, Austria</a:t>
            </a:r>
          </a:p>
        </p:txBody>
      </p:sp>
      <p:pic>
        <p:nvPicPr>
          <p:cNvPr id="9" name="Picture 26" descr="ConnectinGEO"/>
          <p:cNvPicPr>
            <a:picLocks noChangeAspect="1" noChangeArrowheads="1"/>
          </p:cNvPicPr>
          <p:nvPr userDrawn="1"/>
        </p:nvPicPr>
        <p:blipFill>
          <a:blip r:embed="rId2" cstate="print"/>
          <a:srcRect/>
          <a:stretch>
            <a:fillRect/>
          </a:stretch>
        </p:blipFill>
        <p:spPr bwMode="auto">
          <a:xfrm>
            <a:off x="44149" y="389694"/>
            <a:ext cx="2195774" cy="330740"/>
          </a:xfrm>
          <a:prstGeom prst="rect">
            <a:avLst/>
          </a:prstGeom>
          <a:noFill/>
        </p:spPr>
      </p:pic>
      <p:pic>
        <p:nvPicPr>
          <p:cNvPr id="10" name="Picture 17" descr="\\joanma\www\projectes\eneon\IMG\EC.gif"/>
          <p:cNvPicPr>
            <a:picLocks noChangeAspect="1" noChangeArrowheads="1"/>
          </p:cNvPicPr>
          <p:nvPr userDrawn="1"/>
        </p:nvPicPr>
        <p:blipFill>
          <a:blip r:embed="rId3" cstate="print"/>
          <a:srcRect/>
          <a:stretch>
            <a:fillRect/>
          </a:stretch>
        </p:blipFill>
        <p:spPr bwMode="auto">
          <a:xfrm>
            <a:off x="179587" y="64421"/>
            <a:ext cx="428126" cy="283051"/>
          </a:xfrm>
          <a:prstGeom prst="rect">
            <a:avLst/>
          </a:prstGeom>
          <a:noFill/>
          <a:ln w="9525">
            <a:noFill/>
            <a:miter lim="800000"/>
            <a:headEnd/>
            <a:tailEnd/>
          </a:ln>
        </p:spPr>
      </p:pic>
      <p:grpSp>
        <p:nvGrpSpPr>
          <p:cNvPr id="12" name="Agrupa 11"/>
          <p:cNvGrpSpPr/>
          <p:nvPr userDrawn="1"/>
        </p:nvGrpSpPr>
        <p:grpSpPr>
          <a:xfrm>
            <a:off x="2347164" y="327556"/>
            <a:ext cx="1197740" cy="438113"/>
            <a:chOff x="-4068960" y="2459856"/>
            <a:chExt cx="4976829" cy="1820440"/>
          </a:xfrm>
        </p:grpSpPr>
        <p:sp>
          <p:nvSpPr>
            <p:cNvPr id="13" name="Oval 12"/>
            <p:cNvSpPr/>
            <p:nvPr/>
          </p:nvSpPr>
          <p:spPr>
            <a:xfrm>
              <a:off x="-1404664" y="2782000"/>
              <a:ext cx="1224136" cy="12241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14" name="Imatge 13"/>
            <p:cNvPicPr>
              <a:picLocks noChangeAspect="1"/>
            </p:cNvPicPr>
            <p:nvPr/>
          </p:nvPicPr>
          <p:blipFill>
            <a:blip r:embed="rId4" cstate="print">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4068960" y="2459856"/>
              <a:ext cx="4976829" cy="1820440"/>
            </a:xfrm>
            <a:prstGeom prst="rect">
              <a:avLst/>
            </a:prstGeom>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1907704" y="-27384"/>
            <a:ext cx="7200800" cy="807913"/>
          </a:xfrm>
          <a:prstGeom prst="rect">
            <a:avLst/>
          </a:prstGeom>
        </p:spPr>
        <p:txBody>
          <a:bodyPr wrap="square">
            <a:spAutoFit/>
          </a:bodyPr>
          <a:lstStyle/>
          <a:p>
            <a:pPr algn="r"/>
            <a:r>
              <a:rPr lang="en-US" sz="1200" b="1" dirty="0" smtClean="0">
                <a:solidFill>
                  <a:schemeClr val="bg1">
                    <a:lumMod val="95000"/>
                  </a:schemeClr>
                </a:solidFill>
              </a:rPr>
              <a:t>European Network of Earth Observation Networks Plenary Workshop </a:t>
            </a:r>
          </a:p>
          <a:p>
            <a:pPr algn="r"/>
            <a:r>
              <a:rPr lang="en-US" sz="1200" b="0" i="1" dirty="0" smtClean="0">
                <a:solidFill>
                  <a:schemeClr val="bg1">
                    <a:lumMod val="95000"/>
                  </a:schemeClr>
                </a:solidFill>
              </a:rPr>
              <a:t>Building a collaborative ENEON to inform policies and actions to </a:t>
            </a:r>
          </a:p>
          <a:p>
            <a:pPr algn="r"/>
            <a:r>
              <a:rPr lang="en-US" sz="1200" b="0" i="1" dirty="0" smtClean="0">
                <a:solidFill>
                  <a:schemeClr val="bg1">
                    <a:lumMod val="95000"/>
                  </a:schemeClr>
                </a:solidFill>
              </a:rPr>
              <a:t>address complex societal challenges</a:t>
            </a:r>
          </a:p>
          <a:p>
            <a:pPr algn="r"/>
            <a:r>
              <a:rPr lang="en-US" sz="1050" b="0" i="1" dirty="0" smtClean="0"/>
              <a:t>12 - 13 October </a:t>
            </a:r>
            <a:r>
              <a:rPr lang="en-US" sz="1050" b="1" dirty="0" smtClean="0"/>
              <a:t>2016, Laxenburg, Austria</a:t>
            </a:r>
          </a:p>
        </p:txBody>
      </p:sp>
      <p:pic>
        <p:nvPicPr>
          <p:cNvPr id="13" name="Picture 26" descr="ConnectinGEO"/>
          <p:cNvPicPr>
            <a:picLocks noChangeAspect="1" noChangeArrowheads="1"/>
          </p:cNvPicPr>
          <p:nvPr userDrawn="1"/>
        </p:nvPicPr>
        <p:blipFill>
          <a:blip r:embed="rId2" cstate="print"/>
          <a:srcRect/>
          <a:stretch>
            <a:fillRect/>
          </a:stretch>
        </p:blipFill>
        <p:spPr bwMode="auto">
          <a:xfrm>
            <a:off x="44149" y="389694"/>
            <a:ext cx="2195774" cy="330740"/>
          </a:xfrm>
          <a:prstGeom prst="rect">
            <a:avLst/>
          </a:prstGeom>
          <a:noFill/>
        </p:spPr>
      </p:pic>
      <p:pic>
        <p:nvPicPr>
          <p:cNvPr id="14" name="Picture 17" descr="\\joanma\www\projectes\eneon\IMG\EC.gif"/>
          <p:cNvPicPr>
            <a:picLocks noChangeAspect="1" noChangeArrowheads="1"/>
          </p:cNvPicPr>
          <p:nvPr userDrawn="1"/>
        </p:nvPicPr>
        <p:blipFill>
          <a:blip r:embed="rId3" cstate="print"/>
          <a:srcRect/>
          <a:stretch>
            <a:fillRect/>
          </a:stretch>
        </p:blipFill>
        <p:spPr bwMode="auto">
          <a:xfrm>
            <a:off x="179587" y="64421"/>
            <a:ext cx="428126" cy="283051"/>
          </a:xfrm>
          <a:prstGeom prst="rect">
            <a:avLst/>
          </a:prstGeom>
          <a:noFill/>
          <a:ln w="9525">
            <a:noFill/>
            <a:miter lim="800000"/>
            <a:headEnd/>
            <a:tailEnd/>
          </a:ln>
        </p:spPr>
      </p:pic>
      <p:grpSp>
        <p:nvGrpSpPr>
          <p:cNvPr id="16" name="Agrupa 15"/>
          <p:cNvGrpSpPr/>
          <p:nvPr userDrawn="1"/>
        </p:nvGrpSpPr>
        <p:grpSpPr>
          <a:xfrm>
            <a:off x="2347164" y="327556"/>
            <a:ext cx="1197740" cy="438113"/>
            <a:chOff x="-4068960" y="2459856"/>
            <a:chExt cx="4976829" cy="1820440"/>
          </a:xfrm>
        </p:grpSpPr>
        <p:sp>
          <p:nvSpPr>
            <p:cNvPr id="17" name="Oval 16"/>
            <p:cNvSpPr/>
            <p:nvPr/>
          </p:nvSpPr>
          <p:spPr>
            <a:xfrm>
              <a:off x="-1404664" y="2782000"/>
              <a:ext cx="1224136" cy="12241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18" name="Imatge 17"/>
            <p:cNvPicPr>
              <a:picLocks noChangeAspect="1"/>
            </p:cNvPicPr>
            <p:nvPr/>
          </p:nvPicPr>
          <p:blipFill>
            <a:blip r:embed="rId4" cstate="print">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4068960" y="2459856"/>
              <a:ext cx="4976829" cy="1820440"/>
            </a:xfrm>
            <a:prstGeom prst="rect">
              <a:avLst/>
            </a:prstGeom>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Rectangle 5"/>
          <p:cNvSpPr/>
          <p:nvPr userDrawn="1"/>
        </p:nvSpPr>
        <p:spPr>
          <a:xfrm>
            <a:off x="1907704" y="-27384"/>
            <a:ext cx="7200800" cy="807913"/>
          </a:xfrm>
          <a:prstGeom prst="rect">
            <a:avLst/>
          </a:prstGeom>
        </p:spPr>
        <p:txBody>
          <a:bodyPr wrap="square">
            <a:spAutoFit/>
          </a:bodyPr>
          <a:lstStyle/>
          <a:p>
            <a:pPr algn="r"/>
            <a:r>
              <a:rPr lang="en-US" sz="1200" b="1" dirty="0" smtClean="0">
                <a:solidFill>
                  <a:schemeClr val="bg1">
                    <a:lumMod val="95000"/>
                  </a:schemeClr>
                </a:solidFill>
              </a:rPr>
              <a:t>European Network of Earth Observation Networks Plenary Workshop </a:t>
            </a:r>
          </a:p>
          <a:p>
            <a:pPr algn="r"/>
            <a:r>
              <a:rPr lang="en-US" sz="1200" b="0" i="1" dirty="0" smtClean="0">
                <a:solidFill>
                  <a:schemeClr val="bg1">
                    <a:lumMod val="95000"/>
                  </a:schemeClr>
                </a:solidFill>
              </a:rPr>
              <a:t>Building a collaborative ENEON to inform policies and actions to </a:t>
            </a:r>
          </a:p>
          <a:p>
            <a:pPr algn="r"/>
            <a:r>
              <a:rPr lang="en-US" sz="1200" b="0" i="1" dirty="0" smtClean="0">
                <a:solidFill>
                  <a:schemeClr val="bg1">
                    <a:lumMod val="95000"/>
                  </a:schemeClr>
                </a:solidFill>
              </a:rPr>
              <a:t>address complex societal challenges</a:t>
            </a:r>
          </a:p>
          <a:p>
            <a:pPr algn="r"/>
            <a:r>
              <a:rPr lang="en-US" sz="1050" b="0" i="1" dirty="0" smtClean="0"/>
              <a:t>12 - 13 October </a:t>
            </a:r>
            <a:r>
              <a:rPr lang="en-US" sz="1050" b="1" dirty="0" smtClean="0"/>
              <a:t>2016, Laxenburg, Austria</a:t>
            </a:r>
          </a:p>
        </p:txBody>
      </p:sp>
      <p:pic>
        <p:nvPicPr>
          <p:cNvPr id="7" name="Picture 26" descr="ConnectinGEO"/>
          <p:cNvPicPr>
            <a:picLocks noChangeAspect="1" noChangeArrowheads="1"/>
          </p:cNvPicPr>
          <p:nvPr userDrawn="1"/>
        </p:nvPicPr>
        <p:blipFill>
          <a:blip r:embed="rId2" cstate="print"/>
          <a:srcRect/>
          <a:stretch>
            <a:fillRect/>
          </a:stretch>
        </p:blipFill>
        <p:spPr bwMode="auto">
          <a:xfrm>
            <a:off x="44149" y="389694"/>
            <a:ext cx="2195774" cy="330740"/>
          </a:xfrm>
          <a:prstGeom prst="rect">
            <a:avLst/>
          </a:prstGeom>
          <a:noFill/>
        </p:spPr>
      </p:pic>
      <p:pic>
        <p:nvPicPr>
          <p:cNvPr id="8" name="Picture 17" descr="\\joanma\www\projectes\eneon\IMG\EC.gif"/>
          <p:cNvPicPr>
            <a:picLocks noChangeAspect="1" noChangeArrowheads="1"/>
          </p:cNvPicPr>
          <p:nvPr userDrawn="1"/>
        </p:nvPicPr>
        <p:blipFill>
          <a:blip r:embed="rId3" cstate="print"/>
          <a:srcRect/>
          <a:stretch>
            <a:fillRect/>
          </a:stretch>
        </p:blipFill>
        <p:spPr bwMode="auto">
          <a:xfrm>
            <a:off x="179587" y="64421"/>
            <a:ext cx="428126" cy="283051"/>
          </a:xfrm>
          <a:prstGeom prst="rect">
            <a:avLst/>
          </a:prstGeom>
          <a:noFill/>
          <a:ln w="9525">
            <a:noFill/>
            <a:miter lim="800000"/>
            <a:headEnd/>
            <a:tailEnd/>
          </a:ln>
        </p:spPr>
      </p:pic>
      <p:grpSp>
        <p:nvGrpSpPr>
          <p:cNvPr id="10" name="Agrupa 9"/>
          <p:cNvGrpSpPr/>
          <p:nvPr userDrawn="1"/>
        </p:nvGrpSpPr>
        <p:grpSpPr>
          <a:xfrm>
            <a:off x="2347164" y="327556"/>
            <a:ext cx="1197740" cy="438113"/>
            <a:chOff x="-4068960" y="2459856"/>
            <a:chExt cx="4976829" cy="1820440"/>
          </a:xfrm>
        </p:grpSpPr>
        <p:sp>
          <p:nvSpPr>
            <p:cNvPr id="11" name="Oval 10"/>
            <p:cNvSpPr/>
            <p:nvPr/>
          </p:nvSpPr>
          <p:spPr>
            <a:xfrm>
              <a:off x="-1404664" y="2782000"/>
              <a:ext cx="1224136" cy="12241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12" name="Imatge 11"/>
            <p:cNvPicPr>
              <a:picLocks noChangeAspect="1"/>
            </p:cNvPicPr>
            <p:nvPr/>
          </p:nvPicPr>
          <p:blipFill>
            <a:blip r:embed="rId4" cstate="print">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4068960" y="2459856"/>
              <a:ext cx="4976829" cy="1820440"/>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Rectangle 8"/>
          <p:cNvSpPr/>
          <p:nvPr userDrawn="1"/>
        </p:nvSpPr>
        <p:spPr>
          <a:xfrm>
            <a:off x="1907704" y="-27384"/>
            <a:ext cx="7200800" cy="807913"/>
          </a:xfrm>
          <a:prstGeom prst="rect">
            <a:avLst/>
          </a:prstGeom>
        </p:spPr>
        <p:txBody>
          <a:bodyPr wrap="square">
            <a:spAutoFit/>
          </a:bodyPr>
          <a:lstStyle/>
          <a:p>
            <a:pPr algn="r"/>
            <a:r>
              <a:rPr lang="en-US" sz="1200" b="1" dirty="0" smtClean="0">
                <a:solidFill>
                  <a:schemeClr val="bg1">
                    <a:lumMod val="95000"/>
                  </a:schemeClr>
                </a:solidFill>
              </a:rPr>
              <a:t>European Network of Earth Observation Networks Plenary Workshop </a:t>
            </a:r>
          </a:p>
          <a:p>
            <a:pPr algn="r"/>
            <a:r>
              <a:rPr lang="en-US" sz="1200" b="0" i="1" dirty="0" smtClean="0">
                <a:solidFill>
                  <a:schemeClr val="bg1">
                    <a:lumMod val="95000"/>
                  </a:schemeClr>
                </a:solidFill>
              </a:rPr>
              <a:t>Building a collaborative ENEON to inform policies and actions to </a:t>
            </a:r>
          </a:p>
          <a:p>
            <a:pPr algn="r"/>
            <a:r>
              <a:rPr lang="en-US" sz="1200" b="0" i="1" dirty="0" smtClean="0">
                <a:solidFill>
                  <a:schemeClr val="bg1">
                    <a:lumMod val="95000"/>
                  </a:schemeClr>
                </a:solidFill>
              </a:rPr>
              <a:t>address complex societal challenges</a:t>
            </a:r>
          </a:p>
          <a:p>
            <a:pPr algn="r"/>
            <a:r>
              <a:rPr lang="en-US" sz="1050" b="0" i="1" dirty="0" smtClean="0"/>
              <a:t>12 - 13 October </a:t>
            </a:r>
            <a:r>
              <a:rPr lang="en-US" sz="1050" b="1" dirty="0" smtClean="0"/>
              <a:t>2016, Laxenburg, Austria</a:t>
            </a:r>
          </a:p>
        </p:txBody>
      </p:sp>
      <p:pic>
        <p:nvPicPr>
          <p:cNvPr id="10" name="Picture 26" descr="ConnectinGEO"/>
          <p:cNvPicPr>
            <a:picLocks noChangeAspect="1" noChangeArrowheads="1"/>
          </p:cNvPicPr>
          <p:nvPr userDrawn="1"/>
        </p:nvPicPr>
        <p:blipFill>
          <a:blip r:embed="rId2" cstate="print"/>
          <a:srcRect/>
          <a:stretch>
            <a:fillRect/>
          </a:stretch>
        </p:blipFill>
        <p:spPr bwMode="auto">
          <a:xfrm>
            <a:off x="44149" y="389694"/>
            <a:ext cx="2195774" cy="330740"/>
          </a:xfrm>
          <a:prstGeom prst="rect">
            <a:avLst/>
          </a:prstGeom>
          <a:noFill/>
        </p:spPr>
      </p:pic>
      <p:pic>
        <p:nvPicPr>
          <p:cNvPr id="11" name="Picture 17" descr="\\joanma\www\projectes\eneon\IMG\EC.gif"/>
          <p:cNvPicPr>
            <a:picLocks noChangeAspect="1" noChangeArrowheads="1"/>
          </p:cNvPicPr>
          <p:nvPr userDrawn="1"/>
        </p:nvPicPr>
        <p:blipFill>
          <a:blip r:embed="rId3" cstate="print"/>
          <a:srcRect/>
          <a:stretch>
            <a:fillRect/>
          </a:stretch>
        </p:blipFill>
        <p:spPr bwMode="auto">
          <a:xfrm>
            <a:off x="179587" y="64421"/>
            <a:ext cx="428126" cy="283051"/>
          </a:xfrm>
          <a:prstGeom prst="rect">
            <a:avLst/>
          </a:prstGeom>
          <a:noFill/>
          <a:ln w="9525">
            <a:noFill/>
            <a:miter lim="800000"/>
            <a:headEnd/>
            <a:tailEnd/>
          </a:ln>
        </p:spPr>
      </p:pic>
      <p:grpSp>
        <p:nvGrpSpPr>
          <p:cNvPr id="6" name="Agrupa 5"/>
          <p:cNvGrpSpPr/>
          <p:nvPr userDrawn="1"/>
        </p:nvGrpSpPr>
        <p:grpSpPr>
          <a:xfrm>
            <a:off x="2347164" y="327556"/>
            <a:ext cx="1197740" cy="438113"/>
            <a:chOff x="-4068960" y="2459856"/>
            <a:chExt cx="4976829" cy="1820440"/>
          </a:xfrm>
        </p:grpSpPr>
        <p:sp>
          <p:nvSpPr>
            <p:cNvPr id="7" name="Oval 6"/>
            <p:cNvSpPr/>
            <p:nvPr/>
          </p:nvSpPr>
          <p:spPr>
            <a:xfrm>
              <a:off x="-1404664" y="2782000"/>
              <a:ext cx="1224136" cy="12241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8" name="Imatge 7"/>
            <p:cNvPicPr>
              <a:picLocks noChangeAspect="1"/>
            </p:cNvPicPr>
            <p:nvPr/>
          </p:nvPicPr>
          <p:blipFill>
            <a:blip r:embed="rId4" cstate="print">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4068960" y="2459856"/>
              <a:ext cx="4976829" cy="1820440"/>
            </a:xfrm>
            <a:prstGeom prst="rect">
              <a:avLst/>
            </a:prstGeom>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83474"/>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983474"/>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321946"/>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9" name="Straight Connector 8"/>
          <p:cNvCxnSpPr/>
          <p:nvPr/>
        </p:nvCxnSpPr>
        <p:spPr>
          <a:xfrm rot="5400000">
            <a:off x="-13116" y="3771600"/>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907704" y="-27384"/>
            <a:ext cx="7200800" cy="807913"/>
          </a:xfrm>
          <a:prstGeom prst="rect">
            <a:avLst/>
          </a:prstGeom>
        </p:spPr>
        <p:txBody>
          <a:bodyPr wrap="square">
            <a:spAutoFit/>
          </a:bodyPr>
          <a:lstStyle/>
          <a:p>
            <a:pPr algn="r"/>
            <a:r>
              <a:rPr lang="en-US" sz="1200" b="1" dirty="0" smtClean="0">
                <a:solidFill>
                  <a:schemeClr val="bg1">
                    <a:lumMod val="95000"/>
                  </a:schemeClr>
                </a:solidFill>
              </a:rPr>
              <a:t>European Network of Earth Observation Networks Plenary Workshop </a:t>
            </a:r>
          </a:p>
          <a:p>
            <a:pPr algn="r"/>
            <a:r>
              <a:rPr lang="en-US" sz="1200" b="0" i="1" dirty="0" smtClean="0">
                <a:solidFill>
                  <a:schemeClr val="bg1">
                    <a:lumMod val="95000"/>
                  </a:schemeClr>
                </a:solidFill>
              </a:rPr>
              <a:t>Building a collaborative ENEON to inform policies and actions to </a:t>
            </a:r>
          </a:p>
          <a:p>
            <a:pPr algn="r"/>
            <a:r>
              <a:rPr lang="en-US" sz="1200" b="0" i="1" dirty="0" smtClean="0">
                <a:solidFill>
                  <a:schemeClr val="bg1">
                    <a:lumMod val="95000"/>
                  </a:schemeClr>
                </a:solidFill>
              </a:rPr>
              <a:t>address complex societal challenges</a:t>
            </a:r>
          </a:p>
          <a:p>
            <a:pPr algn="r"/>
            <a:r>
              <a:rPr lang="en-US" sz="1050" b="0" i="1" dirty="0" smtClean="0"/>
              <a:t>12 - 13 October </a:t>
            </a:r>
            <a:r>
              <a:rPr lang="en-US" sz="1050" b="1" dirty="0" smtClean="0"/>
              <a:t>2016, Laxenburg, Austria</a:t>
            </a:r>
          </a:p>
        </p:txBody>
      </p:sp>
      <p:pic>
        <p:nvPicPr>
          <p:cNvPr id="11" name="Picture 26" descr="ConnectinGEO"/>
          <p:cNvPicPr>
            <a:picLocks noChangeAspect="1" noChangeArrowheads="1"/>
          </p:cNvPicPr>
          <p:nvPr userDrawn="1"/>
        </p:nvPicPr>
        <p:blipFill>
          <a:blip r:embed="rId2" cstate="print"/>
          <a:srcRect/>
          <a:stretch>
            <a:fillRect/>
          </a:stretch>
        </p:blipFill>
        <p:spPr bwMode="auto">
          <a:xfrm>
            <a:off x="44149" y="389694"/>
            <a:ext cx="2195774" cy="330740"/>
          </a:xfrm>
          <a:prstGeom prst="rect">
            <a:avLst/>
          </a:prstGeom>
          <a:noFill/>
        </p:spPr>
      </p:pic>
      <p:pic>
        <p:nvPicPr>
          <p:cNvPr id="12" name="Picture 17" descr="\\joanma\www\projectes\eneon\IMG\EC.gif"/>
          <p:cNvPicPr>
            <a:picLocks noChangeAspect="1" noChangeArrowheads="1"/>
          </p:cNvPicPr>
          <p:nvPr userDrawn="1"/>
        </p:nvPicPr>
        <p:blipFill>
          <a:blip r:embed="rId3" cstate="print"/>
          <a:srcRect/>
          <a:stretch>
            <a:fillRect/>
          </a:stretch>
        </p:blipFill>
        <p:spPr bwMode="auto">
          <a:xfrm>
            <a:off x="179587" y="64421"/>
            <a:ext cx="428126" cy="283051"/>
          </a:xfrm>
          <a:prstGeom prst="rect">
            <a:avLst/>
          </a:prstGeom>
          <a:noFill/>
          <a:ln w="9525">
            <a:noFill/>
            <a:miter lim="800000"/>
            <a:headEnd/>
            <a:tailEnd/>
          </a:ln>
        </p:spPr>
      </p:pic>
      <p:grpSp>
        <p:nvGrpSpPr>
          <p:cNvPr id="14" name="Agrupa 13"/>
          <p:cNvGrpSpPr/>
          <p:nvPr userDrawn="1"/>
        </p:nvGrpSpPr>
        <p:grpSpPr>
          <a:xfrm>
            <a:off x="2347164" y="327556"/>
            <a:ext cx="1197740" cy="438113"/>
            <a:chOff x="-4068960" y="2459856"/>
            <a:chExt cx="4976829" cy="1820440"/>
          </a:xfrm>
        </p:grpSpPr>
        <p:sp>
          <p:nvSpPr>
            <p:cNvPr id="15" name="Oval 14"/>
            <p:cNvSpPr/>
            <p:nvPr/>
          </p:nvSpPr>
          <p:spPr>
            <a:xfrm>
              <a:off x="-1404664" y="2782000"/>
              <a:ext cx="1224136" cy="12241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16" name="Imatge 15"/>
            <p:cNvPicPr>
              <a:picLocks noChangeAspect="1"/>
            </p:cNvPicPr>
            <p:nvPr/>
          </p:nvPicPr>
          <p:blipFill>
            <a:blip r:embed="rId4" cstate="print">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4068960" y="2459856"/>
              <a:ext cx="4976829" cy="1820440"/>
            </a:xfrm>
            <a:prstGeom prst="rect">
              <a:avLst/>
            </a:prstGeom>
          </p:spPr>
        </p:pic>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69776"/>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936576"/>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0" y="0"/>
            <a:ext cx="9144000" cy="7647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4"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iming>
    <p:tnLst>
      <p:par>
        <p:cTn xmlns:p14="http://schemas.microsoft.com/office/powerpoint/2010/main" id="1" dur="indefinite" restart="never" nodeType="tmRoot"/>
      </p:par>
    </p:tnLst>
  </p:timing>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8.xml"/><Relationship Id="rId2"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8.xml"/><Relationship Id="rId2"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jpg"/><Relationship Id="rId1" Type="http://schemas.openxmlformats.org/officeDocument/2006/relationships/slideLayout" Target="../slideLayouts/slideLayout8.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1" Type="http://schemas.openxmlformats.org/officeDocument/2006/relationships/image" Target="../media/image27.png"/><Relationship Id="rId12" Type="http://schemas.openxmlformats.org/officeDocument/2006/relationships/image" Target="file://localhost/Users/lionelmenard/Documents/GEO/GEO-12-Mexico/AIP-8-Side-Event/Capture%20d%E2%80%99e%CC%81cran%202015-10-30%20a%CC%80%2015.00.32.png" TargetMode="External"/><Relationship Id="rId13" Type="http://schemas.openxmlformats.org/officeDocument/2006/relationships/image" Target="../media/image28.png"/><Relationship Id="rId14" Type="http://schemas.openxmlformats.org/officeDocument/2006/relationships/image" Target="file://localhost/Users/lionelmenard/Documents/GEO/GEO-12-Mexico/AIP-8-Side-Event/Capture%20d%E2%80%99e%CC%81cran%202015-10-30%20a%CC%80%2014.57.58.png" TargetMode="External"/><Relationship Id="rId15" Type="http://schemas.openxmlformats.org/officeDocument/2006/relationships/image" Target="../media/image29.png"/><Relationship Id="rId16" Type="http://schemas.openxmlformats.org/officeDocument/2006/relationships/image" Target="file://localhost/Users/lionelmenard/Documents/GEO/GEO-12-Mexico/AIP-8-Side-Event/Capture%20d%E2%80%99e%CC%81cran%202015-10-30%20a%CC%80%2015.03.44.png" TargetMode="External"/><Relationship Id="rId1" Type="http://schemas.openxmlformats.org/officeDocument/2006/relationships/slideLayout" Target="../slideLayouts/slideLayout8.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file://localhost/Users/lionelmenard/Documents/GEO/GEO-12-Mexico/AIP-8-Side-Event/Capture%20d%E2%80%99e%CC%81cran%202015-10-30%20a%CC%80%2014.54.03.png" TargetMode="External"/><Relationship Id="rId6" Type="http://schemas.openxmlformats.org/officeDocument/2006/relationships/image" Target="../media/image24.png"/><Relationship Id="rId7" Type="http://schemas.openxmlformats.org/officeDocument/2006/relationships/image" Target="file://localhost/Users/lionelmenard/Documents/GEO/GEO-12-Mexico/AIP-8-Side-Event/Capture%20d%E2%80%99e%CC%81cran%202015-10-30%20a%CC%80%2014.51.26.png" TargetMode="External"/><Relationship Id="rId8" Type="http://schemas.openxmlformats.org/officeDocument/2006/relationships/image" Target="../media/image25.png"/><Relationship Id="rId9" Type="http://schemas.openxmlformats.org/officeDocument/2006/relationships/image" Target="file://localhost/Users/lionelmenard/Documents/GEO/GEO-12-Mexico/AIP-8-Side-Event/Capture%20d%E2%80%99e%CC%81cran%202015-10-30%20a%CC%80%2014.52.55.png" TargetMode="External"/><Relationship Id="rId10"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7" name="Oval 36"/>
          <p:cNvSpPr/>
          <p:nvPr/>
        </p:nvSpPr>
        <p:spPr>
          <a:xfrm>
            <a:off x="3325286" y="1268131"/>
            <a:ext cx="1224136" cy="12241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8" descr="E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8105" y="6265118"/>
            <a:ext cx="714375" cy="476250"/>
          </a:xfrm>
          <a:prstGeom prst="rect">
            <a:avLst/>
          </a:prstGeom>
          <a:noFill/>
          <a:extLst>
            <a:ext uri="{909E8E84-426E-40dd-AFC4-6F175D3DCCD1}">
              <a14:hiddenFill xmlns:a14="http://schemas.microsoft.com/office/drawing/2010/main">
                <a:solidFill>
                  <a:srgbClr val="FFFFFF"/>
                </a:solidFill>
              </a14:hiddenFill>
            </a:ext>
          </a:extLst>
        </p:spPr>
      </p:pic>
      <p:pic>
        <p:nvPicPr>
          <p:cNvPr id="17" name="Imatge 16"/>
          <p:cNvPicPr>
            <a:picLocks noChangeAspect="1"/>
          </p:cNvPicPr>
          <p:nvPr/>
        </p:nvPicPr>
        <p:blipFill>
          <a:blip r:embed="rId3" cstate="print">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179512" y="6227666"/>
            <a:ext cx="1207530" cy="441694"/>
          </a:xfrm>
          <a:prstGeom prst="rect">
            <a:avLst/>
          </a:prstGeom>
        </p:spPr>
      </p:pic>
      <p:sp>
        <p:nvSpPr>
          <p:cNvPr id="18" name="TextBox 9"/>
          <p:cNvSpPr txBox="1"/>
          <p:nvPr/>
        </p:nvSpPr>
        <p:spPr>
          <a:xfrm>
            <a:off x="2663788" y="6202291"/>
            <a:ext cx="3816424" cy="492443"/>
          </a:xfrm>
          <a:prstGeom prst="rect">
            <a:avLst/>
          </a:prstGeom>
          <a:noFill/>
        </p:spPr>
        <p:txBody>
          <a:bodyPr wrap="square" rtlCol="0">
            <a:spAutoFit/>
          </a:bodyPr>
          <a:lstStyle/>
          <a:p>
            <a:pPr algn="ctr"/>
            <a:r>
              <a:rPr lang="en-US" sz="1400" b="1" smtClean="0"/>
              <a:t>12 - 13 October 2016</a:t>
            </a:r>
          </a:p>
          <a:p>
            <a:pPr algn="ctr"/>
            <a:r>
              <a:rPr lang="en-US" sz="1200" smtClean="0"/>
              <a:t>IIASA. Schlossplatz 1 - A-2361 Laxenburg, Austria</a:t>
            </a:r>
            <a:endParaRPr lang="en-US" sz="1200"/>
          </a:p>
        </p:txBody>
      </p:sp>
      <p:pic>
        <p:nvPicPr>
          <p:cNvPr id="20" name="Imatge 1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26512" y="5808798"/>
            <a:ext cx="800472" cy="371279"/>
          </a:xfrm>
          <a:prstGeom prst="rect">
            <a:avLst/>
          </a:prstGeom>
        </p:spPr>
      </p:pic>
      <p:sp>
        <p:nvSpPr>
          <p:cNvPr id="21" name="TextBox 10"/>
          <p:cNvSpPr txBox="1"/>
          <p:nvPr/>
        </p:nvSpPr>
        <p:spPr>
          <a:xfrm>
            <a:off x="395536" y="4638150"/>
            <a:ext cx="8208912" cy="1200328"/>
          </a:xfrm>
          <a:prstGeom prst="rect">
            <a:avLst/>
          </a:prstGeom>
          <a:noFill/>
        </p:spPr>
        <p:txBody>
          <a:bodyPr wrap="square" rtlCol="0">
            <a:spAutoFit/>
          </a:bodyPr>
          <a:lstStyle/>
          <a:p>
            <a:pPr algn="ctr"/>
            <a:r>
              <a:rPr lang="en-US" sz="2400" smtClean="0">
                <a:solidFill>
                  <a:srgbClr val="0070C0"/>
                </a:solidFill>
              </a:rPr>
              <a:t>[Meta network in solar energy: A contribution to ENEON]</a:t>
            </a:r>
          </a:p>
          <a:p>
            <a:pPr algn="ctr"/>
            <a:endParaRPr lang="en-US" sz="2400" smtClean="0">
              <a:solidFill>
                <a:srgbClr val="0070C0"/>
              </a:solidFill>
            </a:endParaRPr>
          </a:p>
          <a:p>
            <a:pPr algn="ctr"/>
            <a:r>
              <a:rPr lang="en-US" sz="2400" smtClean="0">
                <a:solidFill>
                  <a:srgbClr val="0070C0"/>
                </a:solidFill>
              </a:rPr>
              <a:t>[Lionel MENARD – ARMINES/MINES ParisTech]</a:t>
            </a:r>
            <a:endParaRPr lang="en-US" sz="2400">
              <a:solidFill>
                <a:srgbClr val="0070C0"/>
              </a:solidFill>
            </a:endParaRPr>
          </a:p>
        </p:txBody>
      </p:sp>
      <p:grpSp>
        <p:nvGrpSpPr>
          <p:cNvPr id="2" name="Agrupa 1"/>
          <p:cNvGrpSpPr/>
          <p:nvPr/>
        </p:nvGrpSpPr>
        <p:grpSpPr>
          <a:xfrm>
            <a:off x="679430" y="926647"/>
            <a:ext cx="7785140" cy="2000548"/>
            <a:chOff x="1107340" y="926647"/>
            <a:chExt cx="7785140" cy="2000548"/>
          </a:xfrm>
        </p:grpSpPr>
        <p:pic>
          <p:nvPicPr>
            <p:cNvPr id="32" name="Imatge 31"/>
            <p:cNvPicPr>
              <a:picLocks noChangeAspect="1"/>
            </p:cNvPicPr>
            <p:nvPr/>
          </p:nvPicPr>
          <p:blipFill>
            <a:blip r:embed="rId5" cstate="print">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1107340" y="980728"/>
              <a:ext cx="4976829" cy="1820440"/>
            </a:xfrm>
            <a:prstGeom prst="rect">
              <a:avLst/>
            </a:prstGeom>
          </p:spPr>
        </p:pic>
        <p:cxnSp>
          <p:nvCxnSpPr>
            <p:cNvPr id="33" name="Straight Connector 5"/>
            <p:cNvCxnSpPr/>
            <p:nvPr/>
          </p:nvCxnSpPr>
          <p:spPr>
            <a:xfrm>
              <a:off x="6156176" y="980728"/>
              <a:ext cx="0" cy="190800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34" name="TextBox 6"/>
            <p:cNvSpPr txBox="1"/>
            <p:nvPr/>
          </p:nvSpPr>
          <p:spPr>
            <a:xfrm>
              <a:off x="6228184" y="926647"/>
              <a:ext cx="2664296" cy="2000548"/>
            </a:xfrm>
            <a:prstGeom prst="rect">
              <a:avLst/>
            </a:prstGeom>
            <a:noFill/>
          </p:spPr>
          <p:txBody>
            <a:bodyPr wrap="square" rtlCol="0">
              <a:spAutoFit/>
            </a:bodyPr>
            <a:lstStyle/>
            <a:p>
              <a:r>
                <a:rPr lang="en-US" sz="2000" b="1" dirty="0" smtClean="0">
                  <a:solidFill>
                    <a:schemeClr val="bg1"/>
                  </a:solidFill>
                </a:rPr>
                <a:t>European</a:t>
              </a:r>
            </a:p>
            <a:p>
              <a:r>
                <a:rPr lang="en-US" sz="2000" b="1" dirty="0" smtClean="0">
                  <a:solidFill>
                    <a:schemeClr val="bg1"/>
                  </a:solidFill>
                </a:rPr>
                <a:t>Network of</a:t>
              </a:r>
            </a:p>
            <a:p>
              <a:r>
                <a:rPr lang="en-US" sz="2000" b="1" dirty="0" smtClean="0">
                  <a:solidFill>
                    <a:schemeClr val="bg1"/>
                  </a:solidFill>
                </a:rPr>
                <a:t>Earth </a:t>
              </a:r>
              <a:br>
                <a:rPr lang="en-US" sz="2000" b="1" dirty="0" smtClean="0">
                  <a:solidFill>
                    <a:schemeClr val="bg1"/>
                  </a:solidFill>
                </a:rPr>
              </a:br>
              <a:r>
                <a:rPr lang="en-US" sz="2000" b="1" dirty="0" smtClean="0">
                  <a:solidFill>
                    <a:schemeClr val="bg1"/>
                  </a:solidFill>
                </a:rPr>
                <a:t>Observation</a:t>
              </a:r>
            </a:p>
            <a:p>
              <a:r>
                <a:rPr lang="en-US" sz="2000" b="1" dirty="0" smtClean="0">
                  <a:solidFill>
                    <a:schemeClr val="bg1"/>
                  </a:solidFill>
                </a:rPr>
                <a:t>Networks</a:t>
              </a:r>
            </a:p>
            <a:p>
              <a:r>
                <a:rPr lang="en-US" sz="2000" b="1" dirty="0" smtClean="0">
                  <a:solidFill>
                    <a:schemeClr val="bg1"/>
                  </a:solidFill>
                </a:rPr>
                <a:t>Plenary Workshop</a:t>
              </a:r>
            </a:p>
          </p:txBody>
        </p:sp>
      </p:grpSp>
      <p:sp>
        <p:nvSpPr>
          <p:cNvPr id="35" name="TextBox 9"/>
          <p:cNvSpPr txBox="1"/>
          <p:nvPr/>
        </p:nvSpPr>
        <p:spPr>
          <a:xfrm>
            <a:off x="624652" y="3429000"/>
            <a:ext cx="7894697" cy="830997"/>
          </a:xfrm>
          <a:prstGeom prst="rect">
            <a:avLst/>
          </a:prstGeom>
          <a:noFill/>
        </p:spPr>
        <p:txBody>
          <a:bodyPr wrap="square" rtlCol="0">
            <a:spAutoFit/>
          </a:bodyPr>
          <a:lstStyle/>
          <a:p>
            <a:pPr algn="ctr"/>
            <a:r>
              <a:rPr lang="en-US" sz="2400" b="1" smtClean="0">
                <a:solidFill>
                  <a:schemeClr val="bg1"/>
                </a:solidFill>
              </a:rPr>
              <a:t>Building a collaborative ENEON to inform policies and actions to address complex societal challenges</a:t>
            </a:r>
            <a:endParaRPr lang="en-US" sz="2400" b="1">
              <a:solidFill>
                <a:schemeClr val="bg1"/>
              </a:solidFill>
            </a:endParaRPr>
          </a:p>
        </p:txBody>
      </p:sp>
      <p:cxnSp>
        <p:nvCxnSpPr>
          <p:cNvPr id="36" name="Connector recte 35"/>
          <p:cNvCxnSpPr/>
          <p:nvPr/>
        </p:nvCxnSpPr>
        <p:spPr>
          <a:xfrm>
            <a:off x="0" y="620688"/>
            <a:ext cx="9144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543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p:cNvSpPr>
          <p:nvPr/>
        </p:nvSpPr>
        <p:spPr>
          <a:xfrm>
            <a:off x="35496" y="1680221"/>
            <a:ext cx="8956394" cy="5001008"/>
          </a:xfrm>
          <a:prstGeom prst="rect">
            <a:avLst/>
          </a:prstGeom>
        </p:spPr>
        <p:txBody>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GB" sz="1800" dirty="0" smtClean="0"/>
              <a:t>Huge potential of in-situ data from several </a:t>
            </a:r>
            <a:r>
              <a:rPr lang="en-GB" sz="1800" dirty="0"/>
              <a:t>hundreds of private ground stations </a:t>
            </a:r>
            <a:r>
              <a:rPr lang="en-GB" sz="1800" dirty="0" smtClean="0"/>
              <a:t>in EU</a:t>
            </a:r>
          </a:p>
          <a:p>
            <a:r>
              <a:rPr lang="en-GB" sz="1800" dirty="0" smtClean="0"/>
              <a:t>No need of extra money to deploy such sensors (“Low hanging fruits”)</a:t>
            </a:r>
          </a:p>
          <a:p>
            <a:r>
              <a:rPr lang="en-GB" sz="1800" dirty="0" smtClean="0"/>
              <a:t>Existing </a:t>
            </a:r>
            <a:r>
              <a:rPr lang="en-GB" sz="1800" dirty="0"/>
              <a:t>p</a:t>
            </a:r>
            <a:r>
              <a:rPr lang="en-GB" sz="1800" dirty="0" smtClean="0"/>
              <a:t>rivate ground stations already located in </a:t>
            </a:r>
            <a:r>
              <a:rPr lang="en-GB" sz="1800" dirty="0" err="1" smtClean="0"/>
              <a:t>favorable</a:t>
            </a:r>
            <a:r>
              <a:rPr lang="en-GB" sz="1800" dirty="0" smtClean="0"/>
              <a:t> areas</a:t>
            </a:r>
          </a:p>
          <a:p>
            <a:endParaRPr lang="en-GB" sz="1800" dirty="0" smtClean="0"/>
          </a:p>
          <a:p>
            <a:r>
              <a:rPr lang="en-GB" sz="1800" dirty="0" smtClean="0"/>
              <a:t>SMEs are not reluctant to share their in-situ measurements</a:t>
            </a:r>
          </a:p>
          <a:p>
            <a:r>
              <a:rPr lang="en-GB" sz="1800" dirty="0" smtClean="0"/>
              <a:t>SMEs interested in having access-to or locate such data for their business</a:t>
            </a:r>
          </a:p>
          <a:p>
            <a:r>
              <a:rPr lang="en-GB" sz="1800" dirty="0" smtClean="0"/>
              <a:t>SMEs very interested in known and recognized Quality Check (QC) procedures</a:t>
            </a:r>
          </a:p>
          <a:p>
            <a:endParaRPr lang="en-GB" sz="1800" dirty="0" smtClean="0"/>
          </a:p>
          <a:p>
            <a:r>
              <a:rPr lang="en-GB" sz="1800" dirty="0" smtClean="0"/>
              <a:t>Other untapped networks (Universities, Weather Bureaus, Gov. Agencies, NGO’s)</a:t>
            </a:r>
          </a:p>
        </p:txBody>
      </p:sp>
      <p:sp>
        <p:nvSpPr>
          <p:cNvPr id="4" name="Titre 1"/>
          <p:cNvSpPr txBox="1">
            <a:spLocks/>
          </p:cNvSpPr>
          <p:nvPr/>
        </p:nvSpPr>
        <p:spPr>
          <a:xfrm>
            <a:off x="187606" y="845148"/>
            <a:ext cx="7772400" cy="841206"/>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t>Major lessons learned</a:t>
            </a:r>
            <a:endParaRPr lang="en-US" dirty="0"/>
          </a:p>
        </p:txBody>
      </p:sp>
      <p:sp>
        <p:nvSpPr>
          <p:cNvPr id="5" name="ZoneTexte 4"/>
          <p:cNvSpPr txBox="1"/>
          <p:nvPr/>
        </p:nvSpPr>
        <p:spPr>
          <a:xfrm>
            <a:off x="2195736" y="5230361"/>
            <a:ext cx="3717150" cy="430887"/>
          </a:xfrm>
          <a:prstGeom prst="rect">
            <a:avLst/>
          </a:prstGeom>
          <a:noFill/>
        </p:spPr>
        <p:txBody>
          <a:bodyPr wrap="none" rtlCol="0">
            <a:spAutoFit/>
          </a:bodyPr>
          <a:lstStyle/>
          <a:p>
            <a:r>
              <a:rPr lang="en-US" sz="2200" b="1" i="1" dirty="0" smtClean="0">
                <a:latin typeface="Arial"/>
                <a:cs typeface="Arial"/>
              </a:rPr>
              <a:t>ENEON for a step forward</a:t>
            </a:r>
            <a:endParaRPr lang="fr-FR" sz="2200" b="1" i="1" dirty="0">
              <a:latin typeface="Arial"/>
              <a:cs typeface="Arial"/>
            </a:endParaRPr>
          </a:p>
        </p:txBody>
      </p:sp>
    </p:spTree>
    <p:extLst>
      <p:ext uri="{BB962C8B-B14F-4D97-AF65-F5344CB8AC3E}">
        <p14:creationId xmlns:p14="http://schemas.microsoft.com/office/powerpoint/2010/main" val="8317968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1"/>
          <p:cNvGrpSpPr/>
          <p:nvPr/>
        </p:nvGrpSpPr>
        <p:grpSpPr>
          <a:xfrm>
            <a:off x="1763688" y="3978583"/>
            <a:ext cx="5616624" cy="1900558"/>
            <a:chOff x="148472" y="4650428"/>
            <a:chExt cx="8896750" cy="928977"/>
          </a:xfrm>
        </p:grpSpPr>
        <p:sp>
          <p:nvSpPr>
            <p:cNvPr id="18" name="Arrondir un rectangle avec un coin diagonal 17"/>
            <p:cNvSpPr/>
            <p:nvPr/>
          </p:nvSpPr>
          <p:spPr>
            <a:xfrm>
              <a:off x="148472" y="4661124"/>
              <a:ext cx="8896750" cy="918281"/>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endParaRPr lang="en-US" kern="1200"/>
            </a:p>
          </p:txBody>
        </p:sp>
        <p:sp>
          <p:nvSpPr>
            <p:cNvPr id="19" name="ZoneTexte 18"/>
            <p:cNvSpPr txBox="1"/>
            <p:nvPr/>
          </p:nvSpPr>
          <p:spPr>
            <a:xfrm>
              <a:off x="3114055" y="4650428"/>
              <a:ext cx="2890986" cy="195570"/>
            </a:xfrm>
            <a:prstGeom prst="rect">
              <a:avLst/>
            </a:prstGeom>
            <a:noFill/>
          </p:spPr>
          <p:txBody>
            <a:bodyPr wrap="none" rtlCol="0">
              <a:spAutoFit/>
            </a:bodyPr>
            <a:lstStyle/>
            <a:p>
              <a:pPr algn="ctr"/>
              <a:r>
                <a:rPr lang="en-US" sz="2000" b="1" kern="1200" dirty="0" smtClean="0">
                  <a:solidFill>
                    <a:prstClr val="black"/>
                  </a:solidFill>
                  <a:latin typeface="Calibri"/>
                </a:rPr>
                <a:t>META-Network</a:t>
              </a:r>
              <a:endParaRPr lang="en-US" sz="2000" b="1" kern="1200" dirty="0">
                <a:solidFill>
                  <a:prstClr val="black"/>
                </a:solidFill>
                <a:latin typeface="Calibri"/>
              </a:endParaRPr>
            </a:p>
          </p:txBody>
        </p:sp>
      </p:grpSp>
      <p:grpSp>
        <p:nvGrpSpPr>
          <p:cNvPr id="3" name="Grouper 2"/>
          <p:cNvGrpSpPr/>
          <p:nvPr/>
        </p:nvGrpSpPr>
        <p:grpSpPr>
          <a:xfrm>
            <a:off x="1844434" y="1916832"/>
            <a:ext cx="2727566" cy="2291503"/>
            <a:chOff x="1772426" y="1268760"/>
            <a:chExt cx="2727566" cy="2291503"/>
          </a:xfrm>
        </p:grpSpPr>
        <p:sp>
          <p:nvSpPr>
            <p:cNvPr id="15" name="Arrondir un rectangle avec un coin diagonal 14"/>
            <p:cNvSpPr/>
            <p:nvPr/>
          </p:nvSpPr>
          <p:spPr>
            <a:xfrm>
              <a:off x="1772426" y="1268760"/>
              <a:ext cx="2727566" cy="1224136"/>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endParaRPr lang="en-US" kern="1200"/>
            </a:p>
          </p:txBody>
        </p:sp>
        <p:sp>
          <p:nvSpPr>
            <p:cNvPr id="16" name="ZoneTexte 15"/>
            <p:cNvSpPr txBox="1"/>
            <p:nvPr/>
          </p:nvSpPr>
          <p:spPr>
            <a:xfrm>
              <a:off x="2051720" y="1340768"/>
              <a:ext cx="2139755" cy="1261884"/>
            </a:xfrm>
            <a:prstGeom prst="rect">
              <a:avLst/>
            </a:prstGeom>
            <a:noFill/>
          </p:spPr>
          <p:txBody>
            <a:bodyPr wrap="square" rtlCol="0">
              <a:spAutoFit/>
            </a:bodyPr>
            <a:lstStyle/>
            <a:p>
              <a:pPr algn="ctr"/>
              <a:r>
                <a:rPr lang="en-US" sz="2000" b="1" kern="1200" dirty="0" smtClean="0">
                  <a:solidFill>
                    <a:prstClr val="black"/>
                  </a:solidFill>
                  <a:latin typeface="Calibri"/>
                </a:rPr>
                <a:t>Global Network</a:t>
              </a:r>
            </a:p>
            <a:p>
              <a:pPr algn="ctr"/>
              <a:r>
                <a:rPr lang="en-US" sz="1400" kern="1200" dirty="0">
                  <a:solidFill>
                    <a:prstClr val="black">
                      <a:lumMod val="65000"/>
                      <a:lumOff val="35000"/>
                    </a:prstClr>
                  </a:solidFill>
                  <a:latin typeface="Arial"/>
                  <a:ea typeface="ＭＳ Ｐゴシック" charset="-128"/>
                  <a:cs typeface="Arial"/>
                </a:rPr>
                <a:t>WRDC</a:t>
              </a:r>
            </a:p>
            <a:p>
              <a:pPr algn="ctr"/>
              <a:r>
                <a:rPr lang="en-US" sz="1400" kern="1200" dirty="0">
                  <a:solidFill>
                    <a:prstClr val="black">
                      <a:lumMod val="65000"/>
                      <a:lumOff val="35000"/>
                    </a:prstClr>
                  </a:solidFill>
                  <a:latin typeface="Arial"/>
                  <a:ea typeface="ＭＳ Ｐゴシック" charset="-128"/>
                  <a:cs typeface="Arial"/>
                </a:rPr>
                <a:t>BSRN</a:t>
              </a:r>
            </a:p>
            <a:p>
              <a:pPr algn="ctr"/>
              <a:r>
                <a:rPr lang="en-US" sz="1400" kern="1200" dirty="0" smtClean="0">
                  <a:solidFill>
                    <a:prstClr val="black">
                      <a:lumMod val="65000"/>
                      <a:lumOff val="35000"/>
                    </a:prstClr>
                  </a:solidFill>
                  <a:latin typeface="Arial"/>
                  <a:ea typeface="ＭＳ Ｐゴシック" charset="-128"/>
                  <a:cs typeface="Arial"/>
                </a:rPr>
                <a:t>GAW</a:t>
              </a:r>
            </a:p>
            <a:p>
              <a:pPr algn="ctr"/>
              <a:r>
                <a:rPr lang="en-US" sz="1400" kern="1200" dirty="0" smtClean="0">
                  <a:solidFill>
                    <a:prstClr val="black">
                      <a:lumMod val="65000"/>
                      <a:lumOff val="35000"/>
                    </a:prstClr>
                  </a:solidFill>
                  <a:latin typeface="Arial"/>
                  <a:ea typeface="ＭＳ Ｐゴシック" charset="-128"/>
                  <a:cs typeface="Arial"/>
                </a:rPr>
                <a:t>….</a:t>
              </a:r>
              <a:endParaRPr lang="en-US" sz="1400" kern="1200" dirty="0">
                <a:solidFill>
                  <a:prstClr val="black">
                    <a:lumMod val="65000"/>
                    <a:lumOff val="35000"/>
                  </a:prstClr>
                </a:solidFill>
                <a:latin typeface="Arial"/>
                <a:ea typeface="ＭＳ Ｐゴシック" charset="-128"/>
                <a:cs typeface="Arial"/>
              </a:endParaRPr>
            </a:p>
          </p:txBody>
        </p:sp>
        <p:sp>
          <p:nvSpPr>
            <p:cNvPr id="17" name="Double flèche verticale 16"/>
            <p:cNvSpPr/>
            <p:nvPr/>
          </p:nvSpPr>
          <p:spPr>
            <a:xfrm>
              <a:off x="2929904" y="2294923"/>
              <a:ext cx="417960" cy="1265340"/>
            </a:xfrm>
            <a:prstGeom prst="upDownArrow">
              <a:avLst>
                <a:gd name="adj1" fmla="val 25615"/>
                <a:gd name="adj2" fmla="val 48892"/>
              </a:avLst>
            </a:prstGeom>
          </p:spPr>
          <p:style>
            <a:lnRef idx="2">
              <a:schemeClr val="accent1"/>
            </a:lnRef>
            <a:fillRef idx="1">
              <a:schemeClr val="lt1"/>
            </a:fillRef>
            <a:effectRef idx="0">
              <a:schemeClr val="accent1"/>
            </a:effectRef>
            <a:fontRef idx="minor">
              <a:schemeClr val="dk1"/>
            </a:fontRef>
          </p:style>
          <p:txBody>
            <a:bodyPr rtlCol="0" anchor="ct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endParaRPr lang="en-US" kern="1200"/>
            </a:p>
          </p:txBody>
        </p:sp>
      </p:grpSp>
      <p:grpSp>
        <p:nvGrpSpPr>
          <p:cNvPr id="4" name="Grouper 3"/>
          <p:cNvGrpSpPr/>
          <p:nvPr/>
        </p:nvGrpSpPr>
        <p:grpSpPr>
          <a:xfrm>
            <a:off x="4932040" y="1916832"/>
            <a:ext cx="2727566" cy="2273452"/>
            <a:chOff x="5588850" y="1268760"/>
            <a:chExt cx="2727566" cy="2273452"/>
          </a:xfrm>
        </p:grpSpPr>
        <p:sp>
          <p:nvSpPr>
            <p:cNvPr id="12" name="Arrondir un rectangle avec un coin diagonal 11"/>
            <p:cNvSpPr/>
            <p:nvPr/>
          </p:nvSpPr>
          <p:spPr>
            <a:xfrm>
              <a:off x="5588850" y="1268760"/>
              <a:ext cx="2727566" cy="1224136"/>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endParaRPr lang="en-US" kern="1200"/>
            </a:p>
          </p:txBody>
        </p:sp>
        <p:sp>
          <p:nvSpPr>
            <p:cNvPr id="13" name="ZoneTexte 12"/>
            <p:cNvSpPr txBox="1"/>
            <p:nvPr/>
          </p:nvSpPr>
          <p:spPr>
            <a:xfrm>
              <a:off x="5948890" y="1340768"/>
              <a:ext cx="2139755" cy="1046440"/>
            </a:xfrm>
            <a:prstGeom prst="rect">
              <a:avLst/>
            </a:prstGeom>
            <a:noFill/>
          </p:spPr>
          <p:txBody>
            <a:bodyPr wrap="square" rtlCol="0">
              <a:spAutoFit/>
            </a:bodyPr>
            <a:lstStyle/>
            <a:p>
              <a:pPr algn="ctr"/>
              <a:r>
                <a:rPr lang="en-US" sz="2000" b="1" kern="1200" dirty="0" smtClean="0">
                  <a:solidFill>
                    <a:prstClr val="black"/>
                  </a:solidFill>
                  <a:latin typeface="Calibri"/>
                </a:rPr>
                <a:t>Micro Network</a:t>
              </a:r>
            </a:p>
            <a:p>
              <a:pPr algn="ctr"/>
              <a:r>
                <a:rPr lang="en-US" sz="1400" kern="1200" dirty="0">
                  <a:solidFill>
                    <a:prstClr val="black">
                      <a:lumMod val="65000"/>
                      <a:lumOff val="35000"/>
                    </a:prstClr>
                  </a:solidFill>
                  <a:latin typeface="Arial"/>
                  <a:ea typeface="ＭＳ Ｐゴシック" charset="-128"/>
                  <a:cs typeface="Arial"/>
                </a:rPr>
                <a:t>Investors PV Plants</a:t>
              </a:r>
            </a:p>
            <a:p>
              <a:pPr algn="ctr"/>
              <a:r>
                <a:rPr lang="en-GB" sz="1400" kern="1200" dirty="0">
                  <a:solidFill>
                    <a:prstClr val="black">
                      <a:lumMod val="65000"/>
                      <a:lumOff val="35000"/>
                    </a:prstClr>
                  </a:solidFill>
                  <a:latin typeface="Arial"/>
                  <a:ea typeface="ＭＳ Ｐゴシック" charset="-128"/>
                  <a:cs typeface="Arial"/>
                </a:rPr>
                <a:t>University, research institutes, NGO</a:t>
              </a:r>
              <a:endParaRPr lang="en-US" sz="1400" kern="1200" dirty="0">
                <a:solidFill>
                  <a:prstClr val="black">
                    <a:lumMod val="65000"/>
                    <a:lumOff val="35000"/>
                  </a:prstClr>
                </a:solidFill>
                <a:latin typeface="Arial"/>
                <a:ea typeface="ＭＳ Ｐゴシック" charset="-128"/>
                <a:cs typeface="Arial"/>
              </a:endParaRPr>
            </a:p>
          </p:txBody>
        </p:sp>
        <p:sp>
          <p:nvSpPr>
            <p:cNvPr id="14" name="Double flèche verticale 13"/>
            <p:cNvSpPr/>
            <p:nvPr/>
          </p:nvSpPr>
          <p:spPr>
            <a:xfrm>
              <a:off x="6818336" y="2276872"/>
              <a:ext cx="417960" cy="1265340"/>
            </a:xfrm>
            <a:prstGeom prst="upDownArrow">
              <a:avLst>
                <a:gd name="adj1" fmla="val 25615"/>
                <a:gd name="adj2" fmla="val 48892"/>
              </a:avLst>
            </a:prstGeom>
          </p:spPr>
          <p:style>
            <a:lnRef idx="2">
              <a:schemeClr val="accent1"/>
            </a:lnRef>
            <a:fillRef idx="1">
              <a:schemeClr val="lt1"/>
            </a:fillRef>
            <a:effectRef idx="0">
              <a:schemeClr val="accent1"/>
            </a:effectRef>
            <a:fontRef idx="minor">
              <a:schemeClr val="dk1"/>
            </a:fontRef>
          </p:style>
          <p:txBody>
            <a:bodyPr rtlCol="0" anchor="ct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endParaRPr lang="en-US" kern="1200"/>
            </a:p>
          </p:txBody>
        </p:sp>
      </p:grpSp>
      <p:sp>
        <p:nvSpPr>
          <p:cNvPr id="5" name="Arrondir un rectangle avec un coin diagonal 4"/>
          <p:cNvSpPr/>
          <p:nvPr/>
        </p:nvSpPr>
        <p:spPr>
          <a:xfrm>
            <a:off x="1907704" y="4509120"/>
            <a:ext cx="2016224" cy="1224136"/>
          </a:xfrm>
          <a:prstGeom prst="round2DiagRect">
            <a:avLst/>
          </a:prstGeom>
        </p:spPr>
        <p:style>
          <a:lnRef idx="2">
            <a:schemeClr val="accent2"/>
          </a:lnRef>
          <a:fillRef idx="1">
            <a:schemeClr val="lt1"/>
          </a:fillRef>
          <a:effectRef idx="0">
            <a:schemeClr val="accent2"/>
          </a:effectRef>
          <a:fontRef idx="minor">
            <a:schemeClr val="dk1"/>
          </a:fontRef>
        </p:style>
        <p:txBody>
          <a:bodyPr rtlCol="0" anchor="ct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endParaRPr lang="en-US" b="1" kern="120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6" name="ZoneTexte 5"/>
          <p:cNvSpPr txBox="1"/>
          <p:nvPr/>
        </p:nvSpPr>
        <p:spPr>
          <a:xfrm>
            <a:off x="1979713" y="4581128"/>
            <a:ext cx="1944216" cy="1261884"/>
          </a:xfrm>
          <a:prstGeom prst="rect">
            <a:avLst/>
          </a:prstGeom>
          <a:noFill/>
        </p:spPr>
        <p:txBody>
          <a:bodyPr wrap="square" rtlCol="0">
            <a:spAutoFit/>
          </a:bodyPr>
          <a:lstStyle/>
          <a:p>
            <a:pPr algn="ctr"/>
            <a:r>
              <a:rPr lang="en-US" sz="2000" b="1" kern="1200" dirty="0" smtClean="0">
                <a:solidFill>
                  <a:prstClr val="black"/>
                </a:solidFill>
                <a:latin typeface="Calibri"/>
              </a:rPr>
              <a:t>Actions</a:t>
            </a:r>
          </a:p>
          <a:p>
            <a:pPr algn="ctr"/>
            <a:r>
              <a:rPr lang="en-US" sz="1400" dirty="0">
                <a:solidFill>
                  <a:prstClr val="black">
                    <a:lumMod val="65000"/>
                    <a:lumOff val="35000"/>
                  </a:prstClr>
                </a:solidFill>
                <a:ea typeface="ＭＳ Ｐゴシック" charset="-128"/>
                <a:cs typeface="Arial"/>
              </a:rPr>
              <a:t>Gaps </a:t>
            </a:r>
            <a:r>
              <a:rPr lang="en-US" sz="1400" dirty="0" smtClean="0">
                <a:solidFill>
                  <a:prstClr val="black">
                    <a:lumMod val="65000"/>
                    <a:lumOff val="35000"/>
                  </a:prstClr>
                </a:solidFill>
                <a:ea typeface="ＭＳ Ｐゴシック" charset="-128"/>
                <a:cs typeface="Arial"/>
              </a:rPr>
              <a:t>Measurements</a:t>
            </a:r>
            <a:endParaRPr lang="en-US" sz="1400" kern="1200" dirty="0" smtClean="0">
              <a:solidFill>
                <a:prstClr val="black">
                  <a:lumMod val="65000"/>
                  <a:lumOff val="35000"/>
                </a:prstClr>
              </a:solidFill>
              <a:latin typeface="Arial"/>
              <a:ea typeface="ＭＳ Ｐゴシック" charset="-128"/>
              <a:cs typeface="Arial"/>
            </a:endParaRPr>
          </a:p>
          <a:p>
            <a:pPr algn="ctr"/>
            <a:r>
              <a:rPr lang="en-US" sz="1400" kern="1200" dirty="0" smtClean="0">
                <a:solidFill>
                  <a:prstClr val="black">
                    <a:lumMod val="65000"/>
                    <a:lumOff val="35000"/>
                  </a:prstClr>
                </a:solidFill>
                <a:latin typeface="Arial"/>
                <a:ea typeface="ＭＳ Ｐゴシック" charset="-128"/>
                <a:cs typeface="Arial"/>
              </a:rPr>
              <a:t>Gaps </a:t>
            </a:r>
            <a:r>
              <a:rPr lang="en-US" sz="1400" kern="1200" dirty="0">
                <a:solidFill>
                  <a:prstClr val="black">
                    <a:lumMod val="65000"/>
                    <a:lumOff val="35000"/>
                  </a:prstClr>
                </a:solidFill>
                <a:latin typeface="Arial"/>
                <a:ea typeface="ＭＳ Ｐゴシック" charset="-128"/>
                <a:cs typeface="Arial"/>
              </a:rPr>
              <a:t>Data Model</a:t>
            </a:r>
          </a:p>
          <a:p>
            <a:pPr algn="ctr"/>
            <a:r>
              <a:rPr lang="en-US" sz="1400" kern="1200" dirty="0" smtClean="0">
                <a:solidFill>
                  <a:prstClr val="black">
                    <a:lumMod val="65000"/>
                    <a:lumOff val="35000"/>
                  </a:prstClr>
                </a:solidFill>
                <a:latin typeface="Arial"/>
                <a:ea typeface="ＭＳ Ｐゴシック" charset="-128"/>
                <a:cs typeface="Arial"/>
              </a:rPr>
              <a:t>Gaps </a:t>
            </a:r>
            <a:r>
              <a:rPr lang="en-US" sz="1400" kern="1200" dirty="0">
                <a:solidFill>
                  <a:prstClr val="black">
                    <a:lumMod val="65000"/>
                    <a:lumOff val="35000"/>
                  </a:prstClr>
                </a:solidFill>
                <a:latin typeface="Arial"/>
                <a:ea typeface="ＭＳ Ｐゴシック" charset="-128"/>
                <a:cs typeface="Arial"/>
              </a:rPr>
              <a:t>Collaboration</a:t>
            </a:r>
          </a:p>
          <a:p>
            <a:pPr algn="ctr"/>
            <a:endParaRPr lang="en-US" sz="1400" b="1" kern="1200" dirty="0">
              <a:solidFill>
                <a:prstClr val="black"/>
              </a:solidFill>
              <a:latin typeface="Calibri"/>
            </a:endParaRPr>
          </a:p>
        </p:txBody>
      </p:sp>
      <p:sp>
        <p:nvSpPr>
          <p:cNvPr id="7" name="Arrondir un rectangle avec un coin diagonal 6"/>
          <p:cNvSpPr/>
          <p:nvPr/>
        </p:nvSpPr>
        <p:spPr>
          <a:xfrm>
            <a:off x="5508104" y="4509120"/>
            <a:ext cx="1656184" cy="1224136"/>
          </a:xfrm>
          <a:prstGeom prst="round2DiagRect">
            <a:avLst/>
          </a:prstGeom>
        </p:spPr>
        <p:style>
          <a:lnRef idx="2">
            <a:schemeClr val="accent2"/>
          </a:lnRef>
          <a:fillRef idx="1">
            <a:schemeClr val="lt1"/>
          </a:fillRef>
          <a:effectRef idx="0">
            <a:schemeClr val="accent2"/>
          </a:effectRef>
          <a:fontRef idx="minor">
            <a:schemeClr val="dk1"/>
          </a:fontRef>
        </p:style>
        <p:txBody>
          <a:bodyPr rtlCol="0" anchor="ct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endParaRPr lang="en-US" b="1" kern="120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8" name="ZoneTexte 7"/>
          <p:cNvSpPr txBox="1"/>
          <p:nvPr/>
        </p:nvSpPr>
        <p:spPr>
          <a:xfrm>
            <a:off x="5796136" y="4869160"/>
            <a:ext cx="1152129" cy="615553"/>
          </a:xfrm>
          <a:prstGeom prst="rect">
            <a:avLst/>
          </a:prstGeom>
          <a:noFill/>
        </p:spPr>
        <p:txBody>
          <a:bodyPr wrap="square" rtlCol="0">
            <a:spAutoFit/>
          </a:bodyPr>
          <a:lstStyle/>
          <a:p>
            <a:pPr algn="ctr"/>
            <a:r>
              <a:rPr lang="en-US" sz="2000" b="1" kern="1200" dirty="0" smtClean="0">
                <a:solidFill>
                  <a:prstClr val="black"/>
                </a:solidFill>
                <a:latin typeface="Calibri"/>
              </a:rPr>
              <a:t>Platform</a:t>
            </a:r>
          </a:p>
          <a:p>
            <a:pPr algn="ctr"/>
            <a:endParaRPr lang="en-US" sz="1400" b="1" kern="1200" dirty="0">
              <a:solidFill>
                <a:prstClr val="black"/>
              </a:solidFill>
              <a:latin typeface="Calibri"/>
            </a:endParaRPr>
          </a:p>
        </p:txBody>
      </p:sp>
      <p:sp>
        <p:nvSpPr>
          <p:cNvPr id="9" name="Double flèche verticale 8"/>
          <p:cNvSpPr/>
          <p:nvPr/>
        </p:nvSpPr>
        <p:spPr>
          <a:xfrm rot="16200000">
            <a:off x="4557002" y="4236085"/>
            <a:ext cx="288032" cy="1842211"/>
          </a:xfrm>
          <a:prstGeom prst="upDownArrow">
            <a:avLst>
              <a:gd name="adj1" fmla="val 25615"/>
              <a:gd name="adj2" fmla="val 48892"/>
            </a:avLst>
          </a:prstGeom>
        </p:spPr>
        <p:style>
          <a:lnRef idx="2">
            <a:schemeClr val="accent2"/>
          </a:lnRef>
          <a:fillRef idx="1">
            <a:schemeClr val="lt1"/>
          </a:fillRef>
          <a:effectRef idx="0">
            <a:schemeClr val="accent2"/>
          </a:effectRef>
          <a:fontRef idx="minor">
            <a:schemeClr val="dk1"/>
          </a:fontRef>
        </p:style>
        <p:txBody>
          <a:bodyPr rtlCol="0" anchor="ct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endParaRPr lang="en-US" b="1" kern="120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0" name="Arrondir un rectangle avec un coin diagonal 9"/>
          <p:cNvSpPr/>
          <p:nvPr/>
        </p:nvSpPr>
        <p:spPr>
          <a:xfrm>
            <a:off x="1187624" y="3356992"/>
            <a:ext cx="6768752" cy="3240360"/>
          </a:xfrm>
          <a:prstGeom prst="round2DiagRect">
            <a:avLst/>
          </a:prstGeom>
          <a:solidFill>
            <a:srgbClr val="FF8000">
              <a:alpha val="9000"/>
            </a:srgbClr>
          </a:solid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endParaRPr lang="en-US" kern="1200"/>
          </a:p>
        </p:txBody>
      </p:sp>
      <p:sp>
        <p:nvSpPr>
          <p:cNvPr id="11" name="ZoneTexte 10"/>
          <p:cNvSpPr txBox="1"/>
          <p:nvPr/>
        </p:nvSpPr>
        <p:spPr>
          <a:xfrm rot="16200000">
            <a:off x="482522" y="4638158"/>
            <a:ext cx="946218" cy="400110"/>
          </a:xfrm>
          <a:prstGeom prst="rect">
            <a:avLst/>
          </a:prstGeom>
          <a:noFill/>
        </p:spPr>
        <p:txBody>
          <a:bodyPr wrap="none" rtlCol="0">
            <a:spAutoFit/>
          </a:bodyPr>
          <a:lstStyle/>
          <a:p>
            <a:pPr algn="ctr"/>
            <a:r>
              <a:rPr lang="en-US" sz="2000" b="1" kern="1200" dirty="0" smtClean="0">
                <a:solidFill>
                  <a:prstClr val="black"/>
                </a:solidFill>
                <a:latin typeface="Calibri"/>
              </a:rPr>
              <a:t>ENEON</a:t>
            </a:r>
            <a:endParaRPr lang="en-US" sz="2000" b="1" kern="1200" dirty="0">
              <a:solidFill>
                <a:prstClr val="black"/>
              </a:solidFill>
              <a:latin typeface="Calibri"/>
            </a:endParaRPr>
          </a:p>
        </p:txBody>
      </p:sp>
      <p:sp>
        <p:nvSpPr>
          <p:cNvPr id="20" name="Titre 1"/>
          <p:cNvSpPr txBox="1">
            <a:spLocks/>
          </p:cNvSpPr>
          <p:nvPr/>
        </p:nvSpPr>
        <p:spPr>
          <a:xfrm>
            <a:off x="187606" y="845148"/>
            <a:ext cx="7772400" cy="841206"/>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t>Meta-Network – Solar Energy</a:t>
            </a:r>
            <a:endParaRPr lang="en-US" dirty="0"/>
          </a:p>
        </p:txBody>
      </p:sp>
    </p:spTree>
    <p:extLst>
      <p:ext uri="{BB962C8B-B14F-4D97-AF65-F5344CB8AC3E}">
        <p14:creationId xmlns:p14="http://schemas.microsoft.com/office/powerpoint/2010/main" val="8349199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
          <p:cNvSpPr txBox="1">
            <a:spLocks/>
          </p:cNvSpPr>
          <p:nvPr/>
        </p:nvSpPr>
        <p:spPr>
          <a:xfrm>
            <a:off x="187606" y="845148"/>
            <a:ext cx="7772400" cy="841206"/>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t>Relevance to </a:t>
            </a:r>
            <a:r>
              <a:rPr lang="en-US" dirty="0" smtClean="0"/>
              <a:t>ENEON Roadmap</a:t>
            </a:r>
            <a:endParaRPr lang="en-US" dirty="0"/>
          </a:p>
        </p:txBody>
      </p:sp>
      <p:sp>
        <p:nvSpPr>
          <p:cNvPr id="21" name="Espace réservé du contenu 2"/>
          <p:cNvSpPr txBox="1">
            <a:spLocks/>
          </p:cNvSpPr>
          <p:nvPr/>
        </p:nvSpPr>
        <p:spPr>
          <a:xfrm>
            <a:off x="395536" y="1524336"/>
            <a:ext cx="8748464" cy="5217032"/>
          </a:xfrm>
          <a:prstGeom prst="rect">
            <a:avLst/>
          </a:prstGeom>
        </p:spPr>
        <p:txBody>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spcBef>
                <a:spcPct val="0"/>
              </a:spcBef>
              <a:buNone/>
            </a:pPr>
            <a:r>
              <a:rPr lang="en-US" sz="1800" dirty="0" smtClean="0"/>
              <a:t>Renewable </a:t>
            </a:r>
            <a:r>
              <a:rPr lang="en-US" sz="1800" dirty="0"/>
              <a:t>Energy Ambassador: </a:t>
            </a:r>
            <a:r>
              <a:rPr lang="en-US" sz="1800" dirty="0" smtClean="0"/>
              <a:t>ARMINES</a:t>
            </a:r>
          </a:p>
          <a:p>
            <a:pPr marL="0" indent="0">
              <a:spcBef>
                <a:spcPct val="0"/>
              </a:spcBef>
              <a:buNone/>
            </a:pPr>
            <a:endParaRPr lang="en-US" sz="1800" b="1" dirty="0">
              <a:latin typeface="Arial (Corps)"/>
              <a:ea typeface="SimSun" pitchFamily="2" charset="-122"/>
              <a:cs typeface="Arial (Corps)"/>
            </a:endParaRPr>
          </a:p>
          <a:p>
            <a:pPr marL="0" indent="0">
              <a:buNone/>
            </a:pPr>
            <a:r>
              <a:rPr lang="en-US" sz="1800" b="1" dirty="0" smtClean="0"/>
              <a:t>Purposes</a:t>
            </a:r>
          </a:p>
          <a:p>
            <a:r>
              <a:rPr lang="en-US" sz="1800" dirty="0" smtClean="0"/>
              <a:t>Spatial harmonization of EO in-situ data</a:t>
            </a:r>
          </a:p>
          <a:p>
            <a:r>
              <a:rPr lang="en-US" sz="1800" dirty="0" err="1"/>
              <a:t>S</a:t>
            </a:r>
            <a:r>
              <a:rPr lang="en-US" sz="1800" dirty="0" err="1" smtClean="0"/>
              <a:t>patio</a:t>
            </a:r>
            <a:r>
              <a:rPr lang="en-US" sz="1800" dirty="0"/>
              <a:t>-temporal continuity of the </a:t>
            </a:r>
            <a:r>
              <a:rPr lang="en-US" sz="1800" dirty="0" smtClean="0"/>
              <a:t>observations</a:t>
            </a:r>
          </a:p>
          <a:p>
            <a:r>
              <a:rPr lang="en-US" sz="1800" dirty="0"/>
              <a:t>H</a:t>
            </a:r>
            <a:r>
              <a:rPr lang="en-US" sz="1800" dirty="0" smtClean="0"/>
              <a:t>armonization </a:t>
            </a:r>
            <a:r>
              <a:rPr lang="en-US" sz="1800" dirty="0"/>
              <a:t>among standards (</a:t>
            </a:r>
            <a:r>
              <a:rPr lang="en-US" sz="1800" dirty="0" err="1"/>
              <a:t>sensorML</a:t>
            </a:r>
            <a:r>
              <a:rPr lang="en-US" sz="1800" dirty="0"/>
              <a:t>, </a:t>
            </a:r>
            <a:r>
              <a:rPr lang="en-US" sz="1800" dirty="0" err="1"/>
              <a:t>etc</a:t>
            </a:r>
            <a:r>
              <a:rPr lang="en-US" sz="1800" dirty="0" smtClean="0"/>
              <a:t>)</a:t>
            </a:r>
          </a:p>
          <a:p>
            <a:endParaRPr lang="en-US" sz="1800" dirty="0"/>
          </a:p>
          <a:p>
            <a:pPr marL="0" indent="0">
              <a:buNone/>
            </a:pPr>
            <a:r>
              <a:rPr lang="en-US" sz="1800" b="1" dirty="0" smtClean="0"/>
              <a:t>Open to</a:t>
            </a:r>
          </a:p>
          <a:p>
            <a:r>
              <a:rPr lang="en-US" sz="1800" dirty="0"/>
              <a:t>T</a:t>
            </a:r>
            <a:r>
              <a:rPr lang="en-US" sz="1800" dirty="0" smtClean="0"/>
              <a:t>he </a:t>
            </a:r>
            <a:r>
              <a:rPr lang="en-US" sz="1800" dirty="0"/>
              <a:t>GEOSS S&amp;T Stakeholder Network and Communities or </a:t>
            </a:r>
            <a:r>
              <a:rPr lang="en-US" sz="1800" dirty="0" smtClean="0"/>
              <a:t>Practice</a:t>
            </a:r>
            <a:endParaRPr lang="en-US" sz="1800" dirty="0"/>
          </a:p>
          <a:p>
            <a:r>
              <a:rPr lang="en-US" sz="1800" dirty="0"/>
              <a:t>Copernicus in‐situ </a:t>
            </a:r>
            <a:r>
              <a:rPr lang="en-US" sz="1800" dirty="0" smtClean="0"/>
              <a:t>segment</a:t>
            </a:r>
            <a:endParaRPr lang="en-US" sz="1800" dirty="0"/>
          </a:p>
          <a:p>
            <a:r>
              <a:rPr lang="en-US" sz="1800" dirty="0" smtClean="0"/>
              <a:t>Representatives </a:t>
            </a:r>
            <a:r>
              <a:rPr lang="en-US" sz="1800" dirty="0"/>
              <a:t>of the SME's the private </a:t>
            </a:r>
            <a:r>
              <a:rPr lang="en-US" sz="1800" dirty="0" smtClean="0"/>
              <a:t>sector</a:t>
            </a:r>
          </a:p>
          <a:p>
            <a:endParaRPr lang="en-US" sz="1800" dirty="0" smtClean="0"/>
          </a:p>
          <a:p>
            <a:pPr marL="0" indent="0">
              <a:buNone/>
            </a:pPr>
            <a:r>
              <a:rPr lang="en-US" sz="1800" b="1" dirty="0" smtClean="0"/>
              <a:t>Outputs</a:t>
            </a:r>
          </a:p>
          <a:p>
            <a:r>
              <a:rPr lang="en-US" sz="1800" dirty="0"/>
              <a:t>R</a:t>
            </a:r>
            <a:r>
              <a:rPr lang="en-US" sz="1800" dirty="0" smtClean="0"/>
              <a:t>eemphasizing </a:t>
            </a:r>
            <a:r>
              <a:rPr lang="en-US" sz="1800" dirty="0"/>
              <a:t>the political strategic </a:t>
            </a:r>
            <a:r>
              <a:rPr lang="en-US" sz="1800" dirty="0" smtClean="0"/>
              <a:t>targets</a:t>
            </a:r>
            <a:endParaRPr lang="en-US" sz="1800" dirty="0"/>
          </a:p>
          <a:p>
            <a:r>
              <a:rPr lang="en-US" sz="1800" dirty="0"/>
              <a:t>C</a:t>
            </a:r>
            <a:r>
              <a:rPr lang="en-US" sz="1800" dirty="0" smtClean="0"/>
              <a:t>reate </a:t>
            </a:r>
            <a:r>
              <a:rPr lang="en-US" sz="1800" dirty="0"/>
              <a:t>opportunities for SMEs to develop products based on the current </a:t>
            </a:r>
            <a:r>
              <a:rPr lang="en-US" sz="1800" dirty="0" smtClean="0"/>
              <a:t>networks</a:t>
            </a:r>
          </a:p>
        </p:txBody>
      </p:sp>
      <p:pic>
        <p:nvPicPr>
          <p:cNvPr id="22" name="Image 21" descr="iconaconnectinge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 y="2132856"/>
            <a:ext cx="388624" cy="393192"/>
          </a:xfrm>
          <a:prstGeom prst="rect">
            <a:avLst/>
          </a:prstGeom>
        </p:spPr>
      </p:pic>
      <p:pic>
        <p:nvPicPr>
          <p:cNvPr id="23" name="Image 22" descr="iconaconnectinge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 y="5412072"/>
            <a:ext cx="388624" cy="393192"/>
          </a:xfrm>
          <a:prstGeom prst="rect">
            <a:avLst/>
          </a:prstGeom>
        </p:spPr>
      </p:pic>
      <p:pic>
        <p:nvPicPr>
          <p:cNvPr id="24" name="Image 23" descr="iconaconnectinge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 y="3789040"/>
            <a:ext cx="388624" cy="393192"/>
          </a:xfrm>
          <a:prstGeom prst="rect">
            <a:avLst/>
          </a:prstGeom>
        </p:spPr>
      </p:pic>
    </p:spTree>
    <p:extLst>
      <p:ext uri="{BB962C8B-B14F-4D97-AF65-F5344CB8AC3E}">
        <p14:creationId xmlns:p14="http://schemas.microsoft.com/office/powerpoint/2010/main" val="31445601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87606" y="845148"/>
            <a:ext cx="7772400" cy="841206"/>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t>Wrap up and perspectives</a:t>
            </a:r>
            <a:endParaRPr lang="en-US" dirty="0"/>
          </a:p>
        </p:txBody>
      </p:sp>
      <p:sp>
        <p:nvSpPr>
          <p:cNvPr id="3" name="Espace réservé du contenu 2"/>
          <p:cNvSpPr txBox="1">
            <a:spLocks/>
          </p:cNvSpPr>
          <p:nvPr/>
        </p:nvSpPr>
        <p:spPr>
          <a:xfrm>
            <a:off x="107504" y="1680221"/>
            <a:ext cx="8831924" cy="5001008"/>
          </a:xfrm>
          <a:prstGeom prst="rect">
            <a:avLst/>
          </a:prstGeom>
        </p:spPr>
        <p:txBody>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GB" sz="1800" b="1" dirty="0" smtClean="0"/>
              <a:t>Outcomes</a:t>
            </a:r>
          </a:p>
          <a:p>
            <a:r>
              <a:rPr lang="en-GB" sz="1800" dirty="0" smtClean="0"/>
              <a:t>Positive feedback from SMEs and institutions toward an operational system</a:t>
            </a:r>
          </a:p>
          <a:p>
            <a:pPr marL="0" indent="0">
              <a:buNone/>
            </a:pPr>
            <a:endParaRPr lang="en-GB" sz="1800" dirty="0" smtClean="0"/>
          </a:p>
          <a:p>
            <a:pPr marL="0" indent="0">
              <a:buNone/>
            </a:pPr>
            <a:r>
              <a:rPr lang="en-GB" sz="1800" b="1" dirty="0" smtClean="0"/>
              <a:t>Tackling gaps in </a:t>
            </a:r>
            <a:r>
              <a:rPr lang="en-GB" sz="1800" b="1" dirty="0" err="1" smtClean="0"/>
              <a:t>ConnectinGEO</a:t>
            </a:r>
            <a:endParaRPr lang="en-GB" sz="1800" dirty="0" smtClean="0"/>
          </a:p>
          <a:p>
            <a:r>
              <a:rPr lang="en-GB" sz="1800" dirty="0" smtClean="0"/>
              <a:t>Increase number of providers</a:t>
            </a:r>
          </a:p>
          <a:p>
            <a:r>
              <a:rPr lang="en-GB" sz="1800" dirty="0" smtClean="0"/>
              <a:t>Improvements in platform and data model</a:t>
            </a:r>
          </a:p>
          <a:p>
            <a:r>
              <a:rPr lang="en-GB" sz="1800" dirty="0" smtClean="0"/>
              <a:t>ENEON as the institutional umbrella to engage public and private sectors</a:t>
            </a:r>
          </a:p>
          <a:p>
            <a:pPr marL="0" indent="0">
              <a:buNone/>
            </a:pPr>
            <a:endParaRPr lang="en-GB" sz="1800" dirty="0" smtClean="0"/>
          </a:p>
          <a:p>
            <a:pPr marL="0" indent="0">
              <a:buNone/>
            </a:pPr>
            <a:r>
              <a:rPr lang="en-GB" sz="1800" b="1" dirty="0"/>
              <a:t>Steps forwards</a:t>
            </a:r>
          </a:p>
          <a:p>
            <a:r>
              <a:rPr lang="en-GB" sz="1800" dirty="0"/>
              <a:t>Need for coordination between providers, users and system </a:t>
            </a:r>
            <a:r>
              <a:rPr lang="en-GB" sz="1800" dirty="0" smtClean="0"/>
              <a:t>operators -&gt; ENEON</a:t>
            </a:r>
            <a:endParaRPr lang="en-GB" sz="1800" dirty="0"/>
          </a:p>
          <a:p>
            <a:r>
              <a:rPr lang="en-GB" sz="1800" dirty="0" smtClean="0"/>
              <a:t>-&gt; Define </a:t>
            </a:r>
            <a:r>
              <a:rPr lang="en-GB" sz="1800" dirty="0"/>
              <a:t>a sustainable development </a:t>
            </a:r>
            <a:r>
              <a:rPr lang="en-GB" sz="1800" dirty="0" smtClean="0"/>
              <a:t>model</a:t>
            </a:r>
          </a:p>
          <a:p>
            <a:r>
              <a:rPr lang="en-GB" sz="1800" dirty="0" smtClean="0"/>
              <a:t>-&gt; Support long-term B2B economic activities</a:t>
            </a:r>
          </a:p>
          <a:p>
            <a:pPr marL="0" indent="0">
              <a:buNone/>
            </a:pPr>
            <a:endParaRPr lang="en-GB" sz="1800" dirty="0" smtClean="0"/>
          </a:p>
          <a:p>
            <a:endParaRPr lang="en-GB" sz="1800" dirty="0" smtClean="0"/>
          </a:p>
        </p:txBody>
      </p:sp>
    </p:spTree>
    <p:extLst>
      <p:ext uri="{BB962C8B-B14F-4D97-AF65-F5344CB8AC3E}">
        <p14:creationId xmlns:p14="http://schemas.microsoft.com/office/powerpoint/2010/main" val="53648767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87606" y="845148"/>
            <a:ext cx="7772400" cy="841206"/>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t>Extra</a:t>
            </a:r>
            <a:endParaRPr lang="en-US" dirty="0"/>
          </a:p>
        </p:txBody>
      </p:sp>
      <p:sp>
        <p:nvSpPr>
          <p:cNvPr id="3" name="Espace réservé du contenu 2"/>
          <p:cNvSpPr txBox="1">
            <a:spLocks/>
          </p:cNvSpPr>
          <p:nvPr/>
        </p:nvSpPr>
        <p:spPr>
          <a:xfrm>
            <a:off x="187606" y="1680221"/>
            <a:ext cx="8831924" cy="5001008"/>
          </a:xfrm>
          <a:prstGeom prst="rect">
            <a:avLst/>
          </a:prstGeom>
        </p:spPr>
        <p:txBody>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GB" sz="1800" b="1" dirty="0" smtClean="0"/>
              <a:t>Links</a:t>
            </a:r>
          </a:p>
          <a:p>
            <a:r>
              <a:rPr lang="en-GB" sz="1800" dirty="0" err="1" smtClean="0"/>
              <a:t>Webservice</a:t>
            </a:r>
            <a:r>
              <a:rPr lang="en-GB" sz="1800" dirty="0"/>
              <a:t>-energy SDI: </a:t>
            </a:r>
            <a:endParaRPr lang="en-GB" sz="1800" dirty="0" smtClean="0"/>
          </a:p>
          <a:p>
            <a:pPr lvl="1"/>
            <a:r>
              <a:rPr lang="en-GB" sz="1600" dirty="0" smtClean="0"/>
              <a:t>http</a:t>
            </a:r>
            <a:r>
              <a:rPr lang="en-GB" sz="1600" dirty="0"/>
              <a:t>://</a:t>
            </a:r>
            <a:r>
              <a:rPr lang="en-GB" sz="1600" dirty="0" err="1"/>
              <a:t>www.webservice-energy.org</a:t>
            </a:r>
            <a:endParaRPr lang="en-GB" sz="1600" dirty="0" smtClean="0"/>
          </a:p>
          <a:p>
            <a:r>
              <a:rPr lang="en-GB" sz="1800" dirty="0" smtClean="0"/>
              <a:t>In-situ platform:</a:t>
            </a:r>
          </a:p>
          <a:p>
            <a:pPr lvl="1"/>
            <a:r>
              <a:rPr lang="en-GB" sz="1600" dirty="0" smtClean="0"/>
              <a:t>http</a:t>
            </a:r>
            <a:r>
              <a:rPr lang="en-GB" sz="1600" dirty="0"/>
              <a:t>://</a:t>
            </a:r>
            <a:r>
              <a:rPr lang="en-GB" sz="1600" dirty="0" err="1"/>
              <a:t>insitu.webservice-</a:t>
            </a:r>
            <a:r>
              <a:rPr lang="en-GB" sz="1600" dirty="0" err="1" smtClean="0"/>
              <a:t>energy.org</a:t>
            </a:r>
            <a:endParaRPr lang="en-GB" sz="1600" dirty="0" smtClean="0"/>
          </a:p>
          <a:p>
            <a:pPr marL="0" indent="0">
              <a:buNone/>
            </a:pPr>
            <a:endParaRPr lang="en-GB" sz="1800" dirty="0" smtClean="0"/>
          </a:p>
          <a:p>
            <a:pPr marL="0" indent="0">
              <a:buNone/>
            </a:pPr>
            <a:r>
              <a:rPr lang="en-GB" sz="1800" b="1" dirty="0" smtClean="0"/>
              <a:t>Video</a:t>
            </a:r>
          </a:p>
          <a:p>
            <a:r>
              <a:rPr lang="en-GB" sz="1800" dirty="0" smtClean="0"/>
              <a:t> In-situ data for SMEs</a:t>
            </a:r>
          </a:p>
          <a:p>
            <a:pPr lvl="1"/>
            <a:r>
              <a:rPr lang="en-GB" sz="1600" dirty="0" smtClean="0"/>
              <a:t>https</a:t>
            </a:r>
            <a:r>
              <a:rPr lang="en-GB" sz="1600" dirty="0"/>
              <a:t>://</a:t>
            </a:r>
            <a:r>
              <a:rPr lang="en-GB" sz="1600" dirty="0" err="1"/>
              <a:t>youtu.be</a:t>
            </a:r>
            <a:r>
              <a:rPr lang="en-GB" sz="1600" dirty="0"/>
              <a:t>/WpC5C6qnYkg</a:t>
            </a:r>
            <a:endParaRPr lang="en-GB" sz="1600" dirty="0" smtClean="0"/>
          </a:p>
          <a:p>
            <a:pPr marL="0" indent="0">
              <a:buNone/>
            </a:pPr>
            <a:endParaRPr lang="en-GB" sz="1800" dirty="0" smtClean="0"/>
          </a:p>
          <a:p>
            <a:endParaRPr lang="en-GB" sz="1800" dirty="0" smtClean="0"/>
          </a:p>
        </p:txBody>
      </p:sp>
      <p:pic>
        <p:nvPicPr>
          <p:cNvPr id="4" name="Image 3" descr="Capture d’écran 2016-10-04 à 15.01.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4208" y="4365104"/>
            <a:ext cx="2278595" cy="1368152"/>
          </a:xfrm>
          <a:prstGeom prst="rect">
            <a:avLst/>
          </a:prstGeom>
          <a:effectLst>
            <a:outerShdw blurRad="50800" dist="38100" dir="2700000" algn="tl" rotWithShape="0">
              <a:prstClr val="black">
                <a:alpha val="40000"/>
              </a:prstClr>
            </a:outerShdw>
          </a:effectLst>
        </p:spPr>
      </p:pic>
      <p:pic>
        <p:nvPicPr>
          <p:cNvPr id="6" name="Image 5" descr="Capture d’écran 2016-10-04 à 15.04.06.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980728"/>
            <a:ext cx="2286000" cy="1428750"/>
          </a:xfrm>
          <a:prstGeom prst="rect">
            <a:avLst/>
          </a:prstGeom>
          <a:effectLst>
            <a:outerShdw blurRad="50800" dist="38100" dir="2700000" algn="tl" rotWithShape="0">
              <a:prstClr val="black">
                <a:alpha val="40000"/>
              </a:prstClr>
            </a:outerShdw>
          </a:effectLst>
        </p:spPr>
      </p:pic>
      <p:pic>
        <p:nvPicPr>
          <p:cNvPr id="7" name="Image 6" descr="Capture d’écran 2016-10-04 à 15.04.2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208" y="2672916"/>
            <a:ext cx="2286000" cy="14287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103672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71447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052736"/>
            <a:ext cx="8748464" cy="5355313"/>
          </a:xfrm>
          <a:prstGeom prst="rect">
            <a:avLst/>
          </a:prstGeom>
          <a:noFill/>
        </p:spPr>
        <p:txBody>
          <a:bodyPr wrap="square" rtlCol="0">
            <a:spAutoFit/>
          </a:bodyPr>
          <a:lstStyle/>
          <a:p>
            <a:r>
              <a:rPr lang="en-US" dirty="0"/>
              <a:t>Project assumption:</a:t>
            </a:r>
          </a:p>
          <a:p>
            <a:r>
              <a:rPr lang="en-US" dirty="0"/>
              <a:t>- Ground-mounted PV plant, 100 </a:t>
            </a:r>
            <a:r>
              <a:rPr lang="en-US" dirty="0" err="1"/>
              <a:t>MWp</a:t>
            </a:r>
            <a:endParaRPr lang="en-US" dirty="0"/>
          </a:p>
          <a:p>
            <a:r>
              <a:rPr lang="en-US" dirty="0"/>
              <a:t>- around 1100 kWh/</a:t>
            </a:r>
            <a:r>
              <a:rPr lang="en-US" dirty="0" err="1"/>
              <a:t>kWp</a:t>
            </a:r>
            <a:r>
              <a:rPr lang="en-US" dirty="0"/>
              <a:t>, typically North of France</a:t>
            </a:r>
          </a:p>
          <a:p>
            <a:endParaRPr lang="en-US" dirty="0"/>
          </a:p>
          <a:p>
            <a:r>
              <a:rPr lang="en-US" dirty="0"/>
              <a:t>Let's consider a 3 % error on the yearly GHI and then assume that the error is the same on the yield (kWh).</a:t>
            </a:r>
          </a:p>
          <a:p>
            <a:endParaRPr lang="en-US" dirty="0"/>
          </a:p>
          <a:p>
            <a:r>
              <a:rPr lang="en-US" dirty="0"/>
              <a:t>On the investors' side, the Return On Equity (ROE) turns down from 11.3 % (108 M€ of cash flow cumulated over 25 years) to 10.2 % (100 M€). The deviation of ROE is not so important, but the CF is (8 M€).</a:t>
            </a:r>
          </a:p>
          <a:p>
            <a:endParaRPr lang="en-US" dirty="0"/>
          </a:p>
          <a:p>
            <a:r>
              <a:rPr lang="en-US" dirty="0"/>
              <a:t>On the debt side, this is much more interesting when considering the Debt Service Cover Ratio (DSCR) whose target is usually 1.25. This ratio means that each year, if the developer has to pay back 100 to the bank, he must necessarily have 125 of CF available. In the case of a 3 % error on the irradiation, the DSCR for that project turns down from 1.26 to 1.23 which means that:</a:t>
            </a:r>
          </a:p>
          <a:p>
            <a:r>
              <a:rPr lang="en-US" dirty="0"/>
              <a:t>- during the development phase, the project wouldn't have been financed;</a:t>
            </a:r>
          </a:p>
          <a:p>
            <a:r>
              <a:rPr lang="en-US" dirty="0"/>
              <a:t>- during the exploitation, a payment default would likely occur with important consequences.</a:t>
            </a:r>
          </a:p>
        </p:txBody>
      </p:sp>
    </p:spTree>
    <p:extLst>
      <p:ext uri="{BB962C8B-B14F-4D97-AF65-F5344CB8AC3E}">
        <p14:creationId xmlns:p14="http://schemas.microsoft.com/office/powerpoint/2010/main" val="53284000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187606" y="845148"/>
            <a:ext cx="7772400" cy="841206"/>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t>Outline</a:t>
            </a:r>
            <a:endParaRPr lang="en-US" dirty="0"/>
          </a:p>
        </p:txBody>
      </p:sp>
      <p:sp>
        <p:nvSpPr>
          <p:cNvPr id="5" name="Espace réservé du contenu 2"/>
          <p:cNvSpPr txBox="1">
            <a:spLocks/>
          </p:cNvSpPr>
          <p:nvPr/>
        </p:nvSpPr>
        <p:spPr>
          <a:xfrm>
            <a:off x="107504" y="1680221"/>
            <a:ext cx="8831924" cy="5001008"/>
          </a:xfrm>
          <a:prstGeom prst="rect">
            <a:avLst/>
          </a:prstGeom>
        </p:spPr>
        <p:txBody>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800" dirty="0" smtClean="0"/>
              <a:t>Surface Solar Irradiance (SSI)</a:t>
            </a:r>
          </a:p>
          <a:p>
            <a:pPr lvl="1"/>
            <a:r>
              <a:rPr lang="en-US" sz="2400" dirty="0" smtClean="0"/>
              <a:t>Need for SSI </a:t>
            </a:r>
            <a:r>
              <a:rPr lang="en-US" sz="2400" i="1" dirty="0" smtClean="0"/>
              <a:t>in-situ</a:t>
            </a:r>
            <a:r>
              <a:rPr lang="en-US" sz="2400" dirty="0" smtClean="0"/>
              <a:t> measurements (Focus private sector)</a:t>
            </a:r>
          </a:p>
          <a:p>
            <a:pPr lvl="1"/>
            <a:r>
              <a:rPr lang="en-US" sz="2400" dirty="0" smtClean="0"/>
              <a:t>Bottlenecks / Opportunities to access </a:t>
            </a:r>
            <a:r>
              <a:rPr lang="en-US" sz="2400" i="1" dirty="0" smtClean="0"/>
              <a:t>in-situ</a:t>
            </a:r>
            <a:r>
              <a:rPr lang="en-US" sz="2400" dirty="0" smtClean="0"/>
              <a:t> measurements</a:t>
            </a:r>
          </a:p>
          <a:p>
            <a:pPr marL="274320" lvl="1" indent="0">
              <a:buNone/>
            </a:pPr>
            <a:endParaRPr lang="en-US" sz="2400" dirty="0" smtClean="0"/>
          </a:p>
          <a:p>
            <a:r>
              <a:rPr lang="en-US" sz="2800" dirty="0" err="1" smtClean="0"/>
              <a:t>ConnectinGEO</a:t>
            </a:r>
            <a:endParaRPr lang="en-US" sz="2800" dirty="0" smtClean="0"/>
          </a:p>
          <a:p>
            <a:pPr lvl="1"/>
            <a:r>
              <a:rPr lang="en-US" sz="2400" dirty="0"/>
              <a:t>P</a:t>
            </a:r>
            <a:r>
              <a:rPr lang="en-US" sz="2400" dirty="0" smtClean="0"/>
              <a:t>latform development to support data providers </a:t>
            </a:r>
          </a:p>
          <a:p>
            <a:pPr lvl="1"/>
            <a:r>
              <a:rPr lang="en-US" sz="2400" dirty="0" smtClean="0"/>
              <a:t>Meta-Network concept</a:t>
            </a:r>
          </a:p>
          <a:p>
            <a:pPr lvl="1"/>
            <a:r>
              <a:rPr lang="en-US" sz="2400" dirty="0" smtClean="0"/>
              <a:t>Relevance in ENEON</a:t>
            </a:r>
          </a:p>
          <a:p>
            <a:pPr marL="274320" lvl="1" indent="0">
              <a:buNone/>
            </a:pPr>
            <a:endParaRPr lang="en-US" sz="2400" dirty="0" smtClean="0"/>
          </a:p>
          <a:p>
            <a:r>
              <a:rPr lang="en-US" sz="2800" dirty="0" smtClean="0"/>
              <a:t>Wrap up and perspectives</a:t>
            </a:r>
          </a:p>
          <a:p>
            <a:endParaRPr lang="en-US" sz="2800" dirty="0" smtClean="0"/>
          </a:p>
          <a:p>
            <a:endParaRPr lang="en-US" sz="2800" dirty="0" smtClean="0"/>
          </a:p>
          <a:p>
            <a:endParaRPr lang="en-US" sz="1800" dirty="0" smtClean="0"/>
          </a:p>
          <a:p>
            <a:pPr marL="0" indent="0">
              <a:buFont typeface="Arial" pitchFamily="34" charset="0"/>
              <a:buNone/>
            </a:pPr>
            <a:r>
              <a:rPr lang="en-US" sz="1800" dirty="0" smtClean="0"/>
              <a:t/>
            </a:r>
            <a:br>
              <a:rPr lang="en-US" sz="1800" dirty="0" smtClean="0"/>
            </a:br>
            <a:endParaRPr lang="en-US" sz="1800" dirty="0" smtClean="0"/>
          </a:p>
        </p:txBody>
      </p:sp>
    </p:spTree>
    <p:extLst>
      <p:ext uri="{BB962C8B-B14F-4D97-AF65-F5344CB8AC3E}">
        <p14:creationId xmlns:p14="http://schemas.microsoft.com/office/powerpoint/2010/main" val="15888302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187606" y="845148"/>
            <a:ext cx="7772400" cy="841206"/>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t>Surface Solar Irradiance</a:t>
            </a:r>
            <a:endParaRPr lang="en-US" dirty="0"/>
          </a:p>
        </p:txBody>
      </p:sp>
      <p:sp>
        <p:nvSpPr>
          <p:cNvPr id="5" name="Espace réservé du contenu 2"/>
          <p:cNvSpPr txBox="1">
            <a:spLocks/>
          </p:cNvSpPr>
          <p:nvPr/>
        </p:nvSpPr>
        <p:spPr>
          <a:xfrm>
            <a:off x="187606" y="1668352"/>
            <a:ext cx="8831924" cy="5001008"/>
          </a:xfrm>
          <a:prstGeom prst="rect">
            <a:avLst/>
          </a:prstGeom>
        </p:spPr>
        <p:txBody>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1800" b="1" dirty="0" smtClean="0"/>
              <a:t>Definition</a:t>
            </a:r>
            <a:r>
              <a:rPr lang="en-US" sz="1800" dirty="0" smtClean="0"/>
              <a:t>: SSI is a measure of solar radiation at the surface of the Earth</a:t>
            </a:r>
          </a:p>
          <a:p>
            <a:endParaRPr lang="en-US" sz="1800" b="1" dirty="0" smtClean="0"/>
          </a:p>
          <a:p>
            <a:r>
              <a:rPr lang="en-US" sz="1800" b="1" dirty="0" smtClean="0"/>
              <a:t>Essential climate variable</a:t>
            </a:r>
            <a:r>
              <a:rPr lang="en-US" sz="1800" dirty="0" smtClean="0"/>
              <a:t> by the GCOS (Global Climate Observing System)</a:t>
            </a:r>
            <a:br>
              <a:rPr lang="en-US" sz="1800" dirty="0" smtClean="0"/>
            </a:br>
            <a:endParaRPr lang="en-US" sz="1800" dirty="0" smtClean="0"/>
          </a:p>
          <a:p>
            <a:r>
              <a:rPr lang="en-US" sz="1800" dirty="0" smtClean="0"/>
              <a:t>High interest in various domains:</a:t>
            </a:r>
          </a:p>
          <a:p>
            <a:pPr lvl="1"/>
            <a:r>
              <a:rPr lang="en-US" sz="1800" dirty="0" smtClean="0"/>
              <a:t>Health </a:t>
            </a:r>
            <a:r>
              <a:rPr lang="en-US" sz="1800" dirty="0"/>
              <a:t>(</a:t>
            </a:r>
            <a:r>
              <a:rPr lang="en-US" sz="1800" dirty="0" smtClean="0"/>
              <a:t>UV - Skin cancer…)</a:t>
            </a:r>
          </a:p>
          <a:p>
            <a:pPr lvl="1"/>
            <a:r>
              <a:rPr lang="en-US" sz="1800" dirty="0" smtClean="0"/>
              <a:t>Architecture (</a:t>
            </a:r>
            <a:r>
              <a:rPr lang="en-US" sz="1800" dirty="0" err="1" smtClean="0"/>
              <a:t>Daylighting</a:t>
            </a:r>
            <a:r>
              <a:rPr lang="en-US" sz="1800" dirty="0" smtClean="0"/>
              <a:t> in building)</a:t>
            </a:r>
          </a:p>
          <a:p>
            <a:pPr lvl="1"/>
            <a:r>
              <a:rPr lang="en-US" sz="1800" dirty="0" smtClean="0"/>
              <a:t>Agriculture (Crop monitoring)</a:t>
            </a:r>
          </a:p>
          <a:p>
            <a:pPr lvl="1"/>
            <a:r>
              <a:rPr lang="en-US" sz="1800" dirty="0" smtClean="0"/>
              <a:t>Forestry (Biomass monitoring)</a:t>
            </a:r>
          </a:p>
          <a:p>
            <a:pPr lvl="1"/>
            <a:r>
              <a:rPr lang="en-US" sz="1800" b="1" dirty="0" smtClean="0"/>
              <a:t>Solar Energy (PV and CSP domains)</a:t>
            </a:r>
            <a:br>
              <a:rPr lang="en-US" sz="1800" b="1" dirty="0" smtClean="0"/>
            </a:br>
            <a:endParaRPr lang="en-US" sz="1800" b="1" dirty="0" smtClean="0"/>
          </a:p>
          <a:p>
            <a:r>
              <a:rPr lang="en-US" sz="1800" b="1" dirty="0" smtClean="0"/>
              <a:t>Solar Energy Users</a:t>
            </a:r>
            <a:r>
              <a:rPr lang="en-US" sz="1800" dirty="0" smtClean="0"/>
              <a:t>: Policy Makers, SMEs, Industries, Research, Gov. Ag., </a:t>
            </a:r>
            <a:r>
              <a:rPr lang="en-US" sz="1800" dirty="0" smtClean="0"/>
              <a:t>NGO</a:t>
            </a:r>
            <a:endParaRPr lang="en-US" sz="1800" dirty="0" smtClean="0"/>
          </a:p>
          <a:p>
            <a:endParaRPr lang="en-US" sz="1800" dirty="0" smtClean="0"/>
          </a:p>
          <a:p>
            <a:r>
              <a:rPr lang="en-US" sz="1800" b="1" dirty="0" smtClean="0"/>
              <a:t>Needs</a:t>
            </a:r>
            <a:r>
              <a:rPr lang="en-US" sz="1800" dirty="0" smtClean="0"/>
              <a:t>: Solar resource assessment, planning, bank loan, commissioning, monitoring, O&amp;M, </a:t>
            </a:r>
            <a:r>
              <a:rPr lang="en-US" sz="1800" dirty="0" smtClean="0"/>
              <a:t>forecast</a:t>
            </a:r>
            <a:endParaRPr lang="en-US" sz="1800" dirty="0" smtClean="0"/>
          </a:p>
        </p:txBody>
      </p:sp>
    </p:spTree>
    <p:extLst>
      <p:ext uri="{BB962C8B-B14F-4D97-AF65-F5344CB8AC3E}">
        <p14:creationId xmlns:p14="http://schemas.microsoft.com/office/powerpoint/2010/main" val="180887752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txBox="1">
            <a:spLocks/>
          </p:cNvSpPr>
          <p:nvPr/>
        </p:nvSpPr>
        <p:spPr>
          <a:xfrm>
            <a:off x="86039" y="1680221"/>
            <a:ext cx="8968173" cy="2888839"/>
          </a:xfrm>
          <a:prstGeom prst="rect">
            <a:avLst/>
          </a:prstGeom>
        </p:spPr>
        <p:txBody>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r>
              <a:rPr lang="en-US" sz="1800" dirty="0" smtClean="0"/>
              <a:t>Various </a:t>
            </a:r>
            <a:r>
              <a:rPr lang="en-US" sz="1800" b="1" dirty="0" smtClean="0"/>
              <a:t>Earth Observation</a:t>
            </a:r>
            <a:r>
              <a:rPr lang="en-US" sz="1800" dirty="0" smtClean="0"/>
              <a:t> (EO) components provide estimations of the SSI:</a:t>
            </a:r>
            <a:br>
              <a:rPr lang="en-US" sz="1800" dirty="0" smtClean="0"/>
            </a:br>
            <a:endParaRPr lang="fr-FR" sz="1800" dirty="0" smtClean="0"/>
          </a:p>
          <a:p>
            <a:r>
              <a:rPr lang="en-US" sz="1800" dirty="0" smtClean="0"/>
              <a:t>Numerical weather models (</a:t>
            </a:r>
            <a:r>
              <a:rPr lang="en-US" sz="1800" b="1" dirty="0" smtClean="0"/>
              <a:t>NWM</a:t>
            </a:r>
            <a:r>
              <a:rPr lang="en-US" sz="1800" dirty="0" smtClean="0"/>
              <a:t>), such as ECMWF-IFS or ERA-</a:t>
            </a:r>
            <a:r>
              <a:rPr lang="en-US" sz="1800" dirty="0" smtClean="0"/>
              <a:t>INT</a:t>
            </a:r>
            <a:r>
              <a:rPr lang="en-US" sz="1800" dirty="0" smtClean="0"/>
              <a:t/>
            </a:r>
            <a:br>
              <a:rPr lang="en-US" sz="1800" dirty="0" smtClean="0"/>
            </a:br>
            <a:endParaRPr lang="en-US" sz="1800" dirty="0" smtClean="0"/>
          </a:p>
          <a:p>
            <a:r>
              <a:rPr lang="en-US" sz="1800" dirty="0" smtClean="0"/>
              <a:t>Processing of meteorological </a:t>
            </a:r>
            <a:r>
              <a:rPr lang="en-US" sz="1800" b="1" dirty="0" smtClean="0"/>
              <a:t>satellites</a:t>
            </a:r>
            <a:r>
              <a:rPr lang="en-US" sz="1800" dirty="0" smtClean="0"/>
              <a:t>, such as the Copernicus Atmosphere Monitoring Service, or </a:t>
            </a:r>
            <a:r>
              <a:rPr lang="en-US" sz="1800" dirty="0" err="1" smtClean="0"/>
              <a:t>Eumetsat</a:t>
            </a:r>
            <a:r>
              <a:rPr lang="en-US" sz="1800" dirty="0" smtClean="0"/>
              <a:t>-</a:t>
            </a:r>
            <a:r>
              <a:rPr lang="en-US" sz="1800" dirty="0" smtClean="0"/>
              <a:t>SAFs</a:t>
            </a:r>
            <a:br>
              <a:rPr lang="en-US" sz="1800" dirty="0" smtClean="0"/>
            </a:br>
            <a:endParaRPr lang="en-US" sz="1800" dirty="0" smtClean="0"/>
          </a:p>
          <a:p>
            <a:r>
              <a:rPr lang="en-US" sz="1800" b="1" i="1" dirty="0" smtClean="0"/>
              <a:t>In-situ </a:t>
            </a:r>
            <a:r>
              <a:rPr lang="en-US" sz="1800" dirty="0" err="1" smtClean="0"/>
              <a:t>pyranometric</a:t>
            </a:r>
            <a:r>
              <a:rPr lang="en-US" sz="1800" dirty="0" smtClean="0"/>
              <a:t> </a:t>
            </a:r>
            <a:r>
              <a:rPr lang="en-US" sz="1800" b="1" dirty="0" smtClean="0"/>
              <a:t>sensors</a:t>
            </a:r>
            <a:endParaRPr lang="fr-FR" sz="1800" dirty="0" smtClean="0"/>
          </a:p>
          <a:p>
            <a:pPr lvl="1" indent="0">
              <a:buFont typeface="Arial" pitchFamily="34" charset="0"/>
              <a:buNone/>
            </a:pPr>
            <a:endParaRPr lang="fr-FR" sz="1800" dirty="0" smtClean="0"/>
          </a:p>
        </p:txBody>
      </p:sp>
      <p:pic>
        <p:nvPicPr>
          <p:cNvPr id="5" name="Image 4" descr="Sensor-Shams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4287" y="4578565"/>
            <a:ext cx="3677646" cy="1802767"/>
          </a:xfrm>
          <a:prstGeom prst="rect">
            <a:avLst/>
          </a:prstGeom>
          <a:effectLst>
            <a:outerShdw blurRad="50800" dist="38100" dir="2700000" algn="tl" rotWithShape="0">
              <a:srgbClr val="000000">
                <a:alpha val="43000"/>
              </a:srgbClr>
            </a:outerShdw>
          </a:effectLst>
        </p:spPr>
      </p:pic>
      <p:pic>
        <p:nvPicPr>
          <p:cNvPr id="6" name="Image 5" descr="Satelitte-UA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515" y="4578565"/>
            <a:ext cx="2884427" cy="1802767"/>
          </a:xfrm>
          <a:prstGeom prst="rect">
            <a:avLst/>
          </a:prstGeom>
          <a:effectLst>
            <a:outerShdw blurRad="50800" dist="38100" dir="2700000" algn="tl" rotWithShape="0">
              <a:prstClr val="black">
                <a:alpha val="40000"/>
              </a:prstClr>
            </a:outerShdw>
          </a:effectLst>
        </p:spPr>
      </p:pic>
      <p:pic>
        <p:nvPicPr>
          <p:cNvPr id="7" name="Image 6" descr="NW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240" y="4578565"/>
            <a:ext cx="2010930" cy="1802767"/>
          </a:xfrm>
          <a:prstGeom prst="rect">
            <a:avLst/>
          </a:prstGeom>
        </p:spPr>
      </p:pic>
      <p:sp>
        <p:nvSpPr>
          <p:cNvPr id="8" name="Titre 1"/>
          <p:cNvSpPr txBox="1">
            <a:spLocks/>
          </p:cNvSpPr>
          <p:nvPr/>
        </p:nvSpPr>
        <p:spPr>
          <a:xfrm>
            <a:off x="187606" y="845148"/>
            <a:ext cx="7772400" cy="841206"/>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t>How to estimate SSI ?</a:t>
            </a:r>
            <a:endParaRPr lang="en-US" dirty="0"/>
          </a:p>
        </p:txBody>
      </p:sp>
    </p:spTree>
    <p:extLst>
      <p:ext uri="{BB962C8B-B14F-4D97-AF65-F5344CB8AC3E}">
        <p14:creationId xmlns:p14="http://schemas.microsoft.com/office/powerpoint/2010/main" val="117680447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5496" y="1593918"/>
            <a:ext cx="8831924" cy="1835082"/>
          </a:xfrm>
          <a:prstGeom prst="rect">
            <a:avLst/>
          </a:prstGeom>
        </p:spPr>
        <p:txBody>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1800" dirty="0" smtClean="0"/>
              <a:t>NWM and satellite data are necessary but </a:t>
            </a:r>
            <a:r>
              <a:rPr lang="en-US" sz="1800" b="1" dirty="0" smtClean="0"/>
              <a:t>not enough to convince investors:</a:t>
            </a:r>
          </a:p>
          <a:p>
            <a:pPr lvl="1"/>
            <a:r>
              <a:rPr lang="en-US" sz="1800" dirty="0" smtClean="0"/>
              <a:t>For the commissioning of large-scale solar power </a:t>
            </a:r>
            <a:r>
              <a:rPr lang="en-US" sz="1800" dirty="0" smtClean="0"/>
              <a:t>plants</a:t>
            </a:r>
            <a:endParaRPr lang="en-US" sz="1800" dirty="0" smtClean="0"/>
          </a:p>
          <a:p>
            <a:pPr lvl="1"/>
            <a:r>
              <a:rPr lang="en-US" sz="1800" dirty="0" smtClean="0"/>
              <a:t>For monitoring and forecast production of these </a:t>
            </a:r>
            <a:r>
              <a:rPr lang="en-US" sz="1800" dirty="0" smtClean="0"/>
              <a:t>plants</a:t>
            </a:r>
            <a:endParaRPr lang="fr-FR" sz="1800" dirty="0" smtClean="0"/>
          </a:p>
          <a:p>
            <a:r>
              <a:rPr lang="en-US" sz="1800" b="1" i="1" dirty="0" smtClean="0"/>
              <a:t>In-situ</a:t>
            </a:r>
            <a:r>
              <a:rPr lang="en-US" sz="1800" b="1" dirty="0" smtClean="0"/>
              <a:t> </a:t>
            </a:r>
            <a:r>
              <a:rPr lang="en-US" sz="1800" b="1" dirty="0" err="1" smtClean="0"/>
              <a:t>pyranometric</a:t>
            </a:r>
            <a:r>
              <a:rPr lang="en-US" sz="1800" b="1" dirty="0" smtClean="0"/>
              <a:t> </a:t>
            </a:r>
            <a:r>
              <a:rPr lang="en-US" sz="1800" dirty="0" smtClean="0"/>
              <a:t>sensors provide the </a:t>
            </a:r>
            <a:r>
              <a:rPr lang="en-US" sz="1800" b="1" dirty="0" smtClean="0"/>
              <a:t>best possible assessment </a:t>
            </a:r>
            <a:r>
              <a:rPr lang="en-US" sz="1800" dirty="0" smtClean="0"/>
              <a:t>of the SSI:</a:t>
            </a:r>
          </a:p>
          <a:p>
            <a:pPr lvl="1"/>
            <a:r>
              <a:rPr lang="en-US" sz="1800" dirty="0" smtClean="0"/>
              <a:t>They serve as a reference to assess the quality of the two other </a:t>
            </a:r>
            <a:r>
              <a:rPr lang="en-US" sz="1800" dirty="0" smtClean="0"/>
              <a:t>components</a:t>
            </a:r>
          </a:p>
          <a:p>
            <a:pPr lvl="1"/>
            <a:endParaRPr lang="en-US" sz="1800" dirty="0" smtClean="0"/>
          </a:p>
        </p:txBody>
      </p:sp>
      <p:sp>
        <p:nvSpPr>
          <p:cNvPr id="9" name="Titre 1"/>
          <p:cNvSpPr txBox="1">
            <a:spLocks/>
          </p:cNvSpPr>
          <p:nvPr/>
        </p:nvSpPr>
        <p:spPr>
          <a:xfrm>
            <a:off x="35496" y="845148"/>
            <a:ext cx="7772400" cy="841206"/>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t>Need for </a:t>
            </a:r>
            <a:r>
              <a:rPr lang="en-US" i="1" dirty="0" smtClean="0"/>
              <a:t>in-situ</a:t>
            </a:r>
            <a:r>
              <a:rPr lang="en-US" dirty="0" smtClean="0"/>
              <a:t> measurements</a:t>
            </a:r>
            <a:endParaRPr lang="en-US" dirty="0"/>
          </a:p>
        </p:txBody>
      </p:sp>
      <p:sp>
        <p:nvSpPr>
          <p:cNvPr id="10" name="ZoneTexte 9"/>
          <p:cNvSpPr txBox="1"/>
          <p:nvPr/>
        </p:nvSpPr>
        <p:spPr>
          <a:xfrm>
            <a:off x="899592" y="5733256"/>
            <a:ext cx="6786684" cy="830997"/>
          </a:xfrm>
          <a:prstGeom prst="rect">
            <a:avLst/>
          </a:prstGeom>
          <a:noFill/>
        </p:spPr>
        <p:txBody>
          <a:bodyPr wrap="none" rtlCol="0">
            <a:spAutoFit/>
          </a:bodyPr>
          <a:lstStyle/>
          <a:p>
            <a:pPr algn="ctr"/>
            <a:r>
              <a:rPr lang="en-US" sz="2400" b="1" i="1" dirty="0"/>
              <a:t>I</a:t>
            </a:r>
            <a:r>
              <a:rPr lang="en-US" sz="2400" b="1" i="1" dirty="0" smtClean="0"/>
              <a:t>n-situ </a:t>
            </a:r>
            <a:r>
              <a:rPr lang="en-US" sz="2400" b="1" dirty="0" smtClean="0"/>
              <a:t>measurements</a:t>
            </a:r>
            <a:r>
              <a:rPr lang="en-US" sz="2400" b="1" i="1" dirty="0" smtClean="0"/>
              <a:t> </a:t>
            </a:r>
            <a:r>
              <a:rPr lang="en-US" sz="2400" b="1" dirty="0" smtClean="0"/>
              <a:t>are crucial</a:t>
            </a:r>
          </a:p>
          <a:p>
            <a:pPr algn="ctr"/>
            <a:r>
              <a:rPr lang="en-US" sz="2400" b="1" dirty="0" smtClean="0"/>
              <a:t>for </a:t>
            </a:r>
            <a:r>
              <a:rPr lang="en-US" sz="2400" b="1" dirty="0"/>
              <a:t>policy-</a:t>
            </a:r>
            <a:r>
              <a:rPr lang="en-US" sz="2400" b="1" dirty="0" smtClean="0"/>
              <a:t>makers </a:t>
            </a:r>
            <a:r>
              <a:rPr lang="en-US" sz="2400" b="1" dirty="0"/>
              <a:t>and business development </a:t>
            </a:r>
            <a:endParaRPr lang="fr-FR" sz="2400" b="1" dirty="0"/>
          </a:p>
        </p:txBody>
      </p:sp>
      <p:grpSp>
        <p:nvGrpSpPr>
          <p:cNvPr id="3" name="Grouper 2"/>
          <p:cNvGrpSpPr/>
          <p:nvPr/>
        </p:nvGrpSpPr>
        <p:grpSpPr>
          <a:xfrm>
            <a:off x="99410" y="3573016"/>
            <a:ext cx="8430726" cy="2197525"/>
            <a:chOff x="251520" y="3573016"/>
            <a:chExt cx="8430726" cy="2197525"/>
          </a:xfrm>
        </p:grpSpPr>
        <p:sp>
          <p:nvSpPr>
            <p:cNvPr id="2" name="ZoneTexte 1"/>
            <p:cNvSpPr txBox="1"/>
            <p:nvPr/>
          </p:nvSpPr>
          <p:spPr>
            <a:xfrm>
              <a:off x="251520" y="3573016"/>
              <a:ext cx="8430726" cy="2197525"/>
            </a:xfrm>
            <a:prstGeom prst="rect">
              <a:avLst/>
            </a:prstGeom>
            <a:noFill/>
          </p:spPr>
          <p:txBody>
            <a:bodyPr wrap="none" rtlCol="0">
              <a:spAutoFit/>
            </a:bodyPr>
            <a:lstStyle/>
            <a:p>
              <a:r>
                <a:rPr lang="en-US" b="1" dirty="0" smtClean="0"/>
                <a:t>Project </a:t>
              </a:r>
              <a:r>
                <a:rPr lang="en-US" b="1" dirty="0"/>
                <a:t>assumption from Third Step</a:t>
              </a:r>
            </a:p>
            <a:p>
              <a:pPr lvl="1" indent="-182880">
                <a:spcBef>
                  <a:spcPct val="20000"/>
                </a:spcBef>
                <a:buClr>
                  <a:schemeClr val="accent1"/>
                </a:buClr>
                <a:buSzPct val="85000"/>
                <a:buFont typeface="Arial" pitchFamily="34" charset="0"/>
                <a:buChar char="•"/>
              </a:pPr>
              <a:r>
                <a:rPr lang="en-US" dirty="0"/>
                <a:t>Ground-mounted PV plant, 100 </a:t>
              </a:r>
              <a:r>
                <a:rPr lang="en-US" dirty="0" err="1"/>
                <a:t>MWp</a:t>
              </a:r>
              <a:r>
                <a:rPr lang="en-US" dirty="0"/>
                <a:t> (~equiv. 110 M€ cost)</a:t>
              </a:r>
            </a:p>
            <a:p>
              <a:pPr lvl="1" indent="-182880">
                <a:spcBef>
                  <a:spcPct val="20000"/>
                </a:spcBef>
                <a:buClr>
                  <a:schemeClr val="accent1"/>
                </a:buClr>
                <a:buSzPct val="85000"/>
                <a:buFont typeface="Arial" pitchFamily="34" charset="0"/>
                <a:buChar char="•"/>
              </a:pPr>
              <a:r>
                <a:rPr lang="en-US" dirty="0"/>
                <a:t>Around 1100 kWh/</a:t>
              </a:r>
              <a:r>
                <a:rPr lang="en-US" dirty="0" err="1"/>
                <a:t>kWp</a:t>
              </a:r>
              <a:r>
                <a:rPr lang="en-US" dirty="0"/>
                <a:t>, typically North of France (Capacity factor ~12.5 %)</a:t>
              </a:r>
            </a:p>
            <a:p>
              <a:endParaRPr lang="en-US" dirty="0"/>
            </a:p>
            <a:p>
              <a:r>
                <a:rPr lang="en-US" b="1" dirty="0"/>
                <a:t>A 3 % error on the yearly SSI estimation -&gt; 8% deviation on cash flow (25 y</a:t>
              </a:r>
              <a:r>
                <a:rPr lang="en-US" b="1" dirty="0" smtClean="0"/>
                <a:t>)</a:t>
              </a:r>
              <a:endParaRPr lang="en-US" dirty="0"/>
            </a:p>
            <a:p>
              <a:pPr lvl="1" indent="-182880">
                <a:spcBef>
                  <a:spcPct val="20000"/>
                </a:spcBef>
                <a:buClr>
                  <a:schemeClr val="accent1"/>
                </a:buClr>
                <a:buSzPct val="85000"/>
                <a:buFont typeface="Arial" pitchFamily="34" charset="0"/>
                <a:buChar char="•"/>
              </a:pPr>
              <a:r>
                <a:rPr lang="en-US" dirty="0"/>
                <a:t>-&gt; </a:t>
              </a:r>
              <a:r>
                <a:rPr lang="en-US" b="1" dirty="0"/>
                <a:t>8 </a:t>
              </a:r>
              <a:r>
                <a:rPr lang="en-US" b="1" dirty="0"/>
                <a:t>M€ default</a:t>
              </a:r>
              <a:r>
                <a:rPr lang="en-US" dirty="0"/>
                <a:t> on cash flow cumulated over 25 </a:t>
              </a:r>
              <a:r>
                <a:rPr lang="en-US" dirty="0"/>
                <a:t>years !</a:t>
              </a:r>
              <a:endParaRPr lang="en-US" dirty="0"/>
            </a:p>
            <a:p>
              <a:endParaRPr lang="en-US" dirty="0"/>
            </a:p>
          </p:txBody>
        </p:sp>
        <p:pic>
          <p:nvPicPr>
            <p:cNvPr id="8" name="Image 7" descr="third-step-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3573016"/>
              <a:ext cx="360040" cy="360040"/>
            </a:xfrm>
            <a:prstGeom prst="rect">
              <a:avLst/>
            </a:prstGeom>
          </p:spPr>
        </p:pic>
      </p:grpSp>
    </p:spTree>
    <p:extLst>
      <p:ext uri="{BB962C8B-B14F-4D97-AF65-F5344CB8AC3E}">
        <p14:creationId xmlns:p14="http://schemas.microsoft.com/office/powerpoint/2010/main" val="29215908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nvSpPr>
        <p:spPr bwMode="auto">
          <a:xfrm>
            <a:off x="30364" y="1741684"/>
            <a:ext cx="9142412" cy="25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24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kumimoji="1" sz="24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kumimoji="1" sz="24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kumimoji="1" sz="24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400">
                <a:solidFill>
                  <a:schemeClr val="tx1"/>
                </a:solidFill>
                <a:latin typeface="+mn-lt"/>
                <a:cs typeface="+mn-cs"/>
              </a:defRPr>
            </a:lvl6pPr>
            <a:lvl7pPr marL="2971800" indent="-228600" algn="l" rtl="0" fontAlgn="base">
              <a:spcBef>
                <a:spcPct val="20000"/>
              </a:spcBef>
              <a:spcAft>
                <a:spcPct val="0"/>
              </a:spcAft>
              <a:buChar char="»"/>
              <a:defRPr sz="2400">
                <a:solidFill>
                  <a:schemeClr val="tx1"/>
                </a:solidFill>
                <a:latin typeface="+mn-lt"/>
                <a:cs typeface="+mn-cs"/>
              </a:defRPr>
            </a:lvl7pPr>
            <a:lvl8pPr marL="3429000" indent="-228600" algn="l" rtl="0" fontAlgn="base">
              <a:spcBef>
                <a:spcPct val="20000"/>
              </a:spcBef>
              <a:spcAft>
                <a:spcPct val="0"/>
              </a:spcAft>
              <a:buChar char="»"/>
              <a:defRPr sz="2400">
                <a:solidFill>
                  <a:schemeClr val="tx1"/>
                </a:solidFill>
                <a:latin typeface="+mn-lt"/>
                <a:cs typeface="+mn-cs"/>
              </a:defRPr>
            </a:lvl8pPr>
            <a:lvl9pPr marL="3886200" indent="-228600" algn="l" rtl="0" fontAlgn="base">
              <a:spcBef>
                <a:spcPct val="20000"/>
              </a:spcBef>
              <a:spcAft>
                <a:spcPct val="0"/>
              </a:spcAft>
              <a:buChar char="»"/>
              <a:defRPr sz="2400">
                <a:solidFill>
                  <a:schemeClr val="tx1"/>
                </a:solidFill>
                <a:latin typeface="+mn-lt"/>
                <a:cs typeface="+mn-cs"/>
              </a:defRPr>
            </a:lvl9pPr>
          </a:lstStyle>
          <a:p>
            <a:pPr marL="0" indent="0">
              <a:spcBef>
                <a:spcPct val="0"/>
              </a:spcBef>
              <a:buNone/>
            </a:pPr>
            <a:r>
              <a:rPr lang="en-US" sz="2000" b="1" dirty="0" smtClean="0">
                <a:latin typeface="Arial (Corps)"/>
                <a:ea typeface="SimSun" pitchFamily="2" charset="-122"/>
                <a:cs typeface="Arial (Corps)"/>
              </a:rPr>
              <a:t>Bottlenecks</a:t>
            </a:r>
          </a:p>
          <a:p>
            <a:pPr>
              <a:spcBef>
                <a:spcPct val="0"/>
              </a:spcBef>
            </a:pPr>
            <a:r>
              <a:rPr lang="en-US" sz="1800" dirty="0" smtClean="0">
                <a:latin typeface="Arial (Corps)"/>
                <a:ea typeface="SimSun" pitchFamily="2" charset="-122"/>
                <a:cs typeface="Arial (Corps)"/>
              </a:rPr>
              <a:t>No </a:t>
            </a:r>
            <a:r>
              <a:rPr lang="en-US" sz="1800" b="1" dirty="0">
                <a:latin typeface="Arial (Corps)"/>
                <a:ea typeface="SimSun" pitchFamily="2" charset="-122"/>
                <a:cs typeface="Arial (Corps)"/>
              </a:rPr>
              <a:t>major </a:t>
            </a:r>
            <a:r>
              <a:rPr lang="en-US" sz="1800" b="1" i="1" dirty="0" smtClean="0">
                <a:latin typeface="Arial (Corps)"/>
                <a:ea typeface="SimSun" pitchFamily="2" charset="-122"/>
                <a:cs typeface="Arial (Corps)"/>
              </a:rPr>
              <a:t>in</a:t>
            </a:r>
            <a:r>
              <a:rPr lang="en-US" sz="1800" b="1" i="1" dirty="0">
                <a:latin typeface="Arial (Corps)"/>
                <a:ea typeface="SimSun" pitchFamily="2" charset="-122"/>
                <a:cs typeface="Arial (Corps)"/>
              </a:rPr>
              <a:t>-situ </a:t>
            </a:r>
            <a:r>
              <a:rPr lang="en-US" sz="1800" b="1" dirty="0">
                <a:latin typeface="Arial (Corps)"/>
                <a:ea typeface="SimSun" pitchFamily="2" charset="-122"/>
                <a:cs typeface="Arial (Corps)"/>
              </a:rPr>
              <a:t>network </a:t>
            </a:r>
            <a:r>
              <a:rPr lang="en-US" sz="1800" dirty="0">
                <a:latin typeface="Arial (Corps)"/>
                <a:ea typeface="SimSun" pitchFamily="2" charset="-122"/>
                <a:cs typeface="Arial (Corps)"/>
              </a:rPr>
              <a:t>dedicated to </a:t>
            </a:r>
            <a:r>
              <a:rPr lang="en-US" sz="1800" dirty="0" smtClean="0">
                <a:latin typeface="Arial (Corps)"/>
                <a:ea typeface="SimSun" pitchFamily="2" charset="-122"/>
                <a:cs typeface="Arial (Corps)"/>
              </a:rPr>
              <a:t>SSI.</a:t>
            </a:r>
          </a:p>
          <a:p>
            <a:pPr lvl="2">
              <a:spcBef>
                <a:spcPct val="0"/>
              </a:spcBef>
            </a:pPr>
            <a:r>
              <a:rPr lang="en-US" sz="1800" dirty="0" smtClean="0">
                <a:latin typeface="Arial (Corps)"/>
                <a:ea typeface="SimSun" pitchFamily="2" charset="-122"/>
                <a:cs typeface="Arial (Corps)"/>
              </a:rPr>
              <a:t>Users need to contact several providers (Meteorological networks)</a:t>
            </a:r>
            <a:endParaRPr lang="en-US" sz="1800" dirty="0">
              <a:latin typeface="Arial (Corps)"/>
              <a:cs typeface="Arial (Corps)"/>
            </a:endParaRPr>
          </a:p>
          <a:p>
            <a:pPr marL="342900" lvl="1" indent="-342900">
              <a:buFontTx/>
              <a:buChar char="•"/>
            </a:pPr>
            <a:r>
              <a:rPr lang="en-US" sz="1800" dirty="0" smtClean="0">
                <a:latin typeface="Arial (Corps)"/>
                <a:ea typeface="SimSun" pitchFamily="2" charset="-122"/>
                <a:cs typeface="Arial (Corps)"/>
              </a:rPr>
              <a:t>The </a:t>
            </a:r>
            <a:r>
              <a:rPr lang="en-US" sz="1800" dirty="0">
                <a:latin typeface="Arial (Corps)"/>
                <a:ea typeface="SimSun" pitchFamily="2" charset="-122"/>
                <a:cs typeface="Arial (Corps)"/>
              </a:rPr>
              <a:t>spatial density of </a:t>
            </a:r>
            <a:r>
              <a:rPr lang="en-US" sz="1800" dirty="0" smtClean="0">
                <a:latin typeface="Arial (Corps)"/>
                <a:ea typeface="SimSun" pitchFamily="2" charset="-122"/>
                <a:cs typeface="Arial (Corps)"/>
              </a:rPr>
              <a:t>existing network </a:t>
            </a:r>
            <a:r>
              <a:rPr lang="en-US" sz="1800" dirty="0">
                <a:latin typeface="Arial (Corps)"/>
                <a:ea typeface="SimSun" pitchFamily="2" charset="-122"/>
                <a:cs typeface="Arial (Corps)"/>
              </a:rPr>
              <a:t>is heterogeneous across the </a:t>
            </a:r>
            <a:r>
              <a:rPr lang="en-US" sz="1800" dirty="0" smtClean="0">
                <a:latin typeface="Arial (Corps)"/>
                <a:ea typeface="SimSun" pitchFamily="2" charset="-122"/>
                <a:cs typeface="Arial (Corps)"/>
              </a:rPr>
              <a:t>world</a:t>
            </a:r>
            <a:endParaRPr lang="en-US" sz="1800" dirty="0">
              <a:latin typeface="Arial (Corps)"/>
              <a:ea typeface="SimSun" pitchFamily="2" charset="-122"/>
              <a:cs typeface="Arial (Corps)"/>
            </a:endParaRPr>
          </a:p>
          <a:p>
            <a:pPr marL="342900" lvl="1" indent="-342900">
              <a:buFontTx/>
              <a:buChar char="•"/>
            </a:pPr>
            <a:r>
              <a:rPr lang="en-US" sz="1800" dirty="0">
                <a:latin typeface="Arial (Corps)"/>
                <a:ea typeface="SimSun" pitchFamily="2" charset="-122"/>
                <a:cs typeface="Arial (Corps)"/>
              </a:rPr>
              <a:t>L</a:t>
            </a:r>
            <a:r>
              <a:rPr lang="en-US" sz="1800" dirty="0" smtClean="0">
                <a:latin typeface="Arial (Corps)"/>
                <a:ea typeface="SimSun" pitchFamily="2" charset="-122"/>
                <a:cs typeface="Arial (Corps)"/>
              </a:rPr>
              <a:t>ack </a:t>
            </a:r>
            <a:r>
              <a:rPr lang="en-US" sz="1800" dirty="0">
                <a:latin typeface="Arial (Corps)"/>
                <a:ea typeface="SimSun" pitchFamily="2" charset="-122"/>
                <a:cs typeface="Arial (Corps)"/>
              </a:rPr>
              <a:t>of datasets spanning several </a:t>
            </a:r>
            <a:r>
              <a:rPr lang="en-US" sz="1800" dirty="0" smtClean="0">
                <a:latin typeface="Arial (Corps)"/>
                <a:ea typeface="SimSun" pitchFamily="2" charset="-122"/>
                <a:cs typeface="Arial (Corps)"/>
              </a:rPr>
              <a:t>years (</a:t>
            </a:r>
            <a:r>
              <a:rPr lang="en-US" sz="1800" dirty="0">
                <a:latin typeface="Arial (Corps)"/>
                <a:ea typeface="SimSun" pitchFamily="2" charset="-122"/>
                <a:cs typeface="Arial (Corps)"/>
              </a:rPr>
              <a:t>Missing data</a:t>
            </a:r>
            <a:r>
              <a:rPr lang="en-US" sz="1800" dirty="0" smtClean="0">
                <a:latin typeface="Arial (Corps)"/>
                <a:ea typeface="SimSun" pitchFamily="2" charset="-122"/>
                <a:cs typeface="Arial (Corps)"/>
              </a:rPr>
              <a:t>)</a:t>
            </a:r>
            <a:endParaRPr lang="en-US" sz="1800" dirty="0">
              <a:latin typeface="Arial (Corps)"/>
              <a:ea typeface="SimSun" pitchFamily="2" charset="-122"/>
              <a:cs typeface="Arial (Corps)"/>
            </a:endParaRPr>
          </a:p>
          <a:p>
            <a:pPr>
              <a:spcBef>
                <a:spcPct val="0"/>
              </a:spcBef>
            </a:pPr>
            <a:r>
              <a:rPr lang="en-US" sz="1800" dirty="0">
                <a:latin typeface="Arial (Corps)"/>
                <a:ea typeface="SimSun" pitchFamily="2" charset="-122"/>
                <a:cs typeface="Arial (Corps)"/>
              </a:rPr>
              <a:t>No harmonization between providers for accessing </a:t>
            </a:r>
            <a:r>
              <a:rPr lang="en-US" sz="1800" dirty="0" smtClean="0">
                <a:latin typeface="Arial (Corps)"/>
                <a:ea typeface="SimSun" pitchFamily="2" charset="-122"/>
                <a:cs typeface="Arial (Corps)"/>
              </a:rPr>
              <a:t>data</a:t>
            </a:r>
            <a:endParaRPr lang="en-US" sz="1800" dirty="0">
              <a:latin typeface="Arial (Corps)"/>
              <a:ea typeface="SimSun" pitchFamily="2" charset="-122"/>
              <a:cs typeface="Arial (Corps)"/>
            </a:endParaRPr>
          </a:p>
          <a:p>
            <a:pPr lvl="2"/>
            <a:r>
              <a:rPr lang="en-US" sz="1800" dirty="0"/>
              <a:t>Internet access to direct human-to-human phone-</a:t>
            </a:r>
            <a:r>
              <a:rPr lang="en-US" sz="1800" dirty="0" smtClean="0"/>
              <a:t>calls</a:t>
            </a:r>
            <a:endParaRPr lang="en-US" sz="1800" dirty="0"/>
          </a:p>
          <a:p>
            <a:pPr lvl="2"/>
            <a:r>
              <a:rPr lang="en-US" sz="1800" dirty="0">
                <a:latin typeface="Arial (Corps)"/>
                <a:ea typeface="SimSun" pitchFamily="2" charset="-122"/>
                <a:cs typeface="Arial (Corps)"/>
              </a:rPr>
              <a:t>Intellectual Property </a:t>
            </a:r>
            <a:r>
              <a:rPr lang="en-US" sz="1800" dirty="0" smtClean="0">
                <a:latin typeface="Arial (Corps)"/>
                <a:ea typeface="SimSun" pitchFamily="2" charset="-122"/>
                <a:cs typeface="Arial (Corps)"/>
              </a:rPr>
              <a:t>Rights</a:t>
            </a:r>
            <a:r>
              <a:rPr lang="en-US" sz="1800" dirty="0" smtClean="0"/>
              <a:t/>
            </a:r>
            <a:br>
              <a:rPr lang="en-US" sz="1800" dirty="0" smtClean="0"/>
            </a:br>
            <a:endParaRPr lang="en-US" sz="1800" dirty="0" smtClean="0"/>
          </a:p>
          <a:p>
            <a:pPr marL="0" indent="0">
              <a:spcBef>
                <a:spcPct val="0"/>
              </a:spcBef>
              <a:buNone/>
            </a:pPr>
            <a:endParaRPr lang="en-US" sz="1800" dirty="0">
              <a:latin typeface="Arial (Corps)"/>
              <a:ea typeface="SimSun" pitchFamily="2" charset="-122"/>
              <a:cs typeface="Arial (Corps)"/>
            </a:endParaRPr>
          </a:p>
        </p:txBody>
      </p:sp>
      <p:sp>
        <p:nvSpPr>
          <p:cNvPr id="4" name="Titre 1"/>
          <p:cNvSpPr txBox="1">
            <a:spLocks/>
          </p:cNvSpPr>
          <p:nvPr/>
        </p:nvSpPr>
        <p:spPr>
          <a:xfrm>
            <a:off x="187606" y="845148"/>
            <a:ext cx="7772400" cy="841206"/>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t>Access to </a:t>
            </a:r>
            <a:r>
              <a:rPr lang="en-US" i="1" dirty="0" smtClean="0"/>
              <a:t>in-situ</a:t>
            </a:r>
            <a:r>
              <a:rPr lang="en-US" dirty="0" smtClean="0"/>
              <a:t> measurements</a:t>
            </a:r>
            <a:endParaRPr lang="en-US" dirty="0"/>
          </a:p>
        </p:txBody>
      </p:sp>
      <p:sp>
        <p:nvSpPr>
          <p:cNvPr id="5" name="ZoneTexte 4"/>
          <p:cNvSpPr txBox="1"/>
          <p:nvPr/>
        </p:nvSpPr>
        <p:spPr>
          <a:xfrm>
            <a:off x="759495" y="5661248"/>
            <a:ext cx="7649875" cy="830997"/>
          </a:xfrm>
          <a:prstGeom prst="rect">
            <a:avLst/>
          </a:prstGeom>
          <a:noFill/>
        </p:spPr>
        <p:txBody>
          <a:bodyPr wrap="none" rtlCol="0">
            <a:spAutoFit/>
          </a:bodyPr>
          <a:lstStyle/>
          <a:p>
            <a:pPr algn="ctr"/>
            <a:r>
              <a:rPr lang="en-US" sz="2400" b="1" i="1" dirty="0" smtClean="0">
                <a:latin typeface="Arial"/>
                <a:cs typeface="Arial"/>
              </a:rPr>
              <a:t>Need to increase the number of data providers</a:t>
            </a:r>
          </a:p>
          <a:p>
            <a:pPr algn="ctr"/>
            <a:r>
              <a:rPr lang="en-US" sz="2400" b="1" i="1" dirty="0" smtClean="0">
                <a:latin typeface="Arial"/>
                <a:cs typeface="Arial"/>
              </a:rPr>
              <a:t>Provide </a:t>
            </a:r>
            <a:r>
              <a:rPr lang="en-US" sz="2400" b="1" i="1" dirty="0" smtClean="0">
                <a:latin typeface="Arial"/>
                <a:ea typeface="SimSun" pitchFamily="2" charset="-122"/>
                <a:cs typeface="Arial"/>
              </a:rPr>
              <a:t>interoperable </a:t>
            </a:r>
            <a:r>
              <a:rPr lang="en-US" sz="2400" b="1" i="1" dirty="0">
                <a:latin typeface="Arial"/>
                <a:ea typeface="SimSun" pitchFamily="2" charset="-122"/>
                <a:cs typeface="Arial"/>
              </a:rPr>
              <a:t>and standard </a:t>
            </a:r>
            <a:r>
              <a:rPr lang="en-US" sz="2400" b="1" i="1" dirty="0" smtClean="0">
                <a:latin typeface="Arial"/>
                <a:ea typeface="SimSun" pitchFamily="2" charset="-122"/>
                <a:cs typeface="Arial"/>
              </a:rPr>
              <a:t>access to data</a:t>
            </a:r>
            <a:endParaRPr lang="fr-FR" sz="2400" b="1" i="1" dirty="0">
              <a:latin typeface="Arial"/>
              <a:cs typeface="Arial"/>
            </a:endParaRPr>
          </a:p>
        </p:txBody>
      </p:sp>
      <p:sp>
        <p:nvSpPr>
          <p:cNvPr id="2" name="ZoneTexte 1"/>
          <p:cNvSpPr txBox="1"/>
          <p:nvPr/>
        </p:nvSpPr>
        <p:spPr>
          <a:xfrm>
            <a:off x="30364" y="4437112"/>
            <a:ext cx="8597225" cy="1231106"/>
          </a:xfrm>
          <a:prstGeom prst="rect">
            <a:avLst/>
          </a:prstGeom>
          <a:noFill/>
        </p:spPr>
        <p:txBody>
          <a:bodyPr wrap="none" rtlCol="0">
            <a:spAutoFit/>
          </a:bodyPr>
          <a:lstStyle/>
          <a:p>
            <a:pPr marL="114300"/>
            <a:r>
              <a:rPr lang="en-US" sz="2000" b="1" dirty="0" smtClean="0"/>
              <a:t>Opportunities </a:t>
            </a:r>
            <a:r>
              <a:rPr lang="en-US" sz="2000" b="1" dirty="0"/>
              <a:t>(“Low hanging fruits”)</a:t>
            </a:r>
          </a:p>
          <a:p>
            <a:pPr marL="342900" indent="-342900" eaLnBrk="0" fontAlgn="base" hangingPunct="0">
              <a:spcBef>
                <a:spcPct val="0"/>
              </a:spcBef>
              <a:spcAft>
                <a:spcPct val="0"/>
              </a:spcAft>
              <a:buChar char="•"/>
            </a:pPr>
            <a:r>
              <a:rPr kumimoji="1" lang="en-GB" dirty="0">
                <a:latin typeface="Arial (Corps)"/>
                <a:ea typeface="SimSun" pitchFamily="2" charset="-122"/>
                <a:cs typeface="Arial (Corps)"/>
              </a:rPr>
              <a:t>Investors or developers install and operate in-situ </a:t>
            </a:r>
            <a:r>
              <a:rPr kumimoji="1" lang="en-GB" dirty="0" err="1">
                <a:latin typeface="Arial (Corps)"/>
                <a:ea typeface="SimSun" pitchFamily="2" charset="-122"/>
                <a:cs typeface="Arial (Corps)"/>
              </a:rPr>
              <a:t>pyranometric</a:t>
            </a:r>
            <a:r>
              <a:rPr kumimoji="1" lang="en-GB" dirty="0">
                <a:latin typeface="Arial (Corps)"/>
                <a:ea typeface="SimSun" pitchFamily="2" charset="-122"/>
                <a:cs typeface="Arial (Corps)"/>
              </a:rPr>
              <a:t> stations</a:t>
            </a:r>
          </a:p>
          <a:p>
            <a:pPr marL="342900" indent="-342900" eaLnBrk="0" fontAlgn="base" hangingPunct="0">
              <a:spcBef>
                <a:spcPct val="0"/>
              </a:spcBef>
              <a:spcAft>
                <a:spcPct val="0"/>
              </a:spcAft>
              <a:buChar char="•"/>
            </a:pPr>
            <a:r>
              <a:rPr kumimoji="1" lang="en-GB" dirty="0">
                <a:latin typeface="Arial (Corps)"/>
                <a:ea typeface="SimSun" pitchFamily="2" charset="-122"/>
                <a:cs typeface="Arial (Corps)"/>
              </a:rPr>
              <a:t>In EU several hundreds of private ground stations associated with power plants</a:t>
            </a:r>
          </a:p>
          <a:p>
            <a:endParaRPr lang="en-US" dirty="0"/>
          </a:p>
        </p:txBody>
      </p:sp>
    </p:spTree>
    <p:extLst>
      <p:ext uri="{BB962C8B-B14F-4D97-AF65-F5344CB8AC3E}">
        <p14:creationId xmlns:p14="http://schemas.microsoft.com/office/powerpoint/2010/main" val="31419082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87606" y="845148"/>
            <a:ext cx="7772400" cy="841206"/>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err="1" smtClean="0"/>
              <a:t>ConnectinGEO</a:t>
            </a:r>
            <a:r>
              <a:rPr lang="en-US" dirty="0" smtClean="0"/>
              <a:t> Platform</a:t>
            </a:r>
            <a:endParaRPr lang="en-US" dirty="0"/>
          </a:p>
        </p:txBody>
      </p:sp>
      <p:sp>
        <p:nvSpPr>
          <p:cNvPr id="6" name="Espace réservé du contenu 2"/>
          <p:cNvSpPr txBox="1">
            <a:spLocks/>
          </p:cNvSpPr>
          <p:nvPr/>
        </p:nvSpPr>
        <p:spPr>
          <a:xfrm>
            <a:off x="-108520" y="1556792"/>
            <a:ext cx="9143999" cy="5112568"/>
          </a:xfrm>
          <a:prstGeom prst="rect">
            <a:avLst/>
          </a:prstGeom>
        </p:spPr>
        <p:txBody>
          <a:bodyP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lvl="1">
              <a:buFont typeface="Arial"/>
              <a:buChar char="•"/>
            </a:pPr>
            <a:r>
              <a:rPr lang="en-US" sz="2200" b="1" dirty="0"/>
              <a:t>Platform</a:t>
            </a:r>
            <a:r>
              <a:rPr lang="en-US" sz="2200" dirty="0"/>
              <a:t> : </a:t>
            </a:r>
            <a:r>
              <a:rPr lang="en-US" sz="1800" b="1" dirty="0"/>
              <a:t>http://</a:t>
            </a:r>
            <a:r>
              <a:rPr lang="en-US" sz="1800" b="1" dirty="0" err="1"/>
              <a:t>insitu.webservice-energy.org</a:t>
            </a:r>
            <a:r>
              <a:rPr lang="en-US" sz="1800" dirty="0"/>
              <a:t> </a:t>
            </a:r>
          </a:p>
          <a:p>
            <a:pPr marL="742950" lvl="1" indent="-285750">
              <a:buFont typeface="Arial"/>
              <a:buChar char="•"/>
            </a:pPr>
            <a:r>
              <a:rPr lang="en-US" sz="1800" dirty="0"/>
              <a:t>Open Source </a:t>
            </a:r>
            <a:r>
              <a:rPr lang="en-US" sz="1800" dirty="0" smtClean="0"/>
              <a:t>52</a:t>
            </a:r>
            <a:r>
              <a:rPr lang="en-US" sz="1800" dirty="0"/>
              <a:t>°</a:t>
            </a:r>
            <a:r>
              <a:rPr lang="en-US" sz="1800" dirty="0" smtClean="0"/>
              <a:t>North platform - </a:t>
            </a:r>
            <a:r>
              <a:rPr lang="en-US" sz="1800" dirty="0"/>
              <a:t>OGC / </a:t>
            </a:r>
            <a:r>
              <a:rPr lang="en-US" sz="1800" dirty="0" smtClean="0"/>
              <a:t>SWE</a:t>
            </a:r>
            <a:endParaRPr lang="en-US" sz="1800" dirty="0"/>
          </a:p>
          <a:p>
            <a:pPr marL="742950" lvl="1" indent="-285750">
              <a:buFont typeface="Arial"/>
              <a:buChar char="•"/>
            </a:pPr>
            <a:r>
              <a:rPr lang="en-US" sz="1800" dirty="0"/>
              <a:t>Operational part of </a:t>
            </a:r>
            <a:r>
              <a:rPr lang="en-US" sz="1800" dirty="0" err="1"/>
              <a:t>webservice</a:t>
            </a:r>
            <a:r>
              <a:rPr lang="en-US" sz="1800" dirty="0"/>
              <a:t>-energy SDI</a:t>
            </a:r>
          </a:p>
          <a:p>
            <a:pPr marL="742950" lvl="1" indent="-285750">
              <a:buFont typeface="Arial"/>
              <a:buChar char="•"/>
            </a:pPr>
            <a:r>
              <a:rPr lang="en-US" sz="1800" dirty="0"/>
              <a:t>Web </a:t>
            </a:r>
            <a:r>
              <a:rPr lang="en-US" sz="1800" dirty="0" smtClean="0"/>
              <a:t>app. </a:t>
            </a:r>
            <a:r>
              <a:rPr lang="en-US" sz="1800" dirty="0"/>
              <a:t>(easy to use) - Script based (Curl or </a:t>
            </a:r>
            <a:r>
              <a:rPr lang="en-US" sz="1800" dirty="0" err="1"/>
              <a:t>Wget</a:t>
            </a:r>
            <a:r>
              <a:rPr lang="en-US" sz="1800" dirty="0"/>
              <a:t>) - QGIS plugin (Under dev.)</a:t>
            </a:r>
          </a:p>
          <a:p>
            <a:pPr marL="742950" lvl="1" indent="-285750">
              <a:buFont typeface="Arial"/>
              <a:buChar char="•"/>
            </a:pPr>
            <a:r>
              <a:rPr lang="en-US" sz="1800" dirty="0"/>
              <a:t>Metadata included (import &amp; export) – Connection to GEO/DAB</a:t>
            </a:r>
          </a:p>
          <a:p>
            <a:pPr marL="468630" indent="-285750">
              <a:buFont typeface="Arial"/>
              <a:buChar char="•"/>
            </a:pPr>
            <a:endParaRPr lang="en-US" sz="2200" dirty="0" smtClean="0"/>
          </a:p>
          <a:p>
            <a:pPr marL="468630" indent="-285750">
              <a:buFont typeface="Arial"/>
              <a:buChar char="•"/>
            </a:pPr>
            <a:r>
              <a:rPr lang="en-US" sz="2200" b="1" dirty="0" smtClean="0"/>
              <a:t>Providers</a:t>
            </a:r>
            <a:endParaRPr lang="en-US" sz="2200" b="1" dirty="0"/>
          </a:p>
          <a:p>
            <a:pPr marL="742950" lvl="1" indent="-285750">
              <a:buFont typeface="Arial"/>
              <a:buChar char="•"/>
            </a:pPr>
            <a:r>
              <a:rPr lang="en-US" sz="1800" dirty="0" smtClean="0"/>
              <a:t>Universities, </a:t>
            </a:r>
            <a:r>
              <a:rPr lang="en-US" sz="1800" dirty="0"/>
              <a:t>Institutions, World Bank, </a:t>
            </a:r>
            <a:r>
              <a:rPr lang="en-US" sz="1800" dirty="0" smtClean="0"/>
              <a:t>IRENA</a:t>
            </a:r>
          </a:p>
          <a:p>
            <a:pPr marL="742950" lvl="1" indent="-285750">
              <a:buFont typeface="Arial"/>
              <a:buChar char="•"/>
            </a:pPr>
            <a:r>
              <a:rPr lang="en-GB" sz="1800" dirty="0"/>
              <a:t>Start to integrate SMEs time series (THIRD STEP, </a:t>
            </a:r>
            <a:r>
              <a:rPr lang="en-GB" sz="1800" dirty="0" err="1"/>
              <a:t>Solaïs</a:t>
            </a:r>
            <a:r>
              <a:rPr lang="en-GB" sz="1800" dirty="0" smtClean="0"/>
              <a:t>)</a:t>
            </a:r>
          </a:p>
          <a:p>
            <a:pPr marL="742950" lvl="1" indent="-285750">
              <a:buFont typeface="Arial"/>
              <a:buChar char="•"/>
            </a:pPr>
            <a:r>
              <a:rPr lang="en-US" sz="1800" dirty="0"/>
              <a:t>8 </a:t>
            </a:r>
            <a:r>
              <a:rPr lang="en-US" sz="1800" dirty="0" smtClean="0"/>
              <a:t>network</a:t>
            </a:r>
            <a:r>
              <a:rPr lang="en-US" sz="1800" dirty="0" smtClean="0"/>
              <a:t> </a:t>
            </a:r>
            <a:r>
              <a:rPr lang="en-US" sz="1800" dirty="0"/>
              <a:t>providers - 15 stations - 276 time-series - 1 up to 11 years – 1h to </a:t>
            </a:r>
            <a:r>
              <a:rPr lang="en-US" sz="1800" dirty="0" smtClean="0"/>
              <a:t>1min</a:t>
            </a:r>
            <a:endParaRPr lang="en-US" sz="1800" dirty="0"/>
          </a:p>
          <a:p>
            <a:pPr marL="742950" lvl="1" indent="-285750">
              <a:buFont typeface="Arial"/>
              <a:buChar char="•"/>
            </a:pPr>
            <a:r>
              <a:rPr lang="en-US" sz="1800" dirty="0" smtClean="0"/>
              <a:t>Quality Check </a:t>
            </a:r>
            <a:r>
              <a:rPr lang="en-US" sz="1800" dirty="0"/>
              <a:t>procedures are applied to time-series (Feedback to providers)</a:t>
            </a:r>
          </a:p>
          <a:p>
            <a:pPr marL="742950" lvl="1" indent="-285750">
              <a:buFont typeface="Arial"/>
              <a:buChar char="•"/>
            </a:pPr>
            <a:r>
              <a:rPr lang="en-US" sz="1800" dirty="0"/>
              <a:t>Additional variables from models (7): Top of atmosphere, radiation under a cloud-free sky, solar zenith and azimuth angles</a:t>
            </a:r>
          </a:p>
          <a:p>
            <a:pPr marL="742950" lvl="1" indent="-285750">
              <a:buFont typeface="Arial"/>
              <a:buChar char="•"/>
            </a:pPr>
            <a:r>
              <a:rPr lang="en-US" sz="1800" dirty="0"/>
              <a:t>Platform integrates “Other Stations” (Request from stakeholders workshops)</a:t>
            </a:r>
          </a:p>
          <a:p>
            <a:pPr marL="274320" lvl="1" indent="0">
              <a:buNone/>
            </a:pPr>
            <a:endParaRPr lang="en-US" sz="2200" dirty="0" smtClean="0"/>
          </a:p>
        </p:txBody>
      </p:sp>
    </p:spTree>
    <p:extLst>
      <p:ext uri="{BB962C8B-B14F-4D97-AF65-F5344CB8AC3E}">
        <p14:creationId xmlns:p14="http://schemas.microsoft.com/office/powerpoint/2010/main" val="252319107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1"/>
          <p:cNvGrpSpPr/>
          <p:nvPr/>
        </p:nvGrpSpPr>
        <p:grpSpPr>
          <a:xfrm>
            <a:off x="3999891" y="3356992"/>
            <a:ext cx="5108613" cy="3093995"/>
            <a:chOff x="3942281" y="3420660"/>
            <a:chExt cx="5108613" cy="3093995"/>
          </a:xfrm>
        </p:grpSpPr>
        <p:pic>
          <p:nvPicPr>
            <p:cNvPr id="23" name="Image 22" descr="SOS-Cli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2316" y="3446238"/>
              <a:ext cx="4868542" cy="3042839"/>
            </a:xfrm>
            <a:prstGeom prst="rect">
              <a:avLst/>
            </a:prstGeom>
            <a:effectLst>
              <a:outerShdw blurRad="50800" dist="38100" dir="2700000" algn="tl" rotWithShape="0">
                <a:srgbClr val="000000">
                  <a:alpha val="43000"/>
                </a:srgbClr>
              </a:outerShdw>
            </a:effectLst>
          </p:spPr>
        </p:pic>
        <p:sp>
          <p:nvSpPr>
            <p:cNvPr id="24" name="Bulle rectangulaire 23"/>
            <p:cNvSpPr/>
            <p:nvPr/>
          </p:nvSpPr>
          <p:spPr>
            <a:xfrm>
              <a:off x="3942281" y="3420660"/>
              <a:ext cx="5108613" cy="3093995"/>
            </a:xfrm>
            <a:prstGeom prst="wedgeRectCallout">
              <a:avLst>
                <a:gd name="adj1" fmla="val -67945"/>
                <a:gd name="adj2" fmla="val 8620"/>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fr-FR" kern="1200"/>
            </a:p>
          </p:txBody>
        </p:sp>
      </p:grpSp>
      <p:pic>
        <p:nvPicPr>
          <p:cNvPr id="4" name="Image 3" descr="GEOSS-SB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394" y="1364738"/>
            <a:ext cx="2308502" cy="1410587"/>
          </a:xfrm>
          <a:prstGeom prst="rect">
            <a:avLst/>
          </a:prstGeom>
        </p:spPr>
      </p:pic>
      <p:pic>
        <p:nvPicPr>
          <p:cNvPr id="5" name="Image 4" descr="52North-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5257" y="4808203"/>
            <a:ext cx="2121238" cy="726652"/>
          </a:xfrm>
          <a:prstGeom prst="rect">
            <a:avLst/>
          </a:prstGeom>
        </p:spPr>
      </p:pic>
      <p:pic>
        <p:nvPicPr>
          <p:cNvPr id="6" name="Image 5" descr="GeoNetwork-logo-500p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522" y="5537392"/>
            <a:ext cx="1571678" cy="427496"/>
          </a:xfrm>
          <a:prstGeom prst="rect">
            <a:avLst/>
          </a:prstGeom>
        </p:spPr>
      </p:pic>
      <p:pic>
        <p:nvPicPr>
          <p:cNvPr id="7" name="Image 6" descr="toolbox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1413" y="6453246"/>
            <a:ext cx="998239" cy="164249"/>
          </a:xfrm>
          <a:prstGeom prst="rect">
            <a:avLst/>
          </a:prstGeom>
        </p:spPr>
      </p:pic>
      <p:pic>
        <p:nvPicPr>
          <p:cNvPr id="8" name="Image 7" descr="geoserver-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059" y="6229366"/>
            <a:ext cx="1235211" cy="391908"/>
          </a:xfrm>
          <a:prstGeom prst="rect">
            <a:avLst/>
          </a:prstGeom>
          <a:effectLst>
            <a:outerShdw blurRad="50800" dist="38100" dir="2700000" algn="tl" rotWithShape="0">
              <a:srgbClr val="000000">
                <a:alpha val="43000"/>
              </a:srgbClr>
            </a:outerShdw>
          </a:effectLst>
        </p:spPr>
      </p:pic>
      <p:pic>
        <p:nvPicPr>
          <p:cNvPr id="9" name="Image 8" descr="mapserver-logo.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7448" y="5898605"/>
            <a:ext cx="1089846" cy="289084"/>
          </a:xfrm>
          <a:prstGeom prst="rect">
            <a:avLst/>
          </a:prstGeom>
          <a:effectLst>
            <a:outerShdw blurRad="50800" dist="38100" dir="2700000" algn="tl" rotWithShape="0">
              <a:srgbClr val="000000">
                <a:alpha val="43000"/>
              </a:srgbClr>
            </a:outerShdw>
          </a:effectLst>
        </p:spPr>
      </p:pic>
      <p:pic>
        <p:nvPicPr>
          <p:cNvPr id="10" name="Image 9" descr="pywps-log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1830" y="6066562"/>
            <a:ext cx="589860" cy="294930"/>
          </a:xfrm>
          <a:prstGeom prst="rect">
            <a:avLst/>
          </a:prstGeom>
        </p:spPr>
      </p:pic>
      <p:sp>
        <p:nvSpPr>
          <p:cNvPr id="11" name="Rectangle 10"/>
          <p:cNvSpPr/>
          <p:nvPr/>
        </p:nvSpPr>
        <p:spPr>
          <a:xfrm>
            <a:off x="35496" y="3363957"/>
            <a:ext cx="3856728" cy="1441335"/>
          </a:xfrm>
          <a:prstGeom prst="rect">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1400" kern="1200" dirty="0" err="1">
                <a:solidFill>
                  <a:schemeClr val="tx1"/>
                </a:solidFill>
              </a:rPr>
              <a:t>Webservice-energy</a:t>
            </a:r>
            <a:r>
              <a:rPr lang="fr-FR" sz="1400" kern="1200" dirty="0">
                <a:solidFill>
                  <a:schemeClr val="tx1"/>
                </a:solidFill>
              </a:rPr>
              <a:t> </a:t>
            </a:r>
            <a:r>
              <a:rPr lang="fr-FR" sz="1400" b="1" kern="1200" dirty="0">
                <a:solidFill>
                  <a:schemeClr val="tx1"/>
                </a:solidFill>
              </a:rPr>
              <a:t>SDI</a:t>
            </a:r>
            <a:r>
              <a:rPr lang="fr-FR" sz="1400" kern="1200" dirty="0">
                <a:solidFill>
                  <a:schemeClr val="tx1"/>
                </a:solidFill>
              </a:rPr>
              <a:t>:</a:t>
            </a:r>
          </a:p>
          <a:p>
            <a:pPr marL="285750" indent="-285750">
              <a:buFont typeface="Arial"/>
              <a:buChar char="•"/>
            </a:pPr>
            <a:r>
              <a:rPr lang="fr-FR" sz="1400" b="1" kern="1200" dirty="0" err="1" smtClean="0">
                <a:solidFill>
                  <a:schemeClr val="tx1"/>
                </a:solidFill>
              </a:rPr>
              <a:t>Sensor</a:t>
            </a:r>
            <a:r>
              <a:rPr lang="fr-FR" sz="1400" b="1" kern="1200" dirty="0" smtClean="0">
                <a:solidFill>
                  <a:schemeClr val="tx1"/>
                </a:solidFill>
              </a:rPr>
              <a:t> </a:t>
            </a:r>
            <a:r>
              <a:rPr lang="fr-FR" sz="1400" b="1" kern="1200" dirty="0">
                <a:solidFill>
                  <a:schemeClr val="tx1"/>
                </a:solidFill>
              </a:rPr>
              <a:t>Web </a:t>
            </a:r>
            <a:r>
              <a:rPr lang="fr-FR" sz="1400" kern="1200" dirty="0" err="1">
                <a:solidFill>
                  <a:schemeClr val="tx1"/>
                </a:solidFill>
              </a:rPr>
              <a:t>Enablement</a:t>
            </a:r>
            <a:r>
              <a:rPr lang="fr-FR" sz="1400" kern="1200" dirty="0">
                <a:solidFill>
                  <a:schemeClr val="tx1"/>
                </a:solidFill>
              </a:rPr>
              <a:t>  Architecture</a:t>
            </a:r>
          </a:p>
          <a:p>
            <a:pPr marL="285750" indent="-285750">
              <a:buFont typeface="Arial"/>
              <a:buChar char="•"/>
            </a:pPr>
            <a:r>
              <a:rPr lang="fr-FR" sz="1400" kern="1200" dirty="0" smtClean="0">
                <a:solidFill>
                  <a:schemeClr val="tx1"/>
                </a:solidFill>
              </a:rPr>
              <a:t>Open </a:t>
            </a:r>
            <a:r>
              <a:rPr lang="fr-FR" sz="1400" kern="1200" dirty="0" err="1">
                <a:solidFill>
                  <a:schemeClr val="tx1"/>
                </a:solidFill>
              </a:rPr>
              <a:t>Geospatial</a:t>
            </a:r>
            <a:r>
              <a:rPr lang="fr-FR" sz="1400" kern="1200" dirty="0">
                <a:solidFill>
                  <a:schemeClr val="tx1"/>
                </a:solidFill>
              </a:rPr>
              <a:t> Consortium </a:t>
            </a:r>
            <a:r>
              <a:rPr lang="fr-FR" sz="1400" b="1" kern="1200" dirty="0" err="1">
                <a:solidFill>
                  <a:schemeClr val="tx1"/>
                </a:solidFill>
              </a:rPr>
              <a:t>Catalog</a:t>
            </a:r>
            <a:endParaRPr lang="fr-FR" sz="1400" b="1" kern="1200" dirty="0">
              <a:solidFill>
                <a:schemeClr val="tx1"/>
              </a:solidFill>
            </a:endParaRPr>
          </a:p>
          <a:p>
            <a:pPr marL="742950" lvl="1" indent="-285750">
              <a:buFont typeface="Arial"/>
              <a:buChar char="•"/>
            </a:pPr>
            <a:r>
              <a:rPr lang="fr-FR" sz="1400" kern="1200" dirty="0" err="1" smtClean="0">
                <a:solidFill>
                  <a:schemeClr val="tx1"/>
                </a:solidFill>
              </a:rPr>
              <a:t>Connected</a:t>
            </a:r>
            <a:r>
              <a:rPr lang="fr-FR" sz="1400" kern="1200" dirty="0" smtClean="0">
                <a:solidFill>
                  <a:schemeClr val="tx1"/>
                </a:solidFill>
              </a:rPr>
              <a:t> </a:t>
            </a:r>
            <a:r>
              <a:rPr lang="fr-FR" sz="1400" kern="1200" dirty="0">
                <a:solidFill>
                  <a:schemeClr val="tx1"/>
                </a:solidFill>
              </a:rPr>
              <a:t>to the GEOSS </a:t>
            </a:r>
            <a:r>
              <a:rPr lang="fr-FR" sz="1400" kern="1200" dirty="0" smtClean="0">
                <a:solidFill>
                  <a:schemeClr val="tx1"/>
                </a:solidFill>
              </a:rPr>
              <a:t>(</a:t>
            </a:r>
            <a:r>
              <a:rPr lang="fr-FR" sz="1400" b="1" kern="1200" dirty="0">
                <a:solidFill>
                  <a:schemeClr val="tx1"/>
                </a:solidFill>
              </a:rPr>
              <a:t>GCI</a:t>
            </a:r>
            <a:r>
              <a:rPr lang="fr-FR" sz="1400" kern="1200" dirty="0">
                <a:solidFill>
                  <a:schemeClr val="tx1"/>
                </a:solidFill>
              </a:rPr>
              <a:t>)</a:t>
            </a:r>
          </a:p>
          <a:p>
            <a:pPr marL="742950" lvl="1" indent="-285750">
              <a:buFont typeface="Arial"/>
              <a:buChar char="•"/>
            </a:pPr>
            <a:r>
              <a:rPr lang="fr-FR" sz="1400" kern="1200" dirty="0" err="1" smtClean="0">
                <a:solidFill>
                  <a:schemeClr val="tx1"/>
                </a:solidFill>
              </a:rPr>
              <a:t>Weekly</a:t>
            </a:r>
            <a:r>
              <a:rPr lang="fr-FR" sz="1400" kern="1200" dirty="0" smtClean="0">
                <a:solidFill>
                  <a:schemeClr val="tx1"/>
                </a:solidFill>
              </a:rPr>
              <a:t> </a:t>
            </a:r>
            <a:r>
              <a:rPr lang="fr-FR" sz="1400" kern="1200" dirty="0" err="1">
                <a:solidFill>
                  <a:schemeClr val="tx1"/>
                </a:solidFill>
              </a:rPr>
              <a:t>harvested</a:t>
            </a:r>
            <a:r>
              <a:rPr lang="fr-FR" sz="1400" kern="1200" dirty="0">
                <a:solidFill>
                  <a:schemeClr val="tx1"/>
                </a:solidFill>
              </a:rPr>
              <a:t> by the </a:t>
            </a:r>
            <a:r>
              <a:rPr lang="fr-FR" sz="1400" b="1" kern="1200" dirty="0">
                <a:solidFill>
                  <a:schemeClr val="tx1"/>
                </a:solidFill>
              </a:rPr>
              <a:t>DAB</a:t>
            </a:r>
          </a:p>
        </p:txBody>
      </p:sp>
      <p:sp>
        <p:nvSpPr>
          <p:cNvPr id="12" name="63 Rectángulo redondeado"/>
          <p:cNvSpPr>
            <a:spLocks noChangeArrowheads="1"/>
          </p:cNvSpPr>
          <p:nvPr/>
        </p:nvSpPr>
        <p:spPr bwMode="auto">
          <a:xfrm>
            <a:off x="4498377" y="3634087"/>
            <a:ext cx="2875248" cy="425648"/>
          </a:xfrm>
          <a:prstGeom prst="roundRect">
            <a:avLst>
              <a:gd name="adj" fmla="val 16667"/>
            </a:avLst>
          </a:prstGeom>
          <a:ln>
            <a:noFill/>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sp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endParaRPr kumimoji="0" lang="en-US" sz="200" b="1" i="0" u="none" strike="noStrike" kern="1200" cap="none" normalizeH="0" baseline="0" dirty="0" smtClean="0">
              <a:ln>
                <a:noFill/>
              </a:ln>
              <a:solidFill>
                <a:schemeClr val="tx1"/>
              </a:solidFill>
              <a:effectLst/>
              <a:latin typeface="Calibri" pitchFamily="34" charset="0"/>
              <a:ea typeface="SimSun" pitchFamily="2" charset="-122"/>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endParaRPr kumimoji="0" lang="en-US" sz="100" b="0" i="0" u="none" strike="noStrike" kern="1200" cap="none" normalizeH="0" baseline="0" dirty="0" smtClean="0">
              <a:ln>
                <a:noFill/>
              </a:ln>
              <a:solidFill>
                <a:schemeClr val="tx1"/>
              </a:solidFill>
              <a:effectLst/>
              <a:latin typeface="Calibri" pitchFamily="34" charset="0"/>
              <a:ea typeface="SimSun" pitchFamily="2" charset="-122"/>
              <a:cs typeface="Arial" pitchFamily="34" charset="0"/>
            </a:endParaRPr>
          </a:p>
          <a:p>
            <a:pPr lvl="0" algn="ctr" defTabSz="914400" fontAlgn="base">
              <a:spcBef>
                <a:spcPct val="0"/>
              </a:spcBef>
              <a:spcAft>
                <a:spcPct val="0"/>
              </a:spcAft>
            </a:pPr>
            <a:r>
              <a:rPr lang="en-US" sz="1600" b="1" kern="1200" dirty="0" smtClean="0">
                <a:latin typeface="Calibri" pitchFamily="34" charset="0"/>
                <a:ea typeface="SimSun" pitchFamily="2" charset="-122"/>
                <a:cs typeface="Arial" pitchFamily="34" charset="0"/>
              </a:rPr>
              <a:t>Sensor Web JavaScript Client</a:t>
            </a:r>
            <a:endParaRPr lang="en-US" sz="1600" kern="1200" dirty="0" smtClean="0">
              <a:latin typeface="Calibri" pitchFamily="34" charset="0"/>
              <a:ea typeface="SimSun" pitchFamily="2" charset="-122"/>
              <a:cs typeface="Arial" pitchFamily="34" charset="0"/>
            </a:endParaRPr>
          </a:p>
        </p:txBody>
      </p:sp>
      <p:sp>
        <p:nvSpPr>
          <p:cNvPr id="13" name="63 Rectángulo redondeado"/>
          <p:cNvSpPr>
            <a:spLocks noChangeArrowheads="1"/>
          </p:cNvSpPr>
          <p:nvPr/>
        </p:nvSpPr>
        <p:spPr bwMode="auto">
          <a:xfrm>
            <a:off x="2627784" y="2276872"/>
            <a:ext cx="2154834" cy="698063"/>
          </a:xfrm>
          <a:prstGeom prst="roundRect">
            <a:avLst>
              <a:gd name="adj" fmla="val 16667"/>
            </a:avLst>
          </a:prstGeom>
          <a:ln>
            <a:noFill/>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sp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endParaRPr kumimoji="0" lang="en-US" sz="200" b="1" i="0" u="none" strike="noStrike" kern="1200" cap="none" normalizeH="0" baseline="0" dirty="0" smtClean="0">
              <a:ln>
                <a:noFill/>
              </a:ln>
              <a:solidFill>
                <a:schemeClr val="tx1"/>
              </a:solidFill>
              <a:effectLst/>
              <a:latin typeface="Calibri" pitchFamily="34" charset="0"/>
              <a:ea typeface="SimSun" pitchFamily="2" charset="-122"/>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endParaRPr kumimoji="0" lang="en-US" sz="100" b="0" i="0" u="none" strike="noStrike" kern="1200" cap="none" normalizeH="0" baseline="0" dirty="0" smtClean="0">
              <a:ln>
                <a:noFill/>
              </a:ln>
              <a:solidFill>
                <a:schemeClr val="tx1"/>
              </a:solidFill>
              <a:effectLst/>
              <a:latin typeface="Calibri" pitchFamily="34" charset="0"/>
              <a:ea typeface="SimSun" pitchFamily="2" charset="-122"/>
              <a:cs typeface="Arial" pitchFamily="34" charset="0"/>
            </a:endParaRPr>
          </a:p>
          <a:p>
            <a:pPr lvl="0" algn="ctr" defTabSz="914400" fontAlgn="base">
              <a:spcBef>
                <a:spcPct val="0"/>
              </a:spcBef>
              <a:spcAft>
                <a:spcPct val="0"/>
              </a:spcAft>
            </a:pPr>
            <a:r>
              <a:rPr lang="en-US" sz="1600" b="1" kern="1200" dirty="0" smtClean="0">
                <a:latin typeface="Calibri" pitchFamily="34" charset="0"/>
                <a:ea typeface="SimSun" pitchFamily="2" charset="-122"/>
                <a:cs typeface="Arial" pitchFamily="34" charset="0"/>
              </a:rPr>
              <a:t>Discovery &amp; </a:t>
            </a:r>
          </a:p>
          <a:p>
            <a:pPr lvl="0" algn="ctr" defTabSz="914400" fontAlgn="base">
              <a:spcBef>
                <a:spcPct val="0"/>
              </a:spcBef>
              <a:spcAft>
                <a:spcPct val="0"/>
              </a:spcAft>
            </a:pPr>
            <a:r>
              <a:rPr lang="en-US" sz="1600" b="1" kern="1200" dirty="0" smtClean="0">
                <a:latin typeface="Calibri" pitchFamily="34" charset="0"/>
                <a:ea typeface="SimSun" pitchFamily="2" charset="-122"/>
                <a:cs typeface="Arial" pitchFamily="34" charset="0"/>
              </a:rPr>
              <a:t>Access Broker (DAB)</a:t>
            </a:r>
          </a:p>
        </p:txBody>
      </p:sp>
      <p:sp>
        <p:nvSpPr>
          <p:cNvPr id="14" name="63 Rectángulo redondeado"/>
          <p:cNvSpPr>
            <a:spLocks noChangeArrowheads="1"/>
          </p:cNvSpPr>
          <p:nvPr/>
        </p:nvSpPr>
        <p:spPr bwMode="auto">
          <a:xfrm>
            <a:off x="6771062" y="2880271"/>
            <a:ext cx="2154834" cy="425648"/>
          </a:xfrm>
          <a:prstGeom prst="roundRect">
            <a:avLst>
              <a:gd name="adj" fmla="val 16667"/>
            </a:avLst>
          </a:prstGeom>
          <a:ln>
            <a:noFill/>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sp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endParaRPr kumimoji="0" lang="en-US" sz="200" b="1" i="0" u="none" strike="noStrike" kern="1200" cap="none" normalizeH="0" baseline="0" dirty="0" smtClean="0">
              <a:ln>
                <a:noFill/>
              </a:ln>
              <a:solidFill>
                <a:schemeClr val="tx1"/>
              </a:solidFill>
              <a:effectLst/>
              <a:latin typeface="Calibri" pitchFamily="34" charset="0"/>
              <a:ea typeface="SimSun" pitchFamily="2" charset="-122"/>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endParaRPr kumimoji="0" lang="en-US" sz="100" b="0" i="0" u="none" strike="noStrike" kern="1200" cap="none" normalizeH="0" baseline="0" dirty="0" smtClean="0">
              <a:ln>
                <a:noFill/>
              </a:ln>
              <a:solidFill>
                <a:schemeClr val="tx1"/>
              </a:solidFill>
              <a:effectLst/>
              <a:latin typeface="Calibri" pitchFamily="34" charset="0"/>
              <a:ea typeface="SimSun" pitchFamily="2" charset="-122"/>
              <a:cs typeface="Arial" pitchFamily="34" charset="0"/>
            </a:endParaRPr>
          </a:p>
          <a:p>
            <a:pPr lvl="0" algn="ctr" defTabSz="914400" fontAlgn="base">
              <a:spcBef>
                <a:spcPct val="0"/>
              </a:spcBef>
              <a:spcAft>
                <a:spcPct val="0"/>
              </a:spcAft>
            </a:pPr>
            <a:r>
              <a:rPr lang="en-US" sz="1600" b="1" kern="1200" dirty="0" smtClean="0">
                <a:latin typeface="Calibri" pitchFamily="34" charset="0"/>
                <a:ea typeface="SimSun" pitchFamily="2" charset="-122"/>
                <a:cs typeface="Arial" pitchFamily="34" charset="0"/>
              </a:rPr>
              <a:t>Geo Web Portal</a:t>
            </a:r>
          </a:p>
        </p:txBody>
      </p:sp>
      <p:sp>
        <p:nvSpPr>
          <p:cNvPr id="16" name="Rectangle à coins arrondis 15"/>
          <p:cNvSpPr/>
          <p:nvPr/>
        </p:nvSpPr>
        <p:spPr bwMode="auto">
          <a:xfrm>
            <a:off x="51987" y="3399239"/>
            <a:ext cx="3511453" cy="1015663"/>
          </a:xfrm>
          <a:prstGeom prst="round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2000" b="1" i="0" u="sng" strike="noStrike" kern="1200" cap="none" normalizeH="0" baseline="0" smtClean="0">
              <a:ln>
                <a:noFill/>
              </a:ln>
              <a:solidFill>
                <a:schemeClr val="tx2"/>
              </a:solidFill>
              <a:effectLst/>
              <a:latin typeface="Tahoma" pitchFamily="34" charset="0"/>
            </a:endParaRPr>
          </a:p>
        </p:txBody>
      </p:sp>
      <p:sp>
        <p:nvSpPr>
          <p:cNvPr id="17" name="63 Rectángulo redondeado"/>
          <p:cNvSpPr>
            <a:spLocks noChangeArrowheads="1"/>
          </p:cNvSpPr>
          <p:nvPr/>
        </p:nvSpPr>
        <p:spPr bwMode="auto">
          <a:xfrm>
            <a:off x="5403934" y="2530923"/>
            <a:ext cx="610273" cy="425648"/>
          </a:xfrm>
          <a:prstGeom prst="roundRect">
            <a:avLst>
              <a:gd name="adj" fmla="val 16667"/>
            </a:avLst>
          </a:prstGeom>
          <a:ln>
            <a:noFill/>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sp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defTabSz="914400" rtl="0" eaLnBrk="1" fontAlgn="base" latinLnBrk="0" hangingPunct="1">
              <a:lnSpc>
                <a:spcPct val="100000"/>
              </a:lnSpc>
              <a:spcBef>
                <a:spcPct val="0"/>
              </a:spcBef>
              <a:spcAft>
                <a:spcPct val="0"/>
              </a:spcAft>
              <a:buClrTx/>
              <a:buSzTx/>
              <a:buFontTx/>
              <a:buNone/>
              <a:tabLst/>
            </a:pPr>
            <a:endParaRPr kumimoji="0" lang="en-US" sz="200" b="1" i="0" u="none" strike="noStrike" kern="1200" cap="none" normalizeH="0" baseline="0" dirty="0" smtClean="0">
              <a:ln>
                <a:noFill/>
              </a:ln>
              <a:solidFill>
                <a:schemeClr val="tx1"/>
              </a:solidFill>
              <a:effectLst/>
              <a:latin typeface="Calibri" pitchFamily="34" charset="0"/>
              <a:ea typeface="SimSun" pitchFamily="2" charset="-122"/>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endParaRPr kumimoji="0" lang="en-US" sz="100" b="0" i="0" u="none" strike="noStrike" kern="1200" cap="none" normalizeH="0" baseline="0" dirty="0" smtClean="0">
              <a:ln>
                <a:noFill/>
              </a:ln>
              <a:solidFill>
                <a:schemeClr val="tx1"/>
              </a:solidFill>
              <a:effectLst/>
              <a:latin typeface="Calibri" pitchFamily="34" charset="0"/>
              <a:ea typeface="SimSun" pitchFamily="2" charset="-122"/>
              <a:cs typeface="Arial" pitchFamily="34" charset="0"/>
            </a:endParaRPr>
          </a:p>
          <a:p>
            <a:pPr lvl="0" algn="ctr" defTabSz="914400" fontAlgn="base">
              <a:spcBef>
                <a:spcPct val="0"/>
              </a:spcBef>
              <a:spcAft>
                <a:spcPct val="0"/>
              </a:spcAft>
            </a:pPr>
            <a:r>
              <a:rPr lang="en-US" sz="1600" b="1" kern="1200" dirty="0" smtClean="0">
                <a:latin typeface="Calibri" pitchFamily="34" charset="0"/>
                <a:ea typeface="SimSun" pitchFamily="2" charset="-122"/>
                <a:cs typeface="Arial" pitchFamily="34" charset="0"/>
              </a:rPr>
              <a:t>GCI</a:t>
            </a:r>
          </a:p>
        </p:txBody>
      </p:sp>
      <p:sp>
        <p:nvSpPr>
          <p:cNvPr id="25" name="Titre 1"/>
          <p:cNvSpPr txBox="1">
            <a:spLocks/>
          </p:cNvSpPr>
          <p:nvPr/>
        </p:nvSpPr>
        <p:spPr>
          <a:xfrm>
            <a:off x="187606" y="715586"/>
            <a:ext cx="7772400" cy="841206"/>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t>Spatial Data Infrastructure </a:t>
            </a:r>
            <a:endParaRPr lang="en-US" dirty="0"/>
          </a:p>
        </p:txBody>
      </p:sp>
      <p:pic>
        <p:nvPicPr>
          <p:cNvPr id="26" name="Image 25" descr="geo-dab-logo.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55776" y="1628800"/>
            <a:ext cx="2339752" cy="764319"/>
          </a:xfrm>
          <a:prstGeom prst="rect">
            <a:avLst/>
          </a:prstGeom>
        </p:spPr>
      </p:pic>
      <p:grpSp>
        <p:nvGrpSpPr>
          <p:cNvPr id="15" name="Grouper 14"/>
          <p:cNvGrpSpPr/>
          <p:nvPr/>
        </p:nvGrpSpPr>
        <p:grpSpPr>
          <a:xfrm>
            <a:off x="4932040" y="1268760"/>
            <a:ext cx="1873331" cy="1873331"/>
            <a:chOff x="21166492" y="6365743"/>
            <a:chExt cx="5163621" cy="5163621"/>
          </a:xfrm>
        </p:grpSpPr>
        <p:grpSp>
          <p:nvGrpSpPr>
            <p:cNvPr id="19" name="Grouper 18"/>
            <p:cNvGrpSpPr/>
            <p:nvPr/>
          </p:nvGrpSpPr>
          <p:grpSpPr>
            <a:xfrm>
              <a:off x="21213541" y="7129723"/>
              <a:ext cx="4198066" cy="4198066"/>
              <a:chOff x="2275224" y="2172003"/>
              <a:chExt cx="4198066" cy="4198066"/>
            </a:xfrm>
          </p:grpSpPr>
          <p:sp>
            <p:nvSpPr>
              <p:cNvPr id="21" name="Forme 20"/>
              <p:cNvSpPr/>
              <p:nvPr/>
            </p:nvSpPr>
            <p:spPr>
              <a:xfrm>
                <a:off x="2275224" y="2172003"/>
                <a:ext cx="4198066" cy="4198066"/>
              </a:xfrm>
              <a:prstGeom prst="gear9">
                <a:avLst/>
              </a:prstGeom>
              <a:solidFill>
                <a:schemeClr val="lt1">
                  <a:alpha val="0"/>
                </a:schemeClr>
              </a:solidFill>
            </p:spPr>
            <p:style>
              <a:lnRef idx="2">
                <a:schemeClr val="accent2"/>
              </a:lnRef>
              <a:fillRef idx="1">
                <a:schemeClr val="lt1"/>
              </a:fillRef>
              <a:effectRef idx="0">
                <a:schemeClr val="accent2"/>
              </a:effectRef>
              <a:fontRef idx="minor">
                <a:schemeClr val="dk1"/>
              </a:fontRef>
            </p:style>
            <p:txBody>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endParaRPr lang="fr-FR" kern="1200"/>
              </a:p>
            </p:txBody>
          </p:sp>
          <p:sp>
            <p:nvSpPr>
              <p:cNvPr id="22" name="Forme 4"/>
              <p:cNvSpPr/>
              <p:nvPr/>
            </p:nvSpPr>
            <p:spPr>
              <a:xfrm>
                <a:off x="2752209" y="3172756"/>
                <a:ext cx="2510070" cy="215789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82550" tIns="82550" rIns="82550" bIns="82550" numCol="1" spcCol="1270" anchor="ctr" anchorCtr="0">
                <a:no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lgn="ctr" defTabSz="2889250">
                  <a:lnSpc>
                    <a:spcPct val="90000"/>
                  </a:lnSpc>
                  <a:spcBef>
                    <a:spcPct val="0"/>
                  </a:spcBef>
                  <a:spcAft>
                    <a:spcPct val="35000"/>
                  </a:spcAft>
                </a:pPr>
                <a:endParaRPr lang="fr-FR" sz="6500" kern="1200" dirty="0"/>
              </a:p>
            </p:txBody>
          </p:sp>
        </p:grpSp>
        <p:sp>
          <p:nvSpPr>
            <p:cNvPr id="20" name="Flèche en arc 19"/>
            <p:cNvSpPr/>
            <p:nvPr/>
          </p:nvSpPr>
          <p:spPr>
            <a:xfrm>
              <a:off x="21166492" y="6365743"/>
              <a:ext cx="5163621" cy="5163621"/>
            </a:xfrm>
            <a:prstGeom prst="circularArrow">
              <a:avLst>
                <a:gd name="adj1" fmla="val 4878"/>
                <a:gd name="adj2" fmla="val 312630"/>
                <a:gd name="adj3" fmla="val 3336737"/>
                <a:gd name="adj4" fmla="val 14975882"/>
                <a:gd name="adj5" fmla="val 5691"/>
              </a:avLst>
            </a:prstGeom>
            <a:solidFill>
              <a:schemeClr val="lt1">
                <a:alpha val="0"/>
              </a:schemeClr>
            </a:solidFill>
            <a:ln>
              <a:solidFill>
                <a:schemeClr val="accent2"/>
              </a:solidFill>
            </a:ln>
          </p:spPr>
          <p:style>
            <a:lnRef idx="2">
              <a:schemeClr val="accent2"/>
            </a:lnRef>
            <a:fillRef idx="1">
              <a:schemeClr val="lt1"/>
            </a:fillRef>
            <a:effectRef idx="0">
              <a:schemeClr val="accent2"/>
            </a:effectRef>
            <a:fontRef idx="minor">
              <a:schemeClr val="dk1"/>
            </a:fontRef>
          </p:style>
          <p:txBody>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endParaRPr lang="fr-FR" kern="1200"/>
            </a:p>
          </p:txBody>
        </p:sp>
      </p:grpSp>
    </p:spTree>
    <p:extLst>
      <p:ext uri="{BB962C8B-B14F-4D97-AF65-F5344CB8AC3E}">
        <p14:creationId xmlns:p14="http://schemas.microsoft.com/office/powerpoint/2010/main" val="303767779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2483768" y="755412"/>
            <a:ext cx="4002643" cy="369332"/>
          </a:xfrm>
          <a:prstGeom prst="rect">
            <a:avLst/>
          </a:prstGeom>
          <a:noFill/>
        </p:spPr>
        <p:txBody>
          <a:bodyPr wrap="none" rtlCol="0">
            <a:spAutoFit/>
          </a:bodyPr>
          <a:lstStyle/>
          <a:p>
            <a:r>
              <a:rPr lang="en-US" b="1" dirty="0" smtClean="0"/>
              <a:t>http://</a:t>
            </a:r>
            <a:r>
              <a:rPr lang="en-US" b="1" dirty="0" err="1" smtClean="0"/>
              <a:t>insitu.webservice-energy.org</a:t>
            </a:r>
            <a:endParaRPr lang="en-US" b="1" dirty="0"/>
          </a:p>
        </p:txBody>
      </p:sp>
      <p:pic>
        <p:nvPicPr>
          <p:cNvPr id="19" name="Image 18" descr="Capture d’écran 2015-11-09 à 17.52.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27" y="1143000"/>
            <a:ext cx="9144000" cy="5715000"/>
          </a:xfrm>
          <a:prstGeom prst="rect">
            <a:avLst/>
          </a:prstGeom>
        </p:spPr>
      </p:pic>
      <p:pic>
        <p:nvPicPr>
          <p:cNvPr id="12" name="Image 11" descr="Capture d’écran 2016-03-25 à 15.28.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0" y="1141200"/>
            <a:ext cx="9146880" cy="5716800"/>
          </a:xfrm>
          <a:prstGeom prst="rect">
            <a:avLst/>
          </a:prstGeom>
        </p:spPr>
      </p:pic>
      <p:pic>
        <p:nvPicPr>
          <p:cNvPr id="20" name="Capture d’écran 2015-10-30 à 14.54.03.png" descr="/Users/lionelmenard/Documents/GEO/GEO-12-Mexico/AIP-8-Side-Event/Capture d’écran 2015-10-30 à 14.54.03.png"/>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0" y="1143000"/>
            <a:ext cx="9144000" cy="5715000"/>
          </a:xfrm>
          <a:prstGeom prst="rect">
            <a:avLst/>
          </a:prstGeom>
        </p:spPr>
      </p:pic>
      <p:pic>
        <p:nvPicPr>
          <p:cNvPr id="21" name="Capture d’écran 2015-10-30 à 14.51.26.png" descr="/Users/lionelmenard/Documents/GEO/GEO-12-Mexico/AIP-8-Side-Event/Capture d’écran 2015-10-30 à 14.51.26.png"/>
          <p:cNvPicPr>
            <a:picLocks noChangeAspect="1"/>
          </p:cNvPicPr>
          <p:nvPr/>
        </p:nvPicPr>
        <p:blipFill>
          <a:blip r:embed="rId6" r:link="rId7">
            <a:extLst>
              <a:ext uri="{28A0092B-C50C-407E-A947-70E740481C1C}">
                <a14:useLocalDpi xmlns:a14="http://schemas.microsoft.com/office/drawing/2010/main" val="0"/>
              </a:ext>
            </a:extLst>
          </a:blip>
          <a:stretch>
            <a:fillRect/>
          </a:stretch>
        </p:blipFill>
        <p:spPr>
          <a:xfrm>
            <a:off x="-169333" y="1150687"/>
            <a:ext cx="9144000" cy="5715000"/>
          </a:xfrm>
          <a:prstGeom prst="rect">
            <a:avLst/>
          </a:prstGeom>
        </p:spPr>
      </p:pic>
      <p:pic>
        <p:nvPicPr>
          <p:cNvPr id="22" name="Capture d’écran 2015-10-30 à 14.52.55.png" descr="/Users/lionelmenard/Documents/GEO/GEO-12-Mexico/AIP-8-Side-Event/Capture d’écran 2015-10-30 à 14.52.55.png"/>
          <p:cNvPicPr>
            <a:picLocks noChangeAspect="1"/>
          </p:cNvPicPr>
          <p:nvPr/>
        </p:nvPicPr>
        <p:blipFill>
          <a:blip r:embed="rId8" r:link="rId9">
            <a:extLst>
              <a:ext uri="{28A0092B-C50C-407E-A947-70E740481C1C}">
                <a14:useLocalDpi xmlns:a14="http://schemas.microsoft.com/office/drawing/2010/main" val="0"/>
              </a:ext>
            </a:extLst>
          </a:blip>
          <a:stretch>
            <a:fillRect/>
          </a:stretch>
        </p:blipFill>
        <p:spPr>
          <a:xfrm>
            <a:off x="34268" y="1143000"/>
            <a:ext cx="9144000" cy="5715000"/>
          </a:xfrm>
          <a:prstGeom prst="rect">
            <a:avLst/>
          </a:prstGeom>
        </p:spPr>
      </p:pic>
      <p:pic>
        <p:nvPicPr>
          <p:cNvPr id="11" name="Image 10" descr="Capture d’écran 2016-01-21 à 10.26.44.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157" y="1170662"/>
            <a:ext cx="9146880" cy="5716800"/>
          </a:xfrm>
          <a:prstGeom prst="rect">
            <a:avLst/>
          </a:prstGeom>
        </p:spPr>
      </p:pic>
      <p:pic>
        <p:nvPicPr>
          <p:cNvPr id="24" name="Capture d’écran 2015-10-30 à 15.00.32.png" descr="/Users/lionelmenard/Documents/GEO/GEO-12-Mexico/AIP-8-Side-Event/Capture d’écran 2015-10-30 à 15.00.32.png"/>
          <p:cNvPicPr>
            <a:picLocks noChangeAspect="1"/>
          </p:cNvPicPr>
          <p:nvPr/>
        </p:nvPicPr>
        <p:blipFill>
          <a:blip r:embed="rId11" r:link="rId12">
            <a:extLst>
              <a:ext uri="{28A0092B-C50C-407E-A947-70E740481C1C}">
                <a14:useLocalDpi xmlns:a14="http://schemas.microsoft.com/office/drawing/2010/main" val="0"/>
              </a:ext>
            </a:extLst>
          </a:blip>
          <a:stretch>
            <a:fillRect/>
          </a:stretch>
        </p:blipFill>
        <p:spPr>
          <a:xfrm>
            <a:off x="0" y="1143000"/>
            <a:ext cx="9144000" cy="5715000"/>
          </a:xfrm>
          <a:prstGeom prst="rect">
            <a:avLst/>
          </a:prstGeom>
        </p:spPr>
      </p:pic>
      <p:pic>
        <p:nvPicPr>
          <p:cNvPr id="25" name="Capture d’écran 2015-10-30 à 14.57.58.png" descr="/Users/lionelmenard/Documents/GEO/GEO-12-Mexico/AIP-8-Side-Event/Capture d’écran 2015-10-30 à 14.57.58.png"/>
          <p:cNvPicPr>
            <a:picLocks noChangeAspect="1"/>
          </p:cNvPicPr>
          <p:nvPr/>
        </p:nvPicPr>
        <p:blipFill>
          <a:blip r:embed="rId13" r:link="rId14">
            <a:extLst>
              <a:ext uri="{28A0092B-C50C-407E-A947-70E740481C1C}">
                <a14:useLocalDpi xmlns:a14="http://schemas.microsoft.com/office/drawing/2010/main" val="0"/>
              </a:ext>
            </a:extLst>
          </a:blip>
          <a:stretch>
            <a:fillRect/>
          </a:stretch>
        </p:blipFill>
        <p:spPr>
          <a:xfrm>
            <a:off x="6212" y="1143000"/>
            <a:ext cx="9144000" cy="5715000"/>
          </a:xfrm>
          <a:prstGeom prst="rect">
            <a:avLst/>
          </a:prstGeom>
        </p:spPr>
      </p:pic>
      <p:pic>
        <p:nvPicPr>
          <p:cNvPr id="26" name="Capture d’écran 2015-10-30 à 15.03.44.png" descr="/Users/lionelmenard/Documents/GEO/GEO-12-Mexico/AIP-8-Side-Event/Capture d’écran 2015-10-30 à 15.03.44.png"/>
          <p:cNvPicPr>
            <a:picLocks noChangeAspect="1"/>
          </p:cNvPicPr>
          <p:nvPr/>
        </p:nvPicPr>
        <p:blipFill>
          <a:blip r:embed="rId15" r:link="rId16">
            <a:extLst>
              <a:ext uri="{28A0092B-C50C-407E-A947-70E740481C1C}">
                <a14:useLocalDpi xmlns:a14="http://schemas.microsoft.com/office/drawing/2010/main" val="0"/>
              </a:ext>
            </a:extLst>
          </a:blip>
          <a:stretch>
            <a:fillRect/>
          </a:stretch>
        </p:blipFill>
        <p:spPr>
          <a:xfrm>
            <a:off x="0" y="1116655"/>
            <a:ext cx="9144000" cy="5715000"/>
          </a:xfrm>
          <a:prstGeom prst="rect">
            <a:avLst/>
          </a:prstGeom>
        </p:spPr>
      </p:pic>
    </p:spTree>
    <p:extLst>
      <p:ext uri="{BB962C8B-B14F-4D97-AF65-F5344CB8AC3E}">
        <p14:creationId xmlns:p14="http://schemas.microsoft.com/office/powerpoint/2010/main" val="27387867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Tema de l'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l'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Clarity</Template>
  <TotalTime>13882</TotalTime>
  <Words>1168</Words>
  <Application>Microsoft Macintosh PowerPoint</Application>
  <PresentationFormat>Présentation à l'écran (4:3)</PresentationFormat>
  <Paragraphs>183</Paragraphs>
  <Slides>16</Slides>
  <Notes>0</Notes>
  <HiddenSlides>0</HiddenSlides>
  <MMClips>0</MMClips>
  <ScaleCrop>false</ScaleCrop>
  <HeadingPairs>
    <vt:vector size="4" baseType="variant">
      <vt:variant>
        <vt:lpstr>Thème</vt:lpstr>
      </vt:variant>
      <vt:variant>
        <vt:i4>1</vt:i4>
      </vt:variant>
      <vt:variant>
        <vt:lpstr>Titres des diapositives</vt:lpstr>
      </vt:variant>
      <vt:variant>
        <vt:i4>16</vt:i4>
      </vt:variant>
    </vt:vector>
  </HeadingPairs>
  <TitlesOfParts>
    <vt:vector size="17" baseType="lpstr">
      <vt:lpstr>Clarity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MCCALLUM Ian</dc:creator>
  <cp:lastModifiedBy>Lionel Menard</cp:lastModifiedBy>
  <cp:revision>228</cp:revision>
  <cp:lastPrinted>2016-05-27T14:53:06Z</cp:lastPrinted>
  <dcterms:created xsi:type="dcterms:W3CDTF">2016-04-26T11:49:04Z</dcterms:created>
  <dcterms:modified xsi:type="dcterms:W3CDTF">2016-10-11T17:50:48Z</dcterms:modified>
</cp:coreProperties>
</file>