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0" r:id="rId2"/>
    <p:sldId id="259" r:id="rId3"/>
    <p:sldId id="264" r:id="rId4"/>
    <p:sldId id="265" r:id="rId5"/>
    <p:sldId id="271" r:id="rId6"/>
    <p:sldId id="272" r:id="rId7"/>
    <p:sldId id="273" r:id="rId8"/>
    <p:sldId id="274" r:id="rId9"/>
    <p:sldId id="267" r:id="rId10"/>
    <p:sldId id="270" r:id="rId11"/>
    <p:sldId id="275" r:id="rId12"/>
    <p:sldId id="268" r:id="rId13"/>
    <p:sldId id="269" r:id="rId14"/>
    <p:sldId id="277" r:id="rId15"/>
    <p:sldId id="276" r:id="rId16"/>
    <p:sldId id="263" r:id="rId17"/>
    <p:sldId id="261" r:id="rId18"/>
    <p:sldId id="262" r:id="rId1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64DB0B48-AB60-46EB-90C8-24F8F570249E}" type="datetimeFigureOut">
              <a:rPr lang="ca-ES" smtClean="0"/>
              <a:t>11/10/2016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AC041873-6B2A-4A4D-B0A0-020B3E8E1A4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60905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4020505" y="0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/>
          <a:lstStyle>
            <a:lvl1pPr algn="r">
              <a:defRPr sz="1300"/>
            </a:lvl1pPr>
          </a:lstStyle>
          <a:p>
            <a:fld id="{09D61DDF-F18B-45BC-9E91-FC554759C664}" type="datetimeFigureOut">
              <a:rPr lang="ca-ES" smtClean="0"/>
              <a:t>11/10/2016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8" tIns="47379" rIns="94758" bIns="47379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709599" y="4924989"/>
            <a:ext cx="5680103" cy="4029684"/>
          </a:xfrm>
          <a:prstGeom prst="rect">
            <a:avLst/>
          </a:prstGeom>
        </p:spPr>
        <p:txBody>
          <a:bodyPr vert="horz" lIns="94758" tIns="47379" rIns="94758" bIns="47379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l">
              <a:defRPr sz="13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0505" y="9722309"/>
            <a:ext cx="3077137" cy="512304"/>
          </a:xfrm>
          <a:prstGeom prst="rect">
            <a:avLst/>
          </a:prstGeom>
        </p:spPr>
        <p:txBody>
          <a:bodyPr vert="horz" lIns="94758" tIns="47379" rIns="94758" bIns="47379" rtlCol="0" anchor="b"/>
          <a:lstStyle>
            <a:lvl1pPr algn="r">
              <a:defRPr sz="1300"/>
            </a:lvl1pPr>
          </a:lstStyle>
          <a:p>
            <a:fld id="{DA4544FF-9866-416E-960F-3E05F1392B8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20940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866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709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976430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71829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 11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3" name="Oval 12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Agrupa 10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2" name="Oval 11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872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872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Agrupa 10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2" name="Oval 11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Agrupa 15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7" name="Oval 16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8" name="Imatg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8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9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Agrupa 10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2" name="Oval 11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 11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3" name="Oval 12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9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0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 11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3" name="Oval 12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4" name="Imatge 1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3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4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Agrupa 15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7" name="Oval 16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8" name="Imatge 1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7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8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Agrupa 9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1" name="Oval 10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2" name="Imatge 11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0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1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Agrupa 5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7" name="Oval 6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8" name="Imatge 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474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83474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21946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771600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1907704" y="-27384"/>
            <a:ext cx="7200800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</a:rPr>
              <a:t>European Network of Earth Observation Networks Plenary Workshop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Building a collaborative ENEON to inform policies and actions to </a:t>
            </a:r>
          </a:p>
          <a:p>
            <a:pPr algn="r"/>
            <a:r>
              <a:rPr lang="en-US" sz="1200" b="0" i="1" dirty="0" smtClean="0">
                <a:solidFill>
                  <a:schemeClr val="bg1">
                    <a:lumMod val="95000"/>
                  </a:schemeClr>
                </a:solidFill>
              </a:rPr>
              <a:t>address complex societal challenges</a:t>
            </a:r>
          </a:p>
          <a:p>
            <a:pPr algn="r"/>
            <a:r>
              <a:rPr lang="en-US" sz="1050" b="0" i="1" dirty="0" smtClean="0"/>
              <a:t>12 - 13 October </a:t>
            </a:r>
            <a:r>
              <a:rPr lang="en-US" sz="1050" b="1" dirty="0" smtClean="0"/>
              <a:t>2016, Laxenburg, Austria</a:t>
            </a:r>
          </a:p>
        </p:txBody>
      </p:sp>
      <p:pic>
        <p:nvPicPr>
          <p:cNvPr id="11" name="Picture 26" descr="ConnectinGE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49" y="389694"/>
            <a:ext cx="2195774" cy="330740"/>
          </a:xfrm>
          <a:prstGeom prst="rect">
            <a:avLst/>
          </a:prstGeom>
          <a:noFill/>
        </p:spPr>
      </p:pic>
      <p:pic>
        <p:nvPicPr>
          <p:cNvPr id="12" name="Picture 17" descr="\\joanma\www\projectes\eneon\IMG\EC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87" y="64421"/>
            <a:ext cx="428126" cy="28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Agrupa 13"/>
          <p:cNvGrpSpPr/>
          <p:nvPr userDrawn="1"/>
        </p:nvGrpSpPr>
        <p:grpSpPr>
          <a:xfrm>
            <a:off x="2347164" y="327556"/>
            <a:ext cx="1197740" cy="438113"/>
            <a:chOff x="-4068960" y="2459856"/>
            <a:chExt cx="4976829" cy="1820440"/>
          </a:xfrm>
        </p:grpSpPr>
        <p:sp>
          <p:nvSpPr>
            <p:cNvPr id="15" name="Oval 14"/>
            <p:cNvSpPr/>
            <p:nvPr/>
          </p:nvSpPr>
          <p:spPr>
            <a:xfrm>
              <a:off x="-1404664" y="2782000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6" name="Imatge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68960" y="2459856"/>
              <a:ext cx="4976829" cy="182044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9776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36576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/>
          <p:nvPr/>
        </p:nvSpPr>
        <p:spPr>
          <a:xfrm>
            <a:off x="3325286" y="1268131"/>
            <a:ext cx="1224136" cy="12241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Picture 8" descr="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05" y="6265118"/>
            <a:ext cx="7143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tg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27666"/>
            <a:ext cx="1207530" cy="441694"/>
          </a:xfrm>
          <a:prstGeom prst="rect">
            <a:avLst/>
          </a:prstGeom>
        </p:spPr>
      </p:pic>
      <p:sp>
        <p:nvSpPr>
          <p:cNvPr id="18" name="TextBox 9"/>
          <p:cNvSpPr txBox="1"/>
          <p:nvPr/>
        </p:nvSpPr>
        <p:spPr>
          <a:xfrm>
            <a:off x="2663788" y="6202291"/>
            <a:ext cx="3816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400" b="1" dirty="0" smtClean="0"/>
              <a:t>12 </a:t>
            </a:r>
            <a:r>
              <a:rPr lang="ca-ES" sz="1400" b="1" dirty="0"/>
              <a:t>- 13 October </a:t>
            </a:r>
            <a:r>
              <a:rPr lang="ca-ES" sz="1400" b="1" dirty="0" smtClean="0"/>
              <a:t>2016</a:t>
            </a:r>
            <a:endParaRPr lang="en-US" sz="1400" b="1" dirty="0" smtClean="0"/>
          </a:p>
          <a:p>
            <a:pPr algn="ctr"/>
            <a:r>
              <a:rPr lang="en-US" sz="1200" dirty="0" smtClean="0"/>
              <a:t>IIASA. </a:t>
            </a:r>
            <a:r>
              <a:rPr lang="de-DE" sz="1200" dirty="0"/>
              <a:t>Schlossplatz 1 - A-2361 Laxenburg, Austria</a:t>
            </a:r>
            <a:endParaRPr lang="en-US" sz="1200" dirty="0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12" y="5808798"/>
            <a:ext cx="800472" cy="371279"/>
          </a:xfrm>
          <a:prstGeom prst="rect">
            <a:avLst/>
          </a:prstGeom>
        </p:spPr>
      </p:pic>
      <p:sp>
        <p:nvSpPr>
          <p:cNvPr id="21" name="TextBox 10"/>
          <p:cNvSpPr txBox="1"/>
          <p:nvPr/>
        </p:nvSpPr>
        <p:spPr>
          <a:xfrm>
            <a:off x="2033718" y="4638150"/>
            <a:ext cx="5076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ENEON </a:t>
            </a:r>
            <a:r>
              <a:rPr lang="de-AT" sz="2400" dirty="0" err="1" smtClean="0">
                <a:solidFill>
                  <a:srgbClr val="0070C0"/>
                </a:solidFill>
              </a:rPr>
              <a:t>Overview</a:t>
            </a:r>
            <a:endParaRPr lang="de-AT" sz="2400" dirty="0" smtClean="0">
              <a:solidFill>
                <a:srgbClr val="0070C0"/>
              </a:solidFill>
            </a:endParaRPr>
          </a:p>
          <a:p>
            <a:pPr algn="ctr"/>
            <a:r>
              <a:rPr lang="de-AT" sz="2400" dirty="0" smtClean="0">
                <a:solidFill>
                  <a:srgbClr val="0070C0"/>
                </a:solidFill>
              </a:rPr>
              <a:t>Ian McCallum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" name="Agrupa 1"/>
          <p:cNvGrpSpPr/>
          <p:nvPr/>
        </p:nvGrpSpPr>
        <p:grpSpPr>
          <a:xfrm>
            <a:off x="679430" y="926647"/>
            <a:ext cx="7785140" cy="2000548"/>
            <a:chOff x="1107340" y="926647"/>
            <a:chExt cx="7785140" cy="2000548"/>
          </a:xfrm>
        </p:grpSpPr>
        <p:pic>
          <p:nvPicPr>
            <p:cNvPr id="32" name="Imatge 3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340" y="980728"/>
              <a:ext cx="4976829" cy="1820440"/>
            </a:xfrm>
            <a:prstGeom prst="rect">
              <a:avLst/>
            </a:prstGeom>
          </p:spPr>
        </p:pic>
        <p:cxnSp>
          <p:nvCxnSpPr>
            <p:cNvPr id="33" name="Straight Connector 5"/>
            <p:cNvCxnSpPr/>
            <p:nvPr/>
          </p:nvCxnSpPr>
          <p:spPr>
            <a:xfrm>
              <a:off x="6156176" y="980728"/>
              <a:ext cx="0" cy="19080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6"/>
            <p:cNvSpPr txBox="1"/>
            <p:nvPr/>
          </p:nvSpPr>
          <p:spPr>
            <a:xfrm>
              <a:off x="6228184" y="926647"/>
              <a:ext cx="2664296" cy="20005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b="1" dirty="0" smtClean="0">
                  <a:solidFill>
                    <a:schemeClr val="bg1"/>
                  </a:solidFill>
                </a:rPr>
                <a:t>European</a:t>
              </a:r>
            </a:p>
            <a:p>
              <a:r>
                <a:rPr lang="de-AT" sz="2000" b="1" dirty="0" smtClean="0">
                  <a:solidFill>
                    <a:schemeClr val="bg1"/>
                  </a:solidFill>
                </a:rPr>
                <a:t>Network of</a:t>
              </a:r>
            </a:p>
            <a:p>
              <a:r>
                <a:rPr lang="de-AT" sz="2000" b="1" dirty="0" smtClean="0">
                  <a:solidFill>
                    <a:schemeClr val="bg1"/>
                  </a:solidFill>
                </a:rPr>
                <a:t>Earth </a:t>
              </a:r>
              <a:br>
                <a:rPr lang="de-AT" sz="2000" b="1" dirty="0" smtClean="0">
                  <a:solidFill>
                    <a:schemeClr val="bg1"/>
                  </a:solidFill>
                </a:rPr>
              </a:br>
              <a:r>
                <a:rPr lang="de-AT" sz="2000" b="1" dirty="0" smtClean="0">
                  <a:solidFill>
                    <a:schemeClr val="bg1"/>
                  </a:solidFill>
                </a:rPr>
                <a:t>Observation</a:t>
              </a:r>
            </a:p>
            <a:p>
              <a:r>
                <a:rPr lang="de-AT" sz="2000" b="1" dirty="0" smtClean="0">
                  <a:solidFill>
                    <a:schemeClr val="bg1"/>
                  </a:solidFill>
                </a:rPr>
                <a:t>Networks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Plenary Workshop</a:t>
              </a:r>
              <a:endParaRPr lang="de-AT" sz="20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9"/>
          <p:cNvSpPr txBox="1"/>
          <p:nvPr/>
        </p:nvSpPr>
        <p:spPr>
          <a:xfrm>
            <a:off x="624652" y="3429000"/>
            <a:ext cx="7894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Building a collaborative ENEON to inform policies and actions to address complex societal challenges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36" name="Connector recte 35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4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err="1" smtClean="0"/>
              <a:t>NoN</a:t>
            </a:r>
            <a:r>
              <a:rPr lang="en-US" altLang="en-US" dirty="0" smtClean="0"/>
              <a:t> needed </a:t>
            </a:r>
            <a:r>
              <a:rPr lang="en-US" altLang="en-US" dirty="0"/>
              <a:t>across complex EU landscape</a:t>
            </a:r>
          </a:p>
          <a:p>
            <a:r>
              <a:rPr lang="en-US" altLang="en-US" dirty="0"/>
              <a:t>ENEON as a voice for the networks to the higher level forums, concerning issues </a:t>
            </a:r>
            <a:r>
              <a:rPr lang="en-US" altLang="en-US" dirty="0" smtClean="0"/>
              <a:t>of funding</a:t>
            </a:r>
            <a:r>
              <a:rPr lang="en-US" altLang="en-US" dirty="0"/>
              <a:t>, sustainability, etc.</a:t>
            </a:r>
            <a:endParaRPr lang="en-US" dirty="0"/>
          </a:p>
          <a:p>
            <a:r>
              <a:rPr lang="en-US" dirty="0"/>
              <a:t>Help networks collect user needs</a:t>
            </a:r>
          </a:p>
          <a:p>
            <a:r>
              <a:rPr lang="en-US" dirty="0"/>
              <a:t>Identify transdisciplinary gaps</a:t>
            </a:r>
          </a:p>
          <a:p>
            <a:r>
              <a:rPr lang="en-US" dirty="0"/>
              <a:t>Create new products and services</a:t>
            </a:r>
          </a:p>
          <a:p>
            <a:r>
              <a:rPr lang="en-US" dirty="0"/>
              <a:t>Link business and research – expose this data to business creating new job </a:t>
            </a:r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5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Brussels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 smtClean="0"/>
          </a:p>
          <a:p>
            <a:pPr lvl="0"/>
            <a:r>
              <a:rPr lang="en-GB" dirty="0" smtClean="0"/>
              <a:t>ENEON must consider the political </a:t>
            </a:r>
            <a:r>
              <a:rPr lang="en-GB" dirty="0" smtClean="0"/>
              <a:t>domain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Focus </a:t>
            </a:r>
            <a:r>
              <a:rPr lang="en-GB" dirty="0"/>
              <a:t>o</a:t>
            </a:r>
            <a:r>
              <a:rPr lang="en-GB" dirty="0" smtClean="0"/>
              <a:t>n </a:t>
            </a:r>
            <a:r>
              <a:rPr lang="en-GB" dirty="0"/>
              <a:t>Europe: ERA-PLANET could be a good </a:t>
            </a:r>
            <a:r>
              <a:rPr lang="en-GB" dirty="0" smtClean="0"/>
              <a:t>way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You </a:t>
            </a:r>
            <a:r>
              <a:rPr lang="en-GB" dirty="0"/>
              <a:t>need to identify critical </a:t>
            </a:r>
            <a:r>
              <a:rPr lang="en-GB" i="1" dirty="0"/>
              <a:t>in-situ</a:t>
            </a:r>
            <a:r>
              <a:rPr lang="en-GB" dirty="0"/>
              <a:t> systems and this way identify the political domain. Don’t just focus </a:t>
            </a:r>
            <a:r>
              <a:rPr lang="en-GB" dirty="0" smtClean="0"/>
              <a:t>on the gaps</a:t>
            </a:r>
            <a:r>
              <a:rPr lang="en-GB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96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18266"/>
            <a:ext cx="4038600" cy="242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70187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20486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Network Mapping			</a:t>
            </a:r>
            <a:r>
              <a:rPr lang="en-US" dirty="0"/>
              <a:t> </a:t>
            </a:r>
            <a:r>
              <a:rPr lang="en-US" dirty="0" smtClean="0"/>
              <a:t>         Solar in-situ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551355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CREAF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551723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ARMINES/52N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Possible Futures – </a:t>
            </a:r>
            <a:br>
              <a:rPr lang="en-US" dirty="0" smtClean="0"/>
            </a:br>
            <a:r>
              <a:rPr lang="en-US" dirty="0" smtClean="0"/>
              <a:t>ENEON as a Virtual Marketplace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ENEON </a:t>
            </a:r>
            <a:r>
              <a:rPr lang="en-US" sz="1600" dirty="0"/>
              <a:t>might benefit from being restructured along the lines of a virtual marketplace (“commons”) – essentially a space where EO in-situ suppliers and consumers could meet and </a:t>
            </a:r>
            <a:r>
              <a:rPr lang="en-US" sz="1600" dirty="0" smtClean="0"/>
              <a:t>interact </a:t>
            </a:r>
            <a:endParaRPr lang="en-US" sz="1600" dirty="0" smtClean="0"/>
          </a:p>
          <a:p>
            <a:r>
              <a:rPr lang="en-US" sz="1600" dirty="0" smtClean="0"/>
              <a:t>Such </a:t>
            </a:r>
            <a:r>
              <a:rPr lang="en-US" sz="1600" dirty="0"/>
              <a:t>a commons could have at its core a </a:t>
            </a:r>
            <a:r>
              <a:rPr lang="en-US" sz="1600" dirty="0" smtClean="0"/>
              <a:t>facilitator </a:t>
            </a:r>
            <a:r>
              <a:rPr lang="en-US" sz="1600" dirty="0" smtClean="0"/>
              <a:t>component </a:t>
            </a:r>
            <a:r>
              <a:rPr lang="en-US" sz="1600" dirty="0"/>
              <a:t>(e.g. EC, GEOSS, EARSC, others).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platform could </a:t>
            </a:r>
            <a:r>
              <a:rPr lang="en-US" sz="1600" dirty="0" smtClean="0"/>
              <a:t>eventually </a:t>
            </a:r>
            <a:r>
              <a:rPr lang="en-US" sz="1600" dirty="0"/>
              <a:t>offer services and facilities helping the in-situ </a:t>
            </a:r>
            <a:r>
              <a:rPr lang="en-US" sz="1600" dirty="0" smtClean="0"/>
              <a:t>community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30" b="5412"/>
          <a:stretch/>
        </p:blipFill>
        <p:spPr bwMode="auto">
          <a:xfrm>
            <a:off x="1763688" y="4221088"/>
            <a:ext cx="5943600" cy="2432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8224" y="6597352"/>
            <a:ext cx="85311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Source: CLOUDEO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5322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Migrating ENEON Social Network/virtual </a:t>
            </a:r>
            <a:r>
              <a:rPr lang="en-US" dirty="0" smtClean="0"/>
              <a:t>marketplace</a:t>
            </a:r>
          </a:p>
          <a:p>
            <a:r>
              <a:rPr lang="en-US" dirty="0" smtClean="0"/>
              <a:t>Relations </a:t>
            </a:r>
            <a:r>
              <a:rPr lang="en-US" dirty="0"/>
              <a:t>to other initiatives </a:t>
            </a:r>
            <a:endParaRPr lang="en-US" dirty="0" smtClean="0"/>
          </a:p>
          <a:p>
            <a:r>
              <a:rPr lang="en-US" dirty="0" smtClean="0"/>
              <a:t>Sustainability </a:t>
            </a:r>
            <a:r>
              <a:rPr lang="en-US" dirty="0"/>
              <a:t>of ENEON - Considerations of a Pilot ENEON, inclusion into GEO as a </a:t>
            </a:r>
            <a:r>
              <a:rPr lang="en-US" dirty="0" err="1"/>
              <a:t>NoN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Funding </a:t>
            </a:r>
            <a:r>
              <a:rPr lang="en-US" dirty="0"/>
              <a:t>Possibility: ERA-PLANET, </a:t>
            </a:r>
            <a:r>
              <a:rPr lang="en-US" dirty="0" err="1"/>
              <a:t>NextGEOSS</a:t>
            </a:r>
            <a:r>
              <a:rPr lang="en-US" dirty="0"/>
              <a:t>, COST Action, ERIC</a:t>
            </a:r>
          </a:p>
        </p:txBody>
      </p:sp>
    </p:spTree>
    <p:extLst>
      <p:ext uri="{BB962C8B-B14F-4D97-AF65-F5344CB8AC3E}">
        <p14:creationId xmlns:p14="http://schemas.microsoft.com/office/powerpoint/2010/main" val="297801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Thankyou!</a:t>
            </a:r>
            <a:endParaRPr lang="en-US" dirty="0"/>
          </a:p>
        </p:txBody>
      </p:sp>
      <p:pic>
        <p:nvPicPr>
          <p:cNvPr id="5" name="Content Placeholder 4" descr="http://www.gstss.org/2015_Paris/20150921p/group_picture_w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866281" cy="19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25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ENEON</a:t>
            </a:r>
            <a:endParaRPr lang="en-US" dirty="0"/>
          </a:p>
        </p:txBody>
      </p:sp>
      <p:pic>
        <p:nvPicPr>
          <p:cNvPr id="2050" name="Picture 2" descr="ENEON_Diagr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4" y="1988840"/>
            <a:ext cx="8002265" cy="455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0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1936750"/>
            <a:ext cx="780288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3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61949" r="9770" b="1086"/>
          <a:stretch/>
        </p:blipFill>
        <p:spPr bwMode="auto">
          <a:xfrm>
            <a:off x="-540569" y="3213543"/>
            <a:ext cx="10201050" cy="28797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1763688" y="4077072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6660232" y="4077072"/>
            <a:ext cx="720080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27784" y="2996952"/>
            <a:ext cx="3960440" cy="288032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07904" y="30366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Market Facilitator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2092" y="594928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SEE-IN KB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5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Agenda Overview</a:t>
            </a:r>
          </a:p>
          <a:p>
            <a:r>
              <a:rPr lang="en-US" dirty="0" smtClean="0"/>
              <a:t>ENEON Defined</a:t>
            </a:r>
          </a:p>
          <a:p>
            <a:r>
              <a:rPr lang="en-US" dirty="0" smtClean="0"/>
              <a:t>Goals for Workshop and Program</a:t>
            </a:r>
          </a:p>
          <a:p>
            <a:r>
              <a:rPr lang="en-US" dirty="0" smtClean="0"/>
              <a:t>The Need for ENEON</a:t>
            </a:r>
          </a:p>
          <a:p>
            <a:r>
              <a:rPr lang="en-US" dirty="0" smtClean="0"/>
              <a:t>History of ENEON</a:t>
            </a:r>
          </a:p>
          <a:p>
            <a:r>
              <a:rPr lang="en-US" dirty="0" smtClean="0"/>
              <a:t>Achievements</a:t>
            </a:r>
          </a:p>
          <a:p>
            <a:r>
              <a:rPr lang="en-US" dirty="0" smtClean="0"/>
              <a:t>Possible Futures</a:t>
            </a:r>
          </a:p>
          <a:p>
            <a:endParaRPr lang="en-US" dirty="0"/>
          </a:p>
        </p:txBody>
      </p:sp>
      <p:pic>
        <p:nvPicPr>
          <p:cNvPr id="7172" name="Picture 4" descr="http://www.gstss.org/2015_Paris/20150921p/group_picture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034680" cy="20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5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ENEON shall coordinate European EO in-situ </a:t>
            </a:r>
            <a:r>
              <a:rPr lang="en-US" dirty="0"/>
              <a:t>Networks </a:t>
            </a:r>
            <a:r>
              <a:rPr lang="en-US" dirty="0" smtClean="0"/>
              <a:t>providing </a:t>
            </a:r>
            <a:r>
              <a:rPr lang="en-US" dirty="0"/>
              <a:t>coherent, continuous, timely and accurate </a:t>
            </a:r>
            <a:r>
              <a:rPr lang="en-US" dirty="0" smtClean="0"/>
              <a:t>information in </a:t>
            </a:r>
            <a:r>
              <a:rPr lang="en-US" dirty="0"/>
              <a:t>support of GEOSS and Copernicus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3609975"/>
            <a:ext cx="24511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5508104" cy="1261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36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Bring together a selection of </a:t>
            </a:r>
            <a:r>
              <a:rPr lang="en-US" dirty="0" smtClean="0"/>
              <a:t>EO network </a:t>
            </a:r>
            <a:r>
              <a:rPr lang="en-US" dirty="0"/>
              <a:t>representatives in Europe, together with the EC, GEO, </a:t>
            </a:r>
            <a:r>
              <a:rPr lang="en-US" dirty="0" smtClean="0"/>
              <a:t>EEA, EARSC and others;</a:t>
            </a:r>
            <a:endParaRPr lang="en-US" dirty="0"/>
          </a:p>
          <a:p>
            <a:pPr lvl="0"/>
            <a:r>
              <a:rPr lang="en-US" dirty="0"/>
              <a:t>Assess the extent to which ENEON </a:t>
            </a:r>
            <a:r>
              <a:rPr lang="en-US" dirty="0" smtClean="0"/>
              <a:t>can be </a:t>
            </a:r>
            <a:r>
              <a:rPr lang="en-US" dirty="0"/>
              <a:t>embedded in the European </a:t>
            </a:r>
            <a:r>
              <a:rPr lang="en-US" dirty="0" smtClean="0"/>
              <a:t>EO </a:t>
            </a:r>
            <a:r>
              <a:rPr lang="en-US" dirty="0" smtClean="0"/>
              <a:t>landscape</a:t>
            </a:r>
            <a:r>
              <a:rPr lang="en-US" dirty="0"/>
              <a:t>;</a:t>
            </a:r>
          </a:p>
          <a:p>
            <a:pPr lvl="0"/>
            <a:r>
              <a:rPr lang="en-US" dirty="0"/>
              <a:t>Continue the development of an ENEON strategy from an organizational and content standpoint;</a:t>
            </a:r>
          </a:p>
          <a:p>
            <a:pPr lvl="0"/>
            <a:r>
              <a:rPr lang="en-US" dirty="0" smtClean="0"/>
              <a:t>Explore </a:t>
            </a:r>
            <a:r>
              <a:rPr lang="en-US" dirty="0"/>
              <a:t>options for ENEON contributions to the GEO Work </a:t>
            </a:r>
            <a:r>
              <a:rPr lang="en-US" dirty="0" err="1" smtClean="0"/>
              <a:t>Programme</a:t>
            </a:r>
            <a:r>
              <a:rPr lang="en-US" dirty="0" smtClean="0"/>
              <a:t>;</a:t>
            </a:r>
          </a:p>
          <a:p>
            <a:pPr lvl="0"/>
            <a:r>
              <a:rPr lang="en-US" dirty="0" smtClean="0"/>
              <a:t>ENEON funding opportunities, sustainability, future.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2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ENEON</a:t>
            </a:r>
            <a:endParaRPr lang="en-US" dirty="0"/>
          </a:p>
        </p:txBody>
      </p:sp>
      <p:sp>
        <p:nvSpPr>
          <p:cNvPr id="5" name="AutoShape 2" descr="Image result for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5" descr="Image result for satellite in spac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esa.int/var/esa/storage/images/esa_multimedia/images/2016/01/sentinel-3/15758903-1-eng-GB/Sentinel-3_node_full_imag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53051"/>
            <a:ext cx="4336033" cy="244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4458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16117"/>
            <a:ext cx="3312368" cy="138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647" y="1700808"/>
            <a:ext cx="3048001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6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1"/>
          <a:stretch/>
        </p:blipFill>
        <p:spPr bwMode="auto">
          <a:xfrm>
            <a:off x="516048" y="1916832"/>
            <a:ext cx="8111904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51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an ENEON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No global coordination group exists for the </a:t>
            </a:r>
            <a:r>
              <a:rPr lang="en-US" dirty="0" err="1" smtClean="0"/>
              <a:t>insitu</a:t>
            </a:r>
            <a:r>
              <a:rPr lang="en-US" dirty="0" smtClean="0"/>
              <a:t> observation community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number of in situ networks is vast</a:t>
            </a:r>
          </a:p>
          <a:p>
            <a:endParaRPr lang="en-US" dirty="0"/>
          </a:p>
          <a:p>
            <a:r>
              <a:rPr lang="en-US" dirty="0" smtClean="0"/>
              <a:t>The networks are very heterogeneous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 r="2260"/>
          <a:stretch/>
        </p:blipFill>
        <p:spPr bwMode="auto">
          <a:xfrm>
            <a:off x="3203848" y="2286000"/>
            <a:ext cx="5642056" cy="321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55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an ENEON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Internationally: UN organizations - WMO, </a:t>
            </a:r>
            <a:r>
              <a:rPr lang="en-US" sz="2000" dirty="0"/>
              <a:t>the </a:t>
            </a:r>
            <a:r>
              <a:rPr lang="en-US" sz="2000" dirty="0" smtClean="0"/>
              <a:t>UN Economic </a:t>
            </a:r>
            <a:r>
              <a:rPr lang="en-US" sz="2000" dirty="0"/>
              <a:t>Commission for Europe, </a:t>
            </a:r>
            <a:r>
              <a:rPr lang="en-US" sz="2000" dirty="0" smtClean="0"/>
              <a:t>UNEP</a:t>
            </a:r>
            <a:r>
              <a:rPr lang="en-US" sz="2000" dirty="0"/>
              <a:t>, the Arctic Council and </a:t>
            </a:r>
            <a:r>
              <a:rPr lang="en-US" sz="2000" dirty="0" smtClean="0"/>
              <a:t>others</a:t>
            </a:r>
          </a:p>
          <a:p>
            <a:endParaRPr lang="en-US" sz="2000" dirty="0" smtClean="0"/>
          </a:p>
          <a:p>
            <a:r>
              <a:rPr lang="en-US" sz="2000" dirty="0" smtClean="0"/>
              <a:t>European: national </a:t>
            </a:r>
            <a:r>
              <a:rPr lang="en-US" sz="2000" dirty="0"/>
              <a:t>or </a:t>
            </a:r>
            <a:r>
              <a:rPr lang="en-US" sz="2000" dirty="0" smtClean="0"/>
              <a:t>service-based </a:t>
            </a:r>
            <a:r>
              <a:rPr lang="en-US" sz="2000" dirty="0"/>
              <a:t>efforts supported by the European Commission (EC</a:t>
            </a:r>
            <a:r>
              <a:rPr lang="en-US" sz="2000" dirty="0" smtClean="0"/>
              <a:t>) and </a:t>
            </a:r>
            <a:r>
              <a:rPr lang="en-US" sz="2000" dirty="0"/>
              <a:t>particularly the </a:t>
            </a:r>
            <a:r>
              <a:rPr lang="en-US" sz="2000" dirty="0" smtClean="0"/>
              <a:t>European </a:t>
            </a:r>
            <a:r>
              <a:rPr lang="en-US" sz="2000" dirty="0"/>
              <a:t>Environment Agency (EEA</a:t>
            </a:r>
            <a:r>
              <a:rPr lang="en-US" sz="2000" dirty="0" smtClean="0"/>
              <a:t>) and the Copernicus Services</a:t>
            </a:r>
          </a:p>
          <a:p>
            <a:endParaRPr lang="en-US" sz="2000" dirty="0" smtClean="0"/>
          </a:p>
          <a:p>
            <a:r>
              <a:rPr lang="en-US" sz="2000" dirty="0"/>
              <a:t>N</a:t>
            </a:r>
            <a:r>
              <a:rPr lang="en-US" sz="2000" dirty="0" smtClean="0"/>
              <a:t>ew </a:t>
            </a:r>
            <a:r>
              <a:rPr lang="en-US" sz="2000" dirty="0"/>
              <a:t>data streams </a:t>
            </a:r>
            <a:r>
              <a:rPr lang="en-US" sz="2000" dirty="0" smtClean="0"/>
              <a:t>are </a:t>
            </a:r>
            <a:r>
              <a:rPr lang="en-US" sz="2000" dirty="0"/>
              <a:t>presenting themselves, </a:t>
            </a:r>
            <a:r>
              <a:rPr lang="en-US" sz="2000" dirty="0" smtClean="0"/>
              <a:t>e.g. </a:t>
            </a:r>
            <a:r>
              <a:rPr lang="en-US" sz="2000" dirty="0"/>
              <a:t>citizen science, </a:t>
            </a:r>
            <a:r>
              <a:rPr lang="en-US" sz="2000" dirty="0" smtClean="0"/>
              <a:t>with </a:t>
            </a:r>
            <a:r>
              <a:rPr lang="en-US" sz="2000" dirty="0"/>
              <a:t>networks and associations </a:t>
            </a:r>
            <a:r>
              <a:rPr lang="en-US" sz="2000" dirty="0" smtClean="0"/>
              <a:t>ECSA</a:t>
            </a:r>
          </a:p>
          <a:p>
            <a:endParaRPr lang="en-US" sz="2000" dirty="0"/>
          </a:p>
          <a:p>
            <a:r>
              <a:rPr lang="en-US" sz="2000" dirty="0" smtClean="0"/>
              <a:t>Hence an ENEON might be beneficial…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6" r="2260"/>
          <a:stretch/>
        </p:blipFill>
        <p:spPr bwMode="auto">
          <a:xfrm>
            <a:off x="323528" y="3284983"/>
            <a:ext cx="2438202" cy="138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30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ENEON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Paris – Sept 2015</a:t>
            </a:r>
          </a:p>
          <a:p>
            <a:r>
              <a:rPr lang="en-US" dirty="0"/>
              <a:t>Eneon.net</a:t>
            </a:r>
          </a:p>
          <a:p>
            <a:r>
              <a:rPr lang="en-US" dirty="0" smtClean="0"/>
              <a:t>Mexico – Dec 2015</a:t>
            </a:r>
          </a:p>
          <a:p>
            <a:r>
              <a:rPr lang="en-US" dirty="0" smtClean="0"/>
              <a:t>Brussels </a:t>
            </a:r>
            <a:r>
              <a:rPr lang="en-US" dirty="0"/>
              <a:t>– </a:t>
            </a:r>
            <a:r>
              <a:rPr lang="en-US" dirty="0" smtClean="0"/>
              <a:t>April 2016</a:t>
            </a:r>
          </a:p>
          <a:p>
            <a:r>
              <a:rPr lang="en-US" dirty="0"/>
              <a:t>EGU – April 2016</a:t>
            </a:r>
          </a:p>
          <a:p>
            <a:r>
              <a:rPr lang="en-US" dirty="0"/>
              <a:t>ECSA – May 2016</a:t>
            </a:r>
          </a:p>
          <a:p>
            <a:r>
              <a:rPr lang="en-US" dirty="0"/>
              <a:t>Berlin – June2016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25336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58356" cy="155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2" y="3717031"/>
            <a:ext cx="2473457" cy="18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287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</TotalTime>
  <Words>502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Clarity</vt:lpstr>
      <vt:lpstr>PowerPoint Presentation</vt:lpstr>
      <vt:lpstr>Overview</vt:lpstr>
      <vt:lpstr>ENEON </vt:lpstr>
      <vt:lpstr>Goals for Workshop</vt:lpstr>
      <vt:lpstr>Need for ENEON</vt:lpstr>
      <vt:lpstr>CEOS</vt:lpstr>
      <vt:lpstr>Need for an ENEON</vt:lpstr>
      <vt:lpstr>Need for an ENEON</vt:lpstr>
      <vt:lpstr>History of ENEON</vt:lpstr>
      <vt:lpstr>Paris Recap</vt:lpstr>
      <vt:lpstr>Brussels Recap</vt:lpstr>
      <vt:lpstr>Achievements</vt:lpstr>
      <vt:lpstr>Possible Futures –  ENEON as a Virtual Marketplace</vt:lpstr>
      <vt:lpstr>Sustainability</vt:lpstr>
      <vt:lpstr>Thankyou!</vt:lpstr>
      <vt:lpstr>ENEON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MCCALLUM Ian</dc:creator>
  <cp:lastModifiedBy>mccallum</cp:lastModifiedBy>
  <cp:revision>102</cp:revision>
  <cp:lastPrinted>2016-05-27T14:53:06Z</cp:lastPrinted>
  <dcterms:created xsi:type="dcterms:W3CDTF">2016-04-26T11:49:04Z</dcterms:created>
  <dcterms:modified xsi:type="dcterms:W3CDTF">2016-10-11T21:08:54Z</dcterms:modified>
</cp:coreProperties>
</file>