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  <p:sldMasterId id="2147483665" r:id="rId2"/>
    <p:sldMasterId id="2147484132" r:id="rId3"/>
  </p:sldMasterIdLst>
  <p:notesMasterIdLst>
    <p:notesMasterId r:id="rId14"/>
  </p:notesMasterIdLst>
  <p:handoutMasterIdLst>
    <p:handoutMasterId r:id="rId15"/>
  </p:handoutMasterIdLst>
  <p:sldIdLst>
    <p:sldId id="258" r:id="rId4"/>
    <p:sldId id="864" r:id="rId5"/>
    <p:sldId id="867" r:id="rId6"/>
    <p:sldId id="866" r:id="rId7"/>
    <p:sldId id="868" r:id="rId8"/>
    <p:sldId id="846" r:id="rId9"/>
    <p:sldId id="847" r:id="rId10"/>
    <p:sldId id="848" r:id="rId11"/>
    <p:sldId id="849" r:id="rId12"/>
    <p:sldId id="798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J" initials="I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139" autoAdjust="0"/>
  </p:normalViewPr>
  <p:slideViewPr>
    <p:cSldViewPr>
      <p:cViewPr varScale="1">
        <p:scale>
          <a:sx n="111" d="100"/>
          <a:sy n="111" d="100"/>
        </p:scale>
        <p:origin x="9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15B9F3-24B2-4951-8399-738BE668C244}" type="datetimeFigureOut">
              <a:rPr lang="en-US"/>
              <a:pPr>
                <a:defRPr/>
              </a:pPr>
              <a:t>16/10/12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F3E7-C2AD-4E1A-B970-62EE586F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8060AB-0DC7-4EA5-A0CD-D75E487993B4}" type="datetimeFigureOut">
              <a:rPr lang="de-AT"/>
              <a:pPr>
                <a:defRPr/>
              </a:pPr>
              <a:t>12.10.2016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A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17C378-C524-4600-8C81-31DB922CE05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0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7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41781-33C9-42C5-918E-49458DDC7A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B5864CA9-5CEB-4AC7-93F8-592D6600E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12EA-7028-4D64-B1D4-3D00A50E6CA0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99422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/>
          <a:lstStyle>
            <a:lvl1pPr>
              <a:defRPr sz="36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74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813147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997825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565-14C3-49F2-91D1-04C588F9706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45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D8A1-23A6-4EFD-BED2-B81957C3C30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44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829D-2974-4BDA-A898-158E7E63120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03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787A-AC21-48D4-AD85-C89FD92ABD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49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4000-2BD4-4180-8C96-66E1C1911AB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12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6F4D-F074-4573-83DA-69D2AD65C5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46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D05F-F98E-47B0-BBC4-973ABC126E2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565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9A9D-B67F-44FE-B7C2-9C85F1AADD9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07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9335-66F9-4237-9F53-C3213147262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4145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A4F9-2DA6-47E1-999D-140733772F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008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8525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ECB1-FE4C-415E-B3AE-E036DA2BD7D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40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68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0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88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43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69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1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2386-7FB2-44C2-ABA5-AB0FFBD66CA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2894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9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C4E8-5483-4FC1-9E08-E3424A1E9C9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47606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3CA0-7364-4145-8EC4-7448511AE3C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1736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1CF4-2E68-4D0A-B840-23453FC85415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132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8B3C-540B-4E45-87AF-3B3331F36D3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7318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AE35-1E07-4D7F-863B-0E07418ACFC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024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4999-48ED-4821-8D1E-A8C4DFE4845D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6055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ntry-slide-content-dar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516688"/>
            <a:ext cx="5113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832282-9156-46CB-BD75-E5CC49425546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ntry-slide-content-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516688"/>
            <a:ext cx="4968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  <a:endParaRPr lang="en-US" dirty="0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99782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16688" y="6516688"/>
            <a:ext cx="2166937" cy="320675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1000" kern="1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E29E353-A212-4A46-BF99-91A5C8F77F5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16/10/12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0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914400"/>
            <a:ext cx="7315200" cy="2819400"/>
          </a:xfrm>
        </p:spPr>
        <p:txBody>
          <a:bodyPr/>
          <a:lstStyle/>
          <a:p>
            <a:r>
              <a:rPr lang="en-US" sz="2800" b="1" dirty="0" smtClean="0"/>
              <a:t>GEOSS and in-situ data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343400"/>
            <a:ext cx="7391400" cy="2592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 smtClean="0"/>
              <a:t>Michael Obersteiner</a:t>
            </a:r>
            <a:endParaRPr lang="en-US" sz="4000" dirty="0" smtClean="0"/>
          </a:p>
          <a:p>
            <a:pPr algn="ctr" eaLnBrk="1" hangingPunct="1">
              <a:lnSpc>
                <a:spcPct val="80000"/>
              </a:lnSpc>
            </a:pPr>
            <a:endParaRPr lang="en-US" sz="2000" dirty="0" smtClean="0"/>
          </a:p>
          <a:p>
            <a:pPr algn="ctr" eaLnBrk="1" hangingPunct="1">
              <a:lnSpc>
                <a:spcPct val="80000"/>
              </a:lnSpc>
            </a:pPr>
            <a:endParaRPr lang="en-US" sz="2000" dirty="0"/>
          </a:p>
          <a:p>
            <a:pPr algn="ctr" eaLnBrk="1" hangingPunct="1">
              <a:lnSpc>
                <a:spcPct val="80000"/>
              </a:lnSpc>
            </a:pPr>
            <a:r>
              <a:rPr lang="en-US" sz="2000" dirty="0" smtClean="0"/>
              <a:t>IIASA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 smtClean="0"/>
              <a:t>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Oct,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GEO - SS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Purpose driv</a:t>
            </a:r>
            <a:r>
              <a:rPr lang="en-US" sz="3200" dirty="0" smtClean="0"/>
              <a:t>en e.g. MRV vs. Management</a:t>
            </a:r>
          </a:p>
          <a:p>
            <a:endParaRPr lang="en-US" dirty="0" smtClean="0"/>
          </a:p>
          <a:p>
            <a:r>
              <a:rPr lang="en-US" sz="2800" dirty="0" smtClean="0"/>
              <a:t>Cost Benefit  of the EO system component  for a good enough outcome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886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Forest: GEO - 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38565-14C3-49F2-91D1-04C588F970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1" y="1678161"/>
            <a:ext cx="59340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40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FRA2010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38565-14C3-49F2-91D1-04C588F970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9166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54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FRA2010 </a:t>
            </a:r>
            <a:r>
              <a:rPr lang="en-US" altLang="en-US" dirty="0" smtClean="0"/>
              <a:t>how much at each point</a:t>
            </a:r>
            <a:endParaRPr lang="en-GB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9820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Forest: GEO - 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38565-14C3-49F2-91D1-04C588F970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1" y="1678161"/>
            <a:ext cx="59340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lbow Connector 3"/>
          <p:cNvCxnSpPr>
            <a:stCxn id="125954" idx="3"/>
            <a:endCxn id="125954" idx="1"/>
          </p:cNvCxnSpPr>
          <p:nvPr/>
        </p:nvCxnSpPr>
        <p:spPr>
          <a:xfrm flipH="1">
            <a:off x="1666081" y="3892724"/>
            <a:ext cx="5934075" cy="12700"/>
          </a:xfrm>
          <a:prstGeom prst="bentConnector5">
            <a:avLst>
              <a:gd name="adj1" fmla="val -3852"/>
              <a:gd name="adj2" fmla="val 19237504"/>
              <a:gd name="adj3" fmla="val 103852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8001000" y="2991024"/>
            <a:ext cx="914400" cy="1828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1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413" y="5334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Forest fire Management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5539629" cy="471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8400"/>
            <a:ext cx="3913629" cy="15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F64000-2BD4-4180-8C96-66E1C1911A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005" y="3717031"/>
            <a:ext cx="1800200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 crops (FAO + SPAM)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Wheat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Rice, Maize, Soybean, Barley, Sorghum, Millet, Cotton, Dry beans, Rapeseed, Groundnut, Sugarcane, Potatoes, Cassava, Sunflower, Chickpeas, Palm Fruit, Sweet </a:t>
            </a: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potatoes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different systems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487335" cy="3475553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12"/>
          <p:cNvGraphicFramePr>
            <a:graphicFrameLocks noChangeAspect="1"/>
          </p:cNvGraphicFramePr>
          <p:nvPr>
            <p:extLst/>
          </p:nvPr>
        </p:nvGraphicFramePr>
        <p:xfrm>
          <a:off x="539552" y="2064161"/>
          <a:ext cx="1895105" cy="162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Presentation" r:id="rId4" imgW="2515796" imgH="1940613" progId="">
                  <p:embed/>
                </p:oleObj>
              </mc:Choice>
              <mc:Fallback>
                <p:oleObj name="Presentation" r:id="rId4" imgW="2515796" imgH="1940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61" t="8482" r="40335" b="23563"/>
                      <a:stretch>
                        <a:fillRect/>
                      </a:stretch>
                    </p:blipFill>
                    <p:spPr bwMode="auto">
                      <a:xfrm>
                        <a:off x="539552" y="2064161"/>
                        <a:ext cx="1895105" cy="162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3"/>
          <p:cNvSpPr txBox="1"/>
          <p:nvPr/>
        </p:nvSpPr>
        <p:spPr>
          <a:xfrm>
            <a:off x="969431" y="5445224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Cropland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8" name="ZoneTexte 15"/>
          <p:cNvSpPr txBox="1"/>
          <p:nvPr/>
        </p:nvSpPr>
        <p:spPr>
          <a:xfrm>
            <a:off x="2964693" y="5450634"/>
            <a:ext cx="112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Grassland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3717031"/>
            <a:ext cx="1800200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animals</a:t>
            </a:r>
            <a:b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(FAO + Gridded livestock)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Cattle &amp; Buffalo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Sheep &amp; Goat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Pig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Poultry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different systems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onnecteur en angle 19"/>
          <p:cNvCxnSpPr/>
          <p:nvPr/>
        </p:nvCxnSpPr>
        <p:spPr>
          <a:xfrm rot="5400000">
            <a:off x="2527149" y="4747459"/>
            <a:ext cx="21014" cy="2124000"/>
          </a:xfrm>
          <a:prstGeom prst="bentConnector3">
            <a:avLst>
              <a:gd name="adj1" fmla="val 2120286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en angle 22"/>
          <p:cNvCxnSpPr/>
          <p:nvPr/>
        </p:nvCxnSpPr>
        <p:spPr>
          <a:xfrm rot="5400000">
            <a:off x="3326236" y="4201772"/>
            <a:ext cx="14400" cy="3528000"/>
          </a:xfrm>
          <a:prstGeom prst="bentConnector3">
            <a:avLst>
              <a:gd name="adj1" fmla="val 2534701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en angle 26"/>
          <p:cNvCxnSpPr/>
          <p:nvPr/>
        </p:nvCxnSpPr>
        <p:spPr>
          <a:xfrm rot="5400000">
            <a:off x="4334288" y="5328830"/>
            <a:ext cx="7200" cy="1332000"/>
          </a:xfrm>
          <a:prstGeom prst="bentConnector3">
            <a:avLst>
              <a:gd name="adj1" fmla="val 3514283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en angle 35"/>
          <p:cNvCxnSpPr/>
          <p:nvPr/>
        </p:nvCxnSpPr>
        <p:spPr>
          <a:xfrm rot="5400000">
            <a:off x="5360414" y="4450438"/>
            <a:ext cx="14400" cy="3240000"/>
          </a:xfrm>
          <a:prstGeom prst="bentConnector3">
            <a:avLst>
              <a:gd name="adj1" fmla="val 2534701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ZoneTexte 36"/>
          <p:cNvSpPr txBox="1"/>
          <p:nvPr/>
        </p:nvSpPr>
        <p:spPr>
          <a:xfrm>
            <a:off x="6191148" y="5454516"/>
            <a:ext cx="169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Managed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forest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cxnSp>
        <p:nvCxnSpPr>
          <p:cNvPr id="15" name="Connecteur en angle 44"/>
          <p:cNvCxnSpPr/>
          <p:nvPr/>
        </p:nvCxnSpPr>
        <p:spPr>
          <a:xfrm rot="5400000">
            <a:off x="4316414" y="3406438"/>
            <a:ext cx="14400" cy="5328000"/>
          </a:xfrm>
          <a:prstGeom prst="bentConnector3">
            <a:avLst>
              <a:gd name="adj1" fmla="val 2534701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ZoneTexte 2056"/>
          <p:cNvSpPr txBox="1"/>
          <p:nvPr/>
        </p:nvSpPr>
        <p:spPr>
          <a:xfrm>
            <a:off x="2627784" y="2114397"/>
            <a:ext cx="18002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0000"/>
                </a:solidFill>
                <a:latin typeface="Arial Narrow"/>
              </a:rPr>
              <a:t>RUMINANT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Digestibility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Feed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intake</a:t>
            </a: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Animal production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GHG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emissions</a:t>
            </a:r>
            <a:endParaRPr lang="fr-FR" sz="16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3717031"/>
            <a:ext cx="1656183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Downscaled FAO FRA at grid level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Carbon stock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Tree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Rotation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Thinning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49"/>
          <p:cNvSpPr txBox="1"/>
          <p:nvPr/>
        </p:nvSpPr>
        <p:spPr>
          <a:xfrm>
            <a:off x="6228184" y="2114397"/>
            <a:ext cx="1656184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0000"/>
                </a:solidFill>
                <a:latin typeface="Arial Narrow"/>
              </a:rPr>
              <a:t>G4M</a:t>
            </a:r>
            <a:endParaRPr lang="fr-FR" sz="1400" b="1" dirty="0" smtClean="0">
              <a:solidFill>
                <a:srgbClr val="C00000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Global Forest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400" dirty="0" smtClean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4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Harvestable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wood</a:t>
            </a: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Harvesting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costs</a:t>
            </a:r>
            <a:endParaRPr lang="fr-FR" sz="160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9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70" y="2564904"/>
            <a:ext cx="630235" cy="430719"/>
          </a:xfrm>
          <a:prstGeom prst="rect">
            <a:avLst/>
          </a:prstGeom>
          <a:noFill/>
        </p:spPr>
      </p:pic>
      <p:sp>
        <p:nvSpPr>
          <p:cNvPr id="20" name="ZoneTexte 2057"/>
          <p:cNvSpPr txBox="1"/>
          <p:nvPr/>
        </p:nvSpPr>
        <p:spPr>
          <a:xfrm>
            <a:off x="53075" y="3903308"/>
            <a:ext cx="492443" cy="10860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 Narrow"/>
              </a:rPr>
              <a:t>Land use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1" name="ZoneTexte 52"/>
          <p:cNvSpPr txBox="1"/>
          <p:nvPr/>
        </p:nvSpPr>
        <p:spPr>
          <a:xfrm>
            <a:off x="35496" y="1920144"/>
            <a:ext cx="492443" cy="1868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 Narrow"/>
              </a:rPr>
              <a:t>Production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2" name="ZoneTexte 2058"/>
          <p:cNvSpPr txBox="1"/>
          <p:nvPr/>
        </p:nvSpPr>
        <p:spPr>
          <a:xfrm>
            <a:off x="3707904" y="6488668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Global Land </a:t>
            </a: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Cover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2000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4009" y="2114397"/>
            <a:ext cx="1368152" cy="151216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0000"/>
                </a:solidFill>
              </a:rPr>
              <a:t>BIOENERGY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</a:rPr>
              <a:t>Processing</a:t>
            </a:r>
            <a:endParaRPr lang="fr-FR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sym typeface="Wingdings" pitchFamily="2" charset="2"/>
              </a:rPr>
              <a:t>MJ </a:t>
            </a:r>
            <a:r>
              <a:rPr lang="fr-FR" sz="1200" dirty="0" err="1" smtClean="0">
                <a:solidFill>
                  <a:prstClr val="black"/>
                </a:solidFill>
                <a:sym typeface="Wingdings" pitchFamily="2" charset="2"/>
              </a:rPr>
              <a:t>biofuel</a:t>
            </a:r>
            <a:endParaRPr lang="fr-FR" sz="1200" dirty="0">
              <a:solidFill>
                <a:prstClr val="black"/>
              </a:solidFill>
              <a:sym typeface="Wingdings" pitchFamily="2" charset="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sym typeface="Wingdings" pitchFamily="2" charset="2"/>
              </a:rPr>
              <a:t>MJ  </a:t>
            </a:r>
            <a:r>
              <a:rPr lang="fr-FR" sz="1200" dirty="0" err="1" smtClean="0">
                <a:solidFill>
                  <a:prstClr val="black"/>
                </a:solidFill>
                <a:sym typeface="Wingdings" pitchFamily="2" charset="2"/>
              </a:rPr>
              <a:t>bioelectric</a:t>
            </a:r>
            <a:endParaRPr lang="fr-FR" sz="12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sym typeface="Wingdings" pitchFamily="2" charset="2"/>
              </a:rPr>
              <a:t>Coproducts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4" name="ZoneTexte 63"/>
          <p:cNvSpPr txBox="1"/>
          <p:nvPr/>
        </p:nvSpPr>
        <p:spPr>
          <a:xfrm>
            <a:off x="4549343" y="5445224"/>
            <a:ext cx="153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Short rotation plantations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3721156"/>
            <a:ext cx="1368153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Land suitable for </a:t>
            </a: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Poplar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Pillow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Eucalyptus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Productivity from literature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005" y="1128056"/>
            <a:ext cx="7297363" cy="5760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ECONOMIC MARKET + Spatial </a:t>
            </a:r>
            <a:r>
              <a:rPr lang="fr-FR" dirty="0" err="1" smtClean="0">
                <a:solidFill>
                  <a:prstClr val="black"/>
                </a:solidFill>
              </a:rPr>
              <a:t>equilibrium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trade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prstClr val="black"/>
                </a:solidFill>
                <a:sym typeface="Wingdings" pitchFamily="2" charset="2"/>
              </a:rPr>
              <a:t>PRICES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27" name="Picture 80" descr="C:\Users\mosnier\AppData\Local\Microsoft\Windows\Temporary Internet Files\Content.IE5\RD5OXVHA\MP900407512[1]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266" y="2601984"/>
            <a:ext cx="724018" cy="505216"/>
          </a:xfrm>
          <a:prstGeom prst="rect">
            <a:avLst/>
          </a:prstGeom>
          <a:noFill/>
        </p:spPr>
      </p:pic>
      <p:sp>
        <p:nvSpPr>
          <p:cNvPr id="28" name="ZoneTexte 51"/>
          <p:cNvSpPr txBox="1"/>
          <p:nvPr/>
        </p:nvSpPr>
        <p:spPr>
          <a:xfrm>
            <a:off x="7801138" y="6165502"/>
            <a:ext cx="140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Other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natural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land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8384" y="5445224"/>
            <a:ext cx="951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black"/>
                </a:solidFill>
                <a:latin typeface="Arial Narrow"/>
              </a:rPr>
              <a:t>Natural </a:t>
            </a:r>
            <a:endParaRPr lang="fr-FR" b="1" dirty="0" smtClean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forest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0" name="Flèche vers le bas 66"/>
          <p:cNvSpPr/>
          <p:nvPr/>
        </p:nvSpPr>
        <p:spPr>
          <a:xfrm rot="5400000">
            <a:off x="7338713" y="6003919"/>
            <a:ext cx="536122" cy="32316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7005" y="476672"/>
            <a:ext cx="195065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</a:rPr>
              <a:t>Food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7784" y="476672"/>
            <a:ext cx="1959691" cy="494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</a:rPr>
              <a:t>Fibers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4008" y="464768"/>
            <a:ext cx="158417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</a:rPr>
              <a:t>Energy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ZoneTexte 109"/>
          <p:cNvSpPr txBox="1"/>
          <p:nvPr/>
        </p:nvSpPr>
        <p:spPr>
          <a:xfrm>
            <a:off x="46429" y="5231054"/>
            <a:ext cx="492443" cy="1868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 Narrow"/>
              </a:rPr>
              <a:t>Land </a:t>
            </a:r>
            <a:r>
              <a:rPr lang="fr-FR" sz="2000" dirty="0" err="1" smtClean="0">
                <a:solidFill>
                  <a:prstClr val="black"/>
                </a:solidFill>
                <a:latin typeface="Arial Narrow"/>
              </a:rPr>
              <a:t>cover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5" name="ZoneTexte 110"/>
          <p:cNvSpPr txBox="1"/>
          <p:nvPr/>
        </p:nvSpPr>
        <p:spPr>
          <a:xfrm>
            <a:off x="35496" y="908720"/>
            <a:ext cx="492443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err="1" smtClean="0">
                <a:solidFill>
                  <a:prstClr val="black"/>
                </a:solidFill>
                <a:latin typeface="Arial Narrow"/>
              </a:rPr>
              <a:t>Markets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6" name="ZoneTexte 111"/>
          <p:cNvSpPr txBox="1"/>
          <p:nvPr/>
        </p:nvSpPr>
        <p:spPr>
          <a:xfrm>
            <a:off x="47109" y="-99392"/>
            <a:ext cx="492443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err="1" smtClean="0">
                <a:solidFill>
                  <a:prstClr val="black"/>
                </a:solidFill>
                <a:latin typeface="Arial Narrow"/>
              </a:rPr>
              <a:t>Demand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cxnSp>
        <p:nvCxnSpPr>
          <p:cNvPr id="37" name="Connecteur en angle 69"/>
          <p:cNvCxnSpPr>
            <a:stCxn id="6" idx="0"/>
            <a:endCxn id="16" idx="1"/>
          </p:cNvCxnSpPr>
          <p:nvPr/>
        </p:nvCxnSpPr>
        <p:spPr>
          <a:xfrm rot="16200000" flipH="1">
            <a:off x="1654284" y="1896981"/>
            <a:ext cx="806320" cy="1140680"/>
          </a:xfrm>
          <a:prstGeom prst="bentConnector4">
            <a:avLst>
              <a:gd name="adj1" fmla="val -28351"/>
              <a:gd name="adj2" fmla="val 8676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eur en angle 116"/>
          <p:cNvCxnSpPr>
            <a:stCxn id="6" idx="0"/>
            <a:endCxn id="23" idx="1"/>
          </p:cNvCxnSpPr>
          <p:nvPr/>
        </p:nvCxnSpPr>
        <p:spPr>
          <a:xfrm rot="16200000" flipH="1">
            <a:off x="2662396" y="888869"/>
            <a:ext cx="806320" cy="3156905"/>
          </a:xfrm>
          <a:prstGeom prst="bentConnector4">
            <a:avLst>
              <a:gd name="adj1" fmla="val -28351"/>
              <a:gd name="adj2" fmla="val 9535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en angle 123"/>
          <p:cNvCxnSpPr>
            <a:stCxn id="18" idx="0"/>
            <a:endCxn id="23" idx="3"/>
          </p:cNvCxnSpPr>
          <p:nvPr/>
        </p:nvCxnSpPr>
        <p:spPr>
          <a:xfrm rot="16200000" flipH="1" flipV="1">
            <a:off x="6156177" y="1970381"/>
            <a:ext cx="756084" cy="1044115"/>
          </a:xfrm>
          <a:prstGeom prst="bentConnector4">
            <a:avLst>
              <a:gd name="adj1" fmla="val -38874"/>
              <a:gd name="adj2" fmla="val 8965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en angle 127"/>
          <p:cNvCxnSpPr>
            <a:stCxn id="23" idx="0"/>
          </p:cNvCxnSpPr>
          <p:nvPr/>
        </p:nvCxnSpPr>
        <p:spPr>
          <a:xfrm rot="16200000" flipH="1" flipV="1">
            <a:off x="4436261" y="2106120"/>
            <a:ext cx="883548" cy="900101"/>
          </a:xfrm>
          <a:prstGeom prst="bentConnector4">
            <a:avLst>
              <a:gd name="adj1" fmla="val -30801"/>
              <a:gd name="adj2" fmla="val 8437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00192" y="476672"/>
            <a:ext cx="158417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</a:rPr>
              <a:t>Industry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42" name="Ellipse 89"/>
          <p:cNvSpPr/>
          <p:nvPr/>
        </p:nvSpPr>
        <p:spPr>
          <a:xfrm>
            <a:off x="1659614" y="-13441"/>
            <a:ext cx="5574676" cy="4181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</a:rPr>
              <a:t>Population, GDP, </a:t>
            </a:r>
            <a:r>
              <a:rPr lang="fr-FR" sz="1600" dirty="0" err="1" smtClean="0">
                <a:solidFill>
                  <a:prstClr val="white"/>
                </a:solidFill>
              </a:rPr>
              <a:t>preferences</a:t>
            </a:r>
            <a:endParaRPr lang="fr-FR" sz="1600" dirty="0">
              <a:solidFill>
                <a:prstClr val="white"/>
              </a:solidFill>
            </a:endParaRPr>
          </a:p>
        </p:txBody>
      </p:sp>
      <p:pic>
        <p:nvPicPr>
          <p:cNvPr id="43" name="Picture 52" descr=" 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94" y="0"/>
            <a:ext cx="1061456" cy="1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8"/>
          <a:stretch/>
        </p:blipFill>
        <p:spPr bwMode="auto">
          <a:xfrm>
            <a:off x="5015465" y="2564904"/>
            <a:ext cx="625238" cy="4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èche vers le haut 91"/>
          <p:cNvSpPr/>
          <p:nvPr/>
        </p:nvSpPr>
        <p:spPr>
          <a:xfrm>
            <a:off x="3347864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6" name="Flèche vers le haut 92"/>
          <p:cNvSpPr/>
          <p:nvPr/>
        </p:nvSpPr>
        <p:spPr>
          <a:xfrm>
            <a:off x="5115406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7" name="Flèche vers le haut 93"/>
          <p:cNvSpPr/>
          <p:nvPr/>
        </p:nvSpPr>
        <p:spPr>
          <a:xfrm>
            <a:off x="6804248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8" name="Flèche vers le haut 47"/>
          <p:cNvSpPr/>
          <p:nvPr/>
        </p:nvSpPr>
        <p:spPr>
          <a:xfrm>
            <a:off x="1259632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17" grpId="0" animBg="1"/>
      <p:bldP spid="18" grpId="0" animBg="1"/>
      <p:bldP spid="20" grpId="0"/>
      <p:bldP spid="21" grpId="0"/>
      <p:bldP spid="23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5" grpId="0"/>
      <p:bldP spid="36" grpId="0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fire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3271989" cy="324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0"/>
            <a:ext cx="2091757" cy="20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023547"/>
            <a:ext cx="2091757" cy="21296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286000" y="25908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 flipV="1">
            <a:off x="2057400" y="4343400"/>
            <a:ext cx="2971800" cy="7449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791200" cy="5201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28600"/>
            <a:ext cx="6838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Minimization of burned area: </a:t>
            </a:r>
          </a:p>
          <a:p>
            <a:pPr algn="ctr"/>
            <a:r>
              <a:rPr lang="en-US" sz="2400" dirty="0" smtClean="0"/>
              <a:t>Number of weather stations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1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iasa-pptx-template-dark--light (2)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iiasa-pptx-template-dark--light</Template>
  <TotalTime>217</TotalTime>
  <Words>212</Words>
  <Application>Microsoft Office PowerPoint</Application>
  <PresentationFormat>On-screen Show (4:3)</PresentationFormat>
  <Paragraphs>93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iiasa-pptx-template-dark--light (2)</vt:lpstr>
      <vt:lpstr>iiasa-light-version</vt:lpstr>
      <vt:lpstr>Clarity</vt:lpstr>
      <vt:lpstr>Presentation</vt:lpstr>
      <vt:lpstr>GEOSS and in-situ data</vt:lpstr>
      <vt:lpstr>Forest: GEO - SS</vt:lpstr>
      <vt:lpstr>FRA2010 Density</vt:lpstr>
      <vt:lpstr>FRA2010 how much at each point</vt:lpstr>
      <vt:lpstr>Forest: GEO - SS</vt:lpstr>
      <vt:lpstr>Forest fire Management</vt:lpstr>
      <vt:lpstr>PowerPoint Presentation</vt:lpstr>
      <vt:lpstr>Duration of fire</vt:lpstr>
      <vt:lpstr>PowerPoint Presentation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Bottcher</dc:creator>
  <cp:lastModifiedBy>OBERSTEINER Michael</cp:lastModifiedBy>
  <cp:revision>483</cp:revision>
  <cp:lastPrinted>2012-06-20T07:19:26Z</cp:lastPrinted>
  <dcterms:created xsi:type="dcterms:W3CDTF">2012-04-10T20:09:40Z</dcterms:created>
  <dcterms:modified xsi:type="dcterms:W3CDTF">2016-10-12T07:04:14Z</dcterms:modified>
</cp:coreProperties>
</file>