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60" r:id="rId2"/>
    <p:sldId id="261" r:id="rId3"/>
    <p:sldId id="262" r:id="rId4"/>
    <p:sldId id="263" r:id="rId5"/>
    <p:sldId id="264" r:id="rId6"/>
    <p:sldId id="265" r:id="rId7"/>
    <p:sldId id="270" r:id="rId8"/>
    <p:sldId id="267" r:id="rId9"/>
    <p:sldId id="268" r:id="rId10"/>
    <p:sldId id="269" r:id="rId11"/>
    <p:sldId id="272" r:id="rId12"/>
    <p:sldId id="271" r:id="rId13"/>
  </p:sldIdLst>
  <p:sldSz cx="9144000" cy="6858000" type="screen4x3"/>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343" autoAdjust="0"/>
  </p:normalViewPr>
  <p:slideViewPr>
    <p:cSldViewPr>
      <p:cViewPr varScale="1">
        <p:scale>
          <a:sx n="77" d="100"/>
          <a:sy n="77" d="100"/>
        </p:scale>
        <p:origin x="1188" y="84"/>
      </p:cViewPr>
      <p:guideLst>
        <p:guide orient="horz" pos="2160"/>
        <p:guide pos="2880"/>
      </p:guideLst>
    </p:cSldViewPr>
  </p:slideViewPr>
  <p:outlineViewPr>
    <p:cViewPr>
      <p:scale>
        <a:sx n="33" d="100"/>
        <a:sy n="33" d="100"/>
      </p:scale>
      <p:origin x="0" y="5418"/>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image" Target="../media/image10.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0" y="0"/>
            <a:ext cx="3077137" cy="512304"/>
          </a:xfrm>
          <a:prstGeom prst="rect">
            <a:avLst/>
          </a:prstGeom>
        </p:spPr>
        <p:txBody>
          <a:bodyPr vert="horz" lIns="94758" tIns="47379" rIns="94758" bIns="47379" rtlCol="0"/>
          <a:lstStyle>
            <a:lvl1pPr algn="l">
              <a:defRPr sz="1300"/>
            </a:lvl1pPr>
          </a:lstStyle>
          <a:p>
            <a:endParaRPr lang="ca-ES"/>
          </a:p>
        </p:txBody>
      </p:sp>
      <p:sp>
        <p:nvSpPr>
          <p:cNvPr id="3" name="Contenidor de data 2"/>
          <p:cNvSpPr>
            <a:spLocks noGrp="1"/>
          </p:cNvSpPr>
          <p:nvPr>
            <p:ph type="dt" sz="quarter" idx="1"/>
          </p:nvPr>
        </p:nvSpPr>
        <p:spPr>
          <a:xfrm>
            <a:off x="4020505" y="0"/>
            <a:ext cx="3077137" cy="512304"/>
          </a:xfrm>
          <a:prstGeom prst="rect">
            <a:avLst/>
          </a:prstGeom>
        </p:spPr>
        <p:txBody>
          <a:bodyPr vert="horz" lIns="94758" tIns="47379" rIns="94758" bIns="47379" rtlCol="0"/>
          <a:lstStyle>
            <a:lvl1pPr algn="r">
              <a:defRPr sz="1300"/>
            </a:lvl1pPr>
          </a:lstStyle>
          <a:p>
            <a:fld id="{64DB0B48-AB60-46EB-90C8-24F8F570249E}" type="datetimeFigureOut">
              <a:rPr lang="ca-ES" smtClean="0"/>
              <a:pPr/>
              <a:t>12/10/2016</a:t>
            </a:fld>
            <a:endParaRPr lang="ca-ES"/>
          </a:p>
        </p:txBody>
      </p:sp>
      <p:sp>
        <p:nvSpPr>
          <p:cNvPr id="4" name="Contenidor de peu de pàgina 3"/>
          <p:cNvSpPr>
            <a:spLocks noGrp="1"/>
          </p:cNvSpPr>
          <p:nvPr>
            <p:ph type="ftr" sz="quarter" idx="2"/>
          </p:nvPr>
        </p:nvSpPr>
        <p:spPr>
          <a:xfrm>
            <a:off x="0" y="9722309"/>
            <a:ext cx="3077137" cy="512304"/>
          </a:xfrm>
          <a:prstGeom prst="rect">
            <a:avLst/>
          </a:prstGeom>
        </p:spPr>
        <p:txBody>
          <a:bodyPr vert="horz" lIns="94758" tIns="47379" rIns="94758" bIns="47379" rtlCol="0" anchor="b"/>
          <a:lstStyle>
            <a:lvl1pPr algn="l">
              <a:defRPr sz="1300"/>
            </a:lvl1pPr>
          </a:lstStyle>
          <a:p>
            <a:endParaRPr lang="ca-ES"/>
          </a:p>
        </p:txBody>
      </p:sp>
      <p:sp>
        <p:nvSpPr>
          <p:cNvPr id="5" name="Contenidor de número de diapositiva 4"/>
          <p:cNvSpPr>
            <a:spLocks noGrp="1"/>
          </p:cNvSpPr>
          <p:nvPr>
            <p:ph type="sldNum" sz="quarter" idx="3"/>
          </p:nvPr>
        </p:nvSpPr>
        <p:spPr>
          <a:xfrm>
            <a:off x="4020505" y="9722309"/>
            <a:ext cx="3077137" cy="512304"/>
          </a:xfrm>
          <a:prstGeom prst="rect">
            <a:avLst/>
          </a:prstGeom>
        </p:spPr>
        <p:txBody>
          <a:bodyPr vert="horz" lIns="94758" tIns="47379" rIns="94758" bIns="47379" rtlCol="0" anchor="b"/>
          <a:lstStyle>
            <a:lvl1pPr algn="r">
              <a:defRPr sz="1300"/>
            </a:lvl1pPr>
          </a:lstStyle>
          <a:p>
            <a:fld id="{AC041873-6B2A-4A4D-B0A0-020B3E8E1A44}" type="slidenum">
              <a:rPr lang="ca-ES" smtClean="0"/>
              <a:pPr/>
              <a:t>‹#›</a:t>
            </a:fld>
            <a:endParaRPr lang="ca-ES"/>
          </a:p>
        </p:txBody>
      </p:sp>
    </p:spTree>
    <p:extLst>
      <p:ext uri="{BB962C8B-B14F-4D97-AF65-F5344CB8AC3E}">
        <p14:creationId xmlns:p14="http://schemas.microsoft.com/office/powerpoint/2010/main" val="187609050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0" y="0"/>
            <a:ext cx="3077137" cy="512304"/>
          </a:xfrm>
          <a:prstGeom prst="rect">
            <a:avLst/>
          </a:prstGeom>
        </p:spPr>
        <p:txBody>
          <a:bodyPr vert="horz" lIns="94758" tIns="47379" rIns="94758" bIns="47379" rtlCol="0"/>
          <a:lstStyle>
            <a:lvl1pPr algn="l">
              <a:defRPr sz="1300"/>
            </a:lvl1pPr>
          </a:lstStyle>
          <a:p>
            <a:endParaRPr lang="ca-ES"/>
          </a:p>
        </p:txBody>
      </p:sp>
      <p:sp>
        <p:nvSpPr>
          <p:cNvPr id="3" name="Contenidor de data 2"/>
          <p:cNvSpPr>
            <a:spLocks noGrp="1"/>
          </p:cNvSpPr>
          <p:nvPr>
            <p:ph type="dt" idx="1"/>
          </p:nvPr>
        </p:nvSpPr>
        <p:spPr>
          <a:xfrm>
            <a:off x="4020505" y="0"/>
            <a:ext cx="3077137" cy="512304"/>
          </a:xfrm>
          <a:prstGeom prst="rect">
            <a:avLst/>
          </a:prstGeom>
        </p:spPr>
        <p:txBody>
          <a:bodyPr vert="horz" lIns="94758" tIns="47379" rIns="94758" bIns="47379" rtlCol="0"/>
          <a:lstStyle>
            <a:lvl1pPr algn="r">
              <a:defRPr sz="1300"/>
            </a:lvl1pPr>
          </a:lstStyle>
          <a:p>
            <a:fld id="{09D61DDF-F18B-45BC-9E91-FC554759C664}" type="datetimeFigureOut">
              <a:rPr lang="ca-ES" smtClean="0"/>
              <a:pPr/>
              <a:t>12/10/2016</a:t>
            </a:fld>
            <a:endParaRPr lang="ca-ES"/>
          </a:p>
        </p:txBody>
      </p:sp>
      <p:sp>
        <p:nvSpPr>
          <p:cNvPr id="4" name="Contenidor d'imatge de diapositiva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4758" tIns="47379" rIns="94758" bIns="47379" rtlCol="0" anchor="ctr"/>
          <a:lstStyle/>
          <a:p>
            <a:endParaRPr lang="ca-ES"/>
          </a:p>
        </p:txBody>
      </p:sp>
      <p:sp>
        <p:nvSpPr>
          <p:cNvPr id="5" name="Contenidor de notes 4"/>
          <p:cNvSpPr>
            <a:spLocks noGrp="1"/>
          </p:cNvSpPr>
          <p:nvPr>
            <p:ph type="body" sz="quarter" idx="3"/>
          </p:nvPr>
        </p:nvSpPr>
        <p:spPr>
          <a:xfrm>
            <a:off x="709599" y="4924989"/>
            <a:ext cx="5680103" cy="4029684"/>
          </a:xfrm>
          <a:prstGeom prst="rect">
            <a:avLst/>
          </a:prstGeom>
        </p:spPr>
        <p:txBody>
          <a:bodyPr vert="horz" lIns="94758" tIns="47379" rIns="94758" bIns="47379" rtlCol="0"/>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6" name="Contenidor de peu de pàgina 5"/>
          <p:cNvSpPr>
            <a:spLocks noGrp="1"/>
          </p:cNvSpPr>
          <p:nvPr>
            <p:ph type="ftr" sz="quarter" idx="4"/>
          </p:nvPr>
        </p:nvSpPr>
        <p:spPr>
          <a:xfrm>
            <a:off x="0" y="9722309"/>
            <a:ext cx="3077137" cy="512304"/>
          </a:xfrm>
          <a:prstGeom prst="rect">
            <a:avLst/>
          </a:prstGeom>
        </p:spPr>
        <p:txBody>
          <a:bodyPr vert="horz" lIns="94758" tIns="47379" rIns="94758" bIns="47379" rtlCol="0" anchor="b"/>
          <a:lstStyle>
            <a:lvl1pPr algn="l">
              <a:defRPr sz="1300"/>
            </a:lvl1pPr>
          </a:lstStyle>
          <a:p>
            <a:endParaRPr lang="ca-ES"/>
          </a:p>
        </p:txBody>
      </p:sp>
      <p:sp>
        <p:nvSpPr>
          <p:cNvPr id="7" name="Contenidor de número de diapositiva 6"/>
          <p:cNvSpPr>
            <a:spLocks noGrp="1"/>
          </p:cNvSpPr>
          <p:nvPr>
            <p:ph type="sldNum" sz="quarter" idx="5"/>
          </p:nvPr>
        </p:nvSpPr>
        <p:spPr>
          <a:xfrm>
            <a:off x="4020505" y="9722309"/>
            <a:ext cx="3077137" cy="512304"/>
          </a:xfrm>
          <a:prstGeom prst="rect">
            <a:avLst/>
          </a:prstGeom>
        </p:spPr>
        <p:txBody>
          <a:bodyPr vert="horz" lIns="94758" tIns="47379" rIns="94758" bIns="47379" rtlCol="0" anchor="b"/>
          <a:lstStyle>
            <a:lvl1pPr algn="r">
              <a:defRPr sz="1300"/>
            </a:lvl1pPr>
          </a:lstStyle>
          <a:p>
            <a:fld id="{DA4544FF-9866-416E-960F-3E05F1392B83}" type="slidenum">
              <a:rPr lang="ca-ES" smtClean="0"/>
              <a:pPr/>
              <a:t>‹#›</a:t>
            </a:fld>
            <a:endParaRPr lang="ca-ES"/>
          </a:p>
        </p:txBody>
      </p:sp>
    </p:spTree>
    <p:extLst>
      <p:ext uri="{BB962C8B-B14F-4D97-AF65-F5344CB8AC3E}">
        <p14:creationId xmlns:p14="http://schemas.microsoft.com/office/powerpoint/2010/main" val="340209408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ció personalitzada">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Tree>
    <p:extLst>
      <p:ext uri="{BB962C8B-B14F-4D97-AF65-F5344CB8AC3E}">
        <p14:creationId xmlns:p14="http://schemas.microsoft.com/office/powerpoint/2010/main" val="3118669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30709"/>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976430"/>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271829"/>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Rectangle 7"/>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9"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10"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12" name="Agrupa 11"/>
          <p:cNvGrpSpPr/>
          <p:nvPr userDrawn="1"/>
        </p:nvGrpSpPr>
        <p:grpSpPr>
          <a:xfrm>
            <a:off x="2347164" y="327556"/>
            <a:ext cx="1197740" cy="438113"/>
            <a:chOff x="-4068960" y="2459856"/>
            <a:chExt cx="4976829" cy="1820440"/>
          </a:xfrm>
        </p:grpSpPr>
        <p:sp>
          <p:nvSpPr>
            <p:cNvPr id="13" name="Oval 12"/>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4" name="Imatge 13"/>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8"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9"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11" name="Agrupa 10"/>
          <p:cNvGrpSpPr/>
          <p:nvPr userDrawn="1"/>
        </p:nvGrpSpPr>
        <p:grpSpPr>
          <a:xfrm>
            <a:off x="2347164" y="327556"/>
            <a:ext cx="1197740" cy="438113"/>
            <a:chOff x="-4068960" y="2459856"/>
            <a:chExt cx="4976829" cy="1820440"/>
          </a:xfrm>
        </p:grpSpPr>
        <p:sp>
          <p:nvSpPr>
            <p:cNvPr id="12" name="Oval 11"/>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3" name="Imatge 12"/>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0872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90872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8"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9"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11" name="Agrupa 10"/>
          <p:cNvGrpSpPr/>
          <p:nvPr userDrawn="1"/>
        </p:nvGrpSpPr>
        <p:grpSpPr>
          <a:xfrm>
            <a:off x="2347164" y="327556"/>
            <a:ext cx="1197740" cy="438113"/>
            <a:chOff x="-4068960" y="2459856"/>
            <a:chExt cx="4976829" cy="1820440"/>
          </a:xfrm>
        </p:grpSpPr>
        <p:sp>
          <p:nvSpPr>
            <p:cNvPr id="12" name="Oval 11"/>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3" name="Imatge 12"/>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10"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11"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16" name="Agrupa 15"/>
          <p:cNvGrpSpPr/>
          <p:nvPr userDrawn="1"/>
        </p:nvGrpSpPr>
        <p:grpSpPr>
          <a:xfrm>
            <a:off x="2347164" y="327556"/>
            <a:ext cx="1197740" cy="438113"/>
            <a:chOff x="-4068960" y="2459856"/>
            <a:chExt cx="4976829" cy="1820440"/>
          </a:xfrm>
        </p:grpSpPr>
        <p:sp>
          <p:nvSpPr>
            <p:cNvPr id="17" name="Oval 16"/>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8" name="Imatge 17"/>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8"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9"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11" name="Agrupa 10"/>
          <p:cNvGrpSpPr/>
          <p:nvPr userDrawn="1"/>
        </p:nvGrpSpPr>
        <p:grpSpPr>
          <a:xfrm>
            <a:off x="2347164" y="327556"/>
            <a:ext cx="1197740" cy="438113"/>
            <a:chOff x="-4068960" y="2459856"/>
            <a:chExt cx="4976829" cy="1820440"/>
          </a:xfrm>
        </p:grpSpPr>
        <p:sp>
          <p:nvSpPr>
            <p:cNvPr id="12" name="Oval 11"/>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3" name="Imatge 12"/>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9"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10"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12" name="Agrupa 11"/>
          <p:cNvGrpSpPr/>
          <p:nvPr userDrawn="1"/>
        </p:nvGrpSpPr>
        <p:grpSpPr>
          <a:xfrm>
            <a:off x="2347164" y="327556"/>
            <a:ext cx="1197740" cy="438113"/>
            <a:chOff x="-4068960" y="2459856"/>
            <a:chExt cx="4976829" cy="1820440"/>
          </a:xfrm>
        </p:grpSpPr>
        <p:sp>
          <p:nvSpPr>
            <p:cNvPr id="13" name="Oval 12"/>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4" name="Imatge 13"/>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9"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10"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12" name="Agrupa 11"/>
          <p:cNvGrpSpPr/>
          <p:nvPr userDrawn="1"/>
        </p:nvGrpSpPr>
        <p:grpSpPr>
          <a:xfrm>
            <a:off x="2347164" y="327556"/>
            <a:ext cx="1197740" cy="438113"/>
            <a:chOff x="-4068960" y="2459856"/>
            <a:chExt cx="4976829" cy="1820440"/>
          </a:xfrm>
        </p:grpSpPr>
        <p:sp>
          <p:nvSpPr>
            <p:cNvPr id="13" name="Oval 12"/>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4" name="Imatge 13"/>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Rectangle 11"/>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13"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14"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16" name="Agrupa 15"/>
          <p:cNvGrpSpPr/>
          <p:nvPr userDrawn="1"/>
        </p:nvGrpSpPr>
        <p:grpSpPr>
          <a:xfrm>
            <a:off x="2347164" y="327556"/>
            <a:ext cx="1197740" cy="438113"/>
            <a:chOff x="-4068960" y="2459856"/>
            <a:chExt cx="4976829" cy="1820440"/>
          </a:xfrm>
        </p:grpSpPr>
        <p:sp>
          <p:nvSpPr>
            <p:cNvPr id="17" name="Oval 16"/>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8" name="Imatge 17"/>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Rectangle 5"/>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7"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8"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10" name="Agrupa 9"/>
          <p:cNvGrpSpPr/>
          <p:nvPr userDrawn="1"/>
        </p:nvGrpSpPr>
        <p:grpSpPr>
          <a:xfrm>
            <a:off x="2347164" y="327556"/>
            <a:ext cx="1197740" cy="438113"/>
            <a:chOff x="-4068960" y="2459856"/>
            <a:chExt cx="4976829" cy="1820440"/>
          </a:xfrm>
        </p:grpSpPr>
        <p:sp>
          <p:nvSpPr>
            <p:cNvPr id="11" name="Oval 10"/>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2" name="Imatge 11"/>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9" name="Rectangle 8"/>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10"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11"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6" name="Agrupa 5"/>
          <p:cNvGrpSpPr/>
          <p:nvPr userDrawn="1"/>
        </p:nvGrpSpPr>
        <p:grpSpPr>
          <a:xfrm>
            <a:off x="2347164" y="327556"/>
            <a:ext cx="1197740" cy="438113"/>
            <a:chOff x="-4068960" y="2459856"/>
            <a:chExt cx="4976829" cy="1820440"/>
          </a:xfrm>
        </p:grpSpPr>
        <p:sp>
          <p:nvSpPr>
            <p:cNvPr id="7" name="Oval 6"/>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8" name="Imatge 7"/>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474"/>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983474"/>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321946"/>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9" name="Straight Connector 8"/>
          <p:cNvCxnSpPr/>
          <p:nvPr/>
        </p:nvCxnSpPr>
        <p:spPr>
          <a:xfrm rot="5400000">
            <a:off x="-13116" y="3771600"/>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1907704" y="-27384"/>
            <a:ext cx="7200800" cy="807913"/>
          </a:xfrm>
          <a:prstGeom prst="rect">
            <a:avLst/>
          </a:prstGeom>
        </p:spPr>
        <p:txBody>
          <a:bodyPr wrap="square">
            <a:spAutoFit/>
          </a:bodyPr>
          <a:lstStyle/>
          <a:p>
            <a:pPr algn="r"/>
            <a:r>
              <a:rPr lang="en-US" sz="1200" b="1" dirty="0" smtClean="0">
                <a:solidFill>
                  <a:schemeClr val="bg1">
                    <a:lumMod val="95000"/>
                  </a:schemeClr>
                </a:solidFill>
              </a:rPr>
              <a:t>European Network of Earth Observation Networks Plenary Workshop </a:t>
            </a:r>
          </a:p>
          <a:p>
            <a:pPr algn="r"/>
            <a:r>
              <a:rPr lang="en-US" sz="1200" b="0" i="1" dirty="0" smtClean="0">
                <a:solidFill>
                  <a:schemeClr val="bg1">
                    <a:lumMod val="95000"/>
                  </a:schemeClr>
                </a:solidFill>
              </a:rPr>
              <a:t>Building a collaborative ENEON to inform policies and actions to </a:t>
            </a:r>
          </a:p>
          <a:p>
            <a:pPr algn="r"/>
            <a:r>
              <a:rPr lang="en-US" sz="1200" b="0" i="1" dirty="0" smtClean="0">
                <a:solidFill>
                  <a:schemeClr val="bg1">
                    <a:lumMod val="95000"/>
                  </a:schemeClr>
                </a:solidFill>
              </a:rPr>
              <a:t>address complex societal challenges</a:t>
            </a:r>
          </a:p>
          <a:p>
            <a:pPr algn="r"/>
            <a:r>
              <a:rPr lang="en-US" sz="1050" b="0" i="1" dirty="0" smtClean="0"/>
              <a:t>12 - 13 October </a:t>
            </a:r>
            <a:r>
              <a:rPr lang="en-US" sz="1050" b="1" dirty="0" smtClean="0"/>
              <a:t>2016, Laxenburg, Austria</a:t>
            </a:r>
          </a:p>
        </p:txBody>
      </p:sp>
      <p:pic>
        <p:nvPicPr>
          <p:cNvPr id="11" name="Picture 26" descr="ConnectinGEO"/>
          <p:cNvPicPr>
            <a:picLocks noChangeAspect="1" noChangeArrowheads="1"/>
          </p:cNvPicPr>
          <p:nvPr userDrawn="1"/>
        </p:nvPicPr>
        <p:blipFill>
          <a:blip r:embed="rId2" cstate="print"/>
          <a:srcRect/>
          <a:stretch>
            <a:fillRect/>
          </a:stretch>
        </p:blipFill>
        <p:spPr bwMode="auto">
          <a:xfrm>
            <a:off x="44149" y="389694"/>
            <a:ext cx="2195774" cy="330740"/>
          </a:xfrm>
          <a:prstGeom prst="rect">
            <a:avLst/>
          </a:prstGeom>
          <a:noFill/>
        </p:spPr>
      </p:pic>
      <p:pic>
        <p:nvPicPr>
          <p:cNvPr id="12" name="Picture 17" descr="\\joanma\www\projectes\eneon\IMG\EC.gif"/>
          <p:cNvPicPr>
            <a:picLocks noChangeAspect="1" noChangeArrowheads="1"/>
          </p:cNvPicPr>
          <p:nvPr userDrawn="1"/>
        </p:nvPicPr>
        <p:blipFill>
          <a:blip r:embed="rId3" cstate="print"/>
          <a:srcRect/>
          <a:stretch>
            <a:fillRect/>
          </a:stretch>
        </p:blipFill>
        <p:spPr bwMode="auto">
          <a:xfrm>
            <a:off x="179587" y="64421"/>
            <a:ext cx="428126" cy="283051"/>
          </a:xfrm>
          <a:prstGeom prst="rect">
            <a:avLst/>
          </a:prstGeom>
          <a:noFill/>
          <a:ln w="9525">
            <a:noFill/>
            <a:miter lim="800000"/>
            <a:headEnd/>
            <a:tailEnd/>
          </a:ln>
        </p:spPr>
      </p:pic>
      <p:grpSp>
        <p:nvGrpSpPr>
          <p:cNvPr id="14" name="Agrupa 13"/>
          <p:cNvGrpSpPr/>
          <p:nvPr userDrawn="1"/>
        </p:nvGrpSpPr>
        <p:grpSpPr>
          <a:xfrm>
            <a:off x="2347164" y="327556"/>
            <a:ext cx="1197740" cy="438113"/>
            <a:chOff x="-4068960" y="2459856"/>
            <a:chExt cx="4976829" cy="1820440"/>
          </a:xfrm>
        </p:grpSpPr>
        <p:sp>
          <p:nvSpPr>
            <p:cNvPr id="15" name="Oval 14"/>
            <p:cNvSpPr/>
            <p:nvPr/>
          </p:nvSpPr>
          <p:spPr>
            <a:xfrm>
              <a:off x="-1404664" y="2782000"/>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6" name="Imatge 15"/>
            <p:cNvPicPr>
              <a:picLocks noChangeAspect="1"/>
            </p:cNvPicPr>
            <p:nvPr/>
          </p:nvPicPr>
          <p:blipFill>
            <a:blip r:embed="rId4"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4068960" y="2459856"/>
              <a:ext cx="4976829" cy="1820440"/>
            </a:xfrm>
            <a:prstGeom prst="rect">
              <a:avLst/>
            </a:prstGeom>
          </p:spPr>
        </p:pic>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69776"/>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936576"/>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userDrawn="1"/>
        </p:nvSpPr>
        <p:spPr>
          <a:xfrm>
            <a:off x="0" y="0"/>
            <a:ext cx="9144000" cy="7647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4"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gif"/><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eneon.net/" TargetMode="External"/><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image" Target="../media/image11.png"/><Relationship Id="rId5" Type="http://schemas.openxmlformats.org/officeDocument/2006/relationships/oleObject" Target="../embeddings/oleObject2.bin"/><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 Id="rId4" Type="http://schemas.openxmlformats.org/officeDocument/2006/relationships/hyperlink" Target="http://www.eneon.net/graph"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7" name="Oval 36"/>
          <p:cNvSpPr/>
          <p:nvPr/>
        </p:nvSpPr>
        <p:spPr>
          <a:xfrm>
            <a:off x="3325286" y="1268131"/>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pic>
        <p:nvPicPr>
          <p:cNvPr id="14" name="Picture 8" descr="EC"/>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78105" y="6265118"/>
            <a:ext cx="714375" cy="476250"/>
          </a:xfrm>
          <a:prstGeom prst="rect">
            <a:avLst/>
          </a:prstGeom>
          <a:noFill/>
          <a:extLst>
            <a:ext uri="{909E8E84-426E-40DD-AFC4-6F175D3DCCD1}">
              <a14:hiddenFill xmlns:a14="http://schemas.microsoft.com/office/drawing/2010/main">
                <a:solidFill>
                  <a:srgbClr val="FFFFFF"/>
                </a:solidFill>
              </a14:hiddenFill>
            </a:ext>
          </a:extLst>
        </p:spPr>
      </p:pic>
      <p:pic>
        <p:nvPicPr>
          <p:cNvPr id="17" name="Imatge 16"/>
          <p:cNvPicPr>
            <a:picLocks noChangeAspect="1"/>
          </p:cNvPicPr>
          <p:nvPr/>
        </p:nvPicPr>
        <p:blipFill>
          <a:blip r:embed="rId3"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179512" y="6227666"/>
            <a:ext cx="1207530" cy="441694"/>
          </a:xfrm>
          <a:prstGeom prst="rect">
            <a:avLst/>
          </a:prstGeom>
        </p:spPr>
      </p:pic>
      <p:sp>
        <p:nvSpPr>
          <p:cNvPr id="18" name="TextBox 9"/>
          <p:cNvSpPr txBox="1"/>
          <p:nvPr/>
        </p:nvSpPr>
        <p:spPr>
          <a:xfrm>
            <a:off x="2663788" y="6202291"/>
            <a:ext cx="3816424" cy="492443"/>
          </a:xfrm>
          <a:prstGeom prst="rect">
            <a:avLst/>
          </a:prstGeom>
          <a:noFill/>
        </p:spPr>
        <p:txBody>
          <a:bodyPr wrap="square" rtlCol="0">
            <a:spAutoFit/>
          </a:bodyPr>
          <a:lstStyle/>
          <a:p>
            <a:pPr algn="ctr"/>
            <a:r>
              <a:rPr lang="ca-ES" sz="1400" b="1" dirty="0" smtClean="0"/>
              <a:t>12 </a:t>
            </a:r>
            <a:r>
              <a:rPr lang="ca-ES" sz="1400" b="1" dirty="0"/>
              <a:t>- 13 October </a:t>
            </a:r>
            <a:r>
              <a:rPr lang="ca-ES" sz="1400" b="1" dirty="0" smtClean="0"/>
              <a:t>2016</a:t>
            </a:r>
            <a:endParaRPr lang="en-US" sz="1400" b="1" dirty="0" smtClean="0"/>
          </a:p>
          <a:p>
            <a:pPr algn="ctr"/>
            <a:r>
              <a:rPr lang="en-US" sz="1200" dirty="0" smtClean="0"/>
              <a:t>IIASA. </a:t>
            </a:r>
            <a:r>
              <a:rPr lang="de-DE" sz="1200" dirty="0"/>
              <a:t>Schlossplatz 1 - A-2361 Laxenburg, Austria</a:t>
            </a:r>
            <a:endParaRPr lang="en-US" sz="1200" dirty="0"/>
          </a:p>
        </p:txBody>
      </p:sp>
      <p:pic>
        <p:nvPicPr>
          <p:cNvPr id="20" name="Imatge 19"/>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126512" y="5808798"/>
            <a:ext cx="800472" cy="371279"/>
          </a:xfrm>
          <a:prstGeom prst="rect">
            <a:avLst/>
          </a:prstGeom>
        </p:spPr>
      </p:pic>
      <p:sp>
        <p:nvSpPr>
          <p:cNvPr id="21" name="TextBox 10"/>
          <p:cNvSpPr txBox="1"/>
          <p:nvPr/>
        </p:nvSpPr>
        <p:spPr>
          <a:xfrm>
            <a:off x="2033718" y="4638150"/>
            <a:ext cx="5076564" cy="830997"/>
          </a:xfrm>
          <a:prstGeom prst="rect">
            <a:avLst/>
          </a:prstGeom>
          <a:noFill/>
        </p:spPr>
        <p:txBody>
          <a:bodyPr wrap="square" rtlCol="0">
            <a:spAutoFit/>
          </a:bodyPr>
          <a:lstStyle/>
          <a:p>
            <a:pPr algn="ctr"/>
            <a:r>
              <a:rPr lang="de-AT" sz="2400" dirty="0">
                <a:solidFill>
                  <a:srgbClr val="0070C0"/>
                </a:solidFill>
              </a:rPr>
              <a:t>Mapping the Network Landscape</a:t>
            </a:r>
            <a:endParaRPr lang="de-AT" sz="2400" dirty="0" smtClean="0">
              <a:solidFill>
                <a:srgbClr val="0070C0"/>
              </a:solidFill>
            </a:endParaRPr>
          </a:p>
          <a:p>
            <a:pPr algn="ctr"/>
            <a:r>
              <a:rPr lang="de-AT" sz="2400" dirty="0" smtClean="0">
                <a:solidFill>
                  <a:srgbClr val="0070C0"/>
                </a:solidFill>
              </a:rPr>
              <a:t>Ivette Serral</a:t>
            </a:r>
            <a:endParaRPr lang="en-US" sz="2400" dirty="0">
              <a:solidFill>
                <a:srgbClr val="0070C0"/>
              </a:solidFill>
            </a:endParaRPr>
          </a:p>
        </p:txBody>
      </p:sp>
      <p:grpSp>
        <p:nvGrpSpPr>
          <p:cNvPr id="2" name="Agrupa 1"/>
          <p:cNvGrpSpPr/>
          <p:nvPr/>
        </p:nvGrpSpPr>
        <p:grpSpPr>
          <a:xfrm>
            <a:off x="679430" y="926647"/>
            <a:ext cx="7785140" cy="2000548"/>
            <a:chOff x="1107340" y="926647"/>
            <a:chExt cx="7785140" cy="2000548"/>
          </a:xfrm>
        </p:grpSpPr>
        <p:pic>
          <p:nvPicPr>
            <p:cNvPr id="32" name="Imatge 31"/>
            <p:cNvPicPr>
              <a:picLocks noChangeAspect="1"/>
            </p:cNvPicPr>
            <p:nvPr/>
          </p:nvPicPr>
          <p:blipFill>
            <a:blip r:embed="rId5" cstate="print">
              <a:clrChange>
                <a:clrFrom>
                  <a:srgbClr val="FEFFFF"/>
                </a:clrFrom>
                <a:clrTo>
                  <a:srgbClr val="FEFFFF">
                    <a:alpha val="0"/>
                  </a:srgbClr>
                </a:clrTo>
              </a:clrChange>
              <a:extLst>
                <a:ext uri="{28A0092B-C50C-407E-A947-70E740481C1C}">
                  <a14:useLocalDpi xmlns:a14="http://schemas.microsoft.com/office/drawing/2010/main" val="0"/>
                </a:ext>
              </a:extLst>
            </a:blip>
            <a:stretch>
              <a:fillRect/>
            </a:stretch>
          </p:blipFill>
          <p:spPr>
            <a:xfrm>
              <a:off x="1107340" y="980728"/>
              <a:ext cx="4976829" cy="1820440"/>
            </a:xfrm>
            <a:prstGeom prst="rect">
              <a:avLst/>
            </a:prstGeom>
          </p:spPr>
        </p:pic>
        <p:cxnSp>
          <p:nvCxnSpPr>
            <p:cNvPr id="33" name="Straight Connector 5"/>
            <p:cNvCxnSpPr/>
            <p:nvPr/>
          </p:nvCxnSpPr>
          <p:spPr>
            <a:xfrm>
              <a:off x="6156176" y="980728"/>
              <a:ext cx="0" cy="190800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34" name="TextBox 6"/>
            <p:cNvSpPr txBox="1"/>
            <p:nvPr/>
          </p:nvSpPr>
          <p:spPr>
            <a:xfrm>
              <a:off x="6228184" y="926647"/>
              <a:ext cx="2664296" cy="2000548"/>
            </a:xfrm>
            <a:prstGeom prst="rect">
              <a:avLst/>
            </a:prstGeom>
            <a:noFill/>
          </p:spPr>
          <p:txBody>
            <a:bodyPr wrap="square" rtlCol="0">
              <a:spAutoFit/>
            </a:bodyPr>
            <a:lstStyle/>
            <a:p>
              <a:r>
                <a:rPr lang="de-AT" sz="2000" b="1" dirty="0" smtClean="0">
                  <a:solidFill>
                    <a:schemeClr val="bg1"/>
                  </a:solidFill>
                </a:rPr>
                <a:t>European</a:t>
              </a:r>
            </a:p>
            <a:p>
              <a:r>
                <a:rPr lang="de-AT" sz="2000" b="1" dirty="0" smtClean="0">
                  <a:solidFill>
                    <a:schemeClr val="bg1"/>
                  </a:solidFill>
                </a:rPr>
                <a:t>Network of</a:t>
              </a:r>
            </a:p>
            <a:p>
              <a:r>
                <a:rPr lang="de-AT" sz="2000" b="1" dirty="0" smtClean="0">
                  <a:solidFill>
                    <a:schemeClr val="bg1"/>
                  </a:solidFill>
                </a:rPr>
                <a:t>Earth </a:t>
              </a:r>
              <a:br>
                <a:rPr lang="de-AT" sz="2000" b="1" dirty="0" smtClean="0">
                  <a:solidFill>
                    <a:schemeClr val="bg1"/>
                  </a:solidFill>
                </a:rPr>
              </a:br>
              <a:r>
                <a:rPr lang="de-AT" sz="2000" b="1" dirty="0" smtClean="0">
                  <a:solidFill>
                    <a:schemeClr val="bg1"/>
                  </a:solidFill>
                </a:rPr>
                <a:t>Observation</a:t>
              </a:r>
            </a:p>
            <a:p>
              <a:r>
                <a:rPr lang="de-AT" sz="2000" b="1" dirty="0" smtClean="0">
                  <a:solidFill>
                    <a:schemeClr val="bg1"/>
                  </a:solidFill>
                </a:rPr>
                <a:t>Networks</a:t>
              </a:r>
            </a:p>
            <a:p>
              <a:r>
                <a:rPr lang="en-US" sz="2000" b="1" dirty="0">
                  <a:solidFill>
                    <a:schemeClr val="bg1"/>
                  </a:solidFill>
                </a:rPr>
                <a:t>Plenary Workshop</a:t>
              </a:r>
              <a:endParaRPr lang="de-AT" sz="2000" b="1" dirty="0" smtClean="0">
                <a:solidFill>
                  <a:schemeClr val="bg1"/>
                </a:solidFill>
              </a:endParaRPr>
            </a:p>
          </p:txBody>
        </p:sp>
      </p:grpSp>
      <p:sp>
        <p:nvSpPr>
          <p:cNvPr id="35" name="TextBox 9"/>
          <p:cNvSpPr txBox="1"/>
          <p:nvPr/>
        </p:nvSpPr>
        <p:spPr>
          <a:xfrm>
            <a:off x="624652" y="3429000"/>
            <a:ext cx="7894697" cy="830997"/>
          </a:xfrm>
          <a:prstGeom prst="rect">
            <a:avLst/>
          </a:prstGeom>
          <a:noFill/>
        </p:spPr>
        <p:txBody>
          <a:bodyPr wrap="square" rtlCol="0">
            <a:spAutoFit/>
          </a:bodyPr>
          <a:lstStyle/>
          <a:p>
            <a:pPr algn="ctr"/>
            <a:r>
              <a:rPr lang="en-US" sz="2400" b="1" dirty="0" smtClean="0">
                <a:solidFill>
                  <a:schemeClr val="bg1"/>
                </a:solidFill>
              </a:rPr>
              <a:t>Building a collaborative ENEON to inform policies and actions to address complex societal challenges</a:t>
            </a:r>
            <a:endParaRPr lang="en-US" sz="2400" b="1" dirty="0">
              <a:solidFill>
                <a:schemeClr val="bg1"/>
              </a:solidFill>
            </a:endParaRPr>
          </a:p>
        </p:txBody>
      </p:sp>
      <p:cxnSp>
        <p:nvCxnSpPr>
          <p:cNvPr id="36" name="Connector recte 35"/>
          <p:cNvCxnSpPr/>
          <p:nvPr/>
        </p:nvCxnSpPr>
        <p:spPr>
          <a:xfrm>
            <a:off x="0" y="620688"/>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654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rotWithShape="1">
          <a:blip r:embed="rId2" cstate="print"/>
          <a:srcRect l="589" t="14000" r="1687" b="1352"/>
          <a:stretch/>
        </p:blipFill>
        <p:spPr>
          <a:xfrm>
            <a:off x="336357" y="1772816"/>
            <a:ext cx="8471286" cy="4140460"/>
          </a:xfrm>
          <a:prstGeom prst="rect">
            <a:avLst/>
          </a:prstGeom>
        </p:spPr>
      </p:pic>
      <p:sp>
        <p:nvSpPr>
          <p:cNvPr id="5" name="Oval 4"/>
          <p:cNvSpPr/>
          <p:nvPr/>
        </p:nvSpPr>
        <p:spPr>
          <a:xfrm>
            <a:off x="251520" y="4725144"/>
            <a:ext cx="977251" cy="360040"/>
          </a:xfrm>
          <a:prstGeom prst="ellipse">
            <a:avLst/>
          </a:prstGeom>
          <a:noFill/>
          <a:ln>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ca-ES"/>
          </a:p>
        </p:txBody>
      </p:sp>
      <p:sp>
        <p:nvSpPr>
          <p:cNvPr id="6" name="5 Título"/>
          <p:cNvSpPr>
            <a:spLocks noGrp="1"/>
          </p:cNvSpPr>
          <p:nvPr>
            <p:ph type="title"/>
          </p:nvPr>
        </p:nvSpPr>
        <p:spPr/>
        <p:txBody>
          <a:bodyPr/>
          <a:lstStyle/>
          <a:p>
            <a:r>
              <a:rPr lang="ca-ES" dirty="0" smtClean="0"/>
              <a:t>User</a:t>
            </a:r>
            <a:r>
              <a:rPr lang="ca-ES" baseline="0" dirty="0" smtClean="0"/>
              <a:t> feedback</a:t>
            </a:r>
            <a:endParaRPr lang="ca-ES" dirty="0"/>
          </a:p>
        </p:txBody>
      </p:sp>
      <p:sp>
        <p:nvSpPr>
          <p:cNvPr id="3" name="Contenidor de contingut 2"/>
          <p:cNvSpPr>
            <a:spLocks noGrp="1"/>
          </p:cNvSpPr>
          <p:nvPr>
            <p:ph idx="1"/>
          </p:nvPr>
        </p:nvSpPr>
        <p:spPr>
          <a:xfrm>
            <a:off x="3563888" y="5085184"/>
            <a:ext cx="5122912" cy="1728192"/>
          </a:xfrm>
        </p:spPr>
        <p:txBody>
          <a:bodyPr/>
          <a:lstStyle/>
          <a:p>
            <a:pPr algn="just"/>
            <a:r>
              <a:rPr lang="en-GB" dirty="0" smtClean="0"/>
              <a:t>If you see something wrong or missing, please provide feedback!!</a:t>
            </a:r>
          </a:p>
        </p:txBody>
      </p:sp>
    </p:spTree>
    <p:extLst>
      <p:ext uri="{BB962C8B-B14F-4D97-AF65-F5344CB8AC3E}">
        <p14:creationId xmlns:p14="http://schemas.microsoft.com/office/powerpoint/2010/main" val="1948831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Conclusions</a:t>
            </a:r>
            <a:endParaRPr lang="ca-ES" dirty="0"/>
          </a:p>
        </p:txBody>
      </p:sp>
      <p:sp>
        <p:nvSpPr>
          <p:cNvPr id="3" name="2 Marcador de contenido"/>
          <p:cNvSpPr>
            <a:spLocks noGrp="1"/>
          </p:cNvSpPr>
          <p:nvPr>
            <p:ph idx="1"/>
          </p:nvPr>
        </p:nvSpPr>
        <p:spPr/>
        <p:txBody>
          <a:bodyPr/>
          <a:lstStyle/>
          <a:p>
            <a:r>
              <a:rPr lang="en-GB" dirty="0" smtClean="0"/>
              <a:t>Shows a </a:t>
            </a:r>
            <a:r>
              <a:rPr lang="en-US" dirty="0" smtClean="0"/>
              <a:t>large, complex and incomplete system</a:t>
            </a:r>
          </a:p>
          <a:p>
            <a:r>
              <a:rPr lang="en-US" dirty="0" smtClean="0"/>
              <a:t>Helps in discovering gaps/redundancies and missing links</a:t>
            </a:r>
            <a:endParaRPr lang="en-GB" dirty="0" smtClean="0"/>
          </a:p>
          <a:p>
            <a:endParaRPr lang="en-GB" dirty="0" smtClean="0"/>
          </a:p>
          <a:p>
            <a:r>
              <a:rPr lang="en-GB" dirty="0" smtClean="0"/>
              <a:t>We need help in perfecting and updating. Give us feedback</a:t>
            </a:r>
          </a:p>
          <a:p>
            <a:r>
              <a:rPr lang="en-GB" dirty="0" smtClean="0"/>
              <a:t>It will be included in the project sustainability plan</a:t>
            </a:r>
          </a:p>
          <a:p>
            <a:r>
              <a:rPr lang="en-GB" dirty="0" smtClean="0"/>
              <a:t>Could be generalized to Global scope in GEOSS</a:t>
            </a:r>
          </a:p>
          <a:p>
            <a:r>
              <a:rPr lang="en-GB" dirty="0" smtClean="0"/>
              <a:t>Easy </a:t>
            </a:r>
            <a:r>
              <a:rPr lang="en-GB" smtClean="0"/>
              <a:t>to move/transfer/extended </a:t>
            </a:r>
            <a:r>
              <a:rPr lang="en-GB" dirty="0" smtClean="0"/>
              <a:t>to other servers (no server side technology)</a:t>
            </a:r>
          </a:p>
          <a:p>
            <a:endParaRPr lang="ca-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lstStyle/>
          <a:p>
            <a:r>
              <a:rPr lang="ca-ES" dirty="0" err="1" smtClean="0"/>
              <a:t>Thanks</a:t>
            </a:r>
            <a:r>
              <a:rPr lang="ca-ES" dirty="0" smtClean="0"/>
              <a:t>!</a:t>
            </a:r>
            <a:endParaRPr lang="ca-ES" dirty="0"/>
          </a:p>
        </p:txBody>
      </p:sp>
      <p:sp>
        <p:nvSpPr>
          <p:cNvPr id="5" name="4 Subtítulo"/>
          <p:cNvSpPr>
            <a:spLocks noGrp="1"/>
          </p:cNvSpPr>
          <p:nvPr>
            <p:ph type="subTitle" idx="1"/>
          </p:nvPr>
        </p:nvSpPr>
        <p:spPr/>
        <p:txBody>
          <a:bodyPr/>
          <a:lstStyle/>
          <a:p>
            <a:r>
              <a:rPr lang="ca-ES" dirty="0" err="1" smtClean="0"/>
              <a:t>ivette</a:t>
            </a:r>
            <a:r>
              <a:rPr lang="ca-ES" dirty="0" smtClean="0"/>
              <a:t>@</a:t>
            </a:r>
            <a:r>
              <a:rPr lang="ca-ES" dirty="0" err="1" smtClean="0"/>
              <a:t>creaf.uab.cat</a:t>
            </a:r>
            <a:endParaRPr lang="ca-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764704"/>
            <a:ext cx="8229600" cy="792088"/>
          </a:xfrm>
        </p:spPr>
        <p:txBody>
          <a:bodyPr/>
          <a:lstStyle/>
          <a:p>
            <a:r>
              <a:rPr lang="en-GB" dirty="0" smtClean="0"/>
              <a:t>Introduction</a:t>
            </a:r>
            <a:endParaRPr lang="en-GB" dirty="0"/>
          </a:p>
        </p:txBody>
      </p:sp>
      <p:sp>
        <p:nvSpPr>
          <p:cNvPr id="3" name="Contenidor de contingut 2"/>
          <p:cNvSpPr>
            <a:spLocks noGrp="1"/>
          </p:cNvSpPr>
          <p:nvPr>
            <p:ph idx="1"/>
          </p:nvPr>
        </p:nvSpPr>
        <p:spPr>
          <a:xfrm>
            <a:off x="457200" y="1628800"/>
            <a:ext cx="8229600" cy="5092824"/>
          </a:xfrm>
        </p:spPr>
        <p:txBody>
          <a:bodyPr/>
          <a:lstStyle/>
          <a:p>
            <a:r>
              <a:rPr lang="en-GB" dirty="0" smtClean="0"/>
              <a:t>One of the main objectives from ConnectinGEO:</a:t>
            </a:r>
          </a:p>
          <a:p>
            <a:pPr lvl="1"/>
            <a:r>
              <a:rPr lang="en-GB" b="1" dirty="0" smtClean="0"/>
              <a:t>Enable a European Network of Earth Observation Networks:</a:t>
            </a:r>
          </a:p>
          <a:p>
            <a:pPr lvl="2">
              <a:defRPr/>
            </a:pPr>
            <a:r>
              <a:rPr lang="en-GB" sz="2200" dirty="0" smtClean="0"/>
              <a:t>A forum to discuss joint strategies and harmonize across the observation networks</a:t>
            </a:r>
          </a:p>
          <a:p>
            <a:pPr lvl="2">
              <a:defRPr/>
            </a:pPr>
            <a:r>
              <a:rPr lang="en-GB" sz="2200" dirty="0" smtClean="0"/>
              <a:t>Facilitate access and to share the information from EU observing systems</a:t>
            </a:r>
            <a:r>
              <a:rPr lang="en-GB" dirty="0" smtClean="0"/>
              <a:t> </a:t>
            </a:r>
          </a:p>
          <a:p>
            <a:pPr lvl="2">
              <a:defRPr/>
            </a:pPr>
            <a:endParaRPr lang="en-GB" dirty="0"/>
          </a:p>
          <a:p>
            <a:pPr lvl="2">
              <a:defRPr/>
            </a:pPr>
            <a:endParaRPr lang="en-GB" dirty="0" smtClean="0"/>
          </a:p>
          <a:p>
            <a:pPr>
              <a:defRPr/>
            </a:pPr>
            <a:r>
              <a:rPr lang="en-GB" dirty="0" smtClean="0"/>
              <a:t>First, we needed to map</a:t>
            </a:r>
          </a:p>
          <a:p>
            <a:pPr marL="0" indent="0">
              <a:buNone/>
              <a:defRPr/>
            </a:pPr>
            <a:r>
              <a:rPr lang="en-GB" dirty="0" smtClean="0"/>
              <a:t>all in-situ networks working</a:t>
            </a:r>
          </a:p>
          <a:p>
            <a:pPr marL="0" indent="0">
              <a:buNone/>
              <a:defRPr/>
            </a:pPr>
            <a:r>
              <a:rPr lang="en-GB" dirty="0" smtClean="0"/>
              <a:t>in </a:t>
            </a:r>
            <a:r>
              <a:rPr lang="en-GB" dirty="0" err="1" smtClean="0"/>
              <a:t>EO</a:t>
            </a:r>
            <a:r>
              <a:rPr lang="en-GB" dirty="0" smtClean="0"/>
              <a:t> in Europe, know its relations</a:t>
            </a:r>
          </a:p>
          <a:p>
            <a:pPr marL="0" indent="0">
              <a:buNone/>
              <a:defRPr/>
            </a:pPr>
            <a:r>
              <a:rPr lang="en-GB" dirty="0" smtClean="0"/>
              <a:t>and </a:t>
            </a:r>
            <a:r>
              <a:rPr lang="en-GB" dirty="0" smtClean="0"/>
              <a:t>dependencies</a:t>
            </a:r>
            <a:r>
              <a:rPr lang="en-GB" dirty="0"/>
              <a:t>	</a:t>
            </a:r>
            <a:endParaRPr lang="en-GB" dirty="0" smtClean="0"/>
          </a:p>
        </p:txBody>
      </p:sp>
      <p:pic>
        <p:nvPicPr>
          <p:cNvPr id="1026" name="Picture 2" descr="http://www.eneon.net/IMG/LogoENEO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3501008"/>
            <a:ext cx="4176464" cy="1482506"/>
          </a:xfrm>
          <a:prstGeom prst="rect">
            <a:avLst/>
          </a:prstGeom>
          <a:noFill/>
          <a:extLst>
            <a:ext uri="{909E8E84-426E-40DD-AFC4-6F175D3DCCD1}">
              <a14:hiddenFill xmlns:a14="http://schemas.microsoft.com/office/drawing/2010/main">
                <a:solidFill>
                  <a:srgbClr val="FFFFFF"/>
                </a:solidFill>
              </a14:hiddenFill>
            </a:ext>
          </a:extLst>
        </p:spPr>
      </p:pic>
      <p:sp>
        <p:nvSpPr>
          <p:cNvPr id="4" name="QuadreDeText 3"/>
          <p:cNvSpPr txBox="1"/>
          <p:nvPr/>
        </p:nvSpPr>
        <p:spPr>
          <a:xfrm>
            <a:off x="6588224" y="4983514"/>
            <a:ext cx="1800200" cy="369332"/>
          </a:xfrm>
          <a:prstGeom prst="rect">
            <a:avLst/>
          </a:prstGeom>
          <a:noFill/>
        </p:spPr>
        <p:txBody>
          <a:bodyPr wrap="square" rtlCol="0">
            <a:spAutoFit/>
          </a:bodyPr>
          <a:lstStyle/>
          <a:p>
            <a:r>
              <a:rPr lang="ca-ES" dirty="0" smtClean="0">
                <a:hlinkClick r:id="rId3"/>
              </a:rPr>
              <a:t>www.eneon.net</a:t>
            </a:r>
            <a:r>
              <a:rPr lang="ca-ES" dirty="0" smtClean="0"/>
              <a:t> </a:t>
            </a:r>
            <a:endParaRPr lang="ca-ES" dirty="0"/>
          </a:p>
        </p:txBody>
      </p:sp>
    </p:spTree>
    <p:extLst>
      <p:ext uri="{BB962C8B-B14F-4D97-AF65-F5344CB8AC3E}">
        <p14:creationId xmlns:p14="http://schemas.microsoft.com/office/powerpoint/2010/main" val="472073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ol 3"/>
          <p:cNvSpPr>
            <a:spLocks noGrp="1"/>
          </p:cNvSpPr>
          <p:nvPr>
            <p:ph type="title"/>
          </p:nvPr>
        </p:nvSpPr>
        <p:spPr>
          <a:xfrm>
            <a:off x="457200" y="764704"/>
            <a:ext cx="8229600" cy="735632"/>
          </a:xfrm>
        </p:spPr>
        <p:txBody>
          <a:bodyPr/>
          <a:lstStyle/>
          <a:p>
            <a:r>
              <a:rPr lang="ca-ES" dirty="0" err="1"/>
              <a:t>European</a:t>
            </a:r>
            <a:r>
              <a:rPr lang="ca-ES" dirty="0"/>
              <a:t> in-situ </a:t>
            </a:r>
            <a:r>
              <a:rPr lang="ca-ES" dirty="0" smtClean="0"/>
              <a:t>Networks</a:t>
            </a:r>
            <a:endParaRPr lang="ca-ES" dirty="0"/>
          </a:p>
        </p:txBody>
      </p:sp>
      <p:sp>
        <p:nvSpPr>
          <p:cNvPr id="5" name="Contenidor de contingut 4"/>
          <p:cNvSpPr>
            <a:spLocks noGrp="1"/>
          </p:cNvSpPr>
          <p:nvPr>
            <p:ph idx="1"/>
          </p:nvPr>
        </p:nvSpPr>
        <p:spPr>
          <a:xfrm>
            <a:off x="457200" y="1500336"/>
            <a:ext cx="8229600" cy="5241032"/>
          </a:xfrm>
        </p:spPr>
        <p:txBody>
          <a:bodyPr>
            <a:normAutofit/>
          </a:bodyPr>
          <a:lstStyle/>
          <a:p>
            <a:pPr algn="just"/>
            <a:r>
              <a:rPr lang="en-US" dirty="0" smtClean="0"/>
              <a:t>Mapping </a:t>
            </a:r>
            <a:r>
              <a:rPr lang="en-US" dirty="0"/>
              <a:t>the in-situ networks at the European level </a:t>
            </a:r>
            <a:r>
              <a:rPr lang="en-US" dirty="0" smtClean="0"/>
              <a:t>has lead </a:t>
            </a:r>
            <a:r>
              <a:rPr lang="en-US" dirty="0"/>
              <a:t>to the discovery of a large, </a:t>
            </a:r>
            <a:r>
              <a:rPr lang="en-US" dirty="0" smtClean="0"/>
              <a:t>complex and incomplete system.</a:t>
            </a:r>
          </a:p>
          <a:p>
            <a:pPr algn="just"/>
            <a:r>
              <a:rPr lang="en-US" dirty="0" smtClean="0"/>
              <a:t>There’s coordination within each topic, but less interaction and knowledge across them.</a:t>
            </a:r>
          </a:p>
          <a:p>
            <a:pPr algn="just"/>
            <a:r>
              <a:rPr lang="en-US" dirty="0" smtClean="0"/>
              <a:t>Different semantics using the name “</a:t>
            </a:r>
            <a:r>
              <a:rPr lang="en-US" i="1" dirty="0" smtClean="0"/>
              <a:t>Network</a:t>
            </a:r>
            <a:r>
              <a:rPr lang="en-US" dirty="0" smtClean="0"/>
              <a:t>”.</a:t>
            </a:r>
          </a:p>
          <a:p>
            <a:pPr lvl="1" algn="just"/>
            <a:r>
              <a:rPr lang="en-US" dirty="0" smtClean="0"/>
              <a:t>We have identified:</a:t>
            </a:r>
          </a:p>
          <a:p>
            <a:pPr lvl="2" algn="just"/>
            <a:r>
              <a:rPr lang="en-US" b="1" dirty="0" err="1"/>
              <a:t>ObservationSystem</a:t>
            </a:r>
            <a:r>
              <a:rPr lang="en-US" dirty="0"/>
              <a:t> is a network that is building some sensor network and collecting data with </a:t>
            </a:r>
            <a:r>
              <a:rPr lang="en-US" dirty="0" smtClean="0"/>
              <a:t>them</a:t>
            </a:r>
          </a:p>
          <a:p>
            <a:pPr lvl="2" algn="just"/>
            <a:r>
              <a:rPr lang="en-US" b="1" dirty="0" err="1"/>
              <a:t>SystemOfSystems</a:t>
            </a:r>
            <a:r>
              <a:rPr lang="en-US" dirty="0"/>
              <a:t> is a network that has the objective of integrating “</a:t>
            </a:r>
            <a:r>
              <a:rPr lang="en-US" dirty="0" err="1" smtClean="0"/>
              <a:t>ObservationSystems</a:t>
            </a:r>
            <a:r>
              <a:rPr lang="en-US" dirty="0" smtClean="0"/>
              <a:t>” </a:t>
            </a:r>
            <a:r>
              <a:rPr lang="en-US" dirty="0"/>
              <a:t>in a bigger structure. </a:t>
            </a:r>
            <a:endParaRPr lang="en-US" dirty="0" smtClean="0"/>
          </a:p>
          <a:p>
            <a:pPr lvl="2" algn="just"/>
            <a:r>
              <a:rPr lang="en-US" b="1" dirty="0"/>
              <a:t>Infrastructure</a:t>
            </a:r>
            <a:r>
              <a:rPr lang="en-US" dirty="0"/>
              <a:t> is an “informatics” system that connects data, services and sensors to facilitate access to or processing of data</a:t>
            </a:r>
            <a:r>
              <a:rPr lang="en-US" dirty="0" smtClean="0"/>
              <a:t>.</a:t>
            </a:r>
            <a:endParaRPr lang="ca-ES" dirty="0"/>
          </a:p>
        </p:txBody>
      </p:sp>
      <p:sp>
        <p:nvSpPr>
          <p:cNvPr id="6" name="QuadreDeText 5"/>
          <p:cNvSpPr txBox="1"/>
          <p:nvPr/>
        </p:nvSpPr>
        <p:spPr>
          <a:xfrm>
            <a:off x="7020272" y="5517232"/>
            <a:ext cx="648072" cy="707886"/>
          </a:xfrm>
          <a:prstGeom prst="rect">
            <a:avLst/>
          </a:prstGeom>
          <a:noFill/>
        </p:spPr>
        <p:txBody>
          <a:bodyPr wrap="square" rtlCol="0">
            <a:spAutoFit/>
          </a:bodyPr>
          <a:lstStyle/>
          <a:p>
            <a:r>
              <a:rPr lang="ca-ES" sz="4000" dirty="0" smtClean="0"/>
              <a:t>...</a:t>
            </a:r>
            <a:endParaRPr lang="ca-ES" sz="4000" dirty="0"/>
          </a:p>
        </p:txBody>
      </p:sp>
    </p:spTree>
    <p:extLst>
      <p:ext uri="{BB962C8B-B14F-4D97-AF65-F5344CB8AC3E}">
        <p14:creationId xmlns:p14="http://schemas.microsoft.com/office/powerpoint/2010/main" val="4267885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idor de contingut 4"/>
          <p:cNvSpPr>
            <a:spLocks noGrp="1"/>
          </p:cNvSpPr>
          <p:nvPr>
            <p:ph idx="1"/>
          </p:nvPr>
        </p:nvSpPr>
        <p:spPr>
          <a:xfrm>
            <a:off x="457200" y="980728"/>
            <a:ext cx="8229600" cy="5544616"/>
          </a:xfrm>
        </p:spPr>
        <p:txBody>
          <a:bodyPr>
            <a:normAutofit/>
          </a:bodyPr>
          <a:lstStyle/>
          <a:p>
            <a:pPr lvl="2" algn="just"/>
            <a:r>
              <a:rPr lang="en-US" b="1" dirty="0" err="1"/>
              <a:t>DataCenter</a:t>
            </a:r>
            <a:r>
              <a:rPr lang="en-US" dirty="0"/>
              <a:t> is a data repository that is not really a network but needs a network to exist. It generally does not own the data but aggregates it in a single repository (in opposition to a system of systems that has a federated structure). Actually it could be argued that this category is out of scope of the ENEON but there are cases where if not included the complete picture is not understood (e.g. the </a:t>
            </a:r>
            <a:r>
              <a:rPr lang="en-US" dirty="0" err="1"/>
              <a:t>WMO</a:t>
            </a:r>
            <a:r>
              <a:rPr lang="en-US" dirty="0"/>
              <a:t> thematic data centers).</a:t>
            </a:r>
            <a:endParaRPr lang="en-US" b="1" dirty="0" smtClean="0"/>
          </a:p>
          <a:p>
            <a:pPr lvl="2" algn="just"/>
            <a:r>
              <a:rPr lang="en-US" b="1" dirty="0" smtClean="0"/>
              <a:t>Program</a:t>
            </a:r>
            <a:r>
              <a:rPr lang="en-US" dirty="0" smtClean="0"/>
              <a:t> </a:t>
            </a:r>
            <a:r>
              <a:rPr lang="en-US" dirty="0"/>
              <a:t>is a network created/financed directly by the decision makers that is neither an observing system nor an infrastructure but e.g. a coordination </a:t>
            </a:r>
            <a:r>
              <a:rPr lang="en-US" dirty="0" smtClean="0"/>
              <a:t>effort.</a:t>
            </a:r>
          </a:p>
          <a:p>
            <a:pPr lvl="2" algn="just"/>
            <a:r>
              <a:rPr lang="en-US" b="1" dirty="0" smtClean="0"/>
              <a:t>Network</a:t>
            </a:r>
            <a:r>
              <a:rPr lang="en-US" dirty="0" smtClean="0"/>
              <a:t> </a:t>
            </a:r>
            <a:r>
              <a:rPr lang="en-US" dirty="0"/>
              <a:t>is anything that cannot be classified in the previous </a:t>
            </a:r>
            <a:r>
              <a:rPr lang="en-US" dirty="0" smtClean="0"/>
              <a:t>categories.</a:t>
            </a:r>
            <a:endParaRPr lang="en-US" dirty="0" smtClean="0"/>
          </a:p>
          <a:p>
            <a:pPr lvl="2" algn="just"/>
            <a:r>
              <a:rPr lang="en-US" b="1" dirty="0" err="1" smtClean="0"/>
              <a:t>NetworkOfNetworks</a:t>
            </a:r>
            <a:r>
              <a:rPr lang="en-US" dirty="0" smtClean="0"/>
              <a:t> </a:t>
            </a:r>
            <a:r>
              <a:rPr lang="en-US" dirty="0" smtClean="0"/>
              <a:t>is a </a:t>
            </a:r>
            <a:r>
              <a:rPr lang="en-US" dirty="0"/>
              <a:t>network connected to </a:t>
            </a:r>
            <a:r>
              <a:rPr lang="en-US" dirty="0" smtClean="0"/>
              <a:t>other networks </a:t>
            </a:r>
            <a:r>
              <a:rPr lang="en-US" dirty="0"/>
              <a:t>with the intention to aggregate them. </a:t>
            </a:r>
            <a:endParaRPr lang="en-US" dirty="0" smtClean="0"/>
          </a:p>
        </p:txBody>
      </p:sp>
    </p:spTree>
    <p:extLst>
      <p:ext uri="{BB962C8B-B14F-4D97-AF65-F5344CB8AC3E}">
        <p14:creationId xmlns:p14="http://schemas.microsoft.com/office/powerpoint/2010/main" val="26123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764704"/>
            <a:ext cx="8229600" cy="831032"/>
          </a:xfrm>
        </p:spPr>
        <p:txBody>
          <a:bodyPr>
            <a:normAutofit/>
          </a:bodyPr>
          <a:lstStyle/>
          <a:p>
            <a:r>
              <a:rPr lang="en-GB" dirty="0" smtClean="0"/>
              <a:t>Mapping the networks</a:t>
            </a:r>
            <a:endParaRPr lang="en-GB" dirty="0"/>
          </a:p>
        </p:txBody>
      </p:sp>
      <p:sp>
        <p:nvSpPr>
          <p:cNvPr id="3" name="Contenidor de contingut 2"/>
          <p:cNvSpPr>
            <a:spLocks noGrp="1"/>
          </p:cNvSpPr>
          <p:nvPr>
            <p:ph idx="1"/>
          </p:nvPr>
        </p:nvSpPr>
        <p:spPr>
          <a:xfrm>
            <a:off x="457200" y="1628800"/>
            <a:ext cx="8229600" cy="4876800"/>
          </a:xfrm>
        </p:spPr>
        <p:txBody>
          <a:bodyPr>
            <a:normAutofit fontScale="92500"/>
          </a:bodyPr>
          <a:lstStyle/>
          <a:p>
            <a:pPr algn="just"/>
            <a:r>
              <a:rPr lang="en-GB" dirty="0" smtClean="0"/>
              <a:t>Before creating our graph data model, previous initiatives using metadata model to describe networks were analyzed, mainly:</a:t>
            </a:r>
          </a:p>
          <a:p>
            <a:pPr lvl="1" algn="just"/>
            <a:r>
              <a:rPr lang="en-GB" dirty="0" smtClean="0"/>
              <a:t>the Network Metadata Model (</a:t>
            </a:r>
            <a:r>
              <a:rPr lang="en-GB" dirty="0" err="1" smtClean="0"/>
              <a:t>NMM</a:t>
            </a:r>
            <a:r>
              <a:rPr lang="en-GB" dirty="0" smtClean="0"/>
              <a:t>), responding to the </a:t>
            </a:r>
            <a:r>
              <a:rPr lang="en-GB" dirty="0" err="1" smtClean="0"/>
              <a:t>ILTER</a:t>
            </a:r>
            <a:r>
              <a:rPr lang="en-GB" dirty="0" smtClean="0"/>
              <a:t> and </a:t>
            </a:r>
            <a:r>
              <a:rPr lang="en-GB" dirty="0" err="1" smtClean="0"/>
              <a:t>LTER</a:t>
            </a:r>
            <a:r>
              <a:rPr lang="en-GB" dirty="0" smtClean="0"/>
              <a:t> Europe requirements. Collect basic information on the network itself as well as the associated information provided within </a:t>
            </a:r>
            <a:r>
              <a:rPr lang="en-GB" dirty="0" err="1" smtClean="0"/>
              <a:t>DEIMS</a:t>
            </a:r>
            <a:r>
              <a:rPr lang="en-GB" dirty="0" smtClean="0"/>
              <a:t> (Drupal Ecological Information Management System). Includes the links to associated people as well as research sites and datasets. For Networks, Research sites can be managed and the status of affiliation. The content type applies to </a:t>
            </a:r>
            <a:r>
              <a:rPr lang="en-GB" dirty="0" err="1" smtClean="0"/>
              <a:t>ILTER/LTER</a:t>
            </a:r>
            <a:r>
              <a:rPr lang="en-GB" dirty="0" smtClean="0"/>
              <a:t> networks especially.</a:t>
            </a:r>
          </a:p>
          <a:p>
            <a:pPr lvl="1" algn="just"/>
            <a:r>
              <a:rPr lang="en-GB" dirty="0" smtClean="0"/>
              <a:t>The </a:t>
            </a:r>
            <a:r>
              <a:rPr lang="en-GB" dirty="0" err="1" smtClean="0"/>
              <a:t>NMM</a:t>
            </a:r>
            <a:r>
              <a:rPr lang="en-GB" dirty="0" smtClean="0"/>
              <a:t> misses the relations between networks  </a:t>
            </a:r>
          </a:p>
          <a:p>
            <a:pPr algn="just"/>
            <a:r>
              <a:rPr lang="en-GB" dirty="0" smtClean="0"/>
              <a:t>We have adopted the </a:t>
            </a:r>
            <a:r>
              <a:rPr lang="en-GB" dirty="0" err="1" smtClean="0"/>
              <a:t>NMM</a:t>
            </a:r>
            <a:r>
              <a:rPr lang="en-GB" dirty="0" smtClean="0"/>
              <a:t> </a:t>
            </a:r>
          </a:p>
          <a:p>
            <a:pPr lvl="1" algn="just"/>
            <a:r>
              <a:rPr lang="en-GB" dirty="0" smtClean="0"/>
              <a:t>adding the necessary relations between </a:t>
            </a:r>
            <a:r>
              <a:rPr lang="en-GB" dirty="0" smtClean="0"/>
              <a:t>networks</a:t>
            </a:r>
            <a:endParaRPr lang="en-GB" dirty="0" smtClean="0"/>
          </a:p>
          <a:p>
            <a:pPr lvl="1" algn="just"/>
            <a:r>
              <a:rPr lang="en-GB" dirty="0" smtClean="0"/>
              <a:t>the financing projects</a:t>
            </a:r>
          </a:p>
          <a:p>
            <a:pPr lvl="1" algn="just"/>
            <a:r>
              <a:rPr lang="en-GB" dirty="0" smtClean="0"/>
              <a:t>the link with SBA and GEOSS</a:t>
            </a:r>
            <a:endParaRPr lang="en-GB" dirty="0"/>
          </a:p>
        </p:txBody>
      </p:sp>
    </p:spTree>
    <p:extLst>
      <p:ext uri="{BB962C8B-B14F-4D97-AF65-F5344CB8AC3E}">
        <p14:creationId xmlns:p14="http://schemas.microsoft.com/office/powerpoint/2010/main" val="2895415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179512" y="908720"/>
            <a:ext cx="2736304" cy="5760640"/>
          </a:xfrm>
        </p:spPr>
        <p:txBody>
          <a:bodyPr/>
          <a:lstStyle/>
          <a:p>
            <a:pPr algn="just"/>
            <a:r>
              <a:rPr lang="en-US" dirty="0" smtClean="0"/>
              <a:t>Each </a:t>
            </a:r>
            <a:r>
              <a:rPr lang="en-US" dirty="0"/>
              <a:t>individual network is defined by a reduced set of </a:t>
            </a:r>
            <a:r>
              <a:rPr lang="en-US" dirty="0" smtClean="0"/>
              <a:t>properties.</a:t>
            </a:r>
          </a:p>
          <a:p>
            <a:pPr algn="just"/>
            <a:r>
              <a:rPr lang="en-US" dirty="0" smtClean="0"/>
              <a:t>It also </a:t>
            </a:r>
            <a:r>
              <a:rPr lang="en-US" dirty="0"/>
              <a:t>includes links to other networks </a:t>
            </a:r>
            <a:endParaRPr lang="en-US" dirty="0" smtClean="0"/>
          </a:p>
          <a:p>
            <a:pPr lvl="1" algn="just"/>
            <a:r>
              <a:rPr lang="en-US" dirty="0" smtClean="0"/>
              <a:t>specifies </a:t>
            </a:r>
            <a:r>
              <a:rPr lang="en-US" dirty="0"/>
              <a:t>the role of the </a:t>
            </a:r>
            <a:r>
              <a:rPr lang="en-US" dirty="0" smtClean="0"/>
              <a:t>relation.</a:t>
            </a:r>
          </a:p>
        </p:txBody>
      </p:sp>
      <p:pic>
        <p:nvPicPr>
          <p:cNvPr id="4" name="Image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34030" y="1343660"/>
            <a:ext cx="6109970" cy="5514340"/>
          </a:xfrm>
          <a:prstGeom prst="rect">
            <a:avLst/>
          </a:prstGeom>
          <a:noFill/>
          <a:ln>
            <a:noFill/>
          </a:ln>
        </p:spPr>
      </p:pic>
      <p:sp>
        <p:nvSpPr>
          <p:cNvPr id="5" name="QuadreDeText 4"/>
          <p:cNvSpPr txBox="1"/>
          <p:nvPr/>
        </p:nvSpPr>
        <p:spPr>
          <a:xfrm>
            <a:off x="5580112" y="1484784"/>
            <a:ext cx="3456384" cy="646331"/>
          </a:xfrm>
          <a:prstGeom prst="rect">
            <a:avLst/>
          </a:prstGeom>
          <a:noFill/>
        </p:spPr>
        <p:txBody>
          <a:bodyPr wrap="square" rtlCol="0">
            <a:spAutoFit/>
          </a:bodyPr>
          <a:lstStyle/>
          <a:p>
            <a:r>
              <a:rPr lang="en-US" dirty="0"/>
              <a:t>UML model for the networks database elaborated in ENEON</a:t>
            </a:r>
            <a:endParaRPr lang="ca-ES" dirty="0"/>
          </a:p>
        </p:txBody>
      </p:sp>
    </p:spTree>
    <p:extLst>
      <p:ext uri="{BB962C8B-B14F-4D97-AF65-F5344CB8AC3E}">
        <p14:creationId xmlns:p14="http://schemas.microsoft.com/office/powerpoint/2010/main" val="283408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smtClean="0"/>
              <a:t>Implementation</a:t>
            </a:r>
            <a:endParaRPr lang="en-GB" dirty="0"/>
          </a:p>
        </p:txBody>
      </p:sp>
      <p:sp>
        <p:nvSpPr>
          <p:cNvPr id="3" name="2 Marcador de contenido"/>
          <p:cNvSpPr>
            <a:spLocks noGrp="1"/>
          </p:cNvSpPr>
          <p:nvPr>
            <p:ph idx="1"/>
          </p:nvPr>
        </p:nvSpPr>
        <p:spPr>
          <a:xfrm>
            <a:off x="457200" y="1700808"/>
            <a:ext cx="8229600" cy="4876800"/>
          </a:xfrm>
        </p:spPr>
        <p:txBody>
          <a:bodyPr>
            <a:normAutofit lnSpcReduction="10000"/>
          </a:bodyPr>
          <a:lstStyle/>
          <a:p>
            <a:pPr algn="just"/>
            <a:r>
              <a:rPr lang="en-US" dirty="0" smtClean="0"/>
              <a:t>It is closer to the modern web technologies</a:t>
            </a:r>
          </a:p>
          <a:p>
            <a:pPr lvl="1" algn="just"/>
            <a:r>
              <a:rPr lang="en-US" dirty="0" err="1" smtClean="0"/>
              <a:t>JSON+RDF</a:t>
            </a:r>
            <a:endParaRPr lang="en-US" dirty="0" smtClean="0"/>
          </a:p>
          <a:p>
            <a:pPr algn="just"/>
            <a:r>
              <a:rPr lang="en-US" dirty="0" smtClean="0"/>
              <a:t>The network database in maintained in a JSON file that encodes the model.</a:t>
            </a:r>
            <a:endParaRPr lang="ca-ES" dirty="0" smtClean="0"/>
          </a:p>
          <a:p>
            <a:pPr lvl="1" algn="just"/>
            <a:r>
              <a:rPr lang="en-US" dirty="0" smtClean="0"/>
              <a:t>It has been encoded in JSON-LD that can be dynamically converted into RDF and connected to the linked </a:t>
            </a:r>
            <a:r>
              <a:rPr lang="en-US" dirty="0" smtClean="0"/>
              <a:t>data </a:t>
            </a:r>
            <a:endParaRPr lang="en-US" dirty="0" smtClean="0"/>
          </a:p>
          <a:p>
            <a:pPr lvl="1" algn="just"/>
            <a:r>
              <a:rPr lang="en-US" dirty="0" smtClean="0"/>
              <a:t>The JSON is validated using a JSON schema.</a:t>
            </a:r>
          </a:p>
          <a:p>
            <a:pPr marL="182880" marR="0" lvl="0" indent="-182880" algn="just" defTabSz="914400" rtl="0" eaLnBrk="1" fontAlgn="auto" latinLnBrk="0" hangingPunct="1">
              <a:lnSpc>
                <a:spcPct val="100000"/>
              </a:lnSpc>
              <a:spcBef>
                <a:spcPct val="20000"/>
              </a:spcBef>
              <a:spcAft>
                <a:spcPts val="0"/>
              </a:spcAft>
              <a:buClr>
                <a:schemeClr val="accent1"/>
              </a:buClr>
              <a:buSzPct val="85000"/>
              <a:buFont typeface="Arial" pitchFamily="34" charset="0"/>
              <a:buChar char="•"/>
              <a:tabLst/>
              <a:defRPr/>
            </a:pPr>
            <a:r>
              <a:rPr lang="en-US" sz="2400" kern="1200" dirty="0" smtClean="0">
                <a:solidFill>
                  <a:schemeClr val="tx1"/>
                </a:solidFill>
                <a:latin typeface="+mn-lt"/>
                <a:ea typeface="+mn-ea"/>
                <a:cs typeface="+mn-cs"/>
              </a:rPr>
              <a:t>The graph representation is based on an open source code available at </a:t>
            </a:r>
            <a:r>
              <a:rPr lang="en-US" sz="2400" kern="1200" dirty="0" err="1" smtClean="0">
                <a:solidFill>
                  <a:schemeClr val="tx1"/>
                </a:solidFill>
                <a:latin typeface="+mn-lt"/>
                <a:ea typeface="+mn-ea"/>
                <a:cs typeface="+mn-cs"/>
              </a:rPr>
              <a:t>GitHub</a:t>
            </a:r>
            <a:r>
              <a:rPr lang="en-US" sz="2400" kern="1200" dirty="0" smtClean="0">
                <a:solidFill>
                  <a:schemeClr val="tx1"/>
                </a:solidFill>
                <a:latin typeface="+mn-lt"/>
                <a:ea typeface="+mn-ea"/>
                <a:cs typeface="+mn-cs"/>
              </a:rPr>
              <a:t> called d3-process-map that uses the d3.js graphical library</a:t>
            </a:r>
          </a:p>
          <a:p>
            <a:pPr lvl="1" algn="just"/>
            <a:r>
              <a:rPr lang="en-US" sz="2000" dirty="0" smtClean="0"/>
              <a:t>The </a:t>
            </a:r>
            <a:r>
              <a:rPr lang="en-US" sz="2000" dirty="0" err="1" smtClean="0"/>
              <a:t>PHP</a:t>
            </a:r>
            <a:r>
              <a:rPr lang="en-US" sz="2000" dirty="0" smtClean="0"/>
              <a:t> server side has been removed: </a:t>
            </a:r>
            <a:r>
              <a:rPr lang="en-US" sz="2000" dirty="0" err="1" smtClean="0"/>
              <a:t>javascript</a:t>
            </a:r>
            <a:r>
              <a:rPr lang="en-US" sz="2000" dirty="0" smtClean="0"/>
              <a:t> contains all the intelligence</a:t>
            </a:r>
          </a:p>
          <a:p>
            <a:pPr lvl="1" algn="just"/>
            <a:r>
              <a:rPr lang="en-US" sz="2000" dirty="0" smtClean="0"/>
              <a:t>Relationa</a:t>
            </a:r>
            <a:r>
              <a:rPr lang="en-US" sz="2000" baseline="0" dirty="0" smtClean="0"/>
              <a:t>l role representation has been added</a:t>
            </a:r>
          </a:p>
          <a:p>
            <a:pPr lvl="1" algn="just"/>
            <a:r>
              <a:rPr lang="en-US" sz="2000" baseline="0" dirty="0" smtClean="0"/>
              <a:t>Conversion to RDF has been added (using a JSON-LD </a:t>
            </a:r>
            <a:r>
              <a:rPr lang="en-US" sz="2000" baseline="0" dirty="0" err="1" smtClean="0"/>
              <a:t>github</a:t>
            </a:r>
            <a:r>
              <a:rPr lang="en-US" sz="2000" baseline="0" dirty="0" smtClean="0"/>
              <a:t> </a:t>
            </a:r>
            <a:r>
              <a:rPr lang="en-US" sz="2000" baseline="0" dirty="0" smtClean="0"/>
              <a:t>lib.)</a:t>
            </a:r>
            <a:endParaRPr lang="ca-ES" sz="20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a-ES"/>
          </a:p>
        </p:txBody>
      </p:sp>
      <p:graphicFrame>
        <p:nvGraphicFramePr>
          <p:cNvPr id="7" name="Objecte 6"/>
          <p:cNvGraphicFramePr>
            <a:graphicFrameLocks noChangeAspect="1"/>
          </p:cNvGraphicFramePr>
          <p:nvPr>
            <p:extLst>
              <p:ext uri="{D42A27DB-BD31-4B8C-83A1-F6EECF244321}">
                <p14:modId xmlns:p14="http://schemas.microsoft.com/office/powerpoint/2010/main" val="3260905059"/>
              </p:ext>
            </p:extLst>
          </p:nvPr>
        </p:nvGraphicFramePr>
        <p:xfrm>
          <a:off x="251520" y="2132856"/>
          <a:ext cx="8668176" cy="1872208"/>
        </p:xfrm>
        <a:graphic>
          <a:graphicData uri="http://schemas.openxmlformats.org/presentationml/2006/ole">
            <mc:AlternateContent xmlns:mc="http://schemas.openxmlformats.org/markup-compatibility/2006">
              <mc:Choice xmlns:v="urn:schemas-microsoft-com:vml" Requires="v">
                <p:oleObj spid="_x0000_s2081" r:id="rId3" imgW="12755755" imgH="2752381" progId="MSPhotoEd.3">
                  <p:embed/>
                </p:oleObj>
              </mc:Choice>
              <mc:Fallback>
                <p:oleObj r:id="rId3" imgW="12755755" imgH="2752381" progId="MSPhotoEd.3">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2132856"/>
                        <a:ext cx="8668176" cy="18722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QuadreDeText 7"/>
          <p:cNvSpPr txBox="1"/>
          <p:nvPr/>
        </p:nvSpPr>
        <p:spPr>
          <a:xfrm>
            <a:off x="3635896" y="1731770"/>
            <a:ext cx="5472608" cy="369332"/>
          </a:xfrm>
          <a:prstGeom prst="rect">
            <a:avLst/>
          </a:prstGeom>
          <a:noFill/>
        </p:spPr>
        <p:txBody>
          <a:bodyPr wrap="square" rtlCol="0">
            <a:spAutoFit/>
          </a:bodyPr>
          <a:lstStyle/>
          <a:p>
            <a:pPr algn="r"/>
            <a:r>
              <a:rPr lang="en-US" dirty="0"/>
              <a:t>Full text description of each network in the graph</a:t>
            </a:r>
            <a:endParaRPr lang="ca-ES" dirty="0"/>
          </a:p>
        </p:txBody>
      </p:sp>
      <p:sp>
        <p:nvSpPr>
          <p:cNvPr id="9"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a-ES"/>
          </a:p>
        </p:txBody>
      </p:sp>
      <p:graphicFrame>
        <p:nvGraphicFramePr>
          <p:cNvPr id="10" name="Objecte 9"/>
          <p:cNvGraphicFramePr>
            <a:graphicFrameLocks noChangeAspect="1"/>
          </p:cNvGraphicFramePr>
          <p:nvPr>
            <p:extLst>
              <p:ext uri="{D42A27DB-BD31-4B8C-83A1-F6EECF244321}">
                <p14:modId xmlns:p14="http://schemas.microsoft.com/office/powerpoint/2010/main" val="3871139973"/>
              </p:ext>
            </p:extLst>
          </p:nvPr>
        </p:nvGraphicFramePr>
        <p:xfrm>
          <a:off x="107504" y="4571619"/>
          <a:ext cx="8882733" cy="2089241"/>
        </p:xfrm>
        <a:graphic>
          <a:graphicData uri="http://schemas.openxmlformats.org/presentationml/2006/ole">
            <mc:AlternateContent xmlns:mc="http://schemas.openxmlformats.org/markup-compatibility/2006">
              <mc:Choice xmlns:v="urn:schemas-microsoft-com:vml" Requires="v">
                <p:oleObj spid="_x0000_s2082" r:id="rId5" imgW="11819048" imgH="2771429" progId="MSPhotoEd.3">
                  <p:embed/>
                </p:oleObj>
              </mc:Choice>
              <mc:Fallback>
                <p:oleObj r:id="rId5" imgW="11819048" imgH="2771429" progId="MSPhotoEd.3">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504" y="4571619"/>
                        <a:ext cx="8882733" cy="20892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QuadreDeText 10"/>
          <p:cNvSpPr txBox="1"/>
          <p:nvPr/>
        </p:nvSpPr>
        <p:spPr>
          <a:xfrm>
            <a:off x="2592217" y="4293096"/>
            <a:ext cx="6514468" cy="369332"/>
          </a:xfrm>
          <a:prstGeom prst="rect">
            <a:avLst/>
          </a:prstGeom>
          <a:noFill/>
        </p:spPr>
        <p:txBody>
          <a:bodyPr wrap="square" rtlCol="0">
            <a:spAutoFit/>
          </a:bodyPr>
          <a:lstStyle/>
          <a:p>
            <a:r>
              <a:rPr lang="en-US" dirty="0"/>
              <a:t>Export to RDF representation for exploitation in the linked data</a:t>
            </a:r>
            <a:endParaRPr lang="ca-ES" dirty="0"/>
          </a:p>
        </p:txBody>
      </p:sp>
      <p:sp>
        <p:nvSpPr>
          <p:cNvPr id="12" name="11 Título"/>
          <p:cNvSpPr>
            <a:spLocks noGrp="1"/>
          </p:cNvSpPr>
          <p:nvPr>
            <p:ph type="title"/>
          </p:nvPr>
        </p:nvSpPr>
        <p:spPr>
          <a:xfrm>
            <a:off x="107503" y="869776"/>
            <a:ext cx="8882733" cy="990600"/>
          </a:xfrm>
        </p:spPr>
        <p:txBody>
          <a:bodyPr>
            <a:normAutofit fontScale="90000"/>
          </a:bodyPr>
          <a:lstStyle/>
          <a:p>
            <a:r>
              <a:rPr lang="en-US" dirty="0" smtClean="0"/>
              <a:t>HTML representation of a network and export</a:t>
            </a:r>
            <a:endParaRPr lang="en-US" dirty="0"/>
          </a:p>
        </p:txBody>
      </p:sp>
    </p:spTree>
    <p:extLst>
      <p:ext uri="{BB962C8B-B14F-4D97-AF65-F5344CB8AC3E}">
        <p14:creationId xmlns:p14="http://schemas.microsoft.com/office/powerpoint/2010/main" val="2294573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467544" y="836712"/>
            <a:ext cx="8229600" cy="1224136"/>
          </a:xfrm>
        </p:spPr>
        <p:txBody>
          <a:bodyPr/>
          <a:lstStyle/>
          <a:p>
            <a:pPr marL="0" indent="0" algn="just">
              <a:buNone/>
            </a:pPr>
            <a:r>
              <a:rPr lang="en-GB" dirty="0" smtClean="0"/>
              <a:t>The result of this implementation has led to the establishment of an initial graph of European in-situ networks. </a:t>
            </a:r>
            <a:endParaRPr lang="en-GB" dirty="0"/>
          </a:p>
        </p:txBody>
      </p:sp>
      <p:pic>
        <p:nvPicPr>
          <p:cNvPr id="4" name="Imatge 3"/>
          <p:cNvPicPr>
            <a:picLocks noChangeAspect="1"/>
          </p:cNvPicPr>
          <p:nvPr/>
        </p:nvPicPr>
        <p:blipFill rotWithShape="1">
          <a:blip r:embed="rId2" cstate="print">
            <a:clrChange>
              <a:clrFrom>
                <a:srgbClr val="FFFFFF"/>
              </a:clrFrom>
              <a:clrTo>
                <a:srgbClr val="FFFFFF">
                  <a:alpha val="0"/>
                </a:srgbClr>
              </a:clrTo>
            </a:clrChange>
          </a:blip>
          <a:srcRect l="14564" t="10898" r="24958" b="1338"/>
          <a:stretch/>
        </p:blipFill>
        <p:spPr>
          <a:xfrm>
            <a:off x="1619672" y="1916832"/>
            <a:ext cx="6120680" cy="4829599"/>
          </a:xfrm>
          <a:prstGeom prst="rect">
            <a:avLst/>
          </a:prstGeom>
        </p:spPr>
      </p:pic>
      <p:pic>
        <p:nvPicPr>
          <p:cNvPr id="5" name="Imatge 4"/>
          <p:cNvPicPr>
            <a:picLocks noChangeAspect="1"/>
          </p:cNvPicPr>
          <p:nvPr/>
        </p:nvPicPr>
        <p:blipFill>
          <a:blip r:embed="rId3" cstate="print"/>
          <a:stretch>
            <a:fillRect/>
          </a:stretch>
        </p:blipFill>
        <p:spPr>
          <a:xfrm>
            <a:off x="357238" y="2276872"/>
            <a:ext cx="1372741" cy="1266327"/>
          </a:xfrm>
          <a:prstGeom prst="rect">
            <a:avLst/>
          </a:prstGeom>
        </p:spPr>
      </p:pic>
      <p:sp>
        <p:nvSpPr>
          <p:cNvPr id="6" name="QuadreDeText 5"/>
          <p:cNvSpPr txBox="1"/>
          <p:nvPr/>
        </p:nvSpPr>
        <p:spPr>
          <a:xfrm>
            <a:off x="6623720" y="1799528"/>
            <a:ext cx="2520280" cy="369332"/>
          </a:xfrm>
          <a:prstGeom prst="rect">
            <a:avLst/>
          </a:prstGeom>
          <a:noFill/>
        </p:spPr>
        <p:txBody>
          <a:bodyPr wrap="square" rtlCol="0">
            <a:spAutoFit/>
          </a:bodyPr>
          <a:lstStyle/>
          <a:p>
            <a:r>
              <a:rPr lang="en-US" dirty="0" smtClean="0">
                <a:hlinkClick r:id="rId4"/>
              </a:rPr>
              <a:t>www.eneon.net/graph</a:t>
            </a:r>
            <a:r>
              <a:rPr lang="en-US" dirty="0" smtClean="0"/>
              <a:t> </a:t>
            </a:r>
            <a:endParaRPr lang="ca-ES" dirty="0"/>
          </a:p>
        </p:txBody>
      </p:sp>
    </p:spTree>
    <p:extLst>
      <p:ext uri="{BB962C8B-B14F-4D97-AF65-F5344CB8AC3E}">
        <p14:creationId xmlns:p14="http://schemas.microsoft.com/office/powerpoint/2010/main" val="37693973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l'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l'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Clarity</Template>
  <TotalTime>200</TotalTime>
  <Words>730</Words>
  <Application>Microsoft Office PowerPoint</Application>
  <PresentationFormat>Presentació en pantalla (4:3)</PresentationFormat>
  <Paragraphs>74</Paragraphs>
  <Slides>12</Slides>
  <Notes>0</Notes>
  <HiddenSlides>0</HiddenSlides>
  <MMClips>0</MMClips>
  <ScaleCrop>false</ScaleCrop>
  <HeadingPairs>
    <vt:vector size="8" baseType="variant">
      <vt:variant>
        <vt:lpstr>Tipus de lletra utilitzats</vt:lpstr>
      </vt:variant>
      <vt:variant>
        <vt:i4>2</vt:i4>
      </vt:variant>
      <vt:variant>
        <vt:lpstr>Tema</vt:lpstr>
      </vt:variant>
      <vt:variant>
        <vt:i4>1</vt:i4>
      </vt:variant>
      <vt:variant>
        <vt:lpstr>Servidors OLE incrustats</vt:lpstr>
      </vt:variant>
      <vt:variant>
        <vt:i4>1</vt:i4>
      </vt:variant>
      <vt:variant>
        <vt:lpstr>Títols de les diapositives</vt:lpstr>
      </vt:variant>
      <vt:variant>
        <vt:i4>12</vt:i4>
      </vt:variant>
    </vt:vector>
  </HeadingPairs>
  <TitlesOfParts>
    <vt:vector size="16" baseType="lpstr">
      <vt:lpstr>Arial</vt:lpstr>
      <vt:lpstr>Calibri</vt:lpstr>
      <vt:lpstr>Clarity</vt:lpstr>
      <vt:lpstr>MSPhotoEd.3</vt:lpstr>
      <vt:lpstr>Presentació del PowerPoint</vt:lpstr>
      <vt:lpstr>Introduction</vt:lpstr>
      <vt:lpstr>European in-situ Networks</vt:lpstr>
      <vt:lpstr>Presentació del PowerPoint</vt:lpstr>
      <vt:lpstr>Mapping the networks</vt:lpstr>
      <vt:lpstr>Presentació del PowerPoint</vt:lpstr>
      <vt:lpstr>Implementation</vt:lpstr>
      <vt:lpstr>HTML representation of a network and export</vt:lpstr>
      <vt:lpstr>Presentació del PowerPoint</vt:lpstr>
      <vt:lpstr>User feedback</vt:lpstr>
      <vt:lpstr>Conclusions</vt:lpstr>
      <vt:lpstr>Thanks!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MCCALLUM Ian</dc:creator>
  <cp:lastModifiedBy>Ivette Serral</cp:lastModifiedBy>
  <cp:revision>75</cp:revision>
  <cp:lastPrinted>2016-05-27T14:53:06Z</cp:lastPrinted>
  <dcterms:created xsi:type="dcterms:W3CDTF">2016-04-26T11:49:04Z</dcterms:created>
  <dcterms:modified xsi:type="dcterms:W3CDTF">2016-10-12T07:35:05Z</dcterms:modified>
</cp:coreProperties>
</file>