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338" r:id="rId3"/>
    <p:sldId id="356" r:id="rId4"/>
    <p:sldId id="368" r:id="rId5"/>
    <p:sldId id="369" r:id="rId6"/>
    <p:sldId id="354" r:id="rId7"/>
    <p:sldId id="370" r:id="rId8"/>
    <p:sldId id="371" r:id="rId9"/>
    <p:sldId id="372" r:id="rId10"/>
    <p:sldId id="373" r:id="rId11"/>
    <p:sldId id="374" r:id="rId12"/>
    <p:sldId id="375" r:id="rId13"/>
    <p:sldId id="376" r:id="rId14"/>
    <p:sldId id="340" r:id="rId15"/>
    <p:sldId id="357" r:id="rId16"/>
    <p:sldId id="355" r:id="rId17"/>
    <p:sldId id="367" r:id="rId18"/>
    <p:sldId id="341" r:id="rId19"/>
    <p:sldId id="342" r:id="rId20"/>
    <p:sldId id="348" r:id="rId21"/>
    <p:sldId id="28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6" autoAdjust="0"/>
    <p:restoredTop sz="72884" autoAdjust="0"/>
  </p:normalViewPr>
  <p:slideViewPr>
    <p:cSldViewPr snapToGrid="0" snapToObjects="1">
      <p:cViewPr varScale="1">
        <p:scale>
          <a:sx n="64" d="100"/>
          <a:sy n="64" d="100"/>
        </p:scale>
        <p:origin x="-197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2EFC0-4C61-D649-93B0-511FE02414D1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408F3-3A37-0F4C-BFA4-DA8C4258074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4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be/imgres?imgurl=http://www.uib.no/bot/bilder/eu-flag.gif&amp;imgrefurl=http://www.uib.no/bot/mcts/qpalen/&amp;h=349&amp;w=519&amp;sz=4&amp;hl=fr&amp;start=1&amp;tbnid=tIl_Su9kO7IeFM:&amp;tbnh=88&amp;tbnw=131&amp;prev=/images?q=eu+flag&amp;gbv=2&amp;hl=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E49B-674B-8D40-B766-CDBD408D44ED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0734-8612-574E-9FE3-FE524F93D8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6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E49B-674B-8D40-B766-CDBD408D44ED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0734-8612-574E-9FE3-FE524F93D8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2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E49B-674B-8D40-B766-CDBD408D44ED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0734-8612-574E-9FE3-FE524F93D8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86" y="5343671"/>
            <a:ext cx="1545465" cy="1413749"/>
          </a:xfrm>
          <a:prstGeom prst="rect">
            <a:avLst/>
          </a:prstGeom>
        </p:spPr>
      </p:pic>
      <p:pic>
        <p:nvPicPr>
          <p:cNvPr id="8" name="Picture 4" descr="eu-fla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352" y="6168983"/>
            <a:ext cx="804698" cy="54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3501333" y="6099107"/>
            <a:ext cx="2995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This project has received funding from the European Union’s Horizon 2020 research and innovation programme under grant agreement No 640276.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838343" y="6067516"/>
            <a:ext cx="18951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1400" b="0" i="0" u="none" strike="noStrike" kern="1200" cap="none" spc="0" normalizeH="0" baseline="0" dirty="0" err="1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www.gaia-clim.eu</a:t>
            </a:r>
            <a:endParaRPr kumimoji="0" lang="en-US" sz="1400" b="0" i="0" u="none" strike="noStrike" kern="1200" cap="none" spc="0" normalizeH="0" baseline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92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E49B-674B-8D40-B766-CDBD408D44ED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0734-8612-574E-9FE3-FE524F93D8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6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E49B-674B-8D40-B766-CDBD408D44ED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0734-8612-574E-9FE3-FE524F93D8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8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E49B-674B-8D40-B766-CDBD408D44ED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0734-8612-574E-9FE3-FE524F93D8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3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E49B-674B-8D40-B766-CDBD408D44ED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0734-8612-574E-9FE3-FE524F93D8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4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E49B-674B-8D40-B766-CDBD408D44ED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0734-8612-574E-9FE3-FE524F93D8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3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E49B-674B-8D40-B766-CDBD408D44ED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0734-8612-574E-9FE3-FE524F93D8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1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E49B-674B-8D40-B766-CDBD408D44ED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0734-8612-574E-9FE3-FE524F93D8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2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E49B-674B-8D40-B766-CDBD408D44ED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0734-8612-574E-9FE3-FE524F93D8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9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4E49B-674B-8D40-B766-CDBD408D44ED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20734-8612-574E-9FE3-FE524F93D8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5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aia-clim.eu/page/gap-reference-list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31658" y="822959"/>
            <a:ext cx="7813556" cy="50422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00B0F0"/>
                </a:solidFill>
              </a:rPr>
              <a:t>GAIA-CLIM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B0F0"/>
                </a:solidFill>
              </a:rPr>
              <a:t>Online </a:t>
            </a:r>
            <a:r>
              <a:rPr lang="en-US" sz="2800" b="1" dirty="0">
                <a:solidFill>
                  <a:srgbClr val="00B0F0"/>
                </a:solidFill>
              </a:rPr>
              <a:t>Catalogue of </a:t>
            </a:r>
            <a:r>
              <a:rPr lang="en-US" sz="2800" b="1" dirty="0" smtClean="0">
                <a:solidFill>
                  <a:srgbClr val="00B0F0"/>
                </a:solidFill>
              </a:rPr>
              <a:t>Gaps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B0F0"/>
                </a:solidFill>
              </a:rPr>
              <a:t>and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B0F0"/>
                </a:solidFill>
              </a:rPr>
              <a:t>Gaps </a:t>
            </a:r>
            <a:r>
              <a:rPr lang="en-US" sz="2800" b="1" dirty="0">
                <a:solidFill>
                  <a:srgbClr val="00B0F0"/>
                </a:solidFill>
              </a:rPr>
              <a:t>Assessment and Impacts </a:t>
            </a:r>
            <a:r>
              <a:rPr lang="en-US" sz="2800" b="1" dirty="0" smtClean="0">
                <a:solidFill>
                  <a:srgbClr val="00B0F0"/>
                </a:solidFill>
              </a:rPr>
              <a:t>Document (GAID)</a:t>
            </a:r>
            <a:endParaRPr lang="en-US" sz="2800" dirty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400" dirty="0" smtClean="0"/>
              <a:t>Michiel van Weele, Richard Davy, Corinne Voces,</a:t>
            </a:r>
          </a:p>
          <a:p>
            <a:pPr marL="0" indent="0" algn="ctr">
              <a:buNone/>
            </a:pPr>
            <a:r>
              <a:rPr lang="en-US" sz="2400" dirty="0" smtClean="0"/>
              <a:t>Martine de </a:t>
            </a:r>
            <a:r>
              <a:rPr lang="en-US" sz="2400" dirty="0" err="1"/>
              <a:t>Maziere</a:t>
            </a:r>
            <a:r>
              <a:rPr lang="en-US" sz="2400" dirty="0"/>
              <a:t>, Peter </a:t>
            </a:r>
            <a:r>
              <a:rPr lang="en-US" sz="2400" dirty="0" smtClean="0"/>
              <a:t>Thorne</a:t>
            </a:r>
          </a:p>
          <a:p>
            <a:pPr marL="0" indent="0" algn="ctr">
              <a:buNone/>
            </a:pPr>
            <a:r>
              <a:rPr lang="en-US" sz="2400" dirty="0" smtClean="0"/>
              <a:t>and project team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i="1" dirty="0" err="1" smtClean="0"/>
              <a:t>ConnectinGEO</a:t>
            </a:r>
            <a:r>
              <a:rPr lang="en-US" sz="2000" i="1" dirty="0" smtClean="0"/>
              <a:t> workshop, </a:t>
            </a:r>
            <a:r>
              <a:rPr lang="en-US" sz="2000" i="1" dirty="0" err="1" smtClean="0"/>
              <a:t>Laxenburg</a:t>
            </a:r>
            <a:r>
              <a:rPr lang="en-US" sz="2000" i="1" dirty="0" smtClean="0"/>
              <a:t>, October </a:t>
            </a:r>
            <a:r>
              <a:rPr lang="en-US" sz="2000" i="1" dirty="0"/>
              <a:t>11th </a:t>
            </a:r>
            <a:r>
              <a:rPr lang="en-US" sz="2000" i="1" dirty="0" smtClean="0"/>
              <a:t>2016 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449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Gap remedies foreseen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93551"/>
            <a:ext cx="84155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Gap remedy(s)</a:t>
            </a:r>
          </a:p>
          <a:p>
            <a:endParaRPr lang="en-US" sz="2400" dirty="0"/>
          </a:p>
          <a:p>
            <a:r>
              <a:rPr lang="en-US" sz="2400" dirty="0"/>
              <a:t>Two </a:t>
            </a:r>
            <a:r>
              <a:rPr lang="en-US" sz="2400" dirty="0" smtClean="0"/>
              <a:t>remedies </a:t>
            </a:r>
            <a:r>
              <a:rPr lang="en-US" sz="2400" dirty="0"/>
              <a:t>are foreseen.</a:t>
            </a:r>
          </a:p>
          <a:p>
            <a:endParaRPr lang="en-US" sz="2400" dirty="0"/>
          </a:p>
          <a:p>
            <a:r>
              <a:rPr lang="en-US" sz="2400" dirty="0"/>
              <a:t>In the short term efforts should be made to strengthen cross-network governance representation to improve coordination. In the longer term it may be advisable to seek to merge networks where possible and where aims overlap sufficiently so that non-satellite high-quality measurement systems have a stronger and more unified voice globally.</a:t>
            </a:r>
          </a:p>
        </p:txBody>
      </p:sp>
    </p:spTree>
    <p:extLst>
      <p:ext uri="{BB962C8B-B14F-4D97-AF65-F5344CB8AC3E}">
        <p14:creationId xmlns:p14="http://schemas.microsoft.com/office/powerpoint/2010/main" val="234284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8633" y="282259"/>
            <a:ext cx="839651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Remedy #</a:t>
            </a:r>
            <a:r>
              <a:rPr lang="en-US" sz="2400" b="1" dirty="0" smtClean="0"/>
              <a:t>1  (not showing remedy 2 </a:t>
            </a:r>
            <a:r>
              <a:rPr lang="en-US" sz="2400" b="1" smtClean="0"/>
              <a:t>for brevity)</a:t>
            </a:r>
            <a:endParaRPr lang="en-US" sz="2400" b="1" dirty="0"/>
          </a:p>
          <a:p>
            <a:endParaRPr lang="en-US" sz="2400" dirty="0"/>
          </a:p>
          <a:p>
            <a:r>
              <a:rPr lang="en-US" sz="2400" b="1" dirty="0"/>
              <a:t>Specific remedy proposed</a:t>
            </a:r>
          </a:p>
          <a:p>
            <a:endParaRPr lang="en-US" sz="2400" dirty="0"/>
          </a:p>
          <a:p>
            <a:r>
              <a:rPr lang="en-US" sz="2400" dirty="0"/>
              <a:t>Strengthen existing efforts to ensure meaningful collaboration through cross-governance group representation, network </a:t>
            </a:r>
            <a:r>
              <a:rPr lang="en-US" sz="2400" dirty="0" smtClean="0"/>
              <a:t>memoranda of </a:t>
            </a:r>
            <a:r>
              <a:rPr lang="en-US" sz="2400" dirty="0"/>
              <a:t>understanding and involvement in joint research and infrastructure activities.</a:t>
            </a:r>
          </a:p>
          <a:p>
            <a:endParaRPr lang="en-US" sz="2400" dirty="0"/>
          </a:p>
          <a:p>
            <a:r>
              <a:rPr lang="en-US" sz="2400" b="1" dirty="0"/>
              <a:t>Measurable outcome of success</a:t>
            </a:r>
          </a:p>
          <a:p>
            <a:endParaRPr lang="en-US" sz="2400" dirty="0"/>
          </a:p>
          <a:p>
            <a:r>
              <a:rPr lang="en-US" sz="2400" dirty="0"/>
              <a:t>Demonstrable increase in collaboration between networks through joint projects, publications, and participation in network meetings.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47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435" y="264617"/>
            <a:ext cx="848471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Achievable outcomes</a:t>
            </a:r>
          </a:p>
          <a:p>
            <a:endParaRPr lang="en-US" sz="2400" dirty="0"/>
          </a:p>
          <a:p>
            <a:r>
              <a:rPr lang="en-US" sz="2400" dirty="0"/>
              <a:t>Technological viability: High</a:t>
            </a:r>
          </a:p>
          <a:p>
            <a:endParaRPr lang="en-US" sz="2400" dirty="0"/>
          </a:p>
          <a:p>
            <a:r>
              <a:rPr lang="en-US" sz="2400" dirty="0"/>
              <a:t>Indicative cost estimate: Low (&lt;1 million)</a:t>
            </a:r>
          </a:p>
          <a:p>
            <a:endParaRPr lang="en-US" sz="2400" dirty="0"/>
          </a:p>
          <a:p>
            <a:r>
              <a:rPr lang="en-US" sz="2400" b="1" dirty="0"/>
              <a:t>Relevance</a:t>
            </a:r>
          </a:p>
          <a:p>
            <a:endParaRPr lang="en-US" sz="2400" dirty="0"/>
          </a:p>
          <a:p>
            <a:r>
              <a:rPr lang="en-US" sz="2400" dirty="0"/>
              <a:t>The remedy would improve visibility of all high quality networks and their relevance.</a:t>
            </a:r>
          </a:p>
          <a:p>
            <a:endParaRPr lang="en-US" sz="2400" dirty="0"/>
          </a:p>
          <a:p>
            <a:r>
              <a:rPr lang="en-US" sz="2400" b="1" dirty="0" err="1"/>
              <a:t>Timebound</a:t>
            </a:r>
            <a:endParaRPr lang="en-US" sz="2400" b="1" dirty="0"/>
          </a:p>
          <a:p>
            <a:endParaRPr lang="en-US" sz="2400" dirty="0"/>
          </a:p>
          <a:p>
            <a:r>
              <a:rPr lang="en-US" sz="2400" dirty="0"/>
              <a:t>Within the GAIA-CLIM project timeframe.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0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Gap risks to non-resolution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326776"/>
              </p:ext>
            </p:extLst>
          </p:nvPr>
        </p:nvGraphicFramePr>
        <p:xfrm>
          <a:off x="105837" y="1294151"/>
          <a:ext cx="8967603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9201"/>
                <a:gridCol w="2989201"/>
                <a:gridCol w="29892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Identified future risk / impact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Probability of occurrence if gap not remedied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Downstream impacts on ability to deliver high quality services to science / industry / society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Continued fractured governance leading to sub-optimal management and development of high-quality measurement </a:t>
                      </a:r>
                      <a:r>
                        <a:rPr lang="en-US" dirty="0" smtClean="0"/>
                        <a:t>networks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Reduced </a:t>
                      </a:r>
                      <a:r>
                        <a:rPr lang="en-US" dirty="0" smtClean="0"/>
                        <a:t>utility of </a:t>
                      </a:r>
                      <a:r>
                        <a:rPr lang="en-US" dirty="0" smtClean="0"/>
                        <a:t>observational </a:t>
                      </a:r>
                      <a:r>
                        <a:rPr lang="en-US" dirty="0" smtClean="0"/>
                        <a:t>data assets through fractured decision-making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Reduction in funding opportunities for </a:t>
                      </a:r>
                      <a:r>
                        <a:rPr lang="en-US" dirty="0" smtClean="0"/>
                        <a:t>high-quality </a:t>
                      </a:r>
                      <a:r>
                        <a:rPr lang="en-US" dirty="0" smtClean="0"/>
                        <a:t>measurements owing to fractured and competing </a:t>
                      </a:r>
                      <a:r>
                        <a:rPr lang="en-US" dirty="0" smtClean="0"/>
                        <a:t>demands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Reduced </a:t>
                      </a:r>
                      <a:r>
                        <a:rPr lang="en-US" dirty="0" smtClean="0"/>
                        <a:t>value of </a:t>
                      </a:r>
                      <a:r>
                        <a:rPr lang="en-US" dirty="0" smtClean="0"/>
                        <a:t>observations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69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16"/>
            <a:ext cx="8229600" cy="7271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The </a:t>
            </a:r>
            <a:r>
              <a:rPr lang="en-US" dirty="0" smtClean="0">
                <a:solidFill>
                  <a:srgbClr val="00B0F0"/>
                </a:solidFill>
              </a:rPr>
              <a:t>GAIA-CLIM on-line catalogue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95406" y="841662"/>
            <a:ext cx="3291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Example: A no regret low cost, mid-term gap in governance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Currently in catalogue: 88 gaps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33353" b="54859"/>
          <a:stretch/>
        </p:blipFill>
        <p:spPr>
          <a:xfrm>
            <a:off x="110957" y="744583"/>
            <a:ext cx="5256000" cy="3096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" t="46064" r="33124" b="4053"/>
          <a:stretch/>
        </p:blipFill>
        <p:spPr>
          <a:xfrm>
            <a:off x="3564616" y="3294309"/>
            <a:ext cx="529200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6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81"/>
            <a:ext cx="8229600" cy="7271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The </a:t>
            </a:r>
            <a:r>
              <a:rPr lang="en-US" dirty="0" smtClean="0">
                <a:solidFill>
                  <a:srgbClr val="00B0F0"/>
                </a:solidFill>
              </a:rPr>
              <a:t>GAIA-CLIM on-line catalogue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457200" y="1104042"/>
            <a:ext cx="83863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Further examples: Gaps related to measurement comparisons</a:t>
            </a:r>
          </a:p>
          <a:p>
            <a:endParaRPr lang="en-US" dirty="0" smtClean="0"/>
          </a:p>
          <a:p>
            <a:r>
              <a:rPr lang="en-US" dirty="0" smtClean="0"/>
              <a:t>G3.01</a:t>
            </a:r>
            <a:r>
              <a:rPr lang="en-US" dirty="0"/>
              <a:t>	</a:t>
            </a:r>
            <a:r>
              <a:rPr lang="en-US" dirty="0" smtClean="0"/>
              <a:t>	Incomplete </a:t>
            </a:r>
            <a:r>
              <a:rPr lang="en-US" dirty="0"/>
              <a:t>knowledge of </a:t>
            </a:r>
            <a:r>
              <a:rPr lang="en-US" dirty="0" smtClean="0"/>
              <a:t>atmospheric </a:t>
            </a:r>
            <a:r>
              <a:rPr lang="en-US" dirty="0"/>
              <a:t>variability </a:t>
            </a:r>
            <a:r>
              <a:rPr lang="en-US" dirty="0" smtClean="0"/>
              <a:t>during a measurement</a:t>
            </a:r>
          </a:p>
          <a:p>
            <a:endParaRPr lang="en-US" dirty="0" smtClean="0"/>
          </a:p>
          <a:p>
            <a:r>
              <a:rPr lang="en-US" dirty="0" smtClean="0"/>
              <a:t>G3.02		Missing </a:t>
            </a:r>
            <a:r>
              <a:rPr lang="en-US" dirty="0"/>
              <a:t>standards for co-location criteria in </a:t>
            </a:r>
            <a:r>
              <a:rPr lang="en-US" dirty="0" smtClean="0"/>
              <a:t>validation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G3.03 </a:t>
            </a:r>
            <a:r>
              <a:rPr lang="en-US" dirty="0"/>
              <a:t>	</a:t>
            </a:r>
            <a:r>
              <a:rPr lang="en-US" dirty="0" smtClean="0"/>
              <a:t>	Limited </a:t>
            </a:r>
            <a:r>
              <a:rPr lang="en-US" dirty="0"/>
              <a:t>quantification of the impact of different </a:t>
            </a:r>
            <a:r>
              <a:rPr lang="en-US" dirty="0" smtClean="0"/>
              <a:t>criteria </a:t>
            </a:r>
            <a:r>
              <a:rPr lang="en-US" dirty="0"/>
              <a:t>on </a:t>
            </a:r>
            <a:r>
              <a:rPr lang="en-US" dirty="0" smtClean="0"/>
              <a:t>the 					comparison result</a:t>
            </a:r>
          </a:p>
          <a:p>
            <a:endParaRPr lang="en-US" dirty="0" smtClean="0"/>
          </a:p>
          <a:p>
            <a:r>
              <a:rPr lang="en-US" dirty="0" smtClean="0"/>
              <a:t>G3.04 </a:t>
            </a:r>
            <a:r>
              <a:rPr lang="en-US" dirty="0"/>
              <a:t>	</a:t>
            </a:r>
            <a:r>
              <a:rPr lang="en-US" dirty="0" smtClean="0"/>
              <a:t>	Limited </a:t>
            </a:r>
            <a:r>
              <a:rPr lang="en-US" dirty="0"/>
              <a:t>characterization of </a:t>
            </a:r>
            <a:r>
              <a:rPr lang="en-US" dirty="0" smtClean="0"/>
              <a:t>the smoothing </a:t>
            </a:r>
            <a:r>
              <a:rPr lang="en-US" dirty="0"/>
              <a:t>and sampling properties of </a:t>
            </a:r>
            <a:r>
              <a:rPr lang="en-US" dirty="0" smtClean="0"/>
              <a:t>			atmospheric </a:t>
            </a:r>
            <a:r>
              <a:rPr lang="en-US" dirty="0"/>
              <a:t>remote sensing systems, and of the resulting </a:t>
            </a:r>
            <a:r>
              <a:rPr lang="en-US" dirty="0" smtClean="0"/>
              <a:t>uncertainties</a:t>
            </a:r>
          </a:p>
          <a:p>
            <a:endParaRPr lang="en-US" dirty="0" smtClean="0"/>
          </a:p>
          <a:p>
            <a:r>
              <a:rPr lang="en-US" dirty="0" smtClean="0"/>
              <a:t>G3.05 </a:t>
            </a:r>
            <a:r>
              <a:rPr lang="en-US" dirty="0"/>
              <a:t>	</a:t>
            </a:r>
            <a:r>
              <a:rPr lang="en-US" dirty="0" smtClean="0"/>
              <a:t>	Representativeness </a:t>
            </a:r>
            <a:r>
              <a:rPr lang="en-US" dirty="0"/>
              <a:t>uncertainty assessment missing </a:t>
            </a:r>
            <a:r>
              <a:rPr lang="en-US" dirty="0" smtClean="0"/>
              <a:t>after averaging </a:t>
            </a:r>
            <a:r>
              <a:rPr lang="en-US" dirty="0"/>
              <a:t>of </a:t>
            </a:r>
            <a:r>
              <a:rPr lang="en-US" dirty="0" smtClean="0"/>
              <a:t>			individual measurements</a:t>
            </a:r>
          </a:p>
        </p:txBody>
      </p:sp>
    </p:spTree>
    <p:extLst>
      <p:ext uri="{BB962C8B-B14F-4D97-AF65-F5344CB8AC3E}">
        <p14:creationId xmlns:p14="http://schemas.microsoft.com/office/powerpoint/2010/main" val="146512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634" y="160701"/>
            <a:ext cx="8229600" cy="8059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GAIA-CLIM generic gap types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44033"/>
            <a:ext cx="8407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Seven types of gaps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Gaps in spatiotemporal coverage of the observations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Gaps in the vertical domain (resolution, altitude domain)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Measurement Uncertainty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Comparator measures (one type of </a:t>
            </a:r>
            <a:r>
              <a:rPr lang="en-US" sz="2400" dirty="0" err="1" smtClean="0"/>
              <a:t>obs</a:t>
            </a:r>
            <a:r>
              <a:rPr lang="en-US" sz="2400" dirty="0" smtClean="0"/>
              <a:t> vs. another type of </a:t>
            </a:r>
            <a:r>
              <a:rPr lang="en-US" sz="2400" dirty="0" err="1" smtClean="0"/>
              <a:t>obs</a:t>
            </a:r>
            <a:r>
              <a:rPr lang="en-US" sz="2400" dirty="0" smtClean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Parameter gaps (missing auxiliary information)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Technical gaps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Governance gaps (‘non-observational’)</a:t>
            </a:r>
          </a:p>
          <a:p>
            <a:endParaRPr lang="en-US" sz="2400" dirty="0"/>
          </a:p>
          <a:p>
            <a:r>
              <a:rPr lang="en-US" sz="2400" dirty="0"/>
              <a:t>GAIA-CLIM Essential Climate </a:t>
            </a:r>
            <a:r>
              <a:rPr lang="en-US" sz="2400" dirty="0" smtClean="0"/>
              <a:t>Variables (full analysis)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Temperature, Water Vapor, Greenhouse gases, Ozone, </a:t>
            </a:r>
            <a:r>
              <a:rPr lang="en-US" sz="2400" dirty="0" smtClean="0">
                <a:solidFill>
                  <a:srgbClr val="FF0000"/>
                </a:solidFill>
              </a:rPr>
              <a:t>Aerosols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7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0750"/>
          <a:stretch/>
        </p:blipFill>
        <p:spPr>
          <a:xfrm>
            <a:off x="704146" y="1277783"/>
            <a:ext cx="7829302" cy="379297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34981"/>
            <a:ext cx="8229600" cy="72716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Selected GAIA-CLIM governance gaps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23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509" y="40671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The GAID living document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777274"/>
            <a:ext cx="8407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purpose of the </a:t>
            </a:r>
            <a:r>
              <a:rPr lang="en-US" sz="2400" dirty="0" smtClean="0"/>
              <a:t>GAID </a:t>
            </a:r>
            <a:r>
              <a:rPr lang="en-US" sz="2400" dirty="0"/>
              <a:t>is </a:t>
            </a:r>
            <a:r>
              <a:rPr lang="en-US" sz="2400" dirty="0" smtClean="0"/>
              <a:t>to</a:t>
            </a:r>
          </a:p>
          <a:p>
            <a:pPr marL="514350" indent="-514350">
              <a:buAutoNum type="romanLcParenBoth"/>
            </a:pPr>
            <a:r>
              <a:rPr lang="en-US" sz="2400" dirty="0" smtClean="0"/>
              <a:t>To provide the </a:t>
            </a:r>
            <a:r>
              <a:rPr lang="en-US" sz="2400" dirty="0"/>
              <a:t>latest status of the on-line </a:t>
            </a:r>
            <a:r>
              <a:rPr lang="en-US" sz="2400" dirty="0" smtClean="0"/>
              <a:t>catalogue</a:t>
            </a:r>
          </a:p>
          <a:p>
            <a:pPr marL="514350" indent="-514350">
              <a:buAutoNum type="romanLcParenBoth"/>
            </a:pPr>
            <a:r>
              <a:rPr lang="en-US" sz="2400" dirty="0"/>
              <a:t>T</a:t>
            </a:r>
            <a:r>
              <a:rPr lang="en-US" sz="2400" dirty="0" smtClean="0"/>
              <a:t>o </a:t>
            </a:r>
            <a:r>
              <a:rPr lang="en-US" sz="2400" dirty="0"/>
              <a:t>provide an analysis of the </a:t>
            </a:r>
            <a:r>
              <a:rPr lang="en-US" sz="2400" dirty="0" smtClean="0"/>
              <a:t>latest list </a:t>
            </a:r>
            <a:r>
              <a:rPr lang="en-US" sz="2400" dirty="0"/>
              <a:t>of gaps by taking different cross sections through the full </a:t>
            </a:r>
            <a:r>
              <a:rPr lang="en-US" sz="2400" dirty="0" smtClean="0"/>
              <a:t>catalogue</a:t>
            </a:r>
          </a:p>
          <a:p>
            <a:pPr marL="514350" indent="-514350">
              <a:buAutoNum type="romanLcParenBoth"/>
            </a:pPr>
            <a:r>
              <a:rPr lang="en-US" sz="2400" dirty="0" smtClean="0"/>
              <a:t>Outreach</a:t>
            </a:r>
          </a:p>
          <a:p>
            <a:endParaRPr lang="en-US" sz="2400" dirty="0" smtClean="0"/>
          </a:p>
          <a:p>
            <a:r>
              <a:rPr lang="en-US" sz="2400" dirty="0" smtClean="0"/>
              <a:t>Current cross sections</a:t>
            </a: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Per ECV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Per instrument/observational technique</a:t>
            </a:r>
          </a:p>
        </p:txBody>
      </p:sp>
    </p:spTree>
    <p:extLst>
      <p:ext uri="{BB962C8B-B14F-4D97-AF65-F5344CB8AC3E}">
        <p14:creationId xmlns:p14="http://schemas.microsoft.com/office/powerpoint/2010/main" val="310383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The GAID living document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" name="Content Placeholder 3" descr="GapDoc.png"/>
          <p:cNvPicPr>
            <a:picLocks noChangeAspect="1"/>
          </p:cNvPicPr>
          <p:nvPr/>
        </p:nvPicPr>
        <p:blipFill>
          <a:blip r:embed="rId2" cstate="print"/>
          <a:srcRect t="-6254" b="-6254"/>
          <a:stretch>
            <a:fillRect/>
          </a:stretch>
        </p:blipFill>
        <p:spPr>
          <a:xfrm>
            <a:off x="756366" y="1457512"/>
            <a:ext cx="7412355" cy="4076514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826000" y="3495769"/>
            <a:ext cx="17886" cy="204577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95371" y="5534026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are here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901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Talk outline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3610" y="1726397"/>
            <a:ext cx="60742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GAIA-CLIM gap identification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SMART formulation of gaps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The on-line catalogue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The GAID living document</a:t>
            </a:r>
          </a:p>
          <a:p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Future plans</a:t>
            </a:r>
          </a:p>
        </p:txBody>
      </p:sp>
    </p:spTree>
    <p:extLst>
      <p:ext uri="{BB962C8B-B14F-4D97-AF65-F5344CB8AC3E}">
        <p14:creationId xmlns:p14="http://schemas.microsoft.com/office/powerpoint/2010/main" val="250118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Future plans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417638"/>
            <a:ext cx="84386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21-24 </a:t>
            </a:r>
            <a:r>
              <a:rPr lang="en-US" sz="2400" dirty="0"/>
              <a:t>November </a:t>
            </a:r>
            <a:r>
              <a:rPr lang="en-US" sz="2400" dirty="0" smtClean="0"/>
              <a:t>2016 the second workshop </a:t>
            </a:r>
            <a:r>
              <a:rPr lang="en-US" sz="2400" dirty="0"/>
              <a:t>in Brussels at </a:t>
            </a:r>
            <a:r>
              <a:rPr lang="en-US" sz="2400" dirty="0" smtClean="0"/>
              <a:t>BIRA/IASB. </a:t>
            </a:r>
            <a:r>
              <a:rPr lang="en-US" sz="2400" dirty="0"/>
              <a:t>O</a:t>
            </a:r>
            <a:r>
              <a:rPr lang="en-US" sz="2400" dirty="0" smtClean="0"/>
              <a:t>pen </a:t>
            </a:r>
            <a:r>
              <a:rPr lang="en-US" sz="2400" dirty="0"/>
              <a:t>for </a:t>
            </a:r>
            <a:r>
              <a:rPr lang="en-US" sz="2400" dirty="0" smtClean="0"/>
              <a:t>registration and active participation</a:t>
            </a:r>
            <a:endParaRPr lang="nl-NL" sz="2400" dirty="0" smtClean="0"/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Updated on-line </a:t>
            </a:r>
            <a:r>
              <a:rPr lang="en-US" sz="2400" dirty="0" smtClean="0"/>
              <a:t>catalogue</a:t>
            </a:r>
            <a:endParaRPr lang="en-US" sz="2400" dirty="0"/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/>
              <a:t>Interactive tools (e.g. search by multiple fields, user-generated cross-sections)</a:t>
            </a:r>
            <a:endParaRPr lang="en-US" sz="2400" dirty="0" smtClean="0"/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GAID version 4 </a:t>
            </a:r>
            <a:r>
              <a:rPr lang="en-US" sz="2400" dirty="0"/>
              <a:t> </a:t>
            </a:r>
            <a:r>
              <a:rPr lang="en-US" sz="2400" dirty="0" smtClean="0"/>
              <a:t>(Feb 2017)</a:t>
            </a:r>
            <a:endParaRPr lang="en-US" sz="2400" dirty="0"/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Cross sections on impact, costs, and time horizon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Further support to gap prioritization and the </a:t>
            </a:r>
            <a:r>
              <a:rPr lang="en-US" sz="2400" dirty="0"/>
              <a:t>production of </a:t>
            </a:r>
            <a:r>
              <a:rPr lang="en-US" sz="2400" dirty="0" smtClean="0"/>
              <a:t>the overall project recommendations</a:t>
            </a:r>
            <a:endParaRPr lang="en-US" sz="2400" dirty="0"/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Incorporate further internal and external inpu</a:t>
            </a:r>
            <a:r>
              <a:rPr lang="en-US" sz="2400" dirty="0"/>
              <a:t>t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3200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0290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Contributions to ECV gaps? Please visit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85008" y="1533196"/>
            <a:ext cx="8538358" cy="746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  <a:hlinkClick r:id="rId2"/>
              </a:rPr>
              <a:t>http</a:t>
            </a:r>
            <a:r>
              <a:rPr lang="en-US" dirty="0">
                <a:solidFill>
                  <a:srgbClr val="000000"/>
                </a:solidFill>
                <a:hlinkClick r:id="rId2"/>
              </a:rPr>
              <a:t>://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www.gaia-clim.eu/page/gap-reference-list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16423" r="38577" b="15333"/>
          <a:stretch/>
        </p:blipFill>
        <p:spPr bwMode="auto">
          <a:xfrm>
            <a:off x="2079489" y="2446317"/>
            <a:ext cx="5140707" cy="321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26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634" y="173764"/>
            <a:ext cx="8229600" cy="75369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Gap identification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943" y="1060668"/>
            <a:ext cx="87259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ottom-up process: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Internal to all GAIA-CLIM project members through </a:t>
            </a:r>
            <a:r>
              <a:rPr lang="en-US" sz="2400" dirty="0" err="1" smtClean="0"/>
              <a:t>workpackage</a:t>
            </a:r>
            <a:r>
              <a:rPr lang="en-US" sz="2400" dirty="0" smtClean="0"/>
              <a:t> leads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External input through 3 dedicated user workshops* and scientific advisory committee</a:t>
            </a: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Feedback using deliverables providing formal input to the living document (GAID)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Use of a template to harmonize input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Categorization into </a:t>
            </a:r>
            <a:r>
              <a:rPr lang="en-US" sz="2400" dirty="0"/>
              <a:t>generic gap </a:t>
            </a:r>
            <a:r>
              <a:rPr lang="en-US" sz="2400" dirty="0" smtClean="0"/>
              <a:t>types</a:t>
            </a: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Direct interaction with gap </a:t>
            </a:r>
            <a:r>
              <a:rPr lang="en-US" sz="2400" dirty="0" smtClean="0"/>
              <a:t>owners</a:t>
            </a:r>
            <a:endParaRPr lang="en-US" sz="2400" dirty="0"/>
          </a:p>
        </p:txBody>
      </p:sp>
      <p:sp>
        <p:nvSpPr>
          <p:cNvPr id="4" name="Tekstvak 3"/>
          <p:cNvSpPr txBox="1"/>
          <p:nvPr/>
        </p:nvSpPr>
        <p:spPr>
          <a:xfrm>
            <a:off x="2862562" y="5261817"/>
            <a:ext cx="60593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ext GAIA-CLIM workshop still </a:t>
            </a:r>
            <a:r>
              <a:rPr lang="en-US" dirty="0"/>
              <a:t>open for registration and </a:t>
            </a:r>
            <a:r>
              <a:rPr lang="en-US" dirty="0" smtClean="0"/>
              <a:t>participation. Brussels </a:t>
            </a:r>
            <a:r>
              <a:rPr lang="en-US" dirty="0"/>
              <a:t>at </a:t>
            </a:r>
            <a:r>
              <a:rPr lang="en-US" dirty="0" smtClean="0"/>
              <a:t>BIRA/IASB, 21-24 </a:t>
            </a:r>
            <a:r>
              <a:rPr lang="en-US" dirty="0"/>
              <a:t>November </a:t>
            </a:r>
            <a:r>
              <a:rPr lang="en-US" dirty="0" smtClean="0"/>
              <a:t>2016;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088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634" y="173764"/>
            <a:ext cx="8229600" cy="75369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Gap identification template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5" t="24747" r="17721" b="14345"/>
          <a:stretch/>
        </p:blipFill>
        <p:spPr bwMode="auto">
          <a:xfrm>
            <a:off x="0" y="927461"/>
            <a:ext cx="9097642" cy="434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30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16"/>
            <a:ext cx="8229600" cy="7271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The </a:t>
            </a:r>
            <a:r>
              <a:rPr lang="en-US" dirty="0" smtClean="0">
                <a:solidFill>
                  <a:srgbClr val="00B0F0"/>
                </a:solidFill>
              </a:rPr>
              <a:t>GAIA-CLIM on-line catalogue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95406" y="841662"/>
            <a:ext cx="3291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Feedback on individual </a:t>
            </a:r>
            <a:r>
              <a:rPr lang="en-US" sz="2400" dirty="0" smtClean="0"/>
              <a:t>gap </a:t>
            </a:r>
            <a:r>
              <a:rPr lang="en-US" sz="2400" dirty="0" smtClean="0"/>
              <a:t>content / additional gaps encouraged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Form for expert input available online</a:t>
            </a:r>
          </a:p>
        </p:txBody>
      </p:sp>
      <p:pic>
        <p:nvPicPr>
          <p:cNvPr id="1026" name="Picture 2" descr="\\SVERDRUP-2\Home\ricavy\Desktop\Screenshot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856" y="744583"/>
            <a:ext cx="4983163" cy="4602163"/>
          </a:xfrm>
          <a:prstGeom prst="rect">
            <a:avLst/>
          </a:prstGeom>
          <a:noFill/>
        </p:spPr>
      </p:pic>
      <p:pic>
        <p:nvPicPr>
          <p:cNvPr id="1027" name="Picture 3" descr="\\SVERDRUP-2\Home\ricavy\Desktop\Screenshot1.png"/>
          <p:cNvPicPr>
            <a:picLocks noChangeAspect="1" noChangeArrowheads="1"/>
          </p:cNvPicPr>
          <p:nvPr/>
        </p:nvPicPr>
        <p:blipFill>
          <a:blip r:embed="rId3"/>
          <a:srcRect l="60926" t="23557" b="28168"/>
          <a:stretch>
            <a:fillRect/>
          </a:stretch>
        </p:blipFill>
        <p:spPr bwMode="auto">
          <a:xfrm>
            <a:off x="5316280" y="3149986"/>
            <a:ext cx="3094074" cy="26156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253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634" y="317456"/>
            <a:ext cx="8229600" cy="114300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00B0F0"/>
                </a:solidFill>
              </a:rPr>
              <a:t>SMART</a:t>
            </a:r>
            <a:r>
              <a:rPr lang="en-US" dirty="0" smtClean="0">
                <a:solidFill>
                  <a:srgbClr val="00B0F0"/>
                </a:solidFill>
              </a:rPr>
              <a:t> gap formulation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548640" y="1737360"/>
            <a:ext cx="83210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S</a:t>
            </a:r>
            <a:r>
              <a:rPr lang="en-US" sz="2800" dirty="0"/>
              <a:t>pecific </a:t>
            </a:r>
            <a:r>
              <a:rPr lang="en-US" sz="2800" dirty="0" smtClean="0"/>
              <a:t>			Specific proposed action to remedy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M</a:t>
            </a:r>
            <a:r>
              <a:rPr lang="en-US" sz="2800" dirty="0" smtClean="0"/>
              <a:t>easurable 		Outcome for success of the remedy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A</a:t>
            </a:r>
            <a:r>
              <a:rPr lang="en-US" sz="2800" dirty="0" smtClean="0"/>
              <a:t>chievable</a:t>
            </a:r>
            <a:r>
              <a:rPr lang="en-US" sz="2800" dirty="0" smtClean="0"/>
              <a:t>		Indicative </a:t>
            </a:r>
            <a:r>
              <a:rPr lang="en-US" sz="2800" dirty="0"/>
              <a:t>cost </a:t>
            </a:r>
            <a:r>
              <a:rPr lang="en-US" sz="2800" dirty="0" smtClean="0"/>
              <a:t>estimate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R</a:t>
            </a:r>
            <a:r>
              <a:rPr lang="en-US" sz="2800" dirty="0" smtClean="0"/>
              <a:t>elevance </a:t>
            </a:r>
            <a:r>
              <a:rPr lang="en-US" sz="2800" dirty="0" smtClean="0"/>
              <a:t>		User impact if not remedied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T</a:t>
            </a:r>
            <a:r>
              <a:rPr lang="en-US" sz="2800" dirty="0" smtClean="0"/>
              <a:t>ime </a:t>
            </a:r>
            <a:r>
              <a:rPr lang="en-US" sz="2800" dirty="0" smtClean="0"/>
              <a:t>bounded </a:t>
            </a:r>
            <a:r>
              <a:rPr lang="en-US" sz="2800" dirty="0" smtClean="0"/>
              <a:t>	Action on short-, mid- or long-term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R</a:t>
            </a:r>
            <a:r>
              <a:rPr lang="en-US" sz="2800" dirty="0" smtClean="0"/>
              <a:t>isks 				Risk register for non-resolution 								(+impact, +probability)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192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5065"/>
            <a:ext cx="8229600" cy="1143000"/>
          </a:xfrm>
        </p:spPr>
        <p:txBody>
          <a:bodyPr/>
          <a:lstStyle/>
          <a:p>
            <a:r>
              <a:rPr lang="en-US" dirty="0" smtClean="0"/>
              <a:t>Anatomy of our current gaps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89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Gap detailed description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711192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G6.01   Dispersed governance of high-quality measurement assets leading to gaps and redundancies in capabilities and methodological distinctions.</a:t>
            </a:r>
          </a:p>
          <a:p>
            <a:endParaRPr lang="en-US" dirty="0"/>
          </a:p>
          <a:p>
            <a:r>
              <a:rPr lang="en-US" b="1" dirty="0"/>
              <a:t>Gap detailed description</a:t>
            </a:r>
          </a:p>
          <a:p>
            <a:endParaRPr lang="en-US" dirty="0"/>
          </a:p>
          <a:p>
            <a:r>
              <a:rPr lang="en-US" dirty="0"/>
              <a:t>Non-satellite data sources identified as reference and baseline quality within GAIA-CLIM have greatly dispersed governance. This dispersed governance leads to decisions which, although sensible on a network basis, are sub-optimal on a more </a:t>
            </a:r>
            <a:r>
              <a:rPr lang="en-US" dirty="0" err="1"/>
              <a:t>holisitic</a:t>
            </a:r>
            <a:r>
              <a:rPr lang="en-US" dirty="0"/>
              <a:t> basis. This fractured governance also results from but also augments a diversity in funding support and observational priorities as discussed in G6.02 and G6.03. Different networks take different approaches to data processing and serving which reduces comparability of the resulting data.</a:t>
            </a:r>
          </a:p>
        </p:txBody>
      </p:sp>
    </p:spTree>
    <p:extLst>
      <p:ext uri="{BB962C8B-B14F-4D97-AF65-F5344CB8AC3E}">
        <p14:creationId xmlns:p14="http://schemas.microsoft.com/office/powerpoint/2010/main" val="232623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Activities within project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764116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Activities within GAIA-CLIM related to this gap</a:t>
            </a:r>
          </a:p>
          <a:p>
            <a:endParaRPr lang="en-US" sz="2400" dirty="0"/>
          </a:p>
          <a:p>
            <a:r>
              <a:rPr lang="en-US" sz="2400" dirty="0"/>
              <a:t>This gap is indirectly addressed within GAIA-CLIM to the extent that it brings together actors from many of the high-quality networks. However, there is no single activity which specifically addresses this point.</a:t>
            </a:r>
          </a:p>
        </p:txBody>
      </p:sp>
    </p:spTree>
    <p:extLst>
      <p:ext uri="{BB962C8B-B14F-4D97-AF65-F5344CB8AC3E}">
        <p14:creationId xmlns:p14="http://schemas.microsoft.com/office/powerpoint/2010/main" val="121651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7068</TotalTime>
  <Words>805</Words>
  <Application>Microsoft Office PowerPoint</Application>
  <PresentationFormat>Diavoorstelling (4:3)</PresentationFormat>
  <Paragraphs>142</Paragraphs>
  <Slides>21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Office Theme</vt:lpstr>
      <vt:lpstr>PowerPoint-presentatie</vt:lpstr>
      <vt:lpstr>Talk outline</vt:lpstr>
      <vt:lpstr>Gap identification</vt:lpstr>
      <vt:lpstr>Gap identification template</vt:lpstr>
      <vt:lpstr>The GAIA-CLIM on-line catalogue</vt:lpstr>
      <vt:lpstr>SMART gap formulation</vt:lpstr>
      <vt:lpstr>Anatomy of our current gaps</vt:lpstr>
      <vt:lpstr>1. Gap detailed description</vt:lpstr>
      <vt:lpstr>2. Activities within project</vt:lpstr>
      <vt:lpstr>3. Gap remedies foreseen</vt:lpstr>
      <vt:lpstr>PowerPoint-presentatie</vt:lpstr>
      <vt:lpstr>PowerPoint-presentatie</vt:lpstr>
      <vt:lpstr>4. Gap risks to non-resolution</vt:lpstr>
      <vt:lpstr>The GAIA-CLIM on-line catalogue</vt:lpstr>
      <vt:lpstr>The GAIA-CLIM on-line catalogue</vt:lpstr>
      <vt:lpstr>GAIA-CLIM generic gap types</vt:lpstr>
      <vt:lpstr>Selected GAIA-CLIM governance gaps</vt:lpstr>
      <vt:lpstr>The GAID living document</vt:lpstr>
      <vt:lpstr>The GAID living document</vt:lpstr>
      <vt:lpstr>Future plans</vt:lpstr>
      <vt:lpstr>Contributions to ECV gaps? Please visit</vt:lpstr>
    </vt:vector>
  </TitlesOfParts>
  <Company>NERSC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GAIA-CLIM H2020 project</dc:title>
  <dc:creator>Peter Thorne</dc:creator>
  <cp:lastModifiedBy>Weele van, Michiel (KNMI)</cp:lastModifiedBy>
  <cp:revision>122</cp:revision>
  <cp:lastPrinted>2015-05-23T17:24:47Z</cp:lastPrinted>
  <dcterms:created xsi:type="dcterms:W3CDTF">2014-10-28T08:49:19Z</dcterms:created>
  <dcterms:modified xsi:type="dcterms:W3CDTF">2016-10-11T07:40:47Z</dcterms:modified>
</cp:coreProperties>
</file>