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1CCBF-D290-4A87-AE36-C4D3460FC27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D82D1-4D9A-4417-BD38-4CA690D333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06695-46A9-42D8-BDDB-42459F382AE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73487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8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4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33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55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9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88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76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4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36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48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66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0BDF-D683-44AE-9B81-83CE6257A7F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FB05-3DD4-4A6A-A017-3F09A3DB8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1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695987" y="6090521"/>
            <a:ext cx="10509662" cy="861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Aft>
                <a:spcPts val="0"/>
              </a:spcAft>
              <a:buSzPct val="25000"/>
              <a:buNone/>
            </a:pPr>
            <a:r>
              <a:rPr lang="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Galgani, IFREMER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95966" y="1229795"/>
            <a:ext cx="6168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        MARINE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LITTER WITHIN MSFD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72" y="2060101"/>
            <a:ext cx="56372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96" y="5973784"/>
            <a:ext cx="2090980" cy="5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9024885" y="3750452"/>
            <a:ext cx="2099710" cy="134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5" y="6244741"/>
            <a:ext cx="2090980" cy="5476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05" y="623479"/>
            <a:ext cx="7441961" cy="4917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965" y="254147"/>
            <a:ext cx="10157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b="1" dirty="0" smtClean="0">
                <a:solidFill>
                  <a:schemeClr val="accent1">
                    <a:lumMod val="75000"/>
                  </a:schemeClr>
                </a:solidFill>
              </a:rPr>
              <a:t>                WHAT IS DOING EUROPEAN COMMISSION?</a:t>
            </a:r>
            <a:endParaRPr lang="en-US" alt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24885" y="4238785"/>
            <a:ext cx="19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 new directive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856" y="6100242"/>
            <a:ext cx="2090980" cy="54763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43756" y="154819"/>
            <a:ext cx="1081418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THE MARINE STRATEGY FRAMEWORK DIRECTIVE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r>
              <a:rPr lang="en-US" altLang="fr-FR" sz="2800" b="1" dirty="0">
                <a:solidFill>
                  <a:schemeClr val="accent1">
                    <a:lumMod val="75000"/>
                  </a:schemeClr>
                </a:solidFill>
              </a:rPr>
              <a:t>: Achieving Good Environmental Status by </a:t>
            </a:r>
            <a:r>
              <a:rPr lang="en-US" altLang="fr-FR" sz="2800" b="1" dirty="0" smtClean="0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fr-F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400" dirty="0" smtClean="0"/>
              <a:t> </a:t>
            </a:r>
            <a:r>
              <a:rPr lang="en-US" altLang="fr-FR" sz="2400" dirty="0"/>
              <a:t>- 11 descriptors  (D10 on marine litter)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400" dirty="0"/>
              <a:t> - </a:t>
            </a:r>
            <a:r>
              <a:rPr lang="en-US" altLang="fr-FR" sz="2400" dirty="0" smtClean="0"/>
              <a:t>GES /  Harmonized monitoring/ Programs </a:t>
            </a:r>
            <a:r>
              <a:rPr lang="en-US" altLang="fr-FR" sz="2400" dirty="0"/>
              <a:t>of Measures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400" dirty="0"/>
              <a:t> </a:t>
            </a:r>
            <a:endParaRPr lang="en-US" altLang="fr-FR" sz="24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chemeClr val="accent1">
                    <a:lumMod val="75000"/>
                  </a:schemeClr>
                </a:solidFill>
              </a:rPr>
              <a:t>MONITORING: </a:t>
            </a:r>
            <a:r>
              <a:rPr lang="en-US" altLang="fr-FR" sz="2400" dirty="0" smtClean="0">
                <a:solidFill>
                  <a:schemeClr val="accent1">
                    <a:lumMod val="75000"/>
                  </a:schemeClr>
                </a:solidFill>
              </a:rPr>
              <a:t>COM DEC </a:t>
            </a:r>
            <a:r>
              <a:rPr lang="en-US" altLang="fr-FR" sz="2400" dirty="0">
                <a:solidFill>
                  <a:schemeClr val="accent1">
                    <a:lumMod val="75000"/>
                  </a:schemeClr>
                </a:solidFill>
              </a:rPr>
              <a:t>(EU) 2017/848 (2017), and 2010/477/EU  on Criteria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chemeClr val="accent1">
                    <a:lumMod val="75000"/>
                  </a:schemeClr>
                </a:solidFill>
              </a:rPr>
              <a:t> (criteria elements, and methodological standards for monitoring and assessment)</a:t>
            </a:r>
            <a:endParaRPr lang="fr-FR" alt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400" dirty="0" smtClean="0"/>
          </a:p>
          <a:p>
            <a:pPr>
              <a:spcBef>
                <a:spcPct val="0"/>
              </a:spcBef>
              <a:buNone/>
            </a:pPr>
            <a:r>
              <a:rPr lang="en-US" altLang="fr-FR" sz="2400" dirty="0" smtClean="0"/>
              <a:t>- 10DC 1: Litter on beaches, at sea and on the sea floor</a:t>
            </a:r>
          </a:p>
          <a:p>
            <a:pPr>
              <a:spcBef>
                <a:spcPct val="0"/>
              </a:spcBef>
              <a:buNone/>
            </a:pPr>
            <a:r>
              <a:rPr lang="en-US" altLang="fr-FR" sz="2400" dirty="0" smtClean="0"/>
              <a:t>- 10DC2: </a:t>
            </a:r>
            <a:r>
              <a:rPr lang="en-US" altLang="fr-FR" sz="2400" dirty="0" err="1" smtClean="0"/>
              <a:t>Microplastics</a:t>
            </a:r>
            <a:r>
              <a:rPr lang="en-US" altLang="fr-FR" sz="2400" dirty="0" smtClean="0"/>
              <a:t>  (beaches/sediments/floating)</a:t>
            </a:r>
            <a:endParaRPr lang="en-US" alt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400" dirty="0"/>
              <a:t>- 10 DC 3:  Ingested litter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400" dirty="0"/>
              <a:t>- 10 DC4:   Entanglement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2400" dirty="0"/>
          </a:p>
        </p:txBody>
      </p:sp>
    </p:spTree>
    <p:extLst>
      <p:ext uri="{BB962C8B-B14F-4D97-AF65-F5344CB8AC3E}">
        <p14:creationId xmlns:p14="http://schemas.microsoft.com/office/powerpoint/2010/main" val="41531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86" y="5910241"/>
            <a:ext cx="2090980" cy="54763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442" y="256193"/>
            <a:ext cx="12063557" cy="6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Verdana" panose="020B0604030504040204" pitchFamily="34" charset="0"/>
              <a:buNone/>
            </a:pPr>
            <a:r>
              <a:rPr lang="en-US" altLang="fr-FR" sz="21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Technical Group  </a:t>
            </a:r>
            <a:r>
              <a:rPr lang="en-US" altLang="fr-FR" sz="21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Marine Litter </a:t>
            </a:r>
            <a:endParaRPr lang="en-US" altLang="fr-FR" sz="21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 typeface="Verdana" panose="020B0604030504040204" pitchFamily="34" charset="0"/>
              <a:buNone/>
            </a:pPr>
            <a:r>
              <a:rPr lang="en-US" altLang="fr-FR" sz="21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altLang="fr-FR" sz="21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(100 experts)</a:t>
            </a:r>
            <a:endParaRPr lang="en-US" altLang="fr-FR" sz="21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 typeface="Verdana" panose="020B0604030504040204" pitchFamily="34" charset="0"/>
              <a:buNone/>
            </a:pPr>
            <a:endParaRPr lang="en-US" altLang="fr-FR" sz="21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 typeface="Verdana" panose="020B0604030504040204" pitchFamily="34" charset="0"/>
              <a:buNone/>
            </a:pPr>
            <a:r>
              <a:rPr lang="en-US" altLang="fr-FR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A collaboration </a:t>
            </a:r>
            <a:r>
              <a:rPr lang="en-US" altLang="fr-FR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platform </a:t>
            </a:r>
            <a:r>
              <a:rPr lang="en-US" altLang="fr-FR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To support implementation of monitoring </a:t>
            </a:r>
          </a:p>
          <a:p>
            <a:pPr algn="just">
              <a:spcBef>
                <a:spcPct val="0"/>
              </a:spcBef>
              <a:buFont typeface="Verdana" panose="020B0604030504040204" pitchFamily="34" charset="0"/>
              <a:buNone/>
            </a:pPr>
            <a:endParaRPr lang="en-US" altLang="fr-FR" sz="21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 typeface="Verdana" panose="020B0604030504040204" pitchFamily="34" charset="0"/>
              <a:buNone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first </a:t>
            </a: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pan-European beach litter dataset (417 beaches</a:t>
            </a: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),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Harmonized </a:t>
            </a: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dataset /templates </a:t>
            </a: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on seafloor (IBTS/MEDITS/BITS) and </a:t>
            </a:r>
            <a:r>
              <a:rPr lang="en-US" altLang="fr-FR" sz="18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microplastics</a:t>
            </a:r>
            <a:endParaRPr lang="en-US" altLang="fr-FR" sz="18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collaboration with </a:t>
            </a: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EMODNET ( data management/ </a:t>
            </a:r>
            <a:r>
              <a:rPr lang="en-US" altLang="fr-FR" sz="18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european</a:t>
            </a: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scale)</a:t>
            </a:r>
            <a:endParaRPr lang="en-US" altLang="fr-FR" sz="18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Providing </a:t>
            </a: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input to DG ENV Plastics Strategy and Impact </a:t>
            </a: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Assessment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Define </a:t>
            </a: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baselines , thresholds , targets  (started in 2018</a:t>
            </a: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)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Updating </a:t>
            </a: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monitoring guidance (2019</a:t>
            </a:r>
            <a:r>
              <a:rPr lang="en-US" alt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)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en-US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Growing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interest in quantitative data on riverine litter input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37ACDE"/>
              </a:buClr>
            </a:pPr>
            <a:endParaRPr lang="en-US" altLang="fr-FR" sz="1800" b="1" dirty="0">
              <a:solidFill>
                <a:srgbClr val="00206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37ACDE"/>
              </a:buClr>
            </a:pPr>
            <a:endParaRPr lang="en-US" altLang="fr-FR" sz="2000" b="1" dirty="0">
              <a:solidFill>
                <a:srgbClr val="00206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Verdana" panose="020B0604030504040204" pitchFamily="34" charset="0"/>
              <a:buNone/>
            </a:pPr>
            <a:endParaRPr lang="en-US" altLang="fr-FR" sz="21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" y="152401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828800" y="1"/>
            <a:ext cx="868680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WAVEGLIDING FOR MARINE LITTER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b="1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  <a:latin typeface="TimesNewRomanPSMT"/>
              </a:rPr>
              <a:t>WAVE GLIDERS (Liquid Robotics):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 smtClean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dirty="0" smtClean="0">
                <a:solidFill>
                  <a:schemeClr val="tx1">
                    <a:lumMod val="50000"/>
                  </a:schemeClr>
                </a:solidFill>
                <a:latin typeface="TimesNewRomanPSMT"/>
              </a:rPr>
              <a:t>Long term surveys ( 6 months)	</a:t>
            </a: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 smtClean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dirty="0" smtClean="0">
                <a:solidFill>
                  <a:schemeClr val="tx1">
                    <a:lumMod val="50000"/>
                  </a:schemeClr>
                </a:solidFill>
                <a:latin typeface="TimesNewRomanPSMT"/>
              </a:rPr>
              <a:t>KNOWN </a:t>
            </a: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  <a:latin typeface="TimesNewRomanPSMT"/>
              </a:rPr>
              <a:t>APPLICATIONS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  <a:latin typeface="TimesNewRomanPSM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  <a:latin typeface="TimesNewRomanPSMT"/>
              </a:rPr>
              <a:t>Acoustics </a:t>
            </a: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  <a:latin typeface="HelveticaNeue-Light"/>
              </a:rPr>
              <a:t>Surveys, </a:t>
            </a: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  <a:latin typeface="TimesNewRomanPSMT"/>
              </a:rPr>
              <a:t>Monitoring (Oil, isotopes,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  <a:latin typeface="TimesNewRomanPSMT"/>
              </a:rPr>
              <a:t>noise, temperature, salinity, fluorescence, etc.)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HelveticaNeue-Light"/>
              </a:rPr>
              <a:t>Meteorology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HelveticaNeue-Light"/>
              </a:rPr>
              <a:t> &amp;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HelveticaNeue-Light"/>
              </a:rPr>
              <a:t>Oceanography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HelveticaNeue-Light"/>
              </a:rPr>
              <a:t> (ADCP, etc.)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389" name="Picture 6" descr="http://liquidr.com/images/img-gthumb-lri-img-MaliaAt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77887"/>
            <a:ext cx="3124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http://liquidr.com/images/img_solutions-landing-nats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0" y="2914650"/>
            <a:ext cx="31242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8" descr="data:image/jpeg;base64,/9j/4AAQSkZJRgABAQAAAQABAAD/2wCEAAkGBhQSEBUTEhMUFRUUERUYGBQWExUSFBYTFBYVFBkYFRUYGyYiFx4jGRgVHy8gIycpLC4sFh49NTAqNycrLCkBCQoKDgwOGg8PGS0lHyQvLCwsLSwwLCwsLCksLCwsLCkqLCwsLCksLCwsLCwsLCksKSksLCwsKSwsLCwsLCwsLP/AABEIAIwBZwMBIgACEQEDEQH/xAAcAAEAAwEAAwEAAAAAAAAAAAAABQYHBAIDCAH/xABVEAABAwIDBAMHDQ0GBAcAAAABAAIDBBEFEiEHEzFBBiJRFCMyYXGBkTVCUlR1gpKUobGys8EVFzM0YnJzdKLC0dLTFiQlRFOFhJO04wgYQ1Vkg6P/xAAYAQEBAQEBAAAAAAAAAAAAAAAAAQIDBP/EAC4RAQEAAgAFAwIFAwUAAAAAAAABAhEDITFBURITYZHwMlKh0eEiQvEjcYGxwf/aAAwDAQACEQMRAD8A3FERAREQEREBEXor5C2KRwNiI3EHsIaSEEZR9K4pa+aha2TewRte5xaBGQ8NIDTe5NnDkFNKt4fC0YxVuAFzQ0Vzz1krR8zW+gKyK1IIiKKIiICIiAiIgIiICqOLUL34tQ1DJntiDamN8Wd4Y97WPy97vlJ8PUj1o7Ba3KuYtFaWjd/p4i+/jEsNSwX88g9CsSrGiIooiIgIiICIiAiIgIiICIiDwfMAWg8XOsPLlLvNo0qs7PZal8Ez6qUyE1tQ2O4aMsUUhhAGUD1zHcbqwz6yRjszO9AyfvqM6FvDqCB7eErDL/z3Ol/fV7J3TaIiiiIiAiIgIiICIiAiIgIomPo+GsyNd1ckYddubMYjmBOvBx0cOY4WX5B0da1wJeXWLTZzWloyeCGC3VAudPGqiXXNif4CX9E/6JXSubE/wEv6J/0SotQ9D6r1f6jQ/W1ysKrVDUs+7FWM7b9xUQtmF7iWt0t75vwh2qyq0ERFAREQEREBERARF6Z6xjNXva385wb86D3Kt9JiWxFzeLa+id7wzU7Xke9zr8xraNQUrSX1Mb3AA7uJ7JZCCbaNB1/gqZ0g2s0k1NJunPY6Rukb4rvzxFzm3yktaHODOsSbAHRbxxvhjLKRrCLJsO28wtMvdEcrxve8mKNjXGKw1lD5QA69+Bsvd/5gqUmzKWqcezvN/QJCr7eXgmeN7tTRZW/bVO78DhNTIPzpB9CF68mbVMSdqMGeBf10sjPldCFPbyPXGpIsxw7aLiJnBmw8Ngc9gdlmbNJFH4LnNjjaZJNSD4PLx3Fu/txT8mVh8mHV/wDQUuNjUu1gRQI6ZREXENaf9vrB88SHplEBcw1o/wBvrD80SmqbieRVXFOn0TIJHxx1O8bG4tEtDXRx5gCRnfuLNb2n5lUKHaVitjegglu4nq1lO2zSBZoaHk6eO51VmNptrKLMmbTsRHHBXu/MqC/6MTvGvYNsT2jv2E17O0iMub8JzWq+ip6o0lFmZ2+UbTaWnrIz+UyHT/8AW/yL31W3XD2tvGJ5Tp1WxZDre9i8gaac+el9bPby8Hrx8rli9QIw+QmwipZnE9g6rv3D6F5dG6Lc0VNF/p00LPgRtb9izvH9p9LVUU7Y37t1TRyx5JbB7DaVhuGFwu7O0tuQLAm9xY23or0+pqwSta9jDDKYxeVlpGtA75FqCWHWxtyS42RJlLeq0IvxrgdQbr9WGxERAREQEREEP/bGh9u0nxmL+Zfv9sKH27S/GYv5lI9xs9gz4I/gqrX4fJ92qbLIxsPcVQ4w7kEODJIGuu7N4RMkZBtoIyNcxWpJWeaM6Z9P6iNzPubHHWRdUyPgk7pe1+YndviiDixrmjw/GeBteuTbU8ZPg4a5vlo6t38Fwbc2vjr4ct2ROpBlynKDI2STecOYa6L0hZz3U/2b/hu/iu+GEs24Z8Sy6aadp2O+0bf7dWfzr1O2j48f8o8eTDqn7SVQ8KoKqqdkpmTzG9upmLQfyn3yt85C0/o7sQkdGXV1VLG82yxwSA5eN873tIceGjQANdTytmOPXS45ZZefv/hDnaRjmveJOFvU+a48Y04+W6in9JMZMxlLa43vePueo3Ju3IRug21ra27Vfn7CouVdV+csPzNC9J2ED2/P8AfzKerAuGX3Wc1dVicri58NSczo3EdxPGsMkkzNRHfR8khve5zakqyffJxz2u/z4fN9gX50L2XS10Mkr6qSFgnfHGQ0v3rYzlL/AAxYZg5vvSrB94c/+4S/8r/uK3LDpUkz7b+qEZtSxscaS/lw+p+xwXvi2q4166gv5KGrb+8VMx7CG+ur6g/mta35yV1QbDKYG7qutd4t5G0Hy2jv8qz6sG9Z/f8AhDHaxihYW/cuUOPB7YKnTh6wxG/PnzVz6LbR4KmnElS+CkkzvaYZKmPO3I4tuQ7K5uoOhaDounCNnFDTuzMhL3C1jNJJPYjUENkcWtN+YAVg7jZ7BnwR/Bc8rjekbkvlEv6dYeONfRj/AImH+ZfjenFE4HdVUEpANmskElzyHUufkU02IDgAPMF5rHJrmxWo2j4vdxDaKJrpLgyT0/e25WtytDpWutdrnXc0m7+ywUVWdMMSeSXYxRMHHLHI1wHivFA8/KqNiNI6KeWOUWkZK9r78cwcbnx34353XjRUj5n5IWPlf7GNpe7XtDQbL1zCPJ7l2sVTiG8N5caqHE8QyOse3zB742+hRLxhoPXfWSOvq4Mpob+Prvkd6Qr30T2IzzEPrjuI+O6aQ6Zw7C4dWPzZj5OK2SjwKCKNsccMbWMaGtGUGwGg1Op8p1WcuJMejpjhledfMEeK0LdBSOfrxkriCfexRN+QrqkrzG0ubh0DI7jryw1UoHi3ksuU+hfUMcLW+C0DyAD5lUdq1PG/Dw2a2R1ZSBwvlu11RG14BGo6hdqNeKzOLz6Ne18sho8PxV/Wp6DdAj1mH08AI43Bljv57qUh6I4/NYEzRADQ90xwD0QOuPQt5YwNAAAAAAAGgAGgAXks+78Rfb+axOm2O4nIO/1wYOzf1FR6Q7KPlUxhn/h+pGkOqZpJjzDWthYT4+Lv2lqiLN4mTUwiNwLo3TUce7pYWRN0vlGriNLvcdXHxkqSRFzbEREFP2tueMGqd3e9ow63HdGWMSebJmv4rr5udGDxAPmX1+9gcCCAQQQQRcEHQgjmqlVbJMLkdmNIGnsjlmhb5mRva0ehduHxPTHHicO5XcfNZp2+xb6ArB0Zwevq3NZR90ZSfwjZJIoG62u6QG2nYLnsBW/4fs4w6GxZRwktNw6Ru+cCOBDpS4/KrG1oAsBYDkNAtXjeIzjwfNYNUdD8fpz1XzTDtZVicdngzuB9AUPWRYqw/wB4o3ygcpMNhmb53shP0l9JIse78Rv2/mvlipxgNOWegpW8yN1PSvsfzZW29C9Jr6KQWNG9ov4UdaXEe9liePlW7PwaKfpC6WW7nU2HwuibfqgyyVLHOcOZA0A4dfyWstZ0apZvwtLTyfnwxv8ApNW/dk7M+3fL5rp5qSMEQTYhASeLRC4eU7uSMlTNN0omjFoscm46Canndfykiay2qTZxhp/yNMPJE1v0bLjl2SYW43NIB5JZ2j0NkCe5jev/AIejLsz3Dto2IsLb4hhk44kSPMJdpwuYo7FWbontJqZZ390xQugc/wDC01RHUiDvYswxw5nkOcxzszravtyCsVNsuwxnCjid+kzTfWOKsVHRRxMDIo2RsHBjGhjR5GtFgsZZY9o6SXujJOmdG0XfUxs/SHdfTsvUOn+HH/P0nxmIfvKfX45oPEXXPk0iafpfRPIayspXE8A2oicTpfQB3Zdfqku52+xb6Aicjm9igKv1Xpvc+s+uoVPqAq/Vem9z6z66hVx6qksWwSCqZu6iGOVoNw17Q4A9ovwPjCiYNnOHMOYUVPccM0YfbyZrqxopupp4QwNYA1jQ0DgGgNA8gC80RRRc+IVW6hkktfdxvfbhfK0ut8i6FwdIPxSo/V5foOQVvY9IXYLTF3Eme/xibVXNVnZpEG4RRAc6Zh87hmPykqzLWXO1JNTQiIsqIiICIiCMxHoxSVD889LBK8C2aSFj3WHK7hddlJQxxNyxxsYOxjQwegBe9FdgiIoCpm1/DN9g9TbwomiUHs3Tg4/s5lc1yYtRiWnliPCSJ7O3wmlv2qy6u0vR44JiIqKaGccJoY5B5HsDvtXaqhslrt7g1KSLFjHREdhhe6P5mg+dW9LNXSwREUBERAREQEREBERAREQZ1iT9x0ppn8qugfD76MvlP0GD3wWirPNqPeavCaz/AE68QuPLJUAZj5msf6Voa3l0lSCIiwoiIgIiICIiAoCr9V6b3PrPrqFT6gKv1Xpvc+s+uoVrHqJ9ERZBERAXB0g/FKj9Xl+g5d64OkH4pUfq8v0HKxKitm5/wii/VIvkaFZFVtl5/wAHo/1dvyEq0pl1qwREUBEVYiwsVFXV7yWpAjlja1sdVPC0NMETz1Y3geE4m6sSu2j6UxvrJqQhzJInNDSfAlvDHMQx3DM0PF28bWPDhNKEZ0PpxHJH3w72QSmR00kkomY1rGyNkeS5rmtY0DXl5V+4Vir2y9y1JBmDC9kgFmzxNIaXhvrXAloc3hcgjQ6LrsTfdNIiKKIiICIiDP8AZO7duxGkJ1p8SlLW+xil8C3iJY8+laAs8wQ7jpPWxcqujhnHliyxW85MhWhrefXaQREWFEREBQ9f0mjhqo6eUObvWXbLbvYeXZGxvd6wuOjb6E6cbA8uJ0W/rmxuknawUpdlinlgBdvMtzu3C+naumDolA3eZhJKJY928Tzy1AMdyctpXG2p5K8k5plFW6KsfRzR0tQ8yRSuyU07jmfmDS7cTni5wa1xbJ64NId1hd9kUUREQEREFK2xYcZcHqMvhRZJQezdvaXEe8zqz4HiIqKWGYcJYY3/AA2h32ryxnDxUU00DuEsMkZ5aPaW8eXFVTYziJlweEO0dC58ThwIyOJaCOXVLVv+1nuu6Iiw0IiICIiAiIgKAq/Vem9z6z66hU+q/Weq1P7n1v11CtY9RYEUbSY1nLGmN7S8XBtdgFg4XJs4HKW8W6E25FSSyCIiAuDpB+KVH6vL9By71wY/+KVH6vL9BysSoHZOf8Fo/wBEfpvVtVN2P+otL5Jfr5Vclc/xVMbuQREWWhV4Q1UNTUPigilZNIxwLqgxOGWJkZBbunc28b81YUViWKqOmj80sG4HdbJhGyBsudr7xRTbx0mQZImiVuZxGh0FyWgyuCYJuc0kjt7US23sxFr2vZkbdckbbnK2/MkkuJJ6KXB4o5pp2MAlnLDI/i527Y2NovyAA4DS5J5ldqX4BERRRERAREQZz0w7x0hwufhvmTU7jyIHgD4c3yeJaMs721tLKSmqh/la+GQn8nrD6eRaEx9wCOBF/St5dJWZ1ryREWGhERBBYjT1DasTQRRyt7nMZD5jCQ7OHC1o3XFvIvRN0tfC5zKmAMdkaY2RS798z3OLBGxpYzrXHkAuSQASLIuV2GRmcTlgMrYyxrzqWscbkN7Lm1/IFdppG4NgzzJ3VV5XVDmkMY05o6aJ1iY4j65xsM8lruI5NAAnERLdqIiKAiIgLOtmfeMQxaj9jWb9vLq1ALrDyN3YWirOp/7v0pYeDa2gLfzpYrnXxhkbfSt49LGa0VERYaEREBERAREQFAVfqvTe59Z9dQqfUBV+q9N7n1n11CtY9RPoiLIIiIC5MX/F5f0Mn0SutcmL/i8v6GT6JQVLYp6hUn/3/wDUzK8KjbEvUOl8s/8A1EqvK3n+KkERFgEREBERAREQEREBERBVdqWHibB6tp9bCZfPARN+4u/oRX77DaSQ8XU0V/zg0Nd8oKl6iBr2OY4Ate0tcDwLXCxB8yq+y6Vn3MijY4OMDpIni9y2RkjrtdfgbWPkIWv7U7rYiIsqIiICIiAiIgIiICIiAs52rDc1OF1gH4KuEbj2RzWLifesd6VoypW2PDd9g1RbQx5JAezI8F37OZbw/FEy6Lqij+j+IiopIJh/6sEb/hsDvtUgsKIiICIiAiIgKAq/Vem9z6z66hU+oCr9V6b3PrPrqFax6ifRZptP6bV9BUx9zsj7ndE275IyWmYukvHnzgA5GtNuPE+SoM2x4rNKI4WQF7r5Y44HyudYFxtaQl1mgnTkCtTh2zbneJjLqt6RYJX9LMfeMr4axrbgndUUkZsNbCQRktHp86r/AN26yRhqXyYoYjxnZUS7kWOTV7WBg1sOPFanBt7mPEluuj6bXjIwOBBFwQQQeBB0IXzi1te6xbHjhYQCHB9UQQdbizCCOGt10U0+JxvJZHjgBFte6H/sviI8617PzHbU/NP1/ZqmyMsbhjYWEEwVFVG9oNyxwqJXAG+vgFh86ui+csPbiFO95gpsWjbI7M/JBIHOfckud3nXj867jjGLZvAxq36KS/o3H2peDu9YTGfmn6/s39FgBxjFs3gY1b9FJf0bj7V5UPSjFI62na59XHvZN20V4eyF739QXG7aSAXNNgb3tqLqXg2d4mWsZvf/AH+zfUUTgWNmbPHKzdVEJAlizZgM18skbrDPG8AlrrDgQQC0gSy4IIiICz/aJtGnw6ojjjp2ysfHmLnF7dcxGUOAIBsPH5FoCqe0vopLiFGIoHMbI2ZrxvC5rSAHNIzNBINndi1jrfNnLeuTPpNu9W94EVHECb9TNLM889Moby8S4a/api8gy7owtzAl0VJKJA0G9g6XO3hzyqd6CbJKykr4ameSnyRZyRHJI97i6NzALOjaAOte9+XBa8ulywnSOeOOd6181N6TV87hIarEAxx1lEz4YA0cTeNoYLeIL3GsxCSVrY34uGOIAeaira1wt4Q6tteOh15cVpnTrZeZ4ZO4ZDCXuD5KbOW0s7gcwOThG+4BzAWJGov1hybNdoTWtbh1feCpgtE0y9UPAsGscTwkAsPyhYgm66euXHlG8bMf6cp33b5+Pj78KNDX4oya0JxZodZm8m7okaexxbNG4A35CxPAWvZemgGIwzObTR18LJXgvduZIs8hNjI4ujtcknqiy+jUWPen5Y6243rOt3f9vE8T+PDA5a3F3S2AxIMu1udzpYwSSG5iMlhfsC/KiDFjKbDFAy7W53VM7BcnLmIvzJGg9C31E974Tles63d1y5eJ4n8MBirMSpcRps8tXE2STdMdWTTSwvc4ZC58ZfY2LwQ3TgOHLacGxkyOfDM0MqIcudgN2ua6+WWMnUsdY+QtcDwWcbf8TiMVPTXBl3xlLeJbGI3x9bszOdp25Xdi4dmHSGtrKuna5okbSCQSVRBz7h8ZAgkdweTIInD13e7m+pLKerH1a05XP/Us8/em1IiLg6CIiAiy3aP0+xCgrQ2FkXc5Ywh0sZs9+udokzt1AtoOF1WKfa7i08hZBHC91id3FTvlOUEAnSQkjUa+MLpOHbNud4mMuq3lFgGI9LcdcO+x1rGNJc4xUj4NADxlERsBx82qhG47WsaKp/3QdE6/fpJ5twc5scsm7DRc+xI4Lc4NvWrjxMbZMtyedPppc2JUrZYZI3gOY+N7XNPAtc0gj0FfPTHYk2TO2nxhwsbB5q3AB3EC8ZI8oN9F5xVGKRyZo6fFzrcCUVUgGliAHRkjiRo7svdX2fl1/o73vq8r9Z5n6/DYtl9YyTCKPI4Oy07GOsb2ewZXA+MFWlfN2Fx4jSutT0eJMiz5xEIJ2gPLQwkkREnQActALrvfi+LbwP3GLODTcNdHNYEixAtBe3nS8Hn1Sejve+ryv1nmfS/D6CRfPsmL4tvA/cYs4NNw10c1gbagWgvbUjiuzAelWKNxGGImdjpw4MixDeRxEgZyR1A63VLQRc3cL9il4Op1MrjJyvPeu/1nx9L8N2RR2C4yKhrrtLJYn5JYiQXRyAA2uPCaQQ5ruYcD4lIrggiIgKtVtYwYxTtL2B3cNWMuYZszpqItFr3uQ1xA55T2KyqNm6PQPq46tzAZ4o3Rtf2NeR8o6wB5B7u1WXSVFbQOhn3TpmwiXdFkzZA7JvBcNeyxbmHJ558gqx0O2Nuoq2KqfVtk3WchjYDHcvjfFq4yO0AeTw5BacivqutJ6ZvbmGJxZS7eNygA3vpY8D5CqR042Zx10T5KR+5lcbuaHObTzvYbd+jGmcEWz2uCNb20t5wCGxGU2de/fJOtcAdbra8Bx568V2U1K2NuVgs0Em1ydXEuPHxkpLrnFs3yrMdmvT8QtGGYheCantFGZLNDmjRkbjwDgLBp4OGUgnnqarXTDZ/S4kG78Oa9ugljLWyZebSXNcHN8RBtysq+3YlTjhXYkLcLVEQsB2d50VtxvNmbnJoqLPPvKwe38S+MR/0l+DYpB7exL4xF/RU5Nc2iLJdv2Ix7qmgBG9ExlsOLYwx7Lnsu5wt25T2KWOxSD29iXxiL+ivBmwmiz53z1kuuofLF1uXWc2IO9BC1hcZds5TKzUV/Zt0uq62tp2PYHmnjkbNVXIJpntOWOVoFnP3rYy1179V+mritnXDg2CQ0kQhp42xsHJvM9rnHVx8ZJK7lnKy3kuMsnMREWWhERAREQFV+mWzqlxKxmDmSNFhLHlDyzjldmBDhx4jS5ta5VoRWWzolm+rPG7G2AADE8TAHACpAAA4AAM0XkzY6wccRxM/8V/Bq0FFr15GooMWx6AX/AL7iBv8A/KI8XJvZYeZPvM0hFnTVrvLUkix5Wsr8inry8p6YoDNiGHXu4Tu1uc07hfyloB+VXTDMKipohFBGyONvBrAGi54nxk9p1XWilyt61ZJOgiIooiIgqO0ToEcTjia2YQuie51zHvAQ5tiLZm2Og1v2qI6BbJ3YdVmodVNl7y+MMEJj8NzDckyO9jwtzWioteq60z6ZvYs12g7Jm1Ebn0R3Ty4vfT5i2nmcRYuyXysk/KtY8+NxpSKY5XG7i2SzVZ1s62jtkDaKuJhq4u998GTe5dANeElrXbz4tuOGiqqdMNmlJiTmvmD45ALGSIsa97eTX52uDgOWlxyPFQ33k6f29iXxiL+itX03mk3GiIs7OxSD2/iXxiP+in3lIPb+JfGI/wCipyXm0RYvt6xNhnpI2O77CJHlzXWfHmMeTUatJLC4cxlCsh2KQe3sS+MRf0V4wbCaEPzyS1cuty2SVgDj+U6ONrv2lrC443bGcyymkZst6UVVdWB8kQtFSuinqW9UTEOa6EPZa28beU6HhI7QXC1lcuG4ZFTxNigjZHG3gxjQ0C+pOnMnUnmupZyst5N4zU5iIiyr/9k="/>
          <p:cNvSpPr>
            <a:spLocks noChangeAspect="1" noChangeArrowheads="1"/>
          </p:cNvSpPr>
          <p:nvPr/>
        </p:nvSpPr>
        <p:spPr bwMode="auto">
          <a:xfrm>
            <a:off x="3816350" y="2095500"/>
            <a:ext cx="4103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16392" name="AutoShape 9" descr="data:image/jpeg;base64,/9j/4AAQSkZJRgABAQAAAQABAAD/2wCEAAkGBhQSEBUTEhMUFRUUERUYGBQWExUSFBYTFBYVFBkYFRUYGyYiFx4jGRgVHy8gIycpLC4sFh49NTAqNycrLCkBCQoKDgwOGg8PGS0lHyQvLCwsLSwwLCwsLCksLCwsLCkqLCwsLCksLCwsLCwsLCksKSksLCwsKSwsLCwsLCwsLP/AABEIAIwBZwMBIgACEQEDEQH/xAAcAAEAAwEAAwEAAAAAAAAAAAAABQYHBAIDCAH/xABVEAABAwIDBAMHDQ0GBAcAAAABAAIDBBEFEiEHEzFBBiJRFCMyYXGBkTVCUlR1gpKUobGys8EVFzM0YnJzdKLC0dLTFiQlRFOFhJO04wgYQ1Vkg6P/xAAYAQEBAQEBAAAAAAAAAAAAAAAAAQIDBP/EAC4RAQEAAgAFAwIFAwUAAAAAAAABAhEDITFBURITYZHwMlKh0eEiQvEjcYGxwf/aAAwDAQACEQMRAD8A3FERAREQEREBEXor5C2KRwNiI3EHsIaSEEZR9K4pa+aha2TewRte5xaBGQ8NIDTe5NnDkFNKt4fC0YxVuAFzQ0Vzz1krR8zW+gKyK1IIiKKIiICIiAiIgIiICqOLUL34tQ1DJntiDamN8Wd4Y97WPy97vlJ8PUj1o7Ba3KuYtFaWjd/p4i+/jEsNSwX88g9CsSrGiIooiIgIiICIiAiIgIiICIiDwfMAWg8XOsPLlLvNo0qs7PZal8Ez6qUyE1tQ2O4aMsUUhhAGUD1zHcbqwz6yRjszO9AyfvqM6FvDqCB7eErDL/z3Ol/fV7J3TaIiiiIiAiIgIiICIiAiIgIomPo+GsyNd1ckYddubMYjmBOvBx0cOY4WX5B0da1wJeXWLTZzWloyeCGC3VAudPGqiXXNif4CX9E/6JXSubE/wEv6J/0SotQ9D6r1f6jQ/W1ysKrVDUs+7FWM7b9xUQtmF7iWt0t75vwh2qyq0ERFAREQEREBERARF6Z6xjNXva385wb86D3Kt9JiWxFzeLa+id7wzU7Xke9zr8xraNQUrSX1Mb3AA7uJ7JZCCbaNB1/gqZ0g2s0k1NJunPY6Rukb4rvzxFzm3yktaHODOsSbAHRbxxvhjLKRrCLJsO28wtMvdEcrxve8mKNjXGKw1lD5QA69+Bsvd/5gqUmzKWqcezvN/QJCr7eXgmeN7tTRZW/bVO78DhNTIPzpB9CF68mbVMSdqMGeBf10sjPldCFPbyPXGpIsxw7aLiJnBmw8Ngc9gdlmbNJFH4LnNjjaZJNSD4PLx3Fu/txT8mVh8mHV/wDQUuNjUu1gRQI6ZREXENaf9vrB88SHplEBcw1o/wBvrD80SmqbieRVXFOn0TIJHxx1O8bG4tEtDXRx5gCRnfuLNb2n5lUKHaVitjegglu4nq1lO2zSBZoaHk6eO51VmNptrKLMmbTsRHHBXu/MqC/6MTvGvYNsT2jv2E17O0iMub8JzWq+ip6o0lFmZ2+UbTaWnrIz+UyHT/8AW/yL31W3XD2tvGJ5Tp1WxZDre9i8gaac+el9bPby8Hrx8rli9QIw+QmwipZnE9g6rv3D6F5dG6Lc0VNF/p00LPgRtb9izvH9p9LVUU7Y37t1TRyx5JbB7DaVhuGFwu7O0tuQLAm9xY23or0+pqwSta9jDDKYxeVlpGtA75FqCWHWxtyS42RJlLeq0IvxrgdQbr9WGxERAREQEREEP/bGh9u0nxmL+Zfv9sKH27S/GYv5lI9xs9gz4I/gqrX4fJ92qbLIxsPcVQ4w7kEODJIGuu7N4RMkZBtoIyNcxWpJWeaM6Z9P6iNzPubHHWRdUyPgk7pe1+YndviiDixrmjw/GeBteuTbU8ZPg4a5vlo6t38Fwbc2vjr4ct2ROpBlynKDI2STecOYa6L0hZz3U/2b/hu/iu+GEs24Z8Sy6aadp2O+0bf7dWfzr1O2j48f8o8eTDqn7SVQ8KoKqqdkpmTzG9upmLQfyn3yt85C0/o7sQkdGXV1VLG82yxwSA5eN873tIceGjQANdTytmOPXS45ZZefv/hDnaRjmveJOFvU+a48Y04+W6in9JMZMxlLa43vePueo3Ju3IRug21ra27Vfn7CouVdV+csPzNC9J2ED2/P8AfzKerAuGX3Wc1dVicri58NSczo3EdxPGsMkkzNRHfR8khve5zakqyffJxz2u/z4fN9gX50L2XS10Mkr6qSFgnfHGQ0v3rYzlL/AAxYZg5vvSrB94c/+4S/8r/uK3LDpUkz7b+qEZtSxscaS/lw+p+xwXvi2q4166gv5KGrb+8VMx7CG+ur6g/mta35yV1QbDKYG7qutd4t5G0Hy2jv8qz6sG9Z/f8AhDHaxihYW/cuUOPB7YKnTh6wxG/PnzVz6LbR4KmnElS+CkkzvaYZKmPO3I4tuQ7K5uoOhaDounCNnFDTuzMhL3C1jNJJPYjUENkcWtN+YAVg7jZ7BnwR/Bc8rjekbkvlEv6dYeONfRj/AImH+ZfjenFE4HdVUEpANmskElzyHUufkU02IDgAPMF5rHJrmxWo2j4vdxDaKJrpLgyT0/e25WtytDpWutdrnXc0m7+ywUVWdMMSeSXYxRMHHLHI1wHivFA8/KqNiNI6KeWOUWkZK9r78cwcbnx34353XjRUj5n5IWPlf7GNpe7XtDQbL1zCPJ7l2sVTiG8N5caqHE8QyOse3zB742+hRLxhoPXfWSOvq4Mpob+Prvkd6Qr30T2IzzEPrjuI+O6aQ6Zw7C4dWPzZj5OK2SjwKCKNsccMbWMaGtGUGwGg1Op8p1WcuJMejpjhledfMEeK0LdBSOfrxkriCfexRN+QrqkrzG0ubh0DI7jryw1UoHi3ksuU+hfUMcLW+C0DyAD5lUdq1PG/Dw2a2R1ZSBwvlu11RG14BGo6hdqNeKzOLz6Ne18sho8PxV/Wp6DdAj1mH08AI43Bljv57qUh6I4/NYEzRADQ90xwD0QOuPQt5YwNAAAAAAAGgAGgAXks+78Rfb+axOm2O4nIO/1wYOzf1FR6Q7KPlUxhn/h+pGkOqZpJjzDWthYT4+Lv2lqiLN4mTUwiNwLo3TUce7pYWRN0vlGriNLvcdXHxkqSRFzbEREFP2tueMGqd3e9ow63HdGWMSebJmv4rr5udGDxAPmX1+9gcCCAQQQQRcEHQgjmqlVbJMLkdmNIGnsjlmhb5mRva0ehduHxPTHHicO5XcfNZp2+xb6ArB0Zwevq3NZR90ZSfwjZJIoG62u6QG2nYLnsBW/4fs4w6GxZRwktNw6Ru+cCOBDpS4/KrG1oAsBYDkNAtXjeIzjwfNYNUdD8fpz1XzTDtZVicdngzuB9AUPWRYqw/wB4o3ygcpMNhmb53shP0l9JIse78Rv2/mvlipxgNOWegpW8yN1PSvsfzZW29C9Jr6KQWNG9ov4UdaXEe9liePlW7PwaKfpC6WW7nU2HwuibfqgyyVLHOcOZA0A4dfyWstZ0apZvwtLTyfnwxv8ApNW/dk7M+3fL5rp5qSMEQTYhASeLRC4eU7uSMlTNN0omjFoscm46Canndfykiay2qTZxhp/yNMPJE1v0bLjl2SYW43NIB5JZ2j0NkCe5jev/AIejLsz3Dto2IsLb4hhk44kSPMJdpwuYo7FWbontJqZZ390xQugc/wDC01RHUiDvYswxw5nkOcxzszravtyCsVNsuwxnCjid+kzTfWOKsVHRRxMDIo2RsHBjGhjR5GtFgsZZY9o6SXujJOmdG0XfUxs/SHdfTsvUOn+HH/P0nxmIfvKfX45oPEXXPk0iafpfRPIayspXE8A2oicTpfQB3Zdfqku52+xb6Aicjm9igKv1Xpvc+s+uoVPqAq/Vem9z6z66hVx6qksWwSCqZu6iGOVoNw17Q4A9ovwPjCiYNnOHMOYUVPccM0YfbyZrqxopupp4QwNYA1jQ0DgGgNA8gC80RRRc+IVW6hkktfdxvfbhfK0ut8i6FwdIPxSo/V5foOQVvY9IXYLTF3Eme/xibVXNVnZpEG4RRAc6Zh87hmPykqzLWXO1JNTQiIsqIiICIiCMxHoxSVD889LBK8C2aSFj3WHK7hddlJQxxNyxxsYOxjQwegBe9FdgiIoCpm1/DN9g9TbwomiUHs3Tg4/s5lc1yYtRiWnliPCSJ7O3wmlv2qy6u0vR44JiIqKaGccJoY5B5HsDvtXaqhslrt7g1KSLFjHREdhhe6P5mg+dW9LNXSwREUBERAREQEREBERAREQZ1iT9x0ppn8qugfD76MvlP0GD3wWirPNqPeavCaz/AE68QuPLJUAZj5msf6Voa3l0lSCIiwoiIgIiICIiAoCr9V6b3PrPrqFT6gKv1Xpvc+s+uoVrHqJ9ERZBERAXB0g/FKj9Xl+g5d64OkH4pUfq8v0HKxKitm5/wii/VIvkaFZFVtl5/wAHo/1dvyEq0pl1qwREUBEVYiwsVFXV7yWpAjlja1sdVPC0NMETz1Y3geE4m6sSu2j6UxvrJqQhzJInNDSfAlvDHMQx3DM0PF28bWPDhNKEZ0PpxHJH3w72QSmR00kkomY1rGyNkeS5rmtY0DXl5V+4Vir2y9y1JBmDC9kgFmzxNIaXhvrXAloc3hcgjQ6LrsTfdNIiKKIiICIiDP8AZO7duxGkJ1p8SlLW+xil8C3iJY8+laAs8wQ7jpPWxcqujhnHliyxW85MhWhrefXaQREWFEREBQ9f0mjhqo6eUObvWXbLbvYeXZGxvd6wuOjb6E6cbA8uJ0W/rmxuknawUpdlinlgBdvMtzu3C+naumDolA3eZhJKJY928Tzy1AMdyctpXG2p5K8k5plFW6KsfRzR0tQ8yRSuyU07jmfmDS7cTni5wa1xbJ64NId1hd9kUUREQEREFK2xYcZcHqMvhRZJQezdvaXEe8zqz4HiIqKWGYcJYY3/AA2h32ryxnDxUU00DuEsMkZ5aPaW8eXFVTYziJlweEO0dC58ThwIyOJaCOXVLVv+1nuu6Iiw0IiICIiAiIgKAq/Vem9z6z66hU+q/Weq1P7n1v11CtY9RYEUbSY1nLGmN7S8XBtdgFg4XJs4HKW8W6E25FSSyCIiAuDpB+KVH6vL9By71wY/+KVH6vL9BysSoHZOf8Fo/wBEfpvVtVN2P+otL5Jfr5Vclc/xVMbuQREWWhV4Q1UNTUPigilZNIxwLqgxOGWJkZBbunc28b81YUViWKqOmj80sG4HdbJhGyBsudr7xRTbx0mQZImiVuZxGh0FyWgyuCYJuc0kjt7US23sxFr2vZkbdckbbnK2/MkkuJJ6KXB4o5pp2MAlnLDI/i527Y2NovyAA4DS5J5ldqX4BERRRERAREQZz0w7x0hwufhvmTU7jyIHgD4c3yeJaMs721tLKSmqh/la+GQn8nrD6eRaEx9wCOBF/St5dJWZ1ryREWGhERBBYjT1DasTQRRyt7nMZD5jCQ7OHC1o3XFvIvRN0tfC5zKmAMdkaY2RS798z3OLBGxpYzrXHkAuSQASLIuV2GRmcTlgMrYyxrzqWscbkN7Lm1/IFdppG4NgzzJ3VV5XVDmkMY05o6aJ1iY4j65xsM8lruI5NAAnERLdqIiKAiIgLOtmfeMQxaj9jWb9vLq1ALrDyN3YWirOp/7v0pYeDa2gLfzpYrnXxhkbfSt49LGa0VERYaEREBERAREQFAVfqvTe59Z9dQqfUBV+q9N7n1n11CtY9RPoiLIIiIC5MX/F5f0Mn0SutcmL/i8v6GT6JQVLYp6hUn/3/wDUzK8KjbEvUOl8s/8A1EqvK3n+KkERFgEREBERAREQEREBERBVdqWHibB6tp9bCZfPARN+4u/oRX77DaSQ8XU0V/zg0Nd8oKl6iBr2OY4Ate0tcDwLXCxB8yq+y6Vn3MijY4OMDpIni9y2RkjrtdfgbWPkIWv7U7rYiIsqIiICIiAiIgIiICIiAs52rDc1OF1gH4KuEbj2RzWLifesd6VoypW2PDd9g1RbQx5JAezI8F37OZbw/FEy6Lqij+j+IiopIJh/6sEb/hsDvtUgsKIiICIiAiIgKAq/Vem9z6z66hU+oCr9V6b3PrPrqFax6ifRZptP6bV9BUx9zsj7ndE275IyWmYukvHnzgA5GtNuPE+SoM2x4rNKI4WQF7r5Y44HyudYFxtaQl1mgnTkCtTh2zbneJjLqt6RYJX9LMfeMr4axrbgndUUkZsNbCQRktHp86r/AN26yRhqXyYoYjxnZUS7kWOTV7WBg1sOPFanBt7mPEluuj6bXjIwOBBFwQQQeBB0IXzi1te6xbHjhYQCHB9UQQdbizCCOGt10U0+JxvJZHjgBFte6H/sviI8617PzHbU/NP1/ZqmyMsbhjYWEEwVFVG9oNyxwqJXAG+vgFh86ui+csPbiFO95gpsWjbI7M/JBIHOfckud3nXj867jjGLZvAxq36KS/o3H2peDu9YTGfmn6/s39FgBxjFs3gY1b9FJf0bj7V5UPSjFI62na59XHvZN20V4eyF739QXG7aSAXNNgb3tqLqXg2d4mWsZvf/AH+zfUUTgWNmbPHKzdVEJAlizZgM18skbrDPG8AlrrDgQQC0gSy4IIiICz/aJtGnw6ojjjp2ysfHmLnF7dcxGUOAIBsPH5FoCqe0vopLiFGIoHMbI2ZrxvC5rSAHNIzNBINndi1jrfNnLeuTPpNu9W94EVHECb9TNLM889Moby8S4a/api8gy7owtzAl0VJKJA0G9g6XO3hzyqd6CbJKykr4ameSnyRZyRHJI97i6NzALOjaAOte9+XBa8ulywnSOeOOd6181N6TV87hIarEAxx1lEz4YA0cTeNoYLeIL3GsxCSVrY34uGOIAeaira1wt4Q6tteOh15cVpnTrZeZ4ZO4ZDCXuD5KbOW0s7gcwOThG+4BzAWJGov1hybNdoTWtbh1feCpgtE0y9UPAsGscTwkAsPyhYgm66euXHlG8bMf6cp33b5+Pj78KNDX4oya0JxZodZm8m7okaexxbNG4A35CxPAWvZemgGIwzObTR18LJXgvduZIs8hNjI4ujtcknqiy+jUWPen5Y6243rOt3f9vE8T+PDA5a3F3S2AxIMu1udzpYwSSG5iMlhfsC/KiDFjKbDFAy7W53VM7BcnLmIvzJGg9C31E974Tles63d1y5eJ4n8MBirMSpcRps8tXE2STdMdWTTSwvc4ZC58ZfY2LwQ3TgOHLacGxkyOfDM0MqIcudgN2ua6+WWMnUsdY+QtcDwWcbf8TiMVPTXBl3xlLeJbGI3x9bszOdp25Xdi4dmHSGtrKuna5okbSCQSVRBz7h8ZAgkdweTIInD13e7m+pLKerH1a05XP/Us8/em1IiLg6CIiAiy3aP0+xCgrQ2FkXc5Ywh0sZs9+udokzt1AtoOF1WKfa7i08hZBHC91id3FTvlOUEAnSQkjUa+MLpOHbNud4mMuq3lFgGI9LcdcO+x1rGNJc4xUj4NADxlERsBx82qhG47WsaKp/3QdE6/fpJ5twc5scsm7DRc+xI4Lc4NvWrjxMbZMtyedPppc2JUrZYZI3gOY+N7XNPAtc0gj0FfPTHYk2TO2nxhwsbB5q3AB3EC8ZI8oN9F5xVGKRyZo6fFzrcCUVUgGliAHRkjiRo7svdX2fl1/o73vq8r9Z5n6/DYtl9YyTCKPI4Oy07GOsb2ewZXA+MFWlfN2Fx4jSutT0eJMiz5xEIJ2gPLQwkkREnQActALrvfi+LbwP3GLODTcNdHNYEixAtBe3nS8Hn1Sejve+ryv1nmfS/D6CRfPsmL4tvA/cYs4NNw10c1gbagWgvbUjiuzAelWKNxGGImdjpw4MixDeRxEgZyR1A63VLQRc3cL9il4Op1MrjJyvPeu/1nx9L8N2RR2C4yKhrrtLJYn5JYiQXRyAA2uPCaQQ5ruYcD4lIrggiIgKtVtYwYxTtL2B3cNWMuYZszpqItFr3uQ1xA55T2KyqNm6PQPq46tzAZ4o3Rtf2NeR8o6wB5B7u1WXSVFbQOhn3TpmwiXdFkzZA7JvBcNeyxbmHJ558gqx0O2Nuoq2KqfVtk3WchjYDHcvjfFq4yO0AeTw5BacivqutJ6ZvbmGJxZS7eNygA3vpY8D5CqR042Zx10T5KR+5lcbuaHObTzvYbd+jGmcEWz2uCNb20t5wCGxGU2de/fJOtcAdbra8Bx568V2U1K2NuVgs0Em1ydXEuPHxkpLrnFs3yrMdmvT8QtGGYheCantFGZLNDmjRkbjwDgLBp4OGUgnnqarXTDZ/S4kG78Oa9ugljLWyZebSXNcHN8RBtysq+3YlTjhXYkLcLVEQsB2d50VtxvNmbnJoqLPPvKwe38S+MR/0l+DYpB7exL4xF/RU5Nc2iLJdv2Ix7qmgBG9ExlsOLYwx7Lnsu5wt25T2KWOxSD29iXxiL+ivBmwmiz53z1kuuofLF1uXWc2IO9BC1hcZds5TKzUV/Zt0uq62tp2PYHmnjkbNVXIJpntOWOVoFnP3rYy1179V+mritnXDg2CQ0kQhp42xsHJvM9rnHVx8ZJK7lnKy3kuMsnMREWWhERAREQFV+mWzqlxKxmDmSNFhLHlDyzjldmBDhx4jS5ta5VoRWWzolm+rPG7G2AADE8TAHACpAAA4AAM0XkzY6wccRxM/8V/Bq0FFr15GooMWx6AX/AL7iBv8A/KI8XJvZYeZPvM0hFnTVrvLUkix5Wsr8inry8p6YoDNiGHXu4Tu1uc07hfyloB+VXTDMKipohFBGyONvBrAGi54nxk9p1XWilyt61ZJOgiIooiIgqO0ToEcTjia2YQuie51zHvAQ5tiLZm2Og1v2qI6BbJ3YdVmodVNl7y+MMEJj8NzDckyO9jwtzWioteq60z6ZvYs12g7Jm1Ebn0R3Ty4vfT5i2nmcRYuyXysk/KtY8+NxpSKY5XG7i2SzVZ1s62jtkDaKuJhq4u998GTe5dANeElrXbz4tuOGiqqdMNmlJiTmvmD45ALGSIsa97eTX52uDgOWlxyPFQ33k6f29iXxiL+itX03mk3GiIs7OxSD2/iXxiP+in3lIPb+JfGI/wCipyXm0RYvt6xNhnpI2O77CJHlzXWfHmMeTUatJLC4cxlCsh2KQe3sS+MRf0V4wbCaEPzyS1cuty2SVgDj+U6ONrv2lrC443bGcyymkZst6UVVdWB8kQtFSuinqW9UTEOa6EPZa28beU6HhI7QXC1lcuG4ZFTxNigjZHG3gxjQ0C+pOnMnUnmupZyst5N4zU5iIiyr/9k="/>
          <p:cNvSpPr>
            <a:spLocks noChangeAspect="1" noChangeArrowheads="1"/>
          </p:cNvSpPr>
          <p:nvPr/>
        </p:nvSpPr>
        <p:spPr bwMode="auto">
          <a:xfrm>
            <a:off x="3816350" y="2095500"/>
            <a:ext cx="4103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</p:txBody>
      </p:sp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78" y="1649507"/>
            <a:ext cx="44958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1" descr="LR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60" y="152401"/>
            <a:ext cx="9826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6245631"/>
            <a:ext cx="9667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752600" y="49053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fr-FR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8" y="1444625"/>
            <a:ext cx="1219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905000" y="457200"/>
            <a:ext cx="89916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LONG 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TERM APPLICATION OF CAMERA TO MONITOR                 	       SURFACE/SUBSURFACE MARINE LITTER AT SEA.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181600" y="244792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5329238" y="237172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</p:txBody>
      </p:sp>
      <p:pic>
        <p:nvPicPr>
          <p:cNvPr id="17415" name="Picture 10" descr="L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1" y="1845701"/>
            <a:ext cx="762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2133600" y="1676400"/>
            <a:ext cx="7975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400">
                <a:solidFill>
                  <a:schemeClr val="bg1"/>
                </a:solidFill>
                <a:latin typeface="Times New Roman" panose="02020603050405020304" pitchFamily="18" charset="0"/>
              </a:rPr>
              <a:t> Programmed camera ( Gopro)</a:t>
            </a:r>
            <a:br>
              <a:rPr lang="fr-FR" altLang="fr-FR" sz="24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fr-FR" altLang="fr-FR" sz="2400">
                <a:solidFill>
                  <a:schemeClr val="bg1"/>
                </a:solidFill>
                <a:latin typeface="Times New Roman" panose="02020603050405020304" pitchFamily="18" charset="0"/>
              </a:rPr>
              <a:t>- Mounted on ballast of a Wave Glider (in resistant 60cm tube) </a:t>
            </a:r>
            <a:br>
              <a:rPr lang="fr-FR" altLang="fr-FR" sz="24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fr-FR" altLang="fr-FR" sz="2400">
                <a:solidFill>
                  <a:schemeClr val="bg1"/>
                </a:solidFill>
                <a:latin typeface="Times New Roman" panose="02020603050405020304" pitchFamily="18" charset="0"/>
              </a:rPr>
              <a:t>- Front side and sea surface oriented ,  45° angle,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400">
                <a:solidFill>
                  <a:schemeClr val="bg1"/>
                </a:solidFill>
                <a:latin typeface="Times New Roman" panose="02020603050405020304" pitchFamily="18" charset="0"/>
              </a:rPr>
              <a:t> Line transect evaluation of 12.5 m width at ther suface</a:t>
            </a:r>
          </a:p>
        </p:txBody>
      </p:sp>
      <p:pic>
        <p:nvPicPr>
          <p:cNvPr id="17419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8" y="686361"/>
            <a:ext cx="12192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9443"/>
            <a:ext cx="3039783" cy="335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Imag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83" y="1899444"/>
            <a:ext cx="2700995" cy="335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Imag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95" y="1899442"/>
            <a:ext cx="3039783" cy="335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8" y="5816115"/>
            <a:ext cx="1828800" cy="88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80331"/>
            <a:ext cx="1180166" cy="5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737489"/>
            <a:ext cx="1219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Imag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97" y="1349758"/>
            <a:ext cx="3755684" cy="19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1388270"/>
            <a:ext cx="3694018" cy="191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78" y="3348716"/>
            <a:ext cx="2824699" cy="17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77" y="3378879"/>
            <a:ext cx="2611830" cy="17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3"/>
          <p:cNvSpPr>
            <a:spLocks noChangeArrowheads="1"/>
          </p:cNvSpPr>
          <p:nvPr/>
        </p:nvSpPr>
        <p:spPr bwMode="auto">
          <a:xfrm>
            <a:off x="1919289" y="485776"/>
            <a:ext cx="85693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fr-FR" altLang="fr-FR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13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days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fr-FR" altLang="fr-FR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4,5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days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for Marine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litter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1.5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Knots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:  No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movements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No cavitation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Consistent data and stable images (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Video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and photo) </a:t>
            </a:r>
          </a:p>
        </p:txBody>
      </p:sp>
      <p:sp>
        <p:nvSpPr>
          <p:cNvPr id="18443" name="Rectangle 4"/>
          <p:cNvSpPr>
            <a:spLocks noChangeArrowheads="1"/>
          </p:cNvSpPr>
          <p:nvPr/>
        </p:nvSpPr>
        <p:spPr bwMode="auto">
          <a:xfrm>
            <a:off x="1481721" y="5242485"/>
            <a:ext cx="8570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- 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Adequate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for monitoring  surface ( 0-4.5m)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debris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fr-FR" altLang="fr-FR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Densities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at # </a:t>
            </a:r>
            <a:r>
              <a:rPr lang="fr-FR" altLang="fr-FR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6 </a:t>
            </a:r>
            <a:r>
              <a:rPr lang="fr-FR" altLang="fr-FR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items/km2</a:t>
            </a:r>
          </a:p>
        </p:txBody>
      </p:sp>
      <p:pic>
        <p:nvPicPr>
          <p:cNvPr id="6146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80331"/>
            <a:ext cx="1180166" cy="5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33" y="5892010"/>
            <a:ext cx="1828800" cy="88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275</Words>
  <Application>Microsoft Office PowerPoint</Application>
  <PresentationFormat>Grand écran</PresentationFormat>
  <Paragraphs>70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Calibri Light</vt:lpstr>
      <vt:lpstr>HelveticaNeue-Light</vt:lpstr>
      <vt:lpstr>Times New Roman</vt:lpstr>
      <vt:lpstr>TimesNewRomanPSMT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galgani</dc:creator>
  <cp:lastModifiedBy>francois galgani</cp:lastModifiedBy>
  <cp:revision>3</cp:revision>
  <dcterms:created xsi:type="dcterms:W3CDTF">2018-11-25T20:25:00Z</dcterms:created>
  <dcterms:modified xsi:type="dcterms:W3CDTF">2018-11-25T20:37:40Z</dcterms:modified>
</cp:coreProperties>
</file>