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75" r:id="rId2"/>
  </p:sldMasterIdLst>
  <p:notesMasterIdLst>
    <p:notesMasterId r:id="rId19"/>
  </p:notesMasterIdLst>
  <p:sldIdLst>
    <p:sldId id="341" r:id="rId3"/>
    <p:sldId id="262" r:id="rId4"/>
    <p:sldId id="384" r:id="rId5"/>
    <p:sldId id="343" r:id="rId6"/>
    <p:sldId id="414" r:id="rId7"/>
    <p:sldId id="490" r:id="rId8"/>
    <p:sldId id="452" r:id="rId9"/>
    <p:sldId id="491" r:id="rId10"/>
    <p:sldId id="487" r:id="rId11"/>
    <p:sldId id="503" r:id="rId12"/>
    <p:sldId id="504" r:id="rId13"/>
    <p:sldId id="502" r:id="rId14"/>
    <p:sldId id="492" r:id="rId15"/>
    <p:sldId id="454" r:id="rId16"/>
    <p:sldId id="507" r:id="rId17"/>
    <p:sldId id="567" r:id="rId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E896FF04-5E67-4184-BA05-F98197BAB0FA}">
          <p14:sldIdLst>
            <p14:sldId id="341"/>
            <p14:sldId id="262"/>
            <p14:sldId id="384"/>
            <p14:sldId id="343"/>
            <p14:sldId id="414"/>
          </p14:sldIdLst>
        </p14:section>
        <p14:section name="Scenarios" id="{D68E80FF-3B0D-4340-A5F1-C32D1EE73FC5}">
          <p14:sldIdLst/>
        </p14:section>
        <p14:section name="CoForTips" id="{18C5AE8D-5D73-45E1-864B-FF57027EE92F}">
          <p14:sldIdLst>
            <p14:sldId id="490"/>
            <p14:sldId id="452"/>
            <p14:sldId id="491"/>
            <p14:sldId id="487"/>
            <p14:sldId id="503"/>
            <p14:sldId id="504"/>
            <p14:sldId id="502"/>
            <p14:sldId id="492"/>
            <p14:sldId id="454"/>
            <p14:sldId id="507"/>
            <p14:sldId id="567"/>
          </p14:sldIdLst>
        </p14:section>
        <p14:section name="What How Why" id="{EB55871F-F865-4134-957C-E58033DA93E8}">
          <p14:sldIdLst/>
        </p14:section>
        <p14:section name="Theory of Mind" id="{9ED62271-53EA-4FDF-B27D-6AF21EA0FC4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D"/>
    <a:srgbClr val="080808"/>
    <a:srgbClr val="FFFFFF"/>
    <a:srgbClr val="000000"/>
    <a:srgbClr val="C0C0C0"/>
    <a:srgbClr val="FF99CC"/>
    <a:srgbClr val="FF3300"/>
    <a:srgbClr val="FC4ADA"/>
    <a:srgbClr val="99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115" autoAdjust="0"/>
    <p:restoredTop sz="91512" autoAdjust="0"/>
  </p:normalViewPr>
  <p:slideViewPr>
    <p:cSldViewPr>
      <p:cViewPr varScale="1">
        <p:scale>
          <a:sx n="115" d="100"/>
          <a:sy n="115" d="100"/>
        </p:scale>
        <p:origin x="1236" y="108"/>
      </p:cViewPr>
      <p:guideLst>
        <p:guide orient="horz" pos="2160"/>
        <p:guide pos="2880"/>
      </p:guideLst>
    </p:cSldViewPr>
  </p:slideViewPr>
  <p:outlineViewPr>
    <p:cViewPr>
      <p:scale>
        <a:sx n="33" d="100"/>
        <a:sy n="33" d="100"/>
      </p:scale>
      <p:origin x="0" y="1504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7" d="100"/>
          <a:sy n="57" d="100"/>
        </p:scale>
        <p:origin x="-280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6EADB8B-76C2-47F0-B47B-D67258AB7323}" type="slidenum">
              <a:rPr lang="en-US"/>
              <a:pPr/>
              <a:t>‹#›</a:t>
            </a:fld>
            <a:endParaRPr lang="en-US"/>
          </a:p>
        </p:txBody>
      </p:sp>
    </p:spTree>
    <p:extLst>
      <p:ext uri="{BB962C8B-B14F-4D97-AF65-F5344CB8AC3E}">
        <p14:creationId xmlns:p14="http://schemas.microsoft.com/office/powerpoint/2010/main" val="10322261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EADB8B-76C2-47F0-B47B-D67258AB7323}" type="slidenum">
              <a:rPr lang="en-US" smtClean="0"/>
              <a:pPr/>
              <a:t>2</a:t>
            </a:fld>
            <a:endParaRPr lang="en-US"/>
          </a:p>
        </p:txBody>
      </p:sp>
    </p:spTree>
    <p:extLst>
      <p:ext uri="{BB962C8B-B14F-4D97-AF65-F5344CB8AC3E}">
        <p14:creationId xmlns:p14="http://schemas.microsoft.com/office/powerpoint/2010/main" val="4125969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r>
              <a:rPr lang="fr-FR" dirty="0" smtClean="0"/>
              <a:t>Premier résultat: choix des sites. Expliquer les critères de sélection:</a:t>
            </a:r>
          </a:p>
          <a:p>
            <a:pPr marL="171450" indent="-171450" eaLnBrk="1" hangingPunct="1">
              <a:buFontTx/>
              <a:buChar char="-"/>
            </a:pPr>
            <a:r>
              <a:rPr lang="fr-FR" dirty="0" smtClean="0"/>
              <a:t>Sur la courbe de transition</a:t>
            </a:r>
          </a:p>
          <a:p>
            <a:pPr marL="171450" indent="-171450" eaLnBrk="1" hangingPunct="1">
              <a:buFontTx/>
              <a:buChar char="-"/>
            </a:pPr>
            <a:r>
              <a:rPr lang="fr-FR" dirty="0" smtClean="0"/>
              <a:t>Terrains où</a:t>
            </a:r>
            <a:r>
              <a:rPr lang="fr-FR" baseline="0" dirty="0" smtClean="0"/>
              <a:t> nous avons du recul: 1 et 2 sont des terrains de Gembloux et en plein dans la zone de </a:t>
            </a:r>
            <a:r>
              <a:rPr lang="fr-FR" baseline="0" dirty="0" err="1" smtClean="0"/>
              <a:t>Coforchange</a:t>
            </a:r>
            <a:r>
              <a:rPr lang="fr-FR" baseline="0" dirty="0" smtClean="0"/>
              <a:t>. 3 est en marge de la zone de </a:t>
            </a:r>
            <a:r>
              <a:rPr lang="fr-FR" baseline="0" dirty="0" err="1" smtClean="0"/>
              <a:t>coforchange</a:t>
            </a:r>
            <a:r>
              <a:rPr lang="fr-FR" baseline="0" dirty="0" smtClean="0"/>
              <a:t>, mais terrain d’étude ancien du CIRAD sur les activités agricoles.</a:t>
            </a:r>
          </a:p>
          <a:p>
            <a:pPr marL="171450" indent="-171450" eaLnBrk="1" hangingPunct="1">
              <a:buFontTx/>
              <a:buChar char="-"/>
            </a:pPr>
            <a:r>
              <a:rPr lang="fr-FR" baseline="0" dirty="0" smtClean="0"/>
              <a:t>IRAD et IRET seront de fait les partenaires africains les plus actifs dans le projet, il est prévu que des chercheurs juniors de ces instituts accompagnent les étudiants sur le terrain et soient formés aux différents outils utilisés ou développés dans le projet.</a:t>
            </a:r>
            <a:endParaRPr lang="en-US" dirty="0"/>
          </a:p>
        </p:txBody>
      </p:sp>
      <p:sp>
        <p:nvSpPr>
          <p:cNvPr id="4" name="Slide Number Placeholder 3"/>
          <p:cNvSpPr>
            <a:spLocks noGrp="1"/>
          </p:cNvSpPr>
          <p:nvPr>
            <p:ph type="sldNum" sz="quarter" idx="10"/>
          </p:nvPr>
        </p:nvSpPr>
        <p:spPr/>
        <p:txBody>
          <a:bodyPr/>
          <a:lstStyle/>
          <a:p>
            <a:fld id="{26EADB8B-76C2-47F0-B47B-D67258AB7323}" type="slidenum">
              <a:rPr lang="en-US" smtClean="0"/>
              <a:pPr/>
              <a:t>3</a:t>
            </a:fld>
            <a:endParaRPr lang="en-US"/>
          </a:p>
        </p:txBody>
      </p:sp>
    </p:spTree>
    <p:extLst>
      <p:ext uri="{BB962C8B-B14F-4D97-AF65-F5344CB8AC3E}">
        <p14:creationId xmlns:p14="http://schemas.microsoft.com/office/powerpoint/2010/main" val="320777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Figure 2: Projection of population density by 0.5 degree grid between 2000 and 2050 in the Congo Basin (source: IIASA/POP)</a:t>
            </a:r>
            <a:endParaRPr lang="de-CH" dirty="0"/>
          </a:p>
        </p:txBody>
      </p:sp>
      <p:sp>
        <p:nvSpPr>
          <p:cNvPr id="4" name="Slide Number Placeholder 3"/>
          <p:cNvSpPr>
            <a:spLocks noGrp="1"/>
          </p:cNvSpPr>
          <p:nvPr>
            <p:ph type="sldNum" sz="quarter" idx="10"/>
          </p:nvPr>
        </p:nvSpPr>
        <p:spPr/>
        <p:txBody>
          <a:bodyPr/>
          <a:lstStyle/>
          <a:p>
            <a:fld id="{26EADB8B-76C2-47F0-B47B-D67258AB7323}" type="slidenum">
              <a:rPr lang="en-US" smtClean="0"/>
              <a:pPr/>
              <a:t>10</a:t>
            </a:fld>
            <a:endParaRPr lang="en-US"/>
          </a:p>
        </p:txBody>
      </p:sp>
    </p:spTree>
    <p:extLst>
      <p:ext uri="{BB962C8B-B14F-4D97-AF65-F5344CB8AC3E}">
        <p14:creationId xmlns:p14="http://schemas.microsoft.com/office/powerpoint/2010/main" val="239615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Times New Roman" pitchFamily="18" charset="0"/>
                <a:ea typeface="+mn-ea"/>
                <a:cs typeface="+mn-cs"/>
              </a:rPr>
              <a:t>A regional map of forest types has been produced based on a classification of the seasonal profiles of photosynthetic activity (measured by EVI, Enhanced Vegetation Index) as derived from a 13-y time series (2000-2012) of MODIS (Moderate Resolution Imaging </a:t>
            </a:r>
            <a:r>
              <a:rPr lang="en-GB" sz="1200" kern="1200" dirty="0" err="1" smtClean="0">
                <a:solidFill>
                  <a:schemeClr val="tx1"/>
                </a:solidFill>
                <a:effectLst/>
                <a:latin typeface="Times New Roman" pitchFamily="18" charset="0"/>
                <a:ea typeface="+mn-ea"/>
                <a:cs typeface="+mn-cs"/>
              </a:rPr>
              <a:t>Spectro</a:t>
            </a:r>
            <a:r>
              <a:rPr lang="en-GB" sz="1200" kern="1200" dirty="0" smtClean="0">
                <a:solidFill>
                  <a:schemeClr val="tx1"/>
                </a:solidFill>
                <a:effectLst/>
                <a:latin typeface="Times New Roman" pitchFamily="18" charset="0"/>
                <a:ea typeface="+mn-ea"/>
                <a:cs typeface="+mn-cs"/>
              </a:rPr>
              <a:t>-radiometer) satellite data. Ten </a:t>
            </a:r>
            <a:r>
              <a:rPr lang="en-GB" sz="1200" i="1" kern="1200" dirty="0" smtClean="0">
                <a:solidFill>
                  <a:schemeClr val="tx1"/>
                </a:solidFill>
                <a:effectLst/>
                <a:latin typeface="Times New Roman" pitchFamily="18" charset="0"/>
                <a:ea typeface="+mn-ea"/>
                <a:cs typeface="+mn-cs"/>
              </a:rPr>
              <a:t>terra </a:t>
            </a:r>
            <a:r>
              <a:rPr lang="en-GB" sz="1200" i="1" kern="1200" dirty="0" err="1" smtClean="0">
                <a:solidFill>
                  <a:schemeClr val="tx1"/>
                </a:solidFill>
                <a:effectLst/>
                <a:latin typeface="Times New Roman" pitchFamily="18" charset="0"/>
                <a:ea typeface="+mn-ea"/>
                <a:cs typeface="+mn-cs"/>
              </a:rPr>
              <a:t>firme</a:t>
            </a:r>
            <a:r>
              <a:rPr lang="en-GB" sz="1200" kern="1200" dirty="0" smtClean="0">
                <a:solidFill>
                  <a:schemeClr val="tx1"/>
                </a:solidFill>
                <a:effectLst/>
                <a:latin typeface="Times New Roman" pitchFamily="18" charset="0"/>
                <a:ea typeface="+mn-ea"/>
                <a:cs typeface="+mn-cs"/>
              </a:rPr>
              <a:t> forest classes were identified and interpreted in terms of deciduousness and structure based on 37,898 0.5-ha ground truth plots gathered from 19 forest companies. Radar and Lidar data were also used to discriminate the swamp forests. </a:t>
            </a:r>
          </a:p>
          <a:p>
            <a:endParaRPr lang="de-CH" dirty="0"/>
          </a:p>
        </p:txBody>
      </p:sp>
      <p:sp>
        <p:nvSpPr>
          <p:cNvPr id="4" name="Slide Number Placeholder 3"/>
          <p:cNvSpPr>
            <a:spLocks noGrp="1"/>
          </p:cNvSpPr>
          <p:nvPr>
            <p:ph type="sldNum" sz="quarter" idx="10"/>
          </p:nvPr>
        </p:nvSpPr>
        <p:spPr/>
        <p:txBody>
          <a:bodyPr/>
          <a:lstStyle/>
          <a:p>
            <a:fld id="{26EADB8B-76C2-47F0-B47B-D67258AB7323}" type="slidenum">
              <a:rPr lang="en-US" smtClean="0"/>
              <a:pPr/>
              <a:t>12</a:t>
            </a:fld>
            <a:endParaRPr lang="en-US"/>
          </a:p>
        </p:txBody>
      </p:sp>
    </p:spTree>
    <p:extLst>
      <p:ext uri="{BB962C8B-B14F-4D97-AF65-F5344CB8AC3E}">
        <p14:creationId xmlns:p14="http://schemas.microsoft.com/office/powerpoint/2010/main" val="416011516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6" name="Image 7" descr="A_forêtC_270811_JL.JPG"/>
          <p:cNvPicPr>
            <a:picLocks noChangeAspect="1"/>
          </p:cNvPicPr>
          <p:nvPr userDrawn="1"/>
        </p:nvPicPr>
        <p:blipFill>
          <a:blip r:embed="rId2" cstate="print"/>
          <a:srcRect l="7081" r="4201"/>
          <a:stretch>
            <a:fillRect/>
          </a:stretch>
        </p:blipFill>
        <p:spPr>
          <a:xfrm>
            <a:off x="0" y="0"/>
            <a:ext cx="9144000" cy="6899666"/>
          </a:xfrm>
          <a:prstGeom prst="rect">
            <a:avLst/>
          </a:prstGeom>
        </p:spPr>
      </p:pic>
      <p:sp>
        <p:nvSpPr>
          <p:cNvPr id="2" name="Titre 1"/>
          <p:cNvSpPr>
            <a:spLocks noGrp="1"/>
          </p:cNvSpPr>
          <p:nvPr>
            <p:ph type="ctrTitle"/>
          </p:nvPr>
        </p:nvSpPr>
        <p:spPr>
          <a:xfrm>
            <a:off x="1835697" y="2130433"/>
            <a:ext cx="6622504"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907704" y="3886200"/>
            <a:ext cx="6552728"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atin typeface="+mn-lt"/>
              </a:defRPr>
            </a:lvl1pPr>
          </a:lstStyle>
          <a:p>
            <a:fld id="{9BF283B0-B4E8-43CE-A0A7-F1C826EE6EE0}" type="datetime4">
              <a:rPr lang="en-US" smtClean="0"/>
              <a:t>November 27, 2018</a:t>
            </a:fld>
            <a:endParaRPr lang="en-US" dirty="0"/>
          </a:p>
        </p:txBody>
      </p:sp>
      <p:sp>
        <p:nvSpPr>
          <p:cNvPr id="5" name="Espace réservé du pied de page 4"/>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
        <p:nvSpPr>
          <p:cNvPr id="17" name="Rectangle 16"/>
          <p:cNvSpPr/>
          <p:nvPr userDrawn="1"/>
        </p:nvSpPr>
        <p:spPr bwMode="auto">
          <a:xfrm>
            <a:off x="0" y="5811026"/>
            <a:ext cx="9144000" cy="1088640"/>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783"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pic>
        <p:nvPicPr>
          <p:cNvPr id="20" name="Image 12" descr="LOGO_IRD.jpg"/>
          <p:cNvPicPr>
            <a:picLocks noChangeAspect="1"/>
          </p:cNvPicPr>
          <p:nvPr userDrawn="1"/>
        </p:nvPicPr>
        <p:blipFill>
          <a:blip r:embed="rId3" cstate="print"/>
          <a:stretch>
            <a:fillRect/>
          </a:stretch>
        </p:blipFill>
        <p:spPr>
          <a:xfrm>
            <a:off x="1536530" y="6113675"/>
            <a:ext cx="1595310" cy="720080"/>
          </a:xfrm>
          <a:prstGeom prst="rect">
            <a:avLst/>
          </a:prstGeom>
        </p:spPr>
      </p:pic>
      <p:pic>
        <p:nvPicPr>
          <p:cNvPr id="21" name="Image 10" descr="ensemble logos.jpg"/>
          <p:cNvPicPr/>
          <p:nvPr userDrawn="1"/>
        </p:nvPicPr>
        <p:blipFill rotWithShape="1">
          <a:blip r:embed="rId4" cstate="print"/>
          <a:srcRect l="73085" t="66900" r="11672"/>
          <a:stretch/>
        </p:blipFill>
        <p:spPr>
          <a:xfrm>
            <a:off x="3332613" y="6113675"/>
            <a:ext cx="1815455" cy="720000"/>
          </a:xfrm>
          <a:prstGeom prst="rect">
            <a:avLst/>
          </a:prstGeom>
        </p:spPr>
      </p:pic>
      <p:pic>
        <p:nvPicPr>
          <p:cNvPr id="22" name="Image 10" descr="ETH.png"/>
          <p:cNvPicPr>
            <a:picLocks noChangeAspect="1"/>
          </p:cNvPicPr>
          <p:nvPr userDrawn="1"/>
        </p:nvPicPr>
        <p:blipFill>
          <a:blip r:embed="rId5" cstate="print"/>
          <a:stretch>
            <a:fillRect/>
          </a:stretch>
        </p:blipFill>
        <p:spPr>
          <a:xfrm>
            <a:off x="6156408" y="6093376"/>
            <a:ext cx="2088000" cy="720000"/>
          </a:xfrm>
          <a:prstGeom prst="rect">
            <a:avLst/>
          </a:prstGeom>
        </p:spPr>
      </p:pic>
      <p:pic>
        <p:nvPicPr>
          <p:cNvPr id="23" name="Image 10" descr="ensemble logos.jpg"/>
          <p:cNvPicPr/>
          <p:nvPr userDrawn="1"/>
        </p:nvPicPr>
        <p:blipFill rotWithShape="1">
          <a:blip r:embed="rId4" cstate="print"/>
          <a:srcRect l="24415" r="60515" b="33100"/>
          <a:stretch/>
        </p:blipFill>
        <p:spPr>
          <a:xfrm>
            <a:off x="5360687" y="6093376"/>
            <a:ext cx="723483" cy="720000"/>
          </a:xfrm>
          <a:prstGeom prst="rect">
            <a:avLst/>
          </a:prstGeom>
        </p:spPr>
      </p:pic>
      <p:pic>
        <p:nvPicPr>
          <p:cNvPr id="24" name="Picture 2" descr="ii-conf-light"/>
          <p:cNvPicPr>
            <a:picLocks noChangeAspect="1" noChangeArrowheads="1"/>
          </p:cNvPicPr>
          <p:nvPr userDrawn="1"/>
        </p:nvPicPr>
        <p:blipFill rotWithShape="1">
          <a:blip r:embed="rId6" cstate="print"/>
          <a:srcRect r="92609" b="86280"/>
          <a:stretch/>
        </p:blipFill>
        <p:spPr bwMode="auto">
          <a:xfrm>
            <a:off x="8316416" y="5811026"/>
            <a:ext cx="720000" cy="1002350"/>
          </a:xfrm>
          <a:prstGeom prst="rect">
            <a:avLst/>
          </a:prstGeom>
          <a:noFill/>
        </p:spPr>
      </p:pic>
      <p:pic>
        <p:nvPicPr>
          <p:cNvPr id="25" name="Picture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504" y="6105531"/>
            <a:ext cx="1259730" cy="720000"/>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05947" y="188640"/>
            <a:ext cx="4932110" cy="144000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fld id="{C46F5BA6-DF29-4011-B725-B85EB866D362}" type="datetime4">
              <a:rPr lang="en-US" smtClean="0"/>
              <a:t>November 27, 2018</a:t>
            </a:fld>
            <a:endParaRPr lang="en-US" dirty="0"/>
          </a:p>
        </p:txBody>
      </p:sp>
      <p:sp>
        <p:nvSpPr>
          <p:cNvPr id="5" name="Espace réservé du pied de page 4"/>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48450" y="228600"/>
            <a:ext cx="2114550" cy="5867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835697" y="228600"/>
            <a:ext cx="4660354" cy="5867400"/>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lvl1pPr>
              <a:defRPr>
                <a:latin typeface="+mn-lt"/>
              </a:defRPr>
            </a:lvl1pPr>
          </a:lstStyle>
          <a:p>
            <a:fld id="{A0090BA7-9E5E-4817-8C4C-2A89AAB792C5}" type="datetime4">
              <a:rPr lang="en-US" smtClean="0"/>
              <a:t>November 27, 2018</a:t>
            </a:fld>
            <a:endParaRPr lang="en-US" dirty="0"/>
          </a:p>
        </p:txBody>
      </p:sp>
      <p:sp>
        <p:nvSpPr>
          <p:cNvPr id="5" name="Espace réservé du pied de page 4"/>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835697" y="228600"/>
            <a:ext cx="6927304" cy="1143000"/>
          </a:xfrm>
        </p:spPr>
        <p:txBody>
          <a:bodyPr/>
          <a:lstStyle/>
          <a:p>
            <a:r>
              <a:rPr lang="fr-FR" dirty="0" smtClean="0"/>
              <a:t>Cliquez pour modifier le style du titre</a:t>
            </a:r>
            <a:endParaRPr lang="fr-FR" dirty="0"/>
          </a:p>
        </p:txBody>
      </p:sp>
      <p:sp>
        <p:nvSpPr>
          <p:cNvPr id="3" name="Espace réservé du contenu 2"/>
          <p:cNvSpPr>
            <a:spLocks noGrp="1"/>
          </p:cNvSpPr>
          <p:nvPr>
            <p:ph sz="half" idx="1"/>
          </p:nvPr>
        </p:nvSpPr>
        <p:spPr>
          <a:xfrm>
            <a:off x="1835697" y="1600200"/>
            <a:ext cx="2660104" cy="4495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quarter" idx="2"/>
          </p:nvPr>
        </p:nvSpPr>
        <p:spPr>
          <a:xfrm>
            <a:off x="4648200" y="1600200"/>
            <a:ext cx="38100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24300"/>
            <a:ext cx="38100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6553200" y="6248400"/>
            <a:ext cx="1905000" cy="457200"/>
          </a:xfrm>
        </p:spPr>
        <p:txBody>
          <a:bodyPr/>
          <a:lstStyle>
            <a:lvl1pPr>
              <a:defRPr/>
            </a:lvl1pPr>
          </a:lstStyle>
          <a:p>
            <a:fld id="{2AE4774D-882C-4575-8787-38E3A861AC5D}" type="datetime4">
              <a:rPr lang="en-US" smtClean="0">
                <a:latin typeface="Times New Roman" pitchFamily="18" charset="0"/>
              </a:rPr>
              <a:t>November 27, 2018</a:t>
            </a:fld>
            <a:endParaRPr lang="en-US">
              <a:latin typeface="Times New Roman" pitchFamily="18" charset="0"/>
            </a:endParaRPr>
          </a:p>
        </p:txBody>
      </p:sp>
      <p:sp>
        <p:nvSpPr>
          <p:cNvPr id="7" name="Espace réservé du pied de page 6"/>
          <p:cNvSpPr>
            <a:spLocks noGrp="1"/>
          </p:cNvSpPr>
          <p:nvPr>
            <p:ph type="ftr" sz="quarter" idx="11"/>
          </p:nvPr>
        </p:nvSpPr>
        <p:spPr>
          <a:xfrm>
            <a:off x="1888976" y="6248400"/>
            <a:ext cx="4267200" cy="457200"/>
          </a:xfrm>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71B736-766C-4510-8DF4-5EF8750BC7D4}" type="datetime4">
              <a:rPr lang="en-US" smtClean="0"/>
              <a:t>November 27, 2018</a:t>
            </a:fld>
            <a:endParaRPr lang="en-US"/>
          </a:p>
        </p:txBody>
      </p:sp>
      <p:sp>
        <p:nvSpPr>
          <p:cNvPr id="4" name="Footer Placeholder 3"/>
          <p:cNvSpPr>
            <a:spLocks noGrp="1"/>
          </p:cNvSpPr>
          <p:nvPr>
            <p:ph type="ftr" sz="quarter" idx="11"/>
          </p:nvPr>
        </p:nvSpPr>
        <p:spPr/>
        <p:txBody>
          <a:bodyPr/>
          <a:lstStyle/>
          <a:p>
            <a:r>
              <a:rPr lang="en-US" smtClean="0"/>
              <a:t>CoForTips – </a:t>
            </a:r>
            <a:endParaRPr lang="en-US"/>
          </a:p>
        </p:txBody>
      </p:sp>
    </p:spTree>
    <p:extLst>
      <p:ext uri="{BB962C8B-B14F-4D97-AF65-F5344CB8AC3E}">
        <p14:creationId xmlns:p14="http://schemas.microsoft.com/office/powerpoint/2010/main" val="1675130221"/>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50777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pPr>
              <a:defRPr/>
            </a:pPr>
            <a:fld id="{6A8D439A-18B5-4BEB-A8B6-DD45D00C3DDC}" type="datetime4">
              <a:rPr lang="en-US" smtClean="0">
                <a:solidFill>
                  <a:srgbClr val="00FFFF"/>
                </a:solidFill>
              </a:rPr>
              <a:pPr>
                <a:defRPr/>
              </a:pPr>
              <a:t>November 27, 2018</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3642089561"/>
      </p:ext>
    </p:extLst>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07707" y="4406908"/>
            <a:ext cx="6840761" cy="1362075"/>
          </a:xfrm>
        </p:spPr>
        <p:txBody>
          <a:bodyPr anchor="t"/>
          <a:lstStyle>
            <a:lvl1pPr algn="l">
              <a:defRPr sz="3000" b="1" cap="all"/>
            </a:lvl1p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1907707" y="2906713"/>
            <a:ext cx="6840761"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atin typeface="+mn-lt"/>
              </a:defRPr>
            </a:lvl1pPr>
          </a:lstStyle>
          <a:p>
            <a:pPr>
              <a:defRPr/>
            </a:pPr>
            <a:fld id="{ABF55832-5B70-4099-975A-645055F20F78}" type="datetime4">
              <a:rPr lang="en-US" smtClean="0">
                <a:solidFill>
                  <a:srgbClr val="00FFFF"/>
                </a:solidFill>
              </a:rPr>
              <a:pPr>
                <a:defRPr/>
              </a:pPr>
              <a:t>November 27, 2018</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777891733"/>
      </p:ext>
    </p:extLst>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770112" y="1600200"/>
            <a:ext cx="344996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36097" y="1600200"/>
            <a:ext cx="3312368"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atin typeface="+mn-lt"/>
              </a:defRPr>
            </a:lvl1pPr>
          </a:lstStyle>
          <a:p>
            <a:pPr>
              <a:defRPr/>
            </a:pPr>
            <a:fld id="{F9828A80-24EB-4AB6-8430-79015EC34D3C}" type="datetime4">
              <a:rPr lang="en-US" smtClean="0">
                <a:solidFill>
                  <a:srgbClr val="00FFFF"/>
                </a:solidFill>
              </a:rPr>
              <a:pPr>
                <a:defRPr/>
              </a:pPr>
              <a:t>November 27, 2018</a:t>
            </a:fld>
            <a:endParaRPr lang="en-US" dirty="0">
              <a:solidFill>
                <a:srgbClr val="00FFFF"/>
              </a:solidFill>
            </a:endParaRPr>
          </a:p>
        </p:txBody>
      </p:sp>
      <p:sp>
        <p:nvSpPr>
          <p:cNvPr id="6" name="Espace réservé du pied de page 5"/>
          <p:cNvSpPr>
            <a:spLocks noGrp="1"/>
          </p:cNvSpPr>
          <p:nvPr>
            <p:ph type="ftr" sz="quarter" idx="11"/>
          </p:nvPr>
        </p:nvSpPr>
        <p:spPr>
          <a:xfrm>
            <a:off x="1816968" y="6237312"/>
            <a:ext cx="42672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3685157487"/>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835697" y="274638"/>
            <a:ext cx="6851104"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1835696" y="1556792"/>
            <a:ext cx="367240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1835696" y="2204864"/>
            <a:ext cx="367240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652120" y="1535113"/>
            <a:ext cx="3034680"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652120" y="2174875"/>
            <a:ext cx="30346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lvl1pPr>
              <a:defRPr>
                <a:latin typeface="+mn-lt"/>
              </a:defRPr>
            </a:lvl1pPr>
          </a:lstStyle>
          <a:p>
            <a:pPr>
              <a:defRPr/>
            </a:pPr>
            <a:fld id="{1260E71F-2D9D-4273-B776-09BB48F1C403}" type="datetime4">
              <a:rPr lang="en-US" smtClean="0">
                <a:solidFill>
                  <a:srgbClr val="00FFFF"/>
                </a:solidFill>
              </a:rPr>
              <a:pPr>
                <a:defRPr/>
              </a:pPr>
              <a:t>November 27, 2018</a:t>
            </a:fld>
            <a:endParaRPr lang="en-US" dirty="0">
              <a:solidFill>
                <a:srgbClr val="00FFFF"/>
              </a:solidFill>
            </a:endParaRPr>
          </a:p>
        </p:txBody>
      </p:sp>
      <p:sp>
        <p:nvSpPr>
          <p:cNvPr id="8" name="Espace réservé du pied de page 7"/>
          <p:cNvSpPr>
            <a:spLocks noGrp="1"/>
          </p:cNvSpPr>
          <p:nvPr>
            <p:ph type="ftr" sz="quarter" idx="11"/>
          </p:nvPr>
        </p:nvSpPr>
        <p:spPr>
          <a:xfrm>
            <a:off x="1835696" y="6248400"/>
            <a:ext cx="42672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091524029"/>
      </p:ext>
    </p:extLst>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7704" y="228600"/>
            <a:ext cx="6855296" cy="1143000"/>
          </a:xfrm>
        </p:spPr>
        <p:txBody>
          <a:bodyPr/>
          <a:lstStyle>
            <a:lvl1pPr>
              <a:defRPr sz="3000"/>
            </a:lvl1pPr>
          </a:lstStyle>
          <a:p>
            <a:r>
              <a:rPr lang="fr-FR" dirty="0" smtClean="0"/>
              <a:t>Cliquez pour modifier le style du titre</a:t>
            </a:r>
            <a:endParaRPr lang="fr-FR" dirty="0"/>
          </a:p>
        </p:txBody>
      </p:sp>
      <p:sp>
        <p:nvSpPr>
          <p:cNvPr id="3" name="Espace réservé de la date 2"/>
          <p:cNvSpPr>
            <a:spLocks noGrp="1"/>
          </p:cNvSpPr>
          <p:nvPr>
            <p:ph type="dt" sz="half" idx="10"/>
          </p:nvPr>
        </p:nvSpPr>
        <p:spPr/>
        <p:txBody>
          <a:bodyPr/>
          <a:lstStyle>
            <a:lvl1pPr>
              <a:defRPr>
                <a:latin typeface="+mn-lt"/>
              </a:defRPr>
            </a:lvl1pPr>
          </a:lstStyle>
          <a:p>
            <a:pPr>
              <a:defRPr/>
            </a:pPr>
            <a:fld id="{B58E8D14-5E43-4283-8980-7D644743536C}" type="datetime4">
              <a:rPr lang="en-US" smtClean="0">
                <a:solidFill>
                  <a:srgbClr val="00FFFF"/>
                </a:solidFill>
              </a:rPr>
              <a:pPr>
                <a:defRPr/>
              </a:pPr>
              <a:t>November 27, 2018</a:t>
            </a:fld>
            <a:endParaRPr lang="en-US" dirty="0">
              <a:solidFill>
                <a:srgbClr val="00FFFF"/>
              </a:solidFill>
            </a:endParaRPr>
          </a:p>
        </p:txBody>
      </p:sp>
      <p:sp>
        <p:nvSpPr>
          <p:cNvPr id="4" name="Espace réservé du pied de page 3"/>
          <p:cNvSpPr>
            <a:spLocks noGrp="1"/>
          </p:cNvSpPr>
          <p:nvPr>
            <p:ph type="ftr" sz="quarter" idx="11"/>
          </p:nvPr>
        </p:nvSpPr>
        <p:spPr>
          <a:xfrm>
            <a:off x="1763688" y="6248400"/>
            <a:ext cx="42672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grpSp>
        <p:nvGrpSpPr>
          <p:cNvPr id="6" name="Groupe 8"/>
          <p:cNvGrpSpPr/>
          <p:nvPr userDrawn="1"/>
        </p:nvGrpSpPr>
        <p:grpSpPr>
          <a:xfrm>
            <a:off x="1" y="0"/>
            <a:ext cx="1619672" cy="6858000"/>
            <a:chOff x="0" y="0"/>
            <a:chExt cx="1619672" cy="6858000"/>
          </a:xfrm>
        </p:grpSpPr>
        <p:pic>
          <p:nvPicPr>
            <p:cNvPr id="7" name="Image 9" descr="A_forêtC_270811_JL_2.jpg"/>
            <p:cNvPicPr>
              <a:picLocks noChangeAspect="1"/>
            </p:cNvPicPr>
            <p:nvPr/>
          </p:nvPicPr>
          <p:blipFill>
            <a:blip r:embed="rId2" cstate="print"/>
            <a:srcRect r="11768"/>
            <a:stretch>
              <a:fillRect/>
            </a:stretch>
          </p:blipFill>
          <p:spPr>
            <a:xfrm rot="10800000" flipH="1" flipV="1">
              <a:off x="0" y="0"/>
              <a:ext cx="1619672" cy="2294400"/>
            </a:xfrm>
            <a:prstGeom prst="rect">
              <a:avLst/>
            </a:prstGeom>
            <a:ln>
              <a:solidFill>
                <a:schemeClr val="accent3">
                  <a:lumMod val="50000"/>
                </a:schemeClr>
              </a:solidFill>
            </a:ln>
          </p:spPr>
        </p:pic>
        <p:pic>
          <p:nvPicPr>
            <p:cNvPr id="8" name="Image 10" descr="Agriculture_GCEB_150112_JLD_2.jpg"/>
            <p:cNvPicPr>
              <a:picLocks noChangeAspect="1"/>
            </p:cNvPicPr>
            <p:nvPr/>
          </p:nvPicPr>
          <p:blipFill>
            <a:blip r:embed="rId3" cstate="print"/>
            <a:srcRect r="12146"/>
            <a:stretch>
              <a:fillRect/>
            </a:stretch>
          </p:blipFill>
          <p:spPr>
            <a:xfrm>
              <a:off x="0" y="2276872"/>
              <a:ext cx="1619672" cy="2304257"/>
            </a:xfrm>
            <a:prstGeom prst="rect">
              <a:avLst/>
            </a:prstGeom>
            <a:ln>
              <a:solidFill>
                <a:schemeClr val="accent3">
                  <a:lumMod val="50000"/>
                </a:schemeClr>
              </a:solidFill>
            </a:ln>
          </p:spPr>
        </p:pic>
        <p:pic>
          <p:nvPicPr>
            <p:cNvPr id="9" name="Image 11" descr="Muanda_RDC_JLD_3.jpg"/>
            <p:cNvPicPr>
              <a:picLocks noChangeAspect="1"/>
            </p:cNvPicPr>
            <p:nvPr/>
          </p:nvPicPr>
          <p:blipFill>
            <a:blip r:embed="rId4" cstate="print"/>
            <a:srcRect r="11768"/>
            <a:stretch>
              <a:fillRect/>
            </a:stretch>
          </p:blipFill>
          <p:spPr>
            <a:xfrm>
              <a:off x="0" y="4563547"/>
              <a:ext cx="1619672" cy="2294453"/>
            </a:xfrm>
            <a:prstGeom prst="rect">
              <a:avLst/>
            </a:prstGeom>
            <a:ln>
              <a:solidFill>
                <a:schemeClr val="accent3">
                  <a:lumMod val="50000"/>
                </a:schemeClr>
              </a:solidFill>
            </a:ln>
          </p:spPr>
        </p:pic>
      </p:grpSp>
    </p:spTree>
    <p:extLst>
      <p:ext uri="{BB962C8B-B14F-4D97-AF65-F5344CB8AC3E}">
        <p14:creationId xmlns:p14="http://schemas.microsoft.com/office/powerpoint/2010/main" val="2681830428"/>
      </p:ext>
    </p:extLst>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fld id="{6A8D439A-18B5-4BEB-A8B6-DD45D00C3DDC}" type="datetime4">
              <a:rPr lang="en-US" smtClean="0"/>
              <a:t>November 27, 2018</a:t>
            </a:fld>
            <a:endParaRPr lang="en-US" dirty="0"/>
          </a:p>
        </p:txBody>
      </p:sp>
      <p:sp>
        <p:nvSpPr>
          <p:cNvPr id="5" name="Espace réservé du pied de page 4"/>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atin typeface="+mn-lt"/>
              </a:defRPr>
            </a:lvl1pPr>
          </a:lstStyle>
          <a:p>
            <a:pPr>
              <a:defRPr/>
            </a:pPr>
            <a:fld id="{3F87E36F-53CB-4BBD-B274-2106590FF93D}" type="datetime4">
              <a:rPr lang="en-US" smtClean="0">
                <a:solidFill>
                  <a:srgbClr val="00FFFF"/>
                </a:solidFill>
              </a:rPr>
              <a:pPr>
                <a:defRPr/>
              </a:pPr>
              <a:t>November 27, 2018</a:t>
            </a:fld>
            <a:endParaRPr lang="en-US" dirty="0">
              <a:solidFill>
                <a:srgbClr val="00FFFF"/>
              </a:solidFill>
            </a:endParaRPr>
          </a:p>
        </p:txBody>
      </p:sp>
      <p:sp>
        <p:nvSpPr>
          <p:cNvPr id="3" name="Espace réservé du pied de page 2"/>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156758695"/>
      </p:ext>
    </p:extLst>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07708" y="273050"/>
            <a:ext cx="1557809" cy="1162050"/>
          </a:xfrm>
        </p:spPr>
        <p:txBody>
          <a:bodyPr anchor="b"/>
          <a:lstStyle>
            <a:lvl1pPr algn="l">
              <a:defRPr sz="1500" b="1"/>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907708" y="1435103"/>
            <a:ext cx="1557809"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6459E743-9BCC-4931-BE3A-5176D53C9245}" type="datetime4">
              <a:rPr lang="en-US" smtClean="0">
                <a:solidFill>
                  <a:srgbClr val="00FFFF"/>
                </a:solidFill>
                <a:latin typeface="Times New Roman" pitchFamily="18" charset="0"/>
              </a:rPr>
              <a:pPr>
                <a:defRPr/>
              </a:pPr>
              <a:t>November 27, 2018</a:t>
            </a:fld>
            <a:endParaRPr lang="en-US">
              <a:solidFill>
                <a:srgbClr val="00FFFF"/>
              </a:solidFill>
              <a:latin typeface="Times New Roman" pitchFamily="18" charset="0"/>
            </a:endParaRPr>
          </a:p>
        </p:txBody>
      </p:sp>
      <p:sp>
        <p:nvSpPr>
          <p:cNvPr id="6" name="Espace réservé du pied de page 5"/>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
        <p:nvSpPr>
          <p:cNvPr id="7" name="Espace réservé du numéro de diapositive 6"/>
          <p:cNvSpPr>
            <a:spLocks noGrp="1"/>
          </p:cNvSpPr>
          <p:nvPr>
            <p:ph type="sldNum" sz="quarter" idx="12"/>
          </p:nvPr>
        </p:nvSpPr>
        <p:spPr>
          <a:xfrm>
            <a:off x="5105400" y="6248400"/>
            <a:ext cx="1371600" cy="457200"/>
          </a:xfrm>
          <a:prstGeom prst="rect">
            <a:avLst/>
          </a:prstGeom>
        </p:spPr>
        <p:txBody>
          <a:bodyPr/>
          <a:lstStyle>
            <a:lvl1pPr>
              <a:defRPr/>
            </a:lvl1pPr>
          </a:lstStyle>
          <a:p>
            <a:pPr>
              <a:defRPr/>
            </a:pPr>
            <a:fld id="{9030A359-FFAD-4858-AEAD-FAD0EB6B3F2A}" type="slidenum">
              <a:rPr lang="en-US" smtClean="0">
                <a:solidFill>
                  <a:srgbClr val="00FFFF"/>
                </a:solidFill>
              </a:rPr>
              <a:pPr>
                <a:defRPr/>
              </a:pPr>
              <a:t>‹#›</a:t>
            </a:fld>
            <a:endParaRPr lang="en-US">
              <a:solidFill>
                <a:srgbClr val="00FFFF"/>
              </a:solidFill>
            </a:endParaRPr>
          </a:p>
        </p:txBody>
      </p:sp>
    </p:spTree>
    <p:extLst>
      <p:ext uri="{BB962C8B-B14F-4D97-AF65-F5344CB8AC3E}">
        <p14:creationId xmlns:p14="http://schemas.microsoft.com/office/powerpoint/2010/main" val="2062390709"/>
      </p:ext>
    </p:extLst>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atin typeface="+mn-lt"/>
              </a:defRPr>
            </a:lvl1pPr>
          </a:lstStyle>
          <a:p>
            <a:pPr>
              <a:defRPr/>
            </a:pPr>
            <a:fld id="{90E78D06-671E-471E-9C67-5E81BB73F0F4}" type="datetime4">
              <a:rPr lang="en-US" smtClean="0">
                <a:solidFill>
                  <a:srgbClr val="00FFFF"/>
                </a:solidFill>
              </a:rPr>
              <a:pPr>
                <a:defRPr/>
              </a:pPr>
              <a:t>November 27, 2018</a:t>
            </a:fld>
            <a:endParaRPr lang="en-US" dirty="0">
              <a:solidFill>
                <a:srgbClr val="00FFFF"/>
              </a:solidFill>
            </a:endParaRPr>
          </a:p>
        </p:txBody>
      </p:sp>
      <p:sp>
        <p:nvSpPr>
          <p:cNvPr id="6" name="Espace réservé du pied de page 5"/>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1320564861"/>
      </p:ext>
    </p:extLst>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atin typeface="+mn-lt"/>
              </a:defRPr>
            </a:lvl1pPr>
          </a:lstStyle>
          <a:p>
            <a:pPr>
              <a:defRPr/>
            </a:pPr>
            <a:fld id="{C46F5BA6-DF29-4011-B725-B85EB866D362}" type="datetime4">
              <a:rPr lang="en-US" smtClean="0">
                <a:solidFill>
                  <a:srgbClr val="00FFFF"/>
                </a:solidFill>
              </a:rPr>
              <a:pPr>
                <a:defRPr/>
              </a:pPr>
              <a:t>November 27, 2018</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124085828"/>
      </p:ext>
    </p:extLst>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48450" y="228600"/>
            <a:ext cx="2114550" cy="5867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835697" y="228600"/>
            <a:ext cx="4660354" cy="5867400"/>
          </a:xfr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lvl1pPr>
              <a:defRPr>
                <a:latin typeface="+mn-lt"/>
              </a:defRPr>
            </a:lvl1pPr>
          </a:lstStyle>
          <a:p>
            <a:pPr>
              <a:defRPr/>
            </a:pPr>
            <a:fld id="{A0090BA7-9E5E-4817-8C4C-2A89AAB792C5}" type="datetime4">
              <a:rPr lang="en-US" smtClean="0">
                <a:solidFill>
                  <a:srgbClr val="00FFFF"/>
                </a:solidFill>
              </a:rPr>
              <a:pPr>
                <a:defRPr/>
              </a:pPr>
              <a:t>November 27, 2018</a:t>
            </a:fld>
            <a:endParaRPr lang="en-US" dirty="0">
              <a:solidFill>
                <a:srgbClr val="00FFFF"/>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4229789482"/>
      </p:ext>
    </p:extLst>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835697" y="228600"/>
            <a:ext cx="6927304" cy="1143000"/>
          </a:xfrm>
        </p:spPr>
        <p:txBody>
          <a:bodyPr/>
          <a:lstStyle/>
          <a:p>
            <a:r>
              <a:rPr lang="fr-FR" dirty="0" smtClean="0"/>
              <a:t>Cliquez pour modifier le style du titre</a:t>
            </a:r>
            <a:endParaRPr lang="fr-FR" dirty="0"/>
          </a:p>
        </p:txBody>
      </p:sp>
      <p:sp>
        <p:nvSpPr>
          <p:cNvPr id="3" name="Espace réservé du contenu 2"/>
          <p:cNvSpPr>
            <a:spLocks noGrp="1"/>
          </p:cNvSpPr>
          <p:nvPr>
            <p:ph sz="half" idx="1"/>
          </p:nvPr>
        </p:nvSpPr>
        <p:spPr>
          <a:xfrm>
            <a:off x="1835697" y="1600200"/>
            <a:ext cx="2660104" cy="4495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quarter" idx="2"/>
          </p:nvPr>
        </p:nvSpPr>
        <p:spPr>
          <a:xfrm>
            <a:off x="4648200" y="1600200"/>
            <a:ext cx="38100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24300"/>
            <a:ext cx="3810000" cy="2171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6553200" y="6248400"/>
            <a:ext cx="1905000" cy="457200"/>
          </a:xfrm>
        </p:spPr>
        <p:txBody>
          <a:bodyPr/>
          <a:lstStyle>
            <a:lvl1pPr>
              <a:defRPr/>
            </a:lvl1pPr>
          </a:lstStyle>
          <a:p>
            <a:pPr>
              <a:defRPr/>
            </a:pPr>
            <a:fld id="{2AE4774D-882C-4575-8787-38E3A861AC5D}" type="datetime4">
              <a:rPr lang="en-US" smtClean="0">
                <a:solidFill>
                  <a:srgbClr val="00FFFF"/>
                </a:solidFill>
                <a:latin typeface="Times New Roman" pitchFamily="18" charset="0"/>
              </a:rPr>
              <a:pPr>
                <a:defRPr/>
              </a:pPr>
              <a:t>November 27, 2018</a:t>
            </a:fld>
            <a:endParaRPr lang="en-US">
              <a:solidFill>
                <a:srgbClr val="00FFFF"/>
              </a:solidFill>
              <a:latin typeface="Times New Roman" pitchFamily="18" charset="0"/>
            </a:endParaRPr>
          </a:p>
        </p:txBody>
      </p:sp>
      <p:sp>
        <p:nvSpPr>
          <p:cNvPr id="7" name="Espace réservé du pied de page 6"/>
          <p:cNvSpPr>
            <a:spLocks noGrp="1"/>
          </p:cNvSpPr>
          <p:nvPr>
            <p:ph type="ftr" sz="quarter" idx="11"/>
          </p:nvPr>
        </p:nvSpPr>
        <p:spPr>
          <a:xfrm>
            <a:off x="1888976" y="6248400"/>
            <a:ext cx="4267200" cy="457200"/>
          </a:xfrm>
        </p:spPr>
        <p:txBody>
          <a:bodyPr/>
          <a:lstStyle>
            <a:lvl1pPr>
              <a:defRPr/>
            </a:lvl1pPr>
          </a:lstStyle>
          <a:p>
            <a:pPr>
              <a:defRPr/>
            </a:pPr>
            <a:r>
              <a:rPr lang="en-US" smtClean="0">
                <a:solidFill>
                  <a:srgbClr val="00FFFF"/>
                </a:solidFill>
              </a:rPr>
              <a:t>CoForTips – </a:t>
            </a:r>
            <a:endParaRPr lang="en-US">
              <a:solidFill>
                <a:srgbClr val="00FFFF"/>
              </a:solidFill>
              <a:latin typeface="Times New Roman" pitchFamily="18" charset="0"/>
            </a:endParaRPr>
          </a:p>
        </p:txBody>
      </p:sp>
    </p:spTree>
    <p:extLst>
      <p:ext uri="{BB962C8B-B14F-4D97-AF65-F5344CB8AC3E}">
        <p14:creationId xmlns:p14="http://schemas.microsoft.com/office/powerpoint/2010/main" val="2169534238"/>
      </p:ext>
    </p:extLst>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DB71B736-766C-4510-8DF4-5EF8750BC7D4}" type="datetime4">
              <a:rPr lang="en-US" smtClean="0">
                <a:solidFill>
                  <a:srgbClr val="00FFFF"/>
                </a:solidFill>
              </a:rPr>
              <a:pPr>
                <a:defRPr/>
              </a:pPr>
              <a:t>November 27, 2018</a:t>
            </a:fld>
            <a:endParaRPr lang="en-US">
              <a:solidFill>
                <a:srgbClr val="00FFFF"/>
              </a:solidFill>
            </a:endParaRPr>
          </a:p>
        </p:txBody>
      </p:sp>
      <p:sp>
        <p:nvSpPr>
          <p:cNvPr id="4" name="Footer Placeholder 3"/>
          <p:cNvSpPr>
            <a:spLocks noGrp="1"/>
          </p:cNvSpPr>
          <p:nvPr>
            <p:ph type="ftr" sz="quarter" idx="11"/>
          </p:nvPr>
        </p:nvSpPr>
        <p:spPr/>
        <p:txBody>
          <a:bodyPr/>
          <a:lstStyle/>
          <a:p>
            <a:pPr>
              <a:defRPr/>
            </a:pPr>
            <a:r>
              <a:rPr lang="en-US" smtClean="0">
                <a:solidFill>
                  <a:srgbClr val="00FFFF"/>
                </a:solidFill>
              </a:rPr>
              <a:t>CoForTips – </a:t>
            </a:r>
            <a:endParaRPr lang="en-US">
              <a:solidFill>
                <a:srgbClr val="00FFFF"/>
              </a:solidFill>
            </a:endParaRPr>
          </a:p>
        </p:txBody>
      </p:sp>
    </p:spTree>
    <p:extLst>
      <p:ext uri="{BB962C8B-B14F-4D97-AF65-F5344CB8AC3E}">
        <p14:creationId xmlns:p14="http://schemas.microsoft.com/office/powerpoint/2010/main" val="1649268660"/>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331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907707" y="4406908"/>
            <a:ext cx="6840761" cy="1362075"/>
          </a:xfrm>
        </p:spPr>
        <p:txBody>
          <a:bodyPr anchor="t"/>
          <a:lstStyle>
            <a:lvl1pPr algn="l">
              <a:defRPr sz="3000" b="1" cap="all"/>
            </a:lvl1p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1907707" y="2906713"/>
            <a:ext cx="6840761"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atin typeface="+mn-lt"/>
              </a:defRPr>
            </a:lvl1pPr>
          </a:lstStyle>
          <a:p>
            <a:fld id="{ABF55832-5B70-4099-975A-645055F20F78}" type="datetime4">
              <a:rPr lang="en-US" smtClean="0"/>
              <a:t>November 27, 2018</a:t>
            </a:fld>
            <a:endParaRPr lang="en-US" dirty="0"/>
          </a:p>
        </p:txBody>
      </p:sp>
      <p:sp>
        <p:nvSpPr>
          <p:cNvPr id="5" name="Espace réservé du pied de page 4"/>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770112" y="1600200"/>
            <a:ext cx="3449960"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36097" y="1600200"/>
            <a:ext cx="3312368" cy="4495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atin typeface="+mn-lt"/>
              </a:defRPr>
            </a:lvl1pPr>
          </a:lstStyle>
          <a:p>
            <a:fld id="{F9828A80-24EB-4AB6-8430-79015EC34D3C}" type="datetime4">
              <a:rPr lang="en-US" smtClean="0"/>
              <a:t>November 27, 2018</a:t>
            </a:fld>
            <a:endParaRPr lang="en-US" dirty="0"/>
          </a:p>
        </p:txBody>
      </p:sp>
      <p:sp>
        <p:nvSpPr>
          <p:cNvPr id="6" name="Espace réservé du pied de page 5"/>
          <p:cNvSpPr>
            <a:spLocks noGrp="1"/>
          </p:cNvSpPr>
          <p:nvPr>
            <p:ph type="ftr" sz="quarter" idx="11"/>
          </p:nvPr>
        </p:nvSpPr>
        <p:spPr>
          <a:xfrm>
            <a:off x="1816968" y="6237312"/>
            <a:ext cx="4267200" cy="457200"/>
          </a:xfrm>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835697" y="274638"/>
            <a:ext cx="6851104"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1835696" y="1556792"/>
            <a:ext cx="367240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1835696" y="2204864"/>
            <a:ext cx="367240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5652120" y="1535113"/>
            <a:ext cx="3034680"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5652120" y="2174875"/>
            <a:ext cx="3034680"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lvl1pPr>
              <a:defRPr>
                <a:latin typeface="+mn-lt"/>
              </a:defRPr>
            </a:lvl1pPr>
          </a:lstStyle>
          <a:p>
            <a:fld id="{1260E71F-2D9D-4273-B776-09BB48F1C403}" type="datetime4">
              <a:rPr lang="en-US" smtClean="0"/>
              <a:t>November 27, 2018</a:t>
            </a:fld>
            <a:endParaRPr lang="en-US" dirty="0"/>
          </a:p>
        </p:txBody>
      </p:sp>
      <p:sp>
        <p:nvSpPr>
          <p:cNvPr id="8" name="Espace réservé du pied de page 7"/>
          <p:cNvSpPr>
            <a:spLocks noGrp="1"/>
          </p:cNvSpPr>
          <p:nvPr>
            <p:ph type="ftr" sz="quarter" idx="11"/>
          </p:nvPr>
        </p:nvSpPr>
        <p:spPr>
          <a:xfrm>
            <a:off x="1835696" y="6248400"/>
            <a:ext cx="4267200" cy="457200"/>
          </a:xfrm>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907704" y="228600"/>
            <a:ext cx="6855296" cy="1143000"/>
          </a:xfrm>
        </p:spPr>
        <p:txBody>
          <a:bodyPr/>
          <a:lstStyle>
            <a:lvl1pPr>
              <a:defRPr sz="3000"/>
            </a:lvl1pPr>
          </a:lstStyle>
          <a:p>
            <a:r>
              <a:rPr lang="fr-FR" dirty="0" smtClean="0"/>
              <a:t>Cliquez pour modifier le style du titre</a:t>
            </a:r>
            <a:endParaRPr lang="fr-FR" dirty="0"/>
          </a:p>
        </p:txBody>
      </p:sp>
      <p:sp>
        <p:nvSpPr>
          <p:cNvPr id="3" name="Espace réservé de la date 2"/>
          <p:cNvSpPr>
            <a:spLocks noGrp="1"/>
          </p:cNvSpPr>
          <p:nvPr>
            <p:ph type="dt" sz="half" idx="10"/>
          </p:nvPr>
        </p:nvSpPr>
        <p:spPr/>
        <p:txBody>
          <a:bodyPr/>
          <a:lstStyle>
            <a:lvl1pPr>
              <a:defRPr>
                <a:latin typeface="+mn-lt"/>
              </a:defRPr>
            </a:lvl1pPr>
          </a:lstStyle>
          <a:p>
            <a:fld id="{B58E8D14-5E43-4283-8980-7D644743536C}" type="datetime4">
              <a:rPr lang="en-US" smtClean="0"/>
              <a:t>November 27, 2018</a:t>
            </a:fld>
            <a:endParaRPr lang="en-US" dirty="0"/>
          </a:p>
        </p:txBody>
      </p:sp>
      <p:sp>
        <p:nvSpPr>
          <p:cNvPr id="4" name="Espace réservé du pied de page 3"/>
          <p:cNvSpPr>
            <a:spLocks noGrp="1"/>
          </p:cNvSpPr>
          <p:nvPr>
            <p:ph type="ftr" sz="quarter" idx="11"/>
          </p:nvPr>
        </p:nvSpPr>
        <p:spPr>
          <a:xfrm>
            <a:off x="1763688" y="6248400"/>
            <a:ext cx="4267200" cy="457200"/>
          </a:xfrm>
        </p:spPr>
        <p:txBody>
          <a:bodyPr/>
          <a:lstStyle>
            <a:lvl1pPr>
              <a:defRPr/>
            </a:lvl1pPr>
          </a:lstStyle>
          <a:p>
            <a:r>
              <a:rPr lang="en-US" smtClean="0"/>
              <a:t>CoForTips – </a:t>
            </a:r>
            <a:endParaRPr lang="en-US">
              <a:latin typeface="Times New Roman" pitchFamily="18" charset="0"/>
            </a:endParaRPr>
          </a:p>
        </p:txBody>
      </p:sp>
      <p:grpSp>
        <p:nvGrpSpPr>
          <p:cNvPr id="6" name="Groupe 8"/>
          <p:cNvGrpSpPr/>
          <p:nvPr userDrawn="1"/>
        </p:nvGrpSpPr>
        <p:grpSpPr>
          <a:xfrm>
            <a:off x="1" y="0"/>
            <a:ext cx="1619672" cy="6858000"/>
            <a:chOff x="0" y="0"/>
            <a:chExt cx="1619672" cy="6858000"/>
          </a:xfrm>
        </p:grpSpPr>
        <p:pic>
          <p:nvPicPr>
            <p:cNvPr id="7" name="Image 9" descr="A_forêtC_270811_JL_2.jpg"/>
            <p:cNvPicPr>
              <a:picLocks noChangeAspect="1"/>
            </p:cNvPicPr>
            <p:nvPr/>
          </p:nvPicPr>
          <p:blipFill>
            <a:blip r:embed="rId2" cstate="print"/>
            <a:srcRect r="11768"/>
            <a:stretch>
              <a:fillRect/>
            </a:stretch>
          </p:blipFill>
          <p:spPr>
            <a:xfrm rot="10800000" flipH="1" flipV="1">
              <a:off x="0" y="0"/>
              <a:ext cx="1619672" cy="2294400"/>
            </a:xfrm>
            <a:prstGeom prst="rect">
              <a:avLst/>
            </a:prstGeom>
            <a:ln>
              <a:solidFill>
                <a:schemeClr val="accent3">
                  <a:lumMod val="50000"/>
                </a:schemeClr>
              </a:solidFill>
            </a:ln>
          </p:spPr>
        </p:pic>
        <p:pic>
          <p:nvPicPr>
            <p:cNvPr id="8" name="Image 10" descr="Agriculture_GCEB_150112_JLD_2.jpg"/>
            <p:cNvPicPr>
              <a:picLocks noChangeAspect="1"/>
            </p:cNvPicPr>
            <p:nvPr/>
          </p:nvPicPr>
          <p:blipFill>
            <a:blip r:embed="rId3" cstate="print"/>
            <a:srcRect r="12146"/>
            <a:stretch>
              <a:fillRect/>
            </a:stretch>
          </p:blipFill>
          <p:spPr>
            <a:xfrm>
              <a:off x="0" y="2276872"/>
              <a:ext cx="1619672" cy="2304257"/>
            </a:xfrm>
            <a:prstGeom prst="rect">
              <a:avLst/>
            </a:prstGeom>
            <a:ln>
              <a:solidFill>
                <a:schemeClr val="accent3">
                  <a:lumMod val="50000"/>
                </a:schemeClr>
              </a:solidFill>
            </a:ln>
          </p:spPr>
        </p:pic>
        <p:pic>
          <p:nvPicPr>
            <p:cNvPr id="9" name="Image 11" descr="Muanda_RDC_JLD_3.jpg"/>
            <p:cNvPicPr>
              <a:picLocks noChangeAspect="1"/>
            </p:cNvPicPr>
            <p:nvPr/>
          </p:nvPicPr>
          <p:blipFill>
            <a:blip r:embed="rId4" cstate="print"/>
            <a:srcRect r="11768"/>
            <a:stretch>
              <a:fillRect/>
            </a:stretch>
          </p:blipFill>
          <p:spPr>
            <a:xfrm>
              <a:off x="0" y="4563547"/>
              <a:ext cx="1619672" cy="2294453"/>
            </a:xfrm>
            <a:prstGeom prst="rect">
              <a:avLst/>
            </a:prstGeom>
            <a:ln>
              <a:solidFill>
                <a:schemeClr val="accent3">
                  <a:lumMod val="50000"/>
                </a:schemeClr>
              </a:solidFill>
            </a:ln>
          </p:spPr>
        </p:pic>
      </p:grpSp>
      <p:grpSp>
        <p:nvGrpSpPr>
          <p:cNvPr id="14" name="Groupe 8"/>
          <p:cNvGrpSpPr/>
          <p:nvPr userDrawn="1"/>
        </p:nvGrpSpPr>
        <p:grpSpPr>
          <a:xfrm>
            <a:off x="-1" y="0"/>
            <a:ext cx="1619674" cy="6858000"/>
            <a:chOff x="-1" y="0"/>
            <a:chExt cx="1619674" cy="6858000"/>
          </a:xfrm>
        </p:grpSpPr>
        <p:pic>
          <p:nvPicPr>
            <p:cNvPr id="15" name="Image 9" descr="A_forêtC_270811_JL_2.jpg"/>
            <p:cNvPicPr>
              <a:picLocks noChangeAspect="1"/>
            </p:cNvPicPr>
            <p:nvPr/>
          </p:nvPicPr>
          <p:blipFill>
            <a:blip r:embed="rId2" cstate="print"/>
            <a:srcRect r="11768"/>
            <a:stretch>
              <a:fillRect/>
            </a:stretch>
          </p:blipFill>
          <p:spPr>
            <a:xfrm rot="10800000" flipH="1" flipV="1">
              <a:off x="0" y="0"/>
              <a:ext cx="1619672" cy="2294400"/>
            </a:xfrm>
            <a:prstGeom prst="rect">
              <a:avLst/>
            </a:prstGeom>
            <a:ln>
              <a:solidFill>
                <a:schemeClr val="accent3">
                  <a:lumMod val="50000"/>
                </a:schemeClr>
              </a:solidFill>
            </a:ln>
          </p:spPr>
        </p:pic>
        <p:pic>
          <p:nvPicPr>
            <p:cNvPr id="16" name="Image 10" descr="Agriculture_GCEB_150112_JLD_2.jpg"/>
            <p:cNvPicPr>
              <a:picLocks noChangeAspect="1"/>
            </p:cNvPicPr>
            <p:nvPr/>
          </p:nvPicPr>
          <p:blipFill>
            <a:blip r:embed="rId3" cstate="print"/>
            <a:srcRect r="12146"/>
            <a:stretch>
              <a:fillRect/>
            </a:stretch>
          </p:blipFill>
          <p:spPr>
            <a:xfrm>
              <a:off x="0" y="2276872"/>
              <a:ext cx="1619672" cy="2304257"/>
            </a:xfrm>
            <a:prstGeom prst="rect">
              <a:avLst/>
            </a:prstGeom>
            <a:ln>
              <a:solidFill>
                <a:schemeClr val="accent3">
                  <a:lumMod val="50000"/>
                </a:schemeClr>
              </a:solidFill>
            </a:ln>
          </p:spPr>
        </p:pic>
        <p:pic>
          <p:nvPicPr>
            <p:cNvPr id="17" name="Image 11"/>
            <p:cNvPicPr>
              <a:picLocks noChangeAspect="1"/>
            </p:cNvPicPr>
            <p:nvPr/>
          </p:nvPicPr>
          <p:blipFill rotWithShape="1">
            <a:blip r:embed="rId5" cstate="print">
              <a:extLst>
                <a:ext uri="{28A0092B-C50C-407E-A947-70E740481C1C}">
                  <a14:useLocalDpi xmlns:a14="http://schemas.microsoft.com/office/drawing/2010/main" val="0"/>
                </a:ext>
              </a:extLst>
            </a:blip>
            <a:srcRect l="16352" t="23079" r="43811" b="-455"/>
            <a:stretch/>
          </p:blipFill>
          <p:spPr>
            <a:xfrm>
              <a:off x="-1" y="4498523"/>
              <a:ext cx="1619674" cy="2359477"/>
            </a:xfrm>
            <a:prstGeom prst="rect">
              <a:avLst/>
            </a:prstGeom>
            <a:ln>
              <a:solidFill>
                <a:schemeClr val="accent3">
                  <a:lumMod val="50000"/>
                </a:schemeClr>
              </a:solidFill>
            </a:ln>
          </p:spPr>
        </p:pic>
      </p:grpSp>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atin typeface="+mn-lt"/>
              </a:defRPr>
            </a:lvl1pPr>
          </a:lstStyle>
          <a:p>
            <a:fld id="{3F87E36F-53CB-4BBD-B274-2106590FF93D}" type="datetime4">
              <a:rPr lang="en-US" smtClean="0"/>
              <a:t>November 27, 2018</a:t>
            </a:fld>
            <a:endParaRPr lang="en-US" dirty="0"/>
          </a:p>
        </p:txBody>
      </p:sp>
      <p:sp>
        <p:nvSpPr>
          <p:cNvPr id="3" name="Espace réservé du pied de page 2"/>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07708" y="273050"/>
            <a:ext cx="1557809" cy="1162050"/>
          </a:xfrm>
        </p:spPr>
        <p:txBody>
          <a:bodyPr anchor="b"/>
          <a:lstStyle>
            <a:lvl1pPr algn="l">
              <a:defRPr sz="1500" b="1"/>
            </a:lvl1pPr>
          </a:lstStyle>
          <a:p>
            <a:r>
              <a:rPr lang="fr-FR" dirty="0" smtClean="0"/>
              <a:t>Cliquez pour modifier le style du titre</a:t>
            </a:r>
            <a:endParaRPr lang="fr-FR" dirty="0"/>
          </a:p>
        </p:txBody>
      </p:sp>
      <p:sp>
        <p:nvSpPr>
          <p:cNvPr id="3" name="Espace réservé du contenu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907708" y="1435103"/>
            <a:ext cx="1557809"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fld id="{6459E743-9BCC-4931-BE3A-5176D53C9245}" type="datetime4">
              <a:rPr lang="en-US" smtClean="0">
                <a:latin typeface="Times New Roman" pitchFamily="18" charset="0"/>
              </a:rPr>
              <a:t>November 27, 2018</a:t>
            </a:fld>
            <a:endParaRPr lang="en-US">
              <a:latin typeface="Times New Roman" pitchFamily="18" charset="0"/>
            </a:endParaRPr>
          </a:p>
        </p:txBody>
      </p:sp>
      <p:sp>
        <p:nvSpPr>
          <p:cNvPr id="6" name="Espace réservé du pied de page 5"/>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
        <p:nvSpPr>
          <p:cNvPr id="7" name="Espace réservé du numéro de diapositive 6"/>
          <p:cNvSpPr>
            <a:spLocks noGrp="1"/>
          </p:cNvSpPr>
          <p:nvPr>
            <p:ph type="sldNum" sz="quarter" idx="12"/>
          </p:nvPr>
        </p:nvSpPr>
        <p:spPr>
          <a:xfrm>
            <a:off x="5105400" y="6248400"/>
            <a:ext cx="1371600" cy="457200"/>
          </a:xfrm>
          <a:prstGeom prst="rect">
            <a:avLst/>
          </a:prstGeom>
        </p:spPr>
        <p:txBody>
          <a:bodyPr/>
          <a:lstStyle>
            <a:lvl1pPr>
              <a:defRPr/>
            </a:lvl1pPr>
          </a:lstStyle>
          <a:p>
            <a:fld id="{9030A359-FFAD-4858-AEAD-FAD0EB6B3F2A}" type="slidenum">
              <a:rPr lang="en-US"/>
              <a:pPr/>
              <a:t>‹#›</a:t>
            </a:fld>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atin typeface="+mn-lt"/>
              </a:defRPr>
            </a:lvl1pPr>
          </a:lstStyle>
          <a:p>
            <a:fld id="{90E78D06-671E-471E-9C67-5E81BB73F0F4}" type="datetime4">
              <a:rPr lang="en-US" smtClean="0"/>
              <a:t>November 27, 2018</a:t>
            </a:fld>
            <a:endParaRPr lang="en-US" dirty="0"/>
          </a:p>
        </p:txBody>
      </p:sp>
      <p:sp>
        <p:nvSpPr>
          <p:cNvPr id="6" name="Espace réservé du pied de page 5"/>
          <p:cNvSpPr>
            <a:spLocks noGrp="1"/>
          </p:cNvSpPr>
          <p:nvPr>
            <p:ph type="ftr" sz="quarter" idx="11"/>
          </p:nvPr>
        </p:nvSpPr>
        <p:spPr/>
        <p:txBody>
          <a:bodyPr/>
          <a:lstStyle>
            <a:lvl1pPr>
              <a:defRPr/>
            </a:lvl1pPr>
          </a:lstStyle>
          <a:p>
            <a:r>
              <a:rPr lang="en-US" smtClean="0"/>
              <a:t>CoForTips – </a:t>
            </a:r>
            <a:endParaRPr lang="en-US">
              <a:latin typeface="Times New Roman" pitchFamily="18" charset="0"/>
            </a:endParaRPr>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35697" y="228600"/>
            <a:ext cx="692730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835696" y="1600200"/>
            <a:ext cx="6912768"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43464"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defRPr>
            </a:lvl1pPr>
          </a:lstStyle>
          <a:p>
            <a:fld id="{DB71B736-766C-4510-8DF4-5EF8750BC7D4}" type="datetime4">
              <a:rPr lang="en-US" smtClean="0"/>
              <a:t>November 27, 2018</a:t>
            </a:fld>
            <a:endParaRPr lang="en-US"/>
          </a:p>
        </p:txBody>
      </p:sp>
      <p:sp>
        <p:nvSpPr>
          <p:cNvPr id="1029" name="Rectangle 5"/>
          <p:cNvSpPr>
            <a:spLocks noGrp="1" noChangeArrowheads="1"/>
          </p:cNvSpPr>
          <p:nvPr>
            <p:ph type="ftr" sz="quarter" idx="3"/>
          </p:nvPr>
        </p:nvSpPr>
        <p:spPr bwMode="auto">
          <a:xfrm>
            <a:off x="1888976" y="6248400"/>
            <a:ext cx="426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r>
              <a:rPr lang="en-US" smtClean="0"/>
              <a:t>CoForTips – </a:t>
            </a:r>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1" r:id="rId14"/>
  </p:sldLayoutIdLst>
  <p:transition>
    <p:wipe dir="r"/>
  </p:transition>
  <p:timing>
    <p:tnLst>
      <p:par>
        <p:cTn id="1" dur="indefinite" restart="never" nodeType="tmRoot"/>
      </p:par>
    </p:tnLst>
  </p:timing>
  <p:hf sldNum="0" hd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342892" algn="l" rtl="0" eaLnBrk="0" fontAlgn="base" hangingPunct="0">
        <a:spcBef>
          <a:spcPct val="0"/>
        </a:spcBef>
        <a:spcAft>
          <a:spcPct val="0"/>
        </a:spcAft>
        <a:defRPr sz="3300">
          <a:solidFill>
            <a:schemeClr val="tx2"/>
          </a:solidFill>
          <a:latin typeface="Arial Black" pitchFamily="34" charset="0"/>
        </a:defRPr>
      </a:lvl6pPr>
      <a:lvl7pPr marL="685783" algn="l" rtl="0" eaLnBrk="0" fontAlgn="base" hangingPunct="0">
        <a:spcBef>
          <a:spcPct val="0"/>
        </a:spcBef>
        <a:spcAft>
          <a:spcPct val="0"/>
        </a:spcAft>
        <a:defRPr sz="3300">
          <a:solidFill>
            <a:schemeClr val="tx2"/>
          </a:solidFill>
          <a:latin typeface="Arial Black" pitchFamily="34" charset="0"/>
        </a:defRPr>
      </a:lvl7pPr>
      <a:lvl8pPr marL="1028675" algn="l" rtl="0" eaLnBrk="0" fontAlgn="base" hangingPunct="0">
        <a:spcBef>
          <a:spcPct val="0"/>
        </a:spcBef>
        <a:spcAft>
          <a:spcPct val="0"/>
        </a:spcAft>
        <a:defRPr sz="3300">
          <a:solidFill>
            <a:schemeClr val="tx2"/>
          </a:solidFill>
          <a:latin typeface="Arial Black" pitchFamily="34" charset="0"/>
        </a:defRPr>
      </a:lvl8pPr>
      <a:lvl9pPr marL="1371566" algn="l" rtl="0" eaLnBrk="0" fontAlgn="base" hangingPunct="0">
        <a:spcBef>
          <a:spcPct val="0"/>
        </a:spcBef>
        <a:spcAft>
          <a:spcPct val="0"/>
        </a:spcAft>
        <a:defRPr sz="3300">
          <a:solidFill>
            <a:schemeClr val="tx2"/>
          </a:solidFill>
          <a:latin typeface="Arial Black" pitchFamily="34" charset="0"/>
        </a:defRPr>
      </a:lvl9pPr>
    </p:titleStyle>
    <p:bodyStyle>
      <a:lvl1pPr marL="257168" indent="-257168" algn="l" rtl="0" eaLnBrk="0" fontAlgn="base" hangingPunct="0">
        <a:spcBef>
          <a:spcPct val="20000"/>
        </a:spcBef>
        <a:spcAft>
          <a:spcPct val="0"/>
        </a:spcAft>
        <a:buChar char="•"/>
        <a:defRPr sz="2400">
          <a:solidFill>
            <a:schemeClr val="tx1"/>
          </a:solidFill>
          <a:latin typeface="+mn-lt"/>
          <a:ea typeface="+mn-ea"/>
          <a:cs typeface="+mn-cs"/>
        </a:defRPr>
      </a:lvl1pPr>
      <a:lvl2pPr marL="557199" indent="-214308" algn="l" rtl="0" eaLnBrk="0" fontAlgn="base" hangingPunct="0">
        <a:spcBef>
          <a:spcPct val="20000"/>
        </a:spcBef>
        <a:spcAft>
          <a:spcPct val="0"/>
        </a:spcAft>
        <a:buChar char="–"/>
        <a:defRPr sz="2100">
          <a:solidFill>
            <a:schemeClr val="tx1"/>
          </a:solidFill>
          <a:latin typeface="+mn-lt"/>
        </a:defRPr>
      </a:lvl2pPr>
      <a:lvl3pPr marL="857228" indent="-171446" algn="l" rtl="0" eaLnBrk="0" fontAlgn="base" hangingPunct="0">
        <a:spcBef>
          <a:spcPct val="20000"/>
        </a:spcBef>
        <a:spcAft>
          <a:spcPct val="0"/>
        </a:spcAft>
        <a:buChar char="•"/>
        <a:defRPr sz="1800">
          <a:solidFill>
            <a:schemeClr val="tx1"/>
          </a:solidFill>
          <a:latin typeface="+mn-lt"/>
        </a:defRPr>
      </a:lvl3pPr>
      <a:lvl4pPr marL="1200120" indent="-171446" algn="l" rtl="0" eaLnBrk="0" fontAlgn="base" hangingPunct="0">
        <a:spcBef>
          <a:spcPct val="20000"/>
        </a:spcBef>
        <a:spcAft>
          <a:spcPct val="0"/>
        </a:spcAft>
        <a:buChar char="–"/>
        <a:defRPr sz="1500">
          <a:solidFill>
            <a:schemeClr val="tx1"/>
          </a:solidFill>
          <a:latin typeface="+mn-lt"/>
        </a:defRPr>
      </a:lvl4pPr>
      <a:lvl5pPr marL="1543012" indent="-171446" algn="l" rtl="0" eaLnBrk="0" fontAlgn="base" hangingPunct="0">
        <a:spcBef>
          <a:spcPct val="20000"/>
        </a:spcBef>
        <a:spcAft>
          <a:spcPct val="0"/>
        </a:spcAft>
        <a:buChar char="»"/>
        <a:defRPr sz="1500">
          <a:solidFill>
            <a:schemeClr val="tx1"/>
          </a:solidFill>
          <a:latin typeface="+mn-lt"/>
        </a:defRPr>
      </a:lvl5pPr>
      <a:lvl6pPr marL="1885903" indent="-171446" algn="l" rtl="0" eaLnBrk="0" fontAlgn="base" hangingPunct="0">
        <a:spcBef>
          <a:spcPct val="20000"/>
        </a:spcBef>
        <a:spcAft>
          <a:spcPct val="0"/>
        </a:spcAft>
        <a:buChar char="»"/>
        <a:defRPr sz="1500">
          <a:solidFill>
            <a:schemeClr val="tx1"/>
          </a:solidFill>
          <a:latin typeface="+mn-lt"/>
        </a:defRPr>
      </a:lvl6pPr>
      <a:lvl7pPr marL="2228795" indent="-171446" algn="l" rtl="0" eaLnBrk="0" fontAlgn="base" hangingPunct="0">
        <a:spcBef>
          <a:spcPct val="20000"/>
        </a:spcBef>
        <a:spcAft>
          <a:spcPct val="0"/>
        </a:spcAft>
        <a:buChar char="»"/>
        <a:defRPr sz="1500">
          <a:solidFill>
            <a:schemeClr val="tx1"/>
          </a:solidFill>
          <a:latin typeface="+mn-lt"/>
        </a:defRPr>
      </a:lvl7pPr>
      <a:lvl8pPr marL="2571686" indent="-171446" algn="l" rtl="0" eaLnBrk="0" fontAlgn="base" hangingPunct="0">
        <a:spcBef>
          <a:spcPct val="20000"/>
        </a:spcBef>
        <a:spcAft>
          <a:spcPct val="0"/>
        </a:spcAft>
        <a:buChar char="»"/>
        <a:defRPr sz="1500">
          <a:solidFill>
            <a:schemeClr val="tx1"/>
          </a:solidFill>
          <a:latin typeface="+mn-lt"/>
        </a:defRPr>
      </a:lvl8pPr>
      <a:lvl9pPr marL="2914577" indent="-171446" algn="l" rtl="0" eaLnBrk="0" fontAlgn="base" hangingPunct="0">
        <a:spcBef>
          <a:spcPct val="20000"/>
        </a:spcBef>
        <a:spcAft>
          <a:spcPct val="0"/>
        </a:spcAft>
        <a:buChar char="»"/>
        <a:defRPr sz="1500">
          <a:solidFill>
            <a:schemeClr val="tx1"/>
          </a:solidFill>
          <a:latin typeface="+mn-lt"/>
        </a:defRPr>
      </a:lvl9pPr>
    </p:bodyStyle>
    <p:otherStyle>
      <a:defPPr>
        <a:defRPr lang="fr-FR"/>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8080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553" y="228600"/>
            <a:ext cx="822344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39552" y="1600200"/>
            <a:ext cx="8208912"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43464"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defRPr>
            </a:lvl1pPr>
          </a:lstStyle>
          <a:p>
            <a:pPr>
              <a:defRPr/>
            </a:pPr>
            <a:fld id="{DB71B736-766C-4510-8DF4-5EF8750BC7D4}" type="datetime4">
              <a:rPr lang="en-US" smtClean="0">
                <a:solidFill>
                  <a:srgbClr val="00FFFF"/>
                </a:solidFill>
              </a:rPr>
              <a:pPr>
                <a:defRPr/>
              </a:pPr>
              <a:t>November 27, 2018</a:t>
            </a:fld>
            <a:endParaRPr lang="en-US">
              <a:solidFill>
                <a:srgbClr val="00FFFF"/>
              </a:solidFill>
            </a:endParaRPr>
          </a:p>
        </p:txBody>
      </p:sp>
      <p:sp>
        <p:nvSpPr>
          <p:cNvPr id="1029" name="Rectangle 5"/>
          <p:cNvSpPr>
            <a:spLocks noGrp="1" noChangeArrowheads="1"/>
          </p:cNvSpPr>
          <p:nvPr>
            <p:ph type="ftr" sz="quarter" idx="3"/>
          </p:nvPr>
        </p:nvSpPr>
        <p:spPr bwMode="auto">
          <a:xfrm>
            <a:off x="1888976" y="6248400"/>
            <a:ext cx="426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a:defRPr/>
            </a:pPr>
            <a:r>
              <a:rPr lang="en-US" smtClean="0">
                <a:solidFill>
                  <a:srgbClr val="00FFFF"/>
                </a:solidFill>
              </a:rPr>
              <a:t>CoForTips – </a:t>
            </a:r>
            <a:endParaRPr lang="en-US">
              <a:solidFill>
                <a:srgbClr val="00FFFF"/>
              </a:solidFill>
            </a:endParaRPr>
          </a:p>
        </p:txBody>
      </p:sp>
    </p:spTree>
    <p:extLst>
      <p:ext uri="{BB962C8B-B14F-4D97-AF65-F5344CB8AC3E}">
        <p14:creationId xmlns:p14="http://schemas.microsoft.com/office/powerpoint/2010/main" val="3340911629"/>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p:wipe dir="r"/>
  </p:transition>
  <p:timing>
    <p:tnLst>
      <p:par>
        <p:cTn id="1" dur="indefinite" restart="never" nodeType="tmRoot"/>
      </p:par>
    </p:tnLst>
  </p:timing>
  <p:hf sldNum="0" hdr="0" dt="0"/>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itchFamily="34" charset="0"/>
        </a:defRPr>
      </a:lvl2pPr>
      <a:lvl3pPr algn="l" rtl="0" eaLnBrk="0" fontAlgn="base" hangingPunct="0">
        <a:spcBef>
          <a:spcPct val="0"/>
        </a:spcBef>
        <a:spcAft>
          <a:spcPct val="0"/>
        </a:spcAft>
        <a:defRPr sz="3300">
          <a:solidFill>
            <a:schemeClr val="tx2"/>
          </a:solidFill>
          <a:latin typeface="Arial Black" pitchFamily="34" charset="0"/>
        </a:defRPr>
      </a:lvl3pPr>
      <a:lvl4pPr algn="l" rtl="0" eaLnBrk="0" fontAlgn="base" hangingPunct="0">
        <a:spcBef>
          <a:spcPct val="0"/>
        </a:spcBef>
        <a:spcAft>
          <a:spcPct val="0"/>
        </a:spcAft>
        <a:defRPr sz="3300">
          <a:solidFill>
            <a:schemeClr val="tx2"/>
          </a:solidFill>
          <a:latin typeface="Arial Black" pitchFamily="34" charset="0"/>
        </a:defRPr>
      </a:lvl4pPr>
      <a:lvl5pPr algn="l" rtl="0" eaLnBrk="0" fontAlgn="base" hangingPunct="0">
        <a:spcBef>
          <a:spcPct val="0"/>
        </a:spcBef>
        <a:spcAft>
          <a:spcPct val="0"/>
        </a:spcAft>
        <a:defRPr sz="3300">
          <a:solidFill>
            <a:schemeClr val="tx2"/>
          </a:solidFill>
          <a:latin typeface="Arial Black" pitchFamily="34" charset="0"/>
        </a:defRPr>
      </a:lvl5pPr>
      <a:lvl6pPr marL="342892" algn="l" rtl="0" eaLnBrk="0" fontAlgn="base" hangingPunct="0">
        <a:spcBef>
          <a:spcPct val="0"/>
        </a:spcBef>
        <a:spcAft>
          <a:spcPct val="0"/>
        </a:spcAft>
        <a:defRPr sz="3300">
          <a:solidFill>
            <a:schemeClr val="tx2"/>
          </a:solidFill>
          <a:latin typeface="Arial Black" pitchFamily="34" charset="0"/>
        </a:defRPr>
      </a:lvl6pPr>
      <a:lvl7pPr marL="685783" algn="l" rtl="0" eaLnBrk="0" fontAlgn="base" hangingPunct="0">
        <a:spcBef>
          <a:spcPct val="0"/>
        </a:spcBef>
        <a:spcAft>
          <a:spcPct val="0"/>
        </a:spcAft>
        <a:defRPr sz="3300">
          <a:solidFill>
            <a:schemeClr val="tx2"/>
          </a:solidFill>
          <a:latin typeface="Arial Black" pitchFamily="34" charset="0"/>
        </a:defRPr>
      </a:lvl7pPr>
      <a:lvl8pPr marL="1028675" algn="l" rtl="0" eaLnBrk="0" fontAlgn="base" hangingPunct="0">
        <a:spcBef>
          <a:spcPct val="0"/>
        </a:spcBef>
        <a:spcAft>
          <a:spcPct val="0"/>
        </a:spcAft>
        <a:defRPr sz="3300">
          <a:solidFill>
            <a:schemeClr val="tx2"/>
          </a:solidFill>
          <a:latin typeface="Arial Black" pitchFamily="34" charset="0"/>
        </a:defRPr>
      </a:lvl8pPr>
      <a:lvl9pPr marL="1371566" algn="l" rtl="0" eaLnBrk="0" fontAlgn="base" hangingPunct="0">
        <a:spcBef>
          <a:spcPct val="0"/>
        </a:spcBef>
        <a:spcAft>
          <a:spcPct val="0"/>
        </a:spcAft>
        <a:defRPr sz="3300">
          <a:solidFill>
            <a:schemeClr val="tx2"/>
          </a:solidFill>
          <a:latin typeface="Arial Black" pitchFamily="34" charset="0"/>
        </a:defRPr>
      </a:lvl9pPr>
    </p:titleStyle>
    <p:bodyStyle>
      <a:lvl1pPr marL="257168" indent="-257168" algn="l" rtl="0" eaLnBrk="0" fontAlgn="base" hangingPunct="0">
        <a:spcBef>
          <a:spcPct val="20000"/>
        </a:spcBef>
        <a:spcAft>
          <a:spcPct val="0"/>
        </a:spcAft>
        <a:buChar char="•"/>
        <a:defRPr sz="2400">
          <a:solidFill>
            <a:schemeClr val="tx1"/>
          </a:solidFill>
          <a:latin typeface="+mn-lt"/>
          <a:ea typeface="+mn-ea"/>
          <a:cs typeface="+mn-cs"/>
        </a:defRPr>
      </a:lvl1pPr>
      <a:lvl2pPr marL="557199" indent="-214308" algn="l" rtl="0" eaLnBrk="0" fontAlgn="base" hangingPunct="0">
        <a:spcBef>
          <a:spcPct val="20000"/>
        </a:spcBef>
        <a:spcAft>
          <a:spcPct val="0"/>
        </a:spcAft>
        <a:buChar char="–"/>
        <a:defRPr sz="2100">
          <a:solidFill>
            <a:schemeClr val="tx1"/>
          </a:solidFill>
          <a:latin typeface="+mn-lt"/>
        </a:defRPr>
      </a:lvl2pPr>
      <a:lvl3pPr marL="857228" indent="-171446" algn="l" rtl="0" eaLnBrk="0" fontAlgn="base" hangingPunct="0">
        <a:spcBef>
          <a:spcPct val="20000"/>
        </a:spcBef>
        <a:spcAft>
          <a:spcPct val="0"/>
        </a:spcAft>
        <a:buChar char="•"/>
        <a:defRPr sz="1800">
          <a:solidFill>
            <a:schemeClr val="tx1"/>
          </a:solidFill>
          <a:latin typeface="+mn-lt"/>
        </a:defRPr>
      </a:lvl3pPr>
      <a:lvl4pPr marL="1200120" indent="-171446" algn="l" rtl="0" eaLnBrk="0" fontAlgn="base" hangingPunct="0">
        <a:spcBef>
          <a:spcPct val="20000"/>
        </a:spcBef>
        <a:spcAft>
          <a:spcPct val="0"/>
        </a:spcAft>
        <a:buChar char="–"/>
        <a:defRPr sz="1500">
          <a:solidFill>
            <a:schemeClr val="tx1"/>
          </a:solidFill>
          <a:latin typeface="+mn-lt"/>
        </a:defRPr>
      </a:lvl4pPr>
      <a:lvl5pPr marL="1543012" indent="-171446" algn="l" rtl="0" eaLnBrk="0" fontAlgn="base" hangingPunct="0">
        <a:spcBef>
          <a:spcPct val="20000"/>
        </a:spcBef>
        <a:spcAft>
          <a:spcPct val="0"/>
        </a:spcAft>
        <a:buChar char="»"/>
        <a:defRPr sz="1500">
          <a:solidFill>
            <a:schemeClr val="tx1"/>
          </a:solidFill>
          <a:latin typeface="+mn-lt"/>
        </a:defRPr>
      </a:lvl5pPr>
      <a:lvl6pPr marL="1885903" indent="-171446" algn="l" rtl="0" eaLnBrk="0" fontAlgn="base" hangingPunct="0">
        <a:spcBef>
          <a:spcPct val="20000"/>
        </a:spcBef>
        <a:spcAft>
          <a:spcPct val="0"/>
        </a:spcAft>
        <a:buChar char="»"/>
        <a:defRPr sz="1500">
          <a:solidFill>
            <a:schemeClr val="tx1"/>
          </a:solidFill>
          <a:latin typeface="+mn-lt"/>
        </a:defRPr>
      </a:lvl6pPr>
      <a:lvl7pPr marL="2228795" indent="-171446" algn="l" rtl="0" eaLnBrk="0" fontAlgn="base" hangingPunct="0">
        <a:spcBef>
          <a:spcPct val="20000"/>
        </a:spcBef>
        <a:spcAft>
          <a:spcPct val="0"/>
        </a:spcAft>
        <a:buChar char="»"/>
        <a:defRPr sz="1500">
          <a:solidFill>
            <a:schemeClr val="tx1"/>
          </a:solidFill>
          <a:latin typeface="+mn-lt"/>
        </a:defRPr>
      </a:lvl7pPr>
      <a:lvl8pPr marL="2571686" indent="-171446" algn="l" rtl="0" eaLnBrk="0" fontAlgn="base" hangingPunct="0">
        <a:spcBef>
          <a:spcPct val="20000"/>
        </a:spcBef>
        <a:spcAft>
          <a:spcPct val="0"/>
        </a:spcAft>
        <a:buChar char="»"/>
        <a:defRPr sz="1500">
          <a:solidFill>
            <a:schemeClr val="tx1"/>
          </a:solidFill>
          <a:latin typeface="+mn-lt"/>
        </a:defRPr>
      </a:lvl8pPr>
      <a:lvl9pPr marL="2914577" indent="-171446" algn="l" rtl="0" eaLnBrk="0" fontAlgn="base" hangingPunct="0">
        <a:spcBef>
          <a:spcPct val="20000"/>
        </a:spcBef>
        <a:spcAft>
          <a:spcPct val="0"/>
        </a:spcAft>
        <a:buChar char="»"/>
        <a:defRPr sz="1500">
          <a:solidFill>
            <a:schemeClr val="tx1"/>
          </a:solidFill>
          <a:latin typeface="+mn-lt"/>
        </a:defRPr>
      </a:lvl9pPr>
    </p:bodyStyle>
    <p:otherStyle>
      <a:defPPr>
        <a:defRPr lang="fr-FR"/>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8.jp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7.jpeg"/><Relationship Id="rId2" Type="http://schemas.openxmlformats.org/officeDocument/2006/relationships/image" Target="../media/image12.jpe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16.jpg"/><Relationship Id="rId5" Type="http://schemas.openxmlformats.org/officeDocument/2006/relationships/image" Target="../media/image4.png"/><Relationship Id="rId15" Type="http://schemas.openxmlformats.org/officeDocument/2006/relationships/image" Target="../media/image20.png"/><Relationship Id="rId10" Type="http://schemas.openxmlformats.org/officeDocument/2006/relationships/image" Target="../media/image15.jp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0.png"/><Relationship Id="rId1" Type="http://schemas.openxmlformats.org/officeDocument/2006/relationships/slideLayout" Target="../slideLayouts/slideLayout27.xml"/><Relationship Id="rId5" Type="http://schemas.openxmlformats.org/officeDocument/2006/relationships/image" Target="../media/image46.jpe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jpeg"/><Relationship Id="rId2" Type="http://schemas.openxmlformats.org/officeDocument/2006/relationships/image" Target="../media/image28.jpeg"/><Relationship Id="rId1" Type="http://schemas.openxmlformats.org/officeDocument/2006/relationships/slideLayout" Target="../slideLayouts/slideLayout2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27.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7584" y="5065157"/>
            <a:ext cx="2388912" cy="916976"/>
          </a:xfrm>
          <a:prstGeom prst="rect">
            <a:avLst/>
          </a:prstGeom>
        </p:spPr>
      </p:pic>
      <p:pic>
        <p:nvPicPr>
          <p:cNvPr id="5" name="Image 7" descr="A_forêtC_270811_JL.JPG"/>
          <p:cNvPicPr>
            <a:picLocks noChangeAspect="1"/>
          </p:cNvPicPr>
          <p:nvPr/>
        </p:nvPicPr>
        <p:blipFill rotWithShape="1">
          <a:blip r:embed="rId3" cstate="print"/>
          <a:srcRect l="7081" t="12726" r="4201" b="12726"/>
          <a:stretch/>
        </p:blipFill>
        <p:spPr>
          <a:xfrm>
            <a:off x="0" y="949796"/>
            <a:ext cx="9144000" cy="5143500"/>
          </a:xfrm>
          <a:prstGeom prst="rect">
            <a:avLst/>
          </a:prstGeom>
        </p:spPr>
      </p:pic>
      <p:sp>
        <p:nvSpPr>
          <p:cNvPr id="6" name="Rectangle 5"/>
          <p:cNvSpPr/>
          <p:nvPr/>
        </p:nvSpPr>
        <p:spPr bwMode="auto">
          <a:xfrm>
            <a:off x="0" y="-27965"/>
            <a:ext cx="9144000" cy="979445"/>
          </a:xfrm>
          <a:prstGeom prst="rect">
            <a:avLst/>
          </a:prstGeom>
          <a:solidFill>
            <a:srgbClr val="FFFFFF"/>
          </a:solidFill>
          <a:ln w="9525" cap="flat" cmpd="sng" algn="ctr">
            <a:no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en-US"/>
          </a:p>
        </p:txBody>
      </p:sp>
      <p:sp>
        <p:nvSpPr>
          <p:cNvPr id="7" name="Rectangle 6"/>
          <p:cNvSpPr/>
          <p:nvPr/>
        </p:nvSpPr>
        <p:spPr bwMode="auto">
          <a:xfrm>
            <a:off x="0" y="4926494"/>
            <a:ext cx="9144000" cy="1958890"/>
          </a:xfrm>
          <a:prstGeom prst="rect">
            <a:avLst/>
          </a:prstGeom>
          <a:solidFill>
            <a:srgbClr val="FFFFFF"/>
          </a:solidFill>
          <a:ln w="9525" cap="flat" cmpd="sng" algn="ctr">
            <a:no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en-US"/>
          </a:p>
        </p:txBody>
      </p:sp>
      <p:pic>
        <p:nvPicPr>
          <p:cNvPr id="8" name="Image 10" descr="logo - biodivERsA - final version.png"/>
          <p:cNvPicPr>
            <a:picLocks noChangeAspect="1"/>
          </p:cNvPicPr>
          <p:nvPr/>
        </p:nvPicPr>
        <p:blipFill>
          <a:blip r:embed="rId4"/>
          <a:stretch>
            <a:fillRect/>
          </a:stretch>
        </p:blipFill>
        <p:spPr>
          <a:xfrm>
            <a:off x="228507" y="1326017"/>
            <a:ext cx="2056487" cy="589709"/>
          </a:xfrm>
          <a:prstGeom prst="rect">
            <a:avLst/>
          </a:prstGeom>
          <a:solidFill>
            <a:srgbClr val="FFFFFF"/>
          </a:solidFill>
        </p:spPr>
      </p:pic>
      <p:pic>
        <p:nvPicPr>
          <p:cNvPr id="11" name="Image 10" descr="ETH.png"/>
          <p:cNvPicPr>
            <a:picLocks noChangeAspect="1"/>
          </p:cNvPicPr>
          <p:nvPr/>
        </p:nvPicPr>
        <p:blipFill>
          <a:blip r:embed="rId5" cstate="print"/>
          <a:stretch>
            <a:fillRect/>
          </a:stretch>
        </p:blipFill>
        <p:spPr>
          <a:xfrm>
            <a:off x="6595680" y="5062641"/>
            <a:ext cx="2296800" cy="792000"/>
          </a:xfrm>
          <a:prstGeom prst="rect">
            <a:avLst/>
          </a:prstGeom>
        </p:spPr>
      </p:pic>
      <p:pic>
        <p:nvPicPr>
          <p:cNvPr id="12" name="Image 10" descr="ensemble logos.jpg"/>
          <p:cNvPicPr/>
          <p:nvPr/>
        </p:nvPicPr>
        <p:blipFill rotWithShape="1">
          <a:blip r:embed="rId6" cstate="print"/>
          <a:srcRect l="24415" r="60515" b="33100"/>
          <a:stretch/>
        </p:blipFill>
        <p:spPr>
          <a:xfrm>
            <a:off x="1760285" y="5148752"/>
            <a:ext cx="723483" cy="792000"/>
          </a:xfrm>
          <a:prstGeom prst="rect">
            <a:avLst/>
          </a:prstGeom>
        </p:spPr>
      </p:pic>
      <p:pic>
        <p:nvPicPr>
          <p:cNvPr id="13" name="Picture 2" descr="ii-conf-light"/>
          <p:cNvPicPr>
            <a:picLocks noChangeAspect="1" noChangeArrowheads="1"/>
          </p:cNvPicPr>
          <p:nvPr/>
        </p:nvPicPr>
        <p:blipFill rotWithShape="1">
          <a:blip r:embed="rId7" cstate="print"/>
          <a:srcRect r="92609" b="86280"/>
          <a:stretch/>
        </p:blipFill>
        <p:spPr bwMode="auto">
          <a:xfrm>
            <a:off x="8388424" y="5899094"/>
            <a:ext cx="646481" cy="900000"/>
          </a:xfrm>
          <a:prstGeom prst="rect">
            <a:avLst/>
          </a:prstGeom>
          <a:noFill/>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8410" y="5070902"/>
            <a:ext cx="1637653" cy="936000"/>
          </a:xfrm>
          <a:prstGeom prst="rect">
            <a:avLst/>
          </a:prstGeom>
        </p:spPr>
      </p:pic>
      <p:pic>
        <p:nvPicPr>
          <p:cNvPr id="15" name="Picture 2" descr="http://www.fondationbiodiversite.fr/templates/commun/images/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1326467"/>
            <a:ext cx="957071" cy="589709"/>
          </a:xfrm>
          <a:prstGeom prst="rect">
            <a:avLst/>
          </a:prstGeom>
          <a:solidFill>
            <a:srgbClr val="FFFFFF"/>
          </a:solidFill>
          <a:ln>
            <a:solidFill>
              <a:srgbClr val="FFFFFF"/>
            </a:solidFill>
          </a:ln>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8264" y="6009927"/>
            <a:ext cx="795537" cy="792000"/>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4937" y="5148752"/>
            <a:ext cx="539236" cy="792000"/>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77193" y="2774558"/>
            <a:ext cx="2267744" cy="870466"/>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0240" y="6023331"/>
            <a:ext cx="828833" cy="792000"/>
          </a:xfrm>
          <a:prstGeom prst="rect">
            <a:avLst/>
          </a:prstGeom>
        </p:spPr>
      </p:pic>
      <p:pic>
        <p:nvPicPr>
          <p:cNvPr id="20" name="Picture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069" y="5229288"/>
            <a:ext cx="1121417" cy="792000"/>
          </a:xfrm>
          <a:prstGeom prst="rect">
            <a:avLst/>
          </a:prstGeom>
          <a:solidFill>
            <a:srgbClr val="FFFFFF"/>
          </a:solidFill>
        </p:spPr>
      </p:pic>
      <p:pic>
        <p:nvPicPr>
          <p:cNvPr id="21" name="Picture 2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16797" y="6068747"/>
            <a:ext cx="3603600" cy="792000"/>
          </a:xfrm>
          <a:prstGeom prst="rect">
            <a:avLst/>
          </a:prstGeom>
        </p:spPr>
      </p:pic>
      <p:grpSp>
        <p:nvGrpSpPr>
          <p:cNvPr id="22" name="Group 21"/>
          <p:cNvGrpSpPr/>
          <p:nvPr/>
        </p:nvGrpSpPr>
        <p:grpSpPr>
          <a:xfrm>
            <a:off x="-54734" y="765281"/>
            <a:ext cx="9254264" cy="215447"/>
            <a:chOff x="-72979" y="664352"/>
            <a:chExt cx="12339019" cy="287262"/>
          </a:xfrm>
        </p:grpSpPr>
        <p:sp>
          <p:nvSpPr>
            <p:cNvPr id="23" name="Rettangolo 2"/>
            <p:cNvSpPr/>
            <p:nvPr/>
          </p:nvSpPr>
          <p:spPr>
            <a:xfrm>
              <a:off x="-72979" y="674388"/>
              <a:ext cx="12339019" cy="277226"/>
            </a:xfrm>
            <a:prstGeom prst="rect">
              <a:avLst/>
            </a:prstGeom>
            <a:solidFill>
              <a:srgbClr val="921B7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685749"/>
              <a:r>
                <a:rPr lang="en-US" sz="900">
                  <a:solidFill>
                    <a:prstClr val="white"/>
                  </a:solidFill>
                  <a:ea typeface="ＭＳ 明朝" charset="-128"/>
                  <a:cs typeface="Times New Roman" charset="0"/>
                </a:rPr>
                <a:t> </a:t>
              </a:r>
            </a:p>
          </p:txBody>
        </p:sp>
        <p:sp>
          <p:nvSpPr>
            <p:cNvPr id="24" name="Rettangolo 9"/>
            <p:cNvSpPr/>
            <p:nvPr/>
          </p:nvSpPr>
          <p:spPr>
            <a:xfrm rot="-120000">
              <a:off x="-72979" y="664352"/>
              <a:ext cx="12337955" cy="275634"/>
            </a:xfrm>
            <a:prstGeom prst="rect">
              <a:avLst/>
            </a:prstGeom>
            <a:solidFill>
              <a:srgbClr val="5DA948"/>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685749"/>
              <a:r>
                <a:rPr lang="en-US" sz="900">
                  <a:solidFill>
                    <a:prstClr val="white"/>
                  </a:solidFill>
                  <a:ea typeface="ＭＳ 明朝" charset="-128"/>
                  <a:cs typeface="Times New Roman" charset="0"/>
                </a:rPr>
                <a:t> </a:t>
              </a:r>
            </a:p>
          </p:txBody>
        </p:sp>
      </p:grpSp>
      <p:grpSp>
        <p:nvGrpSpPr>
          <p:cNvPr id="26" name="Group 25"/>
          <p:cNvGrpSpPr/>
          <p:nvPr/>
        </p:nvGrpSpPr>
        <p:grpSpPr>
          <a:xfrm>
            <a:off x="-59711" y="4730385"/>
            <a:ext cx="9259887" cy="210783"/>
            <a:chOff x="-79615" y="5261752"/>
            <a:chExt cx="12346516" cy="281044"/>
          </a:xfrm>
        </p:grpSpPr>
        <p:sp>
          <p:nvSpPr>
            <p:cNvPr id="27" name="Rettangolo 2"/>
            <p:cNvSpPr/>
            <p:nvPr/>
          </p:nvSpPr>
          <p:spPr>
            <a:xfrm rot="10920000">
              <a:off x="-78565" y="5267162"/>
              <a:ext cx="12345466" cy="275634"/>
            </a:xfrm>
            <a:prstGeom prst="rect">
              <a:avLst/>
            </a:prstGeom>
            <a:solidFill>
              <a:srgbClr val="921B75"/>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685749"/>
              <a:r>
                <a:rPr lang="en-US" sz="900">
                  <a:solidFill>
                    <a:prstClr val="white"/>
                  </a:solidFill>
                  <a:ea typeface="ＭＳ 明朝" charset="-128"/>
                  <a:cs typeface="Times New Roman" charset="0"/>
                </a:rPr>
                <a:t> </a:t>
              </a:r>
            </a:p>
          </p:txBody>
        </p:sp>
        <p:sp>
          <p:nvSpPr>
            <p:cNvPr id="28" name="Rettangolo 9"/>
            <p:cNvSpPr/>
            <p:nvPr/>
          </p:nvSpPr>
          <p:spPr>
            <a:xfrm>
              <a:off x="-79615" y="5261752"/>
              <a:ext cx="12345655" cy="275634"/>
            </a:xfrm>
            <a:prstGeom prst="rect">
              <a:avLst/>
            </a:prstGeom>
            <a:solidFill>
              <a:srgbClr val="5DA948"/>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685749"/>
              <a:r>
                <a:rPr lang="en-US" sz="900">
                  <a:solidFill>
                    <a:prstClr val="white"/>
                  </a:solidFill>
                  <a:ea typeface="ＭＳ 明朝" charset="-128"/>
                  <a:cs typeface="Times New Roman" charset="0"/>
                </a:rPr>
                <a:t> </a:t>
              </a:r>
            </a:p>
          </p:txBody>
        </p:sp>
      </p:grpSp>
      <p:pic>
        <p:nvPicPr>
          <p:cNvPr id="2054" name="Picture 6" descr="http://hal.ird.fr/public/logo_IRD_2016_BLOC_FR_COUL.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63926" y="6006906"/>
            <a:ext cx="960023" cy="7904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31802" y="4280668"/>
            <a:ext cx="4879862" cy="338554"/>
          </a:xfrm>
          <a:prstGeom prst="rect">
            <a:avLst/>
          </a:prstGeom>
          <a:noFill/>
        </p:spPr>
        <p:txBody>
          <a:bodyPr wrap="none" rtlCol="0">
            <a:spAutoFit/>
          </a:bodyPr>
          <a:lstStyle/>
          <a:p>
            <a:r>
              <a:rPr lang="en-US" sz="1600" dirty="0" smtClean="0">
                <a:solidFill>
                  <a:srgbClr val="FFFFFD"/>
                </a:solidFill>
                <a:latin typeface="+mn-lt"/>
              </a:rPr>
              <a:t>Claude Garcia and </a:t>
            </a:r>
            <a:r>
              <a:rPr lang="en-US" sz="1600" dirty="0" err="1" smtClean="0">
                <a:solidFill>
                  <a:srgbClr val="FFFFFD"/>
                </a:solidFill>
                <a:latin typeface="+mn-lt"/>
              </a:rPr>
              <a:t>Laurene</a:t>
            </a:r>
            <a:r>
              <a:rPr lang="en-US" sz="1600" dirty="0" smtClean="0">
                <a:solidFill>
                  <a:srgbClr val="FFFFFD"/>
                </a:solidFill>
                <a:latin typeface="+mn-lt"/>
              </a:rPr>
              <a:t> </a:t>
            </a:r>
            <a:r>
              <a:rPr lang="en-US" sz="1600" dirty="0" err="1" smtClean="0">
                <a:solidFill>
                  <a:srgbClr val="FFFFFD"/>
                </a:solidFill>
                <a:latin typeface="+mn-lt"/>
              </a:rPr>
              <a:t>Feintrenie</a:t>
            </a:r>
            <a:r>
              <a:rPr lang="en-US" sz="1600" dirty="0" smtClean="0">
                <a:solidFill>
                  <a:srgbClr val="FFFFFD"/>
                </a:solidFill>
                <a:latin typeface="+mn-lt"/>
              </a:rPr>
              <a:t> – Paris 2018</a:t>
            </a:r>
            <a:endParaRPr lang="de-CH" sz="1600" dirty="0">
              <a:solidFill>
                <a:srgbClr val="FFFFFD"/>
              </a:solidFill>
              <a:latin typeface="+mn-lt"/>
            </a:endParaRPr>
          </a:p>
        </p:txBody>
      </p:sp>
    </p:spTree>
    <p:extLst>
      <p:ext uri="{BB962C8B-B14F-4D97-AF65-F5344CB8AC3E}">
        <p14:creationId xmlns:p14="http://schemas.microsoft.com/office/powerpoint/2010/main" val="488156886"/>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b="11918"/>
          <a:stretch/>
        </p:blipFill>
        <p:spPr bwMode="auto">
          <a:xfrm>
            <a:off x="179512" y="2204864"/>
            <a:ext cx="8175677" cy="2214246"/>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77871551"/>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rotWithShape="1">
          <a:blip r:embed="rId2"/>
          <a:srcRect l="40705" t="34615" r="39263" b="27949"/>
          <a:stretch/>
        </p:blipFill>
        <p:spPr bwMode="auto">
          <a:xfrm>
            <a:off x="539552" y="836712"/>
            <a:ext cx="4024321" cy="4700431"/>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91449649"/>
      </p:ext>
    </p:extLst>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60648"/>
            <a:ext cx="8953429" cy="6336704"/>
          </a:xfrm>
          <a:prstGeom prst="rect">
            <a:avLst/>
          </a:prstGeom>
        </p:spPr>
      </p:pic>
      <p:pic>
        <p:nvPicPr>
          <p:cNvPr id="5" name="Image 1"/>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707906" y="1160748"/>
            <a:ext cx="5134514" cy="3371850"/>
          </a:xfrm>
          <a:prstGeom prst="rect">
            <a:avLst/>
          </a:prstGeom>
          <a:noFill/>
          <a:ln>
            <a:noFill/>
          </a:ln>
        </p:spPr>
      </p:pic>
    </p:spTree>
    <p:extLst>
      <p:ext uri="{BB962C8B-B14F-4D97-AF65-F5344CB8AC3E}">
        <p14:creationId xmlns:p14="http://schemas.microsoft.com/office/powerpoint/2010/main" val="35439100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78" y="836715"/>
            <a:ext cx="9178134" cy="5300371"/>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5080" r="26676"/>
          <a:stretch/>
        </p:blipFill>
        <p:spPr>
          <a:xfrm>
            <a:off x="4139952" y="836715"/>
            <a:ext cx="2592288" cy="5300371"/>
          </a:xfrm>
          <a:prstGeom prst="rect">
            <a:avLst/>
          </a:prstGeom>
        </p:spPr>
      </p:pic>
    </p:spTree>
    <p:extLst>
      <p:ext uri="{BB962C8B-B14F-4D97-AF65-F5344CB8AC3E}">
        <p14:creationId xmlns:p14="http://schemas.microsoft.com/office/powerpoint/2010/main" val="857991434"/>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05" t="6220"/>
          <a:stretch/>
        </p:blipFill>
        <p:spPr bwMode="auto">
          <a:xfrm>
            <a:off x="0" y="-13717"/>
            <a:ext cx="9152262" cy="6963663"/>
          </a:xfrm>
          <a:prstGeom prst="rect">
            <a:avLst/>
          </a:prstGeom>
          <a:solidFill>
            <a:srgbClr val="FFFFFF"/>
          </a:solidFill>
          <a:ln>
            <a:noFill/>
          </a:ln>
          <a:effectLst/>
          <a:extLst/>
        </p:spPr>
      </p:pic>
      <p:sp>
        <p:nvSpPr>
          <p:cNvPr id="31" name="Isosceles Triangle 30"/>
          <p:cNvSpPr/>
          <p:nvPr/>
        </p:nvSpPr>
        <p:spPr bwMode="auto">
          <a:xfrm>
            <a:off x="3464878" y="1914448"/>
            <a:ext cx="2009024" cy="1731917"/>
          </a:xfrm>
          <a:prstGeom prst="triangle">
            <a:avLst/>
          </a:prstGeom>
          <a:noFill/>
          <a:ln w="38100" cap="flat" cmpd="sng" algn="ctr">
            <a:solidFill>
              <a:srgbClr val="FFFFFF"/>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CH" sz="1800">
              <a:ln>
                <a:solidFill>
                  <a:srgbClr val="FFFFFD"/>
                </a:solidFill>
              </a:ln>
            </a:endParaRPr>
          </a:p>
        </p:txBody>
      </p:sp>
      <p:sp>
        <p:nvSpPr>
          <p:cNvPr id="36" name="TextBox 35"/>
          <p:cNvSpPr txBox="1"/>
          <p:nvPr/>
        </p:nvSpPr>
        <p:spPr>
          <a:xfrm>
            <a:off x="4335217" y="2026802"/>
            <a:ext cx="314510" cy="369332"/>
          </a:xfrm>
          <a:prstGeom prst="rect">
            <a:avLst/>
          </a:prstGeom>
          <a:noFill/>
          <a:ln>
            <a:noFill/>
          </a:ln>
        </p:spPr>
        <p:txBody>
          <a:bodyPr wrap="none" rtlCol="0">
            <a:spAutoFit/>
          </a:bodyPr>
          <a:lstStyle/>
          <a:p>
            <a:r>
              <a:rPr lang="en-US" sz="1800" b="1" dirty="0">
                <a:ln>
                  <a:solidFill>
                    <a:srgbClr val="FFFFFD"/>
                  </a:solidFill>
                </a:ln>
                <a:solidFill>
                  <a:srgbClr val="FFFFFD"/>
                </a:solidFill>
                <a:latin typeface="Calibri" panose="020F0502020204030204" pitchFamily="34" charset="0"/>
              </a:rPr>
              <a:t>R</a:t>
            </a:r>
            <a:endParaRPr lang="de-CH" sz="1800" b="1" dirty="0">
              <a:ln>
                <a:solidFill>
                  <a:srgbClr val="FFFFFD"/>
                </a:solidFill>
              </a:ln>
              <a:solidFill>
                <a:srgbClr val="FFFFFD"/>
              </a:solidFill>
              <a:latin typeface="Calibri" panose="020F0502020204030204" pitchFamily="34" charset="0"/>
            </a:endParaRPr>
          </a:p>
        </p:txBody>
      </p:sp>
      <p:sp>
        <p:nvSpPr>
          <p:cNvPr id="37" name="TextBox 36"/>
          <p:cNvSpPr txBox="1"/>
          <p:nvPr/>
        </p:nvSpPr>
        <p:spPr>
          <a:xfrm>
            <a:off x="5004048" y="3307877"/>
            <a:ext cx="324128" cy="369332"/>
          </a:xfrm>
          <a:prstGeom prst="rect">
            <a:avLst/>
          </a:prstGeom>
          <a:noFill/>
          <a:ln>
            <a:noFill/>
          </a:ln>
        </p:spPr>
        <p:txBody>
          <a:bodyPr wrap="none" rtlCol="0">
            <a:spAutoFit/>
          </a:bodyPr>
          <a:lstStyle/>
          <a:p>
            <a:r>
              <a:rPr lang="en-US" sz="1800" b="1" dirty="0">
                <a:ln>
                  <a:solidFill>
                    <a:srgbClr val="FFFFFD"/>
                  </a:solidFill>
                </a:ln>
                <a:solidFill>
                  <a:srgbClr val="FFFFFD"/>
                </a:solidFill>
                <a:latin typeface="Calibri" panose="020F0502020204030204" pitchFamily="34" charset="0"/>
              </a:rPr>
              <a:t>A</a:t>
            </a:r>
            <a:endParaRPr lang="de-CH" sz="1800" b="1" dirty="0">
              <a:ln>
                <a:solidFill>
                  <a:srgbClr val="FFFFFD"/>
                </a:solidFill>
              </a:ln>
              <a:solidFill>
                <a:srgbClr val="FFFFFD"/>
              </a:solidFill>
              <a:latin typeface="Calibri" panose="020F0502020204030204" pitchFamily="34" charset="0"/>
            </a:endParaRPr>
          </a:p>
        </p:txBody>
      </p:sp>
      <p:sp>
        <p:nvSpPr>
          <p:cNvPr id="45" name="TextBox 44"/>
          <p:cNvSpPr txBox="1"/>
          <p:nvPr/>
        </p:nvSpPr>
        <p:spPr>
          <a:xfrm>
            <a:off x="3608793" y="3307877"/>
            <a:ext cx="293670" cy="369332"/>
          </a:xfrm>
          <a:prstGeom prst="rect">
            <a:avLst/>
          </a:prstGeom>
          <a:noFill/>
          <a:ln>
            <a:noFill/>
          </a:ln>
        </p:spPr>
        <p:txBody>
          <a:bodyPr wrap="none" rtlCol="0">
            <a:spAutoFit/>
          </a:bodyPr>
          <a:lstStyle/>
          <a:p>
            <a:r>
              <a:rPr lang="en-US" sz="1800" b="1" dirty="0">
                <a:ln>
                  <a:solidFill>
                    <a:srgbClr val="FFFFFD"/>
                  </a:solidFill>
                </a:ln>
                <a:solidFill>
                  <a:srgbClr val="FFFFFD"/>
                </a:solidFill>
                <a:latin typeface="Calibri" panose="020F0502020204030204" pitchFamily="34" charset="0"/>
              </a:rPr>
              <a:t>S</a:t>
            </a:r>
            <a:endParaRPr lang="de-CH" sz="1800" b="1" dirty="0">
              <a:ln>
                <a:solidFill>
                  <a:srgbClr val="FFFFFD"/>
                </a:solidFill>
              </a:ln>
              <a:solidFill>
                <a:srgbClr val="FFFFFD"/>
              </a:solidFill>
              <a:latin typeface="Calibri" panose="020F0502020204030204" pitchFamily="34" charset="0"/>
            </a:endParaRPr>
          </a:p>
        </p:txBody>
      </p:sp>
      <p:cxnSp>
        <p:nvCxnSpPr>
          <p:cNvPr id="46" name="Straight Connector 45"/>
          <p:cNvCxnSpPr>
            <a:endCxn id="31" idx="2"/>
          </p:cNvCxnSpPr>
          <p:nvPr/>
        </p:nvCxnSpPr>
        <p:spPr bwMode="auto">
          <a:xfrm flipH="1">
            <a:off x="3464880" y="3253871"/>
            <a:ext cx="227647" cy="392494"/>
          </a:xfrm>
          <a:prstGeom prst="line">
            <a:avLst/>
          </a:prstGeom>
          <a:solidFill>
            <a:schemeClr val="accent1"/>
          </a:solidFill>
          <a:ln w="38100" cap="flat" cmpd="sng" algn="ctr">
            <a:solidFill>
              <a:srgbClr val="FFFFFF"/>
            </a:solidFill>
            <a:prstDash val="solid"/>
            <a:round/>
            <a:headEnd type="none" w="med" len="med"/>
            <a:tailEnd type="none" w="med" len="med"/>
          </a:ln>
          <a:effectLst/>
        </p:spPr>
      </p:cxnSp>
      <p:cxnSp>
        <p:nvCxnSpPr>
          <p:cNvPr id="47" name="Straight Connector 46"/>
          <p:cNvCxnSpPr/>
          <p:nvPr/>
        </p:nvCxnSpPr>
        <p:spPr bwMode="auto">
          <a:xfrm flipH="1">
            <a:off x="3947259" y="1911686"/>
            <a:ext cx="522473" cy="900813"/>
          </a:xfrm>
          <a:prstGeom prst="line">
            <a:avLst/>
          </a:prstGeom>
          <a:solidFill>
            <a:schemeClr val="accent1"/>
          </a:solidFill>
          <a:ln w="38100" cap="flat" cmpd="sng" algn="ctr">
            <a:solidFill>
              <a:srgbClr val="FFFFFF"/>
            </a:solidFill>
            <a:prstDash val="solid"/>
            <a:round/>
            <a:headEnd type="none" w="med" len="med"/>
            <a:tailEnd type="none" w="med" len="med"/>
          </a:ln>
          <a:effectLst/>
        </p:spPr>
      </p:cxnSp>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a:xfrm>
            <a:off x="4870289" y="137491"/>
            <a:ext cx="4068491" cy="2349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p:nvPr/>
        </p:nvPicPr>
        <p:blipFill rotWithShape="1">
          <a:blip r:embed="rId4" cstate="print">
            <a:extLst>
              <a:ext uri="{28A0092B-C50C-407E-A947-70E740481C1C}">
                <a14:useLocalDpi xmlns:a14="http://schemas.microsoft.com/office/drawing/2010/main" val="0"/>
              </a:ext>
            </a:extLst>
          </a:blip>
          <a:srcRect t="1491"/>
          <a:stretch/>
        </p:blipFill>
        <p:spPr bwMode="auto">
          <a:xfrm>
            <a:off x="447823" y="3852304"/>
            <a:ext cx="3760672" cy="2436668"/>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4005064"/>
            <a:ext cx="3819460" cy="2148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4135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3356992"/>
            <a:ext cx="3797513" cy="3084825"/>
          </a:xfrm>
          <a:prstGeom prst="rect">
            <a:avLst/>
          </a:prstGeom>
        </p:spPr>
      </p:pic>
      <p:pic>
        <p:nvPicPr>
          <p:cNvPr id="3" name="Picture 2"/>
          <p:cNvPicPr>
            <a:picLocks noChangeAspect="1"/>
          </p:cNvPicPr>
          <p:nvPr/>
        </p:nvPicPr>
        <p:blipFill>
          <a:blip r:embed="rId3"/>
          <a:stretch>
            <a:fillRect/>
          </a:stretch>
        </p:blipFill>
        <p:spPr>
          <a:xfrm>
            <a:off x="4355976" y="217551"/>
            <a:ext cx="4465116" cy="6278881"/>
          </a:xfrm>
          <a:prstGeom prst="rect">
            <a:avLst/>
          </a:prstGeom>
        </p:spPr>
      </p:pic>
    </p:spTree>
    <p:extLst>
      <p:ext uri="{BB962C8B-B14F-4D97-AF65-F5344CB8AC3E}">
        <p14:creationId xmlns:p14="http://schemas.microsoft.com/office/powerpoint/2010/main" val="1310392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24" y="857250"/>
            <a:ext cx="9169724" cy="5295515"/>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0252" y="4725144"/>
            <a:ext cx="2207017" cy="959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524847" y="2179865"/>
            <a:ext cx="4282751" cy="3168380"/>
          </a:xfrm>
          <a:custGeom>
            <a:avLst/>
            <a:gdLst>
              <a:gd name="connsiteX0" fmla="*/ 0 w 7623111"/>
              <a:gd name="connsiteY0" fmla="*/ 0 h 5250873"/>
              <a:gd name="connsiteX1" fmla="*/ 7623111 w 7623111"/>
              <a:gd name="connsiteY1" fmla="*/ 0 h 5250873"/>
              <a:gd name="connsiteX2" fmla="*/ 7623111 w 7623111"/>
              <a:gd name="connsiteY2" fmla="*/ 5250873 h 5250873"/>
              <a:gd name="connsiteX3" fmla="*/ 0 w 7623111"/>
              <a:gd name="connsiteY3" fmla="*/ 5250873 h 5250873"/>
              <a:gd name="connsiteX4" fmla="*/ 0 w 7623111"/>
              <a:gd name="connsiteY4" fmla="*/ 0 h 5250873"/>
              <a:gd name="connsiteX0" fmla="*/ 0 w 8024327"/>
              <a:gd name="connsiteY0" fmla="*/ 1203649 h 5250873"/>
              <a:gd name="connsiteX1" fmla="*/ 8024327 w 8024327"/>
              <a:gd name="connsiteY1" fmla="*/ 0 h 5250873"/>
              <a:gd name="connsiteX2" fmla="*/ 8024327 w 8024327"/>
              <a:gd name="connsiteY2" fmla="*/ 5250873 h 5250873"/>
              <a:gd name="connsiteX3" fmla="*/ 401216 w 8024327"/>
              <a:gd name="connsiteY3" fmla="*/ 5250873 h 5250873"/>
              <a:gd name="connsiteX4" fmla="*/ 0 w 8024327"/>
              <a:gd name="connsiteY4" fmla="*/ 1203649 h 5250873"/>
              <a:gd name="connsiteX0" fmla="*/ 0 w 8024327"/>
              <a:gd name="connsiteY0" fmla="*/ 429208 h 4476432"/>
              <a:gd name="connsiteX1" fmla="*/ 4245429 w 8024327"/>
              <a:gd name="connsiteY1" fmla="*/ 0 h 4476432"/>
              <a:gd name="connsiteX2" fmla="*/ 8024327 w 8024327"/>
              <a:gd name="connsiteY2" fmla="*/ 4476432 h 4476432"/>
              <a:gd name="connsiteX3" fmla="*/ 401216 w 8024327"/>
              <a:gd name="connsiteY3" fmla="*/ 4476432 h 4476432"/>
              <a:gd name="connsiteX4" fmla="*/ 0 w 8024327"/>
              <a:gd name="connsiteY4" fmla="*/ 429208 h 4476432"/>
              <a:gd name="connsiteX0" fmla="*/ 0 w 8024327"/>
              <a:gd name="connsiteY0" fmla="*/ 569168 h 4616392"/>
              <a:gd name="connsiteX1" fmla="*/ 4208107 w 8024327"/>
              <a:gd name="connsiteY1" fmla="*/ 0 h 4616392"/>
              <a:gd name="connsiteX2" fmla="*/ 8024327 w 8024327"/>
              <a:gd name="connsiteY2" fmla="*/ 4616392 h 4616392"/>
              <a:gd name="connsiteX3" fmla="*/ 401216 w 8024327"/>
              <a:gd name="connsiteY3" fmla="*/ 4616392 h 4616392"/>
              <a:gd name="connsiteX4" fmla="*/ 0 w 8024327"/>
              <a:gd name="connsiteY4" fmla="*/ 569168 h 4616392"/>
              <a:gd name="connsiteX0" fmla="*/ 0 w 5439747"/>
              <a:gd name="connsiteY0" fmla="*/ 569168 h 4616392"/>
              <a:gd name="connsiteX1" fmla="*/ 4208107 w 5439747"/>
              <a:gd name="connsiteY1" fmla="*/ 0 h 4616392"/>
              <a:gd name="connsiteX2" fmla="*/ 5439747 w 5439747"/>
              <a:gd name="connsiteY2" fmla="*/ 2479682 h 4616392"/>
              <a:gd name="connsiteX3" fmla="*/ 401216 w 5439747"/>
              <a:gd name="connsiteY3" fmla="*/ 4616392 h 4616392"/>
              <a:gd name="connsiteX4" fmla="*/ 0 w 5439747"/>
              <a:gd name="connsiteY4" fmla="*/ 569168 h 4616392"/>
              <a:gd name="connsiteX0" fmla="*/ 0 w 5439747"/>
              <a:gd name="connsiteY0" fmla="*/ 569168 h 4243168"/>
              <a:gd name="connsiteX1" fmla="*/ 4208107 w 5439747"/>
              <a:gd name="connsiteY1" fmla="*/ 0 h 4243168"/>
              <a:gd name="connsiteX2" fmla="*/ 5439747 w 5439747"/>
              <a:gd name="connsiteY2" fmla="*/ 2479682 h 4243168"/>
              <a:gd name="connsiteX3" fmla="*/ 1063689 w 5439747"/>
              <a:gd name="connsiteY3" fmla="*/ 4243168 h 4243168"/>
              <a:gd name="connsiteX4" fmla="*/ 0 w 5439747"/>
              <a:gd name="connsiteY4" fmla="*/ 569168 h 4243168"/>
              <a:gd name="connsiteX0" fmla="*/ 0 w 5439747"/>
              <a:gd name="connsiteY0" fmla="*/ 550507 h 4224507"/>
              <a:gd name="connsiteX1" fmla="*/ 4226768 w 5439747"/>
              <a:gd name="connsiteY1" fmla="*/ 0 h 4224507"/>
              <a:gd name="connsiteX2" fmla="*/ 5439747 w 5439747"/>
              <a:gd name="connsiteY2" fmla="*/ 2461021 h 4224507"/>
              <a:gd name="connsiteX3" fmla="*/ 1063689 w 5439747"/>
              <a:gd name="connsiteY3" fmla="*/ 4224507 h 4224507"/>
              <a:gd name="connsiteX4" fmla="*/ 0 w 5439747"/>
              <a:gd name="connsiteY4" fmla="*/ 550507 h 4224507"/>
              <a:gd name="connsiteX0" fmla="*/ 0 w 5439747"/>
              <a:gd name="connsiteY0" fmla="*/ 550507 h 4224507"/>
              <a:gd name="connsiteX1" fmla="*/ 4226768 w 5439747"/>
              <a:gd name="connsiteY1" fmla="*/ 0 h 4224507"/>
              <a:gd name="connsiteX2" fmla="*/ 4693298 w 5439747"/>
              <a:gd name="connsiteY2" fmla="*/ 923730 h 4224507"/>
              <a:gd name="connsiteX3" fmla="*/ 5439747 w 5439747"/>
              <a:gd name="connsiteY3" fmla="*/ 2461021 h 4224507"/>
              <a:gd name="connsiteX4" fmla="*/ 1063689 w 5439747"/>
              <a:gd name="connsiteY4" fmla="*/ 4224507 h 4224507"/>
              <a:gd name="connsiteX5" fmla="*/ 0 w 5439747"/>
              <a:gd name="connsiteY5" fmla="*/ 550507 h 4224507"/>
              <a:gd name="connsiteX0" fmla="*/ 0 w 5439747"/>
              <a:gd name="connsiteY0" fmla="*/ 550507 h 4224507"/>
              <a:gd name="connsiteX1" fmla="*/ 4226768 w 5439747"/>
              <a:gd name="connsiteY1" fmla="*/ 0 h 4224507"/>
              <a:gd name="connsiteX2" fmla="*/ 5318450 w 5439747"/>
              <a:gd name="connsiteY2" fmla="*/ 457199 h 4224507"/>
              <a:gd name="connsiteX3" fmla="*/ 5439747 w 5439747"/>
              <a:gd name="connsiteY3" fmla="*/ 2461021 h 4224507"/>
              <a:gd name="connsiteX4" fmla="*/ 1063689 w 5439747"/>
              <a:gd name="connsiteY4" fmla="*/ 4224507 h 4224507"/>
              <a:gd name="connsiteX5" fmla="*/ 0 w 5439747"/>
              <a:gd name="connsiteY5" fmla="*/ 550507 h 4224507"/>
              <a:gd name="connsiteX0" fmla="*/ 0 w 5439747"/>
              <a:gd name="connsiteY0" fmla="*/ 550507 h 4224507"/>
              <a:gd name="connsiteX1" fmla="*/ 4226768 w 5439747"/>
              <a:gd name="connsiteY1" fmla="*/ 0 h 4224507"/>
              <a:gd name="connsiteX2" fmla="*/ 5318450 w 5439747"/>
              <a:gd name="connsiteY2" fmla="*/ 457199 h 4224507"/>
              <a:gd name="connsiteX3" fmla="*/ 5411755 w 5439747"/>
              <a:gd name="connsiteY3" fmla="*/ 1828800 h 4224507"/>
              <a:gd name="connsiteX4" fmla="*/ 5439747 w 5439747"/>
              <a:gd name="connsiteY4" fmla="*/ 2461021 h 4224507"/>
              <a:gd name="connsiteX5" fmla="*/ 1063689 w 5439747"/>
              <a:gd name="connsiteY5" fmla="*/ 4224507 h 4224507"/>
              <a:gd name="connsiteX6" fmla="*/ 0 w 5439747"/>
              <a:gd name="connsiteY6" fmla="*/ 550507 h 4224507"/>
              <a:gd name="connsiteX0" fmla="*/ 0 w 5682343"/>
              <a:gd name="connsiteY0" fmla="*/ 550507 h 4224507"/>
              <a:gd name="connsiteX1" fmla="*/ 4226768 w 5682343"/>
              <a:gd name="connsiteY1" fmla="*/ 0 h 4224507"/>
              <a:gd name="connsiteX2" fmla="*/ 5318450 w 5682343"/>
              <a:gd name="connsiteY2" fmla="*/ 457199 h 4224507"/>
              <a:gd name="connsiteX3" fmla="*/ 5682343 w 5682343"/>
              <a:gd name="connsiteY3" fmla="*/ 1483567 h 4224507"/>
              <a:gd name="connsiteX4" fmla="*/ 5439747 w 5682343"/>
              <a:gd name="connsiteY4" fmla="*/ 2461021 h 4224507"/>
              <a:gd name="connsiteX5" fmla="*/ 1063689 w 5682343"/>
              <a:gd name="connsiteY5" fmla="*/ 4224507 h 4224507"/>
              <a:gd name="connsiteX6" fmla="*/ 0 w 5682343"/>
              <a:gd name="connsiteY6" fmla="*/ 550507 h 4224507"/>
              <a:gd name="connsiteX0" fmla="*/ 0 w 5682343"/>
              <a:gd name="connsiteY0" fmla="*/ 550507 h 4224507"/>
              <a:gd name="connsiteX1" fmla="*/ 4226768 w 5682343"/>
              <a:gd name="connsiteY1" fmla="*/ 0 h 4224507"/>
              <a:gd name="connsiteX2" fmla="*/ 5318450 w 5682343"/>
              <a:gd name="connsiteY2" fmla="*/ 457199 h 4224507"/>
              <a:gd name="connsiteX3" fmla="*/ 5682343 w 5682343"/>
              <a:gd name="connsiteY3" fmla="*/ 1483567 h 4224507"/>
              <a:gd name="connsiteX4" fmla="*/ 5439747 w 5682343"/>
              <a:gd name="connsiteY4" fmla="*/ 2461021 h 4224507"/>
              <a:gd name="connsiteX5" fmla="*/ 1063689 w 5682343"/>
              <a:gd name="connsiteY5" fmla="*/ 4224507 h 4224507"/>
              <a:gd name="connsiteX6" fmla="*/ 746450 w 5682343"/>
              <a:gd name="connsiteY6" fmla="*/ 3069771 h 4224507"/>
              <a:gd name="connsiteX7" fmla="*/ 0 w 5682343"/>
              <a:gd name="connsiteY7" fmla="*/ 550507 h 4224507"/>
              <a:gd name="connsiteX0" fmla="*/ 0 w 5682343"/>
              <a:gd name="connsiteY0" fmla="*/ 550507 h 4224507"/>
              <a:gd name="connsiteX1" fmla="*/ 4226768 w 5682343"/>
              <a:gd name="connsiteY1" fmla="*/ 0 h 4224507"/>
              <a:gd name="connsiteX2" fmla="*/ 5318450 w 5682343"/>
              <a:gd name="connsiteY2" fmla="*/ 457199 h 4224507"/>
              <a:gd name="connsiteX3" fmla="*/ 5682343 w 5682343"/>
              <a:gd name="connsiteY3" fmla="*/ 1483567 h 4224507"/>
              <a:gd name="connsiteX4" fmla="*/ 5439747 w 5682343"/>
              <a:gd name="connsiteY4" fmla="*/ 2461021 h 4224507"/>
              <a:gd name="connsiteX5" fmla="*/ 1063689 w 5682343"/>
              <a:gd name="connsiteY5" fmla="*/ 4224507 h 4224507"/>
              <a:gd name="connsiteX6" fmla="*/ 475862 w 5682343"/>
              <a:gd name="connsiteY6" fmla="*/ 3620277 h 4224507"/>
              <a:gd name="connsiteX7" fmla="*/ 0 w 5682343"/>
              <a:gd name="connsiteY7" fmla="*/ 550507 h 4224507"/>
              <a:gd name="connsiteX0" fmla="*/ 0 w 5682343"/>
              <a:gd name="connsiteY0" fmla="*/ 550507 h 4224507"/>
              <a:gd name="connsiteX1" fmla="*/ 4226768 w 5682343"/>
              <a:gd name="connsiteY1" fmla="*/ 0 h 4224507"/>
              <a:gd name="connsiteX2" fmla="*/ 5318450 w 5682343"/>
              <a:gd name="connsiteY2" fmla="*/ 457199 h 4224507"/>
              <a:gd name="connsiteX3" fmla="*/ 5682343 w 5682343"/>
              <a:gd name="connsiteY3" fmla="*/ 1483567 h 4224507"/>
              <a:gd name="connsiteX4" fmla="*/ 5439747 w 5682343"/>
              <a:gd name="connsiteY4" fmla="*/ 2461021 h 4224507"/>
              <a:gd name="connsiteX5" fmla="*/ 1063689 w 5682343"/>
              <a:gd name="connsiteY5" fmla="*/ 4224507 h 4224507"/>
              <a:gd name="connsiteX6" fmla="*/ 475862 w 5682343"/>
              <a:gd name="connsiteY6" fmla="*/ 3620277 h 4224507"/>
              <a:gd name="connsiteX7" fmla="*/ 186613 w 5682343"/>
              <a:gd name="connsiteY7" fmla="*/ 1828800 h 4224507"/>
              <a:gd name="connsiteX8" fmla="*/ 0 w 5682343"/>
              <a:gd name="connsiteY8" fmla="*/ 550507 h 4224507"/>
              <a:gd name="connsiteX0" fmla="*/ 27991 w 5710334"/>
              <a:gd name="connsiteY0" fmla="*/ 550507 h 4224507"/>
              <a:gd name="connsiteX1" fmla="*/ 4254759 w 5710334"/>
              <a:gd name="connsiteY1" fmla="*/ 0 h 4224507"/>
              <a:gd name="connsiteX2" fmla="*/ 5346441 w 5710334"/>
              <a:gd name="connsiteY2" fmla="*/ 457199 h 4224507"/>
              <a:gd name="connsiteX3" fmla="*/ 5710334 w 5710334"/>
              <a:gd name="connsiteY3" fmla="*/ 1483567 h 4224507"/>
              <a:gd name="connsiteX4" fmla="*/ 5467738 w 5710334"/>
              <a:gd name="connsiteY4" fmla="*/ 2461021 h 4224507"/>
              <a:gd name="connsiteX5" fmla="*/ 1091680 w 5710334"/>
              <a:gd name="connsiteY5" fmla="*/ 4224507 h 4224507"/>
              <a:gd name="connsiteX6" fmla="*/ 503853 w 5710334"/>
              <a:gd name="connsiteY6" fmla="*/ 3620277 h 4224507"/>
              <a:gd name="connsiteX7" fmla="*/ 0 w 5710334"/>
              <a:gd name="connsiteY7" fmla="*/ 1716832 h 4224507"/>
              <a:gd name="connsiteX8" fmla="*/ 27991 w 5710334"/>
              <a:gd name="connsiteY8" fmla="*/ 550507 h 422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0334" h="4224507">
                <a:moveTo>
                  <a:pt x="27991" y="550507"/>
                </a:moveTo>
                <a:lnTo>
                  <a:pt x="4254759" y="0"/>
                </a:lnTo>
                <a:lnTo>
                  <a:pt x="5346441" y="457199"/>
                </a:lnTo>
                <a:lnTo>
                  <a:pt x="5710334" y="1483567"/>
                </a:lnTo>
                <a:lnTo>
                  <a:pt x="5467738" y="2461021"/>
                </a:lnTo>
                <a:lnTo>
                  <a:pt x="1091680" y="4224507"/>
                </a:lnTo>
                <a:lnTo>
                  <a:pt x="503853" y="3620277"/>
                </a:lnTo>
                <a:lnTo>
                  <a:pt x="0" y="1716832"/>
                </a:lnTo>
                <a:lnTo>
                  <a:pt x="27991" y="550507"/>
                </a:lnTo>
                <a:close/>
              </a:path>
            </a:pathLst>
          </a:custGeom>
          <a:blipFill>
            <a:blip r:embed="rId4"/>
            <a:stretch>
              <a:fillRect/>
            </a:stretch>
          </a:blipFill>
          <a:ln w="952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GB" sz="1800"/>
          </a:p>
        </p:txBody>
      </p:sp>
      <p:pic>
        <p:nvPicPr>
          <p:cNvPr id="3078" name="Picture 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8044" y="1659159"/>
            <a:ext cx="1961034" cy="130939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8246" y="1319822"/>
            <a:ext cx="1973182" cy="950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ocean plast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6206" y="2759714"/>
            <a:ext cx="1523675" cy="950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5113632" y="4417234"/>
            <a:ext cx="1420586" cy="615821"/>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GB" sz="1800"/>
          </a:p>
        </p:txBody>
      </p:sp>
      <p:sp>
        <p:nvSpPr>
          <p:cNvPr id="14" name="Rectangle 13"/>
          <p:cNvSpPr/>
          <p:nvPr/>
        </p:nvSpPr>
        <p:spPr bwMode="auto">
          <a:xfrm rot="20965222">
            <a:off x="407768" y="1594867"/>
            <a:ext cx="1420586" cy="676487"/>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GB" sz="1800"/>
          </a:p>
        </p:txBody>
      </p:sp>
      <p:sp>
        <p:nvSpPr>
          <p:cNvPr id="15" name="Rectangle 14"/>
          <p:cNvSpPr/>
          <p:nvPr/>
        </p:nvSpPr>
        <p:spPr bwMode="auto">
          <a:xfrm>
            <a:off x="6927517" y="4725144"/>
            <a:ext cx="1148129" cy="309888"/>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r>
              <a:rPr lang="en-US" sz="1800" dirty="0">
                <a:solidFill>
                  <a:srgbClr val="002060"/>
                </a:solidFill>
              </a:rPr>
              <a:t>Oceans</a:t>
            </a:r>
            <a:endParaRPr lang="en-GB" sz="1800" dirty="0">
              <a:solidFill>
                <a:srgbClr val="002060"/>
              </a:solidFill>
            </a:endParaRPr>
          </a:p>
        </p:txBody>
      </p:sp>
      <p:sp>
        <p:nvSpPr>
          <p:cNvPr id="16" name="Rectangle 15"/>
          <p:cNvSpPr/>
          <p:nvPr/>
        </p:nvSpPr>
        <p:spPr bwMode="auto">
          <a:xfrm>
            <a:off x="6534218" y="5240775"/>
            <a:ext cx="2244860" cy="615821"/>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GB" sz="1800"/>
          </a:p>
        </p:txBody>
      </p:sp>
    </p:spTree>
    <p:extLst>
      <p:ext uri="{BB962C8B-B14F-4D97-AF65-F5344CB8AC3E}">
        <p14:creationId xmlns:p14="http://schemas.microsoft.com/office/powerpoint/2010/main" val="34013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7" descr="A_forêtC_270811_JL.JPG"/>
          <p:cNvPicPr>
            <a:picLocks noChangeAspect="1"/>
          </p:cNvPicPr>
          <p:nvPr/>
        </p:nvPicPr>
        <p:blipFill>
          <a:blip r:embed="rId3" cstate="print"/>
          <a:srcRect l="7081" r="4201"/>
          <a:stretch>
            <a:fillRect/>
          </a:stretch>
        </p:blipFill>
        <p:spPr>
          <a:xfrm>
            <a:off x="0" y="0"/>
            <a:ext cx="9144000" cy="6858000"/>
          </a:xfrm>
          <a:prstGeom prst="rect">
            <a:avLst/>
          </a:prstGeom>
        </p:spPr>
      </p:pic>
      <p:sp>
        <p:nvSpPr>
          <p:cNvPr id="3" name="Titre 1"/>
          <p:cNvSpPr txBox="1">
            <a:spLocks/>
          </p:cNvSpPr>
          <p:nvPr/>
        </p:nvSpPr>
        <p:spPr bwMode="auto">
          <a:xfrm>
            <a:off x="1331640" y="2852936"/>
            <a:ext cx="6858000" cy="877603"/>
          </a:xfrm>
          <a:prstGeom prst="rect">
            <a:avLst/>
          </a:prstGeom>
          <a:noFill/>
          <a:ln w="9525">
            <a:noFill/>
            <a:miter lim="800000"/>
            <a:headEnd/>
            <a:tailEnd/>
          </a:ln>
          <a:effectLst>
            <a:softEdge rad="317500"/>
          </a:effectLst>
        </p:spPr>
        <p:txBody>
          <a:bodyPr anchor="ctr">
            <a:prstTxWarp prst="textNoShape">
              <a:avLst/>
            </a:prstTxWarp>
          </a:bodyPr>
          <a:lstStyle/>
          <a:p>
            <a:pPr algn="ctr"/>
            <a:r>
              <a:rPr lang="en-GB" sz="405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r>
            <a:br>
              <a:rPr lang="en-GB" sz="4050"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br>
            <a:r>
              <a:rPr lang="en-GB" dirty="0">
                <a:solidFill>
                  <a:srgbClr val="99FF66"/>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Coupling social and ecological drivers to explore alternative futures for the forests of the Congo Basin</a:t>
            </a:r>
            <a:endParaRPr lang="en-US" sz="2100" b="1" dirty="0">
              <a:solidFill>
                <a:srgbClr val="99FF66"/>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670222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map fores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6356" y="2981652"/>
            <a:ext cx="2785502" cy="2818999"/>
          </a:xfrm>
          <a:prstGeom prst="rect">
            <a:avLst/>
          </a:prstGeom>
          <a:noFill/>
          <a:ln>
            <a:solidFill>
              <a:schemeClr val="tx1"/>
            </a:solidFill>
          </a:ln>
        </p:spPr>
      </p:pic>
      <p:sp>
        <p:nvSpPr>
          <p:cNvPr id="35" name="Étoile à 5 branches 26"/>
          <p:cNvSpPr/>
          <p:nvPr/>
        </p:nvSpPr>
        <p:spPr>
          <a:xfrm>
            <a:off x="4837125" y="4156187"/>
            <a:ext cx="132539" cy="130449"/>
          </a:xfrm>
          <a:prstGeom prst="star5">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6" name="Étoile à 5 branches 27"/>
          <p:cNvSpPr/>
          <p:nvPr/>
        </p:nvSpPr>
        <p:spPr>
          <a:xfrm>
            <a:off x="4903395" y="4010648"/>
            <a:ext cx="132539" cy="130449"/>
          </a:xfrm>
          <a:prstGeom prst="star5">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4" name="Étoile à 5 branches 25"/>
          <p:cNvSpPr/>
          <p:nvPr/>
        </p:nvSpPr>
        <p:spPr>
          <a:xfrm>
            <a:off x="4776913" y="3727796"/>
            <a:ext cx="132539" cy="130449"/>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4" name="Picture 56"/>
          <p:cNvPicPr>
            <a:picLocks noChangeAspect="1" noChangeArrowheads="1"/>
          </p:cNvPicPr>
          <p:nvPr/>
        </p:nvPicPr>
        <p:blipFill>
          <a:blip r:embed="rId4" cstate="print">
            <a:lum bright="-8000"/>
          </a:blip>
          <a:srcRect/>
          <a:stretch>
            <a:fillRect/>
          </a:stretch>
        </p:blipFill>
        <p:spPr bwMode="auto">
          <a:xfrm>
            <a:off x="20674661" y="13186087"/>
            <a:ext cx="2363932" cy="1630051"/>
          </a:xfrm>
          <a:prstGeom prst="rect">
            <a:avLst/>
          </a:prstGeom>
          <a:noFill/>
          <a:ln w="9525">
            <a:noFill/>
            <a:miter lim="800000"/>
            <a:headEnd/>
            <a:tailEnd/>
          </a:ln>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1146219" y="4191180"/>
            <a:ext cx="2404633" cy="1803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descr="A_forêtC_270811_JL.JPG"/>
          <p:cNvPicPr>
            <a:picLocks noChangeAspect="1"/>
          </p:cNvPicPr>
          <p:nvPr/>
        </p:nvPicPr>
        <p:blipFill>
          <a:blip r:embed="rId6" cstate="print"/>
          <a:srcRect r="718"/>
          <a:stretch>
            <a:fillRect/>
          </a:stretch>
        </p:blipFill>
        <p:spPr>
          <a:xfrm>
            <a:off x="1146214" y="890718"/>
            <a:ext cx="2402886" cy="1674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p:cNvPicPr>
            <a:picLocks noChangeAspect="1"/>
          </p:cNvPicPr>
          <p:nvPr/>
        </p:nvPicPr>
        <p:blipFill rotWithShape="1">
          <a:blip r:embed="rId7" cstate="print">
            <a:extLst>
              <a:ext uri="{28A0092B-C50C-407E-A947-70E740481C1C}">
                <a14:useLocalDpi xmlns:a14="http://schemas.microsoft.com/office/drawing/2010/main" val="0"/>
              </a:ext>
            </a:extLst>
          </a:blip>
          <a:srcRect l="4674" t="12651" r="5413" b="4766"/>
          <a:stretch/>
        </p:blipFill>
        <p:spPr>
          <a:xfrm>
            <a:off x="1148821" y="2594567"/>
            <a:ext cx="2397070" cy="1596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6"/>
          <p:cNvPicPr>
            <a:picLocks noChangeAspect="1" noChangeArrowheads="1"/>
          </p:cNvPicPr>
          <p:nvPr/>
        </p:nvPicPr>
        <p:blipFill>
          <a:blip r:embed="rId4" cstate="print">
            <a:lum/>
          </a:blip>
          <a:srcRect/>
          <a:stretch>
            <a:fillRect/>
          </a:stretch>
        </p:blipFill>
        <p:spPr bwMode="auto">
          <a:xfrm>
            <a:off x="5220072" y="1700808"/>
            <a:ext cx="2592288" cy="1787514"/>
          </a:xfrm>
          <a:prstGeom prst="rect">
            <a:avLst/>
          </a:prstGeom>
          <a:noFill/>
          <a:ln w="9525">
            <a:noFill/>
            <a:miter lim="800000"/>
            <a:headEnd/>
            <a:tailEnd/>
          </a:ln>
        </p:spPr>
      </p:pic>
      <p:cxnSp>
        <p:nvCxnSpPr>
          <p:cNvPr id="22" name="Connecteur droit avec flèche 21"/>
          <p:cNvCxnSpPr/>
          <p:nvPr/>
        </p:nvCxnSpPr>
        <p:spPr>
          <a:xfrm>
            <a:off x="5652120" y="1808820"/>
            <a:ext cx="0" cy="432048"/>
          </a:xfrm>
          <a:prstGeom prst="straightConnector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6462210" y="2564904"/>
            <a:ext cx="0" cy="432048"/>
          </a:xfrm>
          <a:prstGeom prst="straightConnector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545886" y="1052740"/>
            <a:ext cx="4455114" cy="646331"/>
          </a:xfrm>
          <a:prstGeom prst="rect">
            <a:avLst/>
          </a:prstGeom>
          <a:noFill/>
        </p:spPr>
        <p:txBody>
          <a:bodyPr wrap="square" rtlCol="0">
            <a:spAutoFit/>
          </a:bodyPr>
          <a:lstStyle/>
          <a:p>
            <a:r>
              <a:rPr lang="en-US" sz="1800" dirty="0"/>
              <a:t>Selected sites along a gradient illustrating the forest transition </a:t>
            </a:r>
            <a:endParaRPr lang="fr-BE" sz="1800" dirty="0"/>
          </a:p>
        </p:txBody>
      </p:sp>
      <p:cxnSp>
        <p:nvCxnSpPr>
          <p:cNvPr id="24" name="Connecteur droit avec flèche 23"/>
          <p:cNvCxnSpPr/>
          <p:nvPr/>
        </p:nvCxnSpPr>
        <p:spPr>
          <a:xfrm>
            <a:off x="6030162" y="2024844"/>
            <a:ext cx="0" cy="432048"/>
          </a:xfrm>
          <a:prstGeom prst="straightConnector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23127" y="4688961"/>
            <a:ext cx="1249061" cy="830997"/>
          </a:xfrm>
          <a:prstGeom prst="rect">
            <a:avLst/>
          </a:prstGeom>
          <a:noFill/>
        </p:spPr>
        <p:txBody>
          <a:bodyPr wrap="none" rtlCol="0">
            <a:spAutoFit/>
          </a:bodyPr>
          <a:lstStyle/>
          <a:p>
            <a:pPr algn="ctr"/>
            <a:r>
              <a:rPr lang="fr-FR" dirty="0" err="1">
                <a:solidFill>
                  <a:srgbClr val="FFC000"/>
                </a:solidFill>
                <a:effectLst>
                  <a:outerShdw blurRad="38100" dist="38100" dir="2700000" algn="tl">
                    <a:srgbClr val="000000">
                      <a:alpha val="43137"/>
                    </a:srgbClr>
                  </a:outerShdw>
                </a:effectLst>
                <a:latin typeface="Aharoni" pitchFamily="2" charset="-79"/>
                <a:cs typeface="Aharoni" pitchFamily="2" charset="-79"/>
              </a:rPr>
              <a:t>Guefigue</a:t>
            </a:r>
            <a:endParaRPr lang="fr-FR"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a:p>
            <a:pPr algn="ctr"/>
            <a:r>
              <a:rPr lang="fr-FR" dirty="0">
                <a:solidFill>
                  <a:srgbClr val="FFC000"/>
                </a:solidFill>
                <a:effectLst>
                  <a:outerShdw blurRad="38100" dist="38100" dir="2700000" algn="tl">
                    <a:srgbClr val="000000">
                      <a:alpha val="43137"/>
                    </a:srgbClr>
                  </a:outerShdw>
                </a:effectLst>
                <a:latin typeface="Aharoni" pitchFamily="2" charset="-79"/>
                <a:cs typeface="Aharoni" pitchFamily="2" charset="-79"/>
              </a:rPr>
              <a:t>(Cameroun)</a:t>
            </a:r>
          </a:p>
        </p:txBody>
      </p:sp>
      <p:sp>
        <p:nvSpPr>
          <p:cNvPr id="25" name="TextBox 24"/>
          <p:cNvSpPr txBox="1"/>
          <p:nvPr/>
        </p:nvSpPr>
        <p:spPr>
          <a:xfrm>
            <a:off x="1574906" y="1376772"/>
            <a:ext cx="1178529" cy="830997"/>
          </a:xfrm>
          <a:prstGeom prst="rect">
            <a:avLst/>
          </a:prstGeom>
          <a:noFill/>
        </p:spPr>
        <p:txBody>
          <a:bodyPr wrap="none" rtlCol="0">
            <a:spAutoFit/>
          </a:bodyPr>
          <a:lstStyle/>
          <a:p>
            <a:r>
              <a:rPr lang="fr-FR" dirty="0">
                <a:solidFill>
                  <a:schemeClr val="bg2">
                    <a:lumMod val="40000"/>
                    <a:lumOff val="60000"/>
                  </a:schemeClr>
                </a:solidFill>
                <a:effectLst>
                  <a:outerShdw blurRad="38100" dist="38100" dir="2700000" algn="tl">
                    <a:srgbClr val="000000">
                      <a:alpha val="43137"/>
                    </a:srgbClr>
                  </a:outerShdw>
                </a:effectLst>
                <a:latin typeface="Aharoni" pitchFamily="2" charset="-79"/>
                <a:cs typeface="Aharoni" pitchFamily="2" charset="-79"/>
              </a:rPr>
              <a:t>Makokou</a:t>
            </a:r>
          </a:p>
          <a:p>
            <a:pPr algn="ctr"/>
            <a:r>
              <a:rPr lang="fr-FR" dirty="0">
                <a:solidFill>
                  <a:schemeClr val="bg2">
                    <a:lumMod val="40000"/>
                    <a:lumOff val="60000"/>
                  </a:schemeClr>
                </a:solidFill>
                <a:effectLst>
                  <a:outerShdw blurRad="38100" dist="38100" dir="2700000" algn="tl">
                    <a:srgbClr val="000000">
                      <a:alpha val="43137"/>
                    </a:srgbClr>
                  </a:outerShdw>
                </a:effectLst>
                <a:latin typeface="Aharoni" pitchFamily="2" charset="-79"/>
                <a:cs typeface="Aharoni" pitchFamily="2" charset="-79"/>
              </a:rPr>
              <a:t>(Gabon)</a:t>
            </a:r>
            <a:endParaRPr lang="en-US" dirty="0">
              <a:solidFill>
                <a:schemeClr val="bg2">
                  <a:lumMod val="40000"/>
                  <a:lumOff val="60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26" name="TextBox 25"/>
          <p:cNvSpPr txBox="1"/>
          <p:nvPr/>
        </p:nvSpPr>
        <p:spPr>
          <a:xfrm>
            <a:off x="1672051" y="2996952"/>
            <a:ext cx="1367682" cy="830997"/>
          </a:xfrm>
          <a:prstGeom prst="rect">
            <a:avLst/>
          </a:prstGeom>
          <a:noFill/>
        </p:spPr>
        <p:txBody>
          <a:bodyPr wrap="none" rtlCol="0">
            <a:spAutoFit/>
          </a:bodyPr>
          <a:lstStyle/>
          <a:p>
            <a:pPr algn="ctr"/>
            <a:r>
              <a:rPr lang="fr-FR" dirty="0" err="1">
                <a:solidFill>
                  <a:srgbClr val="FF99CC"/>
                </a:solidFill>
                <a:effectLst>
                  <a:outerShdw blurRad="38100" dist="38100" dir="2700000" algn="tl">
                    <a:srgbClr val="000000">
                      <a:alpha val="43137"/>
                    </a:srgbClr>
                  </a:outerShdw>
                </a:effectLst>
                <a:latin typeface="Aharoni" pitchFamily="2" charset="-79"/>
                <a:cs typeface="Aharoni" pitchFamily="2" charset="-79"/>
              </a:rPr>
              <a:t>Mindourou</a:t>
            </a:r>
            <a:r>
              <a:rPr lang="fr-FR" dirty="0">
                <a:solidFill>
                  <a:srgbClr val="FF99CC"/>
                </a:solidFill>
                <a:effectLst>
                  <a:outerShdw blurRad="38100" dist="38100" dir="2700000" algn="tl">
                    <a:srgbClr val="000000">
                      <a:alpha val="43137"/>
                    </a:srgbClr>
                  </a:outerShdw>
                </a:effectLst>
                <a:latin typeface="Aharoni" pitchFamily="2" charset="-79"/>
                <a:cs typeface="Aharoni" pitchFamily="2" charset="-79"/>
              </a:rPr>
              <a:t>,</a:t>
            </a:r>
          </a:p>
          <a:p>
            <a:pPr algn="ctr"/>
            <a:r>
              <a:rPr lang="fr-FR" dirty="0">
                <a:solidFill>
                  <a:srgbClr val="FF99CC"/>
                </a:solidFill>
                <a:effectLst>
                  <a:outerShdw blurRad="38100" dist="38100" dir="2700000" algn="tl">
                    <a:srgbClr val="000000">
                      <a:alpha val="43137"/>
                    </a:srgbClr>
                  </a:outerShdw>
                </a:effectLst>
                <a:latin typeface="Aharoni" pitchFamily="2" charset="-79"/>
                <a:cs typeface="Aharoni" pitchFamily="2" charset="-79"/>
              </a:rPr>
              <a:t>(Cameroun)</a:t>
            </a:r>
            <a:endParaRPr lang="en-US" dirty="0">
              <a:solidFill>
                <a:srgbClr val="FF99CC"/>
              </a:solidFill>
              <a:effectLst>
                <a:outerShdw blurRad="38100" dist="38100" dir="2700000" algn="tl">
                  <a:srgbClr val="000000">
                    <a:alpha val="43137"/>
                  </a:srgbClr>
                </a:outerShdw>
              </a:effectLst>
              <a:latin typeface="Aharoni" pitchFamily="2" charset="-79"/>
              <a:cs typeface="Aharoni" pitchFamily="2" charset="-79"/>
            </a:endParaRPr>
          </a:p>
        </p:txBody>
      </p:sp>
      <p:sp>
        <p:nvSpPr>
          <p:cNvPr id="37" name="Rectangle 36"/>
          <p:cNvSpPr/>
          <p:nvPr/>
        </p:nvSpPr>
        <p:spPr>
          <a:xfrm>
            <a:off x="4776912" y="3777625"/>
            <a:ext cx="996536" cy="844745"/>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cxnSp>
        <p:nvCxnSpPr>
          <p:cNvPr id="7" name="Curved Connector 6"/>
          <p:cNvCxnSpPr>
            <a:stCxn id="35" idx="1"/>
            <a:endCxn id="9" idx="3"/>
          </p:cNvCxnSpPr>
          <p:nvPr/>
        </p:nvCxnSpPr>
        <p:spPr bwMode="auto">
          <a:xfrm rot="10800000">
            <a:off x="3549106" y="1727818"/>
            <a:ext cx="1288019" cy="2478203"/>
          </a:xfrm>
          <a:prstGeom prst="curvedConnector3">
            <a:avLst/>
          </a:prstGeom>
          <a:solidFill>
            <a:schemeClr val="accent1"/>
          </a:solidFill>
          <a:ln w="57150" cap="flat" cmpd="sng" algn="ctr">
            <a:solidFill>
              <a:schemeClr val="bg2">
                <a:lumMod val="40000"/>
                <a:lumOff val="60000"/>
              </a:schemeClr>
            </a:solidFill>
            <a:prstDash val="solid"/>
            <a:round/>
            <a:headEnd type="none" w="med" len="med"/>
            <a:tailEnd type="arrow"/>
          </a:ln>
          <a:effectLst/>
        </p:spPr>
      </p:cxnSp>
      <p:cxnSp>
        <p:nvCxnSpPr>
          <p:cNvPr id="12" name="Curved Connector 11"/>
          <p:cNvCxnSpPr>
            <a:stCxn id="36" idx="1"/>
            <a:endCxn id="10" idx="3"/>
          </p:cNvCxnSpPr>
          <p:nvPr/>
        </p:nvCxnSpPr>
        <p:spPr bwMode="auto">
          <a:xfrm rot="10800000">
            <a:off x="3545887" y="3392873"/>
            <a:ext cx="1357503" cy="667602"/>
          </a:xfrm>
          <a:prstGeom prst="curvedConnector3">
            <a:avLst>
              <a:gd name="adj1" fmla="val 50000"/>
            </a:avLst>
          </a:prstGeom>
          <a:solidFill>
            <a:schemeClr val="accent1"/>
          </a:solidFill>
          <a:ln w="57150" cap="flat" cmpd="sng" algn="ctr">
            <a:solidFill>
              <a:srgbClr val="FF99CC"/>
            </a:solidFill>
            <a:prstDash val="solid"/>
            <a:round/>
            <a:headEnd type="none" w="med" len="med"/>
            <a:tailEnd type="arrow"/>
          </a:ln>
          <a:effectLst/>
        </p:spPr>
      </p:cxnSp>
      <p:cxnSp>
        <p:nvCxnSpPr>
          <p:cNvPr id="2051" name="Curved Connector 2050"/>
          <p:cNvCxnSpPr>
            <a:stCxn id="34" idx="1"/>
            <a:endCxn id="6" idx="3"/>
          </p:cNvCxnSpPr>
          <p:nvPr/>
        </p:nvCxnSpPr>
        <p:spPr bwMode="auto">
          <a:xfrm rot="10800000" flipV="1">
            <a:off x="3550852" y="3777627"/>
            <a:ext cx="1226060" cy="1315294"/>
          </a:xfrm>
          <a:prstGeom prst="curvedConnector3">
            <a:avLst/>
          </a:prstGeom>
          <a:solidFill>
            <a:schemeClr val="accent1"/>
          </a:solidFill>
          <a:ln w="57150" cap="flat" cmpd="sng" algn="ctr">
            <a:solidFill>
              <a:srgbClr val="FFC000"/>
            </a:solidFill>
            <a:prstDash val="solid"/>
            <a:round/>
            <a:headEnd type="none" w="med" len="med"/>
            <a:tailEnd type="arrow"/>
          </a:ln>
          <a:effectLst/>
        </p:spPr>
      </p:cxnSp>
    </p:spTree>
    <p:extLst>
      <p:ext uri="{BB962C8B-B14F-4D97-AF65-F5344CB8AC3E}">
        <p14:creationId xmlns:p14="http://schemas.microsoft.com/office/powerpoint/2010/main" val="3675978639"/>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157192"/>
            <a:ext cx="8229600" cy="857250"/>
          </a:xfrm>
        </p:spPr>
        <p:txBody>
          <a:bodyPr/>
          <a:lstStyle/>
          <a:p>
            <a:r>
              <a:rPr lang="fr-FR" dirty="0" smtClean="0">
                <a:latin typeface="Impact" panose="020B0806030902050204" pitchFamily="34" charset="0"/>
              </a:rPr>
              <a:t>Team Science</a:t>
            </a:r>
            <a:endParaRPr lang="en-GB" dirty="0">
              <a:latin typeface="Impact" panose="020B080603090205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9836" y="1196756"/>
            <a:ext cx="2952328" cy="3880970"/>
          </a:xfrm>
          <a:prstGeom prst="rect">
            <a:avLst/>
          </a:prstGeom>
        </p:spPr>
      </p:pic>
    </p:spTree>
    <p:extLst>
      <p:ext uri="{BB962C8B-B14F-4D97-AF65-F5344CB8AC3E}">
        <p14:creationId xmlns:p14="http://schemas.microsoft.com/office/powerpoint/2010/main" val="4290105239"/>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 y="836715"/>
            <a:ext cx="9178134" cy="5300371"/>
          </a:xfrm>
          <a:prstGeom prst="rect">
            <a:avLst/>
          </a:prstGeom>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6704" y="5013182"/>
            <a:ext cx="2512368" cy="1091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509190"/>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8" y="836715"/>
            <a:ext cx="9178134" cy="5300371"/>
          </a:xfrm>
          <a:prstGeom prst="rect">
            <a:avLst/>
          </a:prstGeom>
        </p:spPr>
      </p:pic>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52730"/>
          <a:stretch/>
        </p:blipFill>
        <p:spPr>
          <a:xfrm>
            <a:off x="4842032" y="836715"/>
            <a:ext cx="4338482" cy="5300371"/>
          </a:xfrm>
          <a:prstGeom prst="rect">
            <a:avLst/>
          </a:prstGeom>
        </p:spPr>
      </p:pic>
    </p:spTree>
    <p:extLst>
      <p:ext uri="{BB962C8B-B14F-4D97-AF65-F5344CB8AC3E}">
        <p14:creationId xmlns:p14="http://schemas.microsoft.com/office/powerpoint/2010/main" val="1674498245"/>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D"/>
        </a:solidFill>
        <a:effectLst/>
      </p:bgPr>
    </p:bg>
    <p:spTree>
      <p:nvGrpSpPr>
        <p:cNvPr id="1" name=""/>
        <p:cNvGrpSpPr/>
        <p:nvPr/>
      </p:nvGrpSpPr>
      <p:grpSpPr>
        <a:xfrm>
          <a:off x="0" y="0"/>
          <a:ext cx="0" cy="0"/>
          <a:chOff x="0" y="0"/>
          <a:chExt cx="0" cy="0"/>
        </a:xfrm>
      </p:grpSpPr>
      <p:pic>
        <p:nvPicPr>
          <p:cNvPr id="2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05" t="6220"/>
          <a:stretch/>
        </p:blipFill>
        <p:spPr bwMode="auto">
          <a:xfrm>
            <a:off x="-21282" y="0"/>
            <a:ext cx="9152262" cy="6963663"/>
          </a:xfrm>
          <a:prstGeom prst="rect">
            <a:avLst/>
          </a:prstGeom>
          <a:solidFill>
            <a:srgbClr val="FFFFFF"/>
          </a:solidFill>
          <a:ln>
            <a:noFill/>
          </a:ln>
          <a:effectLst/>
          <a:extLst/>
        </p:spPr>
      </p:pic>
      <p:sp>
        <p:nvSpPr>
          <p:cNvPr id="31" name="Isosceles Triangle 30"/>
          <p:cNvSpPr/>
          <p:nvPr/>
        </p:nvSpPr>
        <p:spPr bwMode="auto">
          <a:xfrm>
            <a:off x="3464878" y="2078853"/>
            <a:ext cx="2009024" cy="1731917"/>
          </a:xfrm>
          <a:prstGeom prst="triangle">
            <a:avLst/>
          </a:prstGeom>
          <a:noFill/>
          <a:ln w="38100" cap="flat" cmpd="sng" algn="ctr">
            <a:solidFill>
              <a:srgbClr val="FFFFFD"/>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CH" sz="1800">
              <a:solidFill>
                <a:srgbClr val="FFFFFD"/>
              </a:solidFill>
            </a:endParaRPr>
          </a:p>
        </p:txBody>
      </p:sp>
      <p:sp>
        <p:nvSpPr>
          <p:cNvPr id="35" name="TextBox 34"/>
          <p:cNvSpPr txBox="1"/>
          <p:nvPr/>
        </p:nvSpPr>
        <p:spPr>
          <a:xfrm>
            <a:off x="2304506" y="1074945"/>
            <a:ext cx="1793913" cy="346249"/>
          </a:xfrm>
          <a:prstGeom prst="accentBorderCallout1">
            <a:avLst>
              <a:gd name="adj1" fmla="val 43880"/>
              <a:gd name="adj2" fmla="val 102834"/>
              <a:gd name="adj3" fmla="val 235695"/>
              <a:gd name="adj4" fmla="val 114805"/>
            </a:avLst>
          </a:prstGeom>
          <a:noFill/>
          <a:ln>
            <a:solidFill>
              <a:srgbClr val="FFFFFD"/>
            </a:solidFill>
          </a:ln>
          <a:effectLst/>
        </p:spPr>
        <p:txBody>
          <a:bodyPr wrap="square" rtlCol="0">
            <a:spAutoFit/>
          </a:bodyPr>
          <a:lstStyle/>
          <a:p>
            <a:pPr algn="just"/>
            <a:r>
              <a:rPr lang="en-US" sz="825" b="1" dirty="0">
                <a:solidFill>
                  <a:srgbClr val="FFFFFD"/>
                </a:solidFill>
                <a:latin typeface="Calibri" panose="020F0502020204030204" pitchFamily="34" charset="0"/>
              </a:rPr>
              <a:t>Norms and institutions</a:t>
            </a:r>
          </a:p>
          <a:p>
            <a:pPr algn="just"/>
            <a:r>
              <a:rPr lang="en-US" sz="825" dirty="0">
                <a:solidFill>
                  <a:srgbClr val="FFFFFD"/>
                </a:solidFill>
                <a:latin typeface="Calibri" panose="020F0502020204030204" pitchFamily="34" charset="0"/>
              </a:rPr>
              <a:t>What people should or shouldn’t do</a:t>
            </a:r>
            <a:endParaRPr lang="de-CH" sz="825" dirty="0">
              <a:solidFill>
                <a:srgbClr val="FFFFFD"/>
              </a:solidFill>
              <a:latin typeface="Calibri" panose="020F0502020204030204" pitchFamily="34" charset="0"/>
            </a:endParaRPr>
          </a:p>
        </p:txBody>
      </p:sp>
      <p:sp>
        <p:nvSpPr>
          <p:cNvPr id="36" name="TextBox 35"/>
          <p:cNvSpPr txBox="1"/>
          <p:nvPr/>
        </p:nvSpPr>
        <p:spPr>
          <a:xfrm>
            <a:off x="4335218" y="2191208"/>
            <a:ext cx="336952" cy="369332"/>
          </a:xfrm>
          <a:prstGeom prst="rect">
            <a:avLst/>
          </a:prstGeom>
          <a:noFill/>
        </p:spPr>
        <p:txBody>
          <a:bodyPr wrap="none" rtlCol="0">
            <a:spAutoFit/>
          </a:bodyPr>
          <a:lstStyle/>
          <a:p>
            <a:r>
              <a:rPr lang="en-US" sz="1800" b="1" dirty="0">
                <a:solidFill>
                  <a:srgbClr val="FFFFFD"/>
                </a:solidFill>
                <a:latin typeface="Calibri" panose="020F0502020204030204" pitchFamily="34" charset="0"/>
              </a:rPr>
              <a:t>N</a:t>
            </a:r>
            <a:endParaRPr lang="de-CH" sz="1800" b="1" dirty="0">
              <a:solidFill>
                <a:srgbClr val="FFFFFD"/>
              </a:solidFill>
              <a:latin typeface="Calibri" panose="020F0502020204030204" pitchFamily="34" charset="0"/>
            </a:endParaRPr>
          </a:p>
        </p:txBody>
      </p:sp>
      <p:sp>
        <p:nvSpPr>
          <p:cNvPr id="38" name="TextBox 37"/>
          <p:cNvSpPr txBox="1"/>
          <p:nvPr/>
        </p:nvSpPr>
        <p:spPr>
          <a:xfrm>
            <a:off x="774028" y="3650367"/>
            <a:ext cx="1377950" cy="473206"/>
          </a:xfrm>
          <a:prstGeom prst="accentBorderCallout1">
            <a:avLst>
              <a:gd name="adj1" fmla="val 30285"/>
              <a:gd name="adj2" fmla="val 103649"/>
              <a:gd name="adj3" fmla="val 14514"/>
              <a:gd name="adj4" fmla="val 189260"/>
            </a:avLst>
          </a:prstGeom>
          <a:noFill/>
          <a:ln>
            <a:solidFill>
              <a:srgbClr val="FFFFFD"/>
            </a:solidFill>
          </a:ln>
          <a:effectLst/>
        </p:spPr>
        <p:txBody>
          <a:bodyPr wrap="square" rtlCol="0">
            <a:spAutoFit/>
          </a:bodyPr>
          <a:lstStyle/>
          <a:p>
            <a:pPr algn="just"/>
            <a:r>
              <a:rPr lang="en-US" sz="825" b="1" dirty="0">
                <a:solidFill>
                  <a:srgbClr val="FFFFFD"/>
                </a:solidFill>
                <a:latin typeface="Calibri" panose="020F0502020204030204" pitchFamily="34" charset="0"/>
              </a:rPr>
              <a:t>People and their strategies</a:t>
            </a:r>
          </a:p>
          <a:p>
            <a:pPr algn="just"/>
            <a:r>
              <a:rPr lang="en-US" sz="825" dirty="0">
                <a:solidFill>
                  <a:srgbClr val="FFFFFD"/>
                </a:solidFill>
                <a:latin typeface="Calibri" panose="020F0502020204030204" pitchFamily="34" charset="0"/>
              </a:rPr>
              <a:t>Knowledge, desires, beliefs, intentions, capacities. </a:t>
            </a:r>
            <a:endParaRPr lang="de-CH" sz="825" dirty="0">
              <a:solidFill>
                <a:srgbClr val="FFFFFD"/>
              </a:solidFill>
              <a:latin typeface="Calibri" panose="020F0502020204030204" pitchFamily="34" charset="0"/>
            </a:endParaRPr>
          </a:p>
        </p:txBody>
      </p:sp>
      <p:sp>
        <p:nvSpPr>
          <p:cNvPr id="39" name="TextBox 38"/>
          <p:cNvSpPr txBox="1"/>
          <p:nvPr/>
        </p:nvSpPr>
        <p:spPr>
          <a:xfrm>
            <a:off x="5841945" y="2340555"/>
            <a:ext cx="2052229" cy="346249"/>
          </a:xfrm>
          <a:prstGeom prst="accentBorderCallout1">
            <a:avLst>
              <a:gd name="adj1" fmla="val 94142"/>
              <a:gd name="adj2" fmla="val -2617"/>
              <a:gd name="adj3" fmla="val 341467"/>
              <a:gd name="adj4" fmla="val -26021"/>
            </a:avLst>
          </a:prstGeom>
          <a:noFill/>
          <a:ln>
            <a:solidFill>
              <a:srgbClr val="FFFFFD"/>
            </a:solidFill>
          </a:ln>
          <a:effectLst/>
        </p:spPr>
        <p:txBody>
          <a:bodyPr wrap="square" rtlCol="0">
            <a:spAutoFit/>
          </a:bodyPr>
          <a:lstStyle/>
          <a:p>
            <a:pPr algn="just"/>
            <a:r>
              <a:rPr lang="en-US" sz="825" b="1" dirty="0">
                <a:solidFill>
                  <a:srgbClr val="FFFFFD"/>
                </a:solidFill>
                <a:latin typeface="Calibri" panose="020F0502020204030204" pitchFamily="34" charset="0"/>
              </a:rPr>
              <a:t>Ecosystems and their processes</a:t>
            </a:r>
          </a:p>
          <a:p>
            <a:pPr algn="just"/>
            <a:r>
              <a:rPr lang="en-US" sz="825" dirty="0">
                <a:solidFill>
                  <a:srgbClr val="FFFFFD"/>
                </a:solidFill>
                <a:latin typeface="Calibri" panose="020F0502020204030204" pitchFamily="34" charset="0"/>
              </a:rPr>
              <a:t>Biophysical constraints and natural capital</a:t>
            </a:r>
            <a:endParaRPr lang="de-CH" sz="825" dirty="0">
              <a:solidFill>
                <a:srgbClr val="FFFFFD"/>
              </a:solidFill>
              <a:latin typeface="Calibri" panose="020F0502020204030204" pitchFamily="34" charset="0"/>
            </a:endParaRPr>
          </a:p>
        </p:txBody>
      </p:sp>
      <p:sp>
        <p:nvSpPr>
          <p:cNvPr id="40" name="TextBox 39"/>
          <p:cNvSpPr txBox="1"/>
          <p:nvPr/>
        </p:nvSpPr>
        <p:spPr>
          <a:xfrm>
            <a:off x="6654451" y="5761790"/>
            <a:ext cx="1333582" cy="219291"/>
          </a:xfrm>
          <a:prstGeom prst="rect">
            <a:avLst/>
          </a:prstGeom>
          <a:noFill/>
          <a:ln>
            <a:noFill/>
          </a:ln>
        </p:spPr>
        <p:txBody>
          <a:bodyPr wrap="square" rtlCol="0">
            <a:spAutoFit/>
          </a:bodyPr>
          <a:lstStyle/>
          <a:p>
            <a:pPr algn="just"/>
            <a:r>
              <a:rPr lang="en-US" sz="825" i="1" dirty="0">
                <a:solidFill>
                  <a:srgbClr val="FFFFFD"/>
                </a:solidFill>
                <a:latin typeface="Calibri" panose="020F0502020204030204" pitchFamily="34" charset="0"/>
              </a:rPr>
              <a:t>© C. A. Garcia et al. (2017)</a:t>
            </a:r>
            <a:endParaRPr lang="de-CH" sz="825" i="1" dirty="0">
              <a:solidFill>
                <a:srgbClr val="FFFFFD"/>
              </a:solidFill>
              <a:latin typeface="Calibri" panose="020F0502020204030204" pitchFamily="34" charset="0"/>
            </a:endParaRPr>
          </a:p>
        </p:txBody>
      </p:sp>
      <p:sp>
        <p:nvSpPr>
          <p:cNvPr id="41" name="TextBox 40"/>
          <p:cNvSpPr txBox="1"/>
          <p:nvPr/>
        </p:nvSpPr>
        <p:spPr>
          <a:xfrm>
            <a:off x="3905055" y="1864413"/>
            <a:ext cx="699230" cy="219291"/>
          </a:xfrm>
          <a:prstGeom prst="rect">
            <a:avLst/>
          </a:prstGeom>
          <a:noFill/>
        </p:spPr>
        <p:txBody>
          <a:bodyPr wrap="none" rtlCol="0">
            <a:spAutoFit/>
          </a:bodyPr>
          <a:lstStyle/>
          <a:p>
            <a:r>
              <a:rPr lang="en-US" sz="825" dirty="0">
                <a:solidFill>
                  <a:srgbClr val="FFFFFD"/>
                </a:solidFill>
                <a:latin typeface="Calibri" panose="020F0502020204030204" pitchFamily="34" charset="0"/>
              </a:rPr>
              <a:t>Permissions</a:t>
            </a:r>
            <a:endParaRPr lang="de-CH" sz="825" dirty="0">
              <a:solidFill>
                <a:srgbClr val="FFFFFD"/>
              </a:solidFill>
              <a:latin typeface="Calibri" panose="020F0502020204030204" pitchFamily="34" charset="0"/>
            </a:endParaRPr>
          </a:p>
        </p:txBody>
      </p:sp>
      <p:sp>
        <p:nvSpPr>
          <p:cNvPr id="42" name="TextBox 41"/>
          <p:cNvSpPr txBox="1"/>
          <p:nvPr/>
        </p:nvSpPr>
        <p:spPr>
          <a:xfrm>
            <a:off x="3120887" y="3831005"/>
            <a:ext cx="622286" cy="219291"/>
          </a:xfrm>
          <a:prstGeom prst="rect">
            <a:avLst/>
          </a:prstGeom>
          <a:noFill/>
        </p:spPr>
        <p:txBody>
          <a:bodyPr wrap="none" rtlCol="0">
            <a:spAutoFit/>
          </a:bodyPr>
          <a:lstStyle/>
          <a:p>
            <a:r>
              <a:rPr lang="en-US" sz="825" dirty="0">
                <a:solidFill>
                  <a:srgbClr val="FFFFFD"/>
                </a:solidFill>
                <a:latin typeface="Calibri" panose="020F0502020204030204" pitchFamily="34" charset="0"/>
              </a:rPr>
              <a:t>Capacities</a:t>
            </a:r>
            <a:endParaRPr lang="de-CH" sz="825" dirty="0">
              <a:solidFill>
                <a:srgbClr val="FFFFFD"/>
              </a:solidFill>
              <a:latin typeface="Calibri" panose="020F0502020204030204" pitchFamily="34" charset="0"/>
            </a:endParaRPr>
          </a:p>
        </p:txBody>
      </p:sp>
      <p:sp>
        <p:nvSpPr>
          <p:cNvPr id="43" name="TextBox 42"/>
          <p:cNvSpPr txBox="1"/>
          <p:nvPr/>
        </p:nvSpPr>
        <p:spPr>
          <a:xfrm>
            <a:off x="5232668" y="3818530"/>
            <a:ext cx="675185" cy="219291"/>
          </a:xfrm>
          <a:prstGeom prst="rect">
            <a:avLst/>
          </a:prstGeom>
          <a:noFill/>
        </p:spPr>
        <p:txBody>
          <a:bodyPr wrap="none" rtlCol="0">
            <a:spAutoFit/>
          </a:bodyPr>
          <a:lstStyle/>
          <a:p>
            <a:r>
              <a:rPr lang="en-US" sz="825" dirty="0">
                <a:solidFill>
                  <a:srgbClr val="FFFFFD"/>
                </a:solidFill>
                <a:latin typeface="Calibri" panose="020F0502020204030204" pitchFamily="34" charset="0"/>
              </a:rPr>
              <a:t>Constraints</a:t>
            </a:r>
            <a:endParaRPr lang="de-CH" sz="825" dirty="0">
              <a:solidFill>
                <a:srgbClr val="FFFFFD"/>
              </a:solidFill>
              <a:latin typeface="Calibri" panose="020F0502020204030204" pitchFamily="34" charset="0"/>
            </a:endParaRPr>
          </a:p>
        </p:txBody>
      </p:sp>
      <p:cxnSp>
        <p:nvCxnSpPr>
          <p:cNvPr id="46" name="Straight Connector 45"/>
          <p:cNvCxnSpPr>
            <a:endCxn id="31" idx="2"/>
          </p:cNvCxnSpPr>
          <p:nvPr/>
        </p:nvCxnSpPr>
        <p:spPr bwMode="auto">
          <a:xfrm flipH="1">
            <a:off x="3464880" y="3418276"/>
            <a:ext cx="227647" cy="392494"/>
          </a:xfrm>
          <a:prstGeom prst="line">
            <a:avLst/>
          </a:prstGeom>
          <a:solidFill>
            <a:schemeClr val="accent1"/>
          </a:solidFill>
          <a:ln w="38100" cap="flat" cmpd="sng" algn="ctr">
            <a:solidFill>
              <a:srgbClr val="FFFFFD"/>
            </a:solidFill>
            <a:prstDash val="solid"/>
            <a:round/>
            <a:headEnd type="none" w="med" len="med"/>
            <a:tailEnd type="none" w="med" len="med"/>
          </a:ln>
          <a:effectLst/>
        </p:spPr>
      </p:cxnSp>
      <p:cxnSp>
        <p:nvCxnSpPr>
          <p:cNvPr id="47" name="Straight Connector 46"/>
          <p:cNvCxnSpPr/>
          <p:nvPr/>
        </p:nvCxnSpPr>
        <p:spPr bwMode="auto">
          <a:xfrm flipH="1">
            <a:off x="3947259" y="2076089"/>
            <a:ext cx="522473" cy="900813"/>
          </a:xfrm>
          <a:prstGeom prst="line">
            <a:avLst/>
          </a:prstGeom>
          <a:solidFill>
            <a:schemeClr val="accent1"/>
          </a:solidFill>
          <a:ln w="38100" cap="flat" cmpd="sng" algn="ctr">
            <a:solidFill>
              <a:srgbClr val="FFFFFD"/>
            </a:solidFill>
            <a:prstDash val="solid"/>
            <a:round/>
            <a:headEnd type="none" w="med" len="med"/>
            <a:tailEnd type="none" w="med" len="med"/>
          </a:ln>
          <a:effectLst/>
        </p:spPr>
      </p:cxnSp>
      <p:pic>
        <p:nvPicPr>
          <p:cNvPr id="23"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912" y="4329118"/>
            <a:ext cx="1984305" cy="1488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Content Placeholder 4" descr="C:\Users\gillet.p\Desktop\job\redaction\PFNL\Imag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796" y="2015563"/>
            <a:ext cx="1735188" cy="1456718"/>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25" name="Picture 1"/>
          <p:cNvPicPr>
            <a:picLocks noChangeAspect="1" noChangeArrowheads="1"/>
          </p:cNvPicPr>
          <p:nvPr/>
        </p:nvPicPr>
        <p:blipFill>
          <a:blip r:embed="rId5" cstate="print"/>
          <a:srcRect/>
          <a:stretch>
            <a:fillRect/>
          </a:stretch>
        </p:blipFill>
        <p:spPr bwMode="auto">
          <a:xfrm>
            <a:off x="5905578" y="2949147"/>
            <a:ext cx="1988592" cy="12899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684925" y="993797"/>
            <a:ext cx="851396" cy="1100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7"/>
          <a:stretch>
            <a:fillRect/>
          </a:stretch>
        </p:blipFill>
        <p:spPr>
          <a:xfrm>
            <a:off x="4625202" y="992542"/>
            <a:ext cx="977780" cy="1099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 1"/>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6249" y="4324394"/>
            <a:ext cx="2130074" cy="1398826"/>
          </a:xfrm>
          <a:prstGeom prst="rect">
            <a:avLst/>
          </a:prstGeom>
          <a:noFill/>
          <a:ln>
            <a:noFill/>
          </a:ln>
        </p:spPr>
      </p:pic>
      <p:pic>
        <p:nvPicPr>
          <p:cNvPr id="28" name="Picture 2"/>
          <p:cNvPicPr>
            <a:picLocks noChangeAspect="1" noChangeArrowheads="1"/>
          </p:cNvPicPr>
          <p:nvPr/>
        </p:nvPicPr>
        <p:blipFill>
          <a:blip r:embed="rId9" cstate="print"/>
          <a:srcRect/>
          <a:stretch>
            <a:fillRect/>
          </a:stretch>
        </p:blipFill>
        <p:spPr bwMode="auto">
          <a:xfrm>
            <a:off x="4521863" y="4329390"/>
            <a:ext cx="2162236" cy="1413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TextBox 36"/>
          <p:cNvSpPr txBox="1"/>
          <p:nvPr/>
        </p:nvSpPr>
        <p:spPr>
          <a:xfrm>
            <a:off x="5004048" y="3472283"/>
            <a:ext cx="296876" cy="369332"/>
          </a:xfrm>
          <a:prstGeom prst="rect">
            <a:avLst/>
          </a:prstGeom>
          <a:noFill/>
        </p:spPr>
        <p:txBody>
          <a:bodyPr wrap="none" rtlCol="0">
            <a:spAutoFit/>
          </a:bodyPr>
          <a:lstStyle/>
          <a:p>
            <a:r>
              <a:rPr lang="en-US" sz="1800" b="1" dirty="0">
                <a:solidFill>
                  <a:srgbClr val="FFFFFD"/>
                </a:solidFill>
                <a:effectLst>
                  <a:outerShdw blurRad="38100" dist="38100" dir="2700000" algn="tl">
                    <a:srgbClr val="000000">
                      <a:alpha val="43137"/>
                    </a:srgbClr>
                  </a:outerShdw>
                </a:effectLst>
                <a:latin typeface="Calibri" panose="020F0502020204030204" pitchFamily="34" charset="0"/>
              </a:rPr>
              <a:t>E</a:t>
            </a:r>
            <a:endParaRPr lang="de-CH" sz="1800" b="1" dirty="0">
              <a:solidFill>
                <a:srgbClr val="FFFFFD"/>
              </a:solidFill>
              <a:effectLst>
                <a:outerShdw blurRad="38100" dist="38100" dir="2700000" algn="tl">
                  <a:srgbClr val="000000">
                    <a:alpha val="43137"/>
                  </a:srgbClr>
                </a:outerShdw>
              </a:effectLst>
              <a:latin typeface="Calibri" panose="020F0502020204030204" pitchFamily="34" charset="0"/>
            </a:endParaRPr>
          </a:p>
        </p:txBody>
      </p:sp>
      <p:sp>
        <p:nvSpPr>
          <p:cNvPr id="45" name="TextBox 44"/>
          <p:cNvSpPr txBox="1"/>
          <p:nvPr/>
        </p:nvSpPr>
        <p:spPr>
          <a:xfrm>
            <a:off x="3608793" y="3472283"/>
            <a:ext cx="293670" cy="369332"/>
          </a:xfrm>
          <a:prstGeom prst="rect">
            <a:avLst/>
          </a:prstGeom>
          <a:noFill/>
        </p:spPr>
        <p:txBody>
          <a:bodyPr wrap="none" rtlCol="0">
            <a:spAutoFit/>
          </a:bodyPr>
          <a:lstStyle/>
          <a:p>
            <a:r>
              <a:rPr lang="en-US" sz="1800" b="1" dirty="0">
                <a:solidFill>
                  <a:srgbClr val="FFFFFD"/>
                </a:solidFill>
                <a:effectLst>
                  <a:outerShdw blurRad="38100" dist="38100" dir="2700000" algn="tl">
                    <a:srgbClr val="000000">
                      <a:alpha val="43137"/>
                    </a:srgbClr>
                  </a:outerShdw>
                </a:effectLst>
                <a:latin typeface="Calibri" panose="020F0502020204030204" pitchFamily="34" charset="0"/>
              </a:rPr>
              <a:t>S</a:t>
            </a:r>
            <a:endParaRPr lang="de-CH" sz="1800" b="1" dirty="0">
              <a:solidFill>
                <a:srgbClr val="FFFFFD"/>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0670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par>
                                <p:cTn id="13" presetID="22" presetClass="entr" presetSubtype="8"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par>
                                <p:cTn id="29" presetID="22" presetClass="entr" presetSubtype="8"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par>
                                <p:cTn id="42" presetID="22" presetClass="entr" presetSubtype="8"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left)">
                                      <p:cBhvr>
                                        <p:cTn id="49" dur="500"/>
                                        <p:tgtEl>
                                          <p:spTgt spid="43"/>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left)">
                                      <p:cBhvr>
                                        <p:cTn id="5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39" grpId="0" animBg="1"/>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78" y="836715"/>
            <a:ext cx="9178134" cy="5300371"/>
          </a:xfrm>
          <a:prstGeom prst="rect">
            <a:avLst/>
          </a:prstGeom>
        </p:spPr>
      </p:pic>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3321" r="1"/>
          <a:stretch/>
        </p:blipFill>
        <p:spPr>
          <a:xfrm>
            <a:off x="5814140" y="836715"/>
            <a:ext cx="3366374" cy="5300371"/>
          </a:xfrm>
          <a:prstGeom prst="rect">
            <a:avLst/>
          </a:prstGeom>
        </p:spPr>
      </p:pic>
    </p:spTree>
    <p:extLst>
      <p:ext uri="{BB962C8B-B14F-4D97-AF65-F5344CB8AC3E}">
        <p14:creationId xmlns:p14="http://schemas.microsoft.com/office/powerpoint/2010/main" val="1972301072"/>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805" t="6220"/>
          <a:stretch/>
        </p:blipFill>
        <p:spPr bwMode="auto">
          <a:xfrm>
            <a:off x="8928" y="-235"/>
            <a:ext cx="9152262" cy="6963663"/>
          </a:xfrm>
          <a:prstGeom prst="rect">
            <a:avLst/>
          </a:prstGeom>
          <a:solidFill>
            <a:srgbClr val="FFFFFF"/>
          </a:solidFill>
          <a:ln>
            <a:solidFill>
              <a:srgbClr val="FFFFFD"/>
            </a:solidFill>
          </a:ln>
          <a:effectLst/>
          <a:extLst/>
        </p:spPr>
      </p:pic>
      <p:sp>
        <p:nvSpPr>
          <p:cNvPr id="31" name="Isosceles Triangle 30"/>
          <p:cNvSpPr/>
          <p:nvPr/>
        </p:nvSpPr>
        <p:spPr bwMode="auto">
          <a:xfrm>
            <a:off x="3464878" y="1914448"/>
            <a:ext cx="2009024" cy="1731917"/>
          </a:xfrm>
          <a:prstGeom prst="triangle">
            <a:avLst/>
          </a:prstGeom>
          <a:noFill/>
          <a:ln w="38100" cap="flat" cmpd="sng" algn="ctr">
            <a:solidFill>
              <a:srgbClr val="FFFFFD"/>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CH" sz="1800">
              <a:solidFill>
                <a:srgbClr val="FFFFFF"/>
              </a:solidFill>
            </a:endParaRPr>
          </a:p>
        </p:txBody>
      </p:sp>
      <p:pic>
        <p:nvPicPr>
          <p:cNvPr id="32" name="Picture 31"/>
          <p:cNvPicPr>
            <a:picLocks noChangeAspect="1"/>
          </p:cNvPicPr>
          <p:nvPr/>
        </p:nvPicPr>
        <p:blipFill>
          <a:blip r:embed="rId3"/>
          <a:stretch>
            <a:fillRect/>
          </a:stretch>
        </p:blipFill>
        <p:spPr>
          <a:xfrm>
            <a:off x="3475049" y="4181512"/>
            <a:ext cx="2073136" cy="2149919"/>
          </a:xfrm>
          <a:prstGeom prst="rect">
            <a:avLst/>
          </a:prstGeom>
          <a:ln w="38100" cap="sq">
            <a:solidFill>
              <a:srgbClr val="FFFFFD"/>
            </a:solidFill>
            <a:prstDash val="solid"/>
            <a:miter lim="800000"/>
          </a:ln>
          <a:effectLst>
            <a:outerShdw blurRad="50800" dist="38100" dir="2700000" algn="tl" rotWithShape="0">
              <a:srgbClr val="000000">
                <a:alpha val="43000"/>
              </a:srgbClr>
            </a:outerShdw>
          </a:effectLst>
        </p:spPr>
      </p:pic>
      <p:pic>
        <p:nvPicPr>
          <p:cNvPr id="33" name="Picture 2" descr="https://lh3.googleusercontent.com/WLya0qmrdWotiU_xQCR0UAo63oTAdDO-hR1iehhoC_fVto9thjHUB7PYkqg38WaoQqSNB3dpA4VlJuIQqgt8sLpH-UcjZIj-HeCspeXTUIYSh815UREGc8nya_hzLR-PsbuHEsTlSrg2zasiqF0BzR_0xhHj-IITW4-BO7k9BLFBmuTkADpVjvYJFBhpXpCPRyNt5snngASy4FqbCetmmu49BlVmmX_RRwihhvGguh8ieq0guMU3Bu7zd0MNWUCcgb9ao4GMXDT9RpcUtW0JEYzhpRI_qEefL9DYxdNlpcB0Z4fgRXpsPtepZ3j3vU-QZeMFj-yp7xfe_i2AaElz0x_-KDz6nzkxEWG4WdGBT_kc4p0gKeeWz0QiouR0k-30U-H820IC6mR1d9aAD_KO_HKd9GueVZND1DxTG93C8cFYsUBpOMXksXA1YfUygRmkRVR9tD0wqYxp-qiw9LgLL89S9vjE94yXmIK7Kf3j9xF89y43vs3At8JNy-r-2KkDipxP0TvMx80spuJv2ovSozejM1MjXbhAndvofxkOG8fe6ypO2zakZyUMzsAKmVbe7Bf7-kqCYPF6iXKnSB1o3nUPtOhI9Ch5jECaE0m0prb37XL0LQ=w1306-h979-no"/>
          <p:cNvPicPr>
            <a:picLocks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1678" t="23618" r="10349" b="4739"/>
          <a:stretch/>
        </p:blipFill>
        <p:spPr bwMode="auto">
          <a:xfrm>
            <a:off x="5706126" y="1212369"/>
            <a:ext cx="2729160" cy="2095508"/>
          </a:xfrm>
          <a:prstGeom prst="rect">
            <a:avLst/>
          </a:prstGeom>
          <a:ln w="38100" cap="sq">
            <a:solidFill>
              <a:srgbClr val="FFFFFD"/>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 name="Content Placeholder 4"/>
          <p:cNvPicPr>
            <a:picLocks/>
          </p:cNvPicPr>
          <p:nvPr/>
        </p:nvPicPr>
        <p:blipFill rotWithShape="1">
          <a:blip r:embed="rId6"/>
          <a:srcRect l="40705" t="34615" r="39263" b="27949"/>
          <a:stretch/>
        </p:blipFill>
        <p:spPr bwMode="auto">
          <a:xfrm>
            <a:off x="860266" y="696062"/>
            <a:ext cx="2341201" cy="2431247"/>
          </a:xfrm>
          <a:prstGeom prst="rect">
            <a:avLst/>
          </a:prstGeom>
          <a:ln w="38100" cap="sq">
            <a:solidFill>
              <a:srgbClr val="FFFFFD"/>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36" name="TextBox 35"/>
          <p:cNvSpPr txBox="1"/>
          <p:nvPr/>
        </p:nvSpPr>
        <p:spPr>
          <a:xfrm>
            <a:off x="4335217" y="2026802"/>
            <a:ext cx="314510" cy="369332"/>
          </a:xfrm>
          <a:prstGeom prst="rect">
            <a:avLst/>
          </a:prstGeom>
          <a:noFill/>
          <a:ln>
            <a:noFill/>
          </a:ln>
        </p:spPr>
        <p:txBody>
          <a:bodyPr wrap="none" rtlCol="0">
            <a:spAutoFit/>
          </a:bodyPr>
          <a:lstStyle/>
          <a:p>
            <a:r>
              <a:rPr lang="en-US" sz="1800" b="1" dirty="0">
                <a:solidFill>
                  <a:srgbClr val="FFFFFF"/>
                </a:solidFill>
                <a:latin typeface="Calibri" panose="020F0502020204030204" pitchFamily="34" charset="0"/>
              </a:rPr>
              <a:t>R</a:t>
            </a:r>
            <a:endParaRPr lang="de-CH" sz="1800" b="1" dirty="0">
              <a:solidFill>
                <a:srgbClr val="FFFFFF"/>
              </a:solidFill>
              <a:latin typeface="Calibri" panose="020F0502020204030204" pitchFamily="34" charset="0"/>
            </a:endParaRPr>
          </a:p>
        </p:txBody>
      </p:sp>
      <p:sp>
        <p:nvSpPr>
          <p:cNvPr id="37" name="TextBox 36"/>
          <p:cNvSpPr txBox="1"/>
          <p:nvPr/>
        </p:nvSpPr>
        <p:spPr>
          <a:xfrm>
            <a:off x="5004048" y="3307877"/>
            <a:ext cx="332142" cy="369332"/>
          </a:xfrm>
          <a:prstGeom prst="rect">
            <a:avLst/>
          </a:prstGeom>
          <a:noFill/>
          <a:ln>
            <a:noFill/>
          </a:ln>
        </p:spPr>
        <p:txBody>
          <a:bodyPr wrap="none" rtlCol="0">
            <a:spAutoFit/>
          </a:bodyPr>
          <a:lstStyle/>
          <a:p>
            <a:r>
              <a:rPr lang="en-US" sz="1800" b="1" dirty="0">
                <a:solidFill>
                  <a:srgbClr val="FFFFFF"/>
                </a:solidFill>
                <a:latin typeface="Calibri" panose="020F0502020204030204" pitchFamily="34" charset="0"/>
              </a:rPr>
              <a:t>G</a:t>
            </a:r>
            <a:endParaRPr lang="de-CH" sz="1800" b="1" dirty="0">
              <a:solidFill>
                <a:srgbClr val="FFFFFF"/>
              </a:solidFill>
              <a:latin typeface="Calibri" panose="020F0502020204030204" pitchFamily="34" charset="0"/>
            </a:endParaRPr>
          </a:p>
        </p:txBody>
      </p:sp>
      <p:sp>
        <p:nvSpPr>
          <p:cNvPr id="41" name="TextBox 40"/>
          <p:cNvSpPr txBox="1"/>
          <p:nvPr/>
        </p:nvSpPr>
        <p:spPr>
          <a:xfrm>
            <a:off x="4295051" y="1644417"/>
            <a:ext cx="433132" cy="219291"/>
          </a:xfrm>
          <a:prstGeom prst="rect">
            <a:avLst/>
          </a:prstGeom>
          <a:noFill/>
          <a:ln>
            <a:noFill/>
          </a:ln>
        </p:spPr>
        <p:txBody>
          <a:bodyPr wrap="none" rtlCol="0">
            <a:spAutoFit/>
          </a:bodyPr>
          <a:lstStyle/>
          <a:p>
            <a:r>
              <a:rPr lang="en-US" sz="825" dirty="0">
                <a:solidFill>
                  <a:srgbClr val="FFFFFF"/>
                </a:solidFill>
                <a:latin typeface="Calibri" panose="020F0502020204030204" pitchFamily="34" charset="0"/>
              </a:rPr>
              <a:t>Why?</a:t>
            </a:r>
            <a:endParaRPr lang="de-CH" sz="825" dirty="0">
              <a:solidFill>
                <a:srgbClr val="FFFFFF"/>
              </a:solidFill>
              <a:latin typeface="Calibri" panose="020F0502020204030204" pitchFamily="34" charset="0"/>
            </a:endParaRPr>
          </a:p>
        </p:txBody>
      </p:sp>
      <p:sp>
        <p:nvSpPr>
          <p:cNvPr id="42" name="TextBox 41"/>
          <p:cNvSpPr txBox="1"/>
          <p:nvPr/>
        </p:nvSpPr>
        <p:spPr>
          <a:xfrm>
            <a:off x="3201467" y="3662456"/>
            <a:ext cx="471604" cy="219291"/>
          </a:xfrm>
          <a:prstGeom prst="rect">
            <a:avLst/>
          </a:prstGeom>
          <a:noFill/>
          <a:ln>
            <a:noFill/>
          </a:ln>
        </p:spPr>
        <p:txBody>
          <a:bodyPr wrap="none" rtlCol="0">
            <a:spAutoFit/>
          </a:bodyPr>
          <a:lstStyle/>
          <a:p>
            <a:r>
              <a:rPr lang="en-US" sz="825" dirty="0">
                <a:solidFill>
                  <a:srgbClr val="FFFFFF"/>
                </a:solidFill>
                <a:latin typeface="Calibri" panose="020F0502020204030204" pitchFamily="34" charset="0"/>
              </a:rPr>
              <a:t>What?</a:t>
            </a:r>
            <a:endParaRPr lang="de-CH" sz="825" dirty="0">
              <a:solidFill>
                <a:srgbClr val="FFFFFF"/>
              </a:solidFill>
              <a:latin typeface="Calibri" panose="020F0502020204030204" pitchFamily="34" charset="0"/>
            </a:endParaRPr>
          </a:p>
        </p:txBody>
      </p:sp>
      <p:sp>
        <p:nvSpPr>
          <p:cNvPr id="43" name="TextBox 42"/>
          <p:cNvSpPr txBox="1"/>
          <p:nvPr/>
        </p:nvSpPr>
        <p:spPr>
          <a:xfrm>
            <a:off x="5321165" y="3662456"/>
            <a:ext cx="431528" cy="219291"/>
          </a:xfrm>
          <a:prstGeom prst="rect">
            <a:avLst/>
          </a:prstGeom>
          <a:noFill/>
          <a:ln>
            <a:noFill/>
          </a:ln>
        </p:spPr>
        <p:txBody>
          <a:bodyPr wrap="none" rtlCol="0">
            <a:spAutoFit/>
          </a:bodyPr>
          <a:lstStyle/>
          <a:p>
            <a:r>
              <a:rPr lang="en-US" sz="825" dirty="0">
                <a:solidFill>
                  <a:srgbClr val="FFFFFF"/>
                </a:solidFill>
                <a:latin typeface="Calibri" panose="020F0502020204030204" pitchFamily="34" charset="0"/>
              </a:rPr>
              <a:t>How?</a:t>
            </a:r>
            <a:endParaRPr lang="de-CH" sz="825" dirty="0">
              <a:solidFill>
                <a:srgbClr val="FFFFFF"/>
              </a:solidFill>
              <a:latin typeface="Calibri" panose="020F0502020204030204" pitchFamily="34" charset="0"/>
            </a:endParaRPr>
          </a:p>
        </p:txBody>
      </p:sp>
      <p:sp>
        <p:nvSpPr>
          <p:cNvPr id="45" name="TextBox 44"/>
          <p:cNvSpPr txBox="1"/>
          <p:nvPr/>
        </p:nvSpPr>
        <p:spPr>
          <a:xfrm>
            <a:off x="3608793" y="3307877"/>
            <a:ext cx="308098" cy="369332"/>
          </a:xfrm>
          <a:prstGeom prst="rect">
            <a:avLst/>
          </a:prstGeom>
          <a:noFill/>
          <a:ln>
            <a:noFill/>
          </a:ln>
        </p:spPr>
        <p:txBody>
          <a:bodyPr wrap="none" rtlCol="0">
            <a:spAutoFit/>
          </a:bodyPr>
          <a:lstStyle/>
          <a:p>
            <a:r>
              <a:rPr lang="en-US" sz="1800" b="1" dirty="0">
                <a:solidFill>
                  <a:srgbClr val="FFFFFF"/>
                </a:solidFill>
                <a:latin typeface="Calibri" panose="020F0502020204030204" pitchFamily="34" charset="0"/>
              </a:rPr>
              <a:t>P</a:t>
            </a:r>
            <a:endParaRPr lang="de-CH" sz="1800" b="1" dirty="0">
              <a:solidFill>
                <a:srgbClr val="FFFFFF"/>
              </a:solidFill>
              <a:latin typeface="Calibri" panose="020F0502020204030204" pitchFamily="34" charset="0"/>
            </a:endParaRPr>
          </a:p>
        </p:txBody>
      </p:sp>
      <p:cxnSp>
        <p:nvCxnSpPr>
          <p:cNvPr id="46" name="Straight Connector 45"/>
          <p:cNvCxnSpPr>
            <a:endCxn id="31" idx="2"/>
          </p:cNvCxnSpPr>
          <p:nvPr/>
        </p:nvCxnSpPr>
        <p:spPr bwMode="auto">
          <a:xfrm flipH="1">
            <a:off x="3464880" y="3253871"/>
            <a:ext cx="227647" cy="392494"/>
          </a:xfrm>
          <a:prstGeom prst="line">
            <a:avLst/>
          </a:prstGeom>
          <a:solidFill>
            <a:schemeClr val="accent1"/>
          </a:solidFill>
          <a:ln w="38100" cap="flat" cmpd="sng" algn="ctr">
            <a:solidFill>
              <a:srgbClr val="FFFFFD"/>
            </a:solidFill>
            <a:prstDash val="solid"/>
            <a:round/>
            <a:headEnd type="none" w="med" len="med"/>
            <a:tailEnd type="none" w="med" len="med"/>
          </a:ln>
          <a:effectLst/>
        </p:spPr>
      </p:cxnSp>
      <p:cxnSp>
        <p:nvCxnSpPr>
          <p:cNvPr id="47" name="Straight Connector 46"/>
          <p:cNvCxnSpPr/>
          <p:nvPr/>
        </p:nvCxnSpPr>
        <p:spPr bwMode="auto">
          <a:xfrm flipH="1">
            <a:off x="3947259" y="1911686"/>
            <a:ext cx="522473" cy="900813"/>
          </a:xfrm>
          <a:prstGeom prst="line">
            <a:avLst/>
          </a:prstGeom>
          <a:solidFill>
            <a:schemeClr val="accent1"/>
          </a:solidFill>
          <a:ln w="38100" cap="flat" cmpd="sng" algn="ctr">
            <a:solidFill>
              <a:srgbClr val="FFFFFD"/>
            </a:solidFill>
            <a:prstDash val="solid"/>
            <a:round/>
            <a:headEnd type="none" w="med" len="med"/>
            <a:tailEnd type="none" w="med" len="med"/>
          </a:ln>
          <a:effectLst/>
        </p:spPr>
      </p:cxnSp>
    </p:spTree>
    <p:extLst>
      <p:ext uri="{BB962C8B-B14F-4D97-AF65-F5344CB8AC3E}">
        <p14:creationId xmlns:p14="http://schemas.microsoft.com/office/powerpoint/2010/main" val="406942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theme/theme1.xml><?xml version="1.0" encoding="utf-8"?>
<a:theme xmlns:a="http://schemas.openxmlformats.org/drawingml/2006/main" name="Blank Presentation">
  <a:themeElements>
    <a:clrScheme name="">
      <a:dk1>
        <a:srgbClr val="006600"/>
      </a:dk1>
      <a:lt1>
        <a:srgbClr val="00FFFF"/>
      </a:lt1>
      <a:dk2>
        <a:srgbClr val="006666"/>
      </a:dk2>
      <a:lt2>
        <a:srgbClr val="CCFFFF"/>
      </a:lt2>
      <a:accent1>
        <a:srgbClr val="00CC99"/>
      </a:accent1>
      <a:accent2>
        <a:srgbClr val="3333CC"/>
      </a:accent2>
      <a:accent3>
        <a:srgbClr val="AAB8B8"/>
      </a:accent3>
      <a:accent4>
        <a:srgbClr val="00DADA"/>
      </a:accent4>
      <a:accent5>
        <a:srgbClr val="AAE2CA"/>
      </a:accent5>
      <a:accent6>
        <a:srgbClr val="2D2DB9"/>
      </a:accent6>
      <a:hlink>
        <a:srgbClr val="CCCCFF"/>
      </a:hlink>
      <a:folHlink>
        <a:srgbClr val="B2B2B2"/>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6600"/>
        </a:dk1>
        <a:lt1>
          <a:srgbClr val="CCFFFF"/>
        </a:lt1>
        <a:dk2>
          <a:srgbClr val="006666"/>
        </a:dk2>
        <a:lt2>
          <a:srgbClr val="00FFFF"/>
        </a:lt2>
        <a:accent1>
          <a:srgbClr val="00CC99"/>
        </a:accent1>
        <a:accent2>
          <a:srgbClr val="3333CC"/>
        </a:accent2>
        <a:accent3>
          <a:srgbClr val="AAB8B8"/>
        </a:accent3>
        <a:accent4>
          <a:srgbClr val="AE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
      <a:dk1>
        <a:srgbClr val="006600"/>
      </a:dk1>
      <a:lt1>
        <a:srgbClr val="00FFFF"/>
      </a:lt1>
      <a:dk2>
        <a:srgbClr val="006666"/>
      </a:dk2>
      <a:lt2>
        <a:srgbClr val="CCFFFF"/>
      </a:lt2>
      <a:accent1>
        <a:srgbClr val="00CC99"/>
      </a:accent1>
      <a:accent2>
        <a:srgbClr val="3333CC"/>
      </a:accent2>
      <a:accent3>
        <a:srgbClr val="AAB8B8"/>
      </a:accent3>
      <a:accent4>
        <a:srgbClr val="00DADA"/>
      </a:accent4>
      <a:accent5>
        <a:srgbClr val="AAE2CA"/>
      </a:accent5>
      <a:accent6>
        <a:srgbClr val="2D2DB9"/>
      </a:accent6>
      <a:hlink>
        <a:srgbClr val="CCCCFF"/>
      </a:hlink>
      <a:folHlink>
        <a:srgbClr val="B2B2B2"/>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6600"/>
        </a:dk1>
        <a:lt1>
          <a:srgbClr val="CCFFFF"/>
        </a:lt1>
        <a:dk2>
          <a:srgbClr val="006666"/>
        </a:dk2>
        <a:lt2>
          <a:srgbClr val="00FFFF"/>
        </a:lt2>
        <a:accent1>
          <a:srgbClr val="00CC99"/>
        </a:accent1>
        <a:accent2>
          <a:srgbClr val="3333CC"/>
        </a:accent2>
        <a:accent3>
          <a:srgbClr val="AAB8B8"/>
        </a:accent3>
        <a:accent4>
          <a:srgbClr val="AE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0</TotalTime>
  <Words>322</Words>
  <Application>Microsoft Office PowerPoint</Application>
  <PresentationFormat>On-screen Show (4:3)</PresentationFormat>
  <Paragraphs>47</Paragraphs>
  <Slides>16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Aharoni</vt:lpstr>
      <vt:lpstr>Arial</vt:lpstr>
      <vt:lpstr>Arial Black</vt:lpstr>
      <vt:lpstr>Calibri</vt:lpstr>
      <vt:lpstr>Impact</vt:lpstr>
      <vt:lpstr>ＭＳ 明朝</vt:lpstr>
      <vt:lpstr>Segoe UI Black</vt:lpstr>
      <vt:lpstr>Times New Roman</vt:lpstr>
      <vt:lpstr>Blank Presentation</vt:lpstr>
      <vt:lpstr>1_Blank Presentation</vt:lpstr>
      <vt:lpstr>PowerPoint Presentation</vt:lpstr>
      <vt:lpstr>PowerPoint Presentation</vt:lpstr>
      <vt:lpstr>PowerPoint Presentation</vt:lpstr>
      <vt:lpstr>Team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Biodiversity in Tropical Landscapes</dc:title>
  <dc:creator>Claude GARCIA</dc:creator>
  <cp:lastModifiedBy>claude.garcia.fordev@gmail.com</cp:lastModifiedBy>
  <cp:revision>720</cp:revision>
  <dcterms:created xsi:type="dcterms:W3CDTF">2002-04-03T08:29:48Z</dcterms:created>
  <dcterms:modified xsi:type="dcterms:W3CDTF">2018-11-27T10:56:41Z</dcterms:modified>
</cp:coreProperties>
</file>