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84" r:id="rId2"/>
    <p:sldId id="312" r:id="rId3"/>
    <p:sldId id="313" r:id="rId4"/>
    <p:sldId id="302" r:id="rId5"/>
    <p:sldId id="314" r:id="rId6"/>
    <p:sldId id="30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MT" id="{9DB0AD70-B6F0-456B-AF08-98BC9FBE27E9}">
          <p14:sldIdLst>
            <p14:sldId id="284"/>
          </p14:sldIdLst>
        </p14:section>
        <p14:section name="IEEE OES" id="{311F361B-FDB8-4848-B328-92DAEAF77FDC}">
          <p14:sldIdLst>
            <p14:sldId id="312"/>
          </p14:sldIdLst>
        </p14:section>
        <p14:section name="SDG" id="{91C70B13-10A6-4645-B845-C23913C561F2}">
          <p14:sldIdLst>
            <p14:sldId id="313"/>
            <p14:sldId id="302"/>
          </p14:sldIdLst>
        </p14:section>
        <p14:section name="Workshop" id="{37818D5C-A3F0-8E41-95AF-E71E889E6286}">
          <p14:sldIdLst>
            <p14:sldId id="314"/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53">
          <p15:clr>
            <a:srgbClr val="A4A3A4"/>
          </p15:clr>
        </p15:guide>
        <p15:guide id="3" orient="horz" pos="3818">
          <p15:clr>
            <a:srgbClr val="A4A3A4"/>
          </p15:clr>
        </p15:guide>
        <p15:guide id="4" orient="horz" pos="3657">
          <p15:clr>
            <a:srgbClr val="A4A3A4"/>
          </p15:clr>
        </p15:guide>
        <p15:guide id="5" orient="horz" pos="4148">
          <p15:clr>
            <a:srgbClr val="A4A3A4"/>
          </p15:clr>
        </p15:guide>
        <p15:guide id="6" orient="horz" pos="887">
          <p15:clr>
            <a:srgbClr val="A4A3A4"/>
          </p15:clr>
        </p15:guide>
        <p15:guide id="7" orient="horz" pos="2483">
          <p15:clr>
            <a:srgbClr val="A4A3A4"/>
          </p15:clr>
        </p15:guide>
        <p15:guide id="8" orient="horz" pos="1734">
          <p15:clr>
            <a:srgbClr val="A4A3A4"/>
          </p15:clr>
        </p15:guide>
        <p15:guide id="9" orient="horz" pos="1860">
          <p15:clr>
            <a:srgbClr val="A4A3A4"/>
          </p15:clr>
        </p15:guide>
        <p15:guide id="10" pos="2880">
          <p15:clr>
            <a:srgbClr val="A4A3A4"/>
          </p15:clr>
        </p15:guide>
        <p15:guide id="11" pos="389">
          <p15:clr>
            <a:srgbClr val="A4A3A4"/>
          </p15:clr>
        </p15:guide>
        <p15:guide id="12" pos="5605">
          <p15:clr>
            <a:srgbClr val="A4A3A4"/>
          </p15:clr>
        </p15:guide>
        <p15:guide id="13" pos="5380">
          <p15:clr>
            <a:srgbClr val="A4A3A4"/>
          </p15:clr>
        </p15:guide>
        <p15:guide id="14" pos="3455">
          <p15:clr>
            <a:srgbClr val="A4A3A4"/>
          </p15:clr>
        </p15:guide>
        <p15:guide id="15" pos="3689">
          <p15:clr>
            <a:srgbClr val="A4A3A4"/>
          </p15:clr>
        </p15:guide>
        <p15:guide id="16" pos="2018">
          <p15:clr>
            <a:srgbClr val="A4A3A4"/>
          </p15:clr>
        </p15:guide>
        <p15:guide id="17" pos="2510">
          <p15:clr>
            <a:srgbClr val="A4A3A4"/>
          </p15:clr>
        </p15:guide>
        <p15:guide id="18" pos="23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75"/>
    <p:restoredTop sz="94660"/>
  </p:normalViewPr>
  <p:slideViewPr>
    <p:cSldViewPr showGuides="1">
      <p:cViewPr varScale="1">
        <p:scale>
          <a:sx n="122" d="100"/>
          <a:sy n="122" d="100"/>
        </p:scale>
        <p:origin x="792" y="208"/>
      </p:cViewPr>
      <p:guideLst>
        <p:guide orient="horz" pos="2160"/>
        <p:guide orient="horz" pos="953"/>
        <p:guide orient="horz" pos="3818"/>
        <p:guide orient="horz" pos="3657"/>
        <p:guide orient="horz" pos="4148"/>
        <p:guide orient="horz" pos="887"/>
        <p:guide orient="horz" pos="2483"/>
        <p:guide orient="horz" pos="1734"/>
        <p:guide orient="horz" pos="1860"/>
        <p:guide pos="2880"/>
        <p:guide pos="389"/>
        <p:guide pos="5605"/>
        <p:guide pos="5380"/>
        <p:guide pos="3455"/>
        <p:guide pos="3689"/>
        <p:guide pos="2018"/>
        <p:guide pos="2510"/>
        <p:guide pos="233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50710-B8B7-4D8F-BDE7-5C763412CDFD}" type="datetimeFigureOut">
              <a:rPr lang="fr-FR" smtClean="0"/>
              <a:t>23/11/2018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06ACB-0641-497D-A6F6-17171FCA9B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5976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tif"/><Relationship Id="rId4" Type="http://schemas.openxmlformats.org/officeDocument/2006/relationships/image" Target="https://3iiz1x2nd4vl3b8ewe4frxdf-wpengine.netdna-ssl.com/wp-content/uploads/2015/09/Blue-Planet-Geo-logo-240.png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Relationship Id="rId4" Type="http://schemas.openxmlformats.org/officeDocument/2006/relationships/image" Target="https://3iiz1x2nd4vl3b8ewe4frxdf-wpengine.netdna-ssl.com/wp-content/uploads/2015/09/Blue-Planet-Geo-logo-240.pn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reeform 7"/>
          <p:cNvSpPr>
            <a:spLocks/>
          </p:cNvSpPr>
          <p:nvPr userDrawn="1"/>
        </p:nvSpPr>
        <p:spPr bwMode="gray">
          <a:xfrm>
            <a:off x="4110832" y="-2654"/>
            <a:ext cx="5032375" cy="6867525"/>
          </a:xfrm>
          <a:custGeom>
            <a:avLst/>
            <a:gdLst>
              <a:gd name="T0" fmla="*/ 4324 w 5277"/>
              <a:gd name="T1" fmla="*/ 0 h 7199"/>
              <a:gd name="T2" fmla="*/ 4324 w 5277"/>
              <a:gd name="T3" fmla="*/ 0 h 7199"/>
              <a:gd name="T4" fmla="*/ 0 w 5277"/>
              <a:gd name="T5" fmla="*/ 4322 h 7199"/>
              <a:gd name="T6" fmla="*/ 2876 w 5277"/>
              <a:gd name="T7" fmla="*/ 7199 h 7199"/>
              <a:gd name="T8" fmla="*/ 5277 w 5277"/>
              <a:gd name="T9" fmla="*/ 7199 h 7199"/>
              <a:gd name="T10" fmla="*/ 5277 w 5277"/>
              <a:gd name="T11" fmla="*/ 0 h 7199"/>
              <a:gd name="T12" fmla="*/ 4324 w 5277"/>
              <a:gd name="T13" fmla="*/ 0 h 7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77" h="7199">
                <a:moveTo>
                  <a:pt x="4324" y="0"/>
                </a:moveTo>
                <a:lnTo>
                  <a:pt x="4324" y="0"/>
                </a:lnTo>
                <a:lnTo>
                  <a:pt x="0" y="4322"/>
                </a:lnTo>
                <a:lnTo>
                  <a:pt x="2876" y="7199"/>
                </a:lnTo>
                <a:lnTo>
                  <a:pt x="5277" y="7199"/>
                </a:lnTo>
                <a:lnTo>
                  <a:pt x="5277" y="0"/>
                </a:lnTo>
                <a:lnTo>
                  <a:pt x="432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Freeform 8"/>
          <p:cNvSpPr>
            <a:spLocks/>
          </p:cNvSpPr>
          <p:nvPr userDrawn="1"/>
        </p:nvSpPr>
        <p:spPr bwMode="gray">
          <a:xfrm>
            <a:off x="-11906" y="2743721"/>
            <a:ext cx="6865938" cy="4119563"/>
          </a:xfrm>
          <a:custGeom>
            <a:avLst/>
            <a:gdLst>
              <a:gd name="T0" fmla="*/ 0 w 7199"/>
              <a:gd name="T1" fmla="*/ 2881 h 4319"/>
              <a:gd name="T2" fmla="*/ 0 w 7199"/>
              <a:gd name="T3" fmla="*/ 2881 h 4319"/>
              <a:gd name="T4" fmla="*/ 0 w 7199"/>
              <a:gd name="T5" fmla="*/ 4319 h 4319"/>
              <a:gd name="T6" fmla="*/ 7199 w 7199"/>
              <a:gd name="T7" fmla="*/ 4319 h 4319"/>
              <a:gd name="T8" fmla="*/ 2880 w 7199"/>
              <a:gd name="T9" fmla="*/ 0 h 4319"/>
              <a:gd name="T10" fmla="*/ 0 w 7199"/>
              <a:gd name="T11" fmla="*/ 2881 h 4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99" h="4319">
                <a:moveTo>
                  <a:pt x="0" y="2881"/>
                </a:moveTo>
                <a:lnTo>
                  <a:pt x="0" y="2881"/>
                </a:lnTo>
                <a:lnTo>
                  <a:pt x="0" y="4319"/>
                </a:lnTo>
                <a:lnTo>
                  <a:pt x="7199" y="4319"/>
                </a:lnTo>
                <a:lnTo>
                  <a:pt x="2880" y="0"/>
                </a:lnTo>
                <a:lnTo>
                  <a:pt x="0" y="2881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Freeform 6"/>
          <p:cNvSpPr>
            <a:spLocks/>
          </p:cNvSpPr>
          <p:nvPr userDrawn="1"/>
        </p:nvSpPr>
        <p:spPr bwMode="gray">
          <a:xfrm>
            <a:off x="11337" y="15605"/>
            <a:ext cx="5494338" cy="5492750"/>
          </a:xfrm>
          <a:custGeom>
            <a:avLst/>
            <a:gdLst>
              <a:gd name="T0" fmla="*/ 0 w 5761"/>
              <a:gd name="T1" fmla="*/ 0 h 5758"/>
              <a:gd name="T2" fmla="*/ 0 w 5761"/>
              <a:gd name="T3" fmla="*/ 0 h 5758"/>
              <a:gd name="T4" fmla="*/ 1 w 5761"/>
              <a:gd name="T5" fmla="*/ 5758 h 5758"/>
              <a:gd name="T6" fmla="*/ 5761 w 5761"/>
              <a:gd name="T7" fmla="*/ 0 h 5758"/>
              <a:gd name="T8" fmla="*/ 0 w 5761"/>
              <a:gd name="T9" fmla="*/ 0 h 5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61" h="5758">
                <a:moveTo>
                  <a:pt x="0" y="0"/>
                </a:moveTo>
                <a:lnTo>
                  <a:pt x="0" y="0"/>
                </a:lnTo>
                <a:lnTo>
                  <a:pt x="1" y="5758"/>
                </a:lnTo>
                <a:lnTo>
                  <a:pt x="576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-1" y="6669360"/>
            <a:ext cx="265114" cy="180000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/>
              <a:t>12-13/09/2013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-1" y="6669360"/>
            <a:ext cx="266400" cy="18000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-1" y="6669360"/>
            <a:ext cx="266400" cy="18000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de-DE"/>
              <a:t>Plastic Oceans - November 26/27 2018 - Brest, France</a:t>
            </a:r>
            <a:endParaRPr lang="fr-FR" dirty="0"/>
          </a:p>
        </p:txBody>
      </p:sp>
      <p:pic>
        <p:nvPicPr>
          <p:cNvPr id="2" name="Image 1" descr="logo_couv_1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65112" y="260648"/>
            <a:ext cx="1466585" cy="864096"/>
          </a:xfrm>
          <a:prstGeom prst="rect">
            <a:avLst/>
          </a:prstGeom>
        </p:spPr>
      </p:pic>
      <p:sp>
        <p:nvSpPr>
          <p:cNvPr id="15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03575" y="917575"/>
            <a:ext cx="5313363" cy="3852000"/>
          </a:xfrm>
        </p:spPr>
        <p:txBody>
          <a:bodyPr anchor="ctr" anchorCtr="0"/>
          <a:lstStyle>
            <a:lvl1pPr algn="r">
              <a:defRPr sz="3400" b="1" cap="all">
                <a:solidFill>
                  <a:schemeClr val="bg1"/>
                </a:solidFill>
              </a:defRPr>
            </a:lvl1pPr>
            <a:lvl2pPr algn="r">
              <a:defRPr sz="3400" b="0" cap="all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TITRE</a:t>
            </a:r>
          </a:p>
        </p:txBody>
      </p:sp>
      <p:pic>
        <p:nvPicPr>
          <p:cNvPr id="19" name="Image 3" descr="Blue Planet, Oceans and Society Logo">
            <a:extLst>
              <a:ext uri="{FF2B5EF4-FFF2-40B4-BE49-F238E27FC236}">
                <a16:creationId xmlns:a16="http://schemas.microsoft.com/office/drawing/2014/main" id="{C4BAB80C-B4F5-F142-8B97-59DF27B9F1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12" y="2554579"/>
            <a:ext cx="1387085" cy="7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 descr="OES_logo_stack_through.tif">
            <a:extLst>
              <a:ext uri="{FF2B5EF4-FFF2-40B4-BE49-F238E27FC236}">
                <a16:creationId xmlns:a16="http://schemas.microsoft.com/office/drawing/2014/main" id="{4E20A2E9-F675-0541-B2C4-D4326A9C011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2" y="1484784"/>
            <a:ext cx="1617509" cy="76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reeform 6"/>
          <p:cNvSpPr>
            <a:spLocks/>
          </p:cNvSpPr>
          <p:nvPr userDrawn="1"/>
        </p:nvSpPr>
        <p:spPr bwMode="gray">
          <a:xfrm>
            <a:off x="1373188" y="0"/>
            <a:ext cx="7781925" cy="6867525"/>
          </a:xfrm>
          <a:custGeom>
            <a:avLst/>
            <a:gdLst>
              <a:gd name="T0" fmla="*/ 3359 w 8160"/>
              <a:gd name="T1" fmla="*/ 0 h 7199"/>
              <a:gd name="T2" fmla="*/ 3359 w 8160"/>
              <a:gd name="T3" fmla="*/ 0 h 7199"/>
              <a:gd name="T4" fmla="*/ 0 w 8160"/>
              <a:gd name="T5" fmla="*/ 3357 h 7199"/>
              <a:gd name="T6" fmla="*/ 3841 w 8160"/>
              <a:gd name="T7" fmla="*/ 7199 h 7199"/>
              <a:gd name="T8" fmla="*/ 8160 w 8160"/>
              <a:gd name="T9" fmla="*/ 7199 h 7199"/>
              <a:gd name="T10" fmla="*/ 8160 w 8160"/>
              <a:gd name="T11" fmla="*/ 0 h 7199"/>
              <a:gd name="T12" fmla="*/ 3359 w 8160"/>
              <a:gd name="T13" fmla="*/ 0 h 7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60" h="7199">
                <a:moveTo>
                  <a:pt x="3359" y="0"/>
                </a:moveTo>
                <a:lnTo>
                  <a:pt x="3359" y="0"/>
                </a:lnTo>
                <a:lnTo>
                  <a:pt x="0" y="3357"/>
                </a:lnTo>
                <a:lnTo>
                  <a:pt x="3841" y="7199"/>
                </a:lnTo>
                <a:lnTo>
                  <a:pt x="8160" y="7199"/>
                </a:lnTo>
                <a:lnTo>
                  <a:pt x="8160" y="0"/>
                </a:lnTo>
                <a:lnTo>
                  <a:pt x="335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Freeform 5"/>
          <p:cNvSpPr>
            <a:spLocks/>
          </p:cNvSpPr>
          <p:nvPr userDrawn="1"/>
        </p:nvSpPr>
        <p:spPr bwMode="gray">
          <a:xfrm>
            <a:off x="0" y="1828800"/>
            <a:ext cx="5038725" cy="5037138"/>
          </a:xfrm>
          <a:custGeom>
            <a:avLst/>
            <a:gdLst>
              <a:gd name="T0" fmla="*/ 0 w 5283"/>
              <a:gd name="T1" fmla="*/ 5281 h 5281"/>
              <a:gd name="T2" fmla="*/ 0 w 5283"/>
              <a:gd name="T3" fmla="*/ 5281 h 5281"/>
              <a:gd name="T4" fmla="*/ 5283 w 5283"/>
              <a:gd name="T5" fmla="*/ 5281 h 5281"/>
              <a:gd name="T6" fmla="*/ 0 w 5283"/>
              <a:gd name="T7" fmla="*/ 0 h 5281"/>
              <a:gd name="T8" fmla="*/ 0 w 5283"/>
              <a:gd name="T9" fmla="*/ 5281 h 5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83" h="5281">
                <a:moveTo>
                  <a:pt x="0" y="5281"/>
                </a:moveTo>
                <a:lnTo>
                  <a:pt x="0" y="5281"/>
                </a:lnTo>
                <a:lnTo>
                  <a:pt x="5283" y="5281"/>
                </a:lnTo>
                <a:lnTo>
                  <a:pt x="0" y="0"/>
                </a:lnTo>
                <a:lnTo>
                  <a:pt x="0" y="5281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-1" y="6669360"/>
            <a:ext cx="265114" cy="180000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/>
              <a:t>12-13/09/2013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-1" y="6669360"/>
            <a:ext cx="266400" cy="18000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-1" y="6669360"/>
            <a:ext cx="266400" cy="18000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de-DE"/>
              <a:t>Plastic Oceans - November 26/27 2018 - Brest, France</a:t>
            </a:r>
            <a:endParaRPr lang="fr-FR" dirty="0"/>
          </a:p>
        </p:txBody>
      </p:sp>
      <p:pic>
        <p:nvPicPr>
          <p:cNvPr id="10" name="Image 9" descr="logo_couv_1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2000" y="5540400"/>
            <a:ext cx="1198800" cy="706320"/>
          </a:xfrm>
          <a:prstGeom prst="rect">
            <a:avLst/>
          </a:prstGeom>
        </p:spPr>
      </p:pic>
      <p:sp>
        <p:nvSpPr>
          <p:cNvPr id="15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373189" y="917575"/>
            <a:ext cx="7143750" cy="3852000"/>
          </a:xfrm>
        </p:spPr>
        <p:txBody>
          <a:bodyPr anchor="ctr" anchorCtr="0"/>
          <a:lstStyle>
            <a:lvl1pPr algn="r">
              <a:defRPr sz="3400" b="0" cap="all">
                <a:solidFill>
                  <a:schemeClr val="bg1"/>
                </a:solidFill>
              </a:defRPr>
            </a:lvl1pPr>
            <a:lvl2pPr algn="r">
              <a:defRPr sz="3400" b="1" cap="all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Chapitre</a:t>
            </a:r>
          </a:p>
          <a:p>
            <a:pPr lvl="1"/>
            <a:r>
              <a:rPr lang="fr-FR" dirty="0"/>
              <a:t>Chapitre</a:t>
            </a:r>
          </a:p>
        </p:txBody>
      </p:sp>
    </p:spTree>
    <p:extLst>
      <p:ext uri="{BB962C8B-B14F-4D97-AF65-F5344CB8AC3E}">
        <p14:creationId xmlns:p14="http://schemas.microsoft.com/office/powerpoint/2010/main" val="2651176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reeform 5"/>
          <p:cNvSpPr>
            <a:spLocks/>
          </p:cNvSpPr>
          <p:nvPr userDrawn="1"/>
        </p:nvSpPr>
        <p:spPr bwMode="gray">
          <a:xfrm>
            <a:off x="1373188" y="0"/>
            <a:ext cx="7781925" cy="6867525"/>
          </a:xfrm>
          <a:custGeom>
            <a:avLst/>
            <a:gdLst>
              <a:gd name="T0" fmla="*/ 3359 w 8160"/>
              <a:gd name="T1" fmla="*/ 0 h 7199"/>
              <a:gd name="T2" fmla="*/ 3359 w 8160"/>
              <a:gd name="T3" fmla="*/ 0 h 7199"/>
              <a:gd name="T4" fmla="*/ 0 w 8160"/>
              <a:gd name="T5" fmla="*/ 3357 h 7199"/>
              <a:gd name="T6" fmla="*/ 3841 w 8160"/>
              <a:gd name="T7" fmla="*/ 7199 h 7199"/>
              <a:gd name="T8" fmla="*/ 8160 w 8160"/>
              <a:gd name="T9" fmla="*/ 7199 h 7199"/>
              <a:gd name="T10" fmla="*/ 8160 w 8160"/>
              <a:gd name="T11" fmla="*/ 0 h 7199"/>
              <a:gd name="T12" fmla="*/ 3359 w 8160"/>
              <a:gd name="T13" fmla="*/ 0 h 7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60" h="7199">
                <a:moveTo>
                  <a:pt x="3359" y="0"/>
                </a:moveTo>
                <a:lnTo>
                  <a:pt x="3359" y="0"/>
                </a:lnTo>
                <a:lnTo>
                  <a:pt x="0" y="3357"/>
                </a:lnTo>
                <a:lnTo>
                  <a:pt x="3841" y="7199"/>
                </a:lnTo>
                <a:lnTo>
                  <a:pt x="8160" y="7199"/>
                </a:lnTo>
                <a:lnTo>
                  <a:pt x="8160" y="0"/>
                </a:lnTo>
                <a:lnTo>
                  <a:pt x="335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Freeform 6"/>
          <p:cNvSpPr>
            <a:spLocks/>
          </p:cNvSpPr>
          <p:nvPr userDrawn="1"/>
        </p:nvSpPr>
        <p:spPr bwMode="gray">
          <a:xfrm>
            <a:off x="0" y="3201988"/>
            <a:ext cx="5038725" cy="3663950"/>
          </a:xfrm>
          <a:custGeom>
            <a:avLst/>
            <a:gdLst>
              <a:gd name="T0" fmla="*/ 0 w 5283"/>
              <a:gd name="T1" fmla="*/ 1441 h 3841"/>
              <a:gd name="T2" fmla="*/ 0 w 5283"/>
              <a:gd name="T3" fmla="*/ 1441 h 3841"/>
              <a:gd name="T4" fmla="*/ 0 w 5283"/>
              <a:gd name="T5" fmla="*/ 3841 h 3841"/>
              <a:gd name="T6" fmla="*/ 5283 w 5283"/>
              <a:gd name="T7" fmla="*/ 3841 h 3841"/>
              <a:gd name="T8" fmla="*/ 1440 w 5283"/>
              <a:gd name="T9" fmla="*/ 0 h 3841"/>
              <a:gd name="T10" fmla="*/ 0 w 5283"/>
              <a:gd name="T11" fmla="*/ 1441 h 3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83" h="3841">
                <a:moveTo>
                  <a:pt x="0" y="1441"/>
                </a:moveTo>
                <a:lnTo>
                  <a:pt x="0" y="1441"/>
                </a:lnTo>
                <a:lnTo>
                  <a:pt x="0" y="3841"/>
                </a:lnTo>
                <a:lnTo>
                  <a:pt x="5283" y="3841"/>
                </a:lnTo>
                <a:lnTo>
                  <a:pt x="1440" y="0"/>
                </a:lnTo>
                <a:lnTo>
                  <a:pt x="0" y="1441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-1" y="6669360"/>
            <a:ext cx="265114" cy="180000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/>
              <a:t>12-13/09/2013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-1" y="6669360"/>
            <a:ext cx="266400" cy="18000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-1" y="6669360"/>
            <a:ext cx="266400" cy="18000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de-DE"/>
              <a:t>Plastic Oceans - November 26/27 2018 - Brest, France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6288" y="1264568"/>
            <a:ext cx="3041650" cy="4896544"/>
          </a:xfrm>
        </p:spPr>
        <p:txBody>
          <a:bodyPr anchor="t" anchorCtr="0"/>
          <a:lstStyle>
            <a:lvl1pPr marL="342900" indent="-342900" algn="l">
              <a:spcBef>
                <a:spcPts val="2400"/>
              </a:spcBef>
              <a:spcAft>
                <a:spcPts val="300"/>
              </a:spcAft>
              <a:buClr>
                <a:schemeClr val="bg2"/>
              </a:buClr>
              <a:buSzPct val="100000"/>
              <a:buFont typeface="+mj-lt"/>
              <a:buAutoNum type="arabicPeriod"/>
              <a:defRPr sz="1650" b="1" cap="all">
                <a:solidFill>
                  <a:schemeClr val="bg2"/>
                </a:solidFill>
              </a:defRPr>
            </a:lvl1pPr>
            <a:lvl2pPr marL="342000" indent="0" algn="l">
              <a:lnSpc>
                <a:spcPct val="130000"/>
              </a:lnSpc>
              <a:defRPr sz="1200" b="0" cap="none" baseline="0">
                <a:solidFill>
                  <a:schemeClr val="accent3"/>
                </a:solidFill>
              </a:defRPr>
            </a:lvl2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1.1 Deuxième niveau</a:t>
            </a:r>
          </a:p>
        </p:txBody>
      </p:sp>
      <p:pic>
        <p:nvPicPr>
          <p:cNvPr id="10" name="Image 9" descr="logo_couv_1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2000" y="5653010"/>
            <a:ext cx="1007672" cy="593709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17539" y="843732"/>
            <a:ext cx="2658318" cy="453603"/>
          </a:xfrm>
        </p:spPr>
        <p:txBody>
          <a:bodyPr/>
          <a:lstStyle>
            <a:lvl1pPr>
              <a:defRPr sz="25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936777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/>
              <a:t>Chapitre 0 :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12-13/09/2013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19200" y="540600"/>
            <a:ext cx="7020000" cy="368120"/>
          </a:xfrm>
        </p:spPr>
        <p:txBody>
          <a:bodyPr/>
          <a:lstStyle>
            <a:lvl1pPr>
              <a:defRPr sz="1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0.0 Titre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4"/>
          </p:nvPr>
        </p:nvSpPr>
        <p:spPr bwMode="gray">
          <a:xfrm>
            <a:off x="617538" y="1408113"/>
            <a:ext cx="7899400" cy="4397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2" y="6465887"/>
            <a:ext cx="2376000" cy="36000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Plastic Oceans - November 26/27 2018 - Brest, France</a:t>
            </a:r>
            <a:endParaRPr lang="fr-FR"/>
          </a:p>
        </p:txBody>
      </p:sp>
      <p:sp>
        <p:nvSpPr>
          <p:cNvPr id="10" name="Espace réservé du numéro de diapositive 3"/>
          <p:cNvSpPr txBox="1">
            <a:spLocks/>
          </p:cNvSpPr>
          <p:nvPr userDrawn="1"/>
        </p:nvSpPr>
        <p:spPr bwMode="gray">
          <a:xfrm>
            <a:off x="8419102" y="6433576"/>
            <a:ext cx="652890" cy="4048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2000" b="0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5F5595-61AE-4AA6-B423-33EDBD1DAE1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1209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/>
              <a:t>Chapitre 0 :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12-13/09/2013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19200" y="540600"/>
            <a:ext cx="7020000" cy="368120"/>
          </a:xfrm>
        </p:spPr>
        <p:txBody>
          <a:bodyPr/>
          <a:lstStyle>
            <a:lvl1pPr>
              <a:defRPr sz="1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0.0 Titre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4"/>
          </p:nvPr>
        </p:nvSpPr>
        <p:spPr bwMode="gray">
          <a:xfrm>
            <a:off x="617538" y="1408113"/>
            <a:ext cx="3780000" cy="4397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5"/>
          </p:nvPr>
        </p:nvSpPr>
        <p:spPr bwMode="gray">
          <a:xfrm>
            <a:off x="4736939" y="1408113"/>
            <a:ext cx="3780000" cy="4397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2" y="6465887"/>
            <a:ext cx="2376000" cy="36000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Plastic Oceans - November 26/27 2018 - Brest, France</a:t>
            </a:r>
            <a:endParaRPr lang="fr-FR"/>
          </a:p>
        </p:txBody>
      </p:sp>
      <p:sp>
        <p:nvSpPr>
          <p:cNvPr id="12" name="Espace réservé du numéro de diapositive 3"/>
          <p:cNvSpPr txBox="1">
            <a:spLocks/>
          </p:cNvSpPr>
          <p:nvPr userDrawn="1"/>
        </p:nvSpPr>
        <p:spPr bwMode="gray">
          <a:xfrm>
            <a:off x="8419102" y="6433576"/>
            <a:ext cx="652890" cy="4048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2000" b="0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5F5595-61AE-4AA6-B423-33EDBD1DAE1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76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/>
              <a:t>Chapitre 0 :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12-13/09/2013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19200" y="540600"/>
            <a:ext cx="7020000" cy="368120"/>
          </a:xfrm>
        </p:spPr>
        <p:txBody>
          <a:bodyPr/>
          <a:lstStyle>
            <a:lvl1pPr>
              <a:defRPr sz="1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0.0 Titre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4"/>
          </p:nvPr>
        </p:nvSpPr>
        <p:spPr bwMode="gray">
          <a:xfrm>
            <a:off x="617538" y="1408113"/>
            <a:ext cx="3780000" cy="4397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5"/>
          </p:nvPr>
        </p:nvSpPr>
        <p:spPr bwMode="gray">
          <a:xfrm>
            <a:off x="4736939" y="1408113"/>
            <a:ext cx="3780000" cy="4397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7807738" y="6061075"/>
            <a:ext cx="709200" cy="385200"/>
          </a:xfrm>
        </p:spPr>
        <p:txBody>
          <a:bodyPr tIns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Logotype</a:t>
            </a:r>
            <a:br>
              <a:rPr lang="fr-FR" noProof="0" dirty="0"/>
            </a:br>
            <a:r>
              <a:rPr lang="fr-FR" noProof="0" dirty="0"/>
              <a:t>partenaire</a:t>
            </a:r>
          </a:p>
        </p:txBody>
      </p:sp>
      <p:sp>
        <p:nvSpPr>
          <p:cNvPr id="12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2" y="6465887"/>
            <a:ext cx="2376000" cy="36000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Plastic Oceans - November 26/27 2018 - Brest, France</a:t>
            </a:r>
            <a:endParaRPr lang="fr-FR"/>
          </a:p>
        </p:txBody>
      </p:sp>
      <p:sp>
        <p:nvSpPr>
          <p:cNvPr id="13" name="Espace réservé du numéro de diapositive 3"/>
          <p:cNvSpPr txBox="1">
            <a:spLocks/>
          </p:cNvSpPr>
          <p:nvPr userDrawn="1"/>
        </p:nvSpPr>
        <p:spPr bwMode="gray">
          <a:xfrm>
            <a:off x="8419102" y="6433576"/>
            <a:ext cx="652890" cy="4048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2000" b="0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5F5595-61AE-4AA6-B423-33EDBD1DAE1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9676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visuel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12-13/09/2013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>
          <a:xfrm>
            <a:off x="7668344" y="260648"/>
            <a:ext cx="848595" cy="404812"/>
          </a:xfrm>
        </p:spPr>
        <p:txBody>
          <a:bodyPr/>
          <a:lstStyle/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12000" y="1408113"/>
            <a:ext cx="3086875" cy="2533650"/>
          </a:xfrm>
        </p:spPr>
        <p:txBody>
          <a:bodyPr tIns="90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/>
              <a:t>Chapitre 0 : Titre</a:t>
            </a:r>
            <a:endParaRPr lang="fr-FR" dirty="0"/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19200" y="540600"/>
            <a:ext cx="7020000" cy="368120"/>
          </a:xfrm>
        </p:spPr>
        <p:txBody>
          <a:bodyPr/>
          <a:lstStyle>
            <a:lvl1pPr>
              <a:defRPr sz="1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0.0 Titre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idx="15" hasCustomPrompt="1"/>
          </p:nvPr>
        </p:nvSpPr>
        <p:spPr bwMode="gray">
          <a:xfrm>
            <a:off x="3984625" y="1408113"/>
            <a:ext cx="4532313" cy="4397375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7807738" y="6061075"/>
            <a:ext cx="709200" cy="385200"/>
          </a:xfrm>
        </p:spPr>
        <p:txBody>
          <a:bodyPr tIns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Logotype</a:t>
            </a:r>
            <a:br>
              <a:rPr lang="fr-FR" noProof="0" dirty="0"/>
            </a:br>
            <a:r>
              <a:rPr lang="fr-FR" noProof="0" dirty="0"/>
              <a:t>partenaire</a:t>
            </a:r>
          </a:p>
        </p:txBody>
      </p:sp>
      <p:sp>
        <p:nvSpPr>
          <p:cNvPr id="17" name="Espace réservé du numéro de diapositive 3"/>
          <p:cNvSpPr txBox="1">
            <a:spLocks/>
          </p:cNvSpPr>
          <p:nvPr userDrawn="1"/>
        </p:nvSpPr>
        <p:spPr bwMode="gray">
          <a:xfrm>
            <a:off x="8419102" y="6433576"/>
            <a:ext cx="652890" cy="4048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2000" b="0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5F5595-61AE-4AA6-B423-33EDBD1DAE1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Espace réservé du pied de page 3"/>
          <p:cNvSpPr txBox="1">
            <a:spLocks/>
          </p:cNvSpPr>
          <p:nvPr userDrawn="1"/>
        </p:nvSpPr>
        <p:spPr bwMode="gray">
          <a:xfrm>
            <a:off x="2987824" y="6446275"/>
            <a:ext cx="2376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/>
              <a:t>Sustech</a:t>
            </a:r>
            <a:r>
              <a:rPr lang="de-DE" dirty="0"/>
              <a:t> 2017 - Phoenix, AZ - Nov. 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725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12-13/09/2013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843808" y="6465887"/>
            <a:ext cx="4104456" cy="36000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algn="l"/>
            <a:r>
              <a:rPr lang="de-DE"/>
              <a:t>Plastic Oceans - November 26/27 2018 - Brest, France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465083" y="6421075"/>
            <a:ext cx="652890" cy="404812"/>
          </a:xfrm>
        </p:spPr>
        <p:txBody>
          <a:bodyPr/>
          <a:lstStyle>
            <a:lvl1pPr>
              <a:defRPr sz="1800"/>
            </a:lvl1pPr>
          </a:lstStyle>
          <a:p>
            <a:fld id="{3A5F5595-61AE-4AA6-B423-33EDBD1DAE12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 descr="OES_logo_stack_through.tif">
            <a:extLst>
              <a:ext uri="{FF2B5EF4-FFF2-40B4-BE49-F238E27FC236}">
                <a16:creationId xmlns:a16="http://schemas.microsoft.com/office/drawing/2014/main" id="{F4C306F8-1985-9E4A-8DD9-2AABF290D7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830" y="6012208"/>
            <a:ext cx="1224137" cy="575540"/>
          </a:xfrm>
          <a:prstGeom prst="rect">
            <a:avLst/>
          </a:prstGeom>
        </p:spPr>
      </p:pic>
      <p:pic>
        <p:nvPicPr>
          <p:cNvPr id="9" name="Image 3" descr="Blue Planet, Oceans and Society Logo">
            <a:extLst>
              <a:ext uri="{FF2B5EF4-FFF2-40B4-BE49-F238E27FC236}">
                <a16:creationId xmlns:a16="http://schemas.microsoft.com/office/drawing/2014/main" id="{A58479A9-23FB-9140-B57F-44E37CA714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067250"/>
            <a:ext cx="904113" cy="51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904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0"/>
            <a:ext cx="9144000" cy="9175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17538" y="0"/>
            <a:ext cx="7014462" cy="515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 dirty="0"/>
              <a:t>Chapitre 0 :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17538" y="1408114"/>
            <a:ext cx="7899400" cy="40814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220072" y="6061075"/>
            <a:ext cx="2376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accent5"/>
                </a:solidFill>
              </a:defRPr>
            </a:lvl1pPr>
          </a:lstStyle>
          <a:p>
            <a:r>
              <a:rPr lang="fr-FR"/>
              <a:t>12-13/09/2013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555776" y="6061075"/>
            <a:ext cx="2376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 cap="all" baseline="0">
                <a:solidFill>
                  <a:schemeClr val="accent5"/>
                </a:solidFill>
              </a:defRPr>
            </a:lvl1pPr>
          </a:lstStyle>
          <a:p>
            <a:r>
              <a:rPr lang="de-DE"/>
              <a:t>Plastic Oceans - November 26/27 2018 - Brest, France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864049" y="260648"/>
            <a:ext cx="652890" cy="4048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2350" b="0" cap="all" baseline="0">
                <a:solidFill>
                  <a:schemeClr val="bg2"/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 descr="logo_couv_1.pdf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2000" y="6061075"/>
            <a:ext cx="856800" cy="5048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0" r:id="rId3"/>
    <p:sldLayoutId id="2147483669" r:id="rId4"/>
    <p:sldLayoutId id="2147483671" r:id="rId5"/>
    <p:sldLayoutId id="2147483673" r:id="rId6"/>
    <p:sldLayoutId id="2147483672" r:id="rId7"/>
    <p:sldLayoutId id="2147483676" r:id="rId8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22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25000"/>
        <a:buFontTx/>
        <a:buNone/>
        <a:defRPr sz="2000" b="0" kern="1200" cap="none" baseline="0">
          <a:solidFill>
            <a:schemeClr val="accent5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25000"/>
        <a:buFontTx/>
        <a:buNone/>
        <a:defRPr sz="1900" b="1" kern="1200" cap="none">
          <a:solidFill>
            <a:schemeClr val="bg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25000"/>
        <a:buFontTx/>
        <a:buNone/>
        <a:defRPr sz="1800" kern="1200" cap="none">
          <a:solidFill>
            <a:schemeClr val="tx1"/>
          </a:solidFill>
          <a:latin typeface="+mn-lt"/>
          <a:ea typeface="+mn-ea"/>
          <a:cs typeface="+mn-cs"/>
        </a:defRPr>
      </a:lvl3pPr>
      <a:lvl4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bg2"/>
        </a:buClr>
        <a:buSzPct val="80000"/>
        <a:buFont typeface="Arial" panose="020B0604020202020204" pitchFamily="34" charset="0"/>
        <a:buChar char="►"/>
        <a:defRPr sz="1800" kern="1200" cap="none">
          <a:solidFill>
            <a:schemeClr val="tx1"/>
          </a:solidFill>
          <a:latin typeface="+mn-lt"/>
          <a:ea typeface="+mn-ea"/>
          <a:cs typeface="+mn-cs"/>
        </a:defRPr>
      </a:lvl4pPr>
      <a:lvl5pPr marL="4476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anose="020B0604020202020204" pitchFamily="34" charset="0"/>
        <a:buChar char="-"/>
        <a:defRPr sz="1800" kern="1200" cap="none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2347089" y="3266541"/>
            <a:ext cx="6689407" cy="3572823"/>
          </a:xfrm>
        </p:spPr>
        <p:txBody>
          <a:bodyPr/>
          <a:lstStyle/>
          <a:p>
            <a:pPr algn="l"/>
            <a:r>
              <a:rPr lang="en-US" dirty="0"/>
              <a:t>Technologies for observing and monitoring plastics in the oceans</a:t>
            </a:r>
            <a:endParaRPr lang="en-US" sz="2800" dirty="0"/>
          </a:p>
          <a:p>
            <a:pPr marL="2133600" algn="l"/>
            <a:endParaRPr lang="en-US" sz="2800" dirty="0"/>
          </a:p>
          <a:p>
            <a:pPr marL="2133600" algn="l"/>
            <a:r>
              <a:rPr lang="en-US" sz="2800" dirty="0"/>
              <a:t>René GARELLO</a:t>
            </a:r>
          </a:p>
          <a:p>
            <a:pPr marL="2133600" algn="l"/>
            <a:r>
              <a:rPr lang="en-US" sz="2000" dirty="0"/>
              <a:t>Fellow IEEE</a:t>
            </a:r>
          </a:p>
          <a:p>
            <a:pPr marL="2133600" algn="l"/>
            <a:r>
              <a:rPr lang="en-US" sz="2000" dirty="0"/>
              <a:t>Professor IMT</a:t>
            </a:r>
          </a:p>
          <a:p>
            <a:pPr marL="2133600" algn="l"/>
            <a:r>
              <a:rPr lang="en-US" sz="2000" dirty="0"/>
              <a:t>ExCom member GEO</a:t>
            </a:r>
          </a:p>
        </p:txBody>
      </p:sp>
    </p:spTree>
    <p:extLst>
      <p:ext uri="{BB962C8B-B14F-4D97-AF65-F5344CB8AC3E}">
        <p14:creationId xmlns:p14="http://schemas.microsoft.com/office/powerpoint/2010/main" val="153792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592F5D-0AC4-FA4F-91EC-76DCA0B30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06" y="49395"/>
            <a:ext cx="1603026" cy="886069"/>
          </a:xfrm>
        </p:spPr>
        <p:txBody>
          <a:bodyPr/>
          <a:lstStyle/>
          <a:p>
            <a:r>
              <a:rPr lang="en-US" sz="3200" b="0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OES in</a:t>
            </a:r>
            <a:br>
              <a:rPr lang="en-US" sz="3200" b="0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0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IEEE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D203B0C-28B7-3943-ACA3-D57B056E5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/>
              <a:t>Plastic Oceans - November 26/27 2018 - Brest, France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A1BDC98-FE02-4C4A-9037-06D44A90C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Pentagone régulier 6">
            <a:extLst>
              <a:ext uri="{FF2B5EF4-FFF2-40B4-BE49-F238E27FC236}">
                <a16:creationId xmlns:a16="http://schemas.microsoft.com/office/drawing/2014/main" id="{A08C95D7-5987-2C42-85E2-2129BF531983}"/>
              </a:ext>
            </a:extLst>
          </p:cNvPr>
          <p:cNvSpPr/>
          <p:nvPr/>
        </p:nvSpPr>
        <p:spPr>
          <a:xfrm rot="17661652">
            <a:off x="905927" y="4487718"/>
            <a:ext cx="2193823" cy="1128516"/>
          </a:xfrm>
          <a:prstGeom prst="pentagon">
            <a:avLst/>
          </a:prstGeom>
          <a:solidFill>
            <a:srgbClr val="FFFF99"/>
          </a:solidFill>
          <a:ln>
            <a:solidFill>
              <a:srgbClr val="2222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b="1" dirty="0">
                <a:solidFill>
                  <a:srgbClr val="222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Observations</a:t>
            </a:r>
          </a:p>
        </p:txBody>
      </p:sp>
      <p:sp>
        <p:nvSpPr>
          <p:cNvPr id="6" name="Pentagone régulier 7">
            <a:extLst>
              <a:ext uri="{FF2B5EF4-FFF2-40B4-BE49-F238E27FC236}">
                <a16:creationId xmlns:a16="http://schemas.microsoft.com/office/drawing/2014/main" id="{3B246DA7-5696-284C-98C4-BB60084CAB57}"/>
              </a:ext>
            </a:extLst>
          </p:cNvPr>
          <p:cNvSpPr/>
          <p:nvPr/>
        </p:nvSpPr>
        <p:spPr>
          <a:xfrm rot="18793474">
            <a:off x="1349591" y="2221548"/>
            <a:ext cx="2119214" cy="1361076"/>
          </a:xfrm>
          <a:prstGeom prst="pentagon">
            <a:avLst/>
          </a:prstGeom>
          <a:solidFill>
            <a:srgbClr val="FFFF99"/>
          </a:solidFill>
          <a:ln>
            <a:solidFill>
              <a:srgbClr val="2222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b="1" dirty="0">
                <a:solidFill>
                  <a:srgbClr val="222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Instruments</a:t>
            </a:r>
          </a:p>
          <a:p>
            <a:pPr algn="ctr"/>
            <a:r>
              <a:rPr lang="en-US" sz="1600" b="1" dirty="0">
                <a:solidFill>
                  <a:srgbClr val="222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Sensors</a:t>
            </a:r>
          </a:p>
          <a:p>
            <a:pPr algn="ctr"/>
            <a:r>
              <a:rPr lang="en-US" sz="1600" b="1" dirty="0">
                <a:solidFill>
                  <a:srgbClr val="222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Vehicles</a:t>
            </a:r>
          </a:p>
        </p:txBody>
      </p:sp>
      <p:sp>
        <p:nvSpPr>
          <p:cNvPr id="7" name="Pentagone régulier 8">
            <a:extLst>
              <a:ext uri="{FF2B5EF4-FFF2-40B4-BE49-F238E27FC236}">
                <a16:creationId xmlns:a16="http://schemas.microsoft.com/office/drawing/2014/main" id="{ECAD328E-B217-1147-9196-49886DCC7C78}"/>
              </a:ext>
            </a:extLst>
          </p:cNvPr>
          <p:cNvSpPr/>
          <p:nvPr/>
        </p:nvSpPr>
        <p:spPr>
          <a:xfrm rot="3185825">
            <a:off x="5583054" y="2256209"/>
            <a:ext cx="2061530" cy="1324374"/>
          </a:xfrm>
          <a:prstGeom prst="pentagon">
            <a:avLst/>
          </a:prstGeom>
          <a:solidFill>
            <a:srgbClr val="FFFF99"/>
          </a:solidFill>
          <a:ln>
            <a:solidFill>
              <a:srgbClr val="2222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b="1" dirty="0">
                <a:solidFill>
                  <a:srgbClr val="222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</a:p>
          <a:p>
            <a:pPr algn="ctr"/>
            <a:r>
              <a:rPr lang="en-US" sz="1600" b="1" dirty="0">
                <a:solidFill>
                  <a:srgbClr val="222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</a:p>
          <a:p>
            <a:pPr algn="ctr"/>
            <a:r>
              <a:rPr lang="en-US" sz="1600" b="1" dirty="0">
                <a:solidFill>
                  <a:srgbClr val="222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Modelling</a:t>
            </a:r>
          </a:p>
        </p:txBody>
      </p:sp>
      <p:sp>
        <p:nvSpPr>
          <p:cNvPr id="8" name="Pentagone régulier 9">
            <a:extLst>
              <a:ext uri="{FF2B5EF4-FFF2-40B4-BE49-F238E27FC236}">
                <a16:creationId xmlns:a16="http://schemas.microsoft.com/office/drawing/2014/main" id="{080CB31D-0639-5242-8CAD-324325D4F04B}"/>
              </a:ext>
            </a:extLst>
          </p:cNvPr>
          <p:cNvSpPr/>
          <p:nvPr/>
        </p:nvSpPr>
        <p:spPr>
          <a:xfrm>
            <a:off x="3242907" y="1512654"/>
            <a:ext cx="2658955" cy="1389431"/>
          </a:xfrm>
          <a:prstGeom prst="pentagon">
            <a:avLst/>
          </a:prstGeom>
          <a:solidFill>
            <a:srgbClr val="FFFF99"/>
          </a:solidFill>
          <a:ln>
            <a:solidFill>
              <a:srgbClr val="2222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b="1" dirty="0">
                <a:solidFill>
                  <a:srgbClr val="222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</a:p>
          <a:p>
            <a:pPr algn="ctr"/>
            <a:r>
              <a:rPr lang="en-US" sz="1600" b="1" dirty="0">
                <a:solidFill>
                  <a:srgbClr val="222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</a:p>
          <a:p>
            <a:pPr algn="ctr"/>
            <a:r>
              <a:rPr lang="en-US" sz="1600" b="1" dirty="0">
                <a:solidFill>
                  <a:srgbClr val="222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Acoustical Processing</a:t>
            </a:r>
          </a:p>
        </p:txBody>
      </p:sp>
      <p:sp>
        <p:nvSpPr>
          <p:cNvPr id="9" name="Pentagone régulier 10">
            <a:extLst>
              <a:ext uri="{FF2B5EF4-FFF2-40B4-BE49-F238E27FC236}">
                <a16:creationId xmlns:a16="http://schemas.microsoft.com/office/drawing/2014/main" id="{5C832806-DDC0-A74B-82D7-76FEDD85531C}"/>
              </a:ext>
            </a:extLst>
          </p:cNvPr>
          <p:cNvSpPr/>
          <p:nvPr/>
        </p:nvSpPr>
        <p:spPr>
          <a:xfrm rot="3913661">
            <a:off x="5615944" y="4365656"/>
            <a:ext cx="2356888" cy="1372638"/>
          </a:xfrm>
          <a:prstGeom prst="pentagon">
            <a:avLst/>
          </a:prstGeom>
          <a:solidFill>
            <a:srgbClr val="FFFF99"/>
          </a:solidFill>
          <a:ln>
            <a:solidFill>
              <a:srgbClr val="2222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b="1" dirty="0">
                <a:solidFill>
                  <a:srgbClr val="222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Ocean Energy</a:t>
            </a:r>
          </a:p>
          <a:p>
            <a:pPr algn="ctr"/>
            <a:r>
              <a:rPr lang="en-US" sz="1600" b="1" dirty="0">
                <a:solidFill>
                  <a:srgbClr val="222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</a:p>
          <a:p>
            <a:pPr algn="ctr"/>
            <a:r>
              <a:rPr lang="en-US" sz="1600" b="1" dirty="0">
                <a:solidFill>
                  <a:srgbClr val="222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</a:t>
            </a:r>
          </a:p>
        </p:txBody>
      </p:sp>
      <p:pic>
        <p:nvPicPr>
          <p:cNvPr id="10" name="_x116901640" descr="EMB00000ef84b3c">
            <a:extLst>
              <a:ext uri="{FF2B5EF4-FFF2-40B4-BE49-F238E27FC236}">
                <a16:creationId xmlns:a16="http://schemas.microsoft.com/office/drawing/2014/main" id="{62FE0CFF-427D-E148-BFD5-7F692ADE0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533" y="3891173"/>
            <a:ext cx="1238972" cy="186360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1" name="_x116902520" descr="EMB00000ef84b3e">
            <a:extLst>
              <a:ext uri="{FF2B5EF4-FFF2-40B4-BE49-F238E27FC236}">
                <a16:creationId xmlns:a16="http://schemas.microsoft.com/office/drawing/2014/main" id="{871DA286-4304-ED4B-8795-561C678FD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253" y="1457790"/>
            <a:ext cx="1237247" cy="183986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2" name="_x116902920" descr="EMB00000ef84b3f">
            <a:extLst>
              <a:ext uri="{FF2B5EF4-FFF2-40B4-BE49-F238E27FC236}">
                <a16:creationId xmlns:a16="http://schemas.microsoft.com/office/drawing/2014/main" id="{1F2C0CD2-AB0A-9646-8E67-8A9515A4D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66582" t="26250" r="15009" b="42743"/>
          <a:stretch>
            <a:fillRect/>
          </a:stretch>
        </p:blipFill>
        <p:spPr bwMode="auto">
          <a:xfrm>
            <a:off x="1984956" y="296573"/>
            <a:ext cx="1257952" cy="175175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BAE74CB4-E92A-404F-A323-128B88E3B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73191" y="4098876"/>
            <a:ext cx="1739520" cy="120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_x116904520" descr="EMB00000ef84b44">
            <a:extLst>
              <a:ext uri="{FF2B5EF4-FFF2-40B4-BE49-F238E27FC236}">
                <a16:creationId xmlns:a16="http://schemas.microsoft.com/office/drawing/2014/main" id="{363168C1-D1BA-544A-8C61-0B55936AC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b="4979"/>
          <a:stretch>
            <a:fillRect/>
          </a:stretch>
        </p:blipFill>
        <p:spPr bwMode="auto">
          <a:xfrm>
            <a:off x="7533027" y="1512654"/>
            <a:ext cx="1237246" cy="173246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5" name="_x116904120" descr="EMB00000ef84b43">
            <a:extLst>
              <a:ext uri="{FF2B5EF4-FFF2-40B4-BE49-F238E27FC236}">
                <a16:creationId xmlns:a16="http://schemas.microsoft.com/office/drawing/2014/main" id="{95C72728-DD4E-DD48-85C9-5320B5A9D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07972" y="331895"/>
            <a:ext cx="1358475" cy="1698879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6" name="Rogner un rectangle à un seul coin 17">
            <a:extLst>
              <a:ext uri="{FF2B5EF4-FFF2-40B4-BE49-F238E27FC236}">
                <a16:creationId xmlns:a16="http://schemas.microsoft.com/office/drawing/2014/main" id="{9E6E6521-AFC0-8D49-9F94-54A3EEBB19F2}"/>
              </a:ext>
            </a:extLst>
          </p:cNvPr>
          <p:cNvSpPr/>
          <p:nvPr/>
        </p:nvSpPr>
        <p:spPr>
          <a:xfrm>
            <a:off x="3513112" y="3770286"/>
            <a:ext cx="1772102" cy="1554051"/>
          </a:xfrm>
          <a:prstGeom prst="snip1Rect">
            <a:avLst/>
          </a:prstGeom>
          <a:solidFill>
            <a:schemeClr val="bg1">
              <a:lumMod val="95000"/>
              <a:alpha val="93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22228B"/>
                </a:solidFill>
                <a:latin typeface="Times New Roman" panose="02020603050405020304" pitchFamily="18" charset="0"/>
                <a:cs typeface="Times New Roman" pitchFamily="18" charset="0"/>
              </a:rPr>
              <a:t>Understanding, monitoring, predicting</a:t>
            </a:r>
          </a:p>
          <a:p>
            <a:pPr algn="ctr"/>
            <a:r>
              <a:rPr lang="en-US" sz="1600" b="1" dirty="0">
                <a:solidFill>
                  <a:srgbClr val="22228B"/>
                </a:solidFill>
                <a:latin typeface="Times New Roman" panose="02020603050405020304" pitchFamily="18" charset="0"/>
                <a:cs typeface="Times New Roman" pitchFamily="18" charset="0"/>
              </a:rPr>
              <a:t>the marine environment</a:t>
            </a:r>
          </a:p>
        </p:txBody>
      </p:sp>
      <p:pic>
        <p:nvPicPr>
          <p:cNvPr id="17" name="_x116902120" descr="EMB00000ef84b3d">
            <a:extLst>
              <a:ext uri="{FF2B5EF4-FFF2-40B4-BE49-F238E27FC236}">
                <a16:creationId xmlns:a16="http://schemas.microsoft.com/office/drawing/2014/main" id="{BE67BF4F-B6DA-C54D-8CFD-DC8D3B2F5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3771" y="-19191"/>
            <a:ext cx="1259524" cy="1915727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8" name="Flèche en arc 17">
            <a:extLst>
              <a:ext uri="{FF2B5EF4-FFF2-40B4-BE49-F238E27FC236}">
                <a16:creationId xmlns:a16="http://schemas.microsoft.com/office/drawing/2014/main" id="{2212759D-813E-2549-859E-0B2BB5DC6C39}"/>
              </a:ext>
            </a:extLst>
          </p:cNvPr>
          <p:cNvSpPr/>
          <p:nvPr/>
        </p:nvSpPr>
        <p:spPr>
          <a:xfrm>
            <a:off x="2829825" y="2852935"/>
            <a:ext cx="3072038" cy="3355541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883966"/>
              <a:gd name="adj5" fmla="val 8680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252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28A15CD-05F4-A543-8851-DC6B90744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/>
              <a:t>Plastic Oceans - November 26/27 2018 - Brest, France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104D8C1-D03A-9647-97B6-FF246915E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5" name="Espace réservé du contenu 5">
            <a:extLst>
              <a:ext uri="{FF2B5EF4-FFF2-40B4-BE49-F238E27FC236}">
                <a16:creationId xmlns:a16="http://schemas.microsoft.com/office/drawing/2014/main" id="{E269F80C-E326-C94A-B3DF-4F8A53D41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3" y="1603785"/>
            <a:ext cx="6671185" cy="2952328"/>
          </a:xfrm>
          <a:prstGeom prst="rect">
            <a:avLst/>
          </a:prstGeom>
        </p:spPr>
      </p:pic>
      <p:grpSp>
        <p:nvGrpSpPr>
          <p:cNvPr id="6" name="Group 1">
            <a:extLst>
              <a:ext uri="{FF2B5EF4-FFF2-40B4-BE49-F238E27FC236}">
                <a16:creationId xmlns:a16="http://schemas.microsoft.com/office/drawing/2014/main" id="{C5FE1CAE-A4AA-F542-A4F5-DA6B3A1E83F6}"/>
              </a:ext>
            </a:extLst>
          </p:cNvPr>
          <p:cNvGrpSpPr>
            <a:grpSpLocks/>
          </p:cNvGrpSpPr>
          <p:nvPr/>
        </p:nvGrpSpPr>
        <p:grpSpPr bwMode="auto">
          <a:xfrm>
            <a:off x="2546248" y="2420887"/>
            <a:ext cx="6625273" cy="4331469"/>
            <a:chOff x="0" y="0"/>
            <a:chExt cx="6510" cy="3697"/>
          </a:xfrm>
        </p:grpSpPr>
        <p:grpSp>
          <p:nvGrpSpPr>
            <p:cNvPr id="7" name="Group 33">
              <a:extLst>
                <a:ext uri="{FF2B5EF4-FFF2-40B4-BE49-F238E27FC236}">
                  <a16:creationId xmlns:a16="http://schemas.microsoft.com/office/drawing/2014/main" id="{922ECD19-A995-2840-AACF-E6F91E4BC4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4" y="363"/>
              <a:ext cx="789" cy="678"/>
              <a:chOff x="1304" y="363"/>
              <a:chExt cx="789" cy="678"/>
            </a:xfrm>
          </p:grpSpPr>
          <p:sp>
            <p:nvSpPr>
              <p:cNvPr id="38" name="Freeform 34">
                <a:extLst>
                  <a:ext uri="{FF2B5EF4-FFF2-40B4-BE49-F238E27FC236}">
                    <a16:creationId xmlns:a16="http://schemas.microsoft.com/office/drawing/2014/main" id="{775E95B5-DA8D-C243-B549-228B844120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4" y="363"/>
                <a:ext cx="789" cy="678"/>
              </a:xfrm>
              <a:custGeom>
                <a:avLst/>
                <a:gdLst>
                  <a:gd name="T0" fmla="+- 0 1698 1304"/>
                  <a:gd name="T1" fmla="*/ T0 w 789"/>
                  <a:gd name="T2" fmla="+- 0 363 363"/>
                  <a:gd name="T3" fmla="*/ 363 h 678"/>
                  <a:gd name="T4" fmla="+- 0 1304 1304"/>
                  <a:gd name="T5" fmla="*/ T4 w 789"/>
                  <a:gd name="T6" fmla="+- 0 1041 363"/>
                  <a:gd name="T7" fmla="*/ 1041 h 678"/>
                  <a:gd name="T8" fmla="+- 0 2092 1304"/>
                  <a:gd name="T9" fmla="*/ T8 w 789"/>
                  <a:gd name="T10" fmla="+- 0 1041 363"/>
                  <a:gd name="T11" fmla="*/ 1041 h 678"/>
                  <a:gd name="T12" fmla="+- 0 1698 1304"/>
                  <a:gd name="T13" fmla="*/ T12 w 789"/>
                  <a:gd name="T14" fmla="+- 0 363 363"/>
                  <a:gd name="T15" fmla="*/ 363 h 6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789" h="678">
                    <a:moveTo>
                      <a:pt x="394" y="0"/>
                    </a:moveTo>
                    <a:lnTo>
                      <a:pt x="0" y="678"/>
                    </a:lnTo>
                    <a:lnTo>
                      <a:pt x="788" y="678"/>
                    </a:lnTo>
                    <a:lnTo>
                      <a:pt x="394" y="0"/>
                    </a:lnTo>
                    <a:close/>
                  </a:path>
                </a:pathLst>
              </a:custGeom>
              <a:solidFill>
                <a:srgbClr val="C56C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</p:grpSp>
        <p:grpSp>
          <p:nvGrpSpPr>
            <p:cNvPr id="8" name="Group 31">
              <a:extLst>
                <a:ext uri="{FF2B5EF4-FFF2-40B4-BE49-F238E27FC236}">
                  <a16:creationId xmlns:a16="http://schemas.microsoft.com/office/drawing/2014/main" id="{2ED71160-DF3B-CB4A-B06F-9E1ABA3709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0" y="1041"/>
              <a:ext cx="1578" cy="677"/>
              <a:chOff x="910" y="1041"/>
              <a:chExt cx="1578" cy="677"/>
            </a:xfrm>
          </p:grpSpPr>
          <p:sp>
            <p:nvSpPr>
              <p:cNvPr id="37" name="Freeform 32">
                <a:extLst>
                  <a:ext uri="{FF2B5EF4-FFF2-40B4-BE49-F238E27FC236}">
                    <a16:creationId xmlns:a16="http://schemas.microsoft.com/office/drawing/2014/main" id="{B3B190C1-02B4-0648-A58B-E9DEC8DE1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" y="1041"/>
                <a:ext cx="1578" cy="677"/>
              </a:xfrm>
              <a:custGeom>
                <a:avLst/>
                <a:gdLst>
                  <a:gd name="T0" fmla="+- 0 2093 910"/>
                  <a:gd name="T1" fmla="*/ T0 w 1578"/>
                  <a:gd name="T2" fmla="+- 0 1041 1041"/>
                  <a:gd name="T3" fmla="*/ 1041 h 677"/>
                  <a:gd name="T4" fmla="+- 0 1304 910"/>
                  <a:gd name="T5" fmla="*/ T4 w 1578"/>
                  <a:gd name="T6" fmla="+- 0 1041 1041"/>
                  <a:gd name="T7" fmla="*/ 1041 h 677"/>
                  <a:gd name="T8" fmla="+- 0 910 910"/>
                  <a:gd name="T9" fmla="*/ T8 w 1578"/>
                  <a:gd name="T10" fmla="+- 0 1718 1041"/>
                  <a:gd name="T11" fmla="*/ 1718 h 677"/>
                  <a:gd name="T12" fmla="+- 0 2487 910"/>
                  <a:gd name="T13" fmla="*/ T12 w 1578"/>
                  <a:gd name="T14" fmla="+- 0 1718 1041"/>
                  <a:gd name="T15" fmla="*/ 1718 h 677"/>
                  <a:gd name="T16" fmla="+- 0 2093 910"/>
                  <a:gd name="T17" fmla="*/ T16 w 1578"/>
                  <a:gd name="T18" fmla="+- 0 1041 1041"/>
                  <a:gd name="T19" fmla="*/ 1041 h 6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78" h="677">
                    <a:moveTo>
                      <a:pt x="1183" y="0"/>
                    </a:moveTo>
                    <a:lnTo>
                      <a:pt x="394" y="0"/>
                    </a:lnTo>
                    <a:lnTo>
                      <a:pt x="0" y="677"/>
                    </a:lnTo>
                    <a:lnTo>
                      <a:pt x="1577" y="677"/>
                    </a:lnTo>
                    <a:lnTo>
                      <a:pt x="1183" y="0"/>
                    </a:lnTo>
                    <a:close/>
                  </a:path>
                </a:pathLst>
              </a:custGeom>
              <a:solidFill>
                <a:srgbClr val="C979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</p:grpSp>
        <p:grpSp>
          <p:nvGrpSpPr>
            <p:cNvPr id="9" name="Group 29">
              <a:extLst>
                <a:ext uri="{FF2B5EF4-FFF2-40B4-BE49-F238E27FC236}">
                  <a16:creationId xmlns:a16="http://schemas.microsoft.com/office/drawing/2014/main" id="{02B89056-2EDB-FB45-9967-EE97D00FA9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6" y="1718"/>
              <a:ext cx="2366" cy="677"/>
              <a:chOff x="516" y="1718"/>
              <a:chExt cx="2366" cy="677"/>
            </a:xfrm>
          </p:grpSpPr>
          <p:sp>
            <p:nvSpPr>
              <p:cNvPr id="36" name="Freeform 30">
                <a:extLst>
                  <a:ext uri="{FF2B5EF4-FFF2-40B4-BE49-F238E27FC236}">
                    <a16:creationId xmlns:a16="http://schemas.microsoft.com/office/drawing/2014/main" id="{AE18BC09-FD58-B148-AC0D-D0A6B85FF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" y="1718"/>
                <a:ext cx="2366" cy="677"/>
              </a:xfrm>
              <a:custGeom>
                <a:avLst/>
                <a:gdLst>
                  <a:gd name="T0" fmla="+- 0 2487 516"/>
                  <a:gd name="T1" fmla="*/ T0 w 2366"/>
                  <a:gd name="T2" fmla="+- 0 1718 1718"/>
                  <a:gd name="T3" fmla="*/ 1718 h 677"/>
                  <a:gd name="T4" fmla="+- 0 910 516"/>
                  <a:gd name="T5" fmla="*/ T4 w 2366"/>
                  <a:gd name="T6" fmla="+- 0 1718 1718"/>
                  <a:gd name="T7" fmla="*/ 1718 h 677"/>
                  <a:gd name="T8" fmla="+- 0 516 516"/>
                  <a:gd name="T9" fmla="*/ T8 w 2366"/>
                  <a:gd name="T10" fmla="+- 0 2395 1718"/>
                  <a:gd name="T11" fmla="*/ 2395 h 677"/>
                  <a:gd name="T12" fmla="+- 0 2881 516"/>
                  <a:gd name="T13" fmla="*/ T12 w 2366"/>
                  <a:gd name="T14" fmla="+- 0 2395 1718"/>
                  <a:gd name="T15" fmla="*/ 2395 h 677"/>
                  <a:gd name="T16" fmla="+- 0 2487 516"/>
                  <a:gd name="T17" fmla="*/ T16 w 2366"/>
                  <a:gd name="T18" fmla="+- 0 1718 1718"/>
                  <a:gd name="T19" fmla="*/ 1718 h 6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366" h="677">
                    <a:moveTo>
                      <a:pt x="1971" y="0"/>
                    </a:moveTo>
                    <a:lnTo>
                      <a:pt x="394" y="0"/>
                    </a:lnTo>
                    <a:lnTo>
                      <a:pt x="0" y="677"/>
                    </a:lnTo>
                    <a:lnTo>
                      <a:pt x="2365" y="677"/>
                    </a:lnTo>
                    <a:lnTo>
                      <a:pt x="1971" y="0"/>
                    </a:lnTo>
                    <a:close/>
                  </a:path>
                </a:pathLst>
              </a:custGeom>
              <a:solidFill>
                <a:srgbClr val="B888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</p:grpSp>
        <p:grpSp>
          <p:nvGrpSpPr>
            <p:cNvPr id="10" name="Group 27">
              <a:extLst>
                <a:ext uri="{FF2B5EF4-FFF2-40B4-BE49-F238E27FC236}">
                  <a16:creationId xmlns:a16="http://schemas.microsoft.com/office/drawing/2014/main" id="{B69662D8-F4B9-D048-8E2F-51D3D8E37C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" y="2395"/>
              <a:ext cx="3154" cy="677"/>
              <a:chOff x="122" y="2395"/>
              <a:chExt cx="3154" cy="677"/>
            </a:xfrm>
          </p:grpSpPr>
          <p:sp>
            <p:nvSpPr>
              <p:cNvPr id="35" name="Freeform 28">
                <a:extLst>
                  <a:ext uri="{FF2B5EF4-FFF2-40B4-BE49-F238E27FC236}">
                    <a16:creationId xmlns:a16="http://schemas.microsoft.com/office/drawing/2014/main" id="{D1573857-30B0-FF4F-B68E-BBF63F1411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" y="2395"/>
                <a:ext cx="3154" cy="677"/>
              </a:xfrm>
              <a:custGeom>
                <a:avLst/>
                <a:gdLst>
                  <a:gd name="T0" fmla="+- 0 2881 122"/>
                  <a:gd name="T1" fmla="*/ T0 w 3154"/>
                  <a:gd name="T2" fmla="+- 0 2395 2395"/>
                  <a:gd name="T3" fmla="*/ 2395 h 677"/>
                  <a:gd name="T4" fmla="+- 0 516 122"/>
                  <a:gd name="T5" fmla="*/ T4 w 3154"/>
                  <a:gd name="T6" fmla="+- 0 2395 2395"/>
                  <a:gd name="T7" fmla="*/ 2395 h 677"/>
                  <a:gd name="T8" fmla="+- 0 122 122"/>
                  <a:gd name="T9" fmla="*/ T8 w 3154"/>
                  <a:gd name="T10" fmla="+- 0 3072 2395"/>
                  <a:gd name="T11" fmla="*/ 3072 h 677"/>
                  <a:gd name="T12" fmla="+- 0 3275 122"/>
                  <a:gd name="T13" fmla="*/ T12 w 3154"/>
                  <a:gd name="T14" fmla="+- 0 3072 2395"/>
                  <a:gd name="T15" fmla="*/ 3072 h 677"/>
                  <a:gd name="T16" fmla="+- 0 2881 122"/>
                  <a:gd name="T17" fmla="*/ T16 w 3154"/>
                  <a:gd name="T18" fmla="+- 0 2395 2395"/>
                  <a:gd name="T19" fmla="*/ 2395 h 6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154" h="677">
                    <a:moveTo>
                      <a:pt x="2759" y="0"/>
                    </a:moveTo>
                    <a:lnTo>
                      <a:pt x="394" y="0"/>
                    </a:lnTo>
                    <a:lnTo>
                      <a:pt x="0" y="677"/>
                    </a:lnTo>
                    <a:lnTo>
                      <a:pt x="3153" y="677"/>
                    </a:lnTo>
                    <a:lnTo>
                      <a:pt x="2759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</p:grpSp>
        <p:grpSp>
          <p:nvGrpSpPr>
            <p:cNvPr id="11" name="Group 25">
              <a:extLst>
                <a:ext uri="{FF2B5EF4-FFF2-40B4-BE49-F238E27FC236}">
                  <a16:creationId xmlns:a16="http://schemas.microsoft.com/office/drawing/2014/main" id="{ED5B167C-7E71-6D4A-BEC6-DB721EEE74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38" y="1477"/>
              <a:ext cx="517" cy="297"/>
              <a:chOff x="3238" y="1477"/>
              <a:chExt cx="517" cy="297"/>
            </a:xfrm>
          </p:grpSpPr>
          <p:sp>
            <p:nvSpPr>
              <p:cNvPr id="34" name="Freeform 26">
                <a:extLst>
                  <a:ext uri="{FF2B5EF4-FFF2-40B4-BE49-F238E27FC236}">
                    <a16:creationId xmlns:a16="http://schemas.microsoft.com/office/drawing/2014/main" id="{CBA1D5A8-9A43-7541-8B3A-ACCB8A030D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8" y="1477"/>
                <a:ext cx="517" cy="297"/>
              </a:xfrm>
              <a:custGeom>
                <a:avLst/>
                <a:gdLst>
                  <a:gd name="T0" fmla="+- 0 3607 3238"/>
                  <a:gd name="T1" fmla="*/ T0 w 517"/>
                  <a:gd name="T2" fmla="+- 0 1477 1477"/>
                  <a:gd name="T3" fmla="*/ 1477 h 297"/>
                  <a:gd name="T4" fmla="+- 0 3607 3238"/>
                  <a:gd name="T5" fmla="*/ T4 w 517"/>
                  <a:gd name="T6" fmla="+- 0 1551 1477"/>
                  <a:gd name="T7" fmla="*/ 1551 h 297"/>
                  <a:gd name="T8" fmla="+- 0 3238 3238"/>
                  <a:gd name="T9" fmla="*/ T8 w 517"/>
                  <a:gd name="T10" fmla="+- 0 1551 1477"/>
                  <a:gd name="T11" fmla="*/ 1551 h 297"/>
                  <a:gd name="T12" fmla="+- 0 3238 3238"/>
                  <a:gd name="T13" fmla="*/ T12 w 517"/>
                  <a:gd name="T14" fmla="+- 0 1699 1477"/>
                  <a:gd name="T15" fmla="*/ 1699 h 297"/>
                  <a:gd name="T16" fmla="+- 0 3607 3238"/>
                  <a:gd name="T17" fmla="*/ T16 w 517"/>
                  <a:gd name="T18" fmla="+- 0 1699 1477"/>
                  <a:gd name="T19" fmla="*/ 1699 h 297"/>
                  <a:gd name="T20" fmla="+- 0 3607 3238"/>
                  <a:gd name="T21" fmla="*/ T20 w 517"/>
                  <a:gd name="T22" fmla="+- 0 1773 1477"/>
                  <a:gd name="T23" fmla="*/ 1773 h 297"/>
                  <a:gd name="T24" fmla="+- 0 3755 3238"/>
                  <a:gd name="T25" fmla="*/ T24 w 517"/>
                  <a:gd name="T26" fmla="+- 0 1625 1477"/>
                  <a:gd name="T27" fmla="*/ 1625 h 297"/>
                  <a:gd name="T28" fmla="+- 0 3607 3238"/>
                  <a:gd name="T29" fmla="*/ T28 w 517"/>
                  <a:gd name="T30" fmla="+- 0 1477 1477"/>
                  <a:gd name="T31" fmla="*/ 1477 h 2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517" h="297">
                    <a:moveTo>
                      <a:pt x="369" y="0"/>
                    </a:moveTo>
                    <a:lnTo>
                      <a:pt x="369" y="74"/>
                    </a:lnTo>
                    <a:lnTo>
                      <a:pt x="0" y="74"/>
                    </a:lnTo>
                    <a:lnTo>
                      <a:pt x="0" y="222"/>
                    </a:lnTo>
                    <a:lnTo>
                      <a:pt x="369" y="222"/>
                    </a:lnTo>
                    <a:lnTo>
                      <a:pt x="369" y="296"/>
                    </a:lnTo>
                    <a:lnTo>
                      <a:pt x="517" y="148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rgbClr val="ACAC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</p:grpSp>
        <p:grpSp>
          <p:nvGrpSpPr>
            <p:cNvPr id="12" name="Group 23">
              <a:extLst>
                <a:ext uri="{FF2B5EF4-FFF2-40B4-BE49-F238E27FC236}">
                  <a16:creationId xmlns:a16="http://schemas.microsoft.com/office/drawing/2014/main" id="{2F60A6F0-1C87-EC42-B87C-4E4EA094E4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75" y="123"/>
              <a:ext cx="763" cy="677"/>
              <a:chOff x="4875" y="123"/>
              <a:chExt cx="763" cy="677"/>
            </a:xfrm>
          </p:grpSpPr>
          <p:sp>
            <p:nvSpPr>
              <p:cNvPr id="33" name="Freeform 24">
                <a:extLst>
                  <a:ext uri="{FF2B5EF4-FFF2-40B4-BE49-F238E27FC236}">
                    <a16:creationId xmlns:a16="http://schemas.microsoft.com/office/drawing/2014/main" id="{71E4782B-3F62-1C43-A752-087D1B1FC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5" y="123"/>
                <a:ext cx="763" cy="677"/>
              </a:xfrm>
              <a:custGeom>
                <a:avLst/>
                <a:gdLst>
                  <a:gd name="T0" fmla="+- 0 5256 4875"/>
                  <a:gd name="T1" fmla="*/ T0 w 763"/>
                  <a:gd name="T2" fmla="+- 0 123 123"/>
                  <a:gd name="T3" fmla="*/ 123 h 677"/>
                  <a:gd name="T4" fmla="+- 0 4875 4875"/>
                  <a:gd name="T5" fmla="*/ T4 w 763"/>
                  <a:gd name="T6" fmla="+- 0 800 123"/>
                  <a:gd name="T7" fmla="*/ 800 h 677"/>
                  <a:gd name="T8" fmla="+- 0 5638 4875"/>
                  <a:gd name="T9" fmla="*/ T8 w 763"/>
                  <a:gd name="T10" fmla="+- 0 800 123"/>
                  <a:gd name="T11" fmla="*/ 800 h 677"/>
                  <a:gd name="T12" fmla="+- 0 5256 4875"/>
                  <a:gd name="T13" fmla="*/ T12 w 763"/>
                  <a:gd name="T14" fmla="+- 0 123 123"/>
                  <a:gd name="T15" fmla="*/ 123 h 6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763" h="677">
                    <a:moveTo>
                      <a:pt x="381" y="0"/>
                    </a:moveTo>
                    <a:lnTo>
                      <a:pt x="0" y="677"/>
                    </a:lnTo>
                    <a:lnTo>
                      <a:pt x="763" y="677"/>
                    </a:lnTo>
                    <a:lnTo>
                      <a:pt x="381" y="0"/>
                    </a:lnTo>
                    <a:close/>
                  </a:path>
                </a:pathLst>
              </a:custGeom>
              <a:solidFill>
                <a:srgbClr val="C56C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</p:grpSp>
        <p:grpSp>
          <p:nvGrpSpPr>
            <p:cNvPr id="13" name="Group 21">
              <a:extLst>
                <a:ext uri="{FF2B5EF4-FFF2-40B4-BE49-F238E27FC236}">
                  <a16:creationId xmlns:a16="http://schemas.microsoft.com/office/drawing/2014/main" id="{7B3B2D5F-5620-DA44-9080-B643B767B5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80" y="800"/>
              <a:ext cx="1553" cy="677"/>
              <a:chOff x="4480" y="800"/>
              <a:chExt cx="1553" cy="677"/>
            </a:xfrm>
          </p:grpSpPr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91194ABA-ACC2-8648-BACB-3D0C63874F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0" y="800"/>
                <a:ext cx="1553" cy="677"/>
              </a:xfrm>
              <a:custGeom>
                <a:avLst/>
                <a:gdLst>
                  <a:gd name="T0" fmla="+- 0 5639 4480"/>
                  <a:gd name="T1" fmla="*/ T0 w 1553"/>
                  <a:gd name="T2" fmla="+- 0 800 800"/>
                  <a:gd name="T3" fmla="*/ 800 h 677"/>
                  <a:gd name="T4" fmla="+- 0 4874 4480"/>
                  <a:gd name="T5" fmla="*/ T4 w 1553"/>
                  <a:gd name="T6" fmla="+- 0 800 800"/>
                  <a:gd name="T7" fmla="*/ 800 h 677"/>
                  <a:gd name="T8" fmla="+- 0 4480 4480"/>
                  <a:gd name="T9" fmla="*/ T8 w 1553"/>
                  <a:gd name="T10" fmla="+- 0 1477 800"/>
                  <a:gd name="T11" fmla="*/ 1477 h 677"/>
                  <a:gd name="T12" fmla="+- 0 6033 4480"/>
                  <a:gd name="T13" fmla="*/ T12 w 1553"/>
                  <a:gd name="T14" fmla="+- 0 1477 800"/>
                  <a:gd name="T15" fmla="*/ 1477 h 677"/>
                  <a:gd name="T16" fmla="+- 0 5639 4480"/>
                  <a:gd name="T17" fmla="*/ T16 w 1553"/>
                  <a:gd name="T18" fmla="+- 0 800 800"/>
                  <a:gd name="T19" fmla="*/ 800 h 6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53" h="677">
                    <a:moveTo>
                      <a:pt x="1159" y="0"/>
                    </a:moveTo>
                    <a:lnTo>
                      <a:pt x="394" y="0"/>
                    </a:lnTo>
                    <a:lnTo>
                      <a:pt x="0" y="677"/>
                    </a:lnTo>
                    <a:lnTo>
                      <a:pt x="1553" y="677"/>
                    </a:lnTo>
                    <a:lnTo>
                      <a:pt x="1159" y="0"/>
                    </a:lnTo>
                    <a:close/>
                  </a:path>
                </a:pathLst>
              </a:custGeom>
              <a:solidFill>
                <a:srgbClr val="C979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</p:grpSp>
        <p:grpSp>
          <p:nvGrpSpPr>
            <p:cNvPr id="14" name="Group 18">
              <a:extLst>
                <a:ext uri="{FF2B5EF4-FFF2-40B4-BE49-F238E27FC236}">
                  <a16:creationId xmlns:a16="http://schemas.microsoft.com/office/drawing/2014/main" id="{FDC1F7A7-2A71-AB41-BBE9-D64E5175D5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7" y="2160"/>
              <a:ext cx="2251" cy="502"/>
              <a:chOff x="4127" y="2160"/>
              <a:chExt cx="2251" cy="502"/>
            </a:xfrm>
          </p:grpSpPr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588E422A-11E6-7847-9284-422B006DC5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2160"/>
                <a:ext cx="2251" cy="502"/>
              </a:xfrm>
              <a:custGeom>
                <a:avLst/>
                <a:gdLst>
                  <a:gd name="T0" fmla="+- 0 6378 4127"/>
                  <a:gd name="T1" fmla="*/ T0 w 2251"/>
                  <a:gd name="T2" fmla="+- 0 2160 2160"/>
                  <a:gd name="T3" fmla="*/ 2160 h 502"/>
                  <a:gd name="T4" fmla="+- 0 4127 4127"/>
                  <a:gd name="T5" fmla="*/ T4 w 2251"/>
                  <a:gd name="T6" fmla="+- 0 2160 2160"/>
                  <a:gd name="T7" fmla="*/ 2160 h 502"/>
                  <a:gd name="T8" fmla="+- 0 4593 4127"/>
                  <a:gd name="T9" fmla="*/ T8 w 2251"/>
                  <a:gd name="T10" fmla="+- 0 2573 2160"/>
                  <a:gd name="T11" fmla="*/ 2573 h 502"/>
                  <a:gd name="T12" fmla="+- 0 4602 4127"/>
                  <a:gd name="T13" fmla="*/ T12 w 2251"/>
                  <a:gd name="T14" fmla="+- 0 2587 2160"/>
                  <a:gd name="T15" fmla="*/ 2587 h 502"/>
                  <a:gd name="T16" fmla="+- 0 4612 4127"/>
                  <a:gd name="T17" fmla="*/ T16 w 2251"/>
                  <a:gd name="T18" fmla="+- 0 2607 2160"/>
                  <a:gd name="T19" fmla="*/ 2607 h 502"/>
                  <a:gd name="T20" fmla="+- 0 4622 4127"/>
                  <a:gd name="T21" fmla="*/ T20 w 2251"/>
                  <a:gd name="T22" fmla="+- 0 2627 2160"/>
                  <a:gd name="T23" fmla="*/ 2627 h 502"/>
                  <a:gd name="T24" fmla="+- 0 4632 4127"/>
                  <a:gd name="T25" fmla="*/ T24 w 2251"/>
                  <a:gd name="T26" fmla="+- 0 2645 2160"/>
                  <a:gd name="T27" fmla="*/ 2645 h 502"/>
                  <a:gd name="T28" fmla="+- 0 4632 4127"/>
                  <a:gd name="T29" fmla="*/ T28 w 2251"/>
                  <a:gd name="T30" fmla="+- 0 2655 2160"/>
                  <a:gd name="T31" fmla="*/ 2655 h 502"/>
                  <a:gd name="T32" fmla="+- 0 4632 4127"/>
                  <a:gd name="T33" fmla="*/ T32 w 2251"/>
                  <a:gd name="T34" fmla="+- 0 2661 2160"/>
                  <a:gd name="T35" fmla="*/ 2661 h 502"/>
                  <a:gd name="T36" fmla="+- 0 4632 4127"/>
                  <a:gd name="T37" fmla="*/ T36 w 2251"/>
                  <a:gd name="T38" fmla="+- 0 2654 2160"/>
                  <a:gd name="T39" fmla="*/ 2654 h 502"/>
                  <a:gd name="T40" fmla="+- 0 4633 4127"/>
                  <a:gd name="T41" fmla="*/ T40 w 2251"/>
                  <a:gd name="T42" fmla="+- 0 2633 2160"/>
                  <a:gd name="T43" fmla="*/ 2633 h 502"/>
                  <a:gd name="T44" fmla="+- 0 4633 4127"/>
                  <a:gd name="T45" fmla="*/ T44 w 2251"/>
                  <a:gd name="T46" fmla="+- 0 2631 2160"/>
                  <a:gd name="T47" fmla="*/ 2631 h 502"/>
                  <a:gd name="T48" fmla="+- 0 5859 4127"/>
                  <a:gd name="T49" fmla="*/ T48 w 2251"/>
                  <a:gd name="T50" fmla="+- 0 2631 2160"/>
                  <a:gd name="T51" fmla="*/ 2631 h 502"/>
                  <a:gd name="T52" fmla="+- 0 5868 4127"/>
                  <a:gd name="T53" fmla="*/ T52 w 2251"/>
                  <a:gd name="T54" fmla="+- 0 2616 2160"/>
                  <a:gd name="T55" fmla="*/ 2616 h 502"/>
                  <a:gd name="T56" fmla="+- 0 5885 4127"/>
                  <a:gd name="T57" fmla="*/ T56 w 2251"/>
                  <a:gd name="T58" fmla="+- 0 2596 2160"/>
                  <a:gd name="T59" fmla="*/ 2596 h 502"/>
                  <a:gd name="T60" fmla="+- 0 5936 4127"/>
                  <a:gd name="T61" fmla="*/ T60 w 2251"/>
                  <a:gd name="T62" fmla="+- 0 2548 2160"/>
                  <a:gd name="T63" fmla="*/ 2548 h 502"/>
                  <a:gd name="T64" fmla="+- 0 6001 4127"/>
                  <a:gd name="T65" fmla="*/ T64 w 2251"/>
                  <a:gd name="T66" fmla="+- 0 2493 2160"/>
                  <a:gd name="T67" fmla="*/ 2493 h 502"/>
                  <a:gd name="T68" fmla="+- 0 6193 4127"/>
                  <a:gd name="T69" fmla="*/ T68 w 2251"/>
                  <a:gd name="T70" fmla="+- 0 2343 2160"/>
                  <a:gd name="T71" fmla="*/ 2343 h 502"/>
                  <a:gd name="T72" fmla="+- 0 6230 4127"/>
                  <a:gd name="T73" fmla="*/ T72 w 2251"/>
                  <a:gd name="T74" fmla="+- 0 2314 2160"/>
                  <a:gd name="T75" fmla="*/ 2314 h 502"/>
                  <a:gd name="T76" fmla="+- 0 6295 4127"/>
                  <a:gd name="T77" fmla="*/ T76 w 2251"/>
                  <a:gd name="T78" fmla="+- 0 2259 2160"/>
                  <a:gd name="T79" fmla="*/ 2259 h 502"/>
                  <a:gd name="T80" fmla="+- 0 6345 4127"/>
                  <a:gd name="T81" fmla="*/ T80 w 2251"/>
                  <a:gd name="T82" fmla="+- 0 2211 2160"/>
                  <a:gd name="T83" fmla="*/ 2211 h 502"/>
                  <a:gd name="T84" fmla="+- 0 6374 4127"/>
                  <a:gd name="T85" fmla="*/ T84 w 2251"/>
                  <a:gd name="T86" fmla="+- 0 2174 2160"/>
                  <a:gd name="T87" fmla="*/ 2174 h 502"/>
                  <a:gd name="T88" fmla="+- 0 6378 4127"/>
                  <a:gd name="T89" fmla="*/ T88 w 2251"/>
                  <a:gd name="T90" fmla="+- 0 2160 2160"/>
                  <a:gd name="T91" fmla="*/ 2160 h 5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</a:cxnLst>
                <a:rect l="0" t="0" r="r" b="b"/>
                <a:pathLst>
                  <a:path w="2251" h="502">
                    <a:moveTo>
                      <a:pt x="2251" y="0"/>
                    </a:moveTo>
                    <a:lnTo>
                      <a:pt x="0" y="0"/>
                    </a:lnTo>
                    <a:lnTo>
                      <a:pt x="466" y="413"/>
                    </a:lnTo>
                    <a:lnTo>
                      <a:pt x="475" y="427"/>
                    </a:lnTo>
                    <a:lnTo>
                      <a:pt x="485" y="447"/>
                    </a:lnTo>
                    <a:lnTo>
                      <a:pt x="495" y="467"/>
                    </a:lnTo>
                    <a:lnTo>
                      <a:pt x="505" y="485"/>
                    </a:lnTo>
                    <a:lnTo>
                      <a:pt x="505" y="495"/>
                    </a:lnTo>
                    <a:lnTo>
                      <a:pt x="505" y="501"/>
                    </a:lnTo>
                    <a:lnTo>
                      <a:pt x="505" y="494"/>
                    </a:lnTo>
                    <a:lnTo>
                      <a:pt x="506" y="473"/>
                    </a:lnTo>
                    <a:lnTo>
                      <a:pt x="506" y="471"/>
                    </a:lnTo>
                    <a:lnTo>
                      <a:pt x="1732" y="471"/>
                    </a:lnTo>
                    <a:lnTo>
                      <a:pt x="1741" y="456"/>
                    </a:lnTo>
                    <a:lnTo>
                      <a:pt x="1758" y="436"/>
                    </a:lnTo>
                    <a:lnTo>
                      <a:pt x="1809" y="388"/>
                    </a:lnTo>
                    <a:lnTo>
                      <a:pt x="1874" y="333"/>
                    </a:lnTo>
                    <a:lnTo>
                      <a:pt x="2066" y="183"/>
                    </a:lnTo>
                    <a:lnTo>
                      <a:pt x="2103" y="154"/>
                    </a:lnTo>
                    <a:lnTo>
                      <a:pt x="2168" y="99"/>
                    </a:lnTo>
                    <a:lnTo>
                      <a:pt x="2218" y="51"/>
                    </a:lnTo>
                    <a:lnTo>
                      <a:pt x="2247" y="14"/>
                    </a:lnTo>
                    <a:lnTo>
                      <a:pt x="2251" y="0"/>
                    </a:lnTo>
                    <a:close/>
                  </a:path>
                </a:pathLst>
              </a:custGeom>
              <a:solidFill>
                <a:srgbClr val="E4C0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31" name="Freeform 19">
                <a:extLst>
                  <a:ext uri="{FF2B5EF4-FFF2-40B4-BE49-F238E27FC236}">
                    <a16:creationId xmlns:a16="http://schemas.microsoft.com/office/drawing/2014/main" id="{9CCF3127-E361-BF4D-B384-FC71700A7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2160"/>
                <a:ext cx="2251" cy="502"/>
              </a:xfrm>
              <a:custGeom>
                <a:avLst/>
                <a:gdLst>
                  <a:gd name="T0" fmla="+- 0 5859 4127"/>
                  <a:gd name="T1" fmla="*/ T0 w 2251"/>
                  <a:gd name="T2" fmla="+- 0 2631 2160"/>
                  <a:gd name="T3" fmla="*/ 2631 h 502"/>
                  <a:gd name="T4" fmla="+- 0 4633 4127"/>
                  <a:gd name="T5" fmla="*/ T4 w 2251"/>
                  <a:gd name="T6" fmla="+- 0 2631 2160"/>
                  <a:gd name="T7" fmla="*/ 2631 h 502"/>
                  <a:gd name="T8" fmla="+- 0 4633 4127"/>
                  <a:gd name="T9" fmla="*/ T8 w 2251"/>
                  <a:gd name="T10" fmla="+- 0 2633 2160"/>
                  <a:gd name="T11" fmla="*/ 2633 h 502"/>
                  <a:gd name="T12" fmla="+- 0 4634 4127"/>
                  <a:gd name="T13" fmla="*/ T12 w 2251"/>
                  <a:gd name="T14" fmla="+- 0 2655 2160"/>
                  <a:gd name="T15" fmla="*/ 2655 h 502"/>
                  <a:gd name="T16" fmla="+- 0 5848 4127"/>
                  <a:gd name="T17" fmla="*/ T16 w 2251"/>
                  <a:gd name="T18" fmla="+- 0 2655 2160"/>
                  <a:gd name="T19" fmla="*/ 2655 h 502"/>
                  <a:gd name="T20" fmla="+- 0 5853 4127"/>
                  <a:gd name="T21" fmla="*/ T20 w 2251"/>
                  <a:gd name="T22" fmla="+- 0 2647 2160"/>
                  <a:gd name="T23" fmla="*/ 2647 h 502"/>
                  <a:gd name="T24" fmla="+- 0 5857 4127"/>
                  <a:gd name="T25" fmla="*/ T24 w 2251"/>
                  <a:gd name="T26" fmla="+- 0 2633 2160"/>
                  <a:gd name="T27" fmla="*/ 2633 h 502"/>
                  <a:gd name="T28" fmla="+- 0 5859 4127"/>
                  <a:gd name="T29" fmla="*/ T28 w 2251"/>
                  <a:gd name="T30" fmla="+- 0 2631 2160"/>
                  <a:gd name="T31" fmla="*/ 2631 h 5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251" h="502">
                    <a:moveTo>
                      <a:pt x="1732" y="471"/>
                    </a:moveTo>
                    <a:lnTo>
                      <a:pt x="506" y="471"/>
                    </a:lnTo>
                    <a:lnTo>
                      <a:pt x="506" y="473"/>
                    </a:lnTo>
                    <a:lnTo>
                      <a:pt x="507" y="495"/>
                    </a:lnTo>
                    <a:lnTo>
                      <a:pt x="1721" y="495"/>
                    </a:lnTo>
                    <a:lnTo>
                      <a:pt x="1726" y="487"/>
                    </a:lnTo>
                    <a:lnTo>
                      <a:pt x="1730" y="473"/>
                    </a:lnTo>
                    <a:lnTo>
                      <a:pt x="1732" y="471"/>
                    </a:lnTo>
                    <a:close/>
                  </a:path>
                </a:pathLst>
              </a:custGeom>
              <a:solidFill>
                <a:srgbClr val="E4C0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</p:grpSp>
        <p:grpSp>
          <p:nvGrpSpPr>
            <p:cNvPr id="15" name="Group 16">
              <a:extLst>
                <a:ext uri="{FF2B5EF4-FFF2-40B4-BE49-F238E27FC236}">
                  <a16:creationId xmlns:a16="http://schemas.microsoft.com/office/drawing/2014/main" id="{86120ABF-8F1A-5F4F-A99A-56AA16F29A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2" y="1477"/>
              <a:ext cx="2340" cy="677"/>
              <a:chOff x="4082" y="1477"/>
              <a:chExt cx="2340" cy="677"/>
            </a:xfrm>
          </p:grpSpPr>
          <p:sp>
            <p:nvSpPr>
              <p:cNvPr id="29" name="Freeform 17">
                <a:extLst>
                  <a:ext uri="{FF2B5EF4-FFF2-40B4-BE49-F238E27FC236}">
                    <a16:creationId xmlns:a16="http://schemas.microsoft.com/office/drawing/2014/main" id="{C4A50E42-63F2-7F4B-B365-665016206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2" y="1477"/>
                <a:ext cx="2340" cy="677"/>
              </a:xfrm>
              <a:custGeom>
                <a:avLst/>
                <a:gdLst>
                  <a:gd name="T0" fmla="+- 0 6028 4082"/>
                  <a:gd name="T1" fmla="*/ T0 w 2340"/>
                  <a:gd name="T2" fmla="+- 0 1477 1477"/>
                  <a:gd name="T3" fmla="*/ 1477 h 677"/>
                  <a:gd name="T4" fmla="+- 0 4476 4082"/>
                  <a:gd name="T5" fmla="*/ T4 w 2340"/>
                  <a:gd name="T6" fmla="+- 0 1477 1477"/>
                  <a:gd name="T7" fmla="*/ 1477 h 677"/>
                  <a:gd name="T8" fmla="+- 0 4082 4082"/>
                  <a:gd name="T9" fmla="*/ T8 w 2340"/>
                  <a:gd name="T10" fmla="+- 0 2154 1477"/>
                  <a:gd name="T11" fmla="*/ 2154 h 677"/>
                  <a:gd name="T12" fmla="+- 0 6422 4082"/>
                  <a:gd name="T13" fmla="*/ T12 w 2340"/>
                  <a:gd name="T14" fmla="+- 0 2154 1477"/>
                  <a:gd name="T15" fmla="*/ 2154 h 677"/>
                  <a:gd name="T16" fmla="+- 0 6028 4082"/>
                  <a:gd name="T17" fmla="*/ T16 w 2340"/>
                  <a:gd name="T18" fmla="+- 0 1477 1477"/>
                  <a:gd name="T19" fmla="*/ 1477 h 6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340" h="677">
                    <a:moveTo>
                      <a:pt x="1946" y="0"/>
                    </a:moveTo>
                    <a:lnTo>
                      <a:pt x="394" y="0"/>
                    </a:lnTo>
                    <a:lnTo>
                      <a:pt x="0" y="677"/>
                    </a:lnTo>
                    <a:lnTo>
                      <a:pt x="2340" y="677"/>
                    </a:lnTo>
                    <a:lnTo>
                      <a:pt x="1946" y="0"/>
                    </a:lnTo>
                    <a:close/>
                  </a:path>
                </a:pathLst>
              </a:custGeom>
              <a:solidFill>
                <a:srgbClr val="B888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</p:grpSp>
        <p:grpSp>
          <p:nvGrpSpPr>
            <p:cNvPr id="16" name="Group 2">
              <a:extLst>
                <a:ext uri="{FF2B5EF4-FFF2-40B4-BE49-F238E27FC236}">
                  <a16:creationId xmlns:a16="http://schemas.microsoft.com/office/drawing/2014/main" id="{532A47B2-6562-6043-8840-82DD991763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" y="5"/>
              <a:ext cx="6500" cy="3687"/>
              <a:chOff x="5" y="5"/>
              <a:chExt cx="6500" cy="3687"/>
            </a:xfrm>
          </p:grpSpPr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2F7DFBCC-C895-6F4F-A821-DAC3BADE77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" y="5"/>
                <a:ext cx="6500" cy="3687"/>
              </a:xfrm>
              <a:custGeom>
                <a:avLst/>
                <a:gdLst>
                  <a:gd name="T0" fmla="+- 0 6505 5"/>
                  <a:gd name="T1" fmla="*/ T0 w 6500"/>
                  <a:gd name="T2" fmla="+- 0 3691 5"/>
                  <a:gd name="T3" fmla="*/ 3691 h 3687"/>
                  <a:gd name="T4" fmla="+- 0 5 5"/>
                  <a:gd name="T5" fmla="*/ T4 w 6500"/>
                  <a:gd name="T6" fmla="+- 0 3691 5"/>
                  <a:gd name="T7" fmla="*/ 3691 h 3687"/>
                  <a:gd name="T8" fmla="+- 0 5 5"/>
                  <a:gd name="T9" fmla="*/ T8 w 6500"/>
                  <a:gd name="T10" fmla="+- 0 5 5"/>
                  <a:gd name="T11" fmla="*/ 5 h 3687"/>
                  <a:gd name="T12" fmla="+- 0 6505 5"/>
                  <a:gd name="T13" fmla="*/ T12 w 6500"/>
                  <a:gd name="T14" fmla="+- 0 5 5"/>
                  <a:gd name="T15" fmla="*/ 5 h 3687"/>
                  <a:gd name="T16" fmla="+- 0 6505 5"/>
                  <a:gd name="T17" fmla="*/ T16 w 6500"/>
                  <a:gd name="T18" fmla="+- 0 3691 5"/>
                  <a:gd name="T19" fmla="*/ 3691 h 368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500" h="3687">
                    <a:moveTo>
                      <a:pt x="6500" y="3686"/>
                    </a:moveTo>
                    <a:lnTo>
                      <a:pt x="0" y="3686"/>
                    </a:lnTo>
                    <a:lnTo>
                      <a:pt x="0" y="0"/>
                    </a:lnTo>
                    <a:lnTo>
                      <a:pt x="6500" y="0"/>
                    </a:lnTo>
                    <a:lnTo>
                      <a:pt x="6500" y="3686"/>
                    </a:lnTo>
                    <a:close/>
                  </a:path>
                </a:pathLst>
              </a:custGeom>
              <a:noFill/>
              <a:ln w="6350">
                <a:solidFill>
                  <a:srgbClr val="12121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18" name="Text Box 14">
                <a:extLst>
                  <a:ext uri="{FF2B5EF4-FFF2-40B4-BE49-F238E27FC236}">
                    <a16:creationId xmlns:a16="http://schemas.microsoft.com/office/drawing/2014/main" id="{0F1A8D12-D423-2546-B808-C1A305F9C5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4" y="2662"/>
                <a:ext cx="1207" cy="648"/>
              </a:xfrm>
              <a:prstGeom prst="rect">
                <a:avLst/>
              </a:pr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x-none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x-none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Observations</a:t>
                </a:r>
              </a:p>
            </p:txBody>
          </p:sp>
          <p:sp>
            <p:nvSpPr>
              <p:cNvPr id="19" name="Text Box 13">
                <a:extLst>
                  <a:ext uri="{FF2B5EF4-FFF2-40B4-BE49-F238E27FC236}">
                    <a16:creationId xmlns:a16="http://schemas.microsoft.com/office/drawing/2014/main" id="{AA9C1EF4-B4F4-F44D-A218-4C40F46A78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" y="393"/>
                <a:ext cx="196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x-none" sz="1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(a)</a:t>
                </a:r>
                <a:endParaRPr kumimoji="0" lang="en-US" altLang="x-none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" name="Text Box 12">
                <a:extLst>
                  <a:ext uri="{FF2B5EF4-FFF2-40B4-BE49-F238E27FC236}">
                    <a16:creationId xmlns:a16="http://schemas.microsoft.com/office/drawing/2014/main" id="{90B57FD4-E98B-BC4B-8756-75600F87E7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81" y="393"/>
                <a:ext cx="205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x-none" sz="1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(b)</a:t>
                </a:r>
                <a:endParaRPr kumimoji="0" lang="en-US" altLang="x-none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" name="Text Box 11">
                <a:extLst>
                  <a:ext uri="{FF2B5EF4-FFF2-40B4-BE49-F238E27FC236}">
                    <a16:creationId xmlns:a16="http://schemas.microsoft.com/office/drawing/2014/main" id="{AB689976-F4F1-784A-8267-02A839B76C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40" y="501"/>
                <a:ext cx="434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x-none" sz="12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Goals</a:t>
                </a:r>
              </a:p>
            </p:txBody>
          </p:sp>
          <p:sp>
            <p:nvSpPr>
              <p:cNvPr id="22" name="Text Box 10">
                <a:extLst>
                  <a:ext uri="{FF2B5EF4-FFF2-40B4-BE49-F238E27FC236}">
                    <a16:creationId xmlns:a16="http://schemas.microsoft.com/office/drawing/2014/main" id="{4E78506D-AF38-9B42-94E4-017561FA61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7" y="753"/>
                <a:ext cx="433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x-none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Goals</a:t>
                </a:r>
              </a:p>
            </p:txBody>
          </p:sp>
          <p:sp>
            <p:nvSpPr>
              <p:cNvPr id="23" name="Text Box 9">
                <a:extLst>
                  <a:ext uri="{FF2B5EF4-FFF2-40B4-BE49-F238E27FC236}">
                    <a16:creationId xmlns:a16="http://schemas.microsoft.com/office/drawing/2014/main" id="{717E8F2A-5FD4-1741-A713-BD92742DB0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84" y="1068"/>
                <a:ext cx="546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x-none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Targets</a:t>
                </a:r>
              </a:p>
            </p:txBody>
          </p:sp>
          <p:sp>
            <p:nvSpPr>
              <p:cNvPr id="24" name="Text Box 8">
                <a:extLst>
                  <a:ext uri="{FF2B5EF4-FFF2-40B4-BE49-F238E27FC236}">
                    <a16:creationId xmlns:a16="http://schemas.microsoft.com/office/drawing/2014/main" id="{FBDF6F93-F272-7E43-9CDC-A43A36AEF6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1" y="1300"/>
                <a:ext cx="546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x-none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Targets</a:t>
                </a:r>
              </a:p>
            </p:txBody>
          </p:sp>
          <p:sp>
            <p:nvSpPr>
              <p:cNvPr id="25" name="Text Box 7">
                <a:extLst>
                  <a:ext uri="{FF2B5EF4-FFF2-40B4-BE49-F238E27FC236}">
                    <a16:creationId xmlns:a16="http://schemas.microsoft.com/office/drawing/2014/main" id="{54CFEEDC-EEF7-AC45-BCA6-482505C92C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00" y="1745"/>
                <a:ext cx="713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x-none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Indicators</a:t>
                </a:r>
              </a:p>
            </p:txBody>
          </p:sp>
          <p:sp>
            <p:nvSpPr>
              <p:cNvPr id="26" name="Text Box 6">
                <a:extLst>
                  <a:ext uri="{FF2B5EF4-FFF2-40B4-BE49-F238E27FC236}">
                    <a16:creationId xmlns:a16="http://schemas.microsoft.com/office/drawing/2014/main" id="{2D1FC199-BE0D-D74D-A842-141D4DAD56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57" y="1987"/>
                <a:ext cx="713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x-none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Indicators</a:t>
                </a:r>
              </a:p>
            </p:txBody>
          </p:sp>
          <p:sp>
            <p:nvSpPr>
              <p:cNvPr id="27" name="Text Box 5">
                <a:extLst>
                  <a:ext uri="{FF2B5EF4-FFF2-40B4-BE49-F238E27FC236}">
                    <a16:creationId xmlns:a16="http://schemas.microsoft.com/office/drawing/2014/main" id="{47D7605A-666D-7D46-81D9-7691BA2950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57" y="2350"/>
                <a:ext cx="140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x-none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Essential Variables</a:t>
                </a:r>
              </a:p>
            </p:txBody>
          </p:sp>
          <p:sp>
            <p:nvSpPr>
              <p:cNvPr id="28" name="Text Box 4">
                <a:extLst>
                  <a:ext uri="{FF2B5EF4-FFF2-40B4-BE49-F238E27FC236}">
                    <a16:creationId xmlns:a16="http://schemas.microsoft.com/office/drawing/2014/main" id="{EE82EF3E-5C37-2744-A586-FD18962D29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6" y="2665"/>
                <a:ext cx="97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x-none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Observations</a:t>
                </a:r>
              </a:p>
            </p:txBody>
          </p:sp>
        </p:grpSp>
      </p:grpSp>
      <p:sp>
        <p:nvSpPr>
          <p:cNvPr id="39" name="ZoneTexte 38">
            <a:extLst>
              <a:ext uri="{FF2B5EF4-FFF2-40B4-BE49-F238E27FC236}">
                <a16:creationId xmlns:a16="http://schemas.microsoft.com/office/drawing/2014/main" id="{8DF5E799-11E9-FD40-BEB5-94080F94E7EC}"/>
              </a:ext>
            </a:extLst>
          </p:cNvPr>
          <p:cNvSpPr txBox="1"/>
          <p:nvPr/>
        </p:nvSpPr>
        <p:spPr>
          <a:xfrm>
            <a:off x="467543" y="4509120"/>
            <a:ext cx="1650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169 targets</a:t>
            </a:r>
          </a:p>
          <a:p>
            <a:r>
              <a:rPr lang="en-US" sz="1600" dirty="0"/>
              <a:t>230 indicators</a:t>
            </a: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86155DC6-0A0C-794E-A39A-234FDF296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1" y="9368"/>
            <a:ext cx="9144000" cy="161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4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Sustainable Development?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Plastic Oceans - November 26/27 2018 - Brest, France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83568" y="1052736"/>
            <a:ext cx="4032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“Sustainable development is development that meets the needs of the present without compromising the ability of future generations to meet their own needs.”</a:t>
            </a:r>
          </a:p>
          <a:p>
            <a:r>
              <a:rPr lang="en-US" dirty="0" err="1"/>
              <a:t>Brundtland</a:t>
            </a:r>
            <a:r>
              <a:rPr lang="en-US" dirty="0"/>
              <a:t> Report, http://</a:t>
            </a:r>
            <a:r>
              <a:rPr lang="en-US" dirty="0" err="1"/>
              <a:t>www.un-documents.net</a:t>
            </a:r>
            <a:r>
              <a:rPr lang="en-US" dirty="0"/>
              <a:t>/ocf-02.htm.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173" y="577856"/>
            <a:ext cx="4140800" cy="609329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8226" y="4548765"/>
            <a:ext cx="49089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Our Common Journey: A Transition </a:t>
            </a:r>
            <a:r>
              <a:rPr lang="en-US" sz="1600"/>
              <a:t>Toward Sustainability</a:t>
            </a:r>
          </a:p>
          <a:p>
            <a:r>
              <a:rPr lang="en-US" sz="1600" dirty="0"/>
              <a:t>William C. Clark Robert </a:t>
            </a:r>
            <a:r>
              <a:rPr lang="en-US" sz="1600" dirty="0" err="1"/>
              <a:t>Frosch</a:t>
            </a:r>
            <a:r>
              <a:rPr lang="en-US" sz="1600" dirty="0"/>
              <a:t> Robert Kates</a:t>
            </a:r>
          </a:p>
          <a:p>
            <a:r>
              <a:rPr lang="en-US" sz="1600" dirty="0"/>
              <a:t>National Research Council, Policy and Global Affairs, Policy Division, Board on Sustainable Development</a:t>
            </a:r>
          </a:p>
        </p:txBody>
      </p:sp>
    </p:spTree>
    <p:extLst>
      <p:ext uri="{BB962C8B-B14F-4D97-AF65-F5344CB8AC3E}">
        <p14:creationId xmlns:p14="http://schemas.microsoft.com/office/powerpoint/2010/main" val="113606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995132-99B0-CF4D-80A8-A4A32D443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0"/>
            <a:ext cx="7014462" cy="704040"/>
          </a:xfrm>
        </p:spPr>
        <p:txBody>
          <a:bodyPr/>
          <a:lstStyle/>
          <a:p>
            <a:r>
              <a:rPr lang="en-US" dirty="0"/>
              <a:t>Technologies for observing and monitoring plastics in the oceans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F42F534-38A5-0D4C-9C80-77A79F58E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/>
              <a:t>Plastic Oceans - November 26/27 2018 - Brest, France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472EA8-4F5F-8740-ACA8-3F65AD8A1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8785BD2-C8A1-4348-A189-B3FE7AC0C8E7}"/>
              </a:ext>
            </a:extLst>
          </p:cNvPr>
          <p:cNvSpPr txBox="1"/>
          <p:nvPr/>
        </p:nvSpPr>
        <p:spPr>
          <a:xfrm>
            <a:off x="1043608" y="1700808"/>
            <a:ext cx="698477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Aim</a:t>
            </a:r>
            <a:endParaRPr lang="en-US" b="1" dirty="0"/>
          </a:p>
          <a:p>
            <a:r>
              <a:rPr lang="en-US" dirty="0"/>
              <a:t>Roadmap / White Paper around the observing/monitoring theme.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000" b="1" dirty="0"/>
              <a:t>Goals</a:t>
            </a:r>
            <a:endParaRPr lang="en-US" b="1" dirty="0"/>
          </a:p>
          <a:p>
            <a:r>
              <a:rPr lang="en-US" dirty="0"/>
              <a:t>Determine the strategy for monitoring the plastics in the ocean.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Objectives</a:t>
            </a:r>
          </a:p>
          <a:p>
            <a:r>
              <a:rPr lang="en-US" dirty="0"/>
              <a:t>Assess the means of observation and the methods of detection, according to indicators </a:t>
            </a:r>
            <a:r>
              <a:rPr lang="en-US"/>
              <a:t>to define.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426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5781"/>
            <a:ext cx="7158478" cy="515400"/>
          </a:xfrm>
        </p:spPr>
        <p:txBody>
          <a:bodyPr/>
          <a:lstStyle/>
          <a:p>
            <a:r>
              <a:rPr lang="en-US" b="0" dirty="0"/>
              <a:t>Welcome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Plastic Oceans - November 26/27 2018 - Brest, France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8" name="Picture 2" descr="C:\Users\René\Pictures\Fond d'Ecran\Classique\Tempête 2008_1.jpg">
            <a:extLst>
              <a:ext uri="{FF2B5EF4-FFF2-40B4-BE49-F238E27FC236}">
                <a16:creationId xmlns:a16="http://schemas.microsoft.com/office/drawing/2014/main" id="{E1827BCA-39B3-284D-83A6-3F4E03D8A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1599"/>
            <a:ext cx="9117972" cy="606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59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IMT Atlantique">
  <a:themeElements>
    <a:clrScheme name="PPT IMT ATLANTIQUE">
      <a:dk1>
        <a:sysClr val="windowText" lastClr="000000"/>
      </a:dk1>
      <a:lt1>
        <a:sysClr val="window" lastClr="FFFFFF"/>
      </a:lt1>
      <a:dk2>
        <a:srgbClr val="D9E1E2"/>
      </a:dk2>
      <a:lt2>
        <a:srgbClr val="A4D233"/>
      </a:lt2>
      <a:accent1>
        <a:srgbClr val="00B8DE"/>
      </a:accent1>
      <a:accent2>
        <a:srgbClr val="D9E1E2"/>
      </a:accent2>
      <a:accent3>
        <a:srgbClr val="0C2340"/>
      </a:accent3>
      <a:accent4>
        <a:srgbClr val="9B9B9B"/>
      </a:accent4>
      <a:accent5>
        <a:srgbClr val="878787"/>
      </a:accent5>
      <a:accent6>
        <a:srgbClr val="595959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941092BD-614D-3043-AB8C-F99ED9838C77}" vid="{7C3F7524-2FF6-4747-A987-D61CBEF0ADE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Présentation_IMT</Template>
  <TotalTime>3982</TotalTime>
  <Words>249</Words>
  <Application>Microsoft Macintosh PowerPoint</Application>
  <PresentationFormat>Affichage à l'écran (4:3)</PresentationFormat>
  <Paragraphs>64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IMT Atlantique</vt:lpstr>
      <vt:lpstr>Présentation PowerPoint</vt:lpstr>
      <vt:lpstr>OES in the IEEE</vt:lpstr>
      <vt:lpstr>Présentation PowerPoint</vt:lpstr>
      <vt:lpstr>What Is Sustainable Development?</vt:lpstr>
      <vt:lpstr>Technologies for observing and monitoring plastics in the oceans</vt:lpstr>
      <vt:lpstr>Welcome</vt:lpstr>
    </vt:vector>
  </TitlesOfParts>
  <Manager>IMT</Manager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IMT</dc:subject>
  <dc:creator>René GARELLO</dc:creator>
  <cp:lastModifiedBy>René GARELLO</cp:lastModifiedBy>
  <cp:revision>53</cp:revision>
  <dcterms:created xsi:type="dcterms:W3CDTF">2017-11-07T08:42:53Z</dcterms:created>
  <dcterms:modified xsi:type="dcterms:W3CDTF">2018-11-25T12:41:58Z</dcterms:modified>
</cp:coreProperties>
</file>