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337" r:id="rId6"/>
    <p:sldId id="338" r:id="rId7"/>
    <p:sldId id="335" r:id="rId8"/>
    <p:sldId id="336" r:id="rId9"/>
    <p:sldId id="339" r:id="rId10"/>
    <p:sldId id="260" r:id="rId11"/>
    <p:sldId id="340" r:id="rId12"/>
    <p:sldId id="262" r:id="rId13"/>
    <p:sldId id="341" r:id="rId14"/>
    <p:sldId id="342" r:id="rId15"/>
    <p:sldId id="261" r:id="rId16"/>
    <p:sldId id="343" r:id="rId17"/>
  </p:sldIdLst>
  <p:sldSz cx="12192000" cy="6858000"/>
  <p:notesSz cx="6858000" cy="9144000"/>
  <p:embeddedFontLs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6" d="100"/>
          <a:sy n="56" d="100"/>
        </p:scale>
        <p:origin x="58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5CD0F-E13F-4B80-B863-A6C485C3CBA4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94C791-21A4-4E49-96D8-E4D8687D26A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851CB-0C57-4781-84B3-3562705F2F4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77CC71D-4A81-4948-A458-F57ECAE76D24}" type="datetime1">
              <a:rPr lang="en-US"/>
              <a:pPr lvl="0"/>
              <a:t>11/26/2018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DA14B5-3AFB-40E9-840A-287E265A586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CCD736-6D75-4EC0-8E68-9735D94100D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5EBF31-6B37-41DE-AE56-7175C3BC157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5236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F4557-9697-49B8-B456-05F271B003FE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4A39E1-8A8C-43B2-81B1-9EE4FD4E4CAE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433D4F-22EA-42D3-93CD-BB3ABEA2391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492500B-D96F-439E-AAD9-FC308828A05D}" type="datetime1">
              <a:rPr lang="en-US"/>
              <a:pPr lvl="0"/>
              <a:t>11/26/2018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D05FB4-CCD5-40F0-AFA2-127F297E8B3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ADFFA8-70BA-4767-8617-EA00A7E2461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9C0319-159B-494C-9421-64EDEE5402D4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9842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EAAD8A-497B-424B-A2D9-05A71891BAB7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B8156E-4AB9-4799-9E83-29BE168F0A23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D5A658-ED2B-49F9-BC62-F551CAB5F87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2CD4D9-572D-4230-A8DE-16ECEBEAA874}" type="datetime1">
              <a:rPr lang="en-US"/>
              <a:pPr lvl="0"/>
              <a:t>11/26/2018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E72663-5B1C-4B6F-A7BD-441B8EA9F43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B5F852-AAA9-4EB5-B8B7-6BF67ED3A75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DEAD32E-706E-472E-9793-9A8E783A93C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59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8277F-F6E1-4FA0-9891-E0FC976CC35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3160CC-F22A-4F4E-B277-0A061BD581D0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D39CB4-4064-493F-A603-FFD329C1E89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8BDF2D-CA13-4A18-8DB8-5C92C4746749}" type="datetime1">
              <a:rPr lang="en-US"/>
              <a:pPr lvl="0"/>
              <a:t>11/26/2018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9271B-B862-457F-9EF8-C0A431F60D3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85752F-F930-4E51-9AB7-31E9735A8ED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A9E188-A344-44A5-9179-2171D76E4BA3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39552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BEE48-2E60-49BD-9FF4-D99B8AD76B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C4AFEF-170A-4512-B52B-7C4D2EEB92A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DE101-E1F5-4795-9E56-5BE3BA55B9F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3C1F3E9-3E16-446B-BA76-8201DAF61A38}" type="datetime1">
              <a:rPr lang="en-US"/>
              <a:pPr lvl="0"/>
              <a:t>11/26/2018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FE759-FC26-4D7F-9407-8C68AF30402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C7BCC7-BB33-4FF5-83C3-98CE8BFFA3A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E43979-1DE8-4747-B116-E0505FB99C30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73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BB062-E260-4E32-BE3A-4E2C5D36DC8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BE296C-CC89-416B-B149-2EADF9F4DE0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667E01-AF54-439E-A027-86F8029ABA7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11A8BE-09BA-40F0-92D1-BA5AB223E6E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905BF1-8411-49DE-87BC-9D77CF0E6745}" type="datetime1">
              <a:rPr lang="en-US"/>
              <a:pPr lvl="0"/>
              <a:t>11/26/2018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E908F8-A1BE-4BDE-9A37-DEFE78A5B4F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A7AEA6-3069-42F3-9232-D01979170D1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797DF9-B07D-4FE4-8B84-92F86DC0035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64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94E01-E009-4EAD-80A3-EDAA3A80636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375A4-7138-4875-95F6-26C7523A9B7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B9F520-24A6-4AA2-83C0-FE116F16762E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5060EFF-2EEB-4BDF-A41B-D0E57DAC4AB7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0B5400D-D692-434A-86E9-376A362C5CA1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8D365F-9636-49A7-8B0A-8476340D353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79550B-B501-44BA-AEE3-F98B5CD6F5DE}" type="datetime1">
              <a:rPr lang="en-US"/>
              <a:pPr lvl="0"/>
              <a:t>11/26/2018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6F7C4E3-8139-4DA7-ADC1-46861BB552B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87E71A2-DF31-4874-A9E2-37580C7841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93CCBE-B32C-4C48-8BA1-7C72DDDCBA3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8343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95B2C2-6237-4628-884E-45BFA02CBE9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95E4E6-CF35-4E68-9582-AFBE30D13E8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78D0D6-F586-48C4-8DC2-BFD96FDA7638}" type="datetime1">
              <a:rPr lang="en-US"/>
              <a:pPr lvl="0"/>
              <a:t>11/26/2018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C6D154-5D23-4DB3-B6BC-E692C6E9903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5A08B22-D210-4A0A-8551-FBA9076891C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C52CE8B-FA5F-4BAD-98FB-83508830DBC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59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CB95B7-EA8B-4816-9263-530464E0766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C5F982-3C86-4268-AD47-CD90EA97A664}" type="datetime1">
              <a:rPr lang="en-US"/>
              <a:pPr lvl="0"/>
              <a:t>11/26/2018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07F238-8EA8-4147-8F21-C8EF141C69B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902237-C18A-44F2-8A3A-378235C257F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14DDB53-70D0-4B95-A77D-0B6836C560D9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05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F736E3-B9F6-4BD6-BEB9-BD83F87FF82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67A20-9C92-4A59-8F53-500A7297A62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8D0C51-C77A-4290-919B-24D76850C1C3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596C97-42D4-4948-A667-F3B9A8E1983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5636157-F064-4DD4-BAE6-5D2CECF45E74}" type="datetime1">
              <a:rPr lang="en-US"/>
              <a:pPr lvl="0"/>
              <a:t>11/26/2018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4D62A6-7BBF-410A-A8E0-CAC0374E735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E9012F-1FFF-49C8-A24D-CAE365B8C4F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700547F-CA08-4BB6-9FCC-712D149CC018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6613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9D979-F32A-405C-B722-EF3BEE1D3D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360DAB-0FF6-442D-8E6B-5C3F61956952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A43558-D78C-4994-9493-76C5DF10C57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1F1CA-0B93-40BA-B6B2-B00CFD5DEC6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230675C-3003-4FDC-B337-AB2BAC3899ED}" type="datetime1">
              <a:rPr lang="en-US"/>
              <a:pPr lvl="0"/>
              <a:t>11/26/2018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248AFC-1C12-4F50-ADC9-835B4012CB7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76EFE7-24EF-4D98-A6D6-2F21FE8F406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AA0BA5E-1141-476D-87F9-B52E9DEB79C7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9547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64C188-6579-47EA-90FB-8697099CF4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EB8B78-E515-4290-A33F-76197D2B2B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ABF71B-4BB5-4C71-8D17-F77AFE11ACD6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8EEE625-E95C-43A0-AFD4-06FE01C922D1}" type="datetime1">
              <a:rPr lang="en-US"/>
              <a:pPr lvl="0"/>
              <a:t>11/26/2018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E7620B-6751-4B20-BA57-3B0EAF435B1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76D98E-8B2E-4D58-BB8E-2CFEA883175B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27DBD448-DD4B-4592-8371-EDC9E46C317B}" type="slidenum"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en-US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3.mp4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8.jpeg"/><Relationship Id="rId7" Type="http://schemas.openxmlformats.org/officeDocument/2006/relationships/image" Target="../media/image2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2.png"/><Relationship Id="rId4" Type="http://schemas.openxmlformats.org/officeDocument/2006/relationships/image" Target="../media/image22.png"/><Relationship Id="rId9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body of water&#10;&#10;Description generated with high confidence">
            <a:extLst>
              <a:ext uri="{FF2B5EF4-FFF2-40B4-BE49-F238E27FC236}">
                <a16:creationId xmlns:a16="http://schemas.microsoft.com/office/drawing/2014/main" id="{F8741FA0-F8EB-438F-B94A-AB41CC56C5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236BE2F-DBD1-4A8C-A28E-587C064A0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5484" y="668481"/>
            <a:ext cx="5521037" cy="552103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8C982797-127C-42F2-8E3C-645316FF8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6" y="134389"/>
            <a:ext cx="1180408" cy="11804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6" descr="A picture containing ground, outdoor, water&#10;&#10;Description generated with high confidence">
            <a:extLst>
              <a:ext uri="{FF2B5EF4-FFF2-40B4-BE49-F238E27FC236}">
                <a16:creationId xmlns:a16="http://schemas.microsoft.com/office/drawing/2014/main" id="{437339DF-202F-42EF-963B-73EF31311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8060" y="1099227"/>
            <a:ext cx="6875876" cy="51070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0F2D314B-194D-4B85-B196-3DD64DEC1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71544" y="5391156"/>
            <a:ext cx="2905121" cy="647696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TextBox 8">
            <a:extLst>
              <a:ext uri="{FF2B5EF4-FFF2-40B4-BE49-F238E27FC236}">
                <a16:creationId xmlns:a16="http://schemas.microsoft.com/office/drawing/2014/main" id="{C5F3B153-5422-4ED0-B615-FB53574A4D91}"/>
              </a:ext>
            </a:extLst>
          </p:cNvPr>
          <p:cNvSpPr txBox="1"/>
          <p:nvPr/>
        </p:nvSpPr>
        <p:spPr>
          <a:xfrm>
            <a:off x="1364211" y="565263"/>
            <a:ext cx="746483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Video Sensing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2BBFBA-CA27-4887-8905-D1909812099B}"/>
              </a:ext>
            </a:extLst>
          </p:cNvPr>
          <p:cNvSpPr txBox="1"/>
          <p:nvPr/>
        </p:nvSpPr>
        <p:spPr>
          <a:xfrm>
            <a:off x="1364211" y="565263"/>
            <a:ext cx="746483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Operational Strategy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</p:txBody>
      </p:sp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D0126B0D-D08D-4BC1-894C-7200FD131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6" y="134389"/>
            <a:ext cx="1180408" cy="11804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782F2DF-62FE-4743-9B1D-D1E1410F6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23" y="688086"/>
            <a:ext cx="11069781" cy="622675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817F0C1-31A0-4887-BD6C-4E25A1178B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6256" y="134389"/>
            <a:ext cx="1180408" cy="11804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20180514AlerteSargassesGuadeloupe">
            <a:extLst>
              <a:ext uri="{FF2B5EF4-FFF2-40B4-BE49-F238E27FC236}">
                <a16:creationId xmlns:a16="http://schemas.microsoft.com/office/drawing/2014/main" id="{37A6F21D-D427-417F-B498-3B05E889C39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t="15655" r="116" b="15187"/>
          <a:stretch>
            <a:fillRect/>
          </a:stretch>
        </p:blipFill>
        <p:spPr>
          <a:xfrm>
            <a:off x="551227" y="1857978"/>
            <a:ext cx="5544766" cy="35116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DC09698-D846-446E-85B0-C06B8D89E5E5}"/>
              </a:ext>
            </a:extLst>
          </p:cNvPr>
          <p:cNvSpPr txBox="1"/>
          <p:nvPr/>
        </p:nvSpPr>
        <p:spPr>
          <a:xfrm>
            <a:off x="1364211" y="565263"/>
            <a:ext cx="746483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Drift Forecast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</p:txBody>
      </p:sp>
      <p:pic>
        <p:nvPicPr>
          <p:cNvPr id="5" name="PhycoCon in ConcentrationAndClouds">
            <a:extLst>
              <a:ext uri="{FF2B5EF4-FFF2-40B4-BE49-F238E27FC236}">
                <a16:creationId xmlns:a16="http://schemas.microsoft.com/office/drawing/2014/main" id="{5990B3F4-9F48-4B26-B24D-BBDEF05EE3B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6003" y="1314797"/>
            <a:ext cx="5755535" cy="527649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410FF83F-B793-4EE8-A72F-DABE211261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69139" y="228810"/>
            <a:ext cx="1504380" cy="1085987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9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video>
              <p:cMediaNode>
                <p:cTn id="10"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seq concurrent="1" nextAc="seek">
              <p:cTn id="11" dur="indefinit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childTnLst>
                  <p:par>
                    <p:cTn id="12" fill="hold">
                      <p:stCondLst>
                        <p:cond evt="onBegin" delay="0">
                          <p:tn val="11"/>
                        </p:cond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6" dur="indefinit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childTnLst>
                  <p:par>
                    <p:cTn id="17" fill="hold">
                      <p:stCondLst>
                        <p:cond evt="onBegin" delay="0">
                          <p:tn val="16"/>
                        </p:cond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2C5B32F-9B2E-4C59-A3A2-372600900520}"/>
              </a:ext>
            </a:extLst>
          </p:cNvPr>
          <p:cNvSpPr txBox="1"/>
          <p:nvPr/>
        </p:nvSpPr>
        <p:spPr>
          <a:xfrm>
            <a:off x="1364211" y="565263"/>
            <a:ext cx="746483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Operational Strategy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</p:txBody>
      </p:sp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F0B3969-EE77-4AB1-91F6-F4F5E44837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6" y="134389"/>
            <a:ext cx="1180408" cy="11804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803CDF5-0187-4FE4-9E92-D9EF8FA1D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23" y="688086"/>
            <a:ext cx="11069781" cy="622675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8F0EEA5A-DBDB-4EDF-98F3-7EE9F580E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6" y="134389"/>
            <a:ext cx="1180408" cy="11804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57F28D-F6E2-448A-B4F8-FA38EA88AC74}"/>
              </a:ext>
            </a:extLst>
          </p:cNvPr>
          <p:cNvSpPr txBox="1"/>
          <p:nvPr/>
        </p:nvSpPr>
        <p:spPr>
          <a:xfrm>
            <a:off x="1364211" y="565263"/>
            <a:ext cx="7464832" cy="59093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Partnerships :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Technical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functional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financial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</p:txBody>
      </p:sp>
      <p:pic>
        <p:nvPicPr>
          <p:cNvPr id="4" name="Picture 8" descr="A close up of a logo&#10;&#10;Description generated with high confidence">
            <a:extLst>
              <a:ext uri="{FF2B5EF4-FFF2-40B4-BE49-F238E27FC236}">
                <a16:creationId xmlns:a16="http://schemas.microsoft.com/office/drawing/2014/main" id="{3AEE98A1-8654-4334-B433-C90FF37804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3511" y="764109"/>
            <a:ext cx="2062438" cy="114195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90718350-A14B-42F0-9753-A01CC12A6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6909" y="830494"/>
            <a:ext cx="1312191" cy="9472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2" descr="\\I-sea_nas\I-SEA\COMMUNICATION\01_I-SEA_charte_plaquette_carte_visite_logo\Charte_i_sea\FINAL\logo1.png">
            <a:extLst>
              <a:ext uri="{FF2B5EF4-FFF2-40B4-BE49-F238E27FC236}">
                <a16:creationId xmlns:a16="http://schemas.microsoft.com/office/drawing/2014/main" id="{1A02D839-9C58-4700-8DD8-0D5402FEA88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667259" y="1006132"/>
            <a:ext cx="2124846" cy="6173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30C4A584-30DA-4630-8A97-DB189B62A3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0217" y="1029102"/>
            <a:ext cx="2905121" cy="6476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01AE477-3607-4E98-BD11-3784A08ED8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6909" y="4651132"/>
            <a:ext cx="1619246" cy="136707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6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C06160CD-2C48-493A-9833-CE586C5082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96909" y="3177905"/>
            <a:ext cx="3848096" cy="119062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D10C6785-35E1-42A6-B2F7-64B1A3EFA5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96909" y="1753352"/>
            <a:ext cx="1988326" cy="114194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08C82E2-7A9D-4EA9-9944-35732C31DF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6" y="134389"/>
            <a:ext cx="1180408" cy="11804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FA79AC2-FA75-4EFB-A47D-F13345335373}"/>
              </a:ext>
            </a:extLst>
          </p:cNvPr>
          <p:cNvSpPr txBox="1"/>
          <p:nvPr/>
        </p:nvSpPr>
        <p:spPr>
          <a:xfrm>
            <a:off x="1364211" y="565263"/>
            <a:ext cx="10319790" cy="59093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Development Plan :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Development of web marketing tools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 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Crowd Funding 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Grant application (Public)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Fund Raising  (investors)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P</a:t>
            </a: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ilot project setup on the French Basque Coast with support from Regional, National, European funds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</p:txBody>
      </p:sp>
      <p:grpSp>
        <p:nvGrpSpPr>
          <p:cNvPr id="4" name="Group 12">
            <a:extLst>
              <a:ext uri="{FF2B5EF4-FFF2-40B4-BE49-F238E27FC236}">
                <a16:creationId xmlns:a16="http://schemas.microsoft.com/office/drawing/2014/main" id="{01918AD0-66DD-4791-9AE1-D6165AAE81E4}"/>
              </a:ext>
            </a:extLst>
          </p:cNvPr>
          <p:cNvGrpSpPr/>
          <p:nvPr/>
        </p:nvGrpSpPr>
        <p:grpSpPr>
          <a:xfrm>
            <a:off x="5372100" y="988576"/>
            <a:ext cx="2212975" cy="652442"/>
            <a:chOff x="5372100" y="988576"/>
            <a:chExt cx="2212975" cy="652442"/>
          </a:xfrm>
        </p:grpSpPr>
        <p:pic>
          <p:nvPicPr>
            <p:cNvPr id="5" name="Picture 7" descr="A picture containing clipart&#10;&#10;Description generated with very high confidence">
              <a:extLst>
                <a:ext uri="{FF2B5EF4-FFF2-40B4-BE49-F238E27FC236}">
                  <a16:creationId xmlns:a16="http://schemas.microsoft.com/office/drawing/2014/main" id="{147EA97A-97A9-4809-8720-7F3FE0ABB9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12060"/>
            <a:stretch>
              <a:fillRect/>
            </a:stretch>
          </p:blipFill>
          <p:spPr>
            <a:xfrm>
              <a:off x="5793537" y="988576"/>
              <a:ext cx="1791538" cy="652442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6" name="Picture 9" descr="A picture containing clipart&#10;&#10;Description generated with very high confidence">
              <a:extLst>
                <a:ext uri="{FF2B5EF4-FFF2-40B4-BE49-F238E27FC236}">
                  <a16:creationId xmlns:a16="http://schemas.microsoft.com/office/drawing/2014/main" id="{2DF17889-2F17-4052-BD18-DF8C6CA01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72100" y="1096219"/>
              <a:ext cx="473476" cy="477453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7" name="Picture 11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056AA429-17A0-42B8-9D4C-CA7F544877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6279" y="2140528"/>
            <a:ext cx="1890348" cy="393822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A body of water&#10;&#10;Description generated with high confidence">
            <a:extLst>
              <a:ext uri="{FF2B5EF4-FFF2-40B4-BE49-F238E27FC236}">
                <a16:creationId xmlns:a16="http://schemas.microsoft.com/office/drawing/2014/main" id="{F65D9A31-4DFF-44B2-A0DB-1A9D5B71A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41190D57-B320-483C-9E2B-CB69E0A97D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094" y="1384301"/>
            <a:ext cx="4386349" cy="438634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ED6274-41DB-43A0-9913-5E9B6C9259D8}"/>
              </a:ext>
            </a:extLst>
          </p:cNvPr>
          <p:cNvSpPr txBox="1"/>
          <p:nvPr/>
        </p:nvSpPr>
        <p:spPr>
          <a:xfrm>
            <a:off x="976634" y="1780382"/>
            <a:ext cx="7464832" cy="369331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Together let’s clean our ocean, join us on :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icleanmysea.com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@</a:t>
            </a: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icleanmysea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@</a:t>
            </a: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icleanmysea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i</a:t>
            </a: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cleanmysea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c</a:t>
            </a:r>
            <a:r>
              <a:rPr lang="en-US" sz="1800" b="0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ontact@icleanmysea.com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5" name="Picture 7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CB1E52A7-EFF3-4FB1-B660-D99F637850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2960" b="12060"/>
          <a:stretch>
            <a:fillRect/>
          </a:stretch>
        </p:blipFill>
        <p:spPr>
          <a:xfrm>
            <a:off x="727770" y="3388309"/>
            <a:ext cx="485601" cy="4774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8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06360971-A994-4322-B628-68D1122656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886" y="2364373"/>
            <a:ext cx="473476" cy="4774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F0FD56E7-946F-447B-B071-A578663145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3277" r="33779" b="12060"/>
          <a:stretch>
            <a:fillRect/>
          </a:stretch>
        </p:blipFill>
        <p:spPr>
          <a:xfrm>
            <a:off x="739895" y="3899248"/>
            <a:ext cx="473476" cy="5234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0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E2886A29-8693-4E19-9D68-A8C2AE9EEB4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62559" b="12060"/>
          <a:stretch>
            <a:fillRect/>
          </a:stretch>
        </p:blipFill>
        <p:spPr>
          <a:xfrm>
            <a:off x="731199" y="2877379"/>
            <a:ext cx="490859" cy="4774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55FCF7C2-9CEC-4CFA-B6C5-DFE11F1DEF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1335" t="13480" r="13771" b="24717"/>
          <a:stretch>
            <a:fillRect/>
          </a:stretch>
        </p:blipFill>
        <p:spPr>
          <a:xfrm>
            <a:off x="740270" y="4451829"/>
            <a:ext cx="473476" cy="42146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BC650427-56BD-4983-8FBD-50A320E91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6" y="134389"/>
            <a:ext cx="1180408" cy="11804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6">
            <a:extLst>
              <a:ext uri="{FF2B5EF4-FFF2-40B4-BE49-F238E27FC236}">
                <a16:creationId xmlns:a16="http://schemas.microsoft.com/office/drawing/2014/main" id="{705946C1-5634-43F5-B6FC-5901D4E6C1C6}"/>
              </a:ext>
            </a:extLst>
          </p:cNvPr>
          <p:cNvSpPr txBox="1"/>
          <p:nvPr/>
        </p:nvSpPr>
        <p:spPr>
          <a:xfrm>
            <a:off x="1354052" y="565263"/>
            <a:ext cx="7464832" cy="23083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Our Goal 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Collect floating plastics in the coastal area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Efficiently </a:t>
            </a: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285750" marR="0" lvl="0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With the support of all sea users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A0C8C9DE-C2FC-46FE-BD67-F7D0A1F7E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6" y="134389"/>
            <a:ext cx="1180408" cy="11804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514FB5-0BCB-4339-97FD-1F357246578C}"/>
              </a:ext>
            </a:extLst>
          </p:cNvPr>
          <p:cNvSpPr txBox="1"/>
          <p:nvPr/>
        </p:nvSpPr>
        <p:spPr>
          <a:xfrm>
            <a:off x="1354052" y="514468"/>
            <a:ext cx="7464832" cy="59093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How it all started 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Existing initiatives &amp; experiences on the French coasts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742950" marR="0" lvl="1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	Basque Country 6 ships</a:t>
            </a:r>
          </a:p>
          <a:p>
            <a:pPr marL="742950" marR="0" lvl="1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	Mediterranean Coast 2 ships</a:t>
            </a:r>
          </a:p>
          <a:p>
            <a:pPr marL="742950" marR="0" lvl="1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    …</a:t>
            </a: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 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Identified limitations to the existing plans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Technical solutions to enhance efficiency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Global awareness of the plastic problem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Costs of environmental damage attributed to plastic pollution in Europe, is estimated at 22 billion euros by 2030 (europarl.europa.eu)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Economic strategy to set up a pilot project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3EE1BF2-B45B-4E59-BF2F-73D9822B3D8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832" t="1959" r="12917" b="1482"/>
          <a:stretch>
            <a:fillRect/>
          </a:stretch>
        </p:blipFill>
        <p:spPr>
          <a:xfrm>
            <a:off x="7325715" y="251021"/>
            <a:ext cx="4344433" cy="317797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EAF041-3524-4C32-8096-878356F603CB}"/>
              </a:ext>
            </a:extLst>
          </p:cNvPr>
          <p:cNvSpPr txBox="1"/>
          <p:nvPr/>
        </p:nvSpPr>
        <p:spPr>
          <a:xfrm>
            <a:off x="1364211" y="565263"/>
            <a:ext cx="746483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Operational Strategy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</p:txBody>
      </p:sp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1FD82208-F361-4E5E-8530-F433621F0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6" y="134389"/>
            <a:ext cx="1180408" cy="11804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02B85CA7-9D0C-4F01-9E03-C67131E87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23" y="688086"/>
            <a:ext cx="11069781" cy="622675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E4AF792A-9639-4A70-8277-2490BCDC4B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6" y="134389"/>
            <a:ext cx="1180408" cy="118040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A79C74-B41F-4929-AA3F-CA573A9450B9}"/>
              </a:ext>
            </a:extLst>
          </p:cNvPr>
          <p:cNvSpPr txBox="1"/>
          <p:nvPr/>
        </p:nvSpPr>
        <p:spPr>
          <a:xfrm>
            <a:off x="1306485" y="664768"/>
            <a:ext cx="444731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80 % of plastics transit through rivers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EAA643-0D4F-40D0-A841-C717C5D1EE3E}"/>
              </a:ext>
            </a:extLst>
          </p:cNvPr>
          <p:cNvSpPr txBox="1"/>
          <p:nvPr/>
        </p:nvSpPr>
        <p:spPr>
          <a:xfrm>
            <a:off x="5811524" y="2078815"/>
            <a:ext cx="5848465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Many small units are more efficient than a single large vessel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</p:txBody>
      </p:sp>
      <p:pic>
        <p:nvPicPr>
          <p:cNvPr id="5" name="Picture 5" descr="A view of a mountain&#10;&#10;Description generated with very high confidence">
            <a:extLst>
              <a:ext uri="{FF2B5EF4-FFF2-40B4-BE49-F238E27FC236}">
                <a16:creationId xmlns:a16="http://schemas.microsoft.com/office/drawing/2014/main" id="{54C6340D-EDA1-446F-8AE3-642DB59F9A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11524" y="57150"/>
            <a:ext cx="3452198" cy="16625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7" descr="A group of people on a beach near a body of water&#10;&#10;Description generated with very high confidence">
            <a:extLst>
              <a:ext uri="{FF2B5EF4-FFF2-40B4-BE49-F238E27FC236}">
                <a16:creationId xmlns:a16="http://schemas.microsoft.com/office/drawing/2014/main" id="{9C34A9BD-D042-4F5B-A9DB-894C6F2D1E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3237" y="57150"/>
            <a:ext cx="2216752" cy="16625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Picture 11" descr="A small boat in a large body of water&#10;&#10;Description generated with very high confidence">
            <a:extLst>
              <a:ext uri="{FF2B5EF4-FFF2-40B4-BE49-F238E27FC236}">
                <a16:creationId xmlns:a16="http://schemas.microsoft.com/office/drawing/2014/main" id="{B263FF28-2137-4EEF-8E8D-0070F0E208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09613" y="3788459"/>
            <a:ext cx="2773676" cy="184727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Picture 13" descr="A close up of a logo&#10;&#10;Description generated with high confidence">
            <a:extLst>
              <a:ext uri="{FF2B5EF4-FFF2-40B4-BE49-F238E27FC236}">
                <a16:creationId xmlns:a16="http://schemas.microsoft.com/office/drawing/2014/main" id="{12DEA351-C69E-4BD9-909A-E78B09117C8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77221" y="3875016"/>
            <a:ext cx="947199" cy="52445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CollectorShort">
            <a:extLst>
              <a:ext uri="{FF2B5EF4-FFF2-40B4-BE49-F238E27FC236}">
                <a16:creationId xmlns:a16="http://schemas.microsoft.com/office/drawing/2014/main" id="{86496F69-34C7-48C6-B54E-B09A623F46F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811524" y="3084252"/>
            <a:ext cx="4734562" cy="355091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9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0BBBAE8-0E10-4C19-851A-D2A5656021C3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1737" r="1326" b="46614"/>
          <a:stretch>
            <a:fillRect/>
          </a:stretch>
        </p:blipFill>
        <p:spPr>
          <a:xfrm>
            <a:off x="0" y="1406978"/>
            <a:ext cx="5746866" cy="166256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1" name="Rectangle 16">
            <a:extLst>
              <a:ext uri="{FF2B5EF4-FFF2-40B4-BE49-F238E27FC236}">
                <a16:creationId xmlns:a16="http://schemas.microsoft.com/office/drawing/2014/main" id="{0D1A98F6-546E-4C01-9ABD-6266E3155A18}"/>
              </a:ext>
            </a:extLst>
          </p:cNvPr>
          <p:cNvSpPr/>
          <p:nvPr/>
        </p:nvSpPr>
        <p:spPr>
          <a:xfrm>
            <a:off x="2533564" y="2093509"/>
            <a:ext cx="1044857" cy="528175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2" name="Rectangle 17">
            <a:extLst>
              <a:ext uri="{FF2B5EF4-FFF2-40B4-BE49-F238E27FC236}">
                <a16:creationId xmlns:a16="http://schemas.microsoft.com/office/drawing/2014/main" id="{C1FB1BC7-98C9-4576-864D-F35A46C31449}"/>
              </a:ext>
            </a:extLst>
          </p:cNvPr>
          <p:cNvSpPr/>
          <p:nvPr/>
        </p:nvSpPr>
        <p:spPr>
          <a:xfrm>
            <a:off x="2688052" y="2621685"/>
            <a:ext cx="708403" cy="447854"/>
          </a:xfrm>
          <a:prstGeom prst="rect">
            <a:avLst/>
          </a:prstGeom>
          <a:solidFill>
            <a:srgbClr val="CFF0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3" name="Rectangle 19">
            <a:extLst>
              <a:ext uri="{FF2B5EF4-FFF2-40B4-BE49-F238E27FC236}">
                <a16:creationId xmlns:a16="http://schemas.microsoft.com/office/drawing/2014/main" id="{2164B023-A7BF-42C6-8328-DD75CF81806E}"/>
              </a:ext>
            </a:extLst>
          </p:cNvPr>
          <p:cNvSpPr/>
          <p:nvPr/>
        </p:nvSpPr>
        <p:spPr>
          <a:xfrm>
            <a:off x="2533564" y="1423089"/>
            <a:ext cx="1044857" cy="528175"/>
          </a:xfrm>
          <a:prstGeom prst="rect">
            <a:avLst/>
          </a:prstGeom>
          <a:solidFill>
            <a:srgbClr val="FFFFFF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4" name="TextBox 20">
            <a:extLst>
              <a:ext uri="{FF2B5EF4-FFF2-40B4-BE49-F238E27FC236}">
                <a16:creationId xmlns:a16="http://schemas.microsoft.com/office/drawing/2014/main" id="{548EB804-CA63-4B97-9DF3-3146F452DBD4}"/>
              </a:ext>
            </a:extLst>
          </p:cNvPr>
          <p:cNvSpPr txBox="1"/>
          <p:nvPr/>
        </p:nvSpPr>
        <p:spPr>
          <a:xfrm>
            <a:off x="2141597" y="1805866"/>
            <a:ext cx="1828800" cy="36933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8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Prestige oil spill</a:t>
            </a:r>
            <a:endParaRPr lang="en-US" sz="18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>
                <p:cTn id="7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AF49B83-364C-4A52-BA4E-FC668C9835B9}"/>
              </a:ext>
            </a:extLst>
          </p:cNvPr>
          <p:cNvSpPr txBox="1"/>
          <p:nvPr/>
        </p:nvSpPr>
        <p:spPr>
          <a:xfrm>
            <a:off x="1364211" y="565263"/>
            <a:ext cx="746483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Operational Strategy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</p:txBody>
      </p:sp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62203E29-CDD5-4E9B-8DA0-8096DF2EE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6" y="134389"/>
            <a:ext cx="1180408" cy="11804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6D40D50-52BF-4CFB-AEF9-9A5FAB4914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23" y="688086"/>
            <a:ext cx="11069781" cy="62267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EE4E8B22-6D3A-4A0A-A491-EF89D79472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024" y="-247061"/>
            <a:ext cx="5907947" cy="332322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6" name="Straight Arrow Connector 8">
            <a:extLst>
              <a:ext uri="{FF2B5EF4-FFF2-40B4-BE49-F238E27FC236}">
                <a16:creationId xmlns:a16="http://schemas.microsoft.com/office/drawing/2014/main" id="{0765CF8D-4EB8-4FE7-A2F2-6EB4E0EC63CE}"/>
              </a:ext>
            </a:extLst>
          </p:cNvPr>
          <p:cNvCxnSpPr/>
          <p:nvPr/>
        </p:nvCxnSpPr>
        <p:spPr>
          <a:xfrm flipH="1">
            <a:off x="6096003" y="565263"/>
            <a:ext cx="836813" cy="646335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  <a:tailEnd type="arrow"/>
          </a:ln>
        </p:spPr>
      </p:cxnSp>
      <p:cxnSp>
        <p:nvCxnSpPr>
          <p:cNvPr id="7" name="Straight Arrow Connector 9">
            <a:extLst>
              <a:ext uri="{FF2B5EF4-FFF2-40B4-BE49-F238E27FC236}">
                <a16:creationId xmlns:a16="http://schemas.microsoft.com/office/drawing/2014/main" id="{0433A369-D678-43A8-9D1E-50F9F00BBD33}"/>
              </a:ext>
            </a:extLst>
          </p:cNvPr>
          <p:cNvCxnSpPr/>
          <p:nvPr/>
        </p:nvCxnSpPr>
        <p:spPr>
          <a:xfrm flipH="1">
            <a:off x="6176360" y="1363992"/>
            <a:ext cx="897767" cy="74112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  <a:tailEnd type="arrow"/>
          </a:ln>
        </p:spPr>
      </p:cxnSp>
      <p:cxnSp>
        <p:nvCxnSpPr>
          <p:cNvPr id="8" name="Straight Arrow Connector 13">
            <a:extLst>
              <a:ext uri="{FF2B5EF4-FFF2-40B4-BE49-F238E27FC236}">
                <a16:creationId xmlns:a16="http://schemas.microsoft.com/office/drawing/2014/main" id="{E02C4636-3913-497A-9A49-AD43BC30DBEB}"/>
              </a:ext>
            </a:extLst>
          </p:cNvPr>
          <p:cNvCxnSpPr/>
          <p:nvPr/>
        </p:nvCxnSpPr>
        <p:spPr>
          <a:xfrm flipH="1" flipV="1">
            <a:off x="6176360" y="1712424"/>
            <a:ext cx="756456" cy="332503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  <a:tailEnd type="arrow"/>
          </a:ln>
        </p:spPr>
      </p:cxnSp>
      <p:sp>
        <p:nvSpPr>
          <p:cNvPr id="9" name="Oval 10">
            <a:extLst>
              <a:ext uri="{FF2B5EF4-FFF2-40B4-BE49-F238E27FC236}">
                <a16:creationId xmlns:a16="http://schemas.microsoft.com/office/drawing/2014/main" id="{11F3C2BE-5099-4A46-B4A0-E0DE6D3C924E}"/>
              </a:ext>
            </a:extLst>
          </p:cNvPr>
          <p:cNvSpPr/>
          <p:nvPr/>
        </p:nvSpPr>
        <p:spPr>
          <a:xfrm>
            <a:off x="6966987" y="126077"/>
            <a:ext cx="781400" cy="75404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12701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10" name="Oval 11">
            <a:extLst>
              <a:ext uri="{FF2B5EF4-FFF2-40B4-BE49-F238E27FC236}">
                <a16:creationId xmlns:a16="http://schemas.microsoft.com/office/drawing/2014/main" id="{617E02A8-105B-41D7-9202-87FDA2936B65}"/>
              </a:ext>
            </a:extLst>
          </p:cNvPr>
          <p:cNvSpPr/>
          <p:nvPr/>
        </p:nvSpPr>
        <p:spPr>
          <a:xfrm>
            <a:off x="7209998" y="1061078"/>
            <a:ext cx="781400" cy="767721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12701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I-sea_nas\I-SEA\COMMUNICATION\01_I-SEA_charte_plaquette_carte_visite_logo\Charte_i_sea\FINAL\logo1.png">
            <a:extLst>
              <a:ext uri="{FF2B5EF4-FFF2-40B4-BE49-F238E27FC236}">
                <a16:creationId xmlns:a16="http://schemas.microsoft.com/office/drawing/2014/main" id="{A06E42CC-9C9D-447C-B6BC-0669F9A306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49100" y="208547"/>
            <a:ext cx="2124846" cy="6173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Picture 4" descr="C:\Users\Olivier\Documents\Articles\PlasticsInTheOceans2018\L8_thermalBand.PNG">
            <a:extLst>
              <a:ext uri="{FF2B5EF4-FFF2-40B4-BE49-F238E27FC236}">
                <a16:creationId xmlns:a16="http://schemas.microsoft.com/office/drawing/2014/main" id="{68D990B1-11F0-4776-B895-576E1DEF5E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822" t="18475" r="24417" b="-142"/>
          <a:stretch>
            <a:fillRect/>
          </a:stretch>
        </p:blipFill>
        <p:spPr>
          <a:xfrm>
            <a:off x="2264593" y="2880817"/>
            <a:ext cx="3600001" cy="3528002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pic>
        <p:nvPicPr>
          <p:cNvPr id="4" name="Picture 3" descr="C:\Users\Olivier\Documents\Articles\PlasticsInTheOceans2018\L8_visibleBand.PNG">
            <a:extLst>
              <a:ext uri="{FF2B5EF4-FFF2-40B4-BE49-F238E27FC236}">
                <a16:creationId xmlns:a16="http://schemas.microsoft.com/office/drawing/2014/main" id="{DA5F2AA6-3FF7-48E7-9974-03A18FF88A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698" t="17895" r="24463" b="438"/>
          <a:stretch>
            <a:fillRect/>
          </a:stretch>
        </p:blipFill>
        <p:spPr>
          <a:xfrm>
            <a:off x="6345387" y="2880817"/>
            <a:ext cx="3600001" cy="3528002"/>
          </a:xfrm>
          <a:prstGeom prst="rect">
            <a:avLst/>
          </a:prstGeom>
          <a:noFill/>
          <a:ln w="9528" cap="flat">
            <a:solidFill>
              <a:srgbClr val="000000"/>
            </a:solidFill>
            <a:prstDash val="solid"/>
            <a:miter/>
          </a:ln>
        </p:spPr>
      </p:pic>
      <p:sp>
        <p:nvSpPr>
          <p:cNvPr id="5" name="ZoneTexte 30">
            <a:extLst>
              <a:ext uri="{FF2B5EF4-FFF2-40B4-BE49-F238E27FC236}">
                <a16:creationId xmlns:a16="http://schemas.microsoft.com/office/drawing/2014/main" id="{DEA949B3-DAD0-4E9C-9598-946C381444C2}"/>
              </a:ext>
            </a:extLst>
          </p:cNvPr>
          <p:cNvSpPr txBox="1"/>
          <p:nvPr/>
        </p:nvSpPr>
        <p:spPr>
          <a:xfrm>
            <a:off x="2861148" y="1127610"/>
            <a:ext cx="6659840" cy="138499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As a </a:t>
            </a:r>
            <a:r>
              <a:rPr lang="en-US" sz="1600" b="1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proxy</a:t>
            </a:r>
            <a:r>
              <a:rPr lang="en-US" sz="16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 to locate potential plastic accumulation areas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High resolution </a:t>
            </a:r>
            <a:r>
              <a:rPr lang="en-US" sz="16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optical satellite data (Landsat-8 / Sentinel-2)</a:t>
            </a:r>
          </a:p>
          <a:p>
            <a:pPr marL="742950" marR="0" lvl="1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742950" marR="0" lvl="1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Landsat-8 thermal bands to detect thermal fronts</a:t>
            </a:r>
          </a:p>
          <a:p>
            <a:pPr marL="742950" marR="0" lvl="1" indent="-28575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Courier New" pitchFamily="49"/>
              <a:buChar char="o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Landsat-8 and Sentinel-2 optical bands (NIR) to detect turbidity fronts</a:t>
            </a:r>
          </a:p>
        </p:txBody>
      </p:sp>
      <p:sp>
        <p:nvSpPr>
          <p:cNvPr id="6" name="ZoneTexte 31">
            <a:extLst>
              <a:ext uri="{FF2B5EF4-FFF2-40B4-BE49-F238E27FC236}">
                <a16:creationId xmlns:a16="http://schemas.microsoft.com/office/drawing/2014/main" id="{8A2D07BB-D808-4EB9-B976-ECEE636ABB05}"/>
              </a:ext>
            </a:extLst>
          </p:cNvPr>
          <p:cNvSpPr txBox="1"/>
          <p:nvPr/>
        </p:nvSpPr>
        <p:spPr>
          <a:xfrm>
            <a:off x="2944889" y="2982151"/>
            <a:ext cx="2293900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Landsat-8 thermal bands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7" name="ZoneTexte 32">
            <a:extLst>
              <a:ext uri="{FF2B5EF4-FFF2-40B4-BE49-F238E27FC236}">
                <a16:creationId xmlns:a16="http://schemas.microsoft.com/office/drawing/2014/main" id="{73047433-B08A-4228-AE47-AA61947EF7F3}"/>
              </a:ext>
            </a:extLst>
          </p:cNvPr>
          <p:cNvSpPr txBox="1"/>
          <p:nvPr/>
        </p:nvSpPr>
        <p:spPr>
          <a:xfrm>
            <a:off x="7025682" y="2971690"/>
            <a:ext cx="2192904" cy="58477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1" i="0" u="none" strike="noStrike" kern="1200" cap="none" spc="0" baseline="0">
                <a:solidFill>
                  <a:srgbClr val="FFFFFF"/>
                </a:solidFill>
                <a:uFillTx/>
                <a:latin typeface="Calibri"/>
              </a:rPr>
              <a:t>Sentinel-2 visible bands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b="1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0F6ED71-204D-45ED-90E1-0C01C701FDCD}"/>
              </a:ext>
            </a:extLst>
          </p:cNvPr>
          <p:cNvSpPr txBox="1"/>
          <p:nvPr/>
        </p:nvSpPr>
        <p:spPr>
          <a:xfrm>
            <a:off x="2811523" y="152997"/>
            <a:ext cx="7300313" cy="672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9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Marine Front Detection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I-sea_nas\I-SEA\COMMUNICATION\01_I-SEA_charte_plaquette_carte_visite_logo\Charte_i_sea\FINAL\logo1.png">
            <a:extLst>
              <a:ext uri="{FF2B5EF4-FFF2-40B4-BE49-F238E27FC236}">
                <a16:creationId xmlns:a16="http://schemas.microsoft.com/office/drawing/2014/main" id="{144FDF15-ED4C-4A80-A5B3-781DB91B93A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751606" y="204834"/>
            <a:ext cx="2124846" cy="6173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3">
            <a:extLst>
              <a:ext uri="{FF2B5EF4-FFF2-40B4-BE49-F238E27FC236}">
                <a16:creationId xmlns:a16="http://schemas.microsoft.com/office/drawing/2014/main" id="{0BF3A17E-2F42-4A41-9689-7B4DD9018129}"/>
              </a:ext>
            </a:extLst>
          </p:cNvPr>
          <p:cNvSpPr txBox="1"/>
          <p:nvPr/>
        </p:nvSpPr>
        <p:spPr>
          <a:xfrm>
            <a:off x="6829443" y="1067717"/>
            <a:ext cx="2449842" cy="33855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1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Edge detection algorithms 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3DB82093-30B8-4D1C-9C3E-47433A22C0F2}"/>
              </a:ext>
            </a:extLst>
          </p:cNvPr>
          <p:cNvSpPr/>
          <p:nvPr/>
        </p:nvSpPr>
        <p:spPr>
          <a:xfrm>
            <a:off x="1620984" y="6393375"/>
            <a:ext cx="8878577" cy="400114"/>
          </a:xfrm>
          <a:prstGeom prst="rect">
            <a:avLst/>
          </a:prstGeom>
          <a:noFill/>
          <a:ln cap="flat"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Miltiadou, M., Papoutsa, C., Karathanassi, V., Kolokoussis, P., Lafon, V., … (2018, August). Detection of marine fronts: a comparison between different approaches applied on the SST product derived from Sentinel-3 data. In </a:t>
            </a:r>
            <a:r>
              <a:rPr lang="fr-FR" sz="1000" b="0" i="1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Sixth International Conference on Remote Sensing and Geoinformation of the Environment (RSCy2018)</a:t>
            </a:r>
            <a:endParaRPr lang="fr-FR" sz="10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5" name="Picture 2" descr="C:\Users\Olivier\Documents\Articles\PlasticsInTheOceans2018\SST_product.PNG">
            <a:extLst>
              <a:ext uri="{FF2B5EF4-FFF2-40B4-BE49-F238E27FC236}">
                <a16:creationId xmlns:a16="http://schemas.microsoft.com/office/drawing/2014/main" id="{1CEEDF7F-27DF-4D40-8DB7-FAE5DDEE88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29327" y="874148"/>
            <a:ext cx="3430298" cy="27000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Picture 3" descr="C:\Users\Olivier\Documents\Articles\PlasticsInTheOceans2018\Edge_detection_output.PNG">
            <a:extLst>
              <a:ext uri="{FF2B5EF4-FFF2-40B4-BE49-F238E27FC236}">
                <a16:creationId xmlns:a16="http://schemas.microsoft.com/office/drawing/2014/main" id="{4C1317F5-33F3-487C-B40C-6CA1EB59C9B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54"/>
          <a:stretch>
            <a:fillRect/>
          </a:stretch>
        </p:blipFill>
        <p:spPr>
          <a:xfrm>
            <a:off x="6341016" y="3701399"/>
            <a:ext cx="3426704" cy="27000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Flèche droite 4">
            <a:extLst>
              <a:ext uri="{FF2B5EF4-FFF2-40B4-BE49-F238E27FC236}">
                <a16:creationId xmlns:a16="http://schemas.microsoft.com/office/drawing/2014/main" id="{28A4CFBA-9E94-4C76-96E0-C74EA358B314}"/>
              </a:ext>
            </a:extLst>
          </p:cNvPr>
          <p:cNvSpPr/>
          <p:nvPr/>
        </p:nvSpPr>
        <p:spPr>
          <a:xfrm>
            <a:off x="5612020" y="4413397"/>
            <a:ext cx="503523" cy="1796713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val f7"/>
              <a:gd name="f15" fmla="val f8"/>
              <a:gd name="f16" fmla="pin 0 f0 21600"/>
              <a:gd name="f17" fmla="pin 0 f1 108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2"/>
              <a:gd name="f29" fmla="+- 21600 0 f21"/>
              <a:gd name="f30" fmla="*/ f22 f13 1"/>
              <a:gd name="f31" fmla="*/ f21 f12 1"/>
              <a:gd name="f32" fmla="+- f25 0 f3"/>
              <a:gd name="f33" fmla="+- f26 0 f3"/>
              <a:gd name="f34" fmla="*/ 0 f27 1"/>
              <a:gd name="f35" fmla="*/ 21600 f27 1"/>
              <a:gd name="f36" fmla="*/ f29 f22 1"/>
              <a:gd name="f37" fmla="*/ f28 f13 1"/>
              <a:gd name="f38" fmla="*/ f36 1 10800"/>
              <a:gd name="f39" fmla="*/ f34 1 f27"/>
              <a:gd name="f40" fmla="*/ f35 1 f27"/>
              <a:gd name="f41" fmla="+- f21 f38 0"/>
              <a:gd name="f42" fmla="*/ f39 f12 1"/>
              <a:gd name="f43" fmla="*/ f39 f13 1"/>
              <a:gd name="f44" fmla="*/ f40 f13 1"/>
              <a:gd name="f45" fmla="*/ f41 f12 1"/>
            </a:gdLst>
            <a:ahLst>
              <a:ahXY gdRefX="f0" minX="f7" maxX="f8" gdRefY="f1" minY="f7" maxY="f9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3"/>
              </a:cxn>
              <a:cxn ang="f33">
                <a:pos x="f31" y="f44"/>
              </a:cxn>
            </a:cxnLst>
            <a:rect l="f42" t="f30" r="f45" b="f37"/>
            <a:pathLst>
              <a:path w="21600" h="21600">
                <a:moveTo>
                  <a:pt x="f7" y="f22"/>
                </a:moveTo>
                <a:lnTo>
                  <a:pt x="f21" y="f22"/>
                </a:lnTo>
                <a:lnTo>
                  <a:pt x="f21" y="f7"/>
                </a:lnTo>
                <a:lnTo>
                  <a:pt x="f8" y="f9"/>
                </a:lnTo>
                <a:lnTo>
                  <a:pt x="f21" y="f8"/>
                </a:lnTo>
                <a:lnTo>
                  <a:pt x="f21" y="f28"/>
                </a:lnTo>
                <a:lnTo>
                  <a:pt x="f7" y="f28"/>
                </a:lnTo>
                <a:close/>
              </a:path>
            </a:pathLst>
          </a:custGeom>
          <a:noFill/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sp>
        <p:nvSpPr>
          <p:cNvPr id="8" name="Flèche droite 10">
            <a:extLst>
              <a:ext uri="{FF2B5EF4-FFF2-40B4-BE49-F238E27FC236}">
                <a16:creationId xmlns:a16="http://schemas.microsoft.com/office/drawing/2014/main" id="{7075955E-CDC1-434E-8376-AB61AAC5E3FF}"/>
              </a:ext>
            </a:extLst>
          </p:cNvPr>
          <p:cNvSpPr/>
          <p:nvPr/>
        </p:nvSpPr>
        <p:spPr>
          <a:xfrm rot="5400013">
            <a:off x="3578989" y="2841279"/>
            <a:ext cx="330967" cy="1796713"/>
          </a:xfrm>
          <a:custGeom>
            <a:avLst>
              <a:gd name="f0" fmla="val 10800"/>
              <a:gd name="f1" fmla="val 5400"/>
            </a:avLst>
            <a:gdLst>
              <a:gd name="f2" fmla="val 10800000"/>
              <a:gd name="f3" fmla="val 5400000"/>
              <a:gd name="f4" fmla="val 180"/>
              <a:gd name="f5" fmla="val w"/>
              <a:gd name="f6" fmla="val h"/>
              <a:gd name="f7" fmla="val 0"/>
              <a:gd name="f8" fmla="val 21600"/>
              <a:gd name="f9" fmla="val 10800"/>
              <a:gd name="f10" fmla="+- 0 0 0"/>
              <a:gd name="f11" fmla="+- 0 0 180"/>
              <a:gd name="f12" fmla="*/ f5 1 21600"/>
              <a:gd name="f13" fmla="*/ f6 1 21600"/>
              <a:gd name="f14" fmla="val f7"/>
              <a:gd name="f15" fmla="val f8"/>
              <a:gd name="f16" fmla="pin 0 f0 21600"/>
              <a:gd name="f17" fmla="pin 0 f1 10800"/>
              <a:gd name="f18" fmla="*/ f10 f2 1"/>
              <a:gd name="f19" fmla="*/ f11 f2 1"/>
              <a:gd name="f20" fmla="+- f15 0 f14"/>
              <a:gd name="f21" fmla="val f16"/>
              <a:gd name="f22" fmla="val f17"/>
              <a:gd name="f23" fmla="*/ f16 f12 1"/>
              <a:gd name="f24" fmla="*/ f17 f13 1"/>
              <a:gd name="f25" fmla="*/ f18 1 f4"/>
              <a:gd name="f26" fmla="*/ f19 1 f4"/>
              <a:gd name="f27" fmla="*/ f20 1 21600"/>
              <a:gd name="f28" fmla="+- 21600 0 f22"/>
              <a:gd name="f29" fmla="+- 21600 0 f21"/>
              <a:gd name="f30" fmla="*/ f22 f13 1"/>
              <a:gd name="f31" fmla="*/ f21 f12 1"/>
              <a:gd name="f32" fmla="+- f25 0 f3"/>
              <a:gd name="f33" fmla="+- f26 0 f3"/>
              <a:gd name="f34" fmla="*/ 0 f27 1"/>
              <a:gd name="f35" fmla="*/ 21600 f27 1"/>
              <a:gd name="f36" fmla="*/ f29 f22 1"/>
              <a:gd name="f37" fmla="*/ f28 f13 1"/>
              <a:gd name="f38" fmla="*/ f36 1 10800"/>
              <a:gd name="f39" fmla="*/ f34 1 f27"/>
              <a:gd name="f40" fmla="*/ f35 1 f27"/>
              <a:gd name="f41" fmla="+- f21 f38 0"/>
              <a:gd name="f42" fmla="*/ f39 f12 1"/>
              <a:gd name="f43" fmla="*/ f39 f13 1"/>
              <a:gd name="f44" fmla="*/ f40 f13 1"/>
              <a:gd name="f45" fmla="*/ f41 f12 1"/>
            </a:gdLst>
            <a:ahLst>
              <a:ahXY gdRefX="f0" minX="f7" maxX="f8" gdRefY="f1" minY="f7" maxY="f9">
                <a:pos x="f23" y="f24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31" y="f43"/>
              </a:cxn>
              <a:cxn ang="f33">
                <a:pos x="f31" y="f44"/>
              </a:cxn>
            </a:cxnLst>
            <a:rect l="f42" t="f30" r="f45" b="f37"/>
            <a:pathLst>
              <a:path w="21600" h="21600">
                <a:moveTo>
                  <a:pt x="f7" y="f22"/>
                </a:moveTo>
                <a:lnTo>
                  <a:pt x="f21" y="f22"/>
                </a:lnTo>
                <a:lnTo>
                  <a:pt x="f21" y="f7"/>
                </a:lnTo>
                <a:lnTo>
                  <a:pt x="f8" y="f9"/>
                </a:lnTo>
                <a:lnTo>
                  <a:pt x="f21" y="f8"/>
                </a:lnTo>
                <a:lnTo>
                  <a:pt x="f21" y="f28"/>
                </a:lnTo>
                <a:lnTo>
                  <a:pt x="f7" y="f28"/>
                </a:lnTo>
                <a:close/>
              </a:path>
            </a:pathLst>
          </a:custGeom>
          <a:noFill/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  <p:pic>
        <p:nvPicPr>
          <p:cNvPr id="9" name="Picture 4" descr="C:\Users\Olivier\Documents\Articles\PlasticsInTheOceans2018\SST_product_median_filter.PNG">
            <a:extLst>
              <a:ext uri="{FF2B5EF4-FFF2-40B4-BE49-F238E27FC236}">
                <a16:creationId xmlns:a16="http://schemas.microsoft.com/office/drawing/2014/main" id="{B44210C9-58F3-4835-BEB2-5337840A70F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562"/>
          <a:stretch>
            <a:fillRect/>
          </a:stretch>
        </p:blipFill>
        <p:spPr>
          <a:xfrm>
            <a:off x="2127973" y="4137458"/>
            <a:ext cx="3233007" cy="212399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ZoneTexte 12">
            <a:extLst>
              <a:ext uri="{FF2B5EF4-FFF2-40B4-BE49-F238E27FC236}">
                <a16:creationId xmlns:a16="http://schemas.microsoft.com/office/drawing/2014/main" id="{48A6D96F-A5F2-47FA-AD29-8D4A4A7A1D86}"/>
              </a:ext>
            </a:extLst>
          </p:cNvPr>
          <p:cNvSpPr txBox="1"/>
          <p:nvPr/>
        </p:nvSpPr>
        <p:spPr>
          <a:xfrm>
            <a:off x="3209708" y="3927357"/>
            <a:ext cx="1069527" cy="253919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05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Denoising filters</a:t>
            </a:r>
          </a:p>
        </p:txBody>
      </p:sp>
      <p:sp>
        <p:nvSpPr>
          <p:cNvPr id="11" name="ZoneTexte 13">
            <a:extLst>
              <a:ext uri="{FF2B5EF4-FFF2-40B4-BE49-F238E27FC236}">
                <a16:creationId xmlns:a16="http://schemas.microsoft.com/office/drawing/2014/main" id="{903DD612-3DCF-4C58-8A64-1372B4B673A3}"/>
              </a:ext>
            </a:extLst>
          </p:cNvPr>
          <p:cNvSpPr txBox="1"/>
          <p:nvPr/>
        </p:nvSpPr>
        <p:spPr>
          <a:xfrm>
            <a:off x="5965554" y="1612535"/>
            <a:ext cx="4177619" cy="160043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Fronts detected by their </a:t>
            </a:r>
            <a:r>
              <a:rPr lang="fr-FR" sz="1400" b="1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high gradient difference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4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Laplacian kernel / Canny / Mean-Shift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4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Sensitivity to noise  </a:t>
            </a:r>
            <a:r>
              <a:rPr lang="fr-FR" sz="1400" b="0" i="0" u="none" strike="noStrike" kern="1200" cap="none" spc="0" baseline="0">
                <a:solidFill>
                  <a:srgbClr val="095181"/>
                </a:solidFill>
                <a:uFillTx/>
              </a:rPr>
              <a:t></a:t>
            </a:r>
            <a:r>
              <a:rPr lang="fr-FR" sz="14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 </a:t>
            </a:r>
            <a:r>
              <a:rPr lang="fr-FR" sz="1400" b="1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Filtering</a:t>
            </a:r>
            <a:r>
              <a:rPr lang="fr-FR" sz="14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 is needed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4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4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Detected edge objects </a:t>
            </a:r>
            <a:r>
              <a:rPr lang="fr-FR" sz="1400" b="0" i="0" u="none" strike="noStrike" kern="1200" cap="none" spc="0" baseline="0">
                <a:solidFill>
                  <a:srgbClr val="095181"/>
                </a:solidFill>
                <a:uFillTx/>
              </a:rPr>
              <a:t></a:t>
            </a:r>
            <a:r>
              <a:rPr lang="fr-FR" sz="14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 inputs for the </a:t>
            </a:r>
            <a:r>
              <a:rPr lang="fr-FR" sz="1400" b="1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drift forecasts 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876F8E3-E614-4277-ACDC-5C0BFC00FC9A}"/>
              </a:ext>
            </a:extLst>
          </p:cNvPr>
          <p:cNvSpPr txBox="1"/>
          <p:nvPr/>
        </p:nvSpPr>
        <p:spPr>
          <a:xfrm>
            <a:off x="2811523" y="152997"/>
            <a:ext cx="7300313" cy="6728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marL="0" marR="0" lvl="0" indent="0" algn="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9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Marine Front Detection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94E21D8-AC0D-4B03-AD96-AEB8B0AACA8B}"/>
              </a:ext>
            </a:extLst>
          </p:cNvPr>
          <p:cNvSpPr txBox="1"/>
          <p:nvPr/>
        </p:nvSpPr>
        <p:spPr>
          <a:xfrm>
            <a:off x="1364211" y="565263"/>
            <a:ext cx="7464832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1200" cap="none" spc="0" baseline="0">
                <a:solidFill>
                  <a:srgbClr val="095181"/>
                </a:solidFill>
                <a:uFillTx/>
                <a:latin typeface="Calibri"/>
              </a:rPr>
              <a:t>Operational Strategy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095181"/>
              </a:solidFill>
              <a:uFillTx/>
              <a:latin typeface="Calibri"/>
            </a:endParaRPr>
          </a:p>
        </p:txBody>
      </p:sp>
      <p:pic>
        <p:nvPicPr>
          <p:cNvPr id="3" name="Picture 2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9869D2AF-2BE0-4D40-8D38-1592B0FB62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6" y="134389"/>
            <a:ext cx="1180408" cy="118040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169860F0-1E63-4151-9B89-076854F6C1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23" y="688086"/>
            <a:ext cx="11069781" cy="62267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1DE71BDE-5AD1-43F4-8CAA-FE3DADB31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2024" y="-247061"/>
            <a:ext cx="5907947" cy="3323222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6" name="Straight Arrow Connector 8">
            <a:extLst>
              <a:ext uri="{FF2B5EF4-FFF2-40B4-BE49-F238E27FC236}">
                <a16:creationId xmlns:a16="http://schemas.microsoft.com/office/drawing/2014/main" id="{D28B42AF-3E9B-467F-97FC-0059F4B38F08}"/>
              </a:ext>
            </a:extLst>
          </p:cNvPr>
          <p:cNvCxnSpPr/>
          <p:nvPr/>
        </p:nvCxnSpPr>
        <p:spPr>
          <a:xfrm flipH="1">
            <a:off x="6096003" y="565263"/>
            <a:ext cx="836813" cy="646335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  <a:tailEnd type="arrow"/>
          </a:ln>
        </p:spPr>
      </p:cxnSp>
      <p:cxnSp>
        <p:nvCxnSpPr>
          <p:cNvPr id="7" name="Straight Arrow Connector 9">
            <a:extLst>
              <a:ext uri="{FF2B5EF4-FFF2-40B4-BE49-F238E27FC236}">
                <a16:creationId xmlns:a16="http://schemas.microsoft.com/office/drawing/2014/main" id="{CFB678C8-F7EC-4384-980C-D465C3E3BCE8}"/>
              </a:ext>
            </a:extLst>
          </p:cNvPr>
          <p:cNvCxnSpPr/>
          <p:nvPr/>
        </p:nvCxnSpPr>
        <p:spPr>
          <a:xfrm flipH="1">
            <a:off x="6176360" y="1363992"/>
            <a:ext cx="897767" cy="74112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  <a:tailEnd type="arrow"/>
          </a:ln>
        </p:spPr>
      </p:cxnSp>
      <p:cxnSp>
        <p:nvCxnSpPr>
          <p:cNvPr id="8" name="Straight Arrow Connector 13">
            <a:extLst>
              <a:ext uri="{FF2B5EF4-FFF2-40B4-BE49-F238E27FC236}">
                <a16:creationId xmlns:a16="http://schemas.microsoft.com/office/drawing/2014/main" id="{EE881A9C-DCA7-4E03-B635-5F07C4F22B2F}"/>
              </a:ext>
            </a:extLst>
          </p:cNvPr>
          <p:cNvCxnSpPr/>
          <p:nvPr/>
        </p:nvCxnSpPr>
        <p:spPr>
          <a:xfrm flipH="1" flipV="1">
            <a:off x="6176360" y="1712424"/>
            <a:ext cx="756456" cy="332503"/>
          </a:xfrm>
          <a:prstGeom prst="straightConnector1">
            <a:avLst/>
          </a:prstGeom>
          <a:noFill/>
          <a:ln w="6345" cap="flat">
            <a:solidFill>
              <a:srgbClr val="4472C4"/>
            </a:solidFill>
            <a:prstDash val="solid"/>
            <a:miter/>
            <a:tailEnd type="arrow"/>
          </a:ln>
        </p:spPr>
      </p:cxnSp>
      <p:sp>
        <p:nvSpPr>
          <p:cNvPr id="9" name="Oval 10">
            <a:extLst>
              <a:ext uri="{FF2B5EF4-FFF2-40B4-BE49-F238E27FC236}">
                <a16:creationId xmlns:a16="http://schemas.microsoft.com/office/drawing/2014/main" id="{53899265-D375-425D-8705-667A24BAD7C7}"/>
              </a:ext>
            </a:extLst>
          </p:cNvPr>
          <p:cNvSpPr/>
          <p:nvPr/>
        </p:nvSpPr>
        <p:spPr>
          <a:xfrm>
            <a:off x="6960586" y="2000112"/>
            <a:ext cx="781400" cy="791294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+- 2700000 f2 0"/>
              <a:gd name="f15" fmla="*/ f9 f1 1"/>
              <a:gd name="f16" fmla="*/ f10 f1 1"/>
              <a:gd name="f17" fmla="?: f11 f4 1"/>
              <a:gd name="f18" fmla="?: f12 f5 1"/>
              <a:gd name="f19" fmla="?: f13 f6 1"/>
              <a:gd name="f20" fmla="+- f14 0 f2"/>
              <a:gd name="f21" fmla="*/ f15 1 f3"/>
              <a:gd name="f22" fmla="*/ f16 1 f3"/>
              <a:gd name="f23" fmla="*/ f17 1 21600"/>
              <a:gd name="f24" fmla="*/ f18 1 21600"/>
              <a:gd name="f25" fmla="*/ 21600 f17 1"/>
              <a:gd name="f26" fmla="*/ 21600 f18 1"/>
              <a:gd name="f27" fmla="+- f20 f2 0"/>
              <a:gd name="f28" fmla="+- f21 0 f2"/>
              <a:gd name="f29" fmla="+- f22 0 f2"/>
              <a:gd name="f30" fmla="min f24 f23"/>
              <a:gd name="f31" fmla="*/ f25 1 f19"/>
              <a:gd name="f32" fmla="*/ f26 1 f19"/>
              <a:gd name="f33" fmla="*/ f27 f8 1"/>
              <a:gd name="f34" fmla="val f31"/>
              <a:gd name="f35" fmla="val f32"/>
              <a:gd name="f36" fmla="*/ f33 1 f1"/>
              <a:gd name="f37" fmla="*/ f7 f30 1"/>
              <a:gd name="f38" fmla="+- f35 0 f7"/>
              <a:gd name="f39" fmla="+- f34 0 f7"/>
              <a:gd name="f40" fmla="+- 0 0 f36"/>
              <a:gd name="f41" fmla="*/ f38 1 2"/>
              <a:gd name="f42" fmla="*/ f39 1 2"/>
              <a:gd name="f43" fmla="+- 0 0 f40"/>
              <a:gd name="f44" fmla="+- f7 f41 0"/>
              <a:gd name="f45" fmla="+- f7 f42 0"/>
              <a:gd name="f46" fmla="*/ f43 f1 1"/>
              <a:gd name="f47" fmla="*/ f42 f30 1"/>
              <a:gd name="f48" fmla="*/ f41 f30 1"/>
              <a:gd name="f49" fmla="*/ f46 1 f8"/>
              <a:gd name="f50" fmla="*/ f44 f30 1"/>
              <a:gd name="f51" fmla="+- f49 0 f2"/>
              <a:gd name="f52" fmla="cos 1 f51"/>
              <a:gd name="f53" fmla="sin 1 f51"/>
              <a:gd name="f54" fmla="+- 0 0 f52"/>
              <a:gd name="f55" fmla="+- 0 0 f53"/>
              <a:gd name="f56" fmla="+- 0 0 f54"/>
              <a:gd name="f57" fmla="+- 0 0 f55"/>
              <a:gd name="f58" fmla="val f56"/>
              <a:gd name="f59" fmla="val f57"/>
              <a:gd name="f60" fmla="*/ f58 f42 1"/>
              <a:gd name="f61" fmla="*/ f59 f41 1"/>
              <a:gd name="f62" fmla="+- f45 0 f60"/>
              <a:gd name="f63" fmla="+- f45 f60 0"/>
              <a:gd name="f64" fmla="+- f44 0 f61"/>
              <a:gd name="f65" fmla="+- f44 f61 0"/>
              <a:gd name="f66" fmla="*/ f62 f30 1"/>
              <a:gd name="f67" fmla="*/ f64 f30 1"/>
              <a:gd name="f68" fmla="*/ f63 f30 1"/>
              <a:gd name="f69" fmla="*/ f65 f3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8">
                <a:pos x="f66" y="f67"/>
              </a:cxn>
              <a:cxn ang="f29">
                <a:pos x="f66" y="f69"/>
              </a:cxn>
              <a:cxn ang="f29">
                <a:pos x="f68" y="f69"/>
              </a:cxn>
              <a:cxn ang="f28">
                <a:pos x="f68" y="f67"/>
              </a:cxn>
            </a:cxnLst>
            <a:rect l="f66" t="f67" r="f68" b="f69"/>
            <a:pathLst>
              <a:path>
                <a:moveTo>
                  <a:pt x="f37" y="f50"/>
                </a:moveTo>
                <a:arcTo wR="f47" hR="f48" stAng="f1" swAng="f0"/>
                <a:close/>
              </a:path>
            </a:pathLst>
          </a:custGeom>
          <a:noFill/>
          <a:ln w="12701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2201</TotalTime>
  <Words>281</Words>
  <Application>Microsoft Office PowerPoint</Application>
  <PresentationFormat>Widescreen</PresentationFormat>
  <Paragraphs>105</Paragraphs>
  <Slides>16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 Light</vt:lpstr>
      <vt:lpstr>Calibri</vt:lpstr>
      <vt:lpstr>Courier New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Aymeric</dc:creator>
  <cp:lastModifiedBy>Aymeric</cp:lastModifiedBy>
  <cp:revision>18</cp:revision>
  <dcterms:created xsi:type="dcterms:W3CDTF">2018-11-23T08:45:14Z</dcterms:created>
  <dcterms:modified xsi:type="dcterms:W3CDTF">2018-11-26T13:00:44Z</dcterms:modified>
</cp:coreProperties>
</file>