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72" r:id="rId2"/>
    <p:sldId id="273" r:id="rId3"/>
    <p:sldId id="257" r:id="rId4"/>
    <p:sldId id="265" r:id="rId5"/>
    <p:sldId id="274" r:id="rId6"/>
    <p:sldId id="275" r:id="rId7"/>
    <p:sldId id="276" r:id="rId8"/>
    <p:sldId id="283" r:id="rId9"/>
    <p:sldId id="260" r:id="rId10"/>
    <p:sldId id="277" r:id="rId11"/>
    <p:sldId id="287" r:id="rId12"/>
    <p:sldId id="279" r:id="rId13"/>
    <p:sldId id="280" r:id="rId14"/>
    <p:sldId id="281" r:id="rId15"/>
    <p:sldId id="289" r:id="rId16"/>
    <p:sldId id="286" r:id="rId17"/>
    <p:sldId id="284"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p:scale>
          <a:sx n="112" d="100"/>
          <a:sy n="112" d="100"/>
        </p:scale>
        <p:origin x="1680"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63AB1-E75B-B543-AD50-3B509404E3A9}" type="datetimeFigureOut">
              <a:rPr lang="en-US" smtClean="0"/>
              <a:t>1/18/18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EA4E2F-37F3-0745-9CC4-BBFF4A14E401}" type="slidenum">
              <a:rPr lang="en-US" smtClean="0"/>
              <a:t>‹#›</a:t>
            </a:fld>
            <a:endParaRPr lang="en-US"/>
          </a:p>
        </p:txBody>
      </p:sp>
    </p:spTree>
    <p:extLst>
      <p:ext uri="{BB962C8B-B14F-4D97-AF65-F5344CB8AC3E}">
        <p14:creationId xmlns:p14="http://schemas.microsoft.com/office/powerpoint/2010/main" val="435411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870D66-96DE-44C3-887A-65881333533C}" type="datetimeFigureOut">
              <a:rPr lang="en-US" smtClean="0"/>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24DD6-E2FB-423E-9432-56995CDA1894}" type="slidenum">
              <a:rPr lang="en-US" smtClean="0"/>
              <a:t>‹#›</a:t>
            </a:fld>
            <a:endParaRPr lang="en-US"/>
          </a:p>
        </p:txBody>
      </p:sp>
    </p:spTree>
    <p:extLst>
      <p:ext uri="{BB962C8B-B14F-4D97-AF65-F5344CB8AC3E}">
        <p14:creationId xmlns:p14="http://schemas.microsoft.com/office/powerpoint/2010/main" val="2315680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870D66-96DE-44C3-887A-65881333533C}" type="datetimeFigureOut">
              <a:rPr lang="en-US" smtClean="0"/>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24DD6-E2FB-423E-9432-56995CDA1894}" type="slidenum">
              <a:rPr lang="en-US" smtClean="0"/>
              <a:t>‹#›</a:t>
            </a:fld>
            <a:endParaRPr lang="en-US"/>
          </a:p>
        </p:txBody>
      </p:sp>
    </p:spTree>
    <p:extLst>
      <p:ext uri="{BB962C8B-B14F-4D97-AF65-F5344CB8AC3E}">
        <p14:creationId xmlns:p14="http://schemas.microsoft.com/office/powerpoint/2010/main" val="3276674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870D66-96DE-44C3-887A-65881333533C}" type="datetimeFigureOut">
              <a:rPr lang="en-US" smtClean="0"/>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24DD6-E2FB-423E-9432-56995CDA1894}" type="slidenum">
              <a:rPr lang="en-US" smtClean="0"/>
              <a:t>‹#›</a:t>
            </a:fld>
            <a:endParaRPr lang="en-US"/>
          </a:p>
        </p:txBody>
      </p:sp>
    </p:spTree>
    <p:extLst>
      <p:ext uri="{BB962C8B-B14F-4D97-AF65-F5344CB8AC3E}">
        <p14:creationId xmlns:p14="http://schemas.microsoft.com/office/powerpoint/2010/main" val="2417691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870D66-96DE-44C3-887A-65881333533C}" type="datetimeFigureOut">
              <a:rPr lang="en-US" smtClean="0"/>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24DD6-E2FB-423E-9432-56995CDA1894}" type="slidenum">
              <a:rPr lang="en-US" smtClean="0"/>
              <a:t>‹#›</a:t>
            </a:fld>
            <a:endParaRPr lang="en-US"/>
          </a:p>
        </p:txBody>
      </p:sp>
    </p:spTree>
    <p:extLst>
      <p:ext uri="{BB962C8B-B14F-4D97-AF65-F5344CB8AC3E}">
        <p14:creationId xmlns:p14="http://schemas.microsoft.com/office/powerpoint/2010/main" val="4207983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870D66-96DE-44C3-887A-65881333533C}" type="datetimeFigureOut">
              <a:rPr lang="en-US" smtClean="0"/>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24DD6-E2FB-423E-9432-56995CDA1894}" type="slidenum">
              <a:rPr lang="en-US" smtClean="0"/>
              <a:t>‹#›</a:t>
            </a:fld>
            <a:endParaRPr lang="en-US"/>
          </a:p>
        </p:txBody>
      </p:sp>
    </p:spTree>
    <p:extLst>
      <p:ext uri="{BB962C8B-B14F-4D97-AF65-F5344CB8AC3E}">
        <p14:creationId xmlns:p14="http://schemas.microsoft.com/office/powerpoint/2010/main" val="670624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870D66-96DE-44C3-887A-65881333533C}" type="datetimeFigureOut">
              <a:rPr lang="en-US" smtClean="0"/>
              <a:t>1/16/18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24DD6-E2FB-423E-9432-56995CDA1894}" type="slidenum">
              <a:rPr lang="en-US" smtClean="0"/>
              <a:t>‹#›</a:t>
            </a:fld>
            <a:endParaRPr lang="en-US"/>
          </a:p>
        </p:txBody>
      </p:sp>
    </p:spTree>
    <p:extLst>
      <p:ext uri="{BB962C8B-B14F-4D97-AF65-F5344CB8AC3E}">
        <p14:creationId xmlns:p14="http://schemas.microsoft.com/office/powerpoint/2010/main" val="393867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870D66-96DE-44C3-887A-65881333533C}" type="datetimeFigureOut">
              <a:rPr lang="en-US" smtClean="0"/>
              <a:t>1/16/18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224DD6-E2FB-423E-9432-56995CDA1894}" type="slidenum">
              <a:rPr lang="en-US" smtClean="0"/>
              <a:t>‹#›</a:t>
            </a:fld>
            <a:endParaRPr lang="en-US"/>
          </a:p>
        </p:txBody>
      </p:sp>
    </p:spTree>
    <p:extLst>
      <p:ext uri="{BB962C8B-B14F-4D97-AF65-F5344CB8AC3E}">
        <p14:creationId xmlns:p14="http://schemas.microsoft.com/office/powerpoint/2010/main" val="439859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870D66-96DE-44C3-887A-65881333533C}" type="datetimeFigureOut">
              <a:rPr lang="en-US" smtClean="0"/>
              <a:t>1/16/18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224DD6-E2FB-423E-9432-56995CDA1894}" type="slidenum">
              <a:rPr lang="en-US" smtClean="0"/>
              <a:t>‹#›</a:t>
            </a:fld>
            <a:endParaRPr lang="en-US"/>
          </a:p>
        </p:txBody>
      </p:sp>
    </p:spTree>
    <p:extLst>
      <p:ext uri="{BB962C8B-B14F-4D97-AF65-F5344CB8AC3E}">
        <p14:creationId xmlns:p14="http://schemas.microsoft.com/office/powerpoint/2010/main" val="2749848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870D66-96DE-44C3-887A-65881333533C}" type="datetimeFigureOut">
              <a:rPr lang="en-US" smtClean="0"/>
              <a:t>1/16/18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224DD6-E2FB-423E-9432-56995CDA1894}" type="slidenum">
              <a:rPr lang="en-US" smtClean="0"/>
              <a:t>‹#›</a:t>
            </a:fld>
            <a:endParaRPr lang="en-US"/>
          </a:p>
        </p:txBody>
      </p:sp>
    </p:spTree>
    <p:extLst>
      <p:ext uri="{BB962C8B-B14F-4D97-AF65-F5344CB8AC3E}">
        <p14:creationId xmlns:p14="http://schemas.microsoft.com/office/powerpoint/2010/main" val="4122007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870D66-96DE-44C3-887A-65881333533C}" type="datetimeFigureOut">
              <a:rPr lang="en-US" smtClean="0"/>
              <a:t>1/16/18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24DD6-E2FB-423E-9432-56995CDA1894}" type="slidenum">
              <a:rPr lang="en-US" smtClean="0"/>
              <a:t>‹#›</a:t>
            </a:fld>
            <a:endParaRPr lang="en-US"/>
          </a:p>
        </p:txBody>
      </p:sp>
    </p:spTree>
    <p:extLst>
      <p:ext uri="{BB962C8B-B14F-4D97-AF65-F5344CB8AC3E}">
        <p14:creationId xmlns:p14="http://schemas.microsoft.com/office/powerpoint/2010/main" val="543665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870D66-96DE-44C3-887A-65881333533C}" type="datetimeFigureOut">
              <a:rPr lang="en-US" smtClean="0"/>
              <a:t>1/16/18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24DD6-E2FB-423E-9432-56995CDA1894}" type="slidenum">
              <a:rPr lang="en-US" smtClean="0"/>
              <a:t>‹#›</a:t>
            </a:fld>
            <a:endParaRPr lang="en-US"/>
          </a:p>
        </p:txBody>
      </p:sp>
    </p:spTree>
    <p:extLst>
      <p:ext uri="{BB962C8B-B14F-4D97-AF65-F5344CB8AC3E}">
        <p14:creationId xmlns:p14="http://schemas.microsoft.com/office/powerpoint/2010/main" val="40082593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870D66-96DE-44C3-887A-65881333533C}" type="datetimeFigureOut">
              <a:rPr lang="en-US" smtClean="0"/>
              <a:t>1/16/18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224DD6-E2FB-423E-9432-56995CDA1894}" type="slidenum">
              <a:rPr lang="en-US" smtClean="0"/>
              <a:t>‹#›</a:t>
            </a:fld>
            <a:endParaRPr lang="en-US"/>
          </a:p>
        </p:txBody>
      </p:sp>
    </p:spTree>
    <p:extLst>
      <p:ext uri="{BB962C8B-B14F-4D97-AF65-F5344CB8AC3E}">
        <p14:creationId xmlns:p14="http://schemas.microsoft.com/office/powerpoint/2010/main" val="24966487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ohchr.org/Documents/Publications/GuidingPrinciplesBusinessHR_EN.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114300"/>
            <a:ext cx="9052560" cy="1645920"/>
          </a:xfrm>
        </p:spPr>
        <p:txBody>
          <a:bodyPr>
            <a:normAutofit fontScale="90000"/>
          </a:bodyPr>
          <a:lstStyle/>
          <a:p>
            <a:pPr algn="ctr"/>
            <a:r>
              <a:rPr lang="en-US" sz="3600" b="1" dirty="0" smtClean="0">
                <a:solidFill>
                  <a:srgbClr val="002060"/>
                </a:solidFill>
                <a:latin typeface="Bell MT" charset="0"/>
                <a:ea typeface="Bell MT" charset="0"/>
                <a:cs typeface="Bell MT" charset="0"/>
              </a:rPr>
              <a:t/>
            </a:r>
            <a:br>
              <a:rPr lang="en-US" sz="3600" b="1" dirty="0" smtClean="0">
                <a:solidFill>
                  <a:srgbClr val="002060"/>
                </a:solidFill>
                <a:latin typeface="Bell MT" charset="0"/>
                <a:ea typeface="Bell MT" charset="0"/>
                <a:cs typeface="Bell MT" charset="0"/>
              </a:rPr>
            </a:br>
            <a:r>
              <a:rPr lang="en-US" sz="3600" b="1" dirty="0" smtClean="0">
                <a:solidFill>
                  <a:srgbClr val="002060"/>
                </a:solidFill>
                <a:latin typeface="Bell MT" charset="0"/>
                <a:ea typeface="Bell MT" charset="0"/>
                <a:cs typeface="Bell MT" charset="0"/>
              </a:rPr>
              <a:t>TOWARDS </a:t>
            </a:r>
            <a:r>
              <a:rPr lang="en-US" sz="3600" b="1" dirty="0">
                <a:solidFill>
                  <a:srgbClr val="002060"/>
                </a:solidFill>
                <a:latin typeface="Bell MT" charset="0"/>
                <a:ea typeface="Bell MT" charset="0"/>
                <a:cs typeface="Bell MT" charset="0"/>
              </a:rPr>
              <a:t>RESPONSIBLE CONSUMPTION &amp; PRODUCTION IN THRIVING &amp; HEALTHY COMMUNITIES: THE LINK TO THE OCEAN</a:t>
            </a:r>
            <a:r>
              <a:rPr lang="en-US" b="1" dirty="0">
                <a:solidFill>
                  <a:srgbClr val="002060"/>
                </a:solidFill>
              </a:rPr>
              <a:t/>
            </a:r>
            <a:br>
              <a:rPr lang="en-US" b="1" dirty="0">
                <a:solidFill>
                  <a:srgbClr val="002060"/>
                </a:solidFill>
              </a:rPr>
            </a:br>
            <a:endParaRPr lang="en-US" dirty="0"/>
          </a:p>
        </p:txBody>
      </p:sp>
      <p:sp>
        <p:nvSpPr>
          <p:cNvPr id="3" name="Content Placeholder 2"/>
          <p:cNvSpPr>
            <a:spLocks noGrp="1"/>
          </p:cNvSpPr>
          <p:nvPr>
            <p:ph idx="1"/>
          </p:nvPr>
        </p:nvSpPr>
        <p:spPr>
          <a:xfrm>
            <a:off x="0" y="1988821"/>
            <a:ext cx="9144000" cy="2560319"/>
          </a:xfrm>
        </p:spPr>
        <p:txBody>
          <a:bodyPr/>
          <a:lstStyle/>
          <a:p>
            <a:pPr marL="0" indent="0" algn="ctr">
              <a:buNone/>
            </a:pPr>
            <a:r>
              <a:rPr lang="en-US" altLang="en-US" sz="2000" i="1" dirty="0" smtClean="0">
                <a:solidFill>
                  <a:srgbClr val="2D2D8A"/>
                </a:solidFill>
                <a:latin typeface="Bell MT" charset="0"/>
                <a:ea typeface="Bell MT" charset="0"/>
                <a:cs typeface="Bell MT" charset="0"/>
              </a:rPr>
              <a:t>"</a:t>
            </a:r>
            <a:r>
              <a:rPr lang="en-US" altLang="en-US" sz="2000" i="1" dirty="0">
                <a:solidFill>
                  <a:srgbClr val="2D2D8A"/>
                </a:solidFill>
                <a:latin typeface="Bell MT" charset="0"/>
                <a:ea typeface="Bell MT" charset="0"/>
                <a:cs typeface="Bell MT" charset="0"/>
              </a:rPr>
              <a:t>Implementation and Monitoring of the Sustainable Development Goals in the Caribbean: The Role of the </a:t>
            </a:r>
            <a:r>
              <a:rPr lang="en-US" altLang="en-US" sz="2000" i="1" dirty="0" smtClean="0">
                <a:solidFill>
                  <a:srgbClr val="2D2D8A"/>
                </a:solidFill>
                <a:latin typeface="Bell MT" charset="0"/>
                <a:ea typeface="Bell MT" charset="0"/>
                <a:cs typeface="Bell MT" charset="0"/>
              </a:rPr>
              <a:t>Ocean” Workshop in St Vincent  and the Grenadines, </a:t>
            </a:r>
          </a:p>
          <a:p>
            <a:pPr marL="0" indent="0" algn="ctr">
              <a:buNone/>
            </a:pPr>
            <a:r>
              <a:rPr lang="en-US" altLang="en-US" sz="2000" dirty="0" smtClean="0">
                <a:solidFill>
                  <a:srgbClr val="2D2D8A"/>
                </a:solidFill>
                <a:latin typeface="Bell MT" charset="0"/>
                <a:ea typeface="Bell MT" charset="0"/>
                <a:cs typeface="Bell MT" charset="0"/>
              </a:rPr>
              <a:t>17-19 January, 2018</a:t>
            </a:r>
          </a:p>
          <a:p>
            <a:pPr marL="0" indent="0" algn="ctr">
              <a:buNone/>
            </a:pPr>
            <a:endParaRPr lang="en-US" altLang="en-US" sz="2000" b="1" dirty="0" smtClean="0">
              <a:solidFill>
                <a:srgbClr val="2D2D8A"/>
              </a:solidFill>
              <a:latin typeface="Bell MT" charset="0"/>
              <a:ea typeface="Bell MT" charset="0"/>
              <a:cs typeface="Bell MT" charset="0"/>
            </a:endParaRPr>
          </a:p>
          <a:p>
            <a:pPr marL="0" indent="0" algn="ctr">
              <a:buNone/>
            </a:pPr>
            <a:endParaRPr lang="en-US" altLang="en-US" sz="2000" b="1" dirty="0">
              <a:solidFill>
                <a:srgbClr val="2D2D8A"/>
              </a:solidFill>
              <a:latin typeface="Bell MT" charset="0"/>
              <a:ea typeface="Bell MT" charset="0"/>
              <a:cs typeface="Bell MT" charset="0"/>
            </a:endParaRPr>
          </a:p>
          <a:p>
            <a:pPr marL="0" indent="0">
              <a:buNone/>
            </a:pPr>
            <a:endParaRPr lang="en-US" b="1" dirty="0">
              <a:latin typeface="Bell MT" charset="0"/>
              <a:ea typeface="Bell MT" charset="0"/>
              <a:cs typeface="Bell MT" charset="0"/>
            </a:endParaRPr>
          </a:p>
        </p:txBody>
      </p:sp>
      <p:sp>
        <p:nvSpPr>
          <p:cNvPr id="5" name="TextBox 4"/>
          <p:cNvSpPr txBox="1"/>
          <p:nvPr/>
        </p:nvSpPr>
        <p:spPr>
          <a:xfrm>
            <a:off x="1577340" y="3657600"/>
            <a:ext cx="6286500" cy="646331"/>
          </a:xfrm>
          <a:prstGeom prst="rect">
            <a:avLst/>
          </a:prstGeom>
          <a:noFill/>
        </p:spPr>
        <p:txBody>
          <a:bodyPr wrap="square" rtlCol="0">
            <a:spAutoFit/>
          </a:bodyPr>
          <a:lstStyle/>
          <a:p>
            <a:pPr algn="ctr"/>
            <a:r>
              <a:rPr lang="en-US" altLang="en-US" b="1" dirty="0">
                <a:solidFill>
                  <a:srgbClr val="2D2D8A"/>
                </a:solidFill>
                <a:latin typeface="Bell MT" charset="0"/>
                <a:ea typeface="Bell MT" charset="0"/>
                <a:cs typeface="Bell MT" charset="0"/>
              </a:rPr>
              <a:t>By: Rose </a:t>
            </a:r>
            <a:r>
              <a:rPr lang="en-US" altLang="en-US" b="1" dirty="0" smtClean="0">
                <a:solidFill>
                  <a:srgbClr val="2D2D8A"/>
                </a:solidFill>
                <a:latin typeface="Bell MT" charset="0"/>
                <a:ea typeface="Bell MT" charset="0"/>
                <a:cs typeface="Bell MT" charset="0"/>
              </a:rPr>
              <a:t>Alabaster</a:t>
            </a:r>
          </a:p>
          <a:p>
            <a:pPr algn="ctr"/>
            <a:r>
              <a:rPr lang="en-US" altLang="en-US" b="1" dirty="0" smtClean="0">
                <a:solidFill>
                  <a:srgbClr val="2D2D8A"/>
                </a:solidFill>
                <a:latin typeface="Bell MT" charset="0"/>
                <a:ea typeface="Bell MT" charset="0"/>
                <a:cs typeface="Bell MT" charset="0"/>
              </a:rPr>
              <a:t>Co-Chair, GEO Global Water Sustainability Initiative</a:t>
            </a:r>
          </a:p>
        </p:txBody>
      </p:sp>
      <p:pic>
        <p:nvPicPr>
          <p:cNvPr id="6" name="Shape 349" descr="GeoGlowsLogo.jpg"/>
          <p:cNvPicPr preferRelativeResize="0"/>
          <p:nvPr/>
        </p:nvPicPr>
        <p:blipFill>
          <a:blip r:embed="rId2">
            <a:alphaModFix/>
          </a:blip>
          <a:stretch>
            <a:fillRect/>
          </a:stretch>
        </p:blipFill>
        <p:spPr>
          <a:xfrm>
            <a:off x="2548891" y="4880610"/>
            <a:ext cx="4217670" cy="1092099"/>
          </a:xfrm>
          <a:prstGeom prst="rect">
            <a:avLst/>
          </a:prstGeom>
          <a:noFill/>
          <a:ln>
            <a:noFill/>
          </a:ln>
        </p:spPr>
      </p:pic>
      <p:sp>
        <p:nvSpPr>
          <p:cNvPr id="7" name="Rectangle 6"/>
          <p:cNvSpPr/>
          <p:nvPr/>
        </p:nvSpPr>
        <p:spPr>
          <a:xfrm flipH="1">
            <a:off x="4080510" y="5836441"/>
            <a:ext cx="2868930" cy="369332"/>
          </a:xfrm>
          <a:prstGeom prst="rect">
            <a:avLst/>
          </a:prstGeom>
        </p:spPr>
        <p:txBody>
          <a:bodyPr wrap="square">
            <a:spAutoFit/>
          </a:bodyPr>
          <a:lstStyle/>
          <a:p>
            <a:r>
              <a:rPr lang="en-US" dirty="0" smtClean="0"/>
              <a:t>Global Water Sustainability</a:t>
            </a:r>
            <a:endParaRPr lang="en-US" dirty="0"/>
          </a:p>
        </p:txBody>
      </p:sp>
    </p:spTree>
    <p:extLst>
      <p:ext uri="{BB962C8B-B14F-4D97-AF65-F5344CB8AC3E}">
        <p14:creationId xmlns:p14="http://schemas.microsoft.com/office/powerpoint/2010/main" val="18874673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2429159"/>
          </a:xfrm>
        </p:spPr>
        <p:txBody>
          <a:bodyPr>
            <a:normAutofit fontScale="90000"/>
          </a:bodyPr>
          <a:lstStyle/>
          <a:p>
            <a:r>
              <a:rPr lang="en-US" dirty="0" smtClean="0">
                <a:solidFill>
                  <a:srgbClr val="0070C0"/>
                </a:solidFill>
              </a:rPr>
              <a:t/>
            </a:r>
            <a:br>
              <a:rPr lang="en-US" dirty="0" smtClean="0">
                <a:solidFill>
                  <a:srgbClr val="0070C0"/>
                </a:solidFill>
              </a:rPr>
            </a:br>
            <a:r>
              <a:rPr lang="en-US" dirty="0" smtClean="0">
                <a:solidFill>
                  <a:srgbClr val="0070C0"/>
                </a:solidFill>
              </a:rPr>
              <a:t>Grave concerns </a:t>
            </a:r>
            <a:r>
              <a:rPr lang="en-US" dirty="0">
                <a:solidFill>
                  <a:srgbClr val="0070C0"/>
                </a:solidFill>
              </a:rPr>
              <a:t>re </a:t>
            </a:r>
            <a:r>
              <a:rPr lang="en-US" dirty="0">
                <a:solidFill>
                  <a:srgbClr val="C00000"/>
                </a:solidFill>
              </a:rPr>
              <a:t>over-exploitation of water resources </a:t>
            </a:r>
            <a:r>
              <a:rPr lang="en-US" dirty="0">
                <a:solidFill>
                  <a:srgbClr val="0070C0"/>
                </a:solidFill>
              </a:rPr>
              <a:t>&amp; the </a:t>
            </a:r>
            <a:r>
              <a:rPr lang="en-US" dirty="0">
                <a:solidFill>
                  <a:srgbClr val="C00000"/>
                </a:solidFill>
              </a:rPr>
              <a:t>Impact of international trade agreements </a:t>
            </a:r>
            <a:r>
              <a:rPr lang="en-US" dirty="0">
                <a:solidFill>
                  <a:srgbClr val="0070C0"/>
                </a:solidFill>
              </a:rPr>
              <a:t>on national environmental policies. </a:t>
            </a:r>
            <a:br>
              <a:rPr lang="en-US" dirty="0">
                <a:solidFill>
                  <a:srgbClr val="0070C0"/>
                </a:solidFill>
              </a:rPr>
            </a:br>
            <a:endParaRPr lang="en-US" dirty="0"/>
          </a:p>
        </p:txBody>
      </p:sp>
      <p:pic>
        <p:nvPicPr>
          <p:cNvPr id="4" name="Content Placeholder 3"/>
          <p:cNvPicPr>
            <a:picLocks noGrp="1" noChangeAspect="1"/>
          </p:cNvPicPr>
          <p:nvPr>
            <p:ph idx="1"/>
          </p:nvPr>
        </p:nvPicPr>
        <p:blipFill>
          <a:blip r:embed="rId2"/>
          <a:stretch>
            <a:fillRect/>
          </a:stretch>
        </p:blipFill>
        <p:spPr>
          <a:xfrm>
            <a:off x="422910" y="2794285"/>
            <a:ext cx="8583930" cy="4063715"/>
          </a:xfrm>
          <a:prstGeom prst="rect">
            <a:avLst/>
          </a:prstGeom>
        </p:spPr>
      </p:pic>
    </p:spTree>
    <p:extLst>
      <p:ext uri="{BB962C8B-B14F-4D97-AF65-F5344CB8AC3E}">
        <p14:creationId xmlns:p14="http://schemas.microsoft.com/office/powerpoint/2010/main" val="17558678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 framework - Oceans</a:t>
            </a:r>
            <a:endParaRPr lang="en-US" dirty="0"/>
          </a:p>
        </p:txBody>
      </p:sp>
      <p:sp>
        <p:nvSpPr>
          <p:cNvPr id="3" name="Content Placeholder 2"/>
          <p:cNvSpPr>
            <a:spLocks noGrp="1"/>
          </p:cNvSpPr>
          <p:nvPr>
            <p:ph idx="1"/>
          </p:nvPr>
        </p:nvSpPr>
        <p:spPr/>
        <p:txBody>
          <a:bodyPr>
            <a:normAutofit fontScale="92500"/>
          </a:bodyPr>
          <a:lstStyle/>
          <a:p>
            <a:r>
              <a:rPr lang="en-US" dirty="0" smtClean="0"/>
              <a:t>The </a:t>
            </a:r>
            <a:r>
              <a:rPr lang="en-US" b="1" dirty="0">
                <a:solidFill>
                  <a:srgbClr val="C00000"/>
                </a:solidFill>
              </a:rPr>
              <a:t>United Nations Convention on the Law of the Sea,</a:t>
            </a:r>
            <a:r>
              <a:rPr lang="en-US" dirty="0"/>
              <a:t> </a:t>
            </a:r>
            <a:r>
              <a:rPr lang="en-US" dirty="0" smtClean="0"/>
              <a:t>sets </a:t>
            </a:r>
            <a:r>
              <a:rPr lang="en-US" dirty="0"/>
              <a:t>out the legal framework within which all activities in the oceans and seas must be carried out</a:t>
            </a:r>
            <a:r>
              <a:rPr lang="en-US" dirty="0" smtClean="0"/>
              <a:t>.</a:t>
            </a:r>
          </a:p>
          <a:p>
            <a:r>
              <a:rPr lang="en-US" dirty="0" smtClean="0"/>
              <a:t>Strategically important  - basis </a:t>
            </a:r>
            <a:r>
              <a:rPr lang="en-US" dirty="0"/>
              <a:t>for national, regional and global </a:t>
            </a:r>
            <a:r>
              <a:rPr lang="en-US" dirty="0">
                <a:solidFill>
                  <a:srgbClr val="C00000"/>
                </a:solidFill>
              </a:rPr>
              <a:t>action and cooperation</a:t>
            </a:r>
            <a:r>
              <a:rPr lang="en-US" dirty="0"/>
              <a:t> in the marine sector and as an important contribution to the </a:t>
            </a:r>
            <a:r>
              <a:rPr lang="en-US" dirty="0">
                <a:solidFill>
                  <a:srgbClr val="0070C0"/>
                </a:solidFill>
              </a:rPr>
              <a:t>maintenance of peace, justice and progress </a:t>
            </a:r>
            <a:r>
              <a:rPr lang="en-US" dirty="0"/>
              <a:t>for all peoples of the world</a:t>
            </a:r>
            <a:r>
              <a:rPr lang="en-US" dirty="0" smtClean="0"/>
              <a:t>.</a:t>
            </a:r>
          </a:p>
          <a:p>
            <a:r>
              <a:rPr lang="en-US" dirty="0">
                <a:solidFill>
                  <a:srgbClr val="0070C0"/>
                </a:solidFill>
              </a:rPr>
              <a:t>M</a:t>
            </a:r>
            <a:r>
              <a:rPr lang="en-US" dirty="0" smtClean="0">
                <a:solidFill>
                  <a:srgbClr val="0070C0"/>
                </a:solidFill>
              </a:rPr>
              <a:t>ulti </a:t>
            </a:r>
            <a:r>
              <a:rPr lang="en-US" dirty="0">
                <a:solidFill>
                  <a:srgbClr val="0070C0"/>
                </a:solidFill>
              </a:rPr>
              <a:t>stakeholder partnership and collaboration</a:t>
            </a:r>
            <a:r>
              <a:rPr lang="en-US" dirty="0"/>
              <a:t> </a:t>
            </a:r>
            <a:r>
              <a:rPr lang="en-US" dirty="0" smtClean="0"/>
              <a:t> are key as well as investments   for ensuring a healthy ocean!</a:t>
            </a:r>
            <a:endParaRPr lang="en-US" dirty="0"/>
          </a:p>
        </p:txBody>
      </p:sp>
    </p:spTree>
    <p:extLst>
      <p:ext uri="{BB962C8B-B14F-4D97-AF65-F5344CB8AC3E}">
        <p14:creationId xmlns:p14="http://schemas.microsoft.com/office/powerpoint/2010/main" val="15811850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21" y="0"/>
            <a:ext cx="9059779" cy="1227221"/>
          </a:xfrm>
        </p:spPr>
        <p:txBody>
          <a:bodyPr>
            <a:normAutofit/>
          </a:bodyPr>
          <a:lstStyle/>
          <a:p>
            <a:pPr algn="ctr"/>
            <a:r>
              <a:rPr lang="en-US" sz="4000" b="1" dirty="0" smtClean="0">
                <a:latin typeface="Bell MT" charset="0"/>
                <a:ea typeface="Bell MT" charset="0"/>
                <a:cs typeface="Bell MT" charset="0"/>
              </a:rPr>
              <a:t>BINATIONAL-MULTINATIONAL </a:t>
            </a:r>
            <a:r>
              <a:rPr lang="en-US" sz="4000" b="1" dirty="0" smtClean="0">
                <a:latin typeface="Bell MT" charset="0"/>
                <a:ea typeface="Bell MT" charset="0"/>
                <a:cs typeface="Bell MT" charset="0"/>
              </a:rPr>
              <a:t>TRADE LIBERALISATION</a:t>
            </a:r>
            <a:endParaRPr lang="en-US" sz="4000" b="1" dirty="0">
              <a:latin typeface="Bell MT" charset="0"/>
              <a:ea typeface="Bell MT" charset="0"/>
              <a:cs typeface="Bell MT" charset="0"/>
            </a:endParaRPr>
          </a:p>
        </p:txBody>
      </p:sp>
      <p:sp>
        <p:nvSpPr>
          <p:cNvPr id="3" name="Content Placeholder 2"/>
          <p:cNvSpPr>
            <a:spLocks noGrp="1"/>
          </p:cNvSpPr>
          <p:nvPr>
            <p:ph sz="half" idx="1"/>
          </p:nvPr>
        </p:nvSpPr>
        <p:spPr>
          <a:xfrm>
            <a:off x="0" y="1503947"/>
            <a:ext cx="4334376" cy="5269832"/>
          </a:xfrm>
        </p:spPr>
        <p:txBody>
          <a:bodyPr>
            <a:normAutofit fontScale="85000" lnSpcReduction="10000"/>
          </a:bodyPr>
          <a:lstStyle/>
          <a:p>
            <a:pPr>
              <a:buFont typeface="Wingdings" charset="2"/>
              <a:buChar char="q"/>
            </a:pPr>
            <a:r>
              <a:rPr lang="en-US" dirty="0" smtClean="0">
                <a:latin typeface="Bell MT" charset="0"/>
                <a:ea typeface="Bell MT" charset="0"/>
                <a:cs typeface="Bell MT" charset="0"/>
              </a:rPr>
              <a:t>SDGs </a:t>
            </a:r>
            <a:r>
              <a:rPr lang="en-US" dirty="0">
                <a:latin typeface="Bell MT" charset="0"/>
                <a:ea typeface="Bell MT" charset="0"/>
                <a:cs typeface="Bell MT" charset="0"/>
              </a:rPr>
              <a:t>have defined a </a:t>
            </a:r>
            <a:r>
              <a:rPr lang="en-US" dirty="0">
                <a:solidFill>
                  <a:schemeClr val="accent4">
                    <a:lumMod val="75000"/>
                  </a:schemeClr>
                </a:solidFill>
                <a:latin typeface="Bell MT" charset="0"/>
                <a:ea typeface="Bell MT" charset="0"/>
                <a:cs typeface="Bell MT" charset="0"/>
              </a:rPr>
              <a:t>Means of Implementation </a:t>
            </a:r>
            <a:r>
              <a:rPr lang="en-US" dirty="0">
                <a:latin typeface="Bell MT" charset="0"/>
                <a:ea typeface="Bell MT" charset="0"/>
                <a:cs typeface="Bell MT" charset="0"/>
              </a:rPr>
              <a:t>in which all governments, international </a:t>
            </a:r>
            <a:r>
              <a:rPr lang="en-US" dirty="0" err="1">
                <a:latin typeface="Bell MT" charset="0"/>
                <a:ea typeface="Bell MT" charset="0"/>
                <a:cs typeface="Bell MT" charset="0"/>
              </a:rPr>
              <a:t>organisations</a:t>
            </a:r>
            <a:r>
              <a:rPr lang="en-US" dirty="0">
                <a:latin typeface="Bell MT" charset="0"/>
                <a:ea typeface="Bell MT" charset="0"/>
                <a:cs typeface="Bell MT" charset="0"/>
              </a:rPr>
              <a:t> and private companies will be called upon to </a:t>
            </a:r>
            <a:r>
              <a:rPr lang="en-US" dirty="0" smtClean="0">
                <a:latin typeface="Bell MT" charset="0"/>
                <a:ea typeface="Bell MT" charset="0"/>
                <a:cs typeface="Bell MT" charset="0"/>
              </a:rPr>
              <a:t>realize </a:t>
            </a:r>
            <a:r>
              <a:rPr lang="en-US" dirty="0">
                <a:latin typeface="Bell MT" charset="0"/>
                <a:ea typeface="Bell MT" charset="0"/>
                <a:cs typeface="Bell MT" charset="0"/>
              </a:rPr>
              <a:t>universal </a:t>
            </a:r>
            <a:r>
              <a:rPr lang="en-US" dirty="0" smtClean="0">
                <a:latin typeface="Bell MT" charset="0"/>
                <a:ea typeface="Bell MT" charset="0"/>
                <a:cs typeface="Bell MT" charset="0"/>
              </a:rPr>
              <a:t>access.</a:t>
            </a:r>
          </a:p>
          <a:p>
            <a:pPr>
              <a:buFont typeface="Wingdings" charset="2"/>
              <a:buChar char="q"/>
            </a:pPr>
            <a:endParaRPr lang="en-US" dirty="0" smtClean="0">
              <a:latin typeface="Bell MT" charset="0"/>
              <a:ea typeface="Bell MT" charset="0"/>
              <a:cs typeface="Bell MT" charset="0"/>
            </a:endParaRPr>
          </a:p>
          <a:p>
            <a:pPr>
              <a:buFont typeface="Wingdings" charset="2"/>
              <a:buChar char="q"/>
            </a:pPr>
            <a:r>
              <a:rPr lang="en-US" dirty="0">
                <a:latin typeface="Bell MT" charset="0"/>
                <a:ea typeface="Bell MT" charset="0"/>
                <a:cs typeface="Bell MT" charset="0"/>
              </a:rPr>
              <a:t>Challenge is the </a:t>
            </a:r>
            <a:r>
              <a:rPr lang="en-US" b="1" dirty="0">
                <a:solidFill>
                  <a:schemeClr val="accent4">
                    <a:lumMod val="75000"/>
                  </a:schemeClr>
                </a:solidFill>
                <a:latin typeface="Bell MT" charset="0"/>
                <a:ea typeface="Bell MT" charset="0"/>
                <a:cs typeface="Bell MT" charset="0"/>
              </a:rPr>
              <a:t>framework  for engaging the private </a:t>
            </a:r>
            <a:r>
              <a:rPr lang="en-US" b="1" dirty="0" err="1">
                <a:solidFill>
                  <a:schemeClr val="accent4">
                    <a:lumMod val="75000"/>
                  </a:schemeClr>
                </a:solidFill>
                <a:latin typeface="Bell MT" charset="0"/>
                <a:ea typeface="Bell MT" charset="0"/>
                <a:cs typeface="Bell MT" charset="0"/>
              </a:rPr>
              <a:t>setor</a:t>
            </a:r>
            <a:r>
              <a:rPr lang="en-US" b="1" dirty="0">
                <a:latin typeface="Bell MT" charset="0"/>
                <a:ea typeface="Bell MT" charset="0"/>
                <a:cs typeface="Bell MT" charset="0"/>
              </a:rPr>
              <a:t> </a:t>
            </a:r>
            <a:r>
              <a:rPr lang="en-US" dirty="0">
                <a:latin typeface="Bell MT" charset="0"/>
                <a:ea typeface="Bell MT" charset="0"/>
                <a:cs typeface="Bell MT" charset="0"/>
              </a:rPr>
              <a:t>in particular has not been provided under the SDG framework.  </a:t>
            </a:r>
          </a:p>
          <a:p>
            <a:pPr>
              <a:buFont typeface="Wingdings" charset="2"/>
              <a:buChar char="q"/>
            </a:pPr>
            <a:endParaRPr lang="en-US" dirty="0"/>
          </a:p>
        </p:txBody>
      </p:sp>
      <p:sp>
        <p:nvSpPr>
          <p:cNvPr id="4" name="Content Placeholder 3"/>
          <p:cNvSpPr>
            <a:spLocks noGrp="1"/>
          </p:cNvSpPr>
          <p:nvPr>
            <p:ph sz="half" idx="2"/>
          </p:nvPr>
        </p:nvSpPr>
        <p:spPr>
          <a:xfrm>
            <a:off x="4629150" y="1419726"/>
            <a:ext cx="4514850" cy="5354053"/>
          </a:xfrm>
        </p:spPr>
        <p:txBody>
          <a:bodyPr>
            <a:normAutofit fontScale="85000" lnSpcReduction="10000"/>
          </a:bodyPr>
          <a:lstStyle/>
          <a:p>
            <a:pPr>
              <a:buFont typeface="Wingdings" charset="2"/>
              <a:buChar char="q"/>
            </a:pPr>
            <a:r>
              <a:rPr lang="en-US" dirty="0">
                <a:solidFill>
                  <a:srgbClr val="C00000"/>
                </a:solidFill>
                <a:latin typeface="Bell MT" charset="0"/>
                <a:ea typeface="Bell MT" charset="0"/>
                <a:cs typeface="Bell MT" charset="0"/>
              </a:rPr>
              <a:t>Governments bind themselves to credit agreements, trade treaties and private investment agreements </a:t>
            </a:r>
          </a:p>
          <a:p>
            <a:pPr>
              <a:buFont typeface="Wingdings" charset="2"/>
              <a:buChar char="q"/>
            </a:pPr>
            <a:endParaRPr lang="en-US" dirty="0" smtClean="0">
              <a:latin typeface="Bell MT" charset="0"/>
              <a:ea typeface="Bell MT" charset="0"/>
              <a:cs typeface="Bell MT" charset="0"/>
            </a:endParaRPr>
          </a:p>
          <a:p>
            <a:pPr>
              <a:buFont typeface="Wingdings" charset="2"/>
              <a:buChar char="q"/>
            </a:pPr>
            <a:r>
              <a:rPr lang="en-US" dirty="0" smtClean="0">
                <a:latin typeface="Bell MT" charset="0"/>
                <a:ea typeface="Bell MT" charset="0"/>
                <a:cs typeface="Bell MT" charset="0"/>
              </a:rPr>
              <a:t>BUT, Water should not be commodified…..</a:t>
            </a:r>
            <a:endParaRPr lang="en-US" dirty="0">
              <a:latin typeface="Bell MT" charset="0"/>
              <a:ea typeface="Bell MT" charset="0"/>
              <a:cs typeface="Bell MT" charset="0"/>
            </a:endParaRPr>
          </a:p>
          <a:p>
            <a:pPr>
              <a:buFont typeface="Wingdings" charset="2"/>
              <a:buChar char="q"/>
            </a:pPr>
            <a:endParaRPr lang="en-US" dirty="0" smtClean="0">
              <a:latin typeface="Bell MT" charset="0"/>
              <a:ea typeface="Bell MT" charset="0"/>
              <a:cs typeface="Bell MT" charset="0"/>
            </a:endParaRPr>
          </a:p>
          <a:p>
            <a:pPr>
              <a:buFont typeface="Wingdings" charset="2"/>
              <a:buChar char="q"/>
            </a:pPr>
            <a:r>
              <a:rPr lang="en-US" dirty="0" smtClean="0">
                <a:latin typeface="Bell MT" charset="0"/>
                <a:ea typeface="Bell MT" charset="0"/>
                <a:cs typeface="Bell MT" charset="0"/>
              </a:rPr>
              <a:t>Duty </a:t>
            </a:r>
            <a:r>
              <a:rPr lang="en-US" dirty="0">
                <a:latin typeface="Bell MT" charset="0"/>
                <a:ea typeface="Bell MT" charset="0"/>
                <a:cs typeface="Bell MT" charset="0"/>
              </a:rPr>
              <a:t>of governments  </a:t>
            </a:r>
            <a:r>
              <a:rPr lang="en-US" dirty="0" smtClean="0">
                <a:latin typeface="Bell MT" charset="0"/>
                <a:ea typeface="Bell MT" charset="0"/>
                <a:cs typeface="Bell MT" charset="0"/>
              </a:rPr>
              <a:t>to </a:t>
            </a:r>
            <a:r>
              <a:rPr lang="en-US" dirty="0" smtClean="0">
                <a:latin typeface="Bell MT" charset="0"/>
                <a:ea typeface="Bell MT" charset="0"/>
                <a:cs typeface="Bell MT" charset="0"/>
              </a:rPr>
              <a:t>ensure </a:t>
            </a:r>
            <a:r>
              <a:rPr lang="en-US" dirty="0" smtClean="0">
                <a:latin typeface="Bell MT" charset="0"/>
                <a:ea typeface="Bell MT" charset="0"/>
                <a:cs typeface="Bell MT" charset="0"/>
              </a:rPr>
              <a:t>the </a:t>
            </a:r>
            <a:r>
              <a:rPr lang="en-US" dirty="0">
                <a:latin typeface="Bell MT" charset="0"/>
                <a:ea typeface="Bell MT" charset="0"/>
                <a:cs typeface="Bell MT" charset="0"/>
              </a:rPr>
              <a:t>course of action  </a:t>
            </a:r>
            <a:r>
              <a:rPr lang="en-US" dirty="0" smtClean="0">
                <a:solidFill>
                  <a:srgbClr val="C00000"/>
                </a:solidFill>
                <a:latin typeface="Bell MT" charset="0"/>
                <a:ea typeface="Bell MT" charset="0"/>
                <a:cs typeface="Bell MT" charset="0"/>
              </a:rPr>
              <a:t>aligns with norms and principles  </a:t>
            </a:r>
            <a:r>
              <a:rPr lang="en-US" dirty="0">
                <a:solidFill>
                  <a:srgbClr val="C00000"/>
                </a:solidFill>
                <a:latin typeface="Bell MT" charset="0"/>
                <a:ea typeface="Bell MT" charset="0"/>
                <a:cs typeface="Bell MT" charset="0"/>
              </a:rPr>
              <a:t>= compliance </a:t>
            </a:r>
            <a:r>
              <a:rPr lang="en-US" dirty="0">
                <a:solidFill>
                  <a:srgbClr val="0070C0"/>
                </a:solidFill>
                <a:latin typeface="Bell MT" charset="0"/>
                <a:ea typeface="Bell MT" charset="0"/>
                <a:cs typeface="Bell MT" charset="0"/>
              </a:rPr>
              <a:t>- prioritization in planning and resources allocation /mobilization; adequate laws and policies; independent regulation </a:t>
            </a:r>
            <a:r>
              <a:rPr lang="en-US" dirty="0">
                <a:solidFill>
                  <a:srgbClr val="C00000"/>
                </a:solidFill>
                <a:latin typeface="Bell MT" charset="0"/>
                <a:ea typeface="Bell MT" charset="0"/>
                <a:cs typeface="Bell MT" charset="0"/>
              </a:rPr>
              <a:t>. </a:t>
            </a:r>
            <a:r>
              <a:rPr lang="en-US" dirty="0" err="1">
                <a:solidFill>
                  <a:srgbClr val="0070C0"/>
                </a:solidFill>
                <a:latin typeface="Bell MT" charset="0"/>
                <a:ea typeface="Bell MT" charset="0"/>
                <a:cs typeface="Bell MT" charset="0"/>
              </a:rPr>
              <a:t>e</a:t>
            </a:r>
            <a:r>
              <a:rPr lang="en-US" dirty="0" err="1" smtClean="0">
                <a:solidFill>
                  <a:srgbClr val="0070C0"/>
                </a:solidFill>
                <a:latin typeface="Bell MT" charset="0"/>
                <a:ea typeface="Bell MT" charset="0"/>
                <a:cs typeface="Bell MT" charset="0"/>
              </a:rPr>
              <a:t>tc</a:t>
            </a:r>
            <a:r>
              <a:rPr lang="en-US" dirty="0" smtClean="0">
                <a:solidFill>
                  <a:srgbClr val="0070C0"/>
                </a:solidFill>
                <a:latin typeface="Bell MT" charset="0"/>
                <a:ea typeface="Bell MT" charset="0"/>
                <a:cs typeface="Bell MT" charset="0"/>
              </a:rPr>
              <a:t> </a:t>
            </a:r>
            <a:r>
              <a:rPr lang="en-US" dirty="0" err="1" smtClean="0">
                <a:solidFill>
                  <a:srgbClr val="0070C0"/>
                </a:solidFill>
                <a:latin typeface="Bell MT" charset="0"/>
                <a:ea typeface="Bell MT" charset="0"/>
                <a:cs typeface="Bell MT" charset="0"/>
              </a:rPr>
              <a:t>etc</a:t>
            </a:r>
            <a:endParaRPr lang="en-US" dirty="0" smtClean="0">
              <a:solidFill>
                <a:srgbClr val="0070C0"/>
              </a:solidFill>
              <a:latin typeface="Bell MT" charset="0"/>
              <a:ea typeface="Bell MT" charset="0"/>
              <a:cs typeface="Bell MT" charset="0"/>
            </a:endParaRPr>
          </a:p>
          <a:p>
            <a:pPr>
              <a:buFont typeface="Wingdings" charset="2"/>
              <a:buChar char="q"/>
            </a:pPr>
            <a:endParaRPr lang="en-US" dirty="0"/>
          </a:p>
          <a:p>
            <a:pPr>
              <a:buFont typeface="Wingdings" charset="2"/>
              <a:buChar char="q"/>
            </a:pPr>
            <a:endParaRPr lang="en-US" dirty="0" smtClean="0"/>
          </a:p>
          <a:p>
            <a:endParaRPr lang="en-US" dirty="0"/>
          </a:p>
        </p:txBody>
      </p:sp>
    </p:spTree>
    <p:extLst>
      <p:ext uri="{BB962C8B-B14F-4D97-AF65-F5344CB8AC3E}">
        <p14:creationId xmlns:p14="http://schemas.microsoft.com/office/powerpoint/2010/main" val="19095080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102870"/>
          </a:xfrm>
        </p:spPr>
        <p:txBody>
          <a:bodyPr>
            <a:normAutofit fontScale="90000"/>
          </a:bodyPr>
          <a:lstStyle/>
          <a:p>
            <a:endParaRPr lang="en-US" dirty="0"/>
          </a:p>
        </p:txBody>
      </p:sp>
      <p:sp>
        <p:nvSpPr>
          <p:cNvPr id="3" name="Content Placeholder 2"/>
          <p:cNvSpPr>
            <a:spLocks noGrp="1"/>
          </p:cNvSpPr>
          <p:nvPr>
            <p:ph sz="half" idx="1"/>
          </p:nvPr>
        </p:nvSpPr>
        <p:spPr>
          <a:xfrm>
            <a:off x="628650" y="708661"/>
            <a:ext cx="3886200" cy="5468302"/>
          </a:xfrm>
        </p:spPr>
        <p:txBody>
          <a:bodyPr>
            <a:normAutofit/>
          </a:bodyPr>
          <a:lstStyle/>
          <a:p>
            <a:pPr marL="0" indent="0">
              <a:buNone/>
            </a:pPr>
            <a:r>
              <a:rPr lang="en-US" sz="5200" b="1" dirty="0">
                <a:solidFill>
                  <a:srgbClr val="0070C0"/>
                </a:solidFill>
              </a:rPr>
              <a:t>International trade and investment regime </a:t>
            </a:r>
            <a:r>
              <a:rPr lang="en-US" sz="5200" dirty="0"/>
              <a:t>is under the spotlight. </a:t>
            </a:r>
          </a:p>
          <a:p>
            <a:endParaRPr lang="en-US" dirty="0"/>
          </a:p>
        </p:txBody>
      </p:sp>
      <p:sp>
        <p:nvSpPr>
          <p:cNvPr id="4" name="Content Placeholder 3"/>
          <p:cNvSpPr>
            <a:spLocks noGrp="1"/>
          </p:cNvSpPr>
          <p:nvPr>
            <p:ph sz="half" idx="2"/>
          </p:nvPr>
        </p:nvSpPr>
        <p:spPr>
          <a:xfrm>
            <a:off x="4629150" y="708660"/>
            <a:ext cx="4514850" cy="5943599"/>
          </a:xfrm>
        </p:spPr>
        <p:txBody>
          <a:bodyPr>
            <a:normAutofit/>
          </a:bodyPr>
          <a:lstStyle/>
          <a:p>
            <a:r>
              <a:rPr lang="en-US" dirty="0"/>
              <a:t>Possible to retain the advantages of </a:t>
            </a:r>
            <a:r>
              <a:rPr lang="en-US" b="1" dirty="0">
                <a:solidFill>
                  <a:srgbClr val="0070C0"/>
                </a:solidFill>
              </a:rPr>
              <a:t>trade openness </a:t>
            </a:r>
            <a:r>
              <a:rPr lang="en-US" dirty="0"/>
              <a:t>while avoiding the </a:t>
            </a:r>
            <a:r>
              <a:rPr lang="en-US" b="1" dirty="0"/>
              <a:t>negative impacts on peoples’ lives and habitat</a:t>
            </a:r>
            <a:r>
              <a:rPr lang="en-US" b="1" dirty="0" smtClean="0"/>
              <a:t>?</a:t>
            </a:r>
          </a:p>
          <a:p>
            <a:pPr marL="0" indent="0">
              <a:buNone/>
            </a:pPr>
            <a:r>
              <a:rPr lang="en-US" b="1" dirty="0" smtClean="0"/>
              <a:t> </a:t>
            </a:r>
            <a:endParaRPr lang="en-US" b="1" dirty="0"/>
          </a:p>
          <a:p>
            <a:pPr marL="457200" lvl="1" indent="0">
              <a:buNone/>
            </a:pPr>
            <a:r>
              <a:rPr lang="en-US" b="1" dirty="0"/>
              <a:t>e.g. </a:t>
            </a:r>
            <a:r>
              <a:rPr lang="en-US" b="1" dirty="0">
                <a:solidFill>
                  <a:srgbClr val="C00000"/>
                </a:solidFill>
              </a:rPr>
              <a:t>human rights impact assessments of trade agreements to inform trade policies</a:t>
            </a:r>
            <a:r>
              <a:rPr lang="en-US" b="1" dirty="0"/>
              <a:t> - </a:t>
            </a:r>
            <a:r>
              <a:rPr lang="en-US" dirty="0"/>
              <a:t>following in the footsteps of economic, environmental and social impact assessments.  </a:t>
            </a:r>
          </a:p>
          <a:p>
            <a:endParaRPr lang="en-US" dirty="0"/>
          </a:p>
        </p:txBody>
      </p:sp>
    </p:spTree>
    <p:extLst>
      <p:ext uri="{BB962C8B-B14F-4D97-AF65-F5344CB8AC3E}">
        <p14:creationId xmlns:p14="http://schemas.microsoft.com/office/powerpoint/2010/main" val="9768625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 y="1"/>
            <a:ext cx="8801100" cy="800100"/>
          </a:xfrm>
        </p:spPr>
        <p:txBody>
          <a:bodyPr>
            <a:normAutofit/>
          </a:bodyPr>
          <a:lstStyle/>
          <a:p>
            <a:r>
              <a:rPr lang="en-US" sz="3600" b="1" dirty="0" smtClean="0">
                <a:latin typeface="Bell MT" charset="0"/>
                <a:ea typeface="Bell MT" charset="0"/>
                <a:cs typeface="Bell MT" charset="0"/>
              </a:rPr>
              <a:t>SDG 6  - Wastewater monitoring ladder </a:t>
            </a:r>
            <a:endParaRPr lang="en-US" sz="3600" b="1" dirty="0">
              <a:latin typeface="Bell MT" charset="0"/>
              <a:ea typeface="Bell MT" charset="0"/>
              <a:cs typeface="Bell MT"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29702692"/>
              </p:ext>
            </p:extLst>
          </p:nvPr>
        </p:nvGraphicFramePr>
        <p:xfrm>
          <a:off x="0" y="800100"/>
          <a:ext cx="9144000" cy="6246523"/>
        </p:xfrm>
        <a:graphic>
          <a:graphicData uri="http://schemas.openxmlformats.org/drawingml/2006/table">
            <a:tbl>
              <a:tblPr>
                <a:tableStyleId>{5C22544A-7EE6-4342-B048-85BDC9FD1C3A}</a:tableStyleId>
              </a:tblPr>
              <a:tblGrid>
                <a:gridCol w="6302625"/>
                <a:gridCol w="2841375"/>
              </a:tblGrid>
              <a:tr h="548640">
                <a:tc>
                  <a:txBody>
                    <a:bodyPr/>
                    <a:lstStyle/>
                    <a:p>
                      <a:pPr algn="ctr">
                        <a:lnSpc>
                          <a:spcPct val="115000"/>
                        </a:lnSpc>
                        <a:spcAft>
                          <a:spcPts val="1000"/>
                        </a:spcAft>
                      </a:pPr>
                      <a:r>
                        <a:rPr lang="en-GB" sz="2000" dirty="0">
                          <a:effectLst/>
                        </a:rPr>
                        <a:t>Monitoring level</a:t>
                      </a:r>
                      <a:endParaRPr lang="en-US" sz="2000" dirty="0">
                        <a:effectLst/>
                        <a:latin typeface="Calibri" charset="0"/>
                        <a:ea typeface="宋体" charset="-122"/>
                        <a:cs typeface="Arial" charset="0"/>
                      </a:endParaRPr>
                    </a:p>
                  </a:txBody>
                  <a:tcPr marL="62805" marR="62805" marT="0" marB="0"/>
                </a:tc>
                <a:tc>
                  <a:txBody>
                    <a:bodyPr/>
                    <a:lstStyle/>
                    <a:p>
                      <a:pPr algn="l">
                        <a:lnSpc>
                          <a:spcPct val="115000"/>
                        </a:lnSpc>
                        <a:spcAft>
                          <a:spcPts val="1000"/>
                        </a:spcAft>
                      </a:pPr>
                      <a:r>
                        <a:rPr lang="en-GB" sz="2000" dirty="0">
                          <a:effectLst/>
                        </a:rPr>
                        <a:t>Intended policy consequence</a:t>
                      </a:r>
                      <a:endParaRPr lang="en-US" sz="2000" dirty="0">
                        <a:effectLst/>
                        <a:latin typeface="Calibri" charset="0"/>
                        <a:ea typeface="宋体" charset="-122"/>
                        <a:cs typeface="Arial" charset="0"/>
                      </a:endParaRPr>
                    </a:p>
                  </a:txBody>
                  <a:tcPr marL="62805" marR="62805" marT="0" marB="0"/>
                </a:tc>
              </a:tr>
              <a:tr h="1374393">
                <a:tc>
                  <a:txBody>
                    <a:bodyPr/>
                    <a:lstStyle/>
                    <a:p>
                      <a:pPr>
                        <a:lnSpc>
                          <a:spcPct val="115000"/>
                        </a:lnSpc>
                        <a:spcAft>
                          <a:spcPts val="0"/>
                        </a:spcAft>
                      </a:pPr>
                      <a:r>
                        <a:rPr lang="en-US" sz="1600" b="1" dirty="0">
                          <a:solidFill>
                            <a:schemeClr val="tx1"/>
                          </a:solidFill>
                          <a:effectLst/>
                        </a:rPr>
                        <a:t>Level 0     BASIC : Proportion of all municipal wastewater collected in sewers (and through transfer of </a:t>
                      </a:r>
                      <a:r>
                        <a:rPr lang="en-US" sz="1600" b="1" dirty="0" err="1">
                          <a:solidFill>
                            <a:schemeClr val="tx1"/>
                          </a:solidFill>
                          <a:effectLst/>
                        </a:rPr>
                        <a:t>septage</a:t>
                      </a:r>
                      <a:r>
                        <a:rPr lang="en-US" sz="1600" b="1" dirty="0">
                          <a:solidFill>
                            <a:schemeClr val="tx1"/>
                          </a:solidFill>
                          <a:effectLst/>
                        </a:rPr>
                        <a:t> and FS to STPs) and treated at </a:t>
                      </a:r>
                      <a:r>
                        <a:rPr lang="en-US" sz="1600" b="1" dirty="0" smtClean="0">
                          <a:solidFill>
                            <a:schemeClr val="tx1"/>
                          </a:solidFill>
                          <a:effectLst/>
                        </a:rPr>
                        <a:t>STPs</a:t>
                      </a:r>
                    </a:p>
                    <a:p>
                      <a:pPr>
                        <a:lnSpc>
                          <a:spcPct val="115000"/>
                        </a:lnSpc>
                        <a:spcAft>
                          <a:spcPts val="0"/>
                        </a:spcAft>
                      </a:pPr>
                      <a:r>
                        <a:rPr lang="en-US" sz="1600" b="1" i="1" dirty="0" smtClean="0">
                          <a:solidFill>
                            <a:schemeClr val="tx1"/>
                          </a:solidFill>
                          <a:effectLst/>
                        </a:rPr>
                        <a:t>*(</a:t>
                      </a:r>
                      <a:r>
                        <a:rPr lang="en-US" sz="1600" b="1" i="1" dirty="0">
                          <a:solidFill>
                            <a:schemeClr val="tx1"/>
                          </a:solidFill>
                          <a:effectLst/>
                        </a:rPr>
                        <a:t>either compliance OR treatment to secondary standard) *</a:t>
                      </a:r>
                      <a:endParaRPr lang="en-US" sz="1600" b="1" i="1" dirty="0">
                        <a:solidFill>
                          <a:schemeClr val="tx1"/>
                        </a:solidFill>
                        <a:effectLst/>
                        <a:latin typeface="Calibri" charset="0"/>
                        <a:ea typeface="宋体" charset="-122"/>
                        <a:cs typeface="Arial" charset="0"/>
                      </a:endParaRPr>
                    </a:p>
                  </a:txBody>
                  <a:tcPr marL="62805" marR="62805" marT="0" marB="0"/>
                </a:tc>
                <a:tc>
                  <a:txBody>
                    <a:bodyPr/>
                    <a:lstStyle/>
                    <a:p>
                      <a:pPr>
                        <a:lnSpc>
                          <a:spcPct val="115000"/>
                        </a:lnSpc>
                        <a:spcAft>
                          <a:spcPts val="1000"/>
                        </a:spcAft>
                      </a:pPr>
                      <a:r>
                        <a:rPr lang="en-GB" sz="1600" b="1">
                          <a:solidFill>
                            <a:schemeClr val="tx1"/>
                          </a:solidFill>
                          <a:effectLst/>
                        </a:rPr>
                        <a:t>To ensure basic level of health &amp; environmental protection</a:t>
                      </a:r>
                      <a:endParaRPr lang="en-US" sz="1600" b="1">
                        <a:solidFill>
                          <a:schemeClr val="tx1"/>
                        </a:solidFill>
                        <a:effectLst/>
                        <a:latin typeface="Calibri" charset="0"/>
                        <a:ea typeface="宋体" charset="-122"/>
                        <a:cs typeface="Arial" charset="0"/>
                      </a:endParaRPr>
                    </a:p>
                  </a:txBody>
                  <a:tcPr marL="62805" marR="62805" marT="0" marB="0"/>
                </a:tc>
              </a:tr>
              <a:tr h="1161438">
                <a:tc>
                  <a:txBody>
                    <a:bodyPr/>
                    <a:lstStyle/>
                    <a:p>
                      <a:pPr>
                        <a:lnSpc>
                          <a:spcPct val="115000"/>
                        </a:lnSpc>
                        <a:spcAft>
                          <a:spcPts val="0"/>
                        </a:spcAft>
                      </a:pPr>
                      <a:r>
                        <a:rPr lang="en-US" sz="1600" b="1" dirty="0">
                          <a:solidFill>
                            <a:schemeClr val="tx1"/>
                          </a:solidFill>
                          <a:effectLst/>
                        </a:rPr>
                        <a:t>Level 1     ENHANCED: The above + proportion of </a:t>
                      </a:r>
                      <a:r>
                        <a:rPr lang="en-US" sz="1600" b="1" dirty="0" smtClean="0">
                          <a:solidFill>
                            <a:schemeClr val="tx1"/>
                          </a:solidFill>
                          <a:effectLst/>
                        </a:rPr>
                        <a:t>compliance</a:t>
                      </a:r>
                    </a:p>
                    <a:p>
                      <a:pPr>
                        <a:lnSpc>
                          <a:spcPct val="115000"/>
                        </a:lnSpc>
                        <a:spcAft>
                          <a:spcPts val="0"/>
                        </a:spcAft>
                      </a:pPr>
                      <a:r>
                        <a:rPr lang="en-US" sz="1600" b="1" dirty="0" smtClean="0">
                          <a:solidFill>
                            <a:schemeClr val="tx1"/>
                          </a:solidFill>
                          <a:effectLst/>
                        </a:rPr>
                        <a:t>* </a:t>
                      </a:r>
                      <a:r>
                        <a:rPr lang="en-US" sz="1600" b="1" i="1" dirty="0">
                          <a:solidFill>
                            <a:schemeClr val="tx1"/>
                          </a:solidFill>
                          <a:effectLst/>
                        </a:rPr>
                        <a:t>of all premises that discharge wastewater (and </a:t>
                      </a:r>
                      <a:r>
                        <a:rPr lang="en-US" sz="1600" b="1" i="1" dirty="0" err="1">
                          <a:solidFill>
                            <a:schemeClr val="tx1"/>
                          </a:solidFill>
                          <a:effectLst/>
                        </a:rPr>
                        <a:t>sludges</a:t>
                      </a:r>
                      <a:r>
                        <a:rPr lang="en-US" sz="1600" b="1" i="1" dirty="0">
                          <a:solidFill>
                            <a:schemeClr val="tx1"/>
                          </a:solidFill>
                          <a:effectLst/>
                        </a:rPr>
                        <a:t>) directly to the environment, </a:t>
                      </a:r>
                      <a:r>
                        <a:rPr lang="fr-CH" sz="1600" b="1" i="1" dirty="0" err="1" smtClean="0">
                          <a:solidFill>
                            <a:schemeClr val="tx1"/>
                          </a:solidFill>
                          <a:effectLst/>
                        </a:rPr>
                        <a:t>based</a:t>
                      </a:r>
                      <a:r>
                        <a:rPr lang="fr-CH" sz="1600" b="1" i="1" dirty="0" smtClean="0">
                          <a:solidFill>
                            <a:schemeClr val="tx1"/>
                          </a:solidFill>
                          <a:effectLst/>
                        </a:rPr>
                        <a:t> </a:t>
                      </a:r>
                      <a:r>
                        <a:rPr lang="fr-CH" sz="1600" b="1" i="1" dirty="0">
                          <a:solidFill>
                            <a:schemeClr val="tx1"/>
                          </a:solidFill>
                          <a:effectLst/>
                        </a:rPr>
                        <a:t>on national standards*</a:t>
                      </a:r>
                      <a:endParaRPr lang="en-US" sz="1600" b="1" i="1" dirty="0">
                        <a:solidFill>
                          <a:schemeClr val="tx1"/>
                        </a:solidFill>
                        <a:effectLst/>
                        <a:latin typeface="Calibri" charset="0"/>
                        <a:ea typeface="宋体" charset="-122"/>
                        <a:cs typeface="Arial" charset="0"/>
                      </a:endParaRPr>
                    </a:p>
                  </a:txBody>
                  <a:tcPr marL="62805" marR="62805" marT="0" marB="0"/>
                </a:tc>
                <a:tc>
                  <a:txBody>
                    <a:bodyPr/>
                    <a:lstStyle/>
                    <a:p>
                      <a:pPr>
                        <a:lnSpc>
                          <a:spcPct val="115000"/>
                        </a:lnSpc>
                        <a:spcAft>
                          <a:spcPts val="1000"/>
                        </a:spcAft>
                      </a:pPr>
                      <a:r>
                        <a:rPr lang="en-GB" sz="1600" b="1" dirty="0">
                          <a:solidFill>
                            <a:schemeClr val="tx1"/>
                          </a:solidFill>
                          <a:effectLst/>
                        </a:rPr>
                        <a:t>An additional safeguard to reduce health &amp; </a:t>
                      </a:r>
                      <a:r>
                        <a:rPr lang="en-GB" sz="1600" b="1" dirty="0" err="1">
                          <a:solidFill>
                            <a:schemeClr val="tx1"/>
                          </a:solidFill>
                          <a:effectLst/>
                        </a:rPr>
                        <a:t>env</a:t>
                      </a:r>
                      <a:r>
                        <a:rPr lang="en-GB" sz="1600" b="1" dirty="0">
                          <a:solidFill>
                            <a:schemeClr val="tx1"/>
                          </a:solidFill>
                          <a:effectLst/>
                        </a:rPr>
                        <a:t> risks from isolated direct discharges (industries, mining </a:t>
                      </a:r>
                      <a:r>
                        <a:rPr lang="en-GB" sz="1600" b="1" dirty="0" err="1">
                          <a:solidFill>
                            <a:schemeClr val="tx1"/>
                          </a:solidFill>
                          <a:effectLst/>
                        </a:rPr>
                        <a:t>etc</a:t>
                      </a:r>
                      <a:r>
                        <a:rPr lang="en-GB" sz="1600" b="1" dirty="0">
                          <a:solidFill>
                            <a:schemeClr val="tx1"/>
                          </a:solidFill>
                          <a:effectLst/>
                        </a:rPr>
                        <a:t>)</a:t>
                      </a:r>
                      <a:endParaRPr lang="en-US" sz="1600" b="1" dirty="0">
                        <a:solidFill>
                          <a:schemeClr val="tx1"/>
                        </a:solidFill>
                        <a:effectLst/>
                        <a:latin typeface="Calibri" charset="0"/>
                        <a:ea typeface="宋体" charset="-122"/>
                        <a:cs typeface="Arial" charset="0"/>
                      </a:endParaRPr>
                    </a:p>
                  </a:txBody>
                  <a:tcPr marL="62805" marR="62805" marT="0" marB="0"/>
                </a:tc>
              </a:tr>
              <a:tr h="1460892">
                <a:tc>
                  <a:txBody>
                    <a:bodyPr/>
                    <a:lstStyle/>
                    <a:p>
                      <a:pPr>
                        <a:lnSpc>
                          <a:spcPct val="115000"/>
                        </a:lnSpc>
                        <a:spcAft>
                          <a:spcPts val="0"/>
                        </a:spcAft>
                      </a:pPr>
                      <a:r>
                        <a:rPr lang="en-US" sz="1600" b="1" dirty="0">
                          <a:solidFill>
                            <a:schemeClr val="tx1"/>
                          </a:solidFill>
                          <a:effectLst/>
                        </a:rPr>
                        <a:t>Level 2     SECURE: All of the above +  a further disaggregation showing proportion of  industries and other establishments complying with permitted discharge consent to sewers and direct to </a:t>
                      </a:r>
                      <a:r>
                        <a:rPr lang="en-US" sz="1600" b="1" dirty="0" smtClean="0">
                          <a:solidFill>
                            <a:schemeClr val="tx1"/>
                          </a:solidFill>
                          <a:effectLst/>
                        </a:rPr>
                        <a:t>environment</a:t>
                      </a:r>
                    </a:p>
                    <a:p>
                      <a:pPr>
                        <a:lnSpc>
                          <a:spcPct val="115000"/>
                        </a:lnSpc>
                        <a:spcAft>
                          <a:spcPts val="0"/>
                        </a:spcAft>
                      </a:pPr>
                      <a:r>
                        <a:rPr lang="en-US" sz="1600" b="1" i="1" dirty="0" smtClean="0">
                          <a:solidFill>
                            <a:schemeClr val="tx1"/>
                          </a:solidFill>
                          <a:effectLst/>
                        </a:rPr>
                        <a:t>* </a:t>
                      </a:r>
                      <a:r>
                        <a:rPr lang="fr-CH" sz="1600" b="1" i="1" dirty="0" err="1" smtClean="0">
                          <a:solidFill>
                            <a:schemeClr val="tx1"/>
                          </a:solidFill>
                          <a:effectLst/>
                        </a:rPr>
                        <a:t>based</a:t>
                      </a:r>
                      <a:r>
                        <a:rPr lang="fr-CH" sz="1600" b="1" i="1" dirty="0" smtClean="0">
                          <a:solidFill>
                            <a:schemeClr val="tx1"/>
                          </a:solidFill>
                          <a:effectLst/>
                        </a:rPr>
                        <a:t> </a:t>
                      </a:r>
                      <a:r>
                        <a:rPr lang="fr-CH" sz="1600" b="1" i="1" dirty="0">
                          <a:solidFill>
                            <a:schemeClr val="tx1"/>
                          </a:solidFill>
                          <a:effectLst/>
                        </a:rPr>
                        <a:t>on national standards*</a:t>
                      </a:r>
                      <a:endParaRPr lang="en-US" sz="1600" b="1" i="1" dirty="0">
                        <a:solidFill>
                          <a:schemeClr val="tx1"/>
                        </a:solidFill>
                        <a:effectLst/>
                        <a:latin typeface="Calibri" charset="0"/>
                        <a:ea typeface="宋体" charset="-122"/>
                        <a:cs typeface="Arial" charset="0"/>
                      </a:endParaRPr>
                    </a:p>
                  </a:txBody>
                  <a:tcPr marL="62805" marR="62805" marT="0" marB="0"/>
                </a:tc>
                <a:tc>
                  <a:txBody>
                    <a:bodyPr/>
                    <a:lstStyle/>
                    <a:p>
                      <a:pPr>
                        <a:lnSpc>
                          <a:spcPct val="115000"/>
                        </a:lnSpc>
                        <a:spcAft>
                          <a:spcPts val="1000"/>
                        </a:spcAft>
                      </a:pPr>
                      <a:r>
                        <a:rPr lang="en-GB" sz="1600" b="1" dirty="0">
                          <a:solidFill>
                            <a:schemeClr val="tx1"/>
                          </a:solidFill>
                          <a:effectLst/>
                        </a:rPr>
                        <a:t>An additional safeguard to protect against unauthorized discharges to sewer</a:t>
                      </a:r>
                      <a:endParaRPr lang="en-US" sz="1600" b="1" dirty="0">
                        <a:solidFill>
                          <a:schemeClr val="tx1"/>
                        </a:solidFill>
                        <a:effectLst/>
                        <a:latin typeface="Calibri" charset="0"/>
                        <a:ea typeface="宋体" charset="-122"/>
                        <a:cs typeface="Arial" charset="0"/>
                      </a:endParaRPr>
                    </a:p>
                  </a:txBody>
                  <a:tcPr marL="62805" marR="62805" marT="0" marB="0"/>
                </a:tc>
              </a:tr>
              <a:tr h="808453">
                <a:tc>
                  <a:txBody>
                    <a:bodyPr/>
                    <a:lstStyle/>
                    <a:p>
                      <a:pPr>
                        <a:lnSpc>
                          <a:spcPct val="115000"/>
                        </a:lnSpc>
                        <a:spcAft>
                          <a:spcPts val="0"/>
                        </a:spcAft>
                      </a:pPr>
                      <a:r>
                        <a:rPr lang="en-US" sz="1600" b="1" dirty="0">
                          <a:solidFill>
                            <a:schemeClr val="tx1"/>
                          </a:solidFill>
                          <a:effectLst/>
                        </a:rPr>
                        <a:t>Level 3     ADVANCED all of the above + further disaggregation on suitability of all wastewater for reuse</a:t>
                      </a:r>
                      <a:endParaRPr lang="en-US" sz="1600" b="1" dirty="0">
                        <a:solidFill>
                          <a:schemeClr val="tx1"/>
                        </a:solidFill>
                        <a:effectLst/>
                        <a:latin typeface="Calibri" charset="0"/>
                        <a:ea typeface="宋体" charset="-122"/>
                        <a:cs typeface="Arial" charset="0"/>
                      </a:endParaRPr>
                    </a:p>
                  </a:txBody>
                  <a:tcPr marL="62805" marR="62805" marT="0" marB="0"/>
                </a:tc>
                <a:tc>
                  <a:txBody>
                    <a:bodyPr/>
                    <a:lstStyle/>
                    <a:p>
                      <a:pPr>
                        <a:lnSpc>
                          <a:spcPct val="115000"/>
                        </a:lnSpc>
                        <a:spcAft>
                          <a:spcPts val="1000"/>
                        </a:spcAft>
                      </a:pPr>
                      <a:r>
                        <a:rPr lang="en-GB" sz="1600" b="1" dirty="0">
                          <a:solidFill>
                            <a:schemeClr val="tx1"/>
                          </a:solidFill>
                          <a:effectLst/>
                        </a:rPr>
                        <a:t>To promote recycling and reuse by assessment of potential </a:t>
                      </a:r>
                      <a:endParaRPr lang="en-US" sz="1600" b="1" dirty="0">
                        <a:solidFill>
                          <a:schemeClr val="tx1"/>
                        </a:solidFill>
                        <a:effectLst/>
                        <a:latin typeface="Calibri" charset="0"/>
                        <a:ea typeface="宋体" charset="-122"/>
                        <a:cs typeface="Arial" charset="0"/>
                      </a:endParaRPr>
                    </a:p>
                  </a:txBody>
                  <a:tcPr marL="62805" marR="62805" marT="0" marB="0"/>
                </a:tc>
              </a:tr>
              <a:tr h="760881">
                <a:tc>
                  <a:txBody>
                    <a:bodyPr/>
                    <a:lstStyle/>
                    <a:p>
                      <a:pPr>
                        <a:lnSpc>
                          <a:spcPct val="115000"/>
                        </a:lnSpc>
                        <a:spcAft>
                          <a:spcPts val="0"/>
                        </a:spcAft>
                      </a:pPr>
                      <a:r>
                        <a:rPr lang="en-US" sz="1600" b="1" dirty="0">
                          <a:solidFill>
                            <a:schemeClr val="tx1"/>
                          </a:solidFill>
                          <a:effectLst/>
                        </a:rPr>
                        <a:t>Level 4     OPTIMAL all of the above + the proportion of wastewater safely reused</a:t>
                      </a:r>
                      <a:endParaRPr lang="en-US" sz="1600" b="1" dirty="0">
                        <a:solidFill>
                          <a:schemeClr val="tx1"/>
                        </a:solidFill>
                        <a:effectLst/>
                        <a:latin typeface="Calibri" charset="0"/>
                        <a:ea typeface="宋体" charset="-122"/>
                        <a:cs typeface="Arial" charset="0"/>
                      </a:endParaRPr>
                    </a:p>
                  </a:txBody>
                  <a:tcPr marL="62805" marR="62805" marT="0" marB="0"/>
                </a:tc>
                <a:tc>
                  <a:txBody>
                    <a:bodyPr/>
                    <a:lstStyle/>
                    <a:p>
                      <a:pPr>
                        <a:lnSpc>
                          <a:spcPct val="115000"/>
                        </a:lnSpc>
                        <a:spcAft>
                          <a:spcPts val="1000"/>
                        </a:spcAft>
                      </a:pPr>
                      <a:r>
                        <a:rPr lang="en-GB" sz="1600" b="1" dirty="0">
                          <a:solidFill>
                            <a:schemeClr val="tx1"/>
                          </a:solidFill>
                          <a:effectLst/>
                        </a:rPr>
                        <a:t>To indicate which countries currently practise safe reuse</a:t>
                      </a:r>
                      <a:endParaRPr lang="en-US" sz="1600" b="1" dirty="0">
                        <a:solidFill>
                          <a:schemeClr val="tx1"/>
                        </a:solidFill>
                        <a:effectLst/>
                        <a:latin typeface="Calibri" charset="0"/>
                        <a:ea typeface="宋体" charset="-122"/>
                        <a:cs typeface="Arial" charset="0"/>
                      </a:endParaRPr>
                    </a:p>
                  </a:txBody>
                  <a:tcPr marL="62805" marR="62805" marT="0" marB="0"/>
                </a:tc>
              </a:tr>
            </a:tbl>
          </a:graphicData>
        </a:graphic>
      </p:graphicFrame>
    </p:spTree>
    <p:extLst>
      <p:ext uri="{BB962C8B-B14F-4D97-AF65-F5344CB8AC3E}">
        <p14:creationId xmlns:p14="http://schemas.microsoft.com/office/powerpoint/2010/main" val="17148175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this means…</a:t>
            </a:r>
            <a:endParaRPr lang="en-US" dirty="0"/>
          </a:p>
        </p:txBody>
      </p:sp>
      <p:sp>
        <p:nvSpPr>
          <p:cNvPr id="3" name="Content Placeholder 2"/>
          <p:cNvSpPr>
            <a:spLocks noGrp="1"/>
          </p:cNvSpPr>
          <p:nvPr>
            <p:ph idx="1"/>
          </p:nvPr>
        </p:nvSpPr>
        <p:spPr/>
        <p:txBody>
          <a:bodyPr>
            <a:normAutofit fontScale="92500" lnSpcReduction="20000"/>
          </a:bodyPr>
          <a:lstStyle/>
          <a:p>
            <a:r>
              <a:rPr lang="en-US" sz="3200" dirty="0" smtClean="0"/>
              <a:t>Protect scarce water resources  from the impact of pollution (</a:t>
            </a:r>
            <a:r>
              <a:rPr lang="en-US" sz="3200" dirty="0" err="1" smtClean="0"/>
              <a:t>faecal</a:t>
            </a:r>
            <a:r>
              <a:rPr lang="en-US" sz="3200" dirty="0" smtClean="0"/>
              <a:t>  and toxic chemicals)</a:t>
            </a:r>
          </a:p>
          <a:p>
            <a:endParaRPr lang="en-US" sz="3200" dirty="0" smtClean="0"/>
          </a:p>
          <a:p>
            <a:r>
              <a:rPr lang="en-US" sz="3200" dirty="0" smtClean="0"/>
              <a:t>Ladder allows the application of `polluter-pays-principle` in </a:t>
            </a:r>
            <a:r>
              <a:rPr lang="en-US" sz="3200" dirty="0" err="1" smtClean="0"/>
              <a:t>prcatice</a:t>
            </a:r>
            <a:endParaRPr lang="en-US" sz="3200" dirty="0" smtClean="0"/>
          </a:p>
          <a:p>
            <a:endParaRPr lang="en-US" sz="3200" dirty="0" smtClean="0"/>
          </a:p>
          <a:p>
            <a:r>
              <a:rPr lang="en-US" sz="3200" dirty="0" smtClean="0"/>
              <a:t>Ladder allows starting modestly and then progressively  improve</a:t>
            </a:r>
          </a:p>
          <a:p>
            <a:endParaRPr lang="en-US" sz="3200" dirty="0" smtClean="0"/>
          </a:p>
          <a:p>
            <a:r>
              <a:rPr lang="en-US" sz="3200" dirty="0" smtClean="0"/>
              <a:t>Re-use  - offset water scarcity </a:t>
            </a:r>
            <a:r>
              <a:rPr lang="en-US" dirty="0" smtClean="0"/>
              <a:t> </a:t>
            </a:r>
            <a:endParaRPr lang="en-US" dirty="0"/>
          </a:p>
        </p:txBody>
      </p:sp>
    </p:spTree>
    <p:extLst>
      <p:ext uri="{BB962C8B-B14F-4D97-AF65-F5344CB8AC3E}">
        <p14:creationId xmlns:p14="http://schemas.microsoft.com/office/powerpoint/2010/main" val="17447710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370854"/>
          </a:xfrm>
        </p:spPr>
        <p:txBody>
          <a:bodyPr>
            <a:normAutofit fontScale="90000"/>
          </a:bodyPr>
          <a:lstStyle/>
          <a:p>
            <a:r>
              <a:rPr lang="en-US" b="1" dirty="0" smtClean="0">
                <a:latin typeface="Bell MT" charset="0"/>
                <a:ea typeface="Bell MT" charset="0"/>
                <a:cs typeface="Bell MT" charset="0"/>
              </a:rPr>
              <a:t>Speed  &amp; scale is needed…</a:t>
            </a:r>
            <a:endParaRPr lang="en-US" b="1" dirty="0">
              <a:latin typeface="Bell MT" charset="0"/>
              <a:ea typeface="Bell MT" charset="0"/>
              <a:cs typeface="Bell MT" charset="0"/>
            </a:endParaRPr>
          </a:p>
        </p:txBody>
      </p:sp>
      <p:sp>
        <p:nvSpPr>
          <p:cNvPr id="3" name="Content Placeholder 2"/>
          <p:cNvSpPr>
            <a:spLocks noGrp="1"/>
          </p:cNvSpPr>
          <p:nvPr>
            <p:ph idx="1"/>
          </p:nvPr>
        </p:nvSpPr>
        <p:spPr>
          <a:xfrm>
            <a:off x="0" y="836340"/>
            <a:ext cx="9144000" cy="6021659"/>
          </a:xfrm>
        </p:spPr>
        <p:txBody>
          <a:bodyPr>
            <a:normAutofit fontScale="77500" lnSpcReduction="20000"/>
          </a:bodyPr>
          <a:lstStyle/>
          <a:p>
            <a:pPr marL="514350" lvl="1" indent="-514350">
              <a:spcBef>
                <a:spcPts val="1000"/>
              </a:spcBef>
              <a:buAutoNum type="arabicPeriod"/>
            </a:pPr>
            <a:r>
              <a:rPr lang="en-US" sz="2800" b="1" dirty="0" smtClean="0">
                <a:solidFill>
                  <a:srgbClr val="C00000"/>
                </a:solidFill>
              </a:rPr>
              <a:t>Improve ocean governance at global, regional, national and local levels </a:t>
            </a:r>
          </a:p>
          <a:p>
            <a:pPr marL="0" lvl="1" indent="0">
              <a:spcBef>
                <a:spcPts val="1000"/>
              </a:spcBef>
              <a:buNone/>
            </a:pPr>
            <a:r>
              <a:rPr lang="en-US" sz="2200" dirty="0"/>
              <a:t>a) Protection against pollution and ecosystem </a:t>
            </a:r>
            <a:r>
              <a:rPr lang="en-US" sz="2200" dirty="0" smtClean="0"/>
              <a:t>degradation - </a:t>
            </a:r>
            <a:endParaRPr lang="en-US" sz="2200" dirty="0" smtClean="0"/>
          </a:p>
          <a:p>
            <a:pPr marL="457200" lvl="2" indent="0">
              <a:spcBef>
                <a:spcPts val="1000"/>
              </a:spcBef>
              <a:buNone/>
            </a:pPr>
            <a:r>
              <a:rPr lang="en-US" sz="1700" dirty="0" smtClean="0"/>
              <a:t>e.g</a:t>
            </a:r>
            <a:r>
              <a:rPr lang="en-US" sz="1700" dirty="0"/>
              <a:t>. </a:t>
            </a:r>
            <a:r>
              <a:rPr lang="en-GB" sz="1700" b="1" dirty="0"/>
              <a:t>Revised legislative proposals on waste  </a:t>
            </a:r>
            <a:r>
              <a:rPr lang="en-GB" sz="1700" dirty="0"/>
              <a:t>- to  promote </a:t>
            </a:r>
            <a:r>
              <a:rPr lang="en-US" sz="1700" dirty="0"/>
              <a:t>“closing the loop” of product </a:t>
            </a:r>
            <a:r>
              <a:rPr lang="en-US" sz="1700" dirty="0" smtClean="0"/>
              <a:t>lifecycles</a:t>
            </a:r>
            <a:r>
              <a:rPr lang="en-US" sz="1700" dirty="0"/>
              <a:t>. </a:t>
            </a:r>
            <a:r>
              <a:rPr lang="en-GB" sz="1700" dirty="0"/>
              <a:t>E.g. Circular Economy Package</a:t>
            </a:r>
            <a:r>
              <a:rPr lang="en-US" sz="1700" dirty="0"/>
              <a:t>: EU Action Plan for the Circular Economy that establishes a concrete and ambitious </a:t>
            </a:r>
            <a:r>
              <a:rPr lang="en-US" sz="1700" dirty="0" err="1"/>
              <a:t>programme</a:t>
            </a:r>
            <a:r>
              <a:rPr lang="en-US" sz="1700" dirty="0"/>
              <a:t> of action, with set clear targets for reduction of waste  and with measures covering the whole cycle: from production and consumption to waste management and the market for secondary raw materials. </a:t>
            </a:r>
            <a:r>
              <a:rPr lang="en-US" sz="1700" dirty="0" smtClean="0"/>
              <a:t>i.e. </a:t>
            </a:r>
            <a:r>
              <a:rPr lang="en-US" sz="2200" dirty="0" smtClean="0">
                <a:solidFill>
                  <a:srgbClr val="C00000"/>
                </a:solidFill>
              </a:rPr>
              <a:t>a</a:t>
            </a:r>
            <a:r>
              <a:rPr lang="en-US" sz="2200" dirty="0" smtClean="0">
                <a:solidFill>
                  <a:srgbClr val="C00000"/>
                </a:solidFill>
              </a:rPr>
              <a:t>dopt a systemic  approach </a:t>
            </a:r>
          </a:p>
          <a:p>
            <a:pPr marL="0" lvl="1" indent="0">
              <a:spcBef>
                <a:spcPts val="1000"/>
              </a:spcBef>
              <a:buNone/>
            </a:pPr>
            <a:r>
              <a:rPr lang="en-US" sz="2800" b="1" dirty="0" smtClean="0">
                <a:solidFill>
                  <a:srgbClr val="C00000"/>
                </a:solidFill>
              </a:rPr>
              <a:t>2. Implementation of commitments/obligations - Standards for protection &amp;  compliance </a:t>
            </a:r>
          </a:p>
          <a:p>
            <a:pPr marL="0" lvl="1" indent="0">
              <a:spcBef>
                <a:spcPts val="1000"/>
              </a:spcBef>
              <a:buNone/>
            </a:pPr>
            <a:r>
              <a:rPr lang="en-US" sz="2800" b="1" i="1" dirty="0" smtClean="0"/>
              <a:t>How many  are aware of the global, regional, national commitments  and existing reporting? </a:t>
            </a:r>
          </a:p>
          <a:p>
            <a:pPr marL="457200" lvl="2" indent="0">
              <a:spcBef>
                <a:spcPts val="1000"/>
              </a:spcBef>
              <a:buNone/>
            </a:pPr>
            <a:r>
              <a:rPr lang="en-US" b="1" dirty="0" smtClean="0">
                <a:solidFill>
                  <a:srgbClr val="0070C0"/>
                </a:solidFill>
              </a:rPr>
              <a:t>UN Oceans Compact: - </a:t>
            </a:r>
            <a:r>
              <a:rPr lang="en-US" dirty="0" smtClean="0"/>
              <a:t>establishes 3 </a:t>
            </a:r>
            <a:r>
              <a:rPr lang="en-US" dirty="0"/>
              <a:t>objectives: </a:t>
            </a:r>
            <a:r>
              <a:rPr lang="en-US" b="1" dirty="0"/>
              <a:t>protecting</a:t>
            </a:r>
            <a:r>
              <a:rPr lang="en-US" dirty="0"/>
              <a:t> people and </a:t>
            </a:r>
            <a:r>
              <a:rPr lang="en-US" b="1" dirty="0"/>
              <a:t>improving the health </a:t>
            </a:r>
            <a:r>
              <a:rPr lang="en-US" dirty="0"/>
              <a:t>of the oceans; protecting, recovering and sustaining the oceans’ environment and natural resources; and strengthening ocean knowledge and the management of oceans. </a:t>
            </a:r>
            <a:endParaRPr lang="en-US" dirty="0" smtClean="0"/>
          </a:p>
          <a:p>
            <a:pPr marL="457200" lvl="2" indent="0">
              <a:spcBef>
                <a:spcPts val="1000"/>
              </a:spcBef>
              <a:buNone/>
            </a:pPr>
            <a:r>
              <a:rPr lang="en-US" dirty="0" smtClean="0"/>
              <a:t>-     Mapping /establish the baseline</a:t>
            </a:r>
          </a:p>
          <a:p>
            <a:pPr marL="800100" lvl="2" indent="-342900">
              <a:spcBef>
                <a:spcPts val="1000"/>
              </a:spcBef>
              <a:buFontTx/>
              <a:buChar char="-"/>
            </a:pPr>
            <a:r>
              <a:rPr lang="en-US" dirty="0" smtClean="0"/>
              <a:t>Link  with on-going initiatives/processes</a:t>
            </a:r>
          </a:p>
          <a:p>
            <a:pPr marL="800100" lvl="2" indent="-342900">
              <a:spcBef>
                <a:spcPts val="1000"/>
              </a:spcBef>
              <a:buFontTx/>
              <a:buChar char="-"/>
            </a:pPr>
            <a:r>
              <a:rPr lang="en-US" dirty="0" smtClean="0"/>
              <a:t>Resource mobilization – means of </a:t>
            </a:r>
            <a:r>
              <a:rPr lang="en-US" dirty="0" err="1" smtClean="0"/>
              <a:t>impl</a:t>
            </a:r>
            <a:r>
              <a:rPr lang="en-US" dirty="0" smtClean="0"/>
              <a:t>. of plans  and targets</a:t>
            </a:r>
          </a:p>
          <a:p>
            <a:pPr marL="0" lvl="1" indent="0">
              <a:spcBef>
                <a:spcPts val="1000"/>
              </a:spcBef>
              <a:buNone/>
            </a:pPr>
            <a:r>
              <a:rPr lang="en-US" sz="2800" b="1" dirty="0" smtClean="0">
                <a:solidFill>
                  <a:srgbClr val="0070C0"/>
                </a:solidFill>
              </a:rPr>
              <a:t>3. </a:t>
            </a:r>
            <a:r>
              <a:rPr lang="en-US" sz="2800" b="1" dirty="0" smtClean="0">
                <a:solidFill>
                  <a:srgbClr val="C00000"/>
                </a:solidFill>
              </a:rPr>
              <a:t>Establishing </a:t>
            </a:r>
            <a:r>
              <a:rPr lang="en-US" sz="2800" b="1" dirty="0">
                <a:solidFill>
                  <a:srgbClr val="C00000"/>
                </a:solidFill>
              </a:rPr>
              <a:t>circular  profitable solutions/innovations </a:t>
            </a:r>
            <a:r>
              <a:rPr lang="en-US" sz="2000" b="1" dirty="0"/>
              <a:t>for businesses – e.g. through peer </a:t>
            </a:r>
            <a:r>
              <a:rPr lang="en-US" sz="2000" b="1" dirty="0" smtClean="0"/>
              <a:t>co-creators – SDG17</a:t>
            </a:r>
          </a:p>
          <a:p>
            <a:pPr marL="0" lvl="1" indent="0">
              <a:spcBef>
                <a:spcPts val="1000"/>
              </a:spcBef>
              <a:buNone/>
            </a:pPr>
            <a:r>
              <a:rPr lang="en-GB" sz="2000" dirty="0"/>
              <a:t>Crucial to </a:t>
            </a:r>
            <a:r>
              <a:rPr lang="en-GB" sz="2000" b="1" dirty="0">
                <a:solidFill>
                  <a:srgbClr val="0070C0"/>
                </a:solidFill>
              </a:rPr>
              <a:t>review our modes of production and consumption</a:t>
            </a:r>
            <a:r>
              <a:rPr lang="en-GB" sz="2000" dirty="0"/>
              <a:t> at all levels of society.  </a:t>
            </a:r>
            <a:endParaRPr lang="en-GB" sz="2000" dirty="0" smtClean="0"/>
          </a:p>
          <a:p>
            <a:pPr marL="0" lvl="1" indent="0">
              <a:spcBef>
                <a:spcPts val="1000"/>
              </a:spcBef>
              <a:buNone/>
            </a:pPr>
            <a:r>
              <a:rPr lang="en-GB" sz="2600" dirty="0" smtClean="0"/>
              <a:t>4. </a:t>
            </a:r>
            <a:r>
              <a:rPr lang="en-GB" sz="2600" b="1" dirty="0" smtClean="0">
                <a:solidFill>
                  <a:srgbClr val="C00000"/>
                </a:solidFill>
              </a:rPr>
              <a:t>Review Legal, Policy , Regulatory frameworks </a:t>
            </a:r>
            <a:r>
              <a:rPr lang="en-GB" sz="2600" dirty="0" smtClean="0"/>
              <a:t>to align with development agenda   and needed monitoring actions and capacities  -enhance </a:t>
            </a:r>
            <a:r>
              <a:rPr lang="en-GB" sz="2600" b="1" u="sng" dirty="0" smtClean="0">
                <a:solidFill>
                  <a:srgbClr val="C00000"/>
                </a:solidFill>
              </a:rPr>
              <a:t>political accountability </a:t>
            </a:r>
            <a:endParaRPr lang="en-GB" sz="2600" b="1" u="sng" dirty="0">
              <a:solidFill>
                <a:srgbClr val="C00000"/>
              </a:solidFill>
            </a:endParaRPr>
          </a:p>
          <a:p>
            <a:pPr marL="0" lvl="1" indent="0">
              <a:spcBef>
                <a:spcPts val="1000"/>
              </a:spcBef>
              <a:buNone/>
            </a:pPr>
            <a:endParaRPr lang="en-US" sz="2000" b="1" u="sng" dirty="0">
              <a:solidFill>
                <a:srgbClr val="C00000"/>
              </a:solidFill>
            </a:endParaRPr>
          </a:p>
          <a:p>
            <a:pPr marL="0" lvl="1" indent="0">
              <a:spcBef>
                <a:spcPts val="1000"/>
              </a:spcBef>
              <a:buNone/>
            </a:pPr>
            <a:endParaRPr lang="en-US" sz="2800" dirty="0"/>
          </a:p>
          <a:p>
            <a:pPr marL="0" lvl="1" indent="0">
              <a:spcBef>
                <a:spcPts val="1000"/>
              </a:spcBef>
              <a:buNone/>
            </a:pPr>
            <a:endParaRPr lang="en-US" sz="2800" b="1" dirty="0" smtClean="0">
              <a:solidFill>
                <a:srgbClr val="0070C0"/>
              </a:solidFill>
            </a:endParaRPr>
          </a:p>
        </p:txBody>
      </p:sp>
    </p:spTree>
    <p:extLst>
      <p:ext uri="{BB962C8B-B14F-4D97-AF65-F5344CB8AC3E}">
        <p14:creationId xmlns:p14="http://schemas.microsoft.com/office/powerpoint/2010/main" val="21210425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a:t>
            </a:r>
            <a:endParaRPr lang="en-US" dirty="0"/>
          </a:p>
        </p:txBody>
      </p:sp>
      <p:sp>
        <p:nvSpPr>
          <p:cNvPr id="5" name="TextBox 4"/>
          <p:cNvSpPr txBox="1"/>
          <p:nvPr/>
        </p:nvSpPr>
        <p:spPr>
          <a:xfrm>
            <a:off x="1600200" y="1348739"/>
            <a:ext cx="5909310" cy="400110"/>
          </a:xfrm>
          <a:prstGeom prst="rect">
            <a:avLst/>
          </a:prstGeom>
          <a:noFill/>
        </p:spPr>
        <p:txBody>
          <a:bodyPr wrap="square" rtlCol="0">
            <a:spAutoFit/>
          </a:bodyPr>
          <a:lstStyle/>
          <a:p>
            <a:pPr algn="ctr"/>
            <a:r>
              <a:rPr lang="en-US" sz="2000" smtClean="0"/>
              <a:t>Email:rose.alabaster@gmail.com</a:t>
            </a:r>
            <a:endParaRPr lang="en-US" sz="2000" dirty="0"/>
          </a:p>
        </p:txBody>
      </p:sp>
      <p:pic>
        <p:nvPicPr>
          <p:cNvPr id="7" name="Picture 6"/>
          <p:cNvPicPr>
            <a:picLocks noChangeAspect="1"/>
          </p:cNvPicPr>
          <p:nvPr/>
        </p:nvPicPr>
        <p:blipFill>
          <a:blip r:embed="rId2"/>
          <a:stretch>
            <a:fillRect/>
          </a:stretch>
        </p:blipFill>
        <p:spPr>
          <a:xfrm>
            <a:off x="0" y="2076757"/>
            <a:ext cx="9144000" cy="4771531"/>
          </a:xfrm>
          <a:prstGeom prst="rect">
            <a:avLst/>
          </a:prstGeom>
        </p:spPr>
      </p:pic>
    </p:spTree>
    <p:extLst>
      <p:ext uri="{BB962C8B-B14F-4D97-AF65-F5344CB8AC3E}">
        <p14:creationId xmlns:p14="http://schemas.microsoft.com/office/powerpoint/2010/main" val="2831394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latin typeface="Bell MT" charset="0"/>
                <a:ea typeface="Bell MT" charset="0"/>
                <a:cs typeface="Bell MT" charset="0"/>
              </a:rPr>
              <a:t>GEOGLOWS  Mission</a:t>
            </a:r>
            <a:endParaRPr lang="en-US" sz="4000" b="1" dirty="0">
              <a:latin typeface="Bell MT" charset="0"/>
              <a:ea typeface="Bell MT" charset="0"/>
              <a:cs typeface="Bell MT" charset="0"/>
            </a:endParaRPr>
          </a:p>
        </p:txBody>
      </p:sp>
      <p:sp>
        <p:nvSpPr>
          <p:cNvPr id="3" name="Content Placeholder 2"/>
          <p:cNvSpPr>
            <a:spLocks noGrp="1"/>
          </p:cNvSpPr>
          <p:nvPr>
            <p:ph idx="1"/>
          </p:nvPr>
        </p:nvSpPr>
        <p:spPr/>
        <p:txBody>
          <a:bodyPr>
            <a:normAutofit fontScale="70000" lnSpcReduction="20000"/>
          </a:bodyPr>
          <a:lstStyle/>
          <a:p>
            <a:pPr marL="0" indent="0">
              <a:buNone/>
            </a:pPr>
            <a:r>
              <a:rPr lang="en-US" dirty="0"/>
              <a:t>“To connect the demand for sound and timely environmental information to the supply of data, information and knowledge about the Earth’s water system and to explore the science needed to achieve the goals outlined in the GEOGLOWS </a:t>
            </a:r>
            <a:r>
              <a:rPr lang="en-US" dirty="0" smtClean="0"/>
              <a:t>initiative… </a:t>
            </a:r>
            <a:endParaRPr lang="en-US" dirty="0"/>
          </a:p>
          <a:p>
            <a:endParaRPr lang="en-US" dirty="0"/>
          </a:p>
          <a:p>
            <a:pPr marL="0" indent="0">
              <a:buNone/>
            </a:pPr>
            <a:r>
              <a:rPr lang="en-US" dirty="0">
                <a:solidFill>
                  <a:srgbClr val="00B0F0"/>
                </a:solidFill>
              </a:rPr>
              <a:t>Advocacy for broad, </a:t>
            </a:r>
            <a:r>
              <a:rPr lang="en-US" u="sng" dirty="0">
                <a:solidFill>
                  <a:srgbClr val="00B0F0"/>
                </a:solidFill>
              </a:rPr>
              <a:t>open data policies </a:t>
            </a:r>
            <a:r>
              <a:rPr lang="en-US" dirty="0" smtClean="0">
                <a:solidFill>
                  <a:srgbClr val="00B0F0"/>
                </a:solidFill>
              </a:rPr>
              <a:t>&amp; for </a:t>
            </a:r>
            <a:r>
              <a:rPr lang="en-US" dirty="0">
                <a:solidFill>
                  <a:srgbClr val="00B0F0"/>
                </a:solidFill>
              </a:rPr>
              <a:t>the realization of the </a:t>
            </a:r>
            <a:r>
              <a:rPr lang="en-US" u="sng" dirty="0">
                <a:solidFill>
                  <a:srgbClr val="00B0F0"/>
                </a:solidFill>
              </a:rPr>
              <a:t>right to access information </a:t>
            </a:r>
            <a:r>
              <a:rPr lang="en-US" dirty="0" smtClean="0">
                <a:solidFill>
                  <a:srgbClr val="00B0F0"/>
                </a:solidFill>
              </a:rPr>
              <a:t>helps ensure </a:t>
            </a:r>
            <a:r>
              <a:rPr lang="en-US" dirty="0">
                <a:solidFill>
                  <a:srgbClr val="00B0F0"/>
                </a:solidFill>
              </a:rPr>
              <a:t>that the data collected through national, regional and global observing systems is made </a:t>
            </a:r>
            <a:r>
              <a:rPr lang="en-US" u="sng" dirty="0">
                <a:solidFill>
                  <a:srgbClr val="00B0F0"/>
                </a:solidFill>
              </a:rPr>
              <a:t>available in the public domain </a:t>
            </a:r>
            <a:r>
              <a:rPr lang="en-US" dirty="0">
                <a:solidFill>
                  <a:srgbClr val="00B0F0"/>
                </a:solidFill>
              </a:rPr>
              <a:t>and </a:t>
            </a:r>
            <a:r>
              <a:rPr lang="en-US" u="sng" dirty="0">
                <a:solidFill>
                  <a:srgbClr val="00B0F0"/>
                </a:solidFill>
              </a:rPr>
              <a:t>applied to decision-making</a:t>
            </a:r>
            <a:r>
              <a:rPr lang="en-US" dirty="0" smtClean="0">
                <a:solidFill>
                  <a:srgbClr val="00B0F0"/>
                </a:solidFill>
              </a:rPr>
              <a:t>.</a:t>
            </a:r>
          </a:p>
          <a:p>
            <a:endParaRPr lang="en-US" dirty="0" smtClean="0">
              <a:solidFill>
                <a:srgbClr val="00B0F0"/>
              </a:solidFill>
            </a:endParaRPr>
          </a:p>
          <a:p>
            <a:pPr marL="0" indent="0">
              <a:buNone/>
            </a:pPr>
            <a:r>
              <a:rPr lang="en-US" b="1" dirty="0">
                <a:solidFill>
                  <a:srgbClr val="00B0F0"/>
                </a:solidFill>
              </a:rPr>
              <a:t>P</a:t>
            </a:r>
            <a:r>
              <a:rPr lang="en-US" b="1" dirty="0" smtClean="0">
                <a:solidFill>
                  <a:srgbClr val="00B0F0"/>
                </a:solidFill>
              </a:rPr>
              <a:t>olicy </a:t>
            </a:r>
            <a:r>
              <a:rPr lang="en-US" b="1" dirty="0">
                <a:solidFill>
                  <a:srgbClr val="00B0F0"/>
                </a:solidFill>
              </a:rPr>
              <a:t>drivers </a:t>
            </a:r>
            <a:r>
              <a:rPr lang="en-US" b="1" dirty="0" smtClean="0">
                <a:solidFill>
                  <a:srgbClr val="00B0F0"/>
                </a:solidFill>
              </a:rPr>
              <a:t> </a:t>
            </a:r>
          </a:p>
          <a:p>
            <a:pPr lvl="1">
              <a:buFont typeface="Wingdings" charset="2"/>
              <a:buChar char="q"/>
            </a:pPr>
            <a:r>
              <a:rPr lang="en-US" b="1" dirty="0" smtClean="0"/>
              <a:t>SDGs</a:t>
            </a:r>
            <a:r>
              <a:rPr lang="en-US" b="1" dirty="0" smtClean="0">
                <a:solidFill>
                  <a:srgbClr val="00B0F0"/>
                </a:solidFill>
              </a:rPr>
              <a:t> </a:t>
            </a:r>
          </a:p>
          <a:p>
            <a:pPr lvl="1">
              <a:buFont typeface="Wingdings" charset="2"/>
              <a:buChar char="q"/>
            </a:pPr>
            <a:r>
              <a:rPr lang="en-US" dirty="0" smtClean="0"/>
              <a:t>the </a:t>
            </a:r>
            <a:r>
              <a:rPr lang="en-US" dirty="0"/>
              <a:t>Addis Ababa Action Agenda, </a:t>
            </a:r>
            <a:endParaRPr lang="en-US" dirty="0" smtClean="0"/>
          </a:p>
          <a:p>
            <a:pPr lvl="1">
              <a:buFont typeface="Wingdings" charset="2"/>
              <a:buChar char="q"/>
            </a:pPr>
            <a:r>
              <a:rPr lang="en-US" dirty="0" smtClean="0"/>
              <a:t>the </a:t>
            </a:r>
            <a:r>
              <a:rPr lang="en-US" dirty="0"/>
              <a:t>Paris Agreement on climate change, </a:t>
            </a:r>
            <a:endParaRPr lang="en-US" dirty="0" smtClean="0"/>
          </a:p>
          <a:p>
            <a:pPr lvl="1">
              <a:buFont typeface="Wingdings" charset="2"/>
              <a:buChar char="q"/>
            </a:pPr>
            <a:r>
              <a:rPr lang="en-US" dirty="0" smtClean="0"/>
              <a:t>the </a:t>
            </a:r>
            <a:r>
              <a:rPr lang="en-US" dirty="0"/>
              <a:t>Sendai Framework for Disaster </a:t>
            </a:r>
            <a:r>
              <a:rPr lang="en-US" dirty="0" smtClean="0"/>
              <a:t>Risk Reduction </a:t>
            </a:r>
            <a:r>
              <a:rPr lang="en-US" dirty="0"/>
              <a:t>and </a:t>
            </a:r>
            <a:endParaRPr lang="en-US" dirty="0" smtClean="0"/>
          </a:p>
          <a:p>
            <a:pPr lvl="1">
              <a:buFont typeface="Wingdings" charset="2"/>
              <a:buChar char="q"/>
            </a:pPr>
            <a:r>
              <a:rPr lang="en-US" dirty="0" smtClean="0"/>
              <a:t>Aichi </a:t>
            </a:r>
            <a:r>
              <a:rPr lang="en-US" dirty="0"/>
              <a:t>Targets of The Convention on Biodiversity”</a:t>
            </a:r>
          </a:p>
          <a:p>
            <a:endParaRPr lang="en-US" dirty="0"/>
          </a:p>
        </p:txBody>
      </p:sp>
    </p:spTree>
    <p:extLst>
      <p:ext uri="{BB962C8B-B14F-4D97-AF65-F5344CB8AC3E}">
        <p14:creationId xmlns:p14="http://schemas.microsoft.com/office/powerpoint/2010/main" val="5396212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28" y="1038891"/>
            <a:ext cx="8510151" cy="5847755"/>
          </a:xfrm>
          <a:prstGeom prst="rect">
            <a:avLst/>
          </a:prstGeom>
          <a:noFill/>
        </p:spPr>
        <p:txBody>
          <a:bodyPr wrap="square" rtlCol="0">
            <a:spAutoFit/>
          </a:bodyPr>
          <a:lstStyle/>
          <a:p>
            <a:pPr marL="285744" indent="-285744">
              <a:spcAft>
                <a:spcPts val="600"/>
              </a:spcAft>
              <a:buFont typeface="Arial" panose="020B0604020202020204" pitchFamily="34" charset="0"/>
              <a:buChar char="•"/>
            </a:pPr>
            <a:r>
              <a:rPr lang="en-US" b="1" dirty="0"/>
              <a:t>Water sustainability is a critical issue </a:t>
            </a:r>
            <a:r>
              <a:rPr lang="en-US" dirty="0"/>
              <a:t>in sustainable development and for the achievement of the SDGs</a:t>
            </a:r>
            <a:r>
              <a:rPr lang="en-US" dirty="0" smtClean="0"/>
              <a:t>.</a:t>
            </a:r>
          </a:p>
          <a:p>
            <a:pPr marL="285744" indent="-285744">
              <a:spcAft>
                <a:spcPts val="600"/>
              </a:spcAft>
              <a:buFont typeface="Arial" panose="020B0604020202020204" pitchFamily="34" charset="0"/>
              <a:buChar char="•"/>
            </a:pPr>
            <a:endParaRPr lang="en-US" dirty="0"/>
          </a:p>
          <a:p>
            <a:pPr marL="285744" indent="-285744">
              <a:spcAft>
                <a:spcPts val="600"/>
              </a:spcAft>
              <a:buFont typeface="Arial" panose="020B0604020202020204" pitchFamily="34" charset="0"/>
              <a:buChar char="•"/>
            </a:pPr>
            <a:r>
              <a:rPr lang="en-US" b="1" dirty="0"/>
              <a:t>Decision-making in water resources planning and management </a:t>
            </a:r>
            <a:r>
              <a:rPr lang="en-US" dirty="0"/>
              <a:t>can be supported with the improved use of earth observation data and associated analytical tools and services</a:t>
            </a:r>
            <a:r>
              <a:rPr lang="en-US" dirty="0" smtClean="0"/>
              <a:t>.</a:t>
            </a:r>
          </a:p>
          <a:p>
            <a:pPr marL="285744" indent="-285744">
              <a:spcAft>
                <a:spcPts val="600"/>
              </a:spcAft>
              <a:buFont typeface="Arial" panose="020B0604020202020204" pitchFamily="34" charset="0"/>
              <a:buChar char="•"/>
            </a:pPr>
            <a:endParaRPr lang="en-US" dirty="0"/>
          </a:p>
          <a:p>
            <a:pPr marL="285744" indent="-285744">
              <a:spcAft>
                <a:spcPts val="600"/>
              </a:spcAft>
              <a:buFont typeface="Arial" panose="020B0604020202020204" pitchFamily="34" charset="0"/>
              <a:buChar char="•"/>
            </a:pPr>
            <a:r>
              <a:rPr lang="en-US" b="1" dirty="0"/>
              <a:t>Poor awareness and use of the available and evolving data </a:t>
            </a:r>
            <a:r>
              <a:rPr lang="en-US" dirty="0"/>
              <a:t>(incl. from earth observation) </a:t>
            </a:r>
            <a:r>
              <a:rPr lang="en-US" b="1" dirty="0"/>
              <a:t>and analytical services</a:t>
            </a:r>
            <a:r>
              <a:rPr lang="en-US" dirty="0"/>
              <a:t> especially in the developing world.</a:t>
            </a:r>
          </a:p>
          <a:p>
            <a:pPr marL="285744" indent="-285744">
              <a:spcAft>
                <a:spcPts val="600"/>
              </a:spcAft>
              <a:buFont typeface="Arial" panose="020B0604020202020204" pitchFamily="34" charset="0"/>
              <a:buChar char="•"/>
            </a:pPr>
            <a:r>
              <a:rPr lang="en-US" dirty="0"/>
              <a:t>Strong need to improve </a:t>
            </a:r>
            <a:r>
              <a:rPr lang="en-US" b="1" dirty="0"/>
              <a:t>open, public-domain access </a:t>
            </a:r>
            <a:r>
              <a:rPr lang="en-US" dirty="0"/>
              <a:t>to critical data and analytical </a:t>
            </a:r>
            <a:r>
              <a:rPr lang="en-US" dirty="0" smtClean="0"/>
              <a:t>services</a:t>
            </a:r>
          </a:p>
          <a:p>
            <a:pPr marL="285744" indent="-285744">
              <a:spcAft>
                <a:spcPts val="600"/>
              </a:spcAft>
              <a:buFont typeface="Arial" panose="020B0604020202020204" pitchFamily="34" charset="0"/>
              <a:buChar char="•"/>
            </a:pPr>
            <a:endParaRPr lang="en-US" dirty="0"/>
          </a:p>
          <a:p>
            <a:pPr marL="285744" indent="-285744">
              <a:spcAft>
                <a:spcPts val="600"/>
              </a:spcAft>
              <a:buFont typeface="Arial" panose="020B0604020202020204" pitchFamily="34" charset="0"/>
              <a:buChar char="•"/>
            </a:pPr>
            <a:r>
              <a:rPr lang="en-US" b="1" dirty="0"/>
              <a:t>Need for improved partnerships </a:t>
            </a:r>
            <a:r>
              <a:rPr lang="en-US" dirty="0"/>
              <a:t>to improve quality of supply of services and connect to demand of end-users</a:t>
            </a:r>
            <a:r>
              <a:rPr lang="en-US" dirty="0" smtClean="0"/>
              <a:t>.</a:t>
            </a:r>
          </a:p>
          <a:p>
            <a:pPr marL="285744" indent="-285744">
              <a:spcAft>
                <a:spcPts val="600"/>
              </a:spcAft>
              <a:buFont typeface="Arial" panose="020B0604020202020204" pitchFamily="34" charset="0"/>
              <a:buChar char="•"/>
            </a:pPr>
            <a:endParaRPr lang="en-US" dirty="0"/>
          </a:p>
          <a:p>
            <a:pPr marL="285744" indent="-285744">
              <a:spcAft>
                <a:spcPts val="600"/>
              </a:spcAft>
              <a:buFont typeface="Arial" panose="020B0604020202020204" pitchFamily="34" charset="0"/>
              <a:buChar char="•"/>
            </a:pPr>
            <a:r>
              <a:rPr lang="en-US" dirty="0"/>
              <a:t>This can lead to </a:t>
            </a:r>
            <a:r>
              <a:rPr lang="en-US" b="1" dirty="0"/>
              <a:t>modernized management of water resources to improve productivity and better manage climate risks</a:t>
            </a:r>
          </a:p>
          <a:p>
            <a:endParaRPr lang="fr-FR" dirty="0">
              <a:solidFill>
                <a:schemeClr val="accent5">
                  <a:lumMod val="75000"/>
                </a:schemeClr>
              </a:solidFill>
              <a:latin typeface="Calibri" panose="020F0502020204030204" pitchFamily="34" charset="0"/>
            </a:endParaRPr>
          </a:p>
        </p:txBody>
      </p:sp>
      <p:sp>
        <p:nvSpPr>
          <p:cNvPr id="6" name="TextBox 5"/>
          <p:cNvSpPr txBox="1"/>
          <p:nvPr/>
        </p:nvSpPr>
        <p:spPr>
          <a:xfrm>
            <a:off x="0" y="332656"/>
            <a:ext cx="8366760" cy="707886"/>
          </a:xfrm>
          <a:prstGeom prst="rect">
            <a:avLst/>
          </a:prstGeom>
          <a:noFill/>
        </p:spPr>
        <p:txBody>
          <a:bodyPr wrap="square" rtlCol="0">
            <a:spAutoFit/>
          </a:bodyPr>
          <a:lstStyle/>
          <a:p>
            <a:pPr algn="ctr"/>
            <a:r>
              <a:rPr lang="en-US" sz="4000" b="1" dirty="0">
                <a:solidFill>
                  <a:srgbClr val="1D324B"/>
                </a:solidFill>
                <a:latin typeface="Bell MT" charset="0"/>
                <a:ea typeface="Bell MT" charset="0"/>
                <a:cs typeface="Bell MT" charset="0"/>
              </a:rPr>
              <a:t>Why GEOGLOWS?</a:t>
            </a:r>
          </a:p>
        </p:txBody>
      </p:sp>
    </p:spTree>
    <p:extLst>
      <p:ext uri="{BB962C8B-B14F-4D97-AF65-F5344CB8AC3E}">
        <p14:creationId xmlns:p14="http://schemas.microsoft.com/office/powerpoint/2010/main" val="33097837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7"/>
            <a:ext cx="8915400" cy="594994"/>
          </a:xfrm>
        </p:spPr>
        <p:txBody>
          <a:bodyPr>
            <a:normAutofit fontScale="90000"/>
          </a:bodyPr>
          <a:lstStyle/>
          <a:p>
            <a:pPr algn="ctr"/>
            <a:r>
              <a:rPr lang="en-US" dirty="0" smtClean="0"/>
              <a:t>The </a:t>
            </a:r>
            <a:r>
              <a:rPr lang="en-GB" b="1" dirty="0">
                <a:solidFill>
                  <a:srgbClr val="C00000"/>
                </a:solidFill>
              </a:rPr>
              <a:t>O</a:t>
            </a:r>
            <a:r>
              <a:rPr lang="en-GB" b="1" dirty="0" smtClean="0">
                <a:solidFill>
                  <a:srgbClr val="C00000"/>
                </a:solidFill>
              </a:rPr>
              <a:t>cean`s </a:t>
            </a:r>
            <a:r>
              <a:rPr lang="en-GB" b="1" dirty="0">
                <a:solidFill>
                  <a:srgbClr val="C00000"/>
                </a:solidFill>
              </a:rPr>
              <a:t>I</a:t>
            </a:r>
            <a:r>
              <a:rPr lang="en-GB" b="1" dirty="0" smtClean="0">
                <a:solidFill>
                  <a:srgbClr val="C00000"/>
                </a:solidFill>
              </a:rPr>
              <a:t>nterconnectedness</a:t>
            </a:r>
            <a:endParaRPr lang="en-US" dirty="0"/>
          </a:p>
        </p:txBody>
      </p:sp>
      <p:sp>
        <p:nvSpPr>
          <p:cNvPr id="3" name="Content Placeholder 2"/>
          <p:cNvSpPr>
            <a:spLocks noGrp="1"/>
          </p:cNvSpPr>
          <p:nvPr>
            <p:ph idx="1"/>
          </p:nvPr>
        </p:nvSpPr>
        <p:spPr>
          <a:xfrm>
            <a:off x="80010" y="1085850"/>
            <a:ext cx="9063990" cy="4640580"/>
          </a:xfrm>
        </p:spPr>
        <p:txBody>
          <a:bodyPr>
            <a:normAutofit/>
          </a:bodyPr>
          <a:lstStyle/>
          <a:p>
            <a:pPr lvl="0">
              <a:buFont typeface="Wingdings" charset="2"/>
              <a:buChar char="q"/>
            </a:pPr>
            <a:r>
              <a:rPr lang="en-GB" dirty="0" smtClean="0"/>
              <a:t>The </a:t>
            </a:r>
            <a:r>
              <a:rPr lang="en-GB" b="1" dirty="0">
                <a:solidFill>
                  <a:srgbClr val="0070C0"/>
                </a:solidFill>
              </a:rPr>
              <a:t>ocean is largest ecosystem </a:t>
            </a:r>
            <a:r>
              <a:rPr lang="en-GB" dirty="0"/>
              <a:t>on our planet -main regulator of our climate - provides 50% of our </a:t>
            </a:r>
            <a:r>
              <a:rPr lang="en-GB" dirty="0" smtClean="0"/>
              <a:t>oxygen – absorbing </a:t>
            </a:r>
            <a:r>
              <a:rPr lang="en-US" dirty="0" smtClean="0"/>
              <a:t>more </a:t>
            </a:r>
            <a:r>
              <a:rPr lang="en-US" dirty="0"/>
              <a:t>than 90% of excess heat from human activities</a:t>
            </a:r>
            <a:endParaRPr lang="en-GB" dirty="0"/>
          </a:p>
          <a:p>
            <a:pPr lvl="0">
              <a:buFont typeface="Wingdings" charset="2"/>
              <a:buChar char="q"/>
            </a:pPr>
            <a:r>
              <a:rPr lang="en-GB" dirty="0"/>
              <a:t> FAO estimates 10-12% of the world pop. rely on fisheries and aquaculture for financial and physical </a:t>
            </a:r>
            <a:r>
              <a:rPr lang="en-GB" dirty="0" smtClean="0"/>
              <a:t>survival – 38m people </a:t>
            </a:r>
            <a:r>
              <a:rPr lang="en-GB" dirty="0"/>
              <a:t>worldwide are fishers and </a:t>
            </a:r>
            <a:r>
              <a:rPr lang="en-GB" dirty="0" smtClean="0"/>
              <a:t>fish-farmers</a:t>
            </a:r>
          </a:p>
          <a:p>
            <a:pPr lvl="0">
              <a:buFont typeface="Wingdings" charset="2"/>
              <a:buChar char="q"/>
            </a:pPr>
            <a:r>
              <a:rPr lang="en-GB" dirty="0" smtClean="0"/>
              <a:t>The </a:t>
            </a:r>
            <a:r>
              <a:rPr lang="en-GB" b="1" dirty="0">
                <a:solidFill>
                  <a:srgbClr val="0070C0"/>
                </a:solidFill>
              </a:rPr>
              <a:t>ocean constitutes a conduit for </a:t>
            </a:r>
            <a:r>
              <a:rPr lang="en-GB" b="1" dirty="0" smtClean="0">
                <a:solidFill>
                  <a:srgbClr val="0070C0"/>
                </a:solidFill>
              </a:rPr>
              <a:t>90% </a:t>
            </a:r>
            <a:r>
              <a:rPr lang="en-GB" b="1" dirty="0">
                <a:solidFill>
                  <a:srgbClr val="0070C0"/>
                </a:solidFill>
              </a:rPr>
              <a:t>of the world </a:t>
            </a:r>
            <a:r>
              <a:rPr lang="en-GB" b="1" dirty="0" smtClean="0">
                <a:solidFill>
                  <a:srgbClr val="0070C0"/>
                </a:solidFill>
              </a:rPr>
              <a:t>trade</a:t>
            </a:r>
            <a:r>
              <a:rPr lang="en-GB" dirty="0"/>
              <a:t> </a:t>
            </a:r>
            <a:r>
              <a:rPr lang="en-GB" dirty="0" smtClean="0"/>
              <a:t>- connects </a:t>
            </a:r>
            <a:r>
              <a:rPr lang="en-GB" dirty="0"/>
              <a:t>people, markets and </a:t>
            </a:r>
            <a:r>
              <a:rPr lang="en-GB" dirty="0" smtClean="0"/>
              <a:t>livelihoods – highlighting</a:t>
            </a:r>
            <a:r>
              <a:rPr lang="en-GB" b="1" dirty="0" smtClean="0">
                <a:solidFill>
                  <a:srgbClr val="C00000"/>
                </a:solidFill>
              </a:rPr>
              <a:t>.</a:t>
            </a:r>
            <a:r>
              <a:rPr lang="en-GB" b="1" dirty="0">
                <a:solidFill>
                  <a:srgbClr val="C00000"/>
                </a:solidFill>
              </a:rPr>
              <a:t> </a:t>
            </a:r>
            <a:endParaRPr lang="en-GB" b="1" dirty="0">
              <a:solidFill>
                <a:srgbClr val="C00000"/>
              </a:solidFill>
            </a:endParaRPr>
          </a:p>
          <a:p>
            <a:pPr marL="0" indent="0">
              <a:buNone/>
            </a:pPr>
            <a:endParaRPr lang="en-US" dirty="0"/>
          </a:p>
          <a:p>
            <a:endParaRPr lang="en-US" dirty="0"/>
          </a:p>
        </p:txBody>
      </p:sp>
      <p:pic>
        <p:nvPicPr>
          <p:cNvPr id="4" name="Picture 2" descr="\\INTERNAL.WMO.INT\UserData\Redirected\vaellen\Desktop\GEO Communications Toolkit\Slide Deck\Build your own presentation - individual slides\2. Earth Observations\slide4.jpg"/>
          <p:cNvPicPr>
            <a:picLocks noChangeAspect="1" noChangeArrowheads="1"/>
          </p:cNvPicPr>
          <p:nvPr/>
        </p:nvPicPr>
        <p:blipFill rotWithShape="1">
          <a:blip r:embed="rId2">
            <a:extLst>
              <a:ext uri="{28A0092B-C50C-407E-A947-70E740481C1C}">
                <a14:useLocalDpi xmlns:a14="http://schemas.microsoft.com/office/drawing/2010/main" val="0"/>
              </a:ext>
            </a:extLst>
          </a:blip>
          <a:srcRect l="53056" t="36692" b="50468"/>
          <a:stretch/>
        </p:blipFill>
        <p:spPr bwMode="auto">
          <a:xfrm>
            <a:off x="0" y="5200650"/>
            <a:ext cx="9162569"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823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7994"/>
            <a:ext cx="9144000" cy="914400"/>
          </a:xfrm>
        </p:spPr>
        <p:txBody>
          <a:bodyPr>
            <a:normAutofit/>
          </a:bodyPr>
          <a:lstStyle/>
          <a:p>
            <a:pPr algn="ctr"/>
            <a:r>
              <a:rPr lang="en-US" b="1" dirty="0" smtClean="0">
                <a:latin typeface="Bell MT" charset="0"/>
                <a:ea typeface="Bell MT" charset="0"/>
                <a:cs typeface="Bell MT" charset="0"/>
              </a:rPr>
              <a:t>Ocean as commons</a:t>
            </a:r>
            <a:endParaRPr lang="en-US" b="1" dirty="0">
              <a:latin typeface="Bell MT" charset="0"/>
              <a:ea typeface="Bell MT" charset="0"/>
              <a:cs typeface="Bell MT" charset="0"/>
            </a:endParaRPr>
          </a:p>
        </p:txBody>
      </p:sp>
      <p:sp>
        <p:nvSpPr>
          <p:cNvPr id="3" name="Content Placeholder 2"/>
          <p:cNvSpPr>
            <a:spLocks noGrp="1"/>
          </p:cNvSpPr>
          <p:nvPr>
            <p:ph idx="1"/>
          </p:nvPr>
        </p:nvSpPr>
        <p:spPr>
          <a:xfrm>
            <a:off x="0" y="1257300"/>
            <a:ext cx="9144000" cy="5486400"/>
          </a:xfrm>
        </p:spPr>
        <p:txBody>
          <a:bodyPr>
            <a:normAutofit/>
          </a:bodyPr>
          <a:lstStyle/>
          <a:p>
            <a:r>
              <a:rPr lang="en-US" sz="3200" dirty="0" smtClean="0"/>
              <a:t>The </a:t>
            </a:r>
            <a:r>
              <a:rPr lang="en-US" sz="3200" dirty="0"/>
              <a:t>ocean  as </a:t>
            </a:r>
            <a:r>
              <a:rPr lang="en-US" sz="3200" u="sng" dirty="0"/>
              <a:t>commons</a:t>
            </a:r>
            <a:r>
              <a:rPr lang="en-US" sz="3200" dirty="0"/>
              <a:t>  </a:t>
            </a:r>
            <a:r>
              <a:rPr lang="en-US" sz="3200" dirty="0" smtClean="0"/>
              <a:t> = implies </a:t>
            </a:r>
            <a:r>
              <a:rPr lang="en-US" sz="3200" dirty="0"/>
              <a:t>it</a:t>
            </a:r>
            <a:r>
              <a:rPr lang="fr-FR" sz="3200" dirty="0"/>
              <a:t>’</a:t>
            </a:r>
            <a:r>
              <a:rPr lang="en-US" sz="3200" dirty="0"/>
              <a:t>s a </a:t>
            </a:r>
            <a:r>
              <a:rPr lang="en-US" sz="3200" u="sng" dirty="0"/>
              <a:t>shared resource  </a:t>
            </a:r>
            <a:r>
              <a:rPr lang="en-US" sz="3200" u="sng" dirty="0" smtClean="0"/>
              <a:t> </a:t>
            </a:r>
            <a:r>
              <a:rPr lang="en-US" sz="3200" dirty="0" smtClean="0"/>
              <a:t>BUT in practice it has </a:t>
            </a:r>
            <a:r>
              <a:rPr lang="en-US" sz="3200" u="sng" dirty="0" smtClean="0"/>
              <a:t>no </a:t>
            </a:r>
            <a:r>
              <a:rPr lang="en-US" sz="3200" u="sng" dirty="0"/>
              <a:t>equal and collective responsibility</a:t>
            </a:r>
            <a:r>
              <a:rPr lang="en-US" sz="3200" dirty="0" smtClean="0"/>
              <a:t>!</a:t>
            </a:r>
          </a:p>
          <a:p>
            <a:endParaRPr lang="en-US" dirty="0"/>
          </a:p>
          <a:p>
            <a:endParaRPr lang="en-US" dirty="0" smtClean="0"/>
          </a:p>
          <a:p>
            <a:endParaRPr lang="en-US" dirty="0"/>
          </a:p>
          <a:p>
            <a:endParaRPr lang="en-US" dirty="0">
              <a:solidFill>
                <a:srgbClr val="C00000"/>
              </a:solidFill>
            </a:endParaRPr>
          </a:p>
          <a:p>
            <a:endParaRPr lang="en-US" dirty="0"/>
          </a:p>
        </p:txBody>
      </p:sp>
      <p:pic>
        <p:nvPicPr>
          <p:cNvPr id="4" name="Picture 3"/>
          <p:cNvPicPr>
            <a:picLocks noChangeAspect="1"/>
          </p:cNvPicPr>
          <p:nvPr/>
        </p:nvPicPr>
        <p:blipFill>
          <a:blip r:embed="rId2"/>
          <a:stretch>
            <a:fillRect/>
          </a:stretch>
        </p:blipFill>
        <p:spPr>
          <a:xfrm>
            <a:off x="0" y="2686050"/>
            <a:ext cx="9144000" cy="3912744"/>
          </a:xfrm>
          <a:prstGeom prst="rect">
            <a:avLst/>
          </a:prstGeom>
        </p:spPr>
      </p:pic>
    </p:spTree>
    <p:extLst>
      <p:ext uri="{BB962C8B-B14F-4D97-AF65-F5344CB8AC3E}">
        <p14:creationId xmlns:p14="http://schemas.microsoft.com/office/powerpoint/2010/main" val="12145585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389620" cy="1325563"/>
          </a:xfrm>
        </p:spPr>
        <p:txBody>
          <a:bodyPr/>
          <a:lstStyle/>
          <a:p>
            <a:r>
              <a:rPr lang="en-US" smtClean="0"/>
              <a:t>Human Rights </a:t>
            </a:r>
            <a:r>
              <a:rPr lang="en-US" dirty="0" smtClean="0"/>
              <a:t>are interconnected</a:t>
            </a:r>
            <a:endParaRPr lang="en-US" dirty="0"/>
          </a:p>
        </p:txBody>
      </p:sp>
      <p:sp>
        <p:nvSpPr>
          <p:cNvPr id="3" name="Content Placeholder 2"/>
          <p:cNvSpPr>
            <a:spLocks noGrp="1"/>
          </p:cNvSpPr>
          <p:nvPr>
            <p:ph idx="1"/>
          </p:nvPr>
        </p:nvSpPr>
        <p:spPr>
          <a:xfrm>
            <a:off x="0" y="1825624"/>
            <a:ext cx="9144000" cy="4895215"/>
          </a:xfrm>
        </p:spPr>
        <p:txBody>
          <a:bodyPr>
            <a:normAutofit/>
          </a:bodyPr>
          <a:lstStyle/>
          <a:p>
            <a:r>
              <a:rPr lang="en-US" b="1" dirty="0"/>
              <a:t>Water is intrinsically connected to basic human rights </a:t>
            </a:r>
            <a:r>
              <a:rPr lang="en-US" dirty="0"/>
              <a:t>such as the right to life, to food, to health and to adequate standard of living. </a:t>
            </a:r>
            <a:endParaRPr lang="en-US" dirty="0" smtClean="0"/>
          </a:p>
          <a:p>
            <a:pPr lvl="1"/>
            <a:r>
              <a:rPr lang="en-US" dirty="0" smtClean="0">
                <a:solidFill>
                  <a:srgbClr val="C00000"/>
                </a:solidFill>
              </a:rPr>
              <a:t>Universality, indivisibility  and interconnectedness of rights</a:t>
            </a:r>
          </a:p>
          <a:p>
            <a:pPr lvl="1"/>
            <a:r>
              <a:rPr lang="en-US" dirty="0" smtClean="0">
                <a:solidFill>
                  <a:srgbClr val="C00000"/>
                </a:solidFill>
              </a:rPr>
              <a:t>National plan of action  with time lines</a:t>
            </a:r>
          </a:p>
          <a:p>
            <a:pPr lvl="1"/>
            <a:r>
              <a:rPr lang="en-US" dirty="0" smtClean="0">
                <a:solidFill>
                  <a:srgbClr val="C00000"/>
                </a:solidFill>
              </a:rPr>
              <a:t>Progressive realization using maximum available resources</a:t>
            </a:r>
          </a:p>
          <a:p>
            <a:pPr lvl="1"/>
            <a:r>
              <a:rPr lang="en-US" dirty="0" smtClean="0">
                <a:solidFill>
                  <a:srgbClr val="C00000"/>
                </a:solidFill>
              </a:rPr>
              <a:t>Key principles of HR   - sustainability, accountability, participation, access to information, non-discrimination</a:t>
            </a:r>
          </a:p>
          <a:p>
            <a:pPr lvl="1"/>
            <a:r>
              <a:rPr lang="en-US" dirty="0" smtClean="0">
                <a:solidFill>
                  <a:srgbClr val="C00000"/>
                </a:solidFill>
              </a:rPr>
              <a:t>Norms and standards </a:t>
            </a:r>
          </a:p>
          <a:p>
            <a:pPr lvl="1"/>
            <a:endParaRPr lang="en-US" dirty="0" smtClean="0">
              <a:solidFill>
                <a:srgbClr val="C00000"/>
              </a:solidFill>
            </a:endParaRPr>
          </a:p>
          <a:p>
            <a:pPr marL="457200" lvl="1" indent="0" algn="ctr">
              <a:buNone/>
            </a:pPr>
            <a:r>
              <a:rPr lang="en-US" b="1" dirty="0" smtClean="0"/>
              <a:t>STATE OBLIGATION TO RESPECT, PROTECT, FULFIL</a:t>
            </a:r>
          </a:p>
          <a:p>
            <a:endParaRPr lang="en-US" dirty="0"/>
          </a:p>
          <a:p>
            <a:endParaRPr lang="en-US" dirty="0"/>
          </a:p>
        </p:txBody>
      </p:sp>
    </p:spTree>
    <p:extLst>
      <p:ext uri="{BB962C8B-B14F-4D97-AF65-F5344CB8AC3E}">
        <p14:creationId xmlns:p14="http://schemas.microsoft.com/office/powerpoint/2010/main" val="13439590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 framework - Water</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a:t>
            </a:r>
            <a:r>
              <a:rPr lang="en-US" dirty="0"/>
              <a:t>crucial role of water in development processes, as well as in the strategies of international cooperation, has absolutely been expanded and recognized as a key issue for </a:t>
            </a:r>
            <a:r>
              <a:rPr lang="en-US" b="1" u="sng" dirty="0">
                <a:solidFill>
                  <a:srgbClr val="C00000"/>
                </a:solidFill>
              </a:rPr>
              <a:t>international law. </a:t>
            </a:r>
            <a:endParaRPr lang="en-US" b="1" u="sng" dirty="0" smtClean="0">
              <a:solidFill>
                <a:srgbClr val="C00000"/>
              </a:solidFill>
            </a:endParaRPr>
          </a:p>
          <a:p>
            <a:endParaRPr lang="en-US" b="1" u="sng" dirty="0">
              <a:solidFill>
                <a:srgbClr val="C00000"/>
              </a:solidFill>
            </a:endParaRPr>
          </a:p>
          <a:p>
            <a:r>
              <a:rPr lang="en-US" dirty="0"/>
              <a:t>Water </a:t>
            </a:r>
            <a:r>
              <a:rPr lang="en-US" dirty="0" smtClean="0"/>
              <a:t>falls </a:t>
            </a:r>
            <a:r>
              <a:rPr lang="en-US" dirty="0"/>
              <a:t>not only in the </a:t>
            </a:r>
            <a:r>
              <a:rPr lang="en-US" dirty="0">
                <a:solidFill>
                  <a:srgbClr val="0070C0"/>
                </a:solidFill>
              </a:rPr>
              <a:t>human rights legal framework, </a:t>
            </a:r>
            <a:r>
              <a:rPr lang="en-US" dirty="0"/>
              <a:t>but also within the </a:t>
            </a:r>
            <a:r>
              <a:rPr lang="en-US" dirty="0">
                <a:solidFill>
                  <a:srgbClr val="0070C0"/>
                </a:solidFill>
              </a:rPr>
              <a:t>international trade legal framework.</a:t>
            </a:r>
          </a:p>
          <a:p>
            <a:endParaRPr lang="en-US" dirty="0" smtClean="0"/>
          </a:p>
          <a:p>
            <a:r>
              <a:rPr lang="en-US" dirty="0" smtClean="0">
                <a:solidFill>
                  <a:srgbClr val="C00000"/>
                </a:solidFill>
              </a:rPr>
              <a:t>States </a:t>
            </a:r>
            <a:r>
              <a:rPr lang="en-US" dirty="0">
                <a:solidFill>
                  <a:srgbClr val="C00000"/>
                </a:solidFill>
              </a:rPr>
              <a:t>need strong legal, regulatory and policy </a:t>
            </a:r>
            <a:r>
              <a:rPr lang="en-US" dirty="0" smtClean="0">
                <a:solidFill>
                  <a:srgbClr val="C00000"/>
                </a:solidFill>
              </a:rPr>
              <a:t>frameworks to effectively </a:t>
            </a:r>
            <a:r>
              <a:rPr lang="en-US" dirty="0" smtClean="0"/>
              <a:t>fight </a:t>
            </a:r>
            <a:r>
              <a:rPr lang="en-US" dirty="0"/>
              <a:t>against poverty, conservation and exploitation of ecosystems, or renewable and non-renewable resources</a:t>
            </a:r>
            <a:endParaRPr lang="en-US" dirty="0">
              <a:solidFill>
                <a:srgbClr val="C00000"/>
              </a:solidFill>
            </a:endParaRPr>
          </a:p>
        </p:txBody>
      </p:sp>
    </p:spTree>
    <p:extLst>
      <p:ext uri="{BB962C8B-B14F-4D97-AF65-F5344CB8AC3E}">
        <p14:creationId xmlns:p14="http://schemas.microsoft.com/office/powerpoint/2010/main" val="1057168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Bell MT" charset="0"/>
                <a:ea typeface="Bell MT" charset="0"/>
                <a:cs typeface="Bell MT" charset="0"/>
              </a:rPr>
              <a:t>LEGAL FRAMEWORK - WATER</a:t>
            </a:r>
            <a:endParaRPr lang="en-US" sz="4000" b="1" dirty="0">
              <a:latin typeface="Bell MT" charset="0"/>
              <a:ea typeface="Bell MT" charset="0"/>
              <a:cs typeface="Bell MT" charset="0"/>
            </a:endParaRPr>
          </a:p>
        </p:txBody>
      </p:sp>
      <p:sp>
        <p:nvSpPr>
          <p:cNvPr id="3" name="Content Placeholder 2"/>
          <p:cNvSpPr>
            <a:spLocks noGrp="1"/>
          </p:cNvSpPr>
          <p:nvPr>
            <p:ph idx="1"/>
          </p:nvPr>
        </p:nvSpPr>
        <p:spPr>
          <a:xfrm>
            <a:off x="628650" y="1825624"/>
            <a:ext cx="8161020" cy="4780915"/>
          </a:xfrm>
        </p:spPr>
        <p:txBody>
          <a:bodyPr>
            <a:normAutofit/>
          </a:bodyPr>
          <a:lstStyle/>
          <a:p>
            <a:r>
              <a:rPr lang="en-US" dirty="0" smtClean="0">
                <a:solidFill>
                  <a:srgbClr val="C00000"/>
                </a:solidFill>
              </a:rPr>
              <a:t>From a L</a:t>
            </a:r>
            <a:r>
              <a:rPr lang="en-US" dirty="0" smtClean="0">
                <a:solidFill>
                  <a:srgbClr val="C00000"/>
                </a:solidFill>
              </a:rPr>
              <a:t>egal </a:t>
            </a:r>
            <a:r>
              <a:rPr lang="en-US" dirty="0">
                <a:solidFill>
                  <a:srgbClr val="C00000"/>
                </a:solidFill>
              </a:rPr>
              <a:t>perspective</a:t>
            </a:r>
            <a:r>
              <a:rPr lang="en-US" dirty="0"/>
              <a:t>, the challenges concerning water (pollution, scarcity, stress, access, increased demand, etc.) are closely related to the enjoyment of other human rights, including safe environment, food, health, labor, and education. </a:t>
            </a:r>
            <a:endParaRPr lang="en-US" dirty="0" smtClean="0"/>
          </a:p>
          <a:p>
            <a:r>
              <a:rPr lang="en-US" dirty="0" smtClean="0"/>
              <a:t>Articulation of rights in national legislative systems is important </a:t>
            </a:r>
          </a:p>
          <a:p>
            <a:pPr marL="0" indent="0">
              <a:buNone/>
            </a:pPr>
            <a:r>
              <a:rPr lang="en-US" dirty="0" smtClean="0"/>
              <a:t>- </a:t>
            </a:r>
            <a:r>
              <a:rPr lang="en-US" sz="2000" dirty="0" smtClean="0"/>
              <a:t>St Vincent and </a:t>
            </a:r>
            <a:r>
              <a:rPr lang="en-US" sz="2000" dirty="0" smtClean="0"/>
              <a:t>the Grenadines  - The law provides for public access to information - 2007 parliament approved the Freedom of Information Act - regulations pertaining to this act have never been adopted </a:t>
            </a:r>
            <a:endParaRPr lang="en-US" sz="2000" dirty="0"/>
          </a:p>
          <a:p>
            <a:pPr lvl="1"/>
            <a:endParaRPr lang="en-US" dirty="0"/>
          </a:p>
        </p:txBody>
      </p:sp>
    </p:spTree>
    <p:extLst>
      <p:ext uri="{BB962C8B-B14F-4D97-AF65-F5344CB8AC3E}">
        <p14:creationId xmlns:p14="http://schemas.microsoft.com/office/powerpoint/2010/main" val="11785095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53696"/>
            <a:ext cx="7886700" cy="1325563"/>
          </a:xfrm>
        </p:spPr>
        <p:txBody>
          <a:bodyPr>
            <a:normAutofit fontScale="90000"/>
          </a:bodyPr>
          <a:lstStyle/>
          <a:p>
            <a:r>
              <a:rPr lang="en-US" sz="4000" b="1" dirty="0" smtClean="0">
                <a:latin typeface="Bell MT" charset="0"/>
                <a:ea typeface="Bell MT" charset="0"/>
                <a:cs typeface="Bell MT" charset="0"/>
              </a:rPr>
              <a:t>UN GUIDING PRINCIPLES ON BUSINESS AND HUMAN RIGHTS</a:t>
            </a:r>
            <a:endParaRPr lang="en-US" sz="4000" b="1" dirty="0">
              <a:latin typeface="Bell MT" charset="0"/>
              <a:ea typeface="Bell MT" charset="0"/>
              <a:cs typeface="Bell MT" charset="0"/>
            </a:endParaRPr>
          </a:p>
        </p:txBody>
      </p:sp>
      <p:sp>
        <p:nvSpPr>
          <p:cNvPr id="3" name="Content Placeholder 2"/>
          <p:cNvSpPr>
            <a:spLocks noGrp="1"/>
          </p:cNvSpPr>
          <p:nvPr>
            <p:ph idx="1"/>
          </p:nvPr>
        </p:nvSpPr>
        <p:spPr>
          <a:xfrm>
            <a:off x="628650" y="1825624"/>
            <a:ext cx="7886700" cy="4906645"/>
          </a:xfrm>
        </p:spPr>
        <p:txBody>
          <a:bodyPr>
            <a:normAutofit lnSpcReduction="10000"/>
          </a:bodyPr>
          <a:lstStyle/>
          <a:p>
            <a:r>
              <a:rPr lang="en-US" dirty="0" smtClean="0"/>
              <a:t>Based </a:t>
            </a:r>
            <a:r>
              <a:rPr lang="en-US" dirty="0"/>
              <a:t>on the  </a:t>
            </a:r>
            <a:r>
              <a:rPr lang="en-US" b="1" dirty="0">
                <a:solidFill>
                  <a:srgbClr val="0070C0"/>
                </a:solidFill>
              </a:rPr>
              <a:t>UN Guiding Principles on Business &amp; Human Rights</a:t>
            </a:r>
            <a:r>
              <a:rPr lang="en-US" dirty="0"/>
              <a:t>, adopted by the UN Human Rights Council in 2011, </a:t>
            </a:r>
            <a:r>
              <a:rPr lang="en-GB" dirty="0"/>
              <a:t>businesses have the responsibility to respect human rights</a:t>
            </a:r>
            <a:r>
              <a:rPr lang="en-GB" dirty="0" smtClean="0"/>
              <a:t>.</a:t>
            </a:r>
            <a:endParaRPr lang="en-US" dirty="0" smtClean="0"/>
          </a:p>
          <a:p>
            <a:r>
              <a:rPr lang="en-US" sz="1900" dirty="0" smtClean="0">
                <a:hlinkClick r:id="rId2"/>
              </a:rPr>
              <a:t>http</a:t>
            </a:r>
            <a:r>
              <a:rPr lang="en-US" sz="1900" dirty="0">
                <a:hlinkClick r:id="rId2"/>
              </a:rPr>
              <a:t>://</a:t>
            </a:r>
            <a:r>
              <a:rPr lang="en-US" sz="1900" dirty="0" smtClean="0">
                <a:hlinkClick r:id="rId2"/>
              </a:rPr>
              <a:t>www.ohchr.org/Documents/Publications/GuidingPrinciplesBusinessHR_EN.pdf</a:t>
            </a:r>
            <a:r>
              <a:rPr lang="en-US" sz="1900" dirty="0"/>
              <a:t> </a:t>
            </a:r>
            <a:r>
              <a:rPr lang="en-US" dirty="0" smtClean="0"/>
              <a:t>+Provides framework  for implementing</a:t>
            </a:r>
            <a:endParaRPr lang="en-US" dirty="0"/>
          </a:p>
          <a:p>
            <a:endParaRPr lang="en-US" dirty="0" smtClean="0"/>
          </a:p>
          <a:p>
            <a:pPr lvl="1">
              <a:buFont typeface="Wingdings" charset="2"/>
              <a:buChar char="ü"/>
            </a:pPr>
            <a:r>
              <a:rPr lang="en-US" dirty="0" smtClean="0">
                <a:solidFill>
                  <a:srgbClr val="C00000"/>
                </a:solidFill>
              </a:rPr>
              <a:t>deal </a:t>
            </a:r>
            <a:r>
              <a:rPr lang="en-US" dirty="0">
                <a:solidFill>
                  <a:srgbClr val="C00000"/>
                </a:solidFill>
              </a:rPr>
              <a:t>explicitly with international trade and investment agreements </a:t>
            </a:r>
          </a:p>
          <a:p>
            <a:pPr lvl="1">
              <a:buFont typeface="Wingdings" charset="2"/>
              <a:buChar char="ü"/>
            </a:pPr>
            <a:r>
              <a:rPr lang="en-US" dirty="0"/>
              <a:t>Expect States to consistently </a:t>
            </a:r>
            <a:r>
              <a:rPr lang="en-US" dirty="0">
                <a:solidFill>
                  <a:srgbClr val="C00000"/>
                </a:solidFill>
              </a:rPr>
              <a:t>fulfil their obligation to protect human rights</a:t>
            </a:r>
            <a:r>
              <a:rPr lang="en-US" dirty="0"/>
              <a:t> in this context, </a:t>
            </a:r>
          </a:p>
          <a:p>
            <a:pPr lvl="1">
              <a:buFont typeface="Wingdings" charset="2"/>
              <a:buChar char="ü"/>
            </a:pPr>
            <a:r>
              <a:rPr lang="en-US" dirty="0"/>
              <a:t>caution States to reserve and maintain </a:t>
            </a:r>
            <a:r>
              <a:rPr lang="en-US" dirty="0">
                <a:solidFill>
                  <a:srgbClr val="C00000"/>
                </a:solidFill>
              </a:rPr>
              <a:t>adequate policy and regulatory ability </a:t>
            </a:r>
            <a:r>
              <a:rPr lang="en-US" dirty="0"/>
              <a:t>to do so. </a:t>
            </a:r>
            <a:endParaRPr lang="en-US" dirty="0"/>
          </a:p>
        </p:txBody>
      </p:sp>
    </p:spTree>
    <p:extLst>
      <p:ext uri="{BB962C8B-B14F-4D97-AF65-F5344CB8AC3E}">
        <p14:creationId xmlns:p14="http://schemas.microsoft.com/office/powerpoint/2010/main" val="10929697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3492</TotalTime>
  <Words>1423</Words>
  <Application>Microsoft Macintosh PowerPoint</Application>
  <PresentationFormat>On-screen Show (4:3)</PresentationFormat>
  <Paragraphs>123</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Bell MT</vt:lpstr>
      <vt:lpstr>Calibri Light</vt:lpstr>
      <vt:lpstr>宋体</vt:lpstr>
      <vt:lpstr>Arial</vt:lpstr>
      <vt:lpstr>Calibri</vt:lpstr>
      <vt:lpstr>Wingdings</vt:lpstr>
      <vt:lpstr>Office Theme</vt:lpstr>
      <vt:lpstr> TOWARDS RESPONSIBLE CONSUMPTION &amp; PRODUCTION IN THRIVING &amp; HEALTHY COMMUNITIES: THE LINK TO THE OCEAN </vt:lpstr>
      <vt:lpstr>GEOGLOWS  Mission</vt:lpstr>
      <vt:lpstr>PowerPoint Presentation</vt:lpstr>
      <vt:lpstr>The Ocean`s Interconnectedness</vt:lpstr>
      <vt:lpstr>Ocean as commons</vt:lpstr>
      <vt:lpstr>Human Rights are interconnected</vt:lpstr>
      <vt:lpstr>Legal framework - Water</vt:lpstr>
      <vt:lpstr>LEGAL FRAMEWORK - WATER</vt:lpstr>
      <vt:lpstr>UN GUIDING PRINCIPLES ON BUSINESS AND HUMAN RIGHTS</vt:lpstr>
      <vt:lpstr> Grave concerns re over-exploitation of water resources &amp; the Impact of international trade agreements on national environmental policies.  </vt:lpstr>
      <vt:lpstr>Legal framework - Oceans</vt:lpstr>
      <vt:lpstr>BINATIONAL-MULTINATIONAL TRADE LIBERALISATION</vt:lpstr>
      <vt:lpstr>PowerPoint Presentation</vt:lpstr>
      <vt:lpstr>SDG 6  - Wastewater monitoring ladder </vt:lpstr>
      <vt:lpstr>What this means…</vt:lpstr>
      <vt:lpstr>Speed  &amp; scale is needed…</vt:lpstr>
      <vt:lpstr>Thank You!</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Nagaraja Rao Harshadeep</dc:creator>
  <cp:lastModifiedBy>rose alabaster</cp:lastModifiedBy>
  <cp:revision>44</cp:revision>
  <dcterms:created xsi:type="dcterms:W3CDTF">2017-09-08T18:52:25Z</dcterms:created>
  <dcterms:modified xsi:type="dcterms:W3CDTF">2018-01-18T19:31:42Z</dcterms:modified>
</cp:coreProperties>
</file>