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3"/>
  </p:notesMasterIdLst>
  <p:handoutMasterIdLst>
    <p:handoutMasterId r:id="rId34"/>
  </p:handoutMasterIdLst>
  <p:sldIdLst>
    <p:sldId id="271" r:id="rId3"/>
    <p:sldId id="301" r:id="rId4"/>
    <p:sldId id="275" r:id="rId5"/>
    <p:sldId id="314" r:id="rId6"/>
    <p:sldId id="309" r:id="rId7"/>
    <p:sldId id="310" r:id="rId8"/>
    <p:sldId id="311" r:id="rId9"/>
    <p:sldId id="312" r:id="rId10"/>
    <p:sldId id="313" r:id="rId11"/>
    <p:sldId id="308" r:id="rId12"/>
    <p:sldId id="315" r:id="rId13"/>
    <p:sldId id="316" r:id="rId14"/>
    <p:sldId id="258" r:id="rId15"/>
    <p:sldId id="297" r:id="rId16"/>
    <p:sldId id="319" r:id="rId17"/>
    <p:sldId id="295" r:id="rId18"/>
    <p:sldId id="305" r:id="rId19"/>
    <p:sldId id="302" r:id="rId20"/>
    <p:sldId id="303" r:id="rId21"/>
    <p:sldId id="298" r:id="rId22"/>
    <p:sldId id="300" r:id="rId23"/>
    <p:sldId id="274" r:id="rId24"/>
    <p:sldId id="320" r:id="rId25"/>
    <p:sldId id="321" r:id="rId26"/>
    <p:sldId id="322" r:id="rId27"/>
    <p:sldId id="323" r:id="rId28"/>
    <p:sldId id="324" r:id="rId29"/>
    <p:sldId id="325" r:id="rId30"/>
    <p:sldId id="327" r:id="rId31"/>
    <p:sldId id="32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3A76"/>
    <a:srgbClr val="84CFC5"/>
    <a:srgbClr val="19AFE6"/>
    <a:srgbClr val="297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467" autoAdjust="0"/>
    <p:restoredTop sz="97470" autoAdjust="0"/>
  </p:normalViewPr>
  <p:slideViewPr>
    <p:cSldViewPr snapToGrid="0" snapToObjects="1">
      <p:cViewPr varScale="1">
        <p:scale>
          <a:sx n="80" d="100"/>
          <a:sy n="80" d="100"/>
        </p:scale>
        <p:origin x="230" y="48"/>
      </p:cViewPr>
      <p:guideLst>
        <p:guide orient="horz" pos="238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17831-732F-46D3-B1E4-2D010A97A127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F2A57F6-0B5A-4EB8-ADEA-641756DEAB67}">
      <dgm:prSet phldrT="[Text]" custT="1"/>
      <dgm:spPr>
        <a:solidFill>
          <a:srgbClr val="2972B9"/>
        </a:solidFill>
      </dgm:spPr>
      <dgm:t>
        <a:bodyPr/>
        <a:lstStyle/>
        <a:p>
          <a:r>
            <a:rPr lang="en-GB" sz="4000" dirty="0" smtClean="0">
              <a:latin typeface="Gill Sans"/>
              <a:cs typeface="Gill Sans"/>
            </a:rPr>
            <a:t>Socio-Economic Development Planning</a:t>
          </a:r>
          <a:endParaRPr lang="en-GB" sz="4000" dirty="0">
            <a:latin typeface="Gill Sans"/>
            <a:cs typeface="Gill Sans"/>
          </a:endParaRPr>
        </a:p>
      </dgm:t>
    </dgm:pt>
    <dgm:pt modelId="{146F8CA5-DBC6-486D-ADF0-3FFB51416DB4}" type="parTrans" cxnId="{8A6F0078-AB62-4BEF-8B6D-31A546DA2D57}">
      <dgm:prSet/>
      <dgm:spPr/>
      <dgm:t>
        <a:bodyPr/>
        <a:lstStyle/>
        <a:p>
          <a:endParaRPr lang="en-GB"/>
        </a:p>
      </dgm:t>
    </dgm:pt>
    <dgm:pt modelId="{33825450-67F6-4045-ABA6-4A98B5B294C3}" type="sibTrans" cxnId="{8A6F0078-AB62-4BEF-8B6D-31A546DA2D57}">
      <dgm:prSet/>
      <dgm:spPr/>
      <dgm:t>
        <a:bodyPr/>
        <a:lstStyle/>
        <a:p>
          <a:endParaRPr lang="en-GB"/>
        </a:p>
      </dgm:t>
    </dgm:pt>
    <dgm:pt modelId="{78BF1832-BDE0-420A-8DBC-8986B8B666A4}">
      <dgm:prSet phldrT="[Text]" custT="1"/>
      <dgm:spPr>
        <a:solidFill>
          <a:srgbClr val="2972B9">
            <a:alpha val="80000"/>
          </a:srgbClr>
        </a:solidFill>
      </dgm:spPr>
      <dgm:t>
        <a:bodyPr/>
        <a:lstStyle/>
        <a:p>
          <a:r>
            <a:rPr lang="en-GB" sz="3600" kern="600" dirty="0" smtClean="0">
              <a:latin typeface="Gill Sans"/>
              <a:cs typeface="Gill Sans"/>
            </a:rPr>
            <a:t>Ocean Policy / </a:t>
          </a:r>
        </a:p>
        <a:p>
          <a:r>
            <a:rPr lang="en-GB" sz="3600" kern="600" dirty="0" smtClean="0">
              <a:latin typeface="Gill Sans"/>
              <a:cs typeface="Gill Sans"/>
            </a:rPr>
            <a:t>Blue Economy Strategy</a:t>
          </a:r>
          <a:endParaRPr lang="en-GB" sz="3600" kern="600" dirty="0">
            <a:latin typeface="Gill Sans"/>
            <a:cs typeface="Gill Sans"/>
          </a:endParaRPr>
        </a:p>
      </dgm:t>
    </dgm:pt>
    <dgm:pt modelId="{4D35BBDB-80DC-4EA8-AD96-8479FE724144}" type="parTrans" cxnId="{18131C5C-0900-40CA-89C4-573C7F0706B5}">
      <dgm:prSet/>
      <dgm:spPr/>
      <dgm:t>
        <a:bodyPr/>
        <a:lstStyle/>
        <a:p>
          <a:endParaRPr lang="en-GB"/>
        </a:p>
      </dgm:t>
    </dgm:pt>
    <dgm:pt modelId="{01CAB615-0835-48F1-81C8-E09F0F1026C9}" type="sibTrans" cxnId="{18131C5C-0900-40CA-89C4-573C7F0706B5}">
      <dgm:prSet/>
      <dgm:spPr/>
      <dgm:t>
        <a:bodyPr/>
        <a:lstStyle/>
        <a:p>
          <a:endParaRPr lang="en-GB"/>
        </a:p>
      </dgm:t>
    </dgm:pt>
    <dgm:pt modelId="{71C313F0-DDAC-4079-B17B-9D473AFEAC18}">
      <dgm:prSet phldrT="[Text]"/>
      <dgm:spPr>
        <a:solidFill>
          <a:srgbClr val="2972B9">
            <a:alpha val="50000"/>
          </a:srgbClr>
        </a:solidFill>
      </dgm:spPr>
      <dgm:t>
        <a:bodyPr/>
        <a:lstStyle/>
        <a:p>
          <a:endParaRPr lang="en-GB" dirty="0">
            <a:solidFill>
              <a:srgbClr val="37377D"/>
            </a:solidFill>
          </a:endParaRPr>
        </a:p>
      </dgm:t>
    </dgm:pt>
    <dgm:pt modelId="{BC6C9AE0-82E5-43BC-9462-6F1EC3C4554A}" type="parTrans" cxnId="{41256878-F74C-49D0-97D1-40CE0C81F86E}">
      <dgm:prSet/>
      <dgm:spPr/>
      <dgm:t>
        <a:bodyPr/>
        <a:lstStyle/>
        <a:p>
          <a:endParaRPr lang="en-GB"/>
        </a:p>
      </dgm:t>
    </dgm:pt>
    <dgm:pt modelId="{D4A723B8-5A9D-4081-9A99-98DE53CFBF5F}" type="sibTrans" cxnId="{41256878-F74C-49D0-97D1-40CE0C81F86E}">
      <dgm:prSet/>
      <dgm:spPr/>
      <dgm:t>
        <a:bodyPr/>
        <a:lstStyle/>
        <a:p>
          <a:endParaRPr lang="en-GB"/>
        </a:p>
      </dgm:t>
    </dgm:pt>
    <dgm:pt modelId="{1FD77F22-CD6A-BE44-BAF4-610636DAE55A}">
      <dgm:prSet phldrT="[Text]"/>
      <dgm:spPr>
        <a:solidFill>
          <a:srgbClr val="2972B9">
            <a:alpha val="50000"/>
          </a:srgbClr>
        </a:solidFill>
      </dgm:spPr>
      <dgm:t>
        <a:bodyPr/>
        <a:lstStyle/>
        <a:p>
          <a:endParaRPr lang="en-GB" dirty="0">
            <a:solidFill>
              <a:srgbClr val="37377D"/>
            </a:solidFill>
          </a:endParaRPr>
        </a:p>
      </dgm:t>
    </dgm:pt>
    <dgm:pt modelId="{FD8B67FD-3EC3-414A-91B6-D348B1D79582}" type="parTrans" cxnId="{8D9F0564-3AA7-0441-8C34-2DCC6EB38ACC}">
      <dgm:prSet/>
      <dgm:spPr/>
      <dgm:t>
        <a:bodyPr/>
        <a:lstStyle/>
        <a:p>
          <a:endParaRPr lang="en-US"/>
        </a:p>
      </dgm:t>
    </dgm:pt>
    <dgm:pt modelId="{54D2E507-85FC-D04B-9747-4687644D4BCF}" type="sibTrans" cxnId="{8D9F0564-3AA7-0441-8C34-2DCC6EB38ACC}">
      <dgm:prSet/>
      <dgm:spPr/>
      <dgm:t>
        <a:bodyPr/>
        <a:lstStyle/>
        <a:p>
          <a:endParaRPr lang="en-US"/>
        </a:p>
      </dgm:t>
    </dgm:pt>
    <dgm:pt modelId="{85FBA45D-507D-854B-9EAC-AED54F4E522B}">
      <dgm:prSet phldrT="[Text]"/>
      <dgm:spPr>
        <a:solidFill>
          <a:srgbClr val="2972B9">
            <a:alpha val="50000"/>
          </a:srgbClr>
        </a:solidFill>
      </dgm:spPr>
      <dgm:t>
        <a:bodyPr/>
        <a:lstStyle/>
        <a:p>
          <a:endParaRPr lang="en-GB" dirty="0">
            <a:solidFill>
              <a:srgbClr val="37377D"/>
            </a:solidFill>
          </a:endParaRPr>
        </a:p>
      </dgm:t>
    </dgm:pt>
    <dgm:pt modelId="{D67024C7-3F6F-854C-8F9C-9E05A6CDD81E}" type="parTrans" cxnId="{0E6C65EB-6146-1D40-A3B9-77033FDCC30E}">
      <dgm:prSet/>
      <dgm:spPr/>
      <dgm:t>
        <a:bodyPr/>
        <a:lstStyle/>
        <a:p>
          <a:endParaRPr lang="en-US"/>
        </a:p>
      </dgm:t>
    </dgm:pt>
    <dgm:pt modelId="{23FBDB93-4472-774E-B792-CB37869FFFB9}" type="sibTrans" cxnId="{0E6C65EB-6146-1D40-A3B9-77033FDCC30E}">
      <dgm:prSet/>
      <dgm:spPr/>
      <dgm:t>
        <a:bodyPr/>
        <a:lstStyle/>
        <a:p>
          <a:endParaRPr lang="en-US"/>
        </a:p>
      </dgm:t>
    </dgm:pt>
    <dgm:pt modelId="{60343A71-4592-4C92-BD4F-859A8F992239}" type="pres">
      <dgm:prSet presAssocID="{64617831-732F-46D3-B1E4-2D010A97A12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EF034616-F60B-41EA-8743-C1DF80BD51DD}" type="pres">
      <dgm:prSet presAssocID="{EF2A57F6-0B5A-4EB8-ADEA-641756DEAB67}" presName="vertOne" presStyleCnt="0"/>
      <dgm:spPr/>
    </dgm:pt>
    <dgm:pt modelId="{BAFF1065-F2A2-43A0-B4AC-13701196C3F3}" type="pres">
      <dgm:prSet presAssocID="{EF2A57F6-0B5A-4EB8-ADEA-641756DEAB67}" presName="txOne" presStyleLbl="node0" presStyleIdx="0" presStyleCnt="1" custScaleY="3419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C43C303-DB64-41E6-A70B-A7825F6F3ED5}" type="pres">
      <dgm:prSet presAssocID="{EF2A57F6-0B5A-4EB8-ADEA-641756DEAB67}" presName="parTransOne" presStyleCnt="0"/>
      <dgm:spPr/>
    </dgm:pt>
    <dgm:pt modelId="{756548FC-99FD-44F1-8DF2-403FDCBC3132}" type="pres">
      <dgm:prSet presAssocID="{EF2A57F6-0B5A-4EB8-ADEA-641756DEAB67}" presName="horzOne" presStyleCnt="0"/>
      <dgm:spPr/>
    </dgm:pt>
    <dgm:pt modelId="{00A6D910-A0B2-49A8-84B2-BB5BAB7E0B52}" type="pres">
      <dgm:prSet presAssocID="{78BF1832-BDE0-420A-8DBC-8986B8B666A4}" presName="vertTwo" presStyleCnt="0"/>
      <dgm:spPr/>
    </dgm:pt>
    <dgm:pt modelId="{45EF0B42-5FA1-4A28-80E0-0DCCB150809F}" type="pres">
      <dgm:prSet presAssocID="{78BF1832-BDE0-420A-8DBC-8986B8B666A4}" presName="txTwo" presStyleLbl="node2" presStyleIdx="0" presStyleCnt="1" custScaleX="170136" custScaleY="35306" custLinFactNeighborY="-5492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B49EC7F-650B-45DD-8CF1-EA07A2631849}" type="pres">
      <dgm:prSet presAssocID="{78BF1832-BDE0-420A-8DBC-8986B8B666A4}" presName="parTransTwo" presStyleCnt="0"/>
      <dgm:spPr/>
    </dgm:pt>
    <dgm:pt modelId="{A846A80D-DDD0-4740-BDF5-D17C0B6CB8BA}" type="pres">
      <dgm:prSet presAssocID="{78BF1832-BDE0-420A-8DBC-8986B8B666A4}" presName="horzTwo" presStyleCnt="0"/>
      <dgm:spPr/>
    </dgm:pt>
    <dgm:pt modelId="{00E5C11E-C5F1-4B32-8505-A3AEA8A4FD85}" type="pres">
      <dgm:prSet presAssocID="{71C313F0-DDAC-4079-B17B-9D473AFEAC18}" presName="vertThree" presStyleCnt="0"/>
      <dgm:spPr/>
    </dgm:pt>
    <dgm:pt modelId="{09B44A93-7CCA-4126-B924-D25D14C99C40}" type="pres">
      <dgm:prSet presAssocID="{71C313F0-DDAC-4079-B17B-9D473AFEAC18}" presName="txThree" presStyleLbl="node3" presStyleIdx="0" presStyleCnt="3" custScaleX="605117" custScaleY="29464" custLinFactX="-100005" custLinFactNeighborX="-200000" custLinFactNeighborY="-815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4CE8205-D5BB-4314-9FE0-EC082AC91246}" type="pres">
      <dgm:prSet presAssocID="{71C313F0-DDAC-4079-B17B-9D473AFEAC18}" presName="horzThree" presStyleCnt="0"/>
      <dgm:spPr/>
    </dgm:pt>
    <dgm:pt modelId="{E657DFA4-91AE-4C9E-BF46-3302A23EDAA2}" type="pres">
      <dgm:prSet presAssocID="{D4A723B8-5A9D-4081-9A99-98DE53CFBF5F}" presName="sibSpaceThree" presStyleCnt="0"/>
      <dgm:spPr/>
    </dgm:pt>
    <dgm:pt modelId="{E47CA024-8581-2147-8B5C-0F0575A684A8}" type="pres">
      <dgm:prSet presAssocID="{1FD77F22-CD6A-BE44-BAF4-610636DAE55A}" presName="vertThree" presStyleCnt="0"/>
      <dgm:spPr/>
    </dgm:pt>
    <dgm:pt modelId="{B3405D5B-7870-244D-86B7-017D9C6AAD51}" type="pres">
      <dgm:prSet presAssocID="{1FD77F22-CD6A-BE44-BAF4-610636DAE55A}" presName="txThree" presStyleLbl="node3" presStyleIdx="1" presStyleCnt="3" custScaleX="605117" custScaleY="29464" custLinFactNeighborX="-3149" custLinFactNeighborY="-81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4825B4-A093-744E-8B62-3309BE9CC3F2}" type="pres">
      <dgm:prSet presAssocID="{1FD77F22-CD6A-BE44-BAF4-610636DAE55A}" presName="horzThree" presStyleCnt="0"/>
      <dgm:spPr/>
    </dgm:pt>
    <dgm:pt modelId="{313B47B2-8682-FF40-AA4E-15E3F675137F}" type="pres">
      <dgm:prSet presAssocID="{54D2E507-85FC-D04B-9747-4687644D4BCF}" presName="sibSpaceThree" presStyleCnt="0"/>
      <dgm:spPr/>
    </dgm:pt>
    <dgm:pt modelId="{AC828D75-E365-0C44-846E-53551A45B567}" type="pres">
      <dgm:prSet presAssocID="{85FBA45D-507D-854B-9EAC-AED54F4E522B}" presName="vertThree" presStyleCnt="0"/>
      <dgm:spPr/>
    </dgm:pt>
    <dgm:pt modelId="{DA44847C-2AF1-6645-BE93-D920A706D96B}" type="pres">
      <dgm:prSet presAssocID="{85FBA45D-507D-854B-9EAC-AED54F4E522B}" presName="txThree" presStyleLbl="node3" presStyleIdx="2" presStyleCnt="3" custScaleX="605117" custScaleY="29464" custLinFactX="117647" custLinFactNeighborX="200000" custLinFactNeighborY="-81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8935A9-1EE9-BC48-9971-825590DA3B0B}" type="pres">
      <dgm:prSet presAssocID="{85FBA45D-507D-854B-9EAC-AED54F4E522B}" presName="horzThree" presStyleCnt="0"/>
      <dgm:spPr/>
    </dgm:pt>
  </dgm:ptLst>
  <dgm:cxnLst>
    <dgm:cxn modelId="{3EC6B4FD-FCFF-6140-A663-BDEA77EDE160}" type="presOf" srcId="{EF2A57F6-0B5A-4EB8-ADEA-641756DEAB67}" destId="{BAFF1065-F2A2-43A0-B4AC-13701196C3F3}" srcOrd="0" destOrd="0" presId="urn:microsoft.com/office/officeart/2005/8/layout/hierarchy4"/>
    <dgm:cxn modelId="{41256878-F74C-49D0-97D1-40CE0C81F86E}" srcId="{78BF1832-BDE0-420A-8DBC-8986B8B666A4}" destId="{71C313F0-DDAC-4079-B17B-9D473AFEAC18}" srcOrd="0" destOrd="0" parTransId="{BC6C9AE0-82E5-43BC-9462-6F1EC3C4554A}" sibTransId="{D4A723B8-5A9D-4081-9A99-98DE53CFBF5F}"/>
    <dgm:cxn modelId="{6B66671D-BA37-F940-A212-D920E6E8A8FF}" type="presOf" srcId="{71C313F0-DDAC-4079-B17B-9D473AFEAC18}" destId="{09B44A93-7CCA-4126-B924-D25D14C99C40}" srcOrd="0" destOrd="0" presId="urn:microsoft.com/office/officeart/2005/8/layout/hierarchy4"/>
    <dgm:cxn modelId="{ECA2A7E2-AEB1-6848-B492-4A5D05897917}" type="presOf" srcId="{78BF1832-BDE0-420A-8DBC-8986B8B666A4}" destId="{45EF0B42-5FA1-4A28-80E0-0DCCB150809F}" srcOrd="0" destOrd="0" presId="urn:microsoft.com/office/officeart/2005/8/layout/hierarchy4"/>
    <dgm:cxn modelId="{75CD23EA-EB1B-CC40-A1C4-C239E01BA4AE}" type="presOf" srcId="{1FD77F22-CD6A-BE44-BAF4-610636DAE55A}" destId="{B3405D5B-7870-244D-86B7-017D9C6AAD51}" srcOrd="0" destOrd="0" presId="urn:microsoft.com/office/officeart/2005/8/layout/hierarchy4"/>
    <dgm:cxn modelId="{DD566717-3E21-A148-A026-77338E454683}" type="presOf" srcId="{85FBA45D-507D-854B-9EAC-AED54F4E522B}" destId="{DA44847C-2AF1-6645-BE93-D920A706D96B}" srcOrd="0" destOrd="0" presId="urn:microsoft.com/office/officeart/2005/8/layout/hierarchy4"/>
    <dgm:cxn modelId="{8D9F0564-3AA7-0441-8C34-2DCC6EB38ACC}" srcId="{78BF1832-BDE0-420A-8DBC-8986B8B666A4}" destId="{1FD77F22-CD6A-BE44-BAF4-610636DAE55A}" srcOrd="1" destOrd="0" parTransId="{FD8B67FD-3EC3-414A-91B6-D348B1D79582}" sibTransId="{54D2E507-85FC-D04B-9747-4687644D4BCF}"/>
    <dgm:cxn modelId="{8A6F0078-AB62-4BEF-8B6D-31A546DA2D57}" srcId="{64617831-732F-46D3-B1E4-2D010A97A127}" destId="{EF2A57F6-0B5A-4EB8-ADEA-641756DEAB67}" srcOrd="0" destOrd="0" parTransId="{146F8CA5-DBC6-486D-ADF0-3FFB51416DB4}" sibTransId="{33825450-67F6-4045-ABA6-4A98B5B294C3}"/>
    <dgm:cxn modelId="{0E6C65EB-6146-1D40-A3B9-77033FDCC30E}" srcId="{78BF1832-BDE0-420A-8DBC-8986B8B666A4}" destId="{85FBA45D-507D-854B-9EAC-AED54F4E522B}" srcOrd="2" destOrd="0" parTransId="{D67024C7-3F6F-854C-8F9C-9E05A6CDD81E}" sibTransId="{23FBDB93-4472-774E-B792-CB37869FFFB9}"/>
    <dgm:cxn modelId="{18131C5C-0900-40CA-89C4-573C7F0706B5}" srcId="{EF2A57F6-0B5A-4EB8-ADEA-641756DEAB67}" destId="{78BF1832-BDE0-420A-8DBC-8986B8B666A4}" srcOrd="0" destOrd="0" parTransId="{4D35BBDB-80DC-4EA8-AD96-8479FE724144}" sibTransId="{01CAB615-0835-48F1-81C8-E09F0F1026C9}"/>
    <dgm:cxn modelId="{D236D56E-7DF6-784A-8820-3DEF1283ACB4}" type="presOf" srcId="{64617831-732F-46D3-B1E4-2D010A97A127}" destId="{60343A71-4592-4C92-BD4F-859A8F992239}" srcOrd="0" destOrd="0" presId="urn:microsoft.com/office/officeart/2005/8/layout/hierarchy4"/>
    <dgm:cxn modelId="{6CFEB2EF-FAC6-3E43-A7A1-5B325319CED1}" type="presParOf" srcId="{60343A71-4592-4C92-BD4F-859A8F992239}" destId="{EF034616-F60B-41EA-8743-C1DF80BD51DD}" srcOrd="0" destOrd="0" presId="urn:microsoft.com/office/officeart/2005/8/layout/hierarchy4"/>
    <dgm:cxn modelId="{14372370-97BB-2747-8F5C-7C38261CD760}" type="presParOf" srcId="{EF034616-F60B-41EA-8743-C1DF80BD51DD}" destId="{BAFF1065-F2A2-43A0-B4AC-13701196C3F3}" srcOrd="0" destOrd="0" presId="urn:microsoft.com/office/officeart/2005/8/layout/hierarchy4"/>
    <dgm:cxn modelId="{5F9F049C-2161-8246-8907-D55A9E3DB7F4}" type="presParOf" srcId="{EF034616-F60B-41EA-8743-C1DF80BD51DD}" destId="{0C43C303-DB64-41E6-A70B-A7825F6F3ED5}" srcOrd="1" destOrd="0" presId="urn:microsoft.com/office/officeart/2005/8/layout/hierarchy4"/>
    <dgm:cxn modelId="{3A5FF339-67D5-814F-B131-48E01E3714D7}" type="presParOf" srcId="{EF034616-F60B-41EA-8743-C1DF80BD51DD}" destId="{756548FC-99FD-44F1-8DF2-403FDCBC3132}" srcOrd="2" destOrd="0" presId="urn:microsoft.com/office/officeart/2005/8/layout/hierarchy4"/>
    <dgm:cxn modelId="{B9277B66-5CF0-3146-8CC4-1BF025A93E17}" type="presParOf" srcId="{756548FC-99FD-44F1-8DF2-403FDCBC3132}" destId="{00A6D910-A0B2-49A8-84B2-BB5BAB7E0B52}" srcOrd="0" destOrd="0" presId="urn:microsoft.com/office/officeart/2005/8/layout/hierarchy4"/>
    <dgm:cxn modelId="{E8129475-E292-F040-92BA-1AFAAB3656B9}" type="presParOf" srcId="{00A6D910-A0B2-49A8-84B2-BB5BAB7E0B52}" destId="{45EF0B42-5FA1-4A28-80E0-0DCCB150809F}" srcOrd="0" destOrd="0" presId="urn:microsoft.com/office/officeart/2005/8/layout/hierarchy4"/>
    <dgm:cxn modelId="{282AE6EC-57E2-E248-BB25-8D3D7DCD6842}" type="presParOf" srcId="{00A6D910-A0B2-49A8-84B2-BB5BAB7E0B52}" destId="{1B49EC7F-650B-45DD-8CF1-EA07A2631849}" srcOrd="1" destOrd="0" presId="urn:microsoft.com/office/officeart/2005/8/layout/hierarchy4"/>
    <dgm:cxn modelId="{68670AB8-D609-ED4F-B8B6-58D7B5AC4FEB}" type="presParOf" srcId="{00A6D910-A0B2-49A8-84B2-BB5BAB7E0B52}" destId="{A846A80D-DDD0-4740-BDF5-D17C0B6CB8BA}" srcOrd="2" destOrd="0" presId="urn:microsoft.com/office/officeart/2005/8/layout/hierarchy4"/>
    <dgm:cxn modelId="{45CA57D6-0F7B-7A49-B799-F04D942C48F7}" type="presParOf" srcId="{A846A80D-DDD0-4740-BDF5-D17C0B6CB8BA}" destId="{00E5C11E-C5F1-4B32-8505-A3AEA8A4FD85}" srcOrd="0" destOrd="0" presId="urn:microsoft.com/office/officeart/2005/8/layout/hierarchy4"/>
    <dgm:cxn modelId="{77ED5C6D-1015-124E-B2AF-45271A98E664}" type="presParOf" srcId="{00E5C11E-C5F1-4B32-8505-A3AEA8A4FD85}" destId="{09B44A93-7CCA-4126-B924-D25D14C99C40}" srcOrd="0" destOrd="0" presId="urn:microsoft.com/office/officeart/2005/8/layout/hierarchy4"/>
    <dgm:cxn modelId="{83E5E76B-BD51-B747-919B-8B9885E0DF90}" type="presParOf" srcId="{00E5C11E-C5F1-4B32-8505-A3AEA8A4FD85}" destId="{44CE8205-D5BB-4314-9FE0-EC082AC91246}" srcOrd="1" destOrd="0" presId="urn:microsoft.com/office/officeart/2005/8/layout/hierarchy4"/>
    <dgm:cxn modelId="{28364286-18C2-EE49-87D1-060BCC088675}" type="presParOf" srcId="{A846A80D-DDD0-4740-BDF5-D17C0B6CB8BA}" destId="{E657DFA4-91AE-4C9E-BF46-3302A23EDAA2}" srcOrd="1" destOrd="0" presId="urn:microsoft.com/office/officeart/2005/8/layout/hierarchy4"/>
    <dgm:cxn modelId="{D78D2DF6-BC5C-D742-9F7E-059746D43A78}" type="presParOf" srcId="{A846A80D-DDD0-4740-BDF5-D17C0B6CB8BA}" destId="{E47CA024-8581-2147-8B5C-0F0575A684A8}" srcOrd="2" destOrd="0" presId="urn:microsoft.com/office/officeart/2005/8/layout/hierarchy4"/>
    <dgm:cxn modelId="{52E9A4C9-BAEA-8D42-AC23-9A30B6108CBB}" type="presParOf" srcId="{E47CA024-8581-2147-8B5C-0F0575A684A8}" destId="{B3405D5B-7870-244D-86B7-017D9C6AAD51}" srcOrd="0" destOrd="0" presId="urn:microsoft.com/office/officeart/2005/8/layout/hierarchy4"/>
    <dgm:cxn modelId="{ECBDC201-620D-E24C-BF33-94EF454A248C}" type="presParOf" srcId="{E47CA024-8581-2147-8B5C-0F0575A684A8}" destId="{494825B4-A093-744E-8B62-3309BE9CC3F2}" srcOrd="1" destOrd="0" presId="urn:microsoft.com/office/officeart/2005/8/layout/hierarchy4"/>
    <dgm:cxn modelId="{BF3BC9FB-B786-C148-92EE-956280A711E2}" type="presParOf" srcId="{A846A80D-DDD0-4740-BDF5-D17C0B6CB8BA}" destId="{313B47B2-8682-FF40-AA4E-15E3F675137F}" srcOrd="3" destOrd="0" presId="urn:microsoft.com/office/officeart/2005/8/layout/hierarchy4"/>
    <dgm:cxn modelId="{74A85524-F79A-424C-9D1D-6D7CC7442E7C}" type="presParOf" srcId="{A846A80D-DDD0-4740-BDF5-D17C0B6CB8BA}" destId="{AC828D75-E365-0C44-846E-53551A45B567}" srcOrd="4" destOrd="0" presId="urn:microsoft.com/office/officeart/2005/8/layout/hierarchy4"/>
    <dgm:cxn modelId="{1BF4B13A-159B-9B43-B83C-512C7DC5D6BA}" type="presParOf" srcId="{AC828D75-E365-0C44-846E-53551A45B567}" destId="{DA44847C-2AF1-6645-BE93-D920A706D96B}" srcOrd="0" destOrd="0" presId="urn:microsoft.com/office/officeart/2005/8/layout/hierarchy4"/>
    <dgm:cxn modelId="{94595C2B-E5C0-0247-9252-1B5B04BD754E}" type="presParOf" srcId="{AC828D75-E365-0C44-846E-53551A45B567}" destId="{C38935A9-1EE9-BC48-9971-825590DA3B0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F1065-F2A2-43A0-B4AC-13701196C3F3}">
      <dsp:nvSpPr>
        <dsp:cNvPr id="0" name=""/>
        <dsp:cNvSpPr/>
      </dsp:nvSpPr>
      <dsp:spPr>
        <a:xfrm>
          <a:off x="170" y="901"/>
          <a:ext cx="6095659" cy="1519401"/>
        </a:xfrm>
        <a:prstGeom prst="roundRect">
          <a:avLst>
            <a:gd name="adj" fmla="val 10000"/>
          </a:avLst>
        </a:prstGeom>
        <a:solidFill>
          <a:srgbClr val="2972B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 smtClean="0">
              <a:latin typeface="Gill Sans"/>
              <a:cs typeface="Gill Sans"/>
            </a:rPr>
            <a:t>Socio-Economic Development Planning</a:t>
          </a:r>
          <a:endParaRPr lang="en-GB" sz="4000" kern="1200" dirty="0">
            <a:latin typeface="Gill Sans"/>
            <a:cs typeface="Gill Sans"/>
          </a:endParaRPr>
        </a:p>
      </dsp:txBody>
      <dsp:txXfrm>
        <a:off x="44672" y="45403"/>
        <a:ext cx="6006655" cy="1430397"/>
      </dsp:txXfrm>
    </dsp:sp>
    <dsp:sp modelId="{45EF0B42-5FA1-4A28-80E0-0DCCB150809F}">
      <dsp:nvSpPr>
        <dsp:cNvPr id="0" name=""/>
        <dsp:cNvSpPr/>
      </dsp:nvSpPr>
      <dsp:spPr>
        <a:xfrm>
          <a:off x="170" y="1656885"/>
          <a:ext cx="6095659" cy="1568583"/>
        </a:xfrm>
        <a:prstGeom prst="roundRect">
          <a:avLst>
            <a:gd name="adj" fmla="val 10000"/>
          </a:avLst>
        </a:prstGeom>
        <a:solidFill>
          <a:srgbClr val="2972B9">
            <a:alpha val="8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600" dirty="0" smtClean="0">
              <a:latin typeface="Gill Sans"/>
              <a:cs typeface="Gill Sans"/>
            </a:rPr>
            <a:t>Ocean Policy /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600" dirty="0" smtClean="0">
              <a:latin typeface="Gill Sans"/>
              <a:cs typeface="Gill Sans"/>
            </a:rPr>
            <a:t>Blue Economy Strategy</a:t>
          </a:r>
          <a:endParaRPr lang="en-GB" sz="3600" kern="600" dirty="0">
            <a:latin typeface="Gill Sans"/>
            <a:cs typeface="Gill Sans"/>
          </a:endParaRPr>
        </a:p>
      </dsp:txBody>
      <dsp:txXfrm>
        <a:off x="46112" y="1702827"/>
        <a:ext cx="6003775" cy="1476699"/>
      </dsp:txXfrm>
    </dsp:sp>
    <dsp:sp modelId="{09B44A93-7CCA-4126-B924-D25D14C99C40}">
      <dsp:nvSpPr>
        <dsp:cNvPr id="0" name=""/>
        <dsp:cNvSpPr/>
      </dsp:nvSpPr>
      <dsp:spPr>
        <a:xfrm>
          <a:off x="667222" y="3332827"/>
          <a:ext cx="1188771" cy="1309033"/>
        </a:xfrm>
        <a:prstGeom prst="roundRect">
          <a:avLst>
            <a:gd name="adj" fmla="val 10000"/>
          </a:avLst>
        </a:prstGeom>
        <a:solidFill>
          <a:srgbClr val="2972B9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700" kern="1200" dirty="0">
            <a:solidFill>
              <a:srgbClr val="37377D"/>
            </a:solidFill>
          </a:endParaRPr>
        </a:p>
      </dsp:txBody>
      <dsp:txXfrm>
        <a:off x="702040" y="3367645"/>
        <a:ext cx="1119135" cy="1239397"/>
      </dsp:txXfrm>
    </dsp:sp>
    <dsp:sp modelId="{B3405D5B-7870-244D-86B7-017D9C6AAD51}">
      <dsp:nvSpPr>
        <dsp:cNvPr id="0" name=""/>
        <dsp:cNvSpPr/>
      </dsp:nvSpPr>
      <dsp:spPr>
        <a:xfrm>
          <a:off x="2447428" y="3332827"/>
          <a:ext cx="1188771" cy="1309033"/>
        </a:xfrm>
        <a:prstGeom prst="roundRect">
          <a:avLst>
            <a:gd name="adj" fmla="val 10000"/>
          </a:avLst>
        </a:prstGeom>
        <a:solidFill>
          <a:srgbClr val="2972B9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700" kern="1200" dirty="0">
            <a:solidFill>
              <a:srgbClr val="37377D"/>
            </a:solidFill>
          </a:endParaRPr>
        </a:p>
      </dsp:txBody>
      <dsp:txXfrm>
        <a:off x="2482246" y="3367645"/>
        <a:ext cx="1119135" cy="1239397"/>
      </dsp:txXfrm>
    </dsp:sp>
    <dsp:sp modelId="{DA44847C-2AF1-6645-BE93-D920A706D96B}">
      <dsp:nvSpPr>
        <dsp:cNvPr id="0" name=""/>
        <dsp:cNvSpPr/>
      </dsp:nvSpPr>
      <dsp:spPr>
        <a:xfrm>
          <a:off x="4274664" y="3332827"/>
          <a:ext cx="1188771" cy="1309033"/>
        </a:xfrm>
        <a:prstGeom prst="roundRect">
          <a:avLst>
            <a:gd name="adj" fmla="val 10000"/>
          </a:avLst>
        </a:prstGeom>
        <a:solidFill>
          <a:srgbClr val="2972B9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700" kern="1200" dirty="0">
            <a:solidFill>
              <a:srgbClr val="37377D"/>
            </a:solidFill>
          </a:endParaRPr>
        </a:p>
      </dsp:txBody>
      <dsp:txXfrm>
        <a:off x="4309482" y="3367645"/>
        <a:ext cx="1119135" cy="12393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B1E8F-5431-E94B-A0E2-215919CC01A6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8289D-ED00-384B-8084-CFF58E185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D9C82-42A1-7541-9692-DFE7E2A44D36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AA24E-096D-004A-80BF-1E3707345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8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D3B4A-6097-FB45-A0CD-0CBBE2D00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40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72DE0-A824-4B1D-9A0B-B224F63AC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357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7-09-27 at 09.13.32.png"/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-22498" y="-48110"/>
            <a:ext cx="9268636" cy="697586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7991" y="1544638"/>
            <a:ext cx="7772400" cy="1362075"/>
          </a:xfrm>
        </p:spPr>
        <p:txBody>
          <a:bodyPr anchor="t"/>
          <a:lstStyle>
            <a:lvl1pPr algn="l">
              <a:defRPr sz="4000" b="0" i="0" cap="all">
                <a:solidFill>
                  <a:srgbClr val="84CFC5"/>
                </a:solidFill>
                <a:latin typeface="Gill Sans SemiBold"/>
                <a:cs typeface="Gill Sans SemiBold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77991" y="3811095"/>
            <a:ext cx="7772400" cy="1500187"/>
          </a:xfrm>
        </p:spPr>
        <p:txBody>
          <a:bodyPr anchor="b"/>
          <a:lstStyle>
            <a:lvl1pPr marL="0" indent="0">
              <a:buNone/>
              <a:defRPr sz="2000" b="0" i="0">
                <a:solidFill>
                  <a:srgbClr val="84CFC5"/>
                </a:solidFill>
                <a:latin typeface="Gill Sans SemiBold"/>
                <a:cs typeface="Gill Sans SemiBold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E8C50-423C-B544-ADD8-3C3337A18C05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518D-71D4-4543-BFD0-8360CA183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E8C50-423C-B544-ADD8-3C3337A18C05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518D-71D4-4543-BFD0-8360CA183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1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1787236"/>
            <a:ext cx="9144000" cy="3927764"/>
          </a:xfrm>
          <a:prstGeom prst="rect">
            <a:avLst/>
          </a:prstGeom>
          <a:solidFill>
            <a:srgbClr val="003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1943099"/>
            <a:ext cx="8026400" cy="1566863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3516579"/>
            <a:ext cx="6858000" cy="1086594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27" name="Picture 3" descr="C:\Users\lhansford\AppData\Local\Microsoft\Windows\Temporary Internet Files\Content.Outlook\OBS8NWV1\MA8405_UKHO_CME_PPT_template_v3_footer_front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349"/>
            <a:ext cx="9144000" cy="113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905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01454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7806" y="406689"/>
            <a:ext cx="5736761" cy="8402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3982" y="1485900"/>
            <a:ext cx="5751368" cy="4691063"/>
          </a:xfrm>
        </p:spPr>
        <p:txBody>
          <a:bodyPr/>
          <a:lstStyle>
            <a:lvl1pPr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77B-CFDA-6940-9846-8F71EB532E4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503488" cy="6338888"/>
          </a:xfrm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72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7806" y="406689"/>
            <a:ext cx="5736761" cy="8402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3982" y="1485900"/>
            <a:ext cx="5751368" cy="4691063"/>
          </a:xfrm>
        </p:spPr>
        <p:txBody>
          <a:bodyPr/>
          <a:lstStyle>
            <a:lvl1pPr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77B-CFDA-6940-9846-8F71EB532E4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503488" cy="1656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1678132"/>
            <a:ext cx="2503488" cy="1656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3356263"/>
            <a:ext cx="2503488" cy="2982192"/>
          </a:xfrm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89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519546"/>
            <a:ext cx="7886700" cy="1423555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77B-CFDA-6940-9846-8F71EB532E4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2193636"/>
            <a:ext cx="9144000" cy="413442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92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2681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77B-CFDA-6940-9846-8F71EB532E4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075710" y="1953491"/>
            <a:ext cx="2826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3A76"/>
                </a:solidFill>
              </a:rPr>
              <a:t>Thank you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31800" y="2897829"/>
            <a:ext cx="8275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1400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prstClr val="black"/>
                </a:solidFill>
              </a:rPr>
              <a:t>For more information on the Commonwealth Marine Economies </a:t>
            </a:r>
            <a:r>
              <a:rPr lang="en-US" sz="1400" dirty="0" err="1">
                <a:solidFill>
                  <a:prstClr val="black"/>
                </a:solidFill>
              </a:rPr>
              <a:t>Programme</a:t>
            </a:r>
            <a:r>
              <a:rPr lang="en-US" sz="1400" dirty="0">
                <a:solidFill>
                  <a:prstClr val="black"/>
                </a:solidFill>
              </a:rPr>
              <a:t>, please contact us via:</a:t>
            </a:r>
          </a:p>
          <a:p>
            <a:pPr algn="ctr">
              <a:lnSpc>
                <a:spcPct val="150000"/>
              </a:lnSpc>
              <a:defRPr/>
            </a:pPr>
            <a:r>
              <a:rPr lang="en-GB" sz="1600" b="1" dirty="0">
                <a:solidFill>
                  <a:prstClr val="black"/>
                </a:solidFill>
              </a:rPr>
              <a:t>www.gov.uk/guidance/commonwealth-marine-economies-programme 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prstClr val="black"/>
                </a:solidFill>
              </a:rPr>
              <a:t>enquiries@cmeprogramme.org | @</a:t>
            </a:r>
            <a:r>
              <a:rPr lang="en-US" sz="1600" b="1" dirty="0" err="1">
                <a:solidFill>
                  <a:prstClr val="black"/>
                </a:solidFill>
              </a:rPr>
              <a:t>CME_Prog</a:t>
            </a:r>
            <a:r>
              <a:rPr lang="en-US" sz="1600" b="1" dirty="0">
                <a:solidFill>
                  <a:prstClr val="black"/>
                </a:solidFill>
              </a:rPr>
              <a:t> 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237018"/>
            <a:ext cx="9144000" cy="342900"/>
          </a:xfrm>
          <a:prstGeom prst="rect">
            <a:avLst/>
          </a:prstGeom>
          <a:solidFill>
            <a:srgbClr val="003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3712"/>
            <a:ext cx="9144000" cy="159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298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3" y="1825627"/>
            <a:ext cx="3886202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51" y="1825627"/>
            <a:ext cx="3886202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267D7A8-4E2C-462E-B7DC-EABB7D3B75D9}" type="datetime1">
              <a:rPr lang="en-GB">
                <a:solidFill>
                  <a:prstClr val="black"/>
                </a:solidFill>
              </a:rPr>
              <a:pPr/>
              <a:t>17/01/2018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85959B6-2C87-4859-B56A-8BAE1C41A3C4}" type="slidenum">
              <a:rPr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6337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25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84CFC5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R-Nautilus-watermark.png"/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320040"/>
            <a:ext cx="9144000" cy="621792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184027"/>
            <a:ext cx="9144000" cy="673973"/>
          </a:xfrm>
          <a:prstGeom prst="rect">
            <a:avLst/>
          </a:prstGeom>
          <a:solidFill>
            <a:srgbClr val="2972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00" b="0" i="0">
                <a:solidFill>
                  <a:srgbClr val="2972B9"/>
                </a:solidFill>
                <a:latin typeface="Gill Sans SemiBold"/>
                <a:cs typeface="Gill Sans SemiBold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20"/>
              </a:spcBef>
              <a:spcAft>
                <a:spcPts val="600"/>
              </a:spcAft>
              <a:defRPr sz="3000">
                <a:solidFill>
                  <a:srgbClr val="2972B9"/>
                </a:solidFill>
                <a:latin typeface="Avenir Book"/>
                <a:cs typeface="Avenir Book"/>
              </a:defRPr>
            </a:lvl1pPr>
            <a:lvl2pPr>
              <a:defRPr sz="2600">
                <a:solidFill>
                  <a:srgbClr val="2972B9"/>
                </a:solidFill>
                <a:latin typeface="Avenir Book"/>
                <a:cs typeface="Avenir Book"/>
              </a:defRPr>
            </a:lvl2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518D-71D4-4543-BFD0-8360CA1830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R-HORIZONTAL-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2" y="6174273"/>
            <a:ext cx="3277457" cy="75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7-09-28 at 12.00.2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380" y="3695714"/>
            <a:ext cx="7772400" cy="1362075"/>
          </a:xfrm>
        </p:spPr>
        <p:txBody>
          <a:bodyPr anchor="t">
            <a:normAutofit/>
          </a:bodyPr>
          <a:lstStyle>
            <a:lvl1pPr algn="ctr">
              <a:defRPr sz="1800" b="1" cap="all">
                <a:solidFill>
                  <a:srgbClr val="19AFE6"/>
                </a:solidFill>
                <a:latin typeface="Avenir Medium"/>
                <a:cs typeface="Avenir Medium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447" y="1636738"/>
            <a:ext cx="7772400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4400" b="0" i="0">
                <a:solidFill>
                  <a:srgbClr val="84CFC5"/>
                </a:solidFill>
                <a:latin typeface="Gill Sans SemiBold"/>
                <a:cs typeface="Gill Sans SemiBold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E8C50-423C-B544-ADD8-3C3337A18C05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518D-71D4-4543-BFD0-8360CA183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E8C50-423C-B544-ADD8-3C3337A18C05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518D-71D4-4543-BFD0-8360CA183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E8C50-423C-B544-ADD8-3C3337A18C05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518D-71D4-4543-BFD0-8360CA183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E8C50-423C-B544-ADD8-3C3337A18C05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518D-71D4-4543-BFD0-8360CA183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E8C50-423C-B544-ADD8-3C3337A18C05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518D-71D4-4543-BFD0-8360CA183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E8C50-423C-B544-ADD8-3C3337A18C05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518D-71D4-4543-BFD0-8360CA183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5917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E8C50-423C-B544-ADD8-3C3337A18C05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5518D-71D4-4543-BFD0-8360CA183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337737"/>
            <a:ext cx="9144000" cy="551793"/>
          </a:xfrm>
          <a:prstGeom prst="rect">
            <a:avLst/>
          </a:prstGeom>
          <a:solidFill>
            <a:srgbClr val="003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548" y="406689"/>
            <a:ext cx="8063020" cy="840219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485900"/>
            <a:ext cx="8083550" cy="469106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0850" y="63875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6EA4977B-CFDA-6940-9846-8F71EB532E4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32507" y="6421700"/>
            <a:ext cx="6162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prstClr val="white"/>
                </a:solidFill>
              </a:rPr>
              <a:t>www.gov.uk/guidance/commonwealth-marine-economies-programme</a:t>
            </a:r>
          </a:p>
        </p:txBody>
      </p:sp>
    </p:spTree>
    <p:extLst>
      <p:ext uri="{BB962C8B-B14F-4D97-AF65-F5344CB8AC3E}">
        <p14:creationId xmlns:p14="http://schemas.microsoft.com/office/powerpoint/2010/main" val="263413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en-GB" sz="3000" b="0" i="0" u="none" strike="noStrike" kern="1200" baseline="0" smtClean="0">
          <a:solidFill>
            <a:srgbClr val="003A76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GB" sz="2000" b="0" i="0" u="none" strike="noStrike" kern="1200" baseline="0" smtClean="0">
          <a:solidFill>
            <a:srgbClr val="003A76"/>
          </a:solidFill>
          <a:latin typeface="+mn-lt"/>
          <a:ea typeface="+mn-ea"/>
          <a:cs typeface="+mn-cs"/>
        </a:defRPr>
      </a:lvl1pPr>
      <a:lvl2pPr marL="9525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33350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19088" indent="-144463" algn="l" defTabSz="914400" rtl="0" eaLnBrk="1" latinLnBrk="0" hangingPunct="1">
        <a:lnSpc>
          <a:spcPct val="90000"/>
        </a:lnSpc>
        <a:spcBef>
          <a:spcPts val="500"/>
        </a:spcBef>
        <a:buFont typeface="AppleSymbols" charset="0"/>
        <a:buChar char="⎼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2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03118"/>
            <a:ext cx="9218706" cy="3408102"/>
          </a:xfrm>
        </p:spPr>
        <p:txBody>
          <a:bodyPr>
            <a:noAutofit/>
          </a:bodyPr>
          <a:lstStyle/>
          <a:p>
            <a:pPr algn="ctr"/>
            <a:r>
              <a:rPr lang="en-GB" sz="3200" b="1" cap="none" dirty="0" smtClean="0">
                <a:latin typeface="Arial" panose="020B0604020202020204"/>
              </a:rPr>
              <a:t>Implementing &amp; Monitoring the SDGs in the Caribbean: The Role of the Ocean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/>
              <a:t/>
            </a:r>
            <a:br>
              <a:rPr lang="en-GB" sz="3200" b="1" dirty="0"/>
            </a:br>
            <a:r>
              <a:rPr lang="en-GB" sz="3200" b="1" dirty="0" smtClean="0"/>
              <a:t>Interdependencies Between Sustainable Development Goals and Implementation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23153" y="4802790"/>
            <a:ext cx="7772400" cy="1500187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Dr Julian Roberts</a:t>
            </a:r>
          </a:p>
          <a:p>
            <a:pPr lvl="0" algn="ctr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Blue Resources Ltd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4"/>
            <a:ext cx="9144000" cy="1143000"/>
          </a:xfrm>
        </p:spPr>
        <p:txBody>
          <a:bodyPr/>
          <a:lstStyle/>
          <a:p>
            <a:r>
              <a:rPr lang="en-US" dirty="0" smtClean="0"/>
              <a:t>Interdependencies Between </a:t>
            </a:r>
            <a:r>
              <a:rPr lang="en-US" dirty="0" err="1" smtClean="0"/>
              <a:t>SDGs</a:t>
            </a:r>
            <a:endParaRPr lang="en-US" dirty="0"/>
          </a:p>
        </p:txBody>
      </p:sp>
      <p:pic>
        <p:nvPicPr>
          <p:cNvPr id="71" name="Picture 70" descr="Screen Shot 2018-01-09 at 16.26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402" y="2858290"/>
            <a:ext cx="3639600" cy="1923564"/>
          </a:xfrm>
          <a:prstGeom prst="rect">
            <a:avLst/>
          </a:prstGeom>
        </p:spPr>
      </p:pic>
      <p:sp>
        <p:nvSpPr>
          <p:cNvPr id="78" name="Content Placeholder 2"/>
          <p:cNvSpPr txBox="1">
            <a:spLocks/>
          </p:cNvSpPr>
          <p:nvPr/>
        </p:nvSpPr>
        <p:spPr>
          <a:xfrm>
            <a:off x="4596455" y="1416462"/>
            <a:ext cx="4641615" cy="914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72B9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Increasing social and health costs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2972B9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17379" y="1228322"/>
            <a:ext cx="5254287" cy="4453047"/>
            <a:chOff x="117379" y="1228322"/>
            <a:chExt cx="5254287" cy="4453047"/>
          </a:xfrm>
        </p:grpSpPr>
        <p:sp>
          <p:nvSpPr>
            <p:cNvPr id="10" name="TextBox 9"/>
            <p:cNvSpPr txBox="1"/>
            <p:nvPr/>
          </p:nvSpPr>
          <p:spPr>
            <a:xfrm>
              <a:off x="1655703" y="1228322"/>
              <a:ext cx="18161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Unsustainable fishing practices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7379" y="2769025"/>
              <a:ext cx="11996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Less fish available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25687" y="2761206"/>
              <a:ext cx="12790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Cost of fish increases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95780" y="2759618"/>
              <a:ext cx="157588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Consumers shift diet preference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6823" y="4604016"/>
              <a:ext cx="106076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Poor diet 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49073" y="4361035"/>
              <a:ext cx="16286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Obesity-related diseases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cxnSp>
          <p:nvCxnSpPr>
            <p:cNvPr id="18" name="Elbow Connector 17"/>
            <p:cNvCxnSpPr>
              <a:stCxn id="35" idx="1"/>
              <a:endCxn id="11" idx="0"/>
            </p:cNvCxnSpPr>
            <p:nvPr/>
          </p:nvCxnSpPr>
          <p:spPr>
            <a:xfrm rot="10800000" flipV="1">
              <a:off x="717208" y="2143249"/>
              <a:ext cx="1059390" cy="625776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6" idx="3"/>
              <a:endCxn id="37" idx="1"/>
            </p:cNvCxnSpPr>
            <p:nvPr/>
          </p:nvCxnSpPr>
          <p:spPr>
            <a:xfrm>
              <a:off x="1317036" y="3674544"/>
              <a:ext cx="719962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40" idx="3"/>
              <a:endCxn id="39" idx="1"/>
            </p:cNvCxnSpPr>
            <p:nvPr/>
          </p:nvCxnSpPr>
          <p:spPr>
            <a:xfrm flipV="1">
              <a:off x="1157208" y="5280210"/>
              <a:ext cx="814589" cy="51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6598" y="1747249"/>
              <a:ext cx="1574312" cy="7920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063" y="3278544"/>
              <a:ext cx="1195973" cy="7920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6998" y="3278545"/>
              <a:ext cx="1054898" cy="7920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71797" y="4884210"/>
              <a:ext cx="1188000" cy="7920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7208" y="4889369"/>
              <a:ext cx="880000" cy="7920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43451" y="3280133"/>
              <a:ext cx="1487416" cy="792000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>
              <a:stCxn id="37" idx="3"/>
              <a:endCxn id="41" idx="1"/>
            </p:cNvCxnSpPr>
            <p:nvPr/>
          </p:nvCxnSpPr>
          <p:spPr>
            <a:xfrm>
              <a:off x="3091896" y="3674545"/>
              <a:ext cx="75155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>
              <a:stCxn id="41" idx="2"/>
              <a:endCxn id="14" idx="0"/>
            </p:cNvCxnSpPr>
            <p:nvPr/>
          </p:nvCxnSpPr>
          <p:spPr>
            <a:xfrm rot="5400000">
              <a:off x="2386243" y="2403099"/>
              <a:ext cx="531883" cy="3869951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 descr="Screen Shot 2018-01-12 at 15.38.07.png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406560" y="5250276"/>
            <a:ext cx="900000" cy="900000"/>
          </a:xfrm>
          <a:prstGeom prst="rect">
            <a:avLst/>
          </a:prstGeom>
        </p:spPr>
      </p:pic>
      <p:pic>
        <p:nvPicPr>
          <p:cNvPr id="50" name="Picture 49" descr="Screen Shot 2018-01-09 at 15.11.25.png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204403" y="5250276"/>
            <a:ext cx="900000" cy="900000"/>
          </a:xfrm>
          <a:prstGeom prst="rect">
            <a:avLst/>
          </a:prstGeom>
        </p:spPr>
      </p:pic>
      <p:pic>
        <p:nvPicPr>
          <p:cNvPr id="51" name="Picture 50" descr="Screen Shot 2018-01-09 at 15.11.46.png"/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7306560" y="5250276"/>
            <a:ext cx="900000" cy="9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4"/>
            <a:ext cx="9144000" cy="1143000"/>
          </a:xfrm>
        </p:spPr>
        <p:txBody>
          <a:bodyPr/>
          <a:lstStyle/>
          <a:p>
            <a:r>
              <a:rPr lang="en-US" dirty="0" smtClean="0"/>
              <a:t>Interdependencies Between </a:t>
            </a:r>
            <a:r>
              <a:rPr lang="en-US" dirty="0" err="1" smtClean="0"/>
              <a:t>SDGs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117379" y="1228322"/>
            <a:ext cx="5382325" cy="4453047"/>
            <a:chOff x="117379" y="1228322"/>
            <a:chExt cx="5382325" cy="4453047"/>
          </a:xfrm>
        </p:grpSpPr>
        <p:sp>
          <p:nvSpPr>
            <p:cNvPr id="10" name="TextBox 9"/>
            <p:cNvSpPr txBox="1"/>
            <p:nvPr/>
          </p:nvSpPr>
          <p:spPr>
            <a:xfrm>
              <a:off x="1655703" y="1228322"/>
              <a:ext cx="18161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Unsustainable fishing practices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7379" y="2769025"/>
              <a:ext cx="11996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Less fish available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25687" y="2761206"/>
              <a:ext cx="12790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Cost of fish increases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95780" y="2759618"/>
              <a:ext cx="157588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Consumers shift diet preference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6823" y="4604016"/>
              <a:ext cx="106076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Poor diet 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49073" y="4361035"/>
              <a:ext cx="16286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Obesity-related diseases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83604" y="4370442"/>
              <a:ext cx="18161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Increasing health and social costs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cxnSp>
          <p:nvCxnSpPr>
            <p:cNvPr id="18" name="Elbow Connector 17"/>
            <p:cNvCxnSpPr>
              <a:stCxn id="35" idx="1"/>
              <a:endCxn id="11" idx="0"/>
            </p:cNvCxnSpPr>
            <p:nvPr/>
          </p:nvCxnSpPr>
          <p:spPr>
            <a:xfrm rot="10800000" flipV="1">
              <a:off x="717208" y="2143249"/>
              <a:ext cx="1059390" cy="625776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6" idx="3"/>
              <a:endCxn id="37" idx="1"/>
            </p:cNvCxnSpPr>
            <p:nvPr/>
          </p:nvCxnSpPr>
          <p:spPr>
            <a:xfrm>
              <a:off x="1317036" y="3674544"/>
              <a:ext cx="719962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40" idx="3"/>
              <a:endCxn id="39" idx="1"/>
            </p:cNvCxnSpPr>
            <p:nvPr/>
          </p:nvCxnSpPr>
          <p:spPr>
            <a:xfrm flipV="1">
              <a:off x="1157208" y="5280210"/>
              <a:ext cx="814589" cy="51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39" idx="3"/>
              <a:endCxn id="42" idx="1"/>
            </p:cNvCxnSpPr>
            <p:nvPr/>
          </p:nvCxnSpPr>
          <p:spPr>
            <a:xfrm>
              <a:off x="3159797" y="5280210"/>
              <a:ext cx="688046" cy="51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6598" y="1747249"/>
              <a:ext cx="1574312" cy="7920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063" y="3278544"/>
              <a:ext cx="1195973" cy="7920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6998" y="3278545"/>
              <a:ext cx="1054898" cy="7920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71797" y="4884210"/>
              <a:ext cx="1188000" cy="7920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208" y="4889369"/>
              <a:ext cx="880000" cy="7920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43451" y="3280133"/>
              <a:ext cx="1487416" cy="792000"/>
            </a:xfrm>
            <a:prstGeom prst="rect">
              <a:avLst/>
            </a:prstGeom>
          </p:spPr>
        </p:pic>
        <p:pic>
          <p:nvPicPr>
            <p:cNvPr id="42" name="Picture 41" descr="Screen Shot 2018-01-09 at 16.26.11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47843" y="4889369"/>
              <a:ext cx="1498555" cy="792000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>
              <a:stCxn id="37" idx="3"/>
              <a:endCxn id="41" idx="1"/>
            </p:cNvCxnSpPr>
            <p:nvPr/>
          </p:nvCxnSpPr>
          <p:spPr>
            <a:xfrm>
              <a:off x="3091896" y="3674545"/>
              <a:ext cx="75155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5975992" y="1987369"/>
            <a:ext cx="3130334" cy="3288557"/>
            <a:chOff x="5975992" y="1987369"/>
            <a:chExt cx="3130334" cy="3288557"/>
          </a:xfrm>
        </p:grpSpPr>
        <p:pic>
          <p:nvPicPr>
            <p:cNvPr id="32" name="Picture 31" descr="Screen Shot 2018-01-09 at 15.12.30.png"/>
            <p:cNvPicPr preferRelativeResize="0"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94651" y="3259171"/>
              <a:ext cx="900000" cy="894674"/>
            </a:xfrm>
            <a:prstGeom prst="rect">
              <a:avLst/>
            </a:prstGeom>
          </p:spPr>
        </p:pic>
        <p:pic>
          <p:nvPicPr>
            <p:cNvPr id="33" name="Picture 32" descr="Screen Shot 2018-01-12 at 15.38.58.png"/>
            <p:cNvPicPr preferRelativeResize="0"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48661" y="4373585"/>
              <a:ext cx="900000" cy="900000"/>
            </a:xfrm>
            <a:prstGeom prst="rect">
              <a:avLst/>
            </a:prstGeom>
          </p:spPr>
        </p:pic>
        <p:pic>
          <p:nvPicPr>
            <p:cNvPr id="34" name="Picture 33" descr="Screen Shot 2018-01-12 at 15.38.07.png"/>
            <p:cNvPicPr preferRelativeResize="0"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40641" y="4375926"/>
              <a:ext cx="900000" cy="900000"/>
            </a:xfrm>
            <a:prstGeom prst="rect">
              <a:avLst/>
            </a:prstGeom>
          </p:spPr>
        </p:pic>
        <p:pic>
          <p:nvPicPr>
            <p:cNvPr id="38" name="Picture 37" descr="Screen Shot 2018-01-09 at 15.11.13.png"/>
            <p:cNvPicPr preferRelativeResize="0"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75992" y="2885374"/>
              <a:ext cx="900000" cy="900000"/>
            </a:xfrm>
            <a:prstGeom prst="rect">
              <a:avLst/>
            </a:prstGeom>
          </p:spPr>
        </p:pic>
        <p:pic>
          <p:nvPicPr>
            <p:cNvPr id="43" name="Picture 42" descr="Screen Shot 2018-01-09 at 15.11.25.png"/>
            <p:cNvPicPr preferRelativeResize="0"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94651" y="1987369"/>
              <a:ext cx="900000" cy="900000"/>
            </a:xfrm>
            <a:prstGeom prst="rect">
              <a:avLst/>
            </a:prstGeom>
          </p:spPr>
        </p:pic>
        <p:pic>
          <p:nvPicPr>
            <p:cNvPr id="44" name="Picture 43" descr="Screen Shot 2018-01-09 at 15.11.46.png"/>
            <p:cNvPicPr preferRelativeResize="0"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06326" y="2889892"/>
              <a:ext cx="900000" cy="900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35"/>
            <a:ext cx="9144000" cy="1143000"/>
          </a:xfrm>
        </p:spPr>
        <p:txBody>
          <a:bodyPr/>
          <a:lstStyle/>
          <a:p>
            <a:r>
              <a:rPr lang="en-US" sz="4400" dirty="0" smtClean="0"/>
              <a:t>Blue Economy – All About Fish?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1615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Food security</a:t>
            </a:r>
          </a:p>
          <a:p>
            <a:r>
              <a:rPr lang="en-US" sz="2600" dirty="0" smtClean="0"/>
              <a:t>Sustainable economic growth</a:t>
            </a:r>
          </a:p>
          <a:p>
            <a:r>
              <a:rPr lang="en-US" sz="2600" dirty="0" smtClean="0"/>
              <a:t>Energy security</a:t>
            </a:r>
          </a:p>
          <a:p>
            <a:r>
              <a:rPr lang="en-US" sz="2600" dirty="0" smtClean="0"/>
              <a:t>Climate change mitigation</a:t>
            </a:r>
          </a:p>
          <a:p>
            <a:r>
              <a:rPr lang="en-US" sz="2600" dirty="0" smtClean="0"/>
              <a:t>Disaster risk reduction</a:t>
            </a:r>
          </a:p>
          <a:p>
            <a:r>
              <a:rPr lang="en-US" sz="2600" dirty="0" smtClean="0"/>
              <a:t>Poverty reduction</a:t>
            </a:r>
            <a:endParaRPr lang="en-US" sz="2600" dirty="0"/>
          </a:p>
        </p:txBody>
      </p:sp>
      <p:pic>
        <p:nvPicPr>
          <p:cNvPr id="4" name="Picture 3" descr="Screen Shot 2018-01-04 at 15.28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815" y="1229298"/>
            <a:ext cx="3901044" cy="47952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48733" y="1584912"/>
            <a:ext cx="464161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972B9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How can the ocean support achievement of the 2030 development agenda and the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2972B9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SDGs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972B9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in particular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2972B9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in the context of island nations?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2972B9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74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Co-Benefits of Achieving Targets for SDG14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7152452" y="5853541"/>
            <a:ext cx="1991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Source: </a:t>
            </a:r>
            <a:r>
              <a:rPr lang="en-US" sz="1100" i="1" dirty="0" err="1" smtClean="0"/>
              <a:t>Nereus</a:t>
            </a:r>
            <a:r>
              <a:rPr lang="en-US" sz="1100" i="1" dirty="0" smtClean="0"/>
              <a:t> Program, 2017</a:t>
            </a:r>
            <a:endParaRPr lang="en-US" sz="1100" i="1" dirty="0"/>
          </a:p>
        </p:txBody>
      </p:sp>
      <p:pic>
        <p:nvPicPr>
          <p:cNvPr id="10" name="Picture 9" descr="Screen Shot 2018-01-06 at 12.37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5568849"/>
            <a:ext cx="1720850" cy="546302"/>
          </a:xfrm>
          <a:prstGeom prst="rect">
            <a:avLst/>
          </a:prstGeom>
        </p:spPr>
      </p:pic>
      <p:pic>
        <p:nvPicPr>
          <p:cNvPr id="12" name="Picture 11" descr="Screen Shot 2018-01-06 at 12.41.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6148"/>
            <a:ext cx="9144000" cy="4185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Challenges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2400" i="1" dirty="0" smtClean="0"/>
              <a:t>small size of the countries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2400" i="1" dirty="0" smtClean="0"/>
              <a:t>provision of public services has a high cost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2400" i="1" dirty="0" smtClean="0"/>
              <a:t>limiting the institutions and skills available for policy response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2400" i="1" dirty="0" smtClean="0"/>
              <a:t>high Government debt-GDP ratio</a:t>
            </a:r>
          </a:p>
          <a:p>
            <a:pPr>
              <a:spcBef>
                <a:spcPts val="600"/>
              </a:spcBef>
            </a:pPr>
            <a:r>
              <a:rPr lang="en-GB" sz="2800" dirty="0" smtClean="0"/>
              <a:t>Lack of economic diversification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800" dirty="0" smtClean="0"/>
              <a:t>Threats to the marine environment</a:t>
            </a:r>
          </a:p>
          <a:p>
            <a:pPr>
              <a:spcBef>
                <a:spcPts val="0"/>
              </a:spcBef>
            </a:pPr>
            <a:endParaRPr lang="en-GB" sz="2800" i="1" dirty="0" smtClean="0"/>
          </a:p>
          <a:p>
            <a:pPr lvl="1">
              <a:spcBef>
                <a:spcPts val="0"/>
              </a:spcBef>
            </a:pPr>
            <a:endParaRPr lang="en-GB" sz="2400" i="1" dirty="0" smtClean="0"/>
          </a:p>
          <a:p>
            <a:pPr lvl="1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9174"/>
            <a:ext cx="9144000" cy="1143000"/>
          </a:xfrm>
        </p:spPr>
        <p:txBody>
          <a:bodyPr/>
          <a:lstStyle/>
          <a:p>
            <a:r>
              <a:rPr lang="en-US" dirty="0" smtClean="0"/>
              <a:t>Key Challenges for the Caribbean</a:t>
            </a:r>
            <a:endParaRPr lang="en-US" dirty="0"/>
          </a:p>
        </p:txBody>
      </p:sp>
      <p:pic>
        <p:nvPicPr>
          <p:cNvPr id="4" name="Picture 3" descr="Screen Shot 2018-01-08 at 18.00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267" y="1329726"/>
            <a:ext cx="3631541" cy="4709828"/>
          </a:xfrm>
          <a:prstGeom prst="rect">
            <a:avLst/>
          </a:prstGeom>
        </p:spPr>
      </p:pic>
      <p:pic>
        <p:nvPicPr>
          <p:cNvPr id="6" name="Picture 5" descr="Screen Shot 2018-01-08 at 18.00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306" y="3666067"/>
            <a:ext cx="1817039" cy="2356559"/>
          </a:xfrm>
          <a:prstGeom prst="rect">
            <a:avLst/>
          </a:prstGeom>
        </p:spPr>
      </p:pic>
      <p:pic>
        <p:nvPicPr>
          <p:cNvPr id="2050" name="Picture 2" descr="Image result for Eastern Caribbean Regional Ocean Poli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5" y="1206924"/>
            <a:ext cx="3793470" cy="488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9174"/>
            <a:ext cx="9144000" cy="1143000"/>
          </a:xfrm>
        </p:spPr>
        <p:txBody>
          <a:bodyPr/>
          <a:lstStyle/>
          <a:p>
            <a:r>
              <a:rPr lang="en-US" dirty="0" smtClean="0"/>
              <a:t>Key Challenges for the Caribbean</a:t>
            </a:r>
            <a:endParaRPr lang="en-US" dirty="0"/>
          </a:p>
        </p:txBody>
      </p:sp>
      <p:pic>
        <p:nvPicPr>
          <p:cNvPr id="6" name="Picture 5" descr="Screen Shot 2018-01-15 at 16.57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912"/>
            <a:ext cx="9144000" cy="3892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in the Caribbean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068734" cy="4525963"/>
          </a:xfrm>
        </p:spPr>
        <p:txBody>
          <a:bodyPr>
            <a:normAutofit fontScale="92500"/>
          </a:bodyPr>
          <a:lstStyle/>
          <a:p>
            <a:pPr lvl="0"/>
            <a:r>
              <a:rPr lang="en-GB" dirty="0" smtClean="0"/>
              <a:t>Strategies to maintain regional scale processes</a:t>
            </a:r>
          </a:p>
          <a:p>
            <a:pPr lvl="0"/>
            <a:r>
              <a:rPr lang="en-GB" dirty="0" smtClean="0"/>
              <a:t>Individual goals and targets that can serve as focal points for a wide range of stakeholders</a:t>
            </a:r>
          </a:p>
          <a:p>
            <a:pPr lvl="0"/>
            <a:r>
              <a:rPr lang="en-GB" dirty="0" smtClean="0"/>
              <a:t>Targets and strategies tailored at regional, national or local levels</a:t>
            </a:r>
          </a:p>
          <a:p>
            <a:pPr lvl="0"/>
            <a:r>
              <a:rPr lang="en-GB" dirty="0" smtClean="0"/>
              <a:t>Indicators and monitoring capabilities with the capacity to track change and report on progress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in the Caribbean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641596315"/>
              </p:ext>
            </p:extLst>
          </p:nvPr>
        </p:nvGraphicFramePr>
        <p:xfrm>
          <a:off x="1524000" y="1302174"/>
          <a:ext cx="6096000" cy="5004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8549" y="4944989"/>
            <a:ext cx="605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2972B9"/>
                </a:solidFill>
              </a:rPr>
              <a:t>National </a:t>
            </a:r>
            <a:r>
              <a:rPr lang="en-GB" sz="2800" b="1" dirty="0" err="1" smtClean="0">
                <a:solidFill>
                  <a:srgbClr val="2972B9"/>
                </a:solidFill>
              </a:rPr>
              <a:t>Sectoral</a:t>
            </a:r>
            <a:r>
              <a:rPr lang="en-GB" sz="2800" b="1" dirty="0" smtClean="0">
                <a:solidFill>
                  <a:srgbClr val="2972B9"/>
                </a:solidFill>
              </a:rPr>
              <a:t> Policies</a:t>
            </a:r>
            <a:endParaRPr lang="en-GB" sz="2800" b="1" dirty="0">
              <a:solidFill>
                <a:srgbClr val="2972B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317427" y="3156269"/>
            <a:ext cx="32439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2972B9"/>
                </a:solidFill>
                <a:latin typeface="Gill Sans"/>
                <a:cs typeface="Gill Sans"/>
              </a:rPr>
              <a:t>SUPPORTING</a:t>
            </a:r>
            <a:endParaRPr lang="en-US" sz="3200" dirty="0">
              <a:solidFill>
                <a:srgbClr val="2972B9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7526326" y="3144378"/>
            <a:ext cx="26401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2972B9"/>
                </a:solidFill>
                <a:latin typeface="Gill Sans"/>
                <a:cs typeface="Gill Sans"/>
              </a:rPr>
              <a:t>INFORMING</a:t>
            </a:r>
            <a:endParaRPr lang="en-US" sz="3200" dirty="0">
              <a:solidFill>
                <a:srgbClr val="2972B9"/>
              </a:solidFill>
              <a:latin typeface="Gill Sans"/>
              <a:cs typeface="Gill Sans"/>
            </a:endParaRPr>
          </a:p>
        </p:txBody>
      </p:sp>
      <p:sp>
        <p:nvSpPr>
          <p:cNvPr id="11" name="Curved Down Arrow 10"/>
          <p:cNvSpPr/>
          <p:nvPr/>
        </p:nvSpPr>
        <p:spPr>
          <a:xfrm rot="16200000">
            <a:off x="473329" y="4077668"/>
            <a:ext cx="1454667" cy="59266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Down Arrow 11"/>
          <p:cNvSpPr/>
          <p:nvPr/>
        </p:nvSpPr>
        <p:spPr>
          <a:xfrm rot="16200000">
            <a:off x="457847" y="2403581"/>
            <a:ext cx="1454667" cy="59266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Down Arrow 12"/>
          <p:cNvSpPr/>
          <p:nvPr/>
        </p:nvSpPr>
        <p:spPr>
          <a:xfrm rot="5400000">
            <a:off x="7224193" y="2403581"/>
            <a:ext cx="1454667" cy="59266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 rot="5400000">
            <a:off x="7224192" y="4103925"/>
            <a:ext cx="1454667" cy="59266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Shocks and Discontinuities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08" y="3548564"/>
            <a:ext cx="3899260" cy="2550788"/>
          </a:xfrm>
          <a:prstGeom prst="rect">
            <a:avLst/>
          </a:prstGeom>
        </p:spPr>
      </p:pic>
      <p:pic>
        <p:nvPicPr>
          <p:cNvPr id="7" name="Picture 2" descr="http://i2.cdn.turner.com/cnnnext/dam/assets/140619115135-great-barrier-reef-split-image-horizontal-large-galle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636" y="3548564"/>
            <a:ext cx="4528575" cy="255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900"/>
          </a:xfrm>
        </p:spPr>
        <p:txBody>
          <a:bodyPr/>
          <a:lstStyle/>
          <a:p>
            <a:r>
              <a:rPr lang="en-US" dirty="0" smtClean="0"/>
              <a:t>Shocks</a:t>
            </a:r>
          </a:p>
          <a:p>
            <a:pPr lvl="1"/>
            <a:r>
              <a:rPr lang="en-GB" i="1" dirty="0" smtClean="0"/>
              <a:t>Sudden events that impact on the vulnerability of the system and its components</a:t>
            </a:r>
          </a:p>
        </p:txBody>
      </p:sp>
    </p:spTree>
    <p:extLst>
      <p:ext uri="{BB962C8B-B14F-4D97-AF65-F5344CB8AC3E}">
        <p14:creationId xmlns:p14="http://schemas.microsoft.com/office/powerpoint/2010/main" val="3915962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Shocks and Discontinuities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-12038" y="3949274"/>
            <a:ext cx="9157285" cy="2106807"/>
            <a:chOff x="-12038" y="3949274"/>
            <a:chExt cx="9157285" cy="2106807"/>
          </a:xfrm>
        </p:grpSpPr>
        <p:pic>
          <p:nvPicPr>
            <p:cNvPr id="8" name="Picture 8" descr="http://www2.sunysuffolk.edu/mandias/global_warming/images/corals_plankto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873" y="3949274"/>
              <a:ext cx="4000374" cy="2106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Cheung et al_Fig1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6" t="21791" r="171" b="23729"/>
            <a:stretch>
              <a:fillRect/>
            </a:stretch>
          </p:blipFill>
          <p:spPr bwMode="auto">
            <a:xfrm>
              <a:off x="-12038" y="3949274"/>
              <a:ext cx="5267995" cy="2106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57400"/>
          </a:xfrm>
        </p:spPr>
        <p:txBody>
          <a:bodyPr/>
          <a:lstStyle/>
          <a:p>
            <a:r>
              <a:rPr lang="en-US" dirty="0" smtClean="0"/>
              <a:t>Discontinuities</a:t>
            </a:r>
          </a:p>
          <a:p>
            <a:pPr lvl="1"/>
            <a:r>
              <a:rPr lang="en-GB" sz="2800" i="1" dirty="0" smtClean="0"/>
              <a:t>Long-term trends that undermine the potential of a given system or process and increase vulnerability</a:t>
            </a:r>
          </a:p>
          <a:p>
            <a:pPr lvl="1"/>
            <a:endParaRPr lang="en-US" dirty="0"/>
          </a:p>
        </p:txBody>
      </p:sp>
      <p:pic>
        <p:nvPicPr>
          <p:cNvPr id="12" name="Picture 11" descr="Screen Shot 2018-01-09 at 15.30.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748" y="1403488"/>
            <a:ext cx="6532504" cy="465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196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140208" cy="4525963"/>
          </a:xfrm>
        </p:spPr>
        <p:txBody>
          <a:bodyPr>
            <a:normAutofit/>
          </a:bodyPr>
          <a:lstStyle/>
          <a:p>
            <a:r>
              <a:rPr lang="en-GB" sz="2800" i="1" dirty="0" smtClean="0"/>
              <a:t>“the </a:t>
            </a:r>
            <a:r>
              <a:rPr lang="en-GB" sz="2800" i="1" dirty="0" err="1" smtClean="0"/>
              <a:t>SDGs</a:t>
            </a:r>
            <a:r>
              <a:rPr lang="en-GB" sz="2800" i="1" dirty="0" smtClean="0"/>
              <a:t> are meant to be integrated, indivisible and collectively support a development agenda balancing the economic, social and environmental dimensions of sustainability” </a:t>
            </a:r>
            <a:endParaRPr lang="en-US" sz="2800" i="1" dirty="0"/>
          </a:p>
        </p:txBody>
      </p:sp>
      <p:pic>
        <p:nvPicPr>
          <p:cNvPr id="4" name="Picture 3" descr="2016-10-24-sgd-post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407" y="3791958"/>
            <a:ext cx="3499557" cy="233420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235"/>
            <a:ext cx="9144000" cy="114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Why Discuss This?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Scenario-Based Planning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26433" y="1212850"/>
            <a:ext cx="7480300" cy="4495339"/>
            <a:chOff x="826433" y="1212850"/>
            <a:chExt cx="7480300" cy="4495339"/>
          </a:xfrm>
        </p:grpSpPr>
        <p:pic>
          <p:nvPicPr>
            <p:cNvPr id="5" name="Picture 4" descr="Screen Shot 2018-01-08 at 16.30.18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6433" y="1212850"/>
              <a:ext cx="7480300" cy="449060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231953" y="5041439"/>
              <a:ext cx="1066800" cy="666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783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Scenarios help decision-making by revealing possible futures</a:t>
            </a:r>
          </a:p>
          <a:p>
            <a:r>
              <a:rPr lang="en-US" sz="2400" dirty="0" smtClean="0"/>
              <a:t>Scenarios show a logical chain of events that demonstrate how future events are linked</a:t>
            </a:r>
            <a:endParaRPr lang="en-US" sz="2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9174"/>
            <a:ext cx="9144000" cy="1143000"/>
          </a:xfrm>
        </p:spPr>
        <p:txBody>
          <a:bodyPr/>
          <a:lstStyle/>
          <a:p>
            <a:r>
              <a:rPr lang="en-US" dirty="0" smtClean="0"/>
              <a:t>Scenario-Based Planning</a:t>
            </a:r>
            <a:endParaRPr lang="en-US" dirty="0"/>
          </a:p>
        </p:txBody>
      </p:sp>
      <p:pic>
        <p:nvPicPr>
          <p:cNvPr id="6" name="Content Placeholder 3" descr="Screen Shot 2018-01-08 at 15.50.29.png"/>
          <p:cNvPicPr>
            <a:picLocks noChangeAspect="1"/>
          </p:cNvPicPr>
          <p:nvPr/>
        </p:nvPicPr>
        <p:blipFill>
          <a:blip r:embed="rId2"/>
          <a:srcRect t="-9999" b="-9999"/>
          <a:stretch>
            <a:fillRect/>
          </a:stretch>
        </p:blipFill>
        <p:spPr>
          <a:xfrm>
            <a:off x="4927600" y="732042"/>
            <a:ext cx="4140200" cy="5831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688447" y="1399676"/>
            <a:ext cx="7772400" cy="1500187"/>
          </a:xfrm>
        </p:spPr>
        <p:txBody>
          <a:bodyPr>
            <a:noAutofit/>
          </a:bodyPr>
          <a:lstStyle/>
          <a:p>
            <a:r>
              <a:rPr lang="en-US" sz="4800" dirty="0" smtClean="0"/>
              <a:t>THANK YOU FOR LISTENING</a:t>
            </a:r>
            <a:endParaRPr lang="en-US" sz="4800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768597" y="3479804"/>
            <a:ext cx="3634366" cy="1107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AFE6"/>
                </a:solidFill>
                <a:effectLst/>
                <a:uLnTx/>
                <a:uFillTx/>
                <a:latin typeface="Gill Sans SemiBold"/>
                <a:ea typeface="+mn-ea"/>
                <a:cs typeface="Gill Sans SemiBold"/>
              </a:rPr>
              <a:t>Dr Julian Roberts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dirty="0" err="1" smtClean="0">
                <a:solidFill>
                  <a:srgbClr val="19AFE6"/>
                </a:solidFill>
                <a:latin typeface="Gill Sans SemiBold"/>
                <a:cs typeface="Gill Sans SemiBold"/>
              </a:rPr>
              <a:t>j.roberts@blueresources.co.uk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19AFE6"/>
              </a:solidFill>
              <a:effectLst/>
              <a:uLnTx/>
              <a:uFillTx/>
              <a:latin typeface="Gill Sans SemiBold"/>
              <a:ea typeface="+mn-ea"/>
              <a:cs typeface="Gill Sans SemiBold"/>
            </a:endParaRPr>
          </a:p>
        </p:txBody>
      </p:sp>
      <p:pic>
        <p:nvPicPr>
          <p:cNvPr id="10" name="Picture 9" descr="BR-VERTICAL-strap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33" y="4307642"/>
            <a:ext cx="1748979" cy="2286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1636" y="5784268"/>
            <a:ext cx="3568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84CFC5"/>
                </a:solidFill>
              </a:rPr>
              <a:t>With thanks to the CME Programme</a:t>
            </a:r>
          </a:p>
          <a:p>
            <a:r>
              <a:rPr lang="en-GB" dirty="0" smtClean="0">
                <a:solidFill>
                  <a:srgbClr val="84CFC5"/>
                </a:solidFill>
              </a:rPr>
              <a:t>for enabling my participation</a:t>
            </a:r>
            <a:endParaRPr lang="en-GB" dirty="0">
              <a:solidFill>
                <a:srgbClr val="84CFC5"/>
              </a:solidFill>
            </a:endParaRPr>
          </a:p>
        </p:txBody>
      </p:sp>
      <p:pic>
        <p:nvPicPr>
          <p:cNvPr id="3074" name="Picture 2" descr="http://www.gstss.org/2018_Ocean_SDGs/images/CME_Programme_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16" y="4826166"/>
            <a:ext cx="3657384" cy="89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15616" y="2420888"/>
            <a:ext cx="69127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Implementing &amp; Monitoring the SDGs in the Caribbean: The Role of the Ocean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Beachcombers Hotel, St Vincent and the Grenadines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17</a:t>
            </a:r>
            <a:r>
              <a:rPr kumimoji="0" 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to 19</a:t>
            </a:r>
            <a:r>
              <a:rPr kumimoji="0" 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January 2018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98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51520" y="580677"/>
            <a:ext cx="5328592" cy="577249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000" b="0" i="0" u="none" strike="noStrike" kern="1200" baseline="0" smtClean="0">
                <a:solidFill>
                  <a:srgbClr val="003A76"/>
                </a:solidFill>
                <a:latin typeface="+mn-lt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33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088" indent="-1444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pleSymbols" charset="0"/>
              <a:buChar char="⎼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UK Government commitment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900" b="1" i="0" u="none" strike="noStrike" kern="1200" cap="none" spc="0" normalizeH="0" baseline="0" noProof="0" dirty="0" smtClean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support Commonwealth Small Island Developing States (SIDS)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alleviate poverty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preserving their marine environments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harnessing maritime resources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that will support the sustainable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growth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partners/agencies -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expertise from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Cefas,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UKHO &amp; National Oceanography Centre (NOC)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currently in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yr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 of a 4yr programme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663133"/>
            <a:ext cx="3295214" cy="342205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658269" y="65829"/>
            <a:ext cx="3828256" cy="82414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3000" b="0" i="0" u="none" strike="noStrike" kern="1200" baseline="0" smtClean="0">
                <a:solidFill>
                  <a:srgbClr val="003A7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CME Programme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54538" y="5444423"/>
            <a:ext cx="2719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Total funding over 4yrs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likely to exceed £23M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18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324172" y="824536"/>
          <a:ext cx="84963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HOTO-PAINT" r:id="rId3" imgW="8496000" imgH="4533840" progId="CorelPHOTOPAINT.Image.14">
                  <p:embed/>
                </p:oleObj>
              </mc:Choice>
              <mc:Fallback>
                <p:oleObj name="PHOTO-PAINT" r:id="rId3" imgW="8496000" imgH="4533840" progId="CorelPHOTOPAINT.Image.1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4172" y="824536"/>
                        <a:ext cx="8496300" cy="453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28459" y="2250819"/>
            <a:ext cx="1059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Caribbean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6448" y="3574039"/>
            <a:ext cx="79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Pacific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38248" y="2470601"/>
            <a:ext cx="79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Pacific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921870" y="116632"/>
            <a:ext cx="3300904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regions, 17 countries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3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" b="1874"/>
          <a:stretch/>
        </p:blipFill>
        <p:spPr>
          <a:xfrm>
            <a:off x="539552" y="116632"/>
            <a:ext cx="8048625" cy="56424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209" y="5877272"/>
            <a:ext cx="87613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non-Commonwealth countries benefit from agencies’ expertise directly via alternative funding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17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lhansford\AppData\Local\Microsoft\Windows\Temporary Internet Files\Content.Outlook\OBS8NWV1\MA8405_UKHO_CME_PPT_template_v3_footer_fro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33037" r="47237" b="19242"/>
          <a:stretch/>
        </p:blipFill>
        <p:spPr bwMode="auto">
          <a:xfrm>
            <a:off x="21455" y="44624"/>
            <a:ext cx="891737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65815" y="1059994"/>
            <a:ext cx="2973010" cy="4916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Marine scientific research from </a:t>
            </a:r>
            <a:r>
              <a:rPr kumimoji="0" lang="en-GB" sz="1650" b="0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coast to deep </a:t>
            </a: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ocean (short term projects to long term observations)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5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Adaptation and mitigation to climate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5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sustainable use of marine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5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provision of bespoke  research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5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capacity building and transfer of marine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5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Autonomous mapping and monitoring </a:t>
            </a:r>
            <a:endParaRPr kumimoji="0" lang="en-GB" sz="165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13487" y="1052736"/>
            <a:ext cx="285465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Seabed mapping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5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Navigational charting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5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Tidal prediction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5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Hydrographic Governance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(reviewing government frameworks and legislation)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5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5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Capacity building and provision of equipment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1079158"/>
            <a:ext cx="2854657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UK Government fisheries laboratory established in 1902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5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Fisheries science and management advice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5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Aquaculture, fish and shellfish hygiene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5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Pollution and contaminants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5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Advice on marine protected areas and biodiversity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5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Statutory monitoring and surveillance</a:t>
            </a:r>
            <a:endParaRPr kumimoji="0" lang="en-GB" sz="165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696" y="5929535"/>
            <a:ext cx="9051260" cy="292388"/>
            <a:chOff x="150970" y="5949280"/>
            <a:chExt cx="9051260" cy="292388"/>
          </a:xfrm>
        </p:grpSpPr>
        <p:sp>
          <p:nvSpPr>
            <p:cNvPr id="8" name="TextBox 7"/>
            <p:cNvSpPr txBox="1"/>
            <p:nvPr/>
          </p:nvSpPr>
          <p:spPr>
            <a:xfrm>
              <a:off x="150970" y="5949280"/>
              <a:ext cx="905126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A7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World Bank/OECS CROP – Commonwealth Secretariat – CME          Communique on Blue Economy partnership </a:t>
              </a:r>
              <a:endPara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5129322" y="6093296"/>
              <a:ext cx="36004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840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656104"/>
            <a:ext cx="8352928" cy="567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Indicator 14.2.1: </a:t>
            </a:r>
            <a:r>
              <a:rPr kumimoji="0" lang="en-GB" sz="1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Proportion of national exclusive economic zones managed using ecosystem-based approaches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0" b="0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CME deliverable </a:t>
            </a:r>
            <a:r>
              <a:rPr kumimoji="0" lang="en-GB" sz="14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use of remote sensing data to map and monitor corals in Antigua and Barbuda</a:t>
            </a:r>
            <a:endParaRPr kumimoji="0" lang="en-GB" sz="14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Indicator 14.3.1</a:t>
            </a:r>
            <a:r>
              <a:rPr kumimoji="0" lang="en-GB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  <a:r>
              <a:rPr kumimoji="0" lang="en-GB" sz="1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Average marine acidity (pH) measured at agreed suite </a:t>
            </a:r>
            <a:r>
              <a:rPr kumimoji="0" lang="en-GB" sz="14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representative </a:t>
            </a:r>
            <a:r>
              <a:rPr kumimoji="0" lang="en-GB" sz="1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sampling stations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CME deliverable - Installation of OA sensors in Dominica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Indicator 14.5.1:</a:t>
            </a:r>
            <a:r>
              <a:rPr kumimoji="0" lang="en-GB" sz="1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Coverage of protected areas in relation to marine areas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CME Deliverable – hydrographic/bathymetry data with associated habitat maps to enable informed decision as to where to protect, St Vincent and the Grenadines and Grenada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Indicator 14.7.1</a:t>
            </a:r>
            <a:r>
              <a:rPr kumimoji="0" lang="en-GB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  <a:r>
              <a:rPr kumimoji="0" lang="en-GB" sz="1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Sustainable fisheries as a percentage of GDP in small island </a:t>
            </a:r>
            <a:r>
              <a:rPr kumimoji="0" lang="en-GB" sz="14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developing States</a:t>
            </a:r>
            <a:r>
              <a:rPr kumimoji="0" lang="en-GB" sz="1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least developed countries and all </a:t>
            </a:r>
            <a:r>
              <a:rPr kumimoji="0" lang="en-GB" sz="14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countries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CME deliverable - MSC accreditation for </a:t>
            </a:r>
            <a:r>
              <a:rPr kumimoji="0" lang="en-GB" sz="1450" b="0" i="0" u="none" strike="noStrike" kern="1200" cap="none" spc="0" normalizeH="0" baseline="0" noProof="0" dirty="0" err="1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</a:t>
            </a:r>
            <a:r>
              <a:rPr kumimoji="0" lang="en-GB" sz="14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eabob</a:t>
            </a:r>
            <a:r>
              <a:rPr kumimoji="0" lang="en-GB" sz="14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Guyana and conch and spiny lobster in Jamaica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Indicator 14.a.1:</a:t>
            </a:r>
            <a:r>
              <a:rPr kumimoji="0" lang="en-GB" sz="1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Proportion of total research budget allocated to research in the field of marine </a:t>
            </a:r>
            <a:r>
              <a:rPr kumimoji="0" lang="en-GB" sz="14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0" b="0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CME deliverable </a:t>
            </a:r>
            <a:r>
              <a:rPr kumimoji="0" lang="en-GB" sz="14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scientific infrastructure e.g. provision of sea level/tide gauges in St Lucia and Belize</a:t>
            </a:r>
            <a:endParaRPr kumimoji="0" lang="en-GB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8820" y="188640"/>
            <a:ext cx="793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Example outcomes of CME (to date) which support SDG14 (Caribbean)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72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4524" y="91197"/>
            <a:ext cx="7015575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3A76"/>
                </a:solidFill>
              </a:rPr>
              <a:t>Announcement!</a:t>
            </a:r>
            <a:endParaRPr lang="en-GB" b="1" dirty="0">
              <a:solidFill>
                <a:srgbClr val="003A76"/>
              </a:solidFill>
            </a:endParaRPr>
          </a:p>
          <a:p>
            <a:pPr algn="ctr"/>
            <a:endParaRPr lang="en-GB" b="1" dirty="0" smtClean="0">
              <a:solidFill>
                <a:srgbClr val="003A76"/>
              </a:solidFill>
            </a:endParaRPr>
          </a:p>
          <a:p>
            <a:pPr algn="ctr"/>
            <a:endParaRPr lang="en-GB" b="1" dirty="0">
              <a:solidFill>
                <a:srgbClr val="003A76"/>
              </a:solidFill>
            </a:endParaRPr>
          </a:p>
          <a:p>
            <a:pPr algn="ctr"/>
            <a:r>
              <a:rPr lang="en-GB" b="1" dirty="0" smtClean="0">
                <a:solidFill>
                  <a:srgbClr val="003A76"/>
                </a:solidFill>
              </a:rPr>
              <a:t>Monitoring </a:t>
            </a:r>
            <a:r>
              <a:rPr lang="en-GB" b="1" dirty="0">
                <a:solidFill>
                  <a:srgbClr val="003A76"/>
                </a:solidFill>
              </a:rPr>
              <a:t>and Modelling the Coastal </a:t>
            </a:r>
            <a:r>
              <a:rPr lang="en-GB" b="1" dirty="0" smtClean="0">
                <a:solidFill>
                  <a:srgbClr val="003A76"/>
                </a:solidFill>
              </a:rPr>
              <a:t>Zone – </a:t>
            </a:r>
          </a:p>
          <a:p>
            <a:pPr algn="ctr"/>
            <a:r>
              <a:rPr lang="en-GB" b="1" dirty="0" smtClean="0">
                <a:solidFill>
                  <a:srgbClr val="003A76"/>
                </a:solidFill>
              </a:rPr>
              <a:t>A </a:t>
            </a:r>
            <a:r>
              <a:rPr lang="en-GB" b="1" dirty="0">
                <a:solidFill>
                  <a:srgbClr val="003A76"/>
                </a:solidFill>
              </a:rPr>
              <a:t>3-day interactive training course and stakeholder </a:t>
            </a:r>
            <a:r>
              <a:rPr lang="en-GB" b="1" dirty="0" smtClean="0">
                <a:solidFill>
                  <a:srgbClr val="003A76"/>
                </a:solidFill>
              </a:rPr>
              <a:t>workshop</a:t>
            </a:r>
          </a:p>
          <a:p>
            <a:pPr algn="ctr"/>
            <a:endParaRPr lang="en-GB" dirty="0">
              <a:solidFill>
                <a:srgbClr val="003A76"/>
              </a:solidFill>
            </a:endParaRPr>
          </a:p>
          <a:p>
            <a:pPr algn="ctr"/>
            <a:r>
              <a:rPr lang="en-GB" dirty="0">
                <a:solidFill>
                  <a:srgbClr val="003A76"/>
                </a:solidFill>
              </a:rPr>
              <a:t>r</a:t>
            </a:r>
            <a:r>
              <a:rPr lang="en-GB" dirty="0" smtClean="0">
                <a:solidFill>
                  <a:srgbClr val="003A76"/>
                </a:solidFill>
              </a:rPr>
              <a:t>un </a:t>
            </a:r>
            <a:r>
              <a:rPr lang="en-GB" dirty="0">
                <a:solidFill>
                  <a:srgbClr val="003A76"/>
                </a:solidFill>
              </a:rPr>
              <a:t>by the National Oceanography Centre, UK</a:t>
            </a:r>
          </a:p>
          <a:p>
            <a:pPr algn="ctr"/>
            <a:r>
              <a:rPr lang="en-GB" dirty="0" smtClean="0">
                <a:solidFill>
                  <a:srgbClr val="003A76"/>
                </a:solidFill>
              </a:rPr>
              <a:t>funded </a:t>
            </a:r>
            <a:r>
              <a:rPr lang="en-GB" dirty="0">
                <a:solidFill>
                  <a:srgbClr val="003A76"/>
                </a:solidFill>
              </a:rPr>
              <a:t>by </a:t>
            </a:r>
            <a:r>
              <a:rPr lang="en-GB" dirty="0" smtClean="0">
                <a:solidFill>
                  <a:srgbClr val="003A76"/>
                </a:solidFill>
              </a:rPr>
              <a:t>the </a:t>
            </a:r>
            <a:r>
              <a:rPr lang="en-GB" dirty="0">
                <a:solidFill>
                  <a:srgbClr val="003A76"/>
                </a:solidFill>
              </a:rPr>
              <a:t>Commonwealth Marine Economies </a:t>
            </a:r>
            <a:r>
              <a:rPr lang="en-GB" dirty="0" smtClean="0">
                <a:solidFill>
                  <a:srgbClr val="003A76"/>
                </a:solidFill>
              </a:rPr>
              <a:t>Programme</a:t>
            </a:r>
            <a:endParaRPr lang="en-GB" dirty="0">
              <a:solidFill>
                <a:srgbClr val="003A76"/>
              </a:solidFill>
            </a:endParaRPr>
          </a:p>
          <a:p>
            <a:pPr algn="ctr"/>
            <a:endParaRPr lang="en-GB" dirty="0">
              <a:solidFill>
                <a:srgbClr val="003A76"/>
              </a:solidFill>
            </a:endParaRPr>
          </a:p>
          <a:p>
            <a:pPr algn="ctr"/>
            <a:r>
              <a:rPr lang="en-GB" dirty="0" smtClean="0">
                <a:solidFill>
                  <a:srgbClr val="003A76"/>
                </a:solidFill>
              </a:rPr>
              <a:t>March 5</a:t>
            </a:r>
            <a:r>
              <a:rPr lang="en-GB" baseline="30000" dirty="0" smtClean="0">
                <a:solidFill>
                  <a:srgbClr val="003A76"/>
                </a:solidFill>
              </a:rPr>
              <a:t>th</a:t>
            </a:r>
            <a:r>
              <a:rPr lang="en-GB" dirty="0" smtClean="0">
                <a:solidFill>
                  <a:srgbClr val="003A76"/>
                </a:solidFill>
              </a:rPr>
              <a:t> to 7</a:t>
            </a:r>
            <a:r>
              <a:rPr lang="en-GB" baseline="30000" dirty="0" smtClean="0">
                <a:solidFill>
                  <a:srgbClr val="003A76"/>
                </a:solidFill>
              </a:rPr>
              <a:t>th</a:t>
            </a:r>
            <a:r>
              <a:rPr lang="en-GB" dirty="0" smtClean="0">
                <a:solidFill>
                  <a:srgbClr val="003A76"/>
                </a:solidFill>
              </a:rPr>
              <a:t> at the NIS Building, Kingstown</a:t>
            </a:r>
            <a:endParaRPr lang="en-GB" dirty="0">
              <a:solidFill>
                <a:srgbClr val="003A76"/>
              </a:solidFill>
            </a:endParaRPr>
          </a:p>
          <a:p>
            <a:endParaRPr lang="en-GB" dirty="0" smtClean="0">
              <a:solidFill>
                <a:srgbClr val="003A76"/>
              </a:solidFill>
            </a:endParaRPr>
          </a:p>
          <a:p>
            <a:endParaRPr lang="en-GB" dirty="0" smtClean="0">
              <a:solidFill>
                <a:srgbClr val="003A76"/>
              </a:solidFill>
            </a:endParaRPr>
          </a:p>
          <a:p>
            <a:endParaRPr lang="en-GB" dirty="0">
              <a:solidFill>
                <a:srgbClr val="003A76"/>
              </a:solidFill>
            </a:endParaRPr>
          </a:p>
          <a:p>
            <a:r>
              <a:rPr lang="en-GB" b="1" dirty="0" smtClean="0">
                <a:solidFill>
                  <a:srgbClr val="003A76"/>
                </a:solidFill>
              </a:rPr>
              <a:t>		Part </a:t>
            </a:r>
            <a:r>
              <a:rPr lang="en-GB" b="1" dirty="0">
                <a:solidFill>
                  <a:srgbClr val="003A76"/>
                </a:solidFill>
              </a:rPr>
              <a:t>1: Observing the Ocean from </a:t>
            </a:r>
            <a:r>
              <a:rPr lang="en-GB" b="1" dirty="0" smtClean="0">
                <a:solidFill>
                  <a:srgbClr val="003A76"/>
                </a:solidFill>
              </a:rPr>
              <a:t>Space</a:t>
            </a:r>
          </a:p>
          <a:p>
            <a:r>
              <a:rPr lang="en-GB" b="1" dirty="0">
                <a:solidFill>
                  <a:srgbClr val="003A76"/>
                </a:solidFill>
              </a:rPr>
              <a:t>	</a:t>
            </a:r>
            <a:r>
              <a:rPr lang="en-GB" b="1" dirty="0" smtClean="0">
                <a:solidFill>
                  <a:srgbClr val="003A76"/>
                </a:solidFill>
              </a:rPr>
              <a:t>		Satellite Oceanography, winds and waves</a:t>
            </a:r>
          </a:p>
          <a:p>
            <a:endParaRPr lang="en-GB" dirty="0">
              <a:solidFill>
                <a:srgbClr val="003A76"/>
              </a:solidFill>
            </a:endParaRPr>
          </a:p>
          <a:p>
            <a:r>
              <a:rPr lang="en-GB" b="1" dirty="0" smtClean="0">
                <a:solidFill>
                  <a:srgbClr val="003A76"/>
                </a:solidFill>
              </a:rPr>
              <a:t>		Part </a:t>
            </a:r>
            <a:r>
              <a:rPr lang="en-GB" b="1" dirty="0">
                <a:solidFill>
                  <a:srgbClr val="003A76"/>
                </a:solidFill>
              </a:rPr>
              <a:t>2: Modelling Coastal Impacts for St </a:t>
            </a:r>
            <a:r>
              <a:rPr lang="en-GB" b="1" dirty="0" smtClean="0">
                <a:solidFill>
                  <a:srgbClr val="003A76"/>
                </a:solidFill>
              </a:rPr>
              <a:t>Vincent</a:t>
            </a:r>
          </a:p>
          <a:p>
            <a:r>
              <a:rPr lang="en-GB" b="1" dirty="0">
                <a:solidFill>
                  <a:srgbClr val="003A76"/>
                </a:solidFill>
              </a:rPr>
              <a:t>	</a:t>
            </a:r>
            <a:r>
              <a:rPr lang="en-GB" b="1" dirty="0" smtClean="0">
                <a:solidFill>
                  <a:srgbClr val="003A76"/>
                </a:solidFill>
              </a:rPr>
              <a:t>		modelling, monitoring, managing</a:t>
            </a:r>
            <a:endParaRPr lang="en-GB" dirty="0">
              <a:solidFill>
                <a:srgbClr val="003A76"/>
              </a:solidFill>
            </a:endParaRPr>
          </a:p>
          <a:p>
            <a:endParaRPr lang="en-GB" dirty="0"/>
          </a:p>
        </p:txBody>
      </p:sp>
      <p:pic>
        <p:nvPicPr>
          <p:cNvPr id="2050" name="Picture 2" descr="Goal 9 Industry, Innovation and Infrastructur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8" y="5301574"/>
            <a:ext cx="869796" cy="86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fe below 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429" y="5301574"/>
            <a:ext cx="869796" cy="86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limate A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634" y="5301574"/>
            <a:ext cx="869795" cy="86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0225" y="5921137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3A76"/>
                </a:solidFill>
              </a:rPr>
              <a:t>Infrastructure, resilience, scientific knowledge</a:t>
            </a:r>
            <a:endParaRPr lang="en-GB" dirty="0">
              <a:solidFill>
                <a:srgbClr val="003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42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4"/>
            <a:ext cx="9144000" cy="1143000"/>
          </a:xfrm>
        </p:spPr>
        <p:txBody>
          <a:bodyPr/>
          <a:lstStyle/>
          <a:p>
            <a:r>
              <a:rPr lang="en-US" dirty="0" smtClean="0"/>
              <a:t>Interdependencies Between </a:t>
            </a:r>
            <a:r>
              <a:rPr lang="en-US" dirty="0" err="1" smtClean="0"/>
              <a:t>SDGs</a:t>
            </a:r>
            <a:endParaRPr lang="en-US" dirty="0"/>
          </a:p>
        </p:txBody>
      </p:sp>
      <p:pic>
        <p:nvPicPr>
          <p:cNvPr id="7" name="Picture 6" descr="Screen Shot 2018-01-06 at 12.50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19" y="1693042"/>
            <a:ext cx="3222990" cy="3512526"/>
          </a:xfrm>
          <a:prstGeom prst="rect">
            <a:avLst/>
          </a:prstGeom>
        </p:spPr>
      </p:pic>
      <p:pic>
        <p:nvPicPr>
          <p:cNvPr id="8" name="Picture 7" descr="Screen Shot 2018-01-09 at 14.57.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036" y="1057593"/>
            <a:ext cx="3892357" cy="501398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369685" y="1057593"/>
            <a:ext cx="4403649" cy="4799249"/>
            <a:chOff x="2369685" y="1057593"/>
            <a:chExt cx="4403649" cy="4799249"/>
          </a:xfrm>
        </p:grpSpPr>
        <p:pic>
          <p:nvPicPr>
            <p:cNvPr id="6" name="Picture 5" descr="Screen Shot 2018-01-06 at 12.50.0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9685" y="1057593"/>
              <a:ext cx="4403649" cy="479924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20216" y="5552773"/>
              <a:ext cx="17531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/>
                <a:t>Source: </a:t>
              </a:r>
              <a:r>
                <a:rPr lang="en-US" sz="1000" i="1" dirty="0" err="1" smtClean="0"/>
                <a:t>Nereus</a:t>
              </a:r>
              <a:r>
                <a:rPr lang="en-US" sz="1000" i="1" dirty="0" smtClean="0"/>
                <a:t> Program, 2017</a:t>
              </a:r>
              <a:endParaRPr lang="en-US" sz="1000" i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5852" y="1656887"/>
            <a:ext cx="7704270" cy="4057226"/>
            <a:chOff x="2224075" y="-335571"/>
            <a:chExt cx="7704270" cy="4057226"/>
          </a:xfrm>
        </p:grpSpPr>
        <p:pic>
          <p:nvPicPr>
            <p:cNvPr id="5" name="Picture 4" descr="Screen Shot 2018-01-04 at 13.42.2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4075" y="-335571"/>
              <a:ext cx="7704270" cy="405722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356271" y="3428399"/>
              <a:ext cx="15334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Source: UN DESA, 2015</a:t>
              </a:r>
              <a:endParaRPr lang="en-US" sz="1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1844824"/>
            <a:ext cx="542552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Alan Evans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International and Strategic Partnership Office, NOC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Alan.Evans@noc.ac.uk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85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0" y="14101"/>
            <a:ext cx="9144000" cy="1143000"/>
          </a:xfrm>
        </p:spPr>
        <p:txBody>
          <a:bodyPr/>
          <a:lstStyle/>
          <a:p>
            <a:r>
              <a:rPr lang="en-US" dirty="0" smtClean="0"/>
              <a:t>Interdependencies Between </a:t>
            </a:r>
            <a:r>
              <a:rPr lang="en-US" dirty="0" err="1" smtClean="0"/>
              <a:t>SDGs</a:t>
            </a:r>
            <a:endParaRPr lang="en-US" dirty="0"/>
          </a:p>
        </p:txBody>
      </p:sp>
      <p:pic>
        <p:nvPicPr>
          <p:cNvPr id="65" name="Picture 64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0" y="2671853"/>
            <a:ext cx="4572000" cy="2300068"/>
          </a:xfrm>
          <a:prstGeom prst="rect">
            <a:avLst/>
          </a:prstGeom>
        </p:spPr>
      </p:pic>
      <p:sp>
        <p:nvSpPr>
          <p:cNvPr id="78" name="Content Placeholder 2"/>
          <p:cNvSpPr txBox="1">
            <a:spLocks/>
          </p:cNvSpPr>
          <p:nvPr/>
        </p:nvSpPr>
        <p:spPr>
          <a:xfrm>
            <a:off x="4587048" y="1416462"/>
            <a:ext cx="4641615" cy="914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72B9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Unsustainable fishing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2972B9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pic>
        <p:nvPicPr>
          <p:cNvPr id="32" name="Picture 31" descr="Screen Shot 2018-01-09 at 15.12.30.png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954" y="5250276"/>
            <a:ext cx="900000" cy="894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4"/>
            <a:ext cx="9144000" cy="1143000"/>
          </a:xfrm>
        </p:spPr>
        <p:txBody>
          <a:bodyPr/>
          <a:lstStyle/>
          <a:p>
            <a:r>
              <a:rPr lang="en-US" dirty="0" smtClean="0"/>
              <a:t>Interdependencies Between </a:t>
            </a:r>
            <a:r>
              <a:rPr lang="en-US" dirty="0" err="1" smtClean="0"/>
              <a:t>SDGs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1655703" y="1228322"/>
            <a:ext cx="1816100" cy="1310927"/>
            <a:chOff x="1655703" y="1228322"/>
            <a:chExt cx="1816100" cy="1310927"/>
          </a:xfrm>
        </p:grpSpPr>
        <p:sp>
          <p:nvSpPr>
            <p:cNvPr id="10" name="TextBox 9"/>
            <p:cNvSpPr txBox="1"/>
            <p:nvPr/>
          </p:nvSpPr>
          <p:spPr>
            <a:xfrm>
              <a:off x="1655703" y="1228322"/>
              <a:ext cx="18161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Unsustainable fishing practices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6598" y="1747249"/>
              <a:ext cx="1574312" cy="792000"/>
            </a:xfrm>
            <a:prstGeom prst="rect">
              <a:avLst/>
            </a:prstGeom>
          </p:spPr>
        </p:pic>
      </p:grpSp>
      <p:sp>
        <p:nvSpPr>
          <p:cNvPr id="78" name="Content Placeholder 2"/>
          <p:cNvSpPr txBox="1">
            <a:spLocks/>
          </p:cNvSpPr>
          <p:nvPr/>
        </p:nvSpPr>
        <p:spPr>
          <a:xfrm>
            <a:off x="4591050" y="1416462"/>
            <a:ext cx="4552950" cy="914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72B9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Less fish available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2972B9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pic>
        <p:nvPicPr>
          <p:cNvPr id="31" name="Picture 30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348" y="2502830"/>
            <a:ext cx="2859391" cy="2574000"/>
          </a:xfrm>
          <a:prstGeom prst="rect">
            <a:avLst/>
          </a:prstGeom>
        </p:spPr>
      </p:pic>
      <p:pic>
        <p:nvPicPr>
          <p:cNvPr id="34" name="Picture 33" descr="Screen Shot 2018-01-09 at 15.12.30.png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954" y="5250276"/>
            <a:ext cx="900000" cy="894674"/>
          </a:xfrm>
          <a:prstGeom prst="rect">
            <a:avLst/>
          </a:prstGeom>
        </p:spPr>
      </p:pic>
      <p:pic>
        <p:nvPicPr>
          <p:cNvPr id="38" name="Picture 37" descr="Screen Shot 2018-01-12 at 15.38.58.png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418888" y="5250276"/>
            <a:ext cx="900000" cy="900000"/>
          </a:xfrm>
          <a:prstGeom prst="rect">
            <a:avLst/>
          </a:prstGeom>
        </p:spPr>
      </p:pic>
      <p:pic>
        <p:nvPicPr>
          <p:cNvPr id="48" name="Picture 47" descr="Screen Shot 2018-01-09 at 15.11.13.png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310421" y="5250276"/>
            <a:ext cx="900000" cy="9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4"/>
            <a:ext cx="9144000" cy="1143000"/>
          </a:xfrm>
        </p:spPr>
        <p:txBody>
          <a:bodyPr/>
          <a:lstStyle/>
          <a:p>
            <a:r>
              <a:rPr lang="en-US" dirty="0" smtClean="0"/>
              <a:t>Interdependencies Between </a:t>
            </a:r>
            <a:r>
              <a:rPr lang="en-US" dirty="0" err="1" smtClean="0"/>
              <a:t>SDGs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117379" y="1228322"/>
            <a:ext cx="3354424" cy="2842222"/>
            <a:chOff x="117379" y="1228322"/>
            <a:chExt cx="3354424" cy="2842222"/>
          </a:xfrm>
        </p:grpSpPr>
        <p:sp>
          <p:nvSpPr>
            <p:cNvPr id="10" name="TextBox 9"/>
            <p:cNvSpPr txBox="1"/>
            <p:nvPr/>
          </p:nvSpPr>
          <p:spPr>
            <a:xfrm>
              <a:off x="1655703" y="1228322"/>
              <a:ext cx="18161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Unsustainable fishing practices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6598" y="1747249"/>
              <a:ext cx="1574312" cy="792000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117379" y="2143249"/>
              <a:ext cx="1659219" cy="1927295"/>
              <a:chOff x="117379" y="2143249"/>
              <a:chExt cx="1659219" cy="1927295"/>
            </a:xfrm>
          </p:grpSpPr>
          <p:cxnSp>
            <p:nvCxnSpPr>
              <p:cNvPr id="18" name="Elbow Connector 17"/>
              <p:cNvCxnSpPr>
                <a:stCxn id="35" idx="1"/>
                <a:endCxn id="11" idx="0"/>
              </p:cNvCxnSpPr>
              <p:nvPr/>
            </p:nvCxnSpPr>
            <p:spPr>
              <a:xfrm rot="10800000" flipV="1">
                <a:off x="717208" y="2143249"/>
                <a:ext cx="1059390" cy="625776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/>
              <p:cNvGrpSpPr/>
              <p:nvPr/>
            </p:nvGrpSpPr>
            <p:grpSpPr>
              <a:xfrm>
                <a:off x="117379" y="2769025"/>
                <a:ext cx="1199657" cy="1301519"/>
                <a:chOff x="117379" y="2769025"/>
                <a:chExt cx="1199657" cy="1301519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117379" y="2769025"/>
                  <a:ext cx="1199657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i="1" dirty="0" smtClean="0">
                      <a:solidFill>
                        <a:srgbClr val="800000"/>
                      </a:solidFill>
                    </a:rPr>
                    <a:t>Less fish available</a:t>
                  </a:r>
                  <a:endParaRPr lang="en-US" sz="1400" i="1" dirty="0">
                    <a:solidFill>
                      <a:srgbClr val="800000"/>
                    </a:solidFill>
                  </a:endParaRPr>
                </a:p>
              </p:txBody>
            </p:sp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1063" y="3278544"/>
                  <a:ext cx="1195973" cy="79200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67" name="Picture 66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127" y="2510544"/>
            <a:ext cx="3428422" cy="2574000"/>
          </a:xfrm>
          <a:prstGeom prst="rect">
            <a:avLst/>
          </a:prstGeom>
        </p:spPr>
      </p:pic>
      <p:sp>
        <p:nvSpPr>
          <p:cNvPr id="78" name="Content Placeholder 2"/>
          <p:cNvSpPr txBox="1">
            <a:spLocks/>
          </p:cNvSpPr>
          <p:nvPr/>
        </p:nvSpPr>
        <p:spPr>
          <a:xfrm>
            <a:off x="4596455" y="1411063"/>
            <a:ext cx="4641615" cy="914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72B9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Cost of fish increases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2972B9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pic>
        <p:nvPicPr>
          <p:cNvPr id="38" name="Picture 37" descr="Screen Shot 2018-01-12 at 15.38.58.png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513953" y="5250276"/>
            <a:ext cx="900000" cy="900000"/>
          </a:xfrm>
          <a:prstGeom prst="rect">
            <a:avLst/>
          </a:prstGeom>
        </p:spPr>
      </p:pic>
      <p:pic>
        <p:nvPicPr>
          <p:cNvPr id="43" name="Picture 42" descr="Screen Shot 2018-01-12 at 15.38.07.png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406560" y="5250276"/>
            <a:ext cx="900000" cy="900000"/>
          </a:xfrm>
          <a:prstGeom prst="rect">
            <a:avLst/>
          </a:prstGeom>
        </p:spPr>
      </p:pic>
      <p:pic>
        <p:nvPicPr>
          <p:cNvPr id="44" name="Picture 43" descr="Screen Shot 2018-01-09 at 15.11.13.png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199456" y="5250276"/>
            <a:ext cx="900000" cy="900000"/>
          </a:xfrm>
          <a:prstGeom prst="rect">
            <a:avLst/>
          </a:prstGeom>
        </p:spPr>
      </p:pic>
      <p:pic>
        <p:nvPicPr>
          <p:cNvPr id="47" name="Picture 46" descr="Screen Shot 2018-01-09 at 15.11.46.png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306560" y="5250276"/>
            <a:ext cx="900000" cy="9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4"/>
            <a:ext cx="9144000" cy="1143000"/>
          </a:xfrm>
        </p:spPr>
        <p:txBody>
          <a:bodyPr/>
          <a:lstStyle/>
          <a:p>
            <a:r>
              <a:rPr lang="en-US" dirty="0" smtClean="0"/>
              <a:t>Interdependencies Between </a:t>
            </a:r>
            <a:r>
              <a:rPr lang="en-US" dirty="0" err="1" smtClean="0"/>
              <a:t>SDGs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117379" y="1228322"/>
            <a:ext cx="3354424" cy="2842223"/>
            <a:chOff x="117379" y="1228322"/>
            <a:chExt cx="3354424" cy="2842223"/>
          </a:xfrm>
        </p:grpSpPr>
        <p:sp>
          <p:nvSpPr>
            <p:cNvPr id="10" name="TextBox 9"/>
            <p:cNvSpPr txBox="1"/>
            <p:nvPr/>
          </p:nvSpPr>
          <p:spPr>
            <a:xfrm>
              <a:off x="1655703" y="1228322"/>
              <a:ext cx="18161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Unsustainable fishing practices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cxnSp>
          <p:nvCxnSpPr>
            <p:cNvPr id="18" name="Elbow Connector 17"/>
            <p:cNvCxnSpPr>
              <a:stCxn id="35" idx="1"/>
              <a:endCxn id="11" idx="0"/>
            </p:cNvCxnSpPr>
            <p:nvPr/>
          </p:nvCxnSpPr>
          <p:spPr>
            <a:xfrm rot="10800000" flipV="1">
              <a:off x="717208" y="2143249"/>
              <a:ext cx="1059390" cy="625776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6598" y="1747249"/>
              <a:ext cx="1574312" cy="792000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117379" y="2769025"/>
              <a:ext cx="1199657" cy="1301519"/>
              <a:chOff x="117379" y="2769025"/>
              <a:chExt cx="1199657" cy="1301519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17379" y="2769025"/>
                <a:ext cx="11996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 smtClean="0">
                    <a:solidFill>
                      <a:srgbClr val="800000"/>
                    </a:solidFill>
                  </a:rPr>
                  <a:t>Less fish available</a:t>
                </a:r>
                <a:endParaRPr lang="en-US" sz="1400" i="1" dirty="0">
                  <a:solidFill>
                    <a:srgbClr val="800000"/>
                  </a:solidFill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063" y="3278544"/>
                <a:ext cx="1195973" cy="792000"/>
              </a:xfrm>
              <a:prstGeom prst="rect">
                <a:avLst/>
              </a:prstGeom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1317036" y="2761206"/>
              <a:ext cx="1887744" cy="1309339"/>
              <a:chOff x="1317036" y="2761206"/>
              <a:chExt cx="1887744" cy="130933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925687" y="2761206"/>
                <a:ext cx="127909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 smtClean="0">
                    <a:solidFill>
                      <a:srgbClr val="800000"/>
                    </a:solidFill>
                  </a:rPr>
                  <a:t>Cost of fish increases</a:t>
                </a:r>
                <a:endParaRPr lang="en-US" sz="1400" i="1" dirty="0">
                  <a:solidFill>
                    <a:srgbClr val="800000"/>
                  </a:solidFill>
                </a:endParaRPr>
              </a:p>
            </p:txBody>
          </p:sp>
          <p:cxnSp>
            <p:nvCxnSpPr>
              <p:cNvPr id="20" name="Straight Arrow Connector 19"/>
              <p:cNvCxnSpPr>
                <a:stCxn id="36" idx="3"/>
                <a:endCxn id="37" idx="1"/>
              </p:cNvCxnSpPr>
              <p:nvPr/>
            </p:nvCxnSpPr>
            <p:spPr>
              <a:xfrm>
                <a:off x="1317036" y="3674544"/>
                <a:ext cx="719962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6998" y="3278545"/>
                <a:ext cx="1054898" cy="792000"/>
              </a:xfrm>
              <a:prstGeom prst="rect">
                <a:avLst/>
              </a:prstGeom>
            </p:spPr>
          </p:pic>
        </p:grp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059" y="2673002"/>
            <a:ext cx="4327036" cy="2304000"/>
          </a:xfrm>
          <a:prstGeom prst="rect">
            <a:avLst/>
          </a:prstGeom>
        </p:spPr>
      </p:pic>
      <p:sp>
        <p:nvSpPr>
          <p:cNvPr id="78" name="Content Placeholder 2"/>
          <p:cNvSpPr txBox="1">
            <a:spLocks/>
          </p:cNvSpPr>
          <p:nvPr/>
        </p:nvSpPr>
        <p:spPr>
          <a:xfrm>
            <a:off x="4596455" y="1416462"/>
            <a:ext cx="4641615" cy="914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72B9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Consumers shift diet preference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2972B9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pic>
        <p:nvPicPr>
          <p:cNvPr id="38" name="Picture 37" descr="Screen Shot 2018-01-12 at 15.38.58.png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411455" y="5250276"/>
            <a:ext cx="900000" cy="900000"/>
          </a:xfrm>
          <a:prstGeom prst="rect">
            <a:avLst/>
          </a:prstGeom>
        </p:spPr>
      </p:pic>
      <p:pic>
        <p:nvPicPr>
          <p:cNvPr id="44" name="Picture 43" descr="Screen Shot 2018-01-09 at 15.11.13.png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199456" y="5250276"/>
            <a:ext cx="900000" cy="900000"/>
          </a:xfrm>
          <a:prstGeom prst="rect">
            <a:avLst/>
          </a:prstGeom>
        </p:spPr>
      </p:pic>
      <p:pic>
        <p:nvPicPr>
          <p:cNvPr id="47" name="Picture 46" descr="Screen Shot 2018-01-09 at 15.11.46.png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306560" y="5250276"/>
            <a:ext cx="900000" cy="9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4"/>
            <a:ext cx="9144000" cy="1143000"/>
          </a:xfrm>
        </p:spPr>
        <p:txBody>
          <a:bodyPr/>
          <a:lstStyle/>
          <a:p>
            <a:r>
              <a:rPr lang="en-US" dirty="0" smtClean="0"/>
              <a:t>Interdependencies Between </a:t>
            </a:r>
            <a:r>
              <a:rPr lang="en-US" dirty="0" err="1" smtClean="0"/>
              <a:t>SDGs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117379" y="1228322"/>
            <a:ext cx="5254287" cy="2843811"/>
            <a:chOff x="117379" y="1228322"/>
            <a:chExt cx="5254287" cy="2843811"/>
          </a:xfrm>
        </p:grpSpPr>
        <p:sp>
          <p:nvSpPr>
            <p:cNvPr id="10" name="TextBox 9"/>
            <p:cNvSpPr txBox="1"/>
            <p:nvPr/>
          </p:nvSpPr>
          <p:spPr>
            <a:xfrm>
              <a:off x="1655703" y="1228322"/>
              <a:ext cx="18161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Unsustainable fishing practices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7379" y="2769025"/>
              <a:ext cx="11996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Less fish available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25687" y="2761206"/>
              <a:ext cx="12790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Cost of fish increases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cxnSp>
          <p:nvCxnSpPr>
            <p:cNvPr id="18" name="Elbow Connector 17"/>
            <p:cNvCxnSpPr>
              <a:stCxn id="35" idx="1"/>
              <a:endCxn id="11" idx="0"/>
            </p:cNvCxnSpPr>
            <p:nvPr/>
          </p:nvCxnSpPr>
          <p:spPr>
            <a:xfrm rot="10800000" flipV="1">
              <a:off x="717208" y="2143249"/>
              <a:ext cx="1059390" cy="625776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6" idx="3"/>
              <a:endCxn id="37" idx="1"/>
            </p:cNvCxnSpPr>
            <p:nvPr/>
          </p:nvCxnSpPr>
          <p:spPr>
            <a:xfrm>
              <a:off x="1317036" y="3674544"/>
              <a:ext cx="719962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6598" y="1747249"/>
              <a:ext cx="1574312" cy="7920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063" y="3278544"/>
              <a:ext cx="1195973" cy="7920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6998" y="3278545"/>
              <a:ext cx="1054898" cy="792000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3091896" y="2759618"/>
              <a:ext cx="2279770" cy="1312515"/>
              <a:chOff x="3091896" y="2759618"/>
              <a:chExt cx="2279770" cy="1312515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3795780" y="2759618"/>
                <a:ext cx="157588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 smtClean="0">
                    <a:solidFill>
                      <a:srgbClr val="800000"/>
                    </a:solidFill>
                  </a:rPr>
                  <a:t>Consumers shift diet preference</a:t>
                </a:r>
                <a:endParaRPr lang="en-US" sz="1400" i="1" dirty="0">
                  <a:solidFill>
                    <a:srgbClr val="800000"/>
                  </a:solidFill>
                </a:endParaRPr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43451" y="3280133"/>
                <a:ext cx="1487416" cy="792000"/>
              </a:xfrm>
              <a:prstGeom prst="rect">
                <a:avLst/>
              </a:prstGeom>
            </p:spPr>
          </p:pic>
          <p:cxnSp>
            <p:nvCxnSpPr>
              <p:cNvPr id="46" name="Straight Arrow Connector 45"/>
              <p:cNvCxnSpPr>
                <a:stCxn id="37" idx="3"/>
                <a:endCxn id="41" idx="1"/>
              </p:cNvCxnSpPr>
              <p:nvPr/>
            </p:nvCxnSpPr>
            <p:spPr>
              <a:xfrm>
                <a:off x="3091896" y="3674545"/>
                <a:ext cx="751555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7525" y="2671230"/>
            <a:ext cx="2560000" cy="2304000"/>
          </a:xfrm>
          <a:prstGeom prst="rect">
            <a:avLst/>
          </a:prstGeom>
        </p:spPr>
      </p:pic>
      <p:sp>
        <p:nvSpPr>
          <p:cNvPr id="78" name="Content Placeholder 2"/>
          <p:cNvSpPr txBox="1">
            <a:spLocks/>
          </p:cNvSpPr>
          <p:nvPr/>
        </p:nvSpPr>
        <p:spPr>
          <a:xfrm>
            <a:off x="4596455" y="1416462"/>
            <a:ext cx="4222675" cy="914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72B9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Poor diet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2972B9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pic>
        <p:nvPicPr>
          <p:cNvPr id="43" name="Picture 42" descr="Screen Shot 2018-01-09 at 15.11.13.png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207923" y="5250276"/>
            <a:ext cx="900000" cy="900000"/>
          </a:xfrm>
          <a:prstGeom prst="rect">
            <a:avLst/>
          </a:prstGeom>
        </p:spPr>
      </p:pic>
      <p:pic>
        <p:nvPicPr>
          <p:cNvPr id="44" name="Picture 43" descr="Screen Shot 2018-01-09 at 15.11.25.png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314826" y="5250276"/>
            <a:ext cx="900000" cy="9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4"/>
            <a:ext cx="9144000" cy="1143000"/>
          </a:xfrm>
        </p:spPr>
        <p:txBody>
          <a:bodyPr/>
          <a:lstStyle/>
          <a:p>
            <a:r>
              <a:rPr lang="en-US" dirty="0" smtClean="0"/>
              <a:t>Interdependencies Between </a:t>
            </a:r>
            <a:r>
              <a:rPr lang="en-US" dirty="0" err="1" smtClean="0"/>
              <a:t>SDGs</a:t>
            </a:r>
            <a:endParaRPr lang="en-US" dirty="0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738" y="2673001"/>
            <a:ext cx="3456000" cy="2304000"/>
          </a:xfrm>
          <a:prstGeom prst="rect">
            <a:avLst/>
          </a:prstGeom>
        </p:spPr>
      </p:pic>
      <p:sp>
        <p:nvSpPr>
          <p:cNvPr id="78" name="Content Placeholder 2"/>
          <p:cNvSpPr txBox="1">
            <a:spLocks/>
          </p:cNvSpPr>
          <p:nvPr/>
        </p:nvSpPr>
        <p:spPr>
          <a:xfrm>
            <a:off x="4596455" y="1416462"/>
            <a:ext cx="4492693" cy="914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72B9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Obesity-related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2972B9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diseases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2972B9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17379" y="1228322"/>
            <a:ext cx="5254287" cy="4453047"/>
            <a:chOff x="117379" y="1228322"/>
            <a:chExt cx="5254287" cy="4453047"/>
          </a:xfrm>
        </p:grpSpPr>
        <p:sp>
          <p:nvSpPr>
            <p:cNvPr id="10" name="TextBox 9"/>
            <p:cNvSpPr txBox="1"/>
            <p:nvPr/>
          </p:nvSpPr>
          <p:spPr>
            <a:xfrm>
              <a:off x="1655703" y="1228322"/>
              <a:ext cx="18161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Unsustainable fishing practices</a:t>
              </a:r>
              <a:endParaRPr lang="en-US" sz="1400" i="1" dirty="0">
                <a:solidFill>
                  <a:srgbClr val="800000"/>
                </a:solidFill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17379" y="1747249"/>
              <a:ext cx="5254287" cy="3934120"/>
              <a:chOff x="117379" y="1747249"/>
              <a:chExt cx="5254287" cy="393412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17379" y="2769025"/>
                <a:ext cx="11996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 smtClean="0">
                    <a:solidFill>
                      <a:srgbClr val="800000"/>
                    </a:solidFill>
                  </a:rPr>
                  <a:t>Less fish available</a:t>
                </a:r>
                <a:endParaRPr lang="en-US" sz="1400" i="1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925687" y="2761206"/>
                <a:ext cx="127909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 smtClean="0">
                    <a:solidFill>
                      <a:srgbClr val="800000"/>
                    </a:solidFill>
                  </a:rPr>
                  <a:t>Cost of fish increases</a:t>
                </a:r>
                <a:endParaRPr lang="en-US" sz="1400" i="1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795780" y="2759618"/>
                <a:ext cx="157588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 smtClean="0">
                    <a:solidFill>
                      <a:srgbClr val="800000"/>
                    </a:solidFill>
                  </a:rPr>
                  <a:t>Consumers shift diet preference</a:t>
                </a:r>
                <a:endParaRPr lang="en-US" sz="1400" i="1" dirty="0">
                  <a:solidFill>
                    <a:srgbClr val="800000"/>
                  </a:solidFill>
                </a:endParaRPr>
              </a:p>
            </p:txBody>
          </p:sp>
          <p:cxnSp>
            <p:nvCxnSpPr>
              <p:cNvPr id="18" name="Elbow Connector 17"/>
              <p:cNvCxnSpPr>
                <a:stCxn id="35" idx="1"/>
                <a:endCxn id="11" idx="0"/>
              </p:cNvCxnSpPr>
              <p:nvPr/>
            </p:nvCxnSpPr>
            <p:spPr>
              <a:xfrm rot="10800000" flipV="1">
                <a:off x="717208" y="2143249"/>
                <a:ext cx="1059390" cy="625776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6" idx="3"/>
                <a:endCxn id="37" idx="1"/>
              </p:cNvCxnSpPr>
              <p:nvPr/>
            </p:nvCxnSpPr>
            <p:spPr>
              <a:xfrm>
                <a:off x="1317036" y="3674544"/>
                <a:ext cx="719962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76598" y="1747249"/>
                <a:ext cx="1574312" cy="792000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063" y="3278544"/>
                <a:ext cx="1195973" cy="79200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36998" y="3278545"/>
                <a:ext cx="1054898" cy="79200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43451" y="3280133"/>
                <a:ext cx="1487416" cy="792000"/>
              </a:xfrm>
              <a:prstGeom prst="rect">
                <a:avLst/>
              </a:prstGeom>
            </p:spPr>
          </p:pic>
          <p:cxnSp>
            <p:nvCxnSpPr>
              <p:cNvPr id="46" name="Straight Arrow Connector 45"/>
              <p:cNvCxnSpPr>
                <a:stCxn id="37" idx="3"/>
                <a:endCxn id="41" idx="1"/>
              </p:cNvCxnSpPr>
              <p:nvPr/>
            </p:nvCxnSpPr>
            <p:spPr>
              <a:xfrm>
                <a:off x="3091896" y="3674545"/>
                <a:ext cx="751555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Group 52"/>
              <p:cNvGrpSpPr/>
              <p:nvPr/>
            </p:nvGrpSpPr>
            <p:grpSpPr>
              <a:xfrm>
                <a:off x="186823" y="4072133"/>
                <a:ext cx="4400337" cy="1609236"/>
                <a:chOff x="186823" y="4072133"/>
                <a:chExt cx="4400337" cy="1609236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186823" y="4604016"/>
                  <a:ext cx="1060769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i="1" dirty="0" smtClean="0">
                      <a:solidFill>
                        <a:srgbClr val="800000"/>
                      </a:solidFill>
                    </a:rPr>
                    <a:t>Poor diet </a:t>
                  </a:r>
                  <a:endParaRPr lang="en-US" sz="1400" i="1" dirty="0">
                    <a:solidFill>
                      <a:srgbClr val="800000"/>
                    </a:solidFill>
                  </a:endParaRPr>
                </a:p>
              </p:txBody>
            </p:sp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7208" y="4889369"/>
                  <a:ext cx="880000" cy="792000"/>
                </a:xfrm>
                <a:prstGeom prst="rect">
                  <a:avLst/>
                </a:prstGeom>
              </p:spPr>
            </p:pic>
            <p:cxnSp>
              <p:nvCxnSpPr>
                <p:cNvPr id="51" name="Elbow Connector 50"/>
                <p:cNvCxnSpPr>
                  <a:stCxn id="41" idx="2"/>
                  <a:endCxn id="14" idx="0"/>
                </p:cNvCxnSpPr>
                <p:nvPr/>
              </p:nvCxnSpPr>
              <p:spPr>
                <a:xfrm rot="5400000">
                  <a:off x="2386243" y="2403099"/>
                  <a:ext cx="531883" cy="3869951"/>
                </a:xfrm>
                <a:prstGeom prst="bentConnector3">
                  <a:avLst>
                    <a:gd name="adj1" fmla="val 50000"/>
                  </a:avLst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60" name="Picture 59" descr="Screen Shot 2018-01-09 at 15.11.25.png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310742" y="5250276"/>
            <a:ext cx="900000" cy="900000"/>
          </a:xfrm>
          <a:prstGeom prst="rect">
            <a:avLst/>
          </a:prstGeom>
        </p:spPr>
      </p:pic>
      <p:pic>
        <p:nvPicPr>
          <p:cNvPr id="61" name="Picture 60" descr="Screen Shot 2018-01-09 at 15.11.46.png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204062" y="5250276"/>
            <a:ext cx="900000" cy="9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5513</TotalTime>
  <Words>757</Words>
  <Application>Microsoft Office PowerPoint</Application>
  <PresentationFormat>On-screen Show (4:3)</PresentationFormat>
  <Paragraphs>206</Paragraphs>
  <Slides>30</Slides>
  <Notes>2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ＭＳ Ｐゴシック</vt:lpstr>
      <vt:lpstr>AppleSymbols</vt:lpstr>
      <vt:lpstr>Arial</vt:lpstr>
      <vt:lpstr>Avenir Book</vt:lpstr>
      <vt:lpstr>Avenir Medium</vt:lpstr>
      <vt:lpstr>Calibri</vt:lpstr>
      <vt:lpstr>Gill Sans</vt:lpstr>
      <vt:lpstr>Gill Sans SemiBold</vt:lpstr>
      <vt:lpstr>Office Theme</vt:lpstr>
      <vt:lpstr>2_Office Theme</vt:lpstr>
      <vt:lpstr>PHOTO-PAINT</vt:lpstr>
      <vt:lpstr>Implementing &amp; Monitoring the SDGs in the Caribbean: The Role of the Ocean  Interdependencies Between Sustainable Development Goals and Implementation</vt:lpstr>
      <vt:lpstr>Why Discuss This?</vt:lpstr>
      <vt:lpstr>Interdependencies Between SDGs</vt:lpstr>
      <vt:lpstr>Interdependencies Between SDGs</vt:lpstr>
      <vt:lpstr>Interdependencies Between SDGs</vt:lpstr>
      <vt:lpstr>Interdependencies Between SDGs</vt:lpstr>
      <vt:lpstr>Interdependencies Between SDGs</vt:lpstr>
      <vt:lpstr>Interdependencies Between SDGs</vt:lpstr>
      <vt:lpstr>Interdependencies Between SDGs</vt:lpstr>
      <vt:lpstr>Interdependencies Between SDGs</vt:lpstr>
      <vt:lpstr>Interdependencies Between SDGs</vt:lpstr>
      <vt:lpstr>Blue Economy – All About Fish?</vt:lpstr>
      <vt:lpstr>Co-Benefits of Achieving Targets for SDG14</vt:lpstr>
      <vt:lpstr>Key Challenges for the Caribbean</vt:lpstr>
      <vt:lpstr>Key Challenges for the Caribbean</vt:lpstr>
      <vt:lpstr>Implementation in the Caribbean</vt:lpstr>
      <vt:lpstr>Implementation in the Caribbean</vt:lpstr>
      <vt:lpstr>Shocks and Discontinuities</vt:lpstr>
      <vt:lpstr>Shocks and Discontinuities</vt:lpstr>
      <vt:lpstr>Scenario-Based Planning</vt:lpstr>
      <vt:lpstr>Scenario-Based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MEASURES TO PROTECT THE MARINE ENVIRONMENT FROM SHIPPING:  TO PSSA OR NOT TO PSSA?</dc:title>
  <dc:creator>Julian Roberts</dc:creator>
  <cp:lastModifiedBy>Evans, Alan J.</cp:lastModifiedBy>
  <cp:revision>87</cp:revision>
  <cp:lastPrinted>2018-01-07T15:02:55Z</cp:lastPrinted>
  <dcterms:created xsi:type="dcterms:W3CDTF">2018-01-15T19:21:28Z</dcterms:created>
  <dcterms:modified xsi:type="dcterms:W3CDTF">2018-01-17T13:14:00Z</dcterms:modified>
</cp:coreProperties>
</file>