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9" r:id="rId2"/>
    <p:sldMasterId id="2147483741" r:id="rId3"/>
  </p:sldMasterIdLst>
  <p:notesMasterIdLst>
    <p:notesMasterId r:id="rId22"/>
  </p:notesMasterIdLst>
  <p:sldIdLst>
    <p:sldId id="277" r:id="rId4"/>
    <p:sldId id="397" r:id="rId5"/>
    <p:sldId id="398" r:id="rId6"/>
    <p:sldId id="399" r:id="rId7"/>
    <p:sldId id="400" r:id="rId8"/>
    <p:sldId id="401" r:id="rId9"/>
    <p:sldId id="402" r:id="rId10"/>
    <p:sldId id="387" r:id="rId11"/>
    <p:sldId id="348" r:id="rId12"/>
    <p:sldId id="359" r:id="rId13"/>
    <p:sldId id="389" r:id="rId14"/>
    <p:sldId id="395" r:id="rId15"/>
    <p:sldId id="396" r:id="rId16"/>
    <p:sldId id="394" r:id="rId17"/>
    <p:sldId id="391" r:id="rId18"/>
    <p:sldId id="393" r:id="rId19"/>
    <p:sldId id="403" r:id="rId20"/>
    <p:sldId id="379" r:id="rId21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ton Haughton" initials="MH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22AADF"/>
    <a:srgbClr val="6699FF"/>
    <a:srgbClr val="FFCC00"/>
    <a:srgbClr val="175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2361" autoAdjust="0"/>
  </p:normalViewPr>
  <p:slideViewPr>
    <p:cSldViewPr>
      <p:cViewPr varScale="1">
        <p:scale>
          <a:sx n="56" d="100"/>
          <a:sy n="56" d="100"/>
        </p:scale>
        <p:origin x="15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40974751037641"/>
          <c:y val="0.21446051130825311"/>
          <c:w val="0.70820918554931034"/>
          <c:h val="0.54356611417487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97D"/>
            </a:solidFill>
          </c:spPr>
          <c:invertIfNegative val="0"/>
          <c:trendline>
            <c:spPr>
              <a:ln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'Prod. 1997-2010'!$J$34:$V$34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'Prod. 1997-2010'!$J$35:$V$35</c:f>
              <c:numCache>
                <c:formatCode>General</c:formatCode>
                <c:ptCount val="13"/>
                <c:pt idx="0">
                  <c:v>138147.53333333333</c:v>
                </c:pt>
                <c:pt idx="1">
                  <c:v>135780.86666666667</c:v>
                </c:pt>
                <c:pt idx="2">
                  <c:v>136148.4</c:v>
                </c:pt>
                <c:pt idx="3">
                  <c:v>136470.96666666667</c:v>
                </c:pt>
                <c:pt idx="4">
                  <c:v>130053.93333333333</c:v>
                </c:pt>
                <c:pt idx="5">
                  <c:v>129900.93333333333</c:v>
                </c:pt>
                <c:pt idx="6">
                  <c:v>135804.24666666667</c:v>
                </c:pt>
                <c:pt idx="7">
                  <c:v>148508.69666666666</c:v>
                </c:pt>
                <c:pt idx="8">
                  <c:v>149155.57999999999</c:v>
                </c:pt>
                <c:pt idx="9" formatCode="0">
                  <c:v>154388.28</c:v>
                </c:pt>
                <c:pt idx="10" formatCode="0">
                  <c:v>153630.37823926599</c:v>
                </c:pt>
                <c:pt idx="11" formatCode="0">
                  <c:v>136933.40813664801</c:v>
                </c:pt>
                <c:pt idx="12" formatCode="0">
                  <c:v>141573.80817926099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E-4D97-90D6-B494AF5AB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overlap val="8"/>
        <c:axId val="263068288"/>
        <c:axId val="263095040"/>
      </c:barChart>
      <c:catAx>
        <c:axId val="26306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3095040"/>
        <c:crosses val="autoZero"/>
        <c:auto val="1"/>
        <c:lblAlgn val="ctr"/>
        <c:lblOffset val="100"/>
        <c:noMultiLvlLbl val="0"/>
      </c:catAx>
      <c:valAx>
        <c:axId val="26309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068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u="none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u="none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u="none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u="none">
                <a:effectLst/>
              </a:defRPr>
            </a:lvl1pPr>
          </a:lstStyle>
          <a:p>
            <a:pPr>
              <a:defRPr/>
            </a:pPr>
            <a:fld id="{E90D1783-72D8-46F2-B728-E12D98B2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0309D-9566-4B44-AFBC-4AEA5934C20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93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483D-55D7-4F73-94A6-48CADC66BE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4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D1783-72D8-46F2-B728-E12D98B2A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D1783-72D8-46F2-B728-E12D98B2A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3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483D-55D7-4F73-94A6-48CADC66BE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63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483D-55D7-4F73-94A6-48CADC66BE5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483D-55D7-4F73-94A6-48CADC66BE5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D1783-72D8-46F2-B728-E12D98B2AC4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50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D1783-72D8-46F2-B728-E12D98B2AC4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39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90C55-B300-4AF5-88DD-11DEB26C26C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90C55-B300-4AF5-88DD-11DEB26C26C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90C55-B300-4AF5-88DD-11DEB26C26C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6E961-1864-4B95-85EE-91ED1B4876B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SDG 14.4 - </a:t>
            </a:r>
            <a:r>
              <a:rPr lang="en-029" dirty="0"/>
              <a:t>Target 14.4 by 2020, effectively regulate harvesting, and end overfishing, illegal, unreported and unregulated (IUU) fishing and destructive fishing practices and implement science-based management plans, to restore fish stocks in the shortest time feasible at least to levels that can produce maximum sustainable yield as determined by their biological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4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29" dirty="0"/>
              <a:t>Stock assessment determine the current state of the stock, and  identify an appropriate target rate for fishing, that will balance short term catches and income and long-term sustainability and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D1783-72D8-46F2-B728-E12D98B2A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2483D-55D7-4F73-94A6-48CADC66BE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5E17-E792-48B1-9FDD-641425ADA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FFE0-184A-4CAD-A4F7-71577C5D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F8942-917F-487B-A0BB-5531B3ED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13647-8B32-4890-9647-4B4B39312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EECC-3B9F-4F6F-9089-B92286876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3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030E-9687-45B6-91A0-4DDD036F4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961EB-F50D-45A8-AD70-7C5EBE595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1E3F-B7CC-4E03-AA14-B79EABA6BF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9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788E-F80F-4722-9AD9-A0D3131B5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27BD-5267-4DB6-BC20-3A3A22EFC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14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F432-540A-48DB-AABF-0F2068CB9F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0240-60CD-42DB-B2A2-E3E1322DC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A3E4-F1B6-4B0F-A7BF-EC6ED1E2F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9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A39C-2D02-4995-BD6F-22025FD1F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2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99EF-BAD5-4256-96E2-80B01C1689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1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7173-FD13-4503-A5E7-956282B61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4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2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5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2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9E6F-864E-456B-8718-0A6CEE20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2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3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6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1705-4696-4F7C-80E1-C5EF621B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A883-7543-4560-BA21-FB8FCD05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ED1E-11CD-4507-947D-DD2641AC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1D19-E85F-4198-99E1-20E71E3A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D3C1-A59E-4054-A14C-50D70F25E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89A0F-C83C-4BD8-A9E8-49AA0C4A5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u="none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u="none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u="none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A4D8A13F-0AC6-43BE-AFE4-EFC845E7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3AFF01-4545-40FC-9F3F-BFE8DD47D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CDD-3291-4B5E-8907-1C9AF4F4A14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8761-F289-4649-B27B-764CA3ED0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7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568952" cy="4320480"/>
          </a:xfrm>
        </p:spPr>
        <p:txBody>
          <a:bodyPr/>
          <a:lstStyle/>
          <a:p>
            <a:pPr eaLnBrk="1" hangingPunct="1"/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3600" b="1" dirty="0">
                <a:solidFill>
                  <a:schemeClr val="tx1"/>
                </a:solidFill>
                <a:effectLst/>
              </a:rPr>
            </a:br>
            <a:r>
              <a:rPr lang="en-029" sz="3600" b="1" dirty="0">
                <a:solidFill>
                  <a:srgbClr val="C00000"/>
                </a:solidFill>
                <a:effectLst/>
              </a:rPr>
              <a:t>Session 4: Observational requirements for ocean-related variables related to fisheries</a:t>
            </a:r>
            <a:br>
              <a:rPr lang="en-029" sz="3600" b="1" dirty="0">
                <a:solidFill>
                  <a:schemeClr val="tx1"/>
                </a:solidFill>
                <a:effectLst/>
              </a:rPr>
            </a:br>
            <a:br>
              <a:rPr lang="en-029" sz="3600" b="1" dirty="0">
                <a:solidFill>
                  <a:schemeClr val="tx1"/>
                </a:solidFill>
                <a:effectLst/>
              </a:rPr>
            </a:br>
            <a:br>
              <a:rPr lang="en-US" sz="4000" i="1" dirty="0">
                <a:solidFill>
                  <a:schemeClr val="bg1"/>
                </a:solidFill>
                <a:effectLst/>
              </a:rPr>
            </a:br>
            <a:r>
              <a:rPr lang="en-US" sz="3600" b="1" dirty="0">
                <a:solidFill>
                  <a:schemeClr val="tx1"/>
                </a:solidFill>
                <a:effectLst/>
              </a:rPr>
              <a:t> </a:t>
            </a:r>
            <a:br>
              <a:rPr lang="en-US" sz="3600" b="1" dirty="0">
                <a:solidFill>
                  <a:schemeClr val="tx1"/>
                </a:solidFill>
                <a:effectLst/>
              </a:rPr>
            </a:br>
            <a:br>
              <a:rPr lang="en-US" sz="4400" i="1" dirty="0">
                <a:solidFill>
                  <a:schemeClr val="tx1"/>
                </a:solidFill>
                <a:effectLst/>
              </a:rPr>
            </a:br>
            <a:endParaRPr lang="en-US" sz="44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65104"/>
            <a:ext cx="9144000" cy="1008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200" b="1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effectLst/>
              </a:rPr>
              <a:t>Milton Haughton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/>
              </a:rPr>
              <a:t>Executive Director 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b="1" dirty="0">
              <a:solidFill>
                <a:schemeClr val="bg1">
                  <a:lumMod val="65000"/>
                  <a:lumOff val="3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</p:txBody>
      </p:sp>
      <p:pic>
        <p:nvPicPr>
          <p:cNvPr id="6" name="Picture 5" descr="crfm-logopptc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744365"/>
            <a:ext cx="4176464" cy="1139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82A571-ED2E-4AFE-9E70-04500F31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34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672264" cy="5832647"/>
          </a:xfrm>
        </p:spPr>
        <p:txBody>
          <a:bodyPr/>
          <a:lstStyle/>
          <a:p>
            <a:pPr marL="0" lvl="1" indent="0">
              <a:buClrTx/>
              <a:buSzPct val="91000"/>
              <a:buNone/>
            </a:pPr>
            <a:r>
              <a:rPr lang="en-029" b="1" i="1" dirty="0">
                <a:solidFill>
                  <a:schemeClr val="bg1"/>
                </a:solidFill>
                <a:effectLst/>
              </a:rPr>
              <a:t>Catch &amp; Effort Data</a:t>
            </a:r>
          </a:p>
          <a:p>
            <a:pPr marL="625475" lvl="2" indent="-225425">
              <a:buClrTx/>
              <a:buSzPct val="91000"/>
            </a:pPr>
            <a:r>
              <a:rPr lang="en-029" sz="2000" dirty="0">
                <a:solidFill>
                  <a:schemeClr val="bg1"/>
                </a:solidFill>
                <a:effectLst/>
              </a:rPr>
              <a:t>amount of fish removed from a stock by fishing</a:t>
            </a:r>
          </a:p>
          <a:p>
            <a:pPr marL="625475" lvl="2" indent="-225425">
              <a:buClrTx/>
              <a:buSzPct val="91000"/>
            </a:pPr>
            <a:r>
              <a:rPr lang="en-029" sz="2000" dirty="0">
                <a:solidFill>
                  <a:schemeClr val="bg1"/>
                </a:solidFill>
                <a:effectLst/>
              </a:rPr>
              <a:t>effort spent to get the catch (nos. traps, boats, hooks used, hours spent fishing etc)</a:t>
            </a:r>
          </a:p>
          <a:p>
            <a:pPr marL="225425" lvl="1" indent="-225425">
              <a:buClrTx/>
              <a:buSzPct val="91000"/>
            </a:pPr>
            <a:r>
              <a:rPr lang="en-029" sz="2400" dirty="0">
                <a:solidFill>
                  <a:schemeClr val="bg1"/>
                </a:solidFill>
                <a:effectLst/>
              </a:rPr>
              <a:t> Data collection programme:</a:t>
            </a:r>
          </a:p>
          <a:p>
            <a:pPr marL="625475" lvl="2" indent="-225425">
              <a:buClrTx/>
              <a:buSzPct val="91000"/>
            </a:pPr>
            <a:r>
              <a:rPr lang="en-029" sz="2000" dirty="0">
                <a:solidFill>
                  <a:schemeClr val="bg1"/>
                </a:solidFill>
                <a:effectLst/>
              </a:rPr>
              <a:t>A network of fishery data collectors that continuously collects catch &amp; effort data for stock assessment </a:t>
            </a:r>
          </a:p>
          <a:p>
            <a:pPr marL="225425" lvl="1" indent="-225425">
              <a:buClrTx/>
              <a:buSzPct val="91000"/>
            </a:pPr>
            <a:r>
              <a:rPr lang="en-029" sz="2400" dirty="0">
                <a:solidFill>
                  <a:schemeClr val="bg1"/>
                </a:solidFill>
                <a:effectLst/>
              </a:rPr>
              <a:t>Sources of catch data include:</a:t>
            </a:r>
          </a:p>
          <a:p>
            <a:pPr marL="625475" lvl="2" indent="-225425">
              <a:buClrTx/>
              <a:buSzPct val="91000"/>
            </a:pPr>
            <a:r>
              <a:rPr lang="en-029" sz="2000" b="1" dirty="0">
                <a:solidFill>
                  <a:schemeClr val="bg1"/>
                </a:solidFill>
                <a:effectLst/>
              </a:rPr>
              <a:t>Monitoring at landing site </a:t>
            </a:r>
            <a:r>
              <a:rPr lang="en-029" sz="2000" dirty="0">
                <a:solidFill>
                  <a:schemeClr val="bg1"/>
                </a:solidFill>
                <a:effectLst/>
              </a:rPr>
              <a:t>(docks, ports or beaches)  - commercial landings and biological samples of the length, sex, and age of fish.</a:t>
            </a:r>
          </a:p>
          <a:p>
            <a:pPr marL="625475" lvl="2" indent="-225425">
              <a:buClrTx/>
              <a:buSzPct val="91000"/>
            </a:pPr>
            <a:r>
              <a:rPr lang="en-029" sz="2000" b="1" dirty="0">
                <a:solidFill>
                  <a:schemeClr val="bg1"/>
                </a:solidFill>
                <a:effectLst/>
              </a:rPr>
              <a:t>Logbooks</a:t>
            </a:r>
            <a:r>
              <a:rPr lang="en-029" sz="2000" dirty="0">
                <a:solidFill>
                  <a:schemeClr val="bg1"/>
                </a:solidFill>
                <a:effectLst/>
              </a:rPr>
              <a:t>: commercial fishermen - location, gear, and catch</a:t>
            </a:r>
            <a:r>
              <a:rPr lang="en-029" sz="2400" dirty="0">
                <a:solidFill>
                  <a:schemeClr val="bg1"/>
                </a:solidFill>
                <a:effectLst/>
              </a:rPr>
              <a:t>.</a:t>
            </a:r>
          </a:p>
          <a:p>
            <a:pPr marL="625475" lvl="2" indent="-225425">
              <a:buClrTx/>
              <a:buSzPct val="91000"/>
            </a:pPr>
            <a:r>
              <a:rPr lang="en-029" sz="2000" b="1" dirty="0">
                <a:solidFill>
                  <a:schemeClr val="bg1"/>
                </a:solidFill>
                <a:effectLst/>
              </a:rPr>
              <a:t>Observers</a:t>
            </a:r>
            <a:r>
              <a:rPr lang="en-029" sz="2000" dirty="0">
                <a:solidFill>
                  <a:schemeClr val="bg1"/>
                </a:solidFill>
                <a:effectLst/>
              </a:rPr>
              <a:t>: Biologists on fishing boats observe fishing operations &amp; collect data on the amount of catch and discards</a:t>
            </a:r>
            <a:r>
              <a:rPr lang="en-029" sz="2400" dirty="0">
                <a:solidFill>
                  <a:schemeClr val="bg1"/>
                </a:solidFill>
                <a:effectLst/>
              </a:rPr>
              <a:t>. </a:t>
            </a:r>
          </a:p>
          <a:p>
            <a:pPr marL="625475" lvl="2" indent="-225425">
              <a:buClrTx/>
              <a:buSzPct val="91000"/>
            </a:pPr>
            <a:r>
              <a:rPr lang="en-029" sz="2000" b="1" dirty="0">
                <a:solidFill>
                  <a:schemeClr val="bg1"/>
                </a:solidFill>
                <a:effectLst/>
              </a:rPr>
              <a:t>Recreational sampling</a:t>
            </a:r>
            <a:r>
              <a:rPr lang="en-029" sz="2000" dirty="0">
                <a:solidFill>
                  <a:schemeClr val="bg1"/>
                </a:solidFill>
                <a:effectLst/>
              </a:rPr>
              <a:t>: interview surveys and dockside sampling estimate the level of catch by the recreational fishery </a:t>
            </a:r>
          </a:p>
          <a:p>
            <a:pPr marL="0" lvl="1" indent="0">
              <a:buClrTx/>
              <a:buSzPct val="91000"/>
              <a:buNone/>
            </a:pPr>
            <a:endParaRPr lang="en-US" sz="2000" b="1" dirty="0">
              <a:solidFill>
                <a:srgbClr val="FFFF00"/>
              </a:solidFill>
              <a:effectLst/>
            </a:endParaRP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effectLst/>
              </a:rPr>
              <a:t>	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252000"/>
            <a:ext cx="8614184" cy="489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bIns="0" anchor="t" anchorCtr="0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US" sz="3600" b="1" u="none" dirty="0">
                <a:solidFill>
                  <a:srgbClr val="FFFF00"/>
                </a:solidFill>
              </a:rPr>
              <a:t>What is needed for stock assessment?</a:t>
            </a:r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672264" cy="5832647"/>
          </a:xfrm>
        </p:spPr>
        <p:txBody>
          <a:bodyPr/>
          <a:lstStyle/>
          <a:p>
            <a:pPr marL="0" lvl="1" indent="0">
              <a:buClrTx/>
              <a:buSzPct val="91000"/>
              <a:buNone/>
            </a:pPr>
            <a:r>
              <a:rPr lang="en-029" b="1" i="1" dirty="0">
                <a:solidFill>
                  <a:schemeClr val="bg1"/>
                </a:solidFill>
                <a:effectLst/>
              </a:rPr>
              <a:t>Independent Survey </a:t>
            </a:r>
          </a:p>
          <a:p>
            <a:pPr marL="342900" lvl="1" indent="-342900">
              <a:buClrTx/>
              <a:buSzPct val="91000"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Measure abundance or relative index, of the number or weight of fish in the stock</a:t>
            </a:r>
          </a:p>
          <a:p>
            <a:pPr marL="342900" lvl="1" indent="-342900">
              <a:buClrTx/>
              <a:buSzPct val="91000"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Data collected by a statistically-designed, fishery-independent survey by </a:t>
            </a:r>
            <a:r>
              <a:rPr lang="en-029" sz="2400" dirty="0">
                <a:solidFill>
                  <a:srgbClr val="FF0000"/>
                </a:solidFill>
                <a:effectLst/>
              </a:rPr>
              <a:t>research vessel </a:t>
            </a:r>
            <a:r>
              <a:rPr lang="en-029" sz="2400" dirty="0">
                <a:solidFill>
                  <a:schemeClr val="bg1"/>
                </a:solidFill>
                <a:effectLst/>
              </a:rPr>
              <a:t>that samples fish throughout the stock’s range.  </a:t>
            </a:r>
            <a:r>
              <a:rPr lang="en-029" sz="24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 Dive survey</a:t>
            </a:r>
            <a:endParaRPr lang="en-029" sz="2400" dirty="0">
              <a:solidFill>
                <a:schemeClr val="bg1"/>
              </a:solidFill>
              <a:effectLst/>
            </a:endParaRPr>
          </a:p>
          <a:p>
            <a:pPr marL="342900" lvl="1" indent="-342900">
              <a:buClrTx/>
              <a:buSzPct val="91000"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Ideally Surveys should be conducted annually at same time  </a:t>
            </a:r>
          </a:p>
          <a:p>
            <a:pPr marL="0" lvl="1" indent="0">
              <a:buClrTx/>
              <a:buSzPct val="91000"/>
              <a:buNone/>
            </a:pPr>
            <a:r>
              <a:rPr lang="en-029" b="1" i="1" dirty="0">
                <a:solidFill>
                  <a:schemeClr val="bg1"/>
                </a:solidFill>
                <a:effectLst/>
              </a:rPr>
              <a:t>Biology Data</a:t>
            </a:r>
            <a:endParaRPr lang="en-029" sz="2400" b="1" i="1" dirty="0">
              <a:solidFill>
                <a:schemeClr val="bg1"/>
              </a:solidFill>
              <a:effectLst/>
            </a:endParaRPr>
          </a:p>
          <a:p>
            <a:pPr marL="342900" lvl="1" indent="-342900">
              <a:buClrTx/>
              <a:buSzPct val="91000"/>
            </a:pPr>
            <a:r>
              <a:rPr lang="en-029" sz="2400" dirty="0">
                <a:solidFill>
                  <a:schemeClr val="bg1"/>
                </a:solidFill>
                <a:effectLst/>
              </a:rPr>
              <a:t>Provides information on fish growth rates &amp; natural mortality</a:t>
            </a:r>
          </a:p>
          <a:p>
            <a:pPr marL="342900" lvl="1" indent="-342900">
              <a:buClrTx/>
              <a:buSzPct val="91000"/>
            </a:pPr>
            <a:r>
              <a:rPr lang="en-029" sz="2400" dirty="0">
                <a:solidFill>
                  <a:schemeClr val="bg1"/>
                </a:solidFill>
                <a:effectLst/>
              </a:rPr>
              <a:t>Information on fish size, age, reproductive rates, movement</a:t>
            </a:r>
          </a:p>
          <a:p>
            <a:pPr marL="342900" lvl="1" indent="-342900">
              <a:buClrTx/>
              <a:buSzPct val="91000"/>
            </a:pPr>
            <a:r>
              <a:rPr lang="en-029" sz="2400" dirty="0">
                <a:solidFill>
                  <a:schemeClr val="bg1"/>
                </a:solidFill>
                <a:effectLst/>
              </a:rPr>
              <a:t>Collected at landing site, during survey or academic</a:t>
            </a:r>
          </a:p>
          <a:p>
            <a:pPr marL="0" lvl="1" indent="0">
              <a:buClrTx/>
              <a:buSzPct val="91000"/>
              <a:buNone/>
            </a:pPr>
            <a:r>
              <a:rPr lang="en-029" b="1" i="1" dirty="0">
                <a:solidFill>
                  <a:srgbClr val="FF0000"/>
                </a:solidFill>
                <a:effectLst/>
              </a:rPr>
              <a:t>A LOT OF DATA?????  = </a:t>
            </a:r>
            <a:r>
              <a:rPr lang="en-029" b="1" i="1" dirty="0">
                <a:solidFill>
                  <a:schemeClr val="bg2"/>
                </a:solidFill>
                <a:effectLst/>
              </a:rPr>
              <a:t>Money &amp; Capacity</a:t>
            </a:r>
            <a:r>
              <a:rPr lang="en-029" b="1" i="1" dirty="0">
                <a:solidFill>
                  <a:srgbClr val="FF0000"/>
                </a:solidFill>
                <a:effectLst/>
              </a:rPr>
              <a:t>???</a:t>
            </a:r>
          </a:p>
          <a:p>
            <a:pPr marL="0" lvl="1" indent="0">
              <a:buClrTx/>
              <a:buSzPct val="91000"/>
              <a:buNone/>
            </a:pPr>
            <a:r>
              <a:rPr lang="en-US" sz="2000" b="1" dirty="0">
                <a:solidFill>
                  <a:schemeClr val="bg1"/>
                </a:solidFill>
                <a:effectLst/>
              </a:rPr>
              <a:t>For classical stock assessment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effectLst/>
              </a:rPr>
              <a:t>	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252000"/>
            <a:ext cx="8614184" cy="489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bIns="0" anchor="t" anchorCtr="0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US" sz="3600" b="1" u="none" dirty="0">
                <a:solidFill>
                  <a:srgbClr val="FFFF00"/>
                </a:solidFill>
              </a:rPr>
              <a:t>What is needed for stock assessment?</a:t>
            </a:r>
          </a:p>
        </p:txBody>
      </p:sp>
    </p:spTree>
    <p:extLst>
      <p:ext uri="{BB962C8B-B14F-4D97-AF65-F5344CB8AC3E}">
        <p14:creationId xmlns:p14="http://schemas.microsoft.com/office/powerpoint/2010/main" val="385493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879"/>
          </a:xfrm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rgbClr val="FFFF00"/>
                </a:solidFill>
                <a:effectLst/>
              </a:rPr>
            </a:br>
            <a:r>
              <a:rPr lang="en-US" sz="1800" b="1" dirty="0">
                <a:solidFill>
                  <a:srgbClr val="FFFF00"/>
                </a:solidFill>
                <a:effectLst/>
              </a:rPr>
              <a:t>I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ndicator 14.2.1-Proportion of national exclusive zones managed using ecosystem-based approaches.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5760640"/>
          </a:xfrm>
        </p:spPr>
        <p:txBody>
          <a:bodyPr>
            <a:noAutofit/>
          </a:bodyPr>
          <a:lstStyle/>
          <a:p>
            <a:r>
              <a:rPr lang="en-US" sz="2400" dirty="0"/>
              <a:t>Percentage of stocks with ecosystem based-fisheries management plans</a:t>
            </a:r>
          </a:p>
          <a:p>
            <a:pPr marL="457200" lvl="1" indent="0">
              <a:buNone/>
            </a:pPr>
            <a:r>
              <a:rPr lang="en-US" sz="2100" u="sng" dirty="0"/>
              <a:t>Oceanographic</a:t>
            </a:r>
          </a:p>
          <a:p>
            <a:pPr lvl="2"/>
            <a:r>
              <a:rPr lang="en-US" sz="2100" dirty="0"/>
              <a:t>Primary production</a:t>
            </a:r>
          </a:p>
          <a:p>
            <a:pPr lvl="2"/>
            <a:r>
              <a:rPr lang="en-US" sz="2100" dirty="0"/>
              <a:t>Ocean currents</a:t>
            </a:r>
          </a:p>
          <a:p>
            <a:pPr lvl="2"/>
            <a:r>
              <a:rPr lang="en-US" sz="2100" dirty="0"/>
              <a:t>Ocean temperatures</a:t>
            </a:r>
          </a:p>
          <a:p>
            <a:pPr lvl="2"/>
            <a:r>
              <a:rPr lang="en-US" sz="2100" dirty="0"/>
              <a:t>Ocean oxygen </a:t>
            </a:r>
          </a:p>
          <a:p>
            <a:pPr lvl="2"/>
            <a:r>
              <a:rPr lang="en-US" sz="2100" dirty="0"/>
              <a:t>Salinity</a:t>
            </a:r>
          </a:p>
          <a:p>
            <a:pPr lvl="2"/>
            <a:r>
              <a:rPr lang="en-US" sz="2100" dirty="0"/>
              <a:t>Acidity (pH)</a:t>
            </a:r>
          </a:p>
          <a:p>
            <a:pPr lvl="2"/>
            <a:r>
              <a:rPr lang="en-US" sz="2100" dirty="0"/>
              <a:t>Nutrients</a:t>
            </a:r>
          </a:p>
          <a:p>
            <a:pPr lvl="2"/>
            <a:r>
              <a:rPr lang="en-US" sz="2100" dirty="0"/>
              <a:t>turbidity</a:t>
            </a:r>
          </a:p>
          <a:p>
            <a:pPr marL="457200" lvl="1" indent="0">
              <a:buNone/>
            </a:pPr>
            <a:r>
              <a:rPr lang="en-US" sz="2100" u="sng" dirty="0"/>
              <a:t>Socioeconomics of fishers </a:t>
            </a:r>
          </a:p>
          <a:p>
            <a:pPr lvl="2"/>
            <a:r>
              <a:rPr lang="en-US" sz="2100" dirty="0"/>
              <a:t>Education levels of fishers</a:t>
            </a:r>
          </a:p>
          <a:p>
            <a:pPr lvl="2"/>
            <a:r>
              <a:rPr lang="en-US" sz="2100" dirty="0"/>
              <a:t>Fisher income</a:t>
            </a:r>
          </a:p>
          <a:p>
            <a:pPr lvl="2"/>
            <a:r>
              <a:rPr lang="en-US" sz="2100" dirty="0"/>
              <a:t>Fixed and operational costs of fishing</a:t>
            </a:r>
          </a:p>
          <a:p>
            <a:pPr lvl="2"/>
            <a:endParaRPr lang="en-US" sz="1350" dirty="0"/>
          </a:p>
          <a:p>
            <a:pPr lvl="1"/>
            <a:endParaRPr lang="en-US" sz="1350" dirty="0"/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2877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879"/>
          </a:xfrm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rgbClr val="FFFF00"/>
                </a:solidFill>
                <a:effectLst/>
              </a:rPr>
            </a:br>
            <a:r>
              <a:rPr lang="en-US" sz="1800" b="1" dirty="0">
                <a:solidFill>
                  <a:srgbClr val="FFFF00"/>
                </a:solidFill>
                <a:effectLst/>
              </a:rPr>
              <a:t>I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ndicator 14.2.1-Proportion of national exclusive zones managed using ecosystem-based approaches.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5760640"/>
          </a:xfrm>
        </p:spPr>
        <p:txBody>
          <a:bodyPr>
            <a:noAutofit/>
          </a:bodyPr>
          <a:lstStyle/>
          <a:p>
            <a:r>
              <a:rPr lang="en-US" sz="2800" dirty="0"/>
              <a:t>Percentage of stocks with ecosystem based-fisheries management plans</a:t>
            </a:r>
          </a:p>
          <a:p>
            <a:pPr lvl="1"/>
            <a:r>
              <a:rPr lang="en-US" dirty="0"/>
              <a:t>Catch and effort data for target species</a:t>
            </a:r>
          </a:p>
          <a:p>
            <a:pPr lvl="1"/>
            <a:r>
              <a:rPr lang="en-US" dirty="0"/>
              <a:t>By-catch data </a:t>
            </a:r>
          </a:p>
          <a:p>
            <a:pPr lvl="1"/>
            <a:r>
              <a:rPr lang="en-US" dirty="0"/>
              <a:t>Habitat information- e.g. habitat type, coverage &amp; health – critical fish habitats</a:t>
            </a:r>
          </a:p>
          <a:p>
            <a:pPr lvl="1"/>
            <a:r>
              <a:rPr lang="en-US" dirty="0"/>
              <a:t>Food webs - Predator prey relationships </a:t>
            </a:r>
          </a:p>
          <a:p>
            <a:pPr lvl="1"/>
            <a:r>
              <a:rPr lang="en-US" dirty="0"/>
              <a:t>Both the number of species and the distribution of  biomass distributed among species </a:t>
            </a:r>
          </a:p>
          <a:p>
            <a:pPr lvl="2"/>
            <a:endParaRPr lang="en-US" dirty="0"/>
          </a:p>
          <a:p>
            <a:pPr lvl="1"/>
            <a:endParaRPr lang="en-US" sz="1350" dirty="0"/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5674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2808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br>
              <a:rPr lang="en-US" sz="1800" b="1" dirty="0"/>
            </a:br>
            <a:r>
              <a:rPr lang="en-US" sz="2800" b="1" dirty="0">
                <a:solidFill>
                  <a:srgbClr val="FFFF00"/>
                </a:solidFill>
                <a:effectLst/>
              </a:rPr>
              <a:t>Indicator 14.4.1-Proportion of fish stocks within biologically sustainable levels</a:t>
            </a:r>
            <a:br>
              <a:rPr lang="en-US" sz="2800" b="1" dirty="0">
                <a:solidFill>
                  <a:srgbClr val="FFFF00"/>
                </a:solidFill>
                <a:effectLst/>
              </a:rPr>
            </a:br>
            <a:endParaRPr lang="en-US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052736"/>
            <a:ext cx="8613586" cy="5688632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Percentage of countries with national data collection systems</a:t>
            </a:r>
          </a:p>
          <a:p>
            <a:r>
              <a:rPr lang="en-US" sz="2200" dirty="0"/>
              <a:t>Number of stock assessments conducted</a:t>
            </a:r>
          </a:p>
          <a:p>
            <a:r>
              <a:rPr lang="en-US" sz="2200" dirty="0"/>
              <a:t>Stock statuses known for commercially important species</a:t>
            </a:r>
          </a:p>
          <a:p>
            <a:r>
              <a:rPr lang="en-US" sz="2200" dirty="0"/>
              <a:t>Proportion of fish stocks within biologically sustainable limits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Need to understand population dynamics of stocks</a:t>
            </a:r>
          </a:p>
          <a:p>
            <a:pPr marL="342900" lvl="1" indent="0">
              <a:buNone/>
            </a:pPr>
            <a:r>
              <a:rPr lang="en-US" dirty="0"/>
              <a:t>	[Entry of young fish, growth, mortality, migration]</a:t>
            </a:r>
          </a:p>
          <a:p>
            <a:pPr lvl="2"/>
            <a:r>
              <a:rPr lang="en-US" sz="2200" dirty="0"/>
              <a:t>Recruitment</a:t>
            </a:r>
          </a:p>
          <a:p>
            <a:pPr lvl="2"/>
            <a:r>
              <a:rPr lang="en-US" sz="2200" dirty="0"/>
              <a:t>Size composition - Length-weight </a:t>
            </a:r>
          </a:p>
          <a:p>
            <a:pPr lvl="2"/>
            <a:r>
              <a:rPr lang="en-US" sz="2200" dirty="0"/>
              <a:t>Maturity (rates and weight at age in stock)</a:t>
            </a:r>
          </a:p>
          <a:p>
            <a:pPr lvl="2"/>
            <a:r>
              <a:rPr lang="en-US" sz="2200" dirty="0"/>
              <a:t>Growth functions</a:t>
            </a:r>
          </a:p>
          <a:p>
            <a:pPr lvl="2"/>
            <a:r>
              <a:rPr lang="en-US" sz="2200" dirty="0"/>
              <a:t>Fecundity</a:t>
            </a:r>
          </a:p>
          <a:p>
            <a:pPr lvl="2"/>
            <a:r>
              <a:rPr lang="en-US" sz="2200" dirty="0"/>
              <a:t>Mortality- fishing and natural</a:t>
            </a:r>
          </a:p>
          <a:p>
            <a:pPr lvl="2"/>
            <a:r>
              <a:rPr lang="en-US" sz="2200" dirty="0"/>
              <a:t>Biomass at age</a:t>
            </a:r>
          </a:p>
          <a:p>
            <a:pPr lvl="2"/>
            <a:r>
              <a:rPr lang="en-US" sz="2200" dirty="0"/>
              <a:t>Harvest parameters (gear selectivity, catchability)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04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5871"/>
            <a:ext cx="9075420" cy="5423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Tropical fisheries – multi-gear, multi-species = complex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Data poor for many stocks – data collection &amp; assessment tend to focus on more commercially important stocks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Conventional stock assessment methods, such as the age-based methods, are </a:t>
            </a:r>
            <a:r>
              <a:rPr lang="en-029" sz="2400" u="sng" dirty="0">
                <a:solidFill>
                  <a:schemeClr val="bg1"/>
                </a:solidFill>
                <a:effectLst/>
              </a:rPr>
              <a:t>data-intensive</a:t>
            </a:r>
            <a:r>
              <a:rPr lang="en-029" sz="2400" dirty="0">
                <a:solidFill>
                  <a:schemeClr val="bg1"/>
                </a:solidFill>
                <a:effectLst/>
              </a:rPr>
              <a:t>,</a:t>
            </a:r>
            <a:r>
              <a:rPr lang="en-029" sz="2400" dirty="0">
                <a:solidFill>
                  <a:srgbClr val="C00000"/>
                </a:solidFill>
                <a:effectLst/>
              </a:rPr>
              <a:t> single species model:</a:t>
            </a:r>
            <a:r>
              <a:rPr lang="en-029" sz="2400" dirty="0">
                <a:solidFill>
                  <a:schemeClr val="bg1"/>
                </a:solidFill>
                <a:effectLst/>
              </a:rPr>
              <a:t>  </a:t>
            </a:r>
            <a:r>
              <a:rPr lang="en-029" sz="2400" b="1" dirty="0">
                <a:solidFill>
                  <a:srgbClr val="FF0000"/>
                </a:solidFill>
                <a:effectLst/>
              </a:rPr>
              <a:t>not very suitable for tropical </a:t>
            </a:r>
            <a:r>
              <a:rPr lang="en-029" sz="2400" dirty="0">
                <a:solidFill>
                  <a:schemeClr val="bg1"/>
                </a:solidFill>
                <a:effectLst/>
              </a:rPr>
              <a:t>stocks </a:t>
            </a:r>
            <a:endParaRPr lang="en-029" sz="2400" dirty="0">
              <a:solidFill>
                <a:srgbClr val="C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Length-based methods, which have been developed &amp; promoted for tropical stocks, not very accurate 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Limited, therefore, to use of </a:t>
            </a:r>
            <a:r>
              <a:rPr lang="en-029" sz="2400" dirty="0">
                <a:solidFill>
                  <a:srgbClr val="FF0000"/>
                </a:solidFill>
                <a:effectLst/>
              </a:rPr>
              <a:t>surplus production models</a:t>
            </a:r>
            <a:r>
              <a:rPr lang="en-029" sz="2400" dirty="0">
                <a:solidFill>
                  <a:schemeClr val="bg1"/>
                </a:solidFill>
                <a:effectLst/>
              </a:rPr>
              <a:t>, which are usually single-species models, but applied to fisheries that are often multi-gear operations, multiple species  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chemeClr val="bg1"/>
                </a:solidFill>
                <a:effectLst/>
              </a:rPr>
              <a:t>Hence, more sensible for countries with such fisheries to work with simpler markers of stock health, that could cover several species at a time – ecosystems approach.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b="1" dirty="0">
                <a:solidFill>
                  <a:schemeClr val="bg1"/>
                </a:solidFill>
                <a:effectLst/>
              </a:rPr>
              <a:t>High cost of data collection &amp; surveys, &amp; limited human &amp; institutional resources</a:t>
            </a:r>
            <a:endParaRPr lang="en-US" sz="2400" b="1" dirty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252000"/>
            <a:ext cx="8614184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bIns="0" anchor="t" anchorCtr="0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029" sz="3500" b="1" u="none" dirty="0">
                <a:solidFill>
                  <a:srgbClr val="FFFF00"/>
                </a:solidFill>
              </a:rPr>
              <a:t>What challenges do SIDs  face in assessing stocks? </a:t>
            </a:r>
            <a:endParaRPr lang="en-US" sz="3500" b="1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2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59"/>
            <a:ext cx="8888288" cy="54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bg1"/>
                </a:solidFill>
                <a:effectLst/>
              </a:rPr>
              <a:t>While having long-term, continuous datasets for each species is ultimate goal</a:t>
            </a:r>
            <a:r>
              <a:rPr lang="en-US" sz="2600" dirty="0">
                <a:solidFill>
                  <a:srgbClr val="FF0000"/>
                </a:solidFill>
                <a:effectLst/>
              </a:rPr>
              <a:t>, data-poor methods </a:t>
            </a:r>
            <a:r>
              <a:rPr lang="en-US" sz="2600" dirty="0">
                <a:solidFill>
                  <a:schemeClr val="bg1"/>
                </a:solidFill>
                <a:effectLst/>
              </a:rPr>
              <a:t>can still provide </a:t>
            </a:r>
            <a:r>
              <a:rPr lang="en-US" sz="2600" b="1" u="sng" dirty="0">
                <a:solidFill>
                  <a:schemeClr val="bg1"/>
                </a:solidFill>
                <a:effectLst/>
              </a:rPr>
              <a:t>useful information &amp; reduce risks</a:t>
            </a:r>
            <a:r>
              <a:rPr lang="en-US" sz="2600" dirty="0">
                <a:solidFill>
                  <a:schemeClr val="bg1"/>
                </a:solidFill>
                <a:effectLst/>
              </a:rPr>
              <a:t> associated with fishing in ignorance 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chemeClr val="bg1"/>
                </a:solidFill>
                <a:effectLst/>
              </a:rPr>
              <a:t>CRFM states use conventional methods when appropriate and data available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chemeClr val="bg1"/>
                </a:solidFill>
                <a:effectLst/>
              </a:rPr>
              <a:t>Otherwise, we use trends in catch &amp; size composition &amp; local knowledge to determine stock status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rgbClr val="C00000"/>
                </a:solidFill>
                <a:effectLst/>
              </a:rPr>
              <a:t>Indirect indicators that suggest overfishing include</a:t>
            </a:r>
            <a:r>
              <a:rPr lang="en-029" sz="2600" dirty="0">
                <a:solidFill>
                  <a:schemeClr val="bg1"/>
                </a:solidFill>
                <a:effectLst/>
              </a:rPr>
              <a:t>:  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rgbClr val="C00000"/>
                </a:solidFill>
                <a:effectLst/>
              </a:rPr>
              <a:t>A reduction in the stock biomass; 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rgbClr val="C00000"/>
                </a:solidFill>
                <a:effectLst/>
              </a:rPr>
              <a:t>Catches exceed their target reference points;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rgbClr val="C00000"/>
                </a:solidFill>
                <a:effectLst/>
              </a:rPr>
              <a:t>Change in the size and age composition, reduction in larger size class and mature individuals</a:t>
            </a:r>
          </a:p>
          <a:p>
            <a:pPr lvl="1"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029" sz="2400" dirty="0">
                <a:solidFill>
                  <a:srgbClr val="C00000"/>
                </a:solidFill>
                <a:effectLst/>
              </a:rPr>
              <a:t>declining catch or value per unit effort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effectLst/>
              </a:rPr>
              <a:t>[Decline may be due to management intervention]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252000"/>
            <a:ext cx="8614184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bIns="0" anchor="t" anchorCtr="0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029" sz="3500" b="1" u="none" dirty="0">
                <a:solidFill>
                  <a:srgbClr val="FFFF00"/>
                </a:solidFill>
              </a:rPr>
              <a:t>What challenges do SIDS  face in assessing stocks? </a:t>
            </a:r>
            <a:endParaRPr lang="en-US" sz="3500" b="1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888288" cy="489654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Additional issues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Experience with CRFM Scientific Meetings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Compatibility of data for regional assessments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Sharing of data &amp; information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Capacity challenges – reliance on external experts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>
                <a:solidFill>
                  <a:schemeClr val="bg1"/>
                </a:solidFill>
                <a:effectLst/>
              </a:rPr>
              <a:t>Next Steps</a:t>
            </a:r>
            <a:endParaRPr lang="en-US" sz="2800" b="1" dirty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effectLst/>
              </a:rPr>
              <a:t>Norwegian Research Vessel (RV) Dr.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Fridtjof</a:t>
            </a:r>
            <a:r>
              <a:rPr lang="en-US" sz="2400" dirty="0">
                <a:solidFill>
                  <a:schemeClr val="bg1"/>
                </a:solidFill>
                <a:effectLst/>
              </a:rPr>
              <a:t> Nansen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bg1"/>
                </a:solidFill>
                <a:effectLst/>
              </a:rPr>
              <a:t>Fisheries information technology innovations for resource management and climate change adaptation in the Caribbean</a:t>
            </a:r>
            <a:r>
              <a:rPr lang="en-US" sz="2400" dirty="0">
                <a:solidFill>
                  <a:schemeClr val="bg1"/>
                </a:solidFill>
                <a:effectLst/>
              </a:rPr>
              <a:t> (FIT4CC), </a:t>
            </a:r>
            <a:endParaRPr lang="en-US" sz="2400" b="1" dirty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252000"/>
            <a:ext cx="8614184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bIns="0" anchor="t" anchorCtr="0">
            <a:spAutoFit/>
          </a:bodyPr>
          <a:lstStyle/>
          <a:p>
            <a:pPr marL="342900" indent="-342900">
              <a:lnSpc>
                <a:spcPct val="80000"/>
              </a:lnSpc>
              <a:buFontTx/>
              <a:buNone/>
              <a:defRPr/>
            </a:pPr>
            <a:r>
              <a:rPr lang="en-029" sz="3500" b="1" u="none" dirty="0">
                <a:solidFill>
                  <a:srgbClr val="FFFF00"/>
                </a:solidFill>
              </a:rPr>
              <a:t>What challenges do SIDS  face in assessing stocks &amp; Fisheries Management? </a:t>
            </a:r>
            <a:endParaRPr lang="en-US" sz="3500" b="1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2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lvl="0">
              <a:spcBef>
                <a:spcPct val="20000"/>
              </a:spcBef>
            </a:pPr>
            <a:br>
              <a:rPr lang="en-US" sz="7200" b="1" i="1" dirty="0">
                <a:solidFill>
                  <a:srgbClr val="0070C0"/>
                </a:solidFill>
                <a:latin typeface="Bradley Hand ITC" panose="03070402050302030203" pitchFamily="66" charset="0"/>
                <a:ea typeface="+mn-ea"/>
                <a:cs typeface="+mn-cs"/>
              </a:rPr>
            </a:br>
            <a:r>
              <a:rPr lang="en-US" sz="8800" b="1" i="1" dirty="0">
                <a:solidFill>
                  <a:srgbClr val="0070C0"/>
                </a:solidFill>
                <a:latin typeface="Bradley Hand ITC" panose="03070402050302030203" pitchFamily="66" charset="0"/>
                <a:ea typeface="+mn-ea"/>
                <a:cs typeface="+mn-cs"/>
              </a:rPr>
              <a:t>THANK YOU</a:t>
            </a:r>
            <a:br>
              <a:rPr lang="en-US" sz="8800" b="1" i="1" dirty="0">
                <a:solidFill>
                  <a:srgbClr val="0070C0"/>
                </a:solidFill>
                <a:latin typeface="Bradley Hand ITC" panose="03070402050302030203" pitchFamily="66" charset="0"/>
                <a:ea typeface="+mn-ea"/>
                <a:cs typeface="+mn-cs"/>
              </a:rPr>
            </a:b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262626"/>
                </a:solidFill>
                <a:latin typeface="HelveticaLTStd-Roman"/>
              </a:rPr>
              <a:t>www.youtube.com/TheCRFM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262626"/>
                </a:solidFill>
                <a:latin typeface="HelveticaLTStd-Roman"/>
              </a:rPr>
              <a:t>www.facebook.com/CarFisheries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262626"/>
                </a:solidFill>
                <a:latin typeface="HelveticaLTStd-Roman"/>
              </a:rPr>
              <a:t>www.twitter.com/CaribFisheries</a:t>
            </a:r>
            <a:endParaRPr lang="en-US" sz="1600" b="1" i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77851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1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599"/>
          </a:xfrm>
        </p:spPr>
        <p:txBody>
          <a:bodyPr/>
          <a:lstStyle/>
          <a:p>
            <a:br>
              <a:rPr lang="en-US" sz="4500" b="1" dirty="0">
                <a:solidFill>
                  <a:srgbClr val="FFCC00"/>
                </a:solidFill>
                <a:effectLst/>
                <a:latin typeface="Times New Roman" pitchFamily="18" charset="0"/>
              </a:rPr>
            </a:br>
            <a:br>
              <a:rPr lang="en-US" sz="4500" b="1" dirty="0">
                <a:solidFill>
                  <a:srgbClr val="FFCC00"/>
                </a:solidFill>
                <a:latin typeface="Times New Roman" pitchFamily="18" charset="0"/>
              </a:rPr>
            </a:br>
            <a:endParaRPr lang="en-US" sz="4500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19198"/>
            <a:ext cx="8731696" cy="5638802"/>
          </a:xfrm>
        </p:spPr>
        <p:txBody>
          <a:bodyPr/>
          <a:lstStyle/>
          <a:p>
            <a:pPr eaLnBrk="1" hangingPunct="1">
              <a:spcAft>
                <a:spcPts val="1300"/>
              </a:spcAft>
            </a:pPr>
            <a:r>
              <a:rPr lang="en-US" altLang="en-US" sz="2800" dirty="0">
                <a:solidFill>
                  <a:schemeClr val="bg1"/>
                </a:solidFill>
                <a:effectLst/>
              </a:rPr>
              <a:t>.</a:t>
            </a:r>
          </a:p>
          <a:p>
            <a:pPr marL="400050" lvl="1" indent="0" eaLnBrk="1" hangingPunct="1">
              <a:lnSpc>
                <a:spcPct val="90000"/>
              </a:lnSpc>
              <a:buClrTx/>
              <a:buNone/>
            </a:pPr>
            <a:endParaRPr lang="en-US" sz="26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" y="28782"/>
            <a:ext cx="9036495" cy="62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31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90599"/>
          </a:xfrm>
        </p:spPr>
        <p:txBody>
          <a:bodyPr/>
          <a:lstStyle/>
          <a:p>
            <a:br>
              <a:rPr lang="en-US" sz="4500" b="1" dirty="0">
                <a:solidFill>
                  <a:srgbClr val="FFCC00"/>
                </a:solidFill>
                <a:latin typeface="Times New Roman" pitchFamily="18" charset="0"/>
              </a:rPr>
            </a:br>
            <a:endParaRPr lang="en-US" sz="4500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8229600" cy="4988024"/>
          </a:xfrm>
        </p:spPr>
        <p:txBody>
          <a:bodyPr/>
          <a:lstStyle/>
          <a:p>
            <a:pPr marL="400050" lvl="1" indent="0" eaLnBrk="1" hangingPunct="1">
              <a:lnSpc>
                <a:spcPct val="90000"/>
              </a:lnSpc>
              <a:buClrTx/>
              <a:buNone/>
            </a:pPr>
            <a:endParaRPr lang="en-US" sz="26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2359" r="7077"/>
          <a:stretch/>
        </p:blipFill>
        <p:spPr bwMode="auto">
          <a:xfrm>
            <a:off x="0" y="0"/>
            <a:ext cx="9144000" cy="6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DBAE-7162-4F44-B75F-E9D70070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Fish Production CRFM Countries (MT)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35BA8D-A8EE-440C-A82D-2C0C0B2C5C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0160" y="0"/>
          <a:ext cx="8943681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27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2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5904656" cy="59492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Very Important small pelagic fishery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Stable fisheries – not overfished but many challenges for long-term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effectLst/>
                <a:latin typeface="Arial Narrow" pitchFamily="34" charset="0"/>
              </a:rPr>
              <a:t>7 States 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effectLst/>
                <a:latin typeface="Arial Narrow" pitchFamily="34" charset="0"/>
              </a:rPr>
              <a:t>Barbados, Trinidad, St. Lucia, Dominica, Grenada, St. Vincent/ Grenadines, Martinique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)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FMP developed over several years 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Adopted 2014 by CRFM Council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FMP implemented by States</a:t>
            </a:r>
            <a:endParaRPr lang="en-US" sz="2800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Arial Narrow" pitchFamily="34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 review of implementation (2016)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CLME+ Project funding supporting implementation </a:t>
            </a:r>
            <a:r>
              <a:rPr lang="en-US" sz="2800" dirty="0" err="1">
                <a:solidFill>
                  <a:schemeClr val="bg1"/>
                </a:solidFill>
                <a:effectLst/>
                <a:latin typeface="Arial Narrow" pitchFamily="34" charset="0"/>
              </a:rPr>
              <a:t>e.g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evidence-base, catch documentation &amp; traceability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57200" y="188641"/>
            <a:ext cx="7931224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Flyingfish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Management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8" name="Picture 7" descr="Description: https://lh5.googleusercontent.com/KEt1o11UN9Ph8YYE4r-ExJZNuOJnbni2PKQ3ucPyH2KTETig2y83jHIJ_1-wjkD4kEO3t-AF0SDjcAKf_fTvGtQSJagdBQKsENuTxRbS-PjK_oWM5hSMYXwtoPmxtmgAZFe20B4LFKwc9gX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1410"/>
            <a:ext cx="2843808" cy="341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718556"/>
            <a:ext cx="2843808" cy="3165948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 bwMode="auto">
          <a:xfrm rot="20194635">
            <a:off x="5216498" y="4980465"/>
            <a:ext cx="928731" cy="11469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029" sz="20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9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2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928992" cy="22070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lvl="0" indent="-457200">
              <a:buClrTx/>
              <a:buFont typeface="Wingdings" pitchFamily="2" charset="2"/>
              <a:buChar char="q"/>
            </a:pPr>
            <a:r>
              <a:rPr lang="en-US" sz="2500" dirty="0">
                <a:solidFill>
                  <a:srgbClr val="000000"/>
                </a:solidFill>
                <a:effectLst/>
                <a:latin typeface="Arial Narrow" pitchFamily="34" charset="0"/>
              </a:rPr>
              <a:t>Most important commercial species – </a:t>
            </a:r>
            <a:r>
              <a:rPr lang="en-US" sz="2500" dirty="0">
                <a:solidFill>
                  <a:srgbClr val="C00000"/>
                </a:solidFill>
                <a:effectLst/>
                <a:latin typeface="Arial Narrow" pitchFamily="34" charset="0"/>
              </a:rPr>
              <a:t>highly traded, IUU fishing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500" dirty="0">
                <a:solidFill>
                  <a:schemeClr val="bg1"/>
                </a:solidFill>
                <a:effectLst/>
                <a:latin typeface="Arial Narrow" pitchFamily="34" charset="0"/>
              </a:rPr>
              <a:t>St. Georges Declaration on Conservation, Management and Sustainable Use of the Caribbean Spiny Lobster (</a:t>
            </a:r>
            <a:r>
              <a:rPr lang="en-US" sz="2500" i="1" dirty="0">
                <a:solidFill>
                  <a:schemeClr val="bg1"/>
                </a:solidFill>
                <a:effectLst/>
                <a:latin typeface="Arial Narrow" pitchFamily="34" charset="0"/>
              </a:rPr>
              <a:t>P. </a:t>
            </a:r>
            <a:r>
              <a:rPr lang="en-US" sz="2500" i="1" dirty="0" err="1">
                <a:solidFill>
                  <a:schemeClr val="bg1"/>
                </a:solidFill>
                <a:effectLst/>
                <a:latin typeface="Arial Narrow" pitchFamily="34" charset="0"/>
              </a:rPr>
              <a:t>argus</a:t>
            </a:r>
            <a:r>
              <a:rPr lang="en-US" sz="2500" dirty="0">
                <a:solidFill>
                  <a:schemeClr val="bg1"/>
                </a:solidFill>
                <a:effectLst/>
                <a:latin typeface="Arial Narrow" pitchFamily="34" charset="0"/>
              </a:rPr>
              <a:t>)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500" dirty="0">
                <a:solidFill>
                  <a:schemeClr val="bg1"/>
                </a:solidFill>
                <a:effectLst/>
                <a:latin typeface="Arial Narrow" pitchFamily="34" charset="0"/>
              </a:rPr>
              <a:t> Joint WECAFC/CRFM/OSPESCA Regional Lobster FMP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500" dirty="0">
                <a:solidFill>
                  <a:schemeClr val="bg1"/>
                </a:solidFill>
                <a:effectLst/>
                <a:latin typeface="Arial Narrow" pitchFamily="34" charset="0"/>
              </a:rPr>
              <a:t>Joint Lobster 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Working Group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endParaRPr lang="en-US" sz="2800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marL="0" indent="0">
              <a:buClrTx/>
              <a:buNone/>
            </a:pPr>
            <a:endParaRPr lang="en-US" sz="2400" b="1" u="sng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marL="0" indent="0">
              <a:buClrTx/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57200" y="188642"/>
            <a:ext cx="80772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Management of Caribbean Spiny Lobster</a:t>
            </a:r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26" y="2895600"/>
            <a:ext cx="3557574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00" y="3095249"/>
            <a:ext cx="5277704" cy="34841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907704" y="602128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029" sz="20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63688" y="5373216"/>
            <a:ext cx="720080" cy="3337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029" sz="20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4500736"/>
            <a:ext cx="2880319" cy="2862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Other Caribbean States</a:t>
            </a:r>
            <a:endParaRPr kumimoji="0" lang="en-029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741970"/>
            <a:ext cx="1614871" cy="2862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CRFM States</a:t>
            </a:r>
            <a:endParaRPr kumimoji="0" lang="en-029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127F1-AF07-48FA-A520-2458E13F1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01" y="3167658"/>
            <a:ext cx="1048603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24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101">
            <a:off x="5876107" y="318051"/>
            <a:ext cx="2975397" cy="3105753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400" y="1628800"/>
            <a:ext cx="4036800" cy="507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ClrTx/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Joint 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Regional Queen Conch Fisheries Management Plan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FAD Fisheries Management Plan (Draft)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bg1"/>
                </a:solidFill>
                <a:effectLst/>
                <a:latin typeface="Arial Narrow" pitchFamily="34" charset="0"/>
              </a:rPr>
              <a:t>Blackfin</a:t>
            </a: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 Tuna Fisheries 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      Management Plan (Draft)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7504" y="188641"/>
            <a:ext cx="5555392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t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Other Fisheries Management Plans and Instruments 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6221">
            <a:off x="5924055" y="2584589"/>
            <a:ext cx="2934688" cy="360139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6558">
            <a:off x="4178331" y="3381172"/>
            <a:ext cx="2405817" cy="3365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3520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23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 What is the main objective of  fisheries Management?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1" y="1711965"/>
            <a:ext cx="4464496" cy="48884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029" sz="2800" b="1" dirty="0">
                <a:solidFill>
                  <a:srgbClr val="C00000"/>
                </a:solidFill>
                <a:effectLst/>
              </a:rPr>
              <a:t>What is Maximum Sustainable yield?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029" sz="2600" b="1" dirty="0">
                <a:solidFill>
                  <a:schemeClr val="bg1"/>
                </a:solidFill>
                <a:effectLst/>
              </a:rPr>
              <a:t>The highest theoretical equilibrium yield that can be continuously taken (on average) from a stock under existing (average) environmental conditions without affecting significantly the reproduction process (FAO)</a:t>
            </a:r>
            <a:endParaRPr lang="en-US" sz="2600" b="1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  <a:defRPr/>
            </a:pPr>
            <a:endParaRPr lang="en-US" sz="2800" dirty="0">
              <a:solidFill>
                <a:srgbClr val="FFFF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1520" y="252001"/>
            <a:ext cx="8712968" cy="1088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br>
              <a:rPr lang="en-US" sz="4500" b="1" u="none" dirty="0">
                <a:solidFill>
                  <a:srgbClr val="FFCC00"/>
                </a:solidFill>
                <a:latin typeface="+mj-lt"/>
              </a:rPr>
            </a:br>
            <a:endParaRPr lang="en-US" sz="4500" b="1" u="none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5" name="Picture 4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320536"/>
            <a:ext cx="1752600" cy="53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0592" y="3782807"/>
            <a:ext cx="4419198" cy="304050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60032" y="1556792"/>
            <a:ext cx="4104456" cy="19919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eaLnBrk="1" hangingPunct="1">
              <a:buClrTx/>
              <a:defRPr/>
            </a:pPr>
            <a:r>
              <a:rPr lang="en-029" sz="2600" b="1" u="none" kern="0" dirty="0">
                <a:solidFill>
                  <a:srgbClr val="C00000"/>
                </a:solidFill>
                <a:effectLst/>
              </a:rPr>
              <a:t>Achieve optimum exploitation level for the stock</a:t>
            </a:r>
          </a:p>
          <a:p>
            <a:pPr eaLnBrk="1" hangingPunct="1">
              <a:buClrTx/>
              <a:defRPr/>
            </a:pPr>
            <a:r>
              <a:rPr lang="en-029" sz="2800" b="1" u="none" kern="0" dirty="0">
                <a:solidFill>
                  <a:srgbClr val="C00000"/>
                </a:solidFill>
                <a:effectLst/>
              </a:rPr>
              <a:t>UNCLOS, FSA, SDG speak of MSY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029" sz="2800" b="1" u="none" kern="0" dirty="0">
              <a:solidFill>
                <a:srgbClr val="C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b="1" u="none" kern="0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u="none" kern="0" dirty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  <a:defRPr/>
            </a:pPr>
            <a:endParaRPr lang="en-US" sz="2800" u="none" kern="0" dirty="0">
              <a:solidFill>
                <a:srgbClr val="FFFF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u="none" kern="0" dirty="0"/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  <a:defRPr/>
            </a:pPr>
            <a:endParaRPr lang="en-US" sz="2800" u="none" kern="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u="none" kern="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u="none" kern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u="none" kern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u="none" kern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19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755A4"/>
            </a:gs>
            <a:gs pos="100000">
              <a:srgbClr val="FFFFFF"/>
            </a:gs>
            <a:gs pos="25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165304"/>
            <a:ext cx="1752600" cy="53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1999"/>
            <a:ext cx="8892480" cy="1152000"/>
          </a:xfrm>
        </p:spPr>
        <p:txBody>
          <a:bodyPr wrap="none" lIns="0" tIns="0" rIns="0" bIns="0" anchor="t" anchorCtr="0"/>
          <a:lstStyle/>
          <a:p>
            <a:pPr algn="l"/>
            <a:r>
              <a:rPr lang="en-029" sz="3600" b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Fisheries Management &amp; Stock Status</a:t>
            </a:r>
            <a:endParaRPr lang="en-US" sz="3600" b="1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052736"/>
            <a:ext cx="8999984" cy="3528392"/>
          </a:xfrm>
          <a:solidFill>
            <a:schemeClr val="tx1"/>
          </a:solidFill>
        </p:spPr>
        <p:txBody>
          <a:bodyPr/>
          <a:lstStyle/>
          <a:p>
            <a:pPr marL="457200" indent="-457200"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conduct </a:t>
            </a:r>
            <a:r>
              <a:rPr lang="en-029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stock assessment</a:t>
            </a:r>
          </a:p>
          <a:p>
            <a:pPr marL="457200" indent="-457200"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Scientific analysis of the abundance &amp; composition </a:t>
            </a:r>
          </a:p>
          <a:p>
            <a:pPr marL="457200" indent="-457200">
              <a:buClrTx/>
              <a:buFont typeface="Wingdings" panose="05000000000000000000" pitchFamily="2" charset="2"/>
              <a:buChar char="q"/>
            </a:pPr>
            <a:r>
              <a:rPr lang="en-029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029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information available</a:t>
            </a:r>
            <a:r>
              <a:rPr lang="en-029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57250" lvl="1" indent="-457200">
              <a:buClrTx/>
              <a:buFont typeface="Wingdings" panose="05000000000000000000" pitchFamily="2" charset="2"/>
              <a:buChar char="q"/>
            </a:pPr>
            <a:r>
              <a:rPr lang="en-029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from fishery landings, </a:t>
            </a:r>
          </a:p>
          <a:p>
            <a:pPr marL="857250" lvl="1" indent="-457200">
              <a:buClrTx/>
              <a:buFont typeface="Wingdings" panose="05000000000000000000" pitchFamily="2" charset="2"/>
              <a:buChar char="q"/>
            </a:pPr>
            <a:r>
              <a:rPr lang="en-029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scientific surveys &amp; </a:t>
            </a:r>
          </a:p>
          <a:p>
            <a:pPr marL="857250" lvl="1" indent="-457200">
              <a:buClrTx/>
              <a:buFont typeface="Wingdings" panose="05000000000000000000" pitchFamily="2" charset="2"/>
              <a:buChar char="q"/>
            </a:pPr>
            <a:r>
              <a:rPr lang="en-029" sz="2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biological data </a:t>
            </a:r>
          </a:p>
          <a:p>
            <a:pPr marL="857250" lvl="1" indent="-457200">
              <a:buClrTx/>
              <a:buFont typeface="Wingdings" panose="05000000000000000000" pitchFamily="2" charset="2"/>
              <a:buChar char="q"/>
            </a:pPr>
            <a:endParaRPr lang="en-US" sz="2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933056"/>
            <a:ext cx="9109384" cy="2924944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100000"/>
              </a:lnSpc>
              <a:buClrTx/>
              <a:defRPr/>
            </a:pPr>
            <a:r>
              <a:rPr lang="en-029" sz="2600" u="none" kern="0" dirty="0">
                <a:solidFill>
                  <a:srgbClr val="C00000"/>
                </a:solidFill>
                <a:latin typeface="+mn-lt"/>
              </a:rPr>
              <a:t>Output of Stock assessment</a:t>
            </a:r>
            <a:r>
              <a:rPr lang="en-029" sz="2600" u="none" kern="0" dirty="0">
                <a:solidFill>
                  <a:schemeClr val="bg2"/>
                </a:solidFill>
                <a:latin typeface="+mn-lt"/>
              </a:rPr>
              <a:t>: </a:t>
            </a:r>
          </a:p>
          <a:p>
            <a:pPr marL="457200" lvl="0" indent="-457200" algn="l" eaLnBrk="0" hangingPunct="0">
              <a:lnSpc>
                <a:spcPct val="10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029" sz="2600" u="none" kern="0" dirty="0">
                <a:solidFill>
                  <a:schemeClr val="bg2"/>
                </a:solidFill>
                <a:latin typeface="+mn-lt"/>
              </a:rPr>
              <a:t>Determine stock status (overfished, approaching overfishing, under-exploited, rebuilding etc)</a:t>
            </a:r>
          </a:p>
          <a:p>
            <a:pPr marL="457200" lvl="0" indent="-457200" algn="l" eaLnBrk="0" hangingPunct="0">
              <a:lnSpc>
                <a:spcPct val="10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029" sz="2600" u="none" kern="0" dirty="0">
                <a:solidFill>
                  <a:schemeClr val="bg2"/>
                </a:solidFill>
                <a:latin typeface="+mn-lt"/>
              </a:rPr>
              <a:t>Recommend annual catch limits &amp; management or conservation measures that may be required </a:t>
            </a:r>
          </a:p>
          <a:p>
            <a:pPr marL="457200" lvl="0" indent="-457200" algn="l" eaLnBrk="0" hangingPunct="0">
              <a:lnSpc>
                <a:spcPct val="10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029" sz="2600" u="none" kern="0" dirty="0">
                <a:solidFill>
                  <a:schemeClr val="bg2"/>
                </a:solidFill>
                <a:latin typeface="+mn-lt"/>
              </a:rPr>
              <a:t>Assess effects of conservation &amp; management measures</a:t>
            </a:r>
          </a:p>
        </p:txBody>
      </p:sp>
    </p:spTree>
    <p:extLst>
      <p:ext uri="{BB962C8B-B14F-4D97-AF65-F5344CB8AC3E}">
        <p14:creationId xmlns:p14="http://schemas.microsoft.com/office/powerpoint/2010/main" val="138513612"/>
      </p:ext>
    </p:extLst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8260</TotalTime>
  <Words>1146</Words>
  <Application>Microsoft Office PowerPoint</Application>
  <PresentationFormat>On-screen Show (4:3)</PresentationFormat>
  <Paragraphs>202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Bradley Hand ITC</vt:lpstr>
      <vt:lpstr>Calibri</vt:lpstr>
      <vt:lpstr>Calibri Light</vt:lpstr>
      <vt:lpstr>HelveticaLTStd-Roman</vt:lpstr>
      <vt:lpstr>Times New Roman</vt:lpstr>
      <vt:lpstr>Wingdings</vt:lpstr>
      <vt:lpstr>Orbit</vt:lpstr>
      <vt:lpstr>2_Default Design</vt:lpstr>
      <vt:lpstr>1_Office Theme</vt:lpstr>
      <vt:lpstr>          Session 4: Observational requirements for ocean-related variables related to fisheries      </vt:lpstr>
      <vt:lpstr>  </vt:lpstr>
      <vt:lpstr> </vt:lpstr>
      <vt:lpstr>Marine Fish Production CRFM Countries (MT)</vt:lpstr>
      <vt:lpstr> </vt:lpstr>
      <vt:lpstr> </vt:lpstr>
      <vt:lpstr> </vt:lpstr>
      <vt:lpstr> What is the main objective of  fisheries Management?</vt:lpstr>
      <vt:lpstr>Fisheries Management &amp; Stock Status</vt:lpstr>
      <vt:lpstr>PowerPoint Presentation</vt:lpstr>
      <vt:lpstr>PowerPoint Presentation</vt:lpstr>
      <vt:lpstr> Indicator 14.2.1-Proportion of national exclusive zones managed using ecosystem-based approaches. </vt:lpstr>
      <vt:lpstr> Indicator 14.2.1-Proportion of national exclusive zones managed using ecosystem-based approaches. </vt:lpstr>
      <vt:lpstr>  Indicator 14.4.1-Proportion of fish stocks within biologically sustainable levels </vt:lpstr>
      <vt:lpstr>PowerPoint Presentation</vt:lpstr>
      <vt:lpstr>PowerPoint Presentation</vt:lpstr>
      <vt:lpstr>PowerPoint Presentation</vt:lpstr>
      <vt:lpstr> THANK YOU </vt:lpstr>
    </vt:vector>
  </TitlesOfParts>
  <Company>CARICOM Fisheries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Milton Haughton</dc:creator>
  <cp:lastModifiedBy>Milton Haughton</cp:lastModifiedBy>
  <cp:revision>467</cp:revision>
  <dcterms:created xsi:type="dcterms:W3CDTF">2013-08-26T22:07:47Z</dcterms:created>
  <dcterms:modified xsi:type="dcterms:W3CDTF">2018-01-18T21:17:19Z</dcterms:modified>
</cp:coreProperties>
</file>