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6"/>
  </p:notesMasterIdLst>
  <p:sldIdLst>
    <p:sldId id="257" r:id="rId3"/>
    <p:sldId id="276" r:id="rId4"/>
    <p:sldId id="268" r:id="rId5"/>
    <p:sldId id="261" r:id="rId6"/>
    <p:sldId id="272" r:id="rId7"/>
    <p:sldId id="265" r:id="rId8"/>
    <p:sldId id="270" r:id="rId9"/>
    <p:sldId id="280" r:id="rId10"/>
    <p:sldId id="314" r:id="rId11"/>
    <p:sldId id="259" r:id="rId12"/>
    <p:sldId id="278" r:id="rId13"/>
    <p:sldId id="281" r:id="rId14"/>
    <p:sldId id="289" r:id="rId15"/>
    <p:sldId id="300" r:id="rId16"/>
    <p:sldId id="287" r:id="rId17"/>
    <p:sldId id="285" r:id="rId18"/>
    <p:sldId id="302" r:id="rId19"/>
    <p:sldId id="303" r:id="rId20"/>
    <p:sldId id="308" r:id="rId21"/>
    <p:sldId id="326" r:id="rId22"/>
    <p:sldId id="328" r:id="rId23"/>
    <p:sldId id="310" r:id="rId24"/>
    <p:sldId id="3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25"/>
    <p:restoredTop sz="91463"/>
  </p:normalViewPr>
  <p:slideViewPr>
    <p:cSldViewPr snapToGrid="0" snapToObjects="1">
      <p:cViewPr>
        <p:scale>
          <a:sx n="101" d="100"/>
          <a:sy n="101" d="100"/>
        </p:scale>
        <p:origin x="1512"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1FCB6-947D-7948-871A-430480071BCF}" type="datetimeFigureOut">
              <a:rPr lang="en-US" smtClean="0"/>
              <a:t>1/16/18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7144D-5F0F-8B45-847A-726B29E3F512}" type="slidenum">
              <a:rPr lang="en-US" smtClean="0"/>
              <a:t>‹#›</a:t>
            </a:fld>
            <a:endParaRPr lang="en-US"/>
          </a:p>
        </p:txBody>
      </p:sp>
    </p:spTree>
    <p:extLst>
      <p:ext uri="{BB962C8B-B14F-4D97-AF65-F5344CB8AC3E}">
        <p14:creationId xmlns:p14="http://schemas.microsoft.com/office/powerpoint/2010/main" val="954925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821BC-9C61-4C50-BD37-FFC7273CF49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3051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Planned for release in May 2018, the ARDC will support a number of key users, including Government Ministries, National Statistical Agencies, Geographic Institutes, and Research Scientists. </a:t>
            </a:r>
          </a:p>
          <a:p>
            <a:endParaRPr lang="en-US" dirty="0"/>
          </a:p>
        </p:txBody>
      </p:sp>
      <p:sp>
        <p:nvSpPr>
          <p:cNvPr id="4" name="Slide Number Placeholder 3"/>
          <p:cNvSpPr>
            <a:spLocks noGrp="1"/>
          </p:cNvSpPr>
          <p:nvPr>
            <p:ph type="sldNum" sz="quarter" idx="10"/>
          </p:nvPr>
        </p:nvSpPr>
        <p:spPr/>
        <p:txBody>
          <a:bodyPr/>
          <a:lstStyle/>
          <a:p>
            <a:fld id="{4317144D-5F0F-8B45-847A-726B29E3F512}" type="slidenum">
              <a:rPr lang="en-US" smtClean="0"/>
              <a:t>14</a:t>
            </a:fld>
            <a:endParaRPr lang="en-US"/>
          </a:p>
        </p:txBody>
      </p:sp>
    </p:spTree>
    <p:extLst>
      <p:ext uri="{BB962C8B-B14F-4D97-AF65-F5344CB8AC3E}">
        <p14:creationId xmlns:p14="http://schemas.microsoft.com/office/powerpoint/2010/main" val="954355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its custodian agency role, UN Environment is now examining ways to efficiently distribute the successful methods and datasets to countries to support their data-driven decision-making regarding this indicator,  expanding the use of Earth observations and geo-spatially disaggregated information by countries for monitoring and reporting of SDG 6 indicators. As part of the Fifth High Level Forum on United Nations Global Geospatial Information Management, UN Environment is organizing a side meeting in collaboration with NASA, ESA, and JRC and countries such as Peru and Colombia, among others, titled "Sharing experiences on indicator 6.6.1 on freshwater related ecosystems, and exploring opportunities for better monitoring of the land-water-ocean nexus".</a:t>
            </a:r>
          </a:p>
          <a:p>
            <a:r>
              <a:rPr lang="en-US" sz="1200" b="1" i="0" u="sng" kern="1200" dirty="0" smtClean="0">
                <a:solidFill>
                  <a:schemeClr val="tx1"/>
                </a:solidFill>
                <a:effectLst/>
                <a:latin typeface="+mn-lt"/>
                <a:ea typeface="+mn-ea"/>
                <a:cs typeface="+mn-cs"/>
              </a:rPr>
              <a:t>Significance:</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All of the Earth observation datasets that were used are of global coverage and freely available, making them a particularly attractive option for data-scarce regions. Further, the availability of high-quality, relatively frequent satellite products together with existing algorithm/methodologies and validation using in-situ and ground based data enables reporting on relative changes from baseline values over time in a more systematic manner. The pilot study serves as a proof of concept for similar future applications and provides a means for countries to replicate and adapt the Earth observation methods to meet their needs.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503FE8-7899-8044-A48E-5A729E8B7368}" type="slidenum">
              <a:rPr lang="en-US" smtClean="0"/>
              <a:t>15</a:t>
            </a:fld>
            <a:endParaRPr lang="en-US"/>
          </a:p>
        </p:txBody>
      </p:sp>
    </p:spTree>
    <p:extLst>
      <p:ext uri="{BB962C8B-B14F-4D97-AF65-F5344CB8AC3E}">
        <p14:creationId xmlns:p14="http://schemas.microsoft.com/office/powerpoint/2010/main" val="71137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709E57-6E7A-488E-A672-085C9194CF9D}" type="slidenum">
              <a:rPr lang="en-US" altLang="en-US">
                <a:solidFill>
                  <a:srgbClr val="000000"/>
                </a:solidFill>
              </a:rPr>
              <a:pPr>
                <a:defRPr/>
              </a:pPr>
              <a:t>17</a:t>
            </a:fld>
            <a:endParaRPr lang="en-US" altLang="en-US">
              <a:solidFill>
                <a:srgbClr val="000000"/>
              </a:solidFill>
            </a:endParaRPr>
          </a:p>
        </p:txBody>
      </p:sp>
    </p:spTree>
    <p:extLst>
      <p:ext uri="{BB962C8B-B14F-4D97-AF65-F5344CB8AC3E}">
        <p14:creationId xmlns:p14="http://schemas.microsoft.com/office/powerpoint/2010/main" val="1537986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F1821D-6BEC-477D-96A9-A1F4BA398B4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338327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u="none" strike="noStrike" dirty="0" smtClean="0">
                <a:effectLst/>
              </a:rPr>
              <a:t>Caribbean nations were overwhelmed by an unprecedented quantity of </a:t>
            </a:r>
            <a:r>
              <a:rPr lang="en-US" sz="800" u="none" strike="noStrike" dirty="0" err="1" smtClean="0">
                <a:effectLst/>
              </a:rPr>
              <a:t>Sargassum</a:t>
            </a:r>
            <a:r>
              <a:rPr lang="en-US" sz="800" u="none" strike="noStrike" dirty="0" smtClean="0">
                <a:effectLst/>
              </a:rPr>
              <a:t> that washed ashore. This issue prompted international discussion to better understand the origin, distribution, and movement of </a:t>
            </a:r>
            <a:r>
              <a:rPr lang="en-US" sz="800" u="none" strike="noStrike" dirty="0" err="1" smtClean="0">
                <a:effectLst/>
              </a:rPr>
              <a:t>Sargassum</a:t>
            </a:r>
            <a:r>
              <a:rPr lang="en-US" sz="800" u="none" strike="noStrike" dirty="0" smtClean="0">
                <a:effectLst/>
              </a:rPr>
              <a:t>, a free-floating brown seaweed with ecological, environmental, and economic importance. In the open ocean, </a:t>
            </a:r>
            <a:r>
              <a:rPr lang="en-US" sz="800" u="none" strike="noStrike" dirty="0" err="1" smtClean="0">
                <a:effectLst/>
              </a:rPr>
              <a:t>Sargassum</a:t>
            </a:r>
            <a:r>
              <a:rPr lang="en-US" sz="800" u="none" strike="noStrike" dirty="0" smtClean="0">
                <a:effectLst/>
              </a:rPr>
              <a:t> mats serve a vital ecological function. However, when large quantities appear onshore without warning, </a:t>
            </a:r>
            <a:r>
              <a:rPr lang="en-US" sz="800" u="none" strike="noStrike" dirty="0" err="1" smtClean="0">
                <a:effectLst/>
              </a:rPr>
              <a:t>Sargassum</a:t>
            </a:r>
            <a:r>
              <a:rPr lang="en-US" sz="800" u="none" strike="noStrike" dirty="0" smtClean="0">
                <a:effectLst/>
              </a:rPr>
              <a:t> threatens local tourist industries and near-shore ecosystems. As part of the international response, this project investigated the proliferation of this seaweed using National Aeronautics and Space Administration (NASA) Earth observations for detection of </a:t>
            </a:r>
            <a:r>
              <a:rPr lang="en-US" sz="800" u="none" strike="noStrike" dirty="0" err="1" smtClean="0">
                <a:effectLst/>
              </a:rPr>
              <a:t>Sargassum</a:t>
            </a:r>
            <a:r>
              <a:rPr lang="en-US" sz="800" u="none" strike="noStrike" dirty="0" smtClean="0">
                <a:effectLst/>
              </a:rPr>
              <a:t> and available nutrients across the region. The NASA DEVELOP National Program Caribbean Oceans team at the NASA Ames Research Center compared Landsat 8 Operational Land Imager (OLI) imagery to Aqua Moderate Resolution Imaging </a:t>
            </a:r>
            <a:r>
              <a:rPr lang="en-US" sz="800" u="none" strike="noStrike" dirty="0" err="1" smtClean="0">
                <a:effectLst/>
              </a:rPr>
              <a:t>Spectroradiometer</a:t>
            </a:r>
            <a:r>
              <a:rPr lang="en-US" sz="800" u="none" strike="noStrike" dirty="0" smtClean="0">
                <a:effectLst/>
              </a:rPr>
              <a:t> (MODIS) and Sentinel II </a:t>
            </a:r>
            <a:r>
              <a:rPr lang="en-US" sz="800" u="none" strike="noStrike" dirty="0" err="1" smtClean="0">
                <a:effectLst/>
              </a:rPr>
              <a:t>MultiSpectral</a:t>
            </a:r>
            <a:r>
              <a:rPr lang="en-US" sz="800" u="none" strike="noStrike" dirty="0" smtClean="0">
                <a:effectLst/>
              </a:rPr>
              <a:t> Instrument (MSI) imagery across a number of indices for the identification of </a:t>
            </a:r>
            <a:r>
              <a:rPr lang="en-US" sz="800" u="none" strike="noStrike" dirty="0" err="1" smtClean="0">
                <a:effectLst/>
              </a:rPr>
              <a:t>Sargassum</a:t>
            </a:r>
            <a:r>
              <a:rPr lang="en-US" sz="800" u="none" strike="noStrike" dirty="0" smtClean="0">
                <a:effectLst/>
              </a:rPr>
              <a:t>. The presence of </a:t>
            </a:r>
            <a:r>
              <a:rPr lang="en-US" sz="800" u="none" strike="noStrike" dirty="0" err="1" smtClean="0">
                <a:effectLst/>
              </a:rPr>
              <a:t>Sargassum</a:t>
            </a:r>
            <a:r>
              <a:rPr lang="en-US" sz="800" u="none" strike="noStrike" dirty="0" smtClean="0">
                <a:effectLst/>
              </a:rPr>
              <a:t> was then compared to ground truth data points from Sea Education Association cruises and social media platforms, as well as various oceanic variables, to determine the ideal pelagic environment for </a:t>
            </a:r>
            <a:r>
              <a:rPr lang="en-US" sz="800" u="none" strike="noStrike" dirty="0" err="1" smtClean="0">
                <a:effectLst/>
              </a:rPr>
              <a:t>Sargassum</a:t>
            </a:r>
            <a:r>
              <a:rPr lang="en-US" sz="800" u="none" strike="noStrike" dirty="0" smtClean="0">
                <a:effectLst/>
              </a:rPr>
              <a:t> growth. As part of the international effort to better understand the life cycle of </a:t>
            </a:r>
            <a:r>
              <a:rPr lang="en-US" sz="800" u="none" strike="noStrike" dirty="0" err="1" smtClean="0">
                <a:effectLst/>
              </a:rPr>
              <a:t>Sargassum</a:t>
            </a:r>
            <a:r>
              <a:rPr lang="en-US" sz="800" u="none" strike="noStrike" dirty="0" smtClean="0">
                <a:effectLst/>
              </a:rPr>
              <a:t> in the Caribbean, the results of this project will assist local economies and help promote sustainable management practices.</a:t>
            </a:r>
            <a:endParaRPr lang="en-US" dirty="0" smtClean="0"/>
          </a:p>
          <a:p>
            <a:endParaRPr lang="en-US" dirty="0" smtClean="0"/>
          </a:p>
          <a:p>
            <a:pPr marL="228600" indent="-228600">
              <a:buAutoNum type="arabicPeriod"/>
            </a:pPr>
            <a:r>
              <a:rPr lang="en-US" sz="800" u="none" strike="noStrike" dirty="0" smtClean="0">
                <a:effectLst/>
              </a:rPr>
              <a:t>the years 2011 and 2015, the nations of the Caribbean Sea were overwhelmed by the unprecedented quantity of </a:t>
            </a:r>
            <a:r>
              <a:rPr lang="en-US" sz="800" u="none" strike="noStrike" dirty="0" err="1" smtClean="0">
                <a:effectLst/>
              </a:rPr>
              <a:t>sargassum</a:t>
            </a:r>
            <a:r>
              <a:rPr lang="en-US" sz="800" u="none" strike="noStrike" dirty="0" smtClean="0">
                <a:effectLst/>
              </a:rPr>
              <a:t> that washed ashore. This issue prompted international discussion to better understand the origins, distribution, and movement of </a:t>
            </a:r>
            <a:r>
              <a:rPr lang="en-US" sz="800" u="none" strike="noStrike" dirty="0" err="1" smtClean="0">
                <a:effectLst/>
              </a:rPr>
              <a:t>Sargassum</a:t>
            </a:r>
            <a:r>
              <a:rPr lang="en-US" sz="800" u="none" strike="noStrike" dirty="0" smtClean="0">
                <a:effectLst/>
              </a:rPr>
              <a:t>, a free-floating brown macro alga with ecological, environmental, and commercial importance. In the open ocean, </a:t>
            </a:r>
            <a:r>
              <a:rPr lang="en-US" sz="800" u="none" strike="noStrike" dirty="0" err="1" smtClean="0">
                <a:effectLst/>
              </a:rPr>
              <a:t>Sargassum</a:t>
            </a:r>
            <a:r>
              <a:rPr lang="en-US" sz="800" u="none" strike="noStrike" dirty="0" smtClean="0">
                <a:effectLst/>
              </a:rPr>
              <a:t> mats serve a vital ecological function. However, when large quantities appear onshore without warning, </a:t>
            </a:r>
            <a:r>
              <a:rPr lang="en-US" sz="800" u="none" strike="noStrike" dirty="0" err="1" smtClean="0">
                <a:effectLst/>
              </a:rPr>
              <a:t>Sargassum</a:t>
            </a:r>
            <a:r>
              <a:rPr lang="en-US" sz="800" u="none" strike="noStrike" dirty="0" smtClean="0">
                <a:effectLst/>
              </a:rPr>
              <a:t> threatens local tourist industries and near-shore ecosystems within the Caribbean. As part of the international response, this project investigated the proliferation of this seaweed within the Sargasso and Caribbean Seas from 2003-2015, and used NASA Earth observations to detect and model </a:t>
            </a:r>
            <a:r>
              <a:rPr lang="en-US" sz="800" u="none" strike="noStrike" dirty="0" err="1" smtClean="0">
                <a:effectLst/>
              </a:rPr>
              <a:t>Sargassum</a:t>
            </a:r>
            <a:r>
              <a:rPr lang="en-US" sz="800" u="none" strike="noStrike" baseline="0" dirty="0" smtClean="0">
                <a:effectLst/>
              </a:rPr>
              <a:t> </a:t>
            </a:r>
            <a:r>
              <a:rPr lang="en-US" sz="800" u="none" strike="noStrike" dirty="0" smtClean="0">
                <a:effectLst/>
              </a:rPr>
              <a:t>growth across the region. The Caribbean Oceans team derived the Floating Algal Index (FAI) using Terra MODIS data, and compared the FAI to various oceanic variables to determine the ideal pelagic environment for </a:t>
            </a:r>
            <a:r>
              <a:rPr lang="en-US" sz="800" u="none" strike="noStrike" dirty="0" err="1" smtClean="0">
                <a:effectLst/>
              </a:rPr>
              <a:t>Sargassum</a:t>
            </a:r>
            <a:r>
              <a:rPr lang="en-US" sz="800" u="none" strike="noStrike" dirty="0" smtClean="0">
                <a:effectLst/>
              </a:rPr>
              <a:t> growth. The project also examined the annual spread of </a:t>
            </a:r>
            <a:r>
              <a:rPr lang="en-US" sz="800" u="none" strike="noStrike" dirty="0" err="1" smtClean="0">
                <a:effectLst/>
              </a:rPr>
              <a:t>Sargassum</a:t>
            </a:r>
            <a:r>
              <a:rPr lang="en-US" sz="800" u="none" strike="noStrike" dirty="0" smtClean="0">
                <a:effectLst/>
              </a:rPr>
              <a:t> throughout the region by using </a:t>
            </a:r>
            <a:r>
              <a:rPr lang="en-US" sz="800" u="none" strike="noStrike" dirty="0" err="1" smtClean="0">
                <a:effectLst/>
              </a:rPr>
              <a:t>TerrSet’s</a:t>
            </a:r>
            <a:r>
              <a:rPr lang="en-US" sz="800" u="none" strike="noStrike" dirty="0" smtClean="0">
                <a:effectLst/>
              </a:rPr>
              <a:t> Earth Trends Modeler. As part of the international effort to better understand the life cycle of </a:t>
            </a:r>
            <a:r>
              <a:rPr lang="en-US" sz="800" u="none" strike="noStrike" dirty="0" err="1" smtClean="0">
                <a:effectLst/>
              </a:rPr>
              <a:t>Sargassum</a:t>
            </a:r>
            <a:r>
              <a:rPr lang="en-US" sz="800" u="none" strike="noStrike" dirty="0" smtClean="0">
                <a:effectLst/>
              </a:rPr>
              <a:t> in the Caribbean, the results of this project will help local economies thrive and promote sustainable management practices</a:t>
            </a:r>
          </a:p>
          <a:p>
            <a:pPr marL="228600" indent="-228600">
              <a:buAutoNum type="arabicPeriod"/>
            </a:pPr>
            <a:endParaRPr lang="en-US" sz="800" u="none" strike="noStrike" dirty="0" smtClean="0">
              <a:effectLst/>
            </a:endParaRPr>
          </a:p>
          <a:p>
            <a:pPr marL="228600" indent="-228600">
              <a:buAutoNum type="arabicPeriod"/>
            </a:pPr>
            <a:endParaRPr lang="en-US" sz="800" u="none" strike="noStrike"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kern="1200" dirty="0" smtClean="0">
                <a:solidFill>
                  <a:schemeClr val="tx1"/>
                </a:solidFill>
                <a:effectLst/>
                <a:latin typeface="+mn-lt"/>
                <a:ea typeface="+mn-ea"/>
                <a:cs typeface="+mn-cs"/>
              </a:rPr>
              <a:t>Goal 6. Ensure availability and sustainable management of water and sanitation for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kern="1200" dirty="0" smtClean="0">
                <a:solidFill>
                  <a:schemeClr val="tx1"/>
                </a:solidFill>
                <a:effectLst/>
                <a:latin typeface="+mn-lt"/>
                <a:ea typeface="+mn-ea"/>
                <a:cs typeface="+mn-cs"/>
              </a:rPr>
              <a:t>Goal 14. Conserve and sustainably use the oceans, seas and marine resources for sustainable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kern="1200" dirty="0" smtClean="0">
              <a:solidFill>
                <a:schemeClr val="tx1"/>
              </a:solidFill>
              <a:effectLst/>
              <a:latin typeface="+mn-lt"/>
              <a:ea typeface="+mn-ea"/>
              <a:cs typeface="+mn-cs"/>
            </a:endParaRP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1133393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89099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709E57-6E7A-488E-A672-085C9194CF9D}" type="slidenum">
              <a:rPr lang="en-US" altLang="en-US">
                <a:solidFill>
                  <a:srgbClr val="000000"/>
                </a:solidFill>
              </a:rPr>
              <a:pPr>
                <a:defRPr/>
              </a:pPr>
              <a:t>2</a:t>
            </a:fld>
            <a:endParaRPr lang="en-US" altLang="en-US">
              <a:solidFill>
                <a:srgbClr val="000000"/>
              </a:solidFill>
            </a:endParaRPr>
          </a:p>
        </p:txBody>
      </p:sp>
    </p:spTree>
    <p:extLst>
      <p:ext uri="{BB962C8B-B14F-4D97-AF65-F5344CB8AC3E}">
        <p14:creationId xmlns:p14="http://schemas.microsoft.com/office/powerpoint/2010/main" val="623926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a:lnSpc>
                <a:spcPct val="117999"/>
              </a:lnSpc>
              <a:buSzPct val="100000"/>
              <a:buChar char="●"/>
            </a:pPr>
            <a:r>
              <a:t> GEO working on 6.6.1 spatial extent of water. </a:t>
            </a:r>
            <a:r>
              <a:rPr sz="1200">
                <a:solidFill>
                  <a:srgbClr val="A41E00"/>
                </a:solidFill>
                <a:latin typeface="Calibri"/>
                <a:ea typeface="Calibri"/>
                <a:cs typeface="Calibri"/>
                <a:sym typeface="Calibri"/>
              </a:rPr>
              <a:t>GEO Secretariat, NASA and others are coordinating with UN Environment through the EO4SDG Initiative to measure spatial extent of open water bodies in 8 countries (starting with Peru, Senegal and Jamaica), to generate maps and analysis, and also test the use of very high resolution remote sensing in 3 of 8 countries.   </a:t>
            </a:r>
          </a:p>
          <a:p>
            <a:pPr>
              <a:lnSpc>
                <a:spcPct val="117999"/>
              </a:lnSpc>
              <a:buSzPct val="100000"/>
              <a:buChar char="●"/>
              <a:defRPr sz="1200">
                <a:solidFill>
                  <a:srgbClr val="A41E00"/>
                </a:solidFill>
                <a:latin typeface="Calibri"/>
                <a:ea typeface="Calibri"/>
                <a:cs typeface="Calibri"/>
                <a:sym typeface="Calibri"/>
              </a:defRPr>
            </a:pPr>
            <a:r>
              <a:t> The NASA team will provide maps &amp; estimates of vegetated wetlands extent across a select group of the 8 countries.  For water quality, the NASA team will be using Landsat and Sentinel-2 to produce concentrations of Total Suspended Solids (TSS) and Chlorophyll-a (Chl) products.  All National EO analysis will be packaged by NASA and provided to countries by UN Environment (around October 2017).  Training sessions will follow dissemination of these EO data analyses.</a:t>
            </a:r>
            <a:endParaRPr sz="2200">
              <a:latin typeface="Helvetica Neue"/>
              <a:ea typeface="Helvetica Neue"/>
              <a:cs typeface="Helvetica Neue"/>
              <a:sym typeface="Helvetica Neue"/>
            </a:endParaRPr>
          </a:p>
          <a:p>
            <a:pPr>
              <a:lnSpc>
                <a:spcPct val="100000"/>
              </a:lnSpc>
              <a:defRPr sz="1200">
                <a:solidFill>
                  <a:srgbClr val="A41E00"/>
                </a:solidFill>
                <a:latin typeface="Calibri"/>
                <a:ea typeface="Calibri"/>
                <a:cs typeface="Calibri"/>
                <a:sym typeface="Calibri"/>
              </a:defRPr>
            </a:pPr>
            <a:r>
              <a:t>15.3.1 Proportion of degraded land over total land area</a:t>
            </a:r>
            <a:endParaRPr sz="2200">
              <a:latin typeface="Helvetica Neue"/>
              <a:ea typeface="Helvetica Neue"/>
              <a:cs typeface="Helvetica Neue"/>
              <a:sym typeface="Helvetica Neue"/>
            </a:endParaRPr>
          </a:p>
          <a:p>
            <a:pPr>
              <a:lnSpc>
                <a:spcPct val="90000"/>
              </a:lnSpc>
              <a:spcBef>
                <a:spcPts val="1200"/>
              </a:spcBef>
              <a:defRPr sz="1200">
                <a:solidFill>
                  <a:srgbClr val="A41E00"/>
                </a:solidFill>
                <a:latin typeface="Calibri"/>
                <a:ea typeface="Calibri"/>
                <a:cs typeface="Calibri"/>
                <a:sym typeface="Calibri"/>
              </a:defRPr>
            </a:pPr>
            <a:r>
              <a:t>GEO representatives have again been extensively involved with UNCCD and FAO in their efforts to develop methodologies for monitoring degraded land through use of EO techniques. </a:t>
            </a:r>
            <a:endParaRPr sz="2200">
              <a:latin typeface="Helvetica Neue"/>
              <a:ea typeface="Helvetica Neue"/>
              <a:cs typeface="Helvetica Neue"/>
              <a:sym typeface="Helvetica Neue"/>
            </a:endParaRPr>
          </a:p>
          <a:p>
            <a:pPr>
              <a:lnSpc>
                <a:spcPct val="90000"/>
              </a:lnSpc>
              <a:spcBef>
                <a:spcPts val="200"/>
              </a:spcBef>
              <a:defRPr sz="1200">
                <a:solidFill>
                  <a:srgbClr val="A41E00"/>
                </a:solidFill>
                <a:latin typeface="Calibri"/>
                <a:ea typeface="Calibri"/>
                <a:cs typeface="Calibri"/>
                <a:sym typeface="Calibri"/>
              </a:defRPr>
            </a:pPr>
            <a:r>
              <a:t>GEO Secretariat has been asked to provide advice and expertise in the UN process of elevating Goal 15 indicators to higher classification based on development and translation of EO techniques into robust methods that can be supported by the global statistical community</a:t>
            </a:r>
            <a:r>
              <a:rPr>
                <a:solidFill>
                  <a:srgbClr val="000000"/>
                </a:solidFill>
                <a:latin typeface="Helvetica Neue"/>
                <a:ea typeface="Helvetica Neue"/>
                <a:cs typeface="Helvetica Neue"/>
                <a:sym typeface="Helvetica Neue"/>
              </a:rPr>
              <a:t>.</a:t>
            </a:r>
            <a:endParaRPr sz="2200">
              <a:latin typeface="Helvetica Neue"/>
              <a:ea typeface="Helvetica Neue"/>
              <a:cs typeface="Helvetica Neue"/>
              <a:sym typeface="Helvetica Neue"/>
            </a:endParaRPr>
          </a:p>
        </p:txBody>
      </p:sp>
    </p:spTree>
    <p:extLst>
      <p:ext uri="{BB962C8B-B14F-4D97-AF65-F5344CB8AC3E}">
        <p14:creationId xmlns:p14="http://schemas.microsoft.com/office/powerpoint/2010/main" val="163702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GEO Initiative titled “EO4SDG” serves a corporate-knowledge role within GEO both to keep abreast of United Nations developments with the SDGs and to share that information with the GEO community. The EO4SDG Initiative supports pilot projects, organizes capacity building activities, supports the development of data and information products, and pursues outreach and engagement activities to encourage uses of Earth observations for the SDGs. The Initiative also works to expand GEO’s partnerships on the SDGs, such as with the Global Partnership for Sustainable Development Data and the UN Sustainable Development Solutions Network, among others.   </a:t>
            </a:r>
          </a:p>
          <a:p>
            <a:endParaRPr lang="en-US" dirty="0"/>
          </a:p>
        </p:txBody>
      </p:sp>
      <p:sp>
        <p:nvSpPr>
          <p:cNvPr id="4" name="Header Placeholder 3"/>
          <p:cNvSpPr>
            <a:spLocks noGrp="1"/>
          </p:cNvSpPr>
          <p:nvPr>
            <p:ph type="hdr" sz="quarter" idx="10"/>
          </p:nvPr>
        </p:nvSpPr>
        <p:spPr/>
        <p:txBody>
          <a:bodyPr/>
          <a:lstStyle/>
          <a:p>
            <a:endParaRPr lang="en-US">
              <a:solidFill>
                <a:srgbClr val="000000"/>
              </a:solidFill>
            </a:endParaRPr>
          </a:p>
        </p:txBody>
      </p:sp>
      <p:sp>
        <p:nvSpPr>
          <p:cNvPr id="5" name="Slide Number Placeholder 4"/>
          <p:cNvSpPr>
            <a:spLocks noGrp="1"/>
          </p:cNvSpPr>
          <p:nvPr>
            <p:ph type="sldNum" sz="quarter" idx="11"/>
          </p:nvPr>
        </p:nvSpPr>
        <p:spPr/>
        <p:txBody>
          <a:bodyPr/>
          <a:lstStyle/>
          <a:p>
            <a:fld id="{2F226510-FE3A-484C-BEA9-DF19D2DC500A}" type="slidenum">
              <a:rPr lang="en-US">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186278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United Nations Sustainable Development Goals (SDG) are a series of 17 goals set to end global poverty</a:t>
            </a:r>
          </a:p>
          <a:p>
            <a:r>
              <a:rPr lang="en-US" sz="1200" b="0" i="0" u="none" strike="noStrike" kern="1200" baseline="0" dirty="0" smtClean="0">
                <a:solidFill>
                  <a:schemeClr val="tx1"/>
                </a:solidFill>
                <a:latin typeface="+mn-lt"/>
                <a:ea typeface="+mn-ea"/>
                <a:cs typeface="+mn-cs"/>
              </a:rPr>
              <a:t>and protect the planet, with the aim of achieving successes by 2030. The SDGs cover topics from global health,</a:t>
            </a:r>
          </a:p>
          <a:p>
            <a:r>
              <a:rPr lang="en-US" sz="1200" b="0" i="0" u="none" strike="noStrike" kern="1200" baseline="0" dirty="0" smtClean="0">
                <a:solidFill>
                  <a:schemeClr val="tx1"/>
                </a:solidFill>
                <a:latin typeface="+mn-lt"/>
                <a:ea typeface="+mn-ea"/>
                <a:cs typeface="+mn-cs"/>
              </a:rPr>
              <a:t>climate change, economic inequality, sustainability, poverty, and more. This training will focus on addressing</a:t>
            </a:r>
          </a:p>
          <a:p>
            <a:r>
              <a:rPr lang="en-US" sz="1200" b="0" i="0" u="none" strike="noStrike" kern="1200" baseline="0" dirty="0" smtClean="0">
                <a:solidFill>
                  <a:schemeClr val="tx1"/>
                </a:solidFill>
                <a:latin typeface="+mn-lt"/>
                <a:ea typeface="+mn-ea"/>
                <a:cs typeface="+mn-cs"/>
              </a:rPr>
              <a:t>SDG 15, whose focus is to “protect, restore and promote sustainable use of terrestrial ecosystems, sustainably</a:t>
            </a:r>
          </a:p>
          <a:p>
            <a:r>
              <a:rPr lang="en-US" sz="1200" b="0" i="0" u="none" strike="noStrike" kern="1200" baseline="0" dirty="0" smtClean="0">
                <a:solidFill>
                  <a:schemeClr val="tx1"/>
                </a:solidFill>
                <a:latin typeface="+mn-lt"/>
                <a:ea typeface="+mn-ea"/>
                <a:cs typeface="+mn-cs"/>
              </a:rPr>
              <a:t>manage forests, combat desertification, and halt and reverse land degradation and halt biodiversity loss.”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this webinar, participants will learn how to access and apply satellite data relevant to land indicators, such</a:t>
            </a:r>
          </a:p>
          <a:p>
            <a:r>
              <a:rPr lang="en-US" sz="1200" b="0" i="0" u="none" strike="noStrike" kern="1200" baseline="0" dirty="0" smtClean="0">
                <a:solidFill>
                  <a:schemeClr val="tx1"/>
                </a:solidFill>
                <a:latin typeface="+mn-lt"/>
                <a:ea typeface="+mn-ea"/>
                <a:cs typeface="+mn-cs"/>
              </a:rPr>
              <a:t>as estimating total forest area and forest change. The webinar will include an overview of the SDGs, as well as</a:t>
            </a:r>
          </a:p>
          <a:p>
            <a:r>
              <a:rPr lang="en-US" sz="1200" b="0" i="0" u="none" strike="noStrike" kern="1200" baseline="0" dirty="0" smtClean="0">
                <a:solidFill>
                  <a:schemeClr val="tx1"/>
                </a:solidFill>
                <a:latin typeface="+mn-lt"/>
                <a:ea typeface="+mn-ea"/>
                <a:cs typeface="+mn-cs"/>
              </a:rPr>
              <a:t>an introduction to image classification, change detection, and accuracy assessments.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C3E0A2FD-659A-7F4C-97B7-3A1C4AD0E4A1}" type="slidenum">
              <a:rPr lang="en-US" smtClean="0"/>
              <a:t>8</a:t>
            </a:fld>
            <a:endParaRPr lang="en-US"/>
          </a:p>
        </p:txBody>
      </p:sp>
    </p:spTree>
    <p:extLst>
      <p:ext uri="{BB962C8B-B14F-4D97-AF65-F5344CB8AC3E}">
        <p14:creationId xmlns:p14="http://schemas.microsoft.com/office/powerpoint/2010/main" val="68948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dirty="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5C95DA80-2A27-4F97-B195-8D162F720A20}" type="slidenum">
              <a:rPr lang="en-US" altLang="en-US" smtClean="0"/>
              <a:pPr/>
              <a:t>9</a:t>
            </a:fld>
            <a:endParaRPr lang="en-US" altLang="en-US" dirty="0"/>
          </a:p>
        </p:txBody>
      </p:sp>
    </p:spTree>
    <p:extLst>
      <p:ext uri="{BB962C8B-B14F-4D97-AF65-F5344CB8AC3E}">
        <p14:creationId xmlns:p14="http://schemas.microsoft.com/office/powerpoint/2010/main" val="1101782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9B094-01D4-4504-BAF3-89C24467D76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635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709E57-6E7A-488E-A672-085C9194CF9D}" type="slidenum">
              <a:rPr lang="en-US" altLang="en-US">
                <a:solidFill>
                  <a:srgbClr val="000000"/>
                </a:solidFill>
              </a:rPr>
              <a:pPr>
                <a:defRPr/>
              </a:pPr>
              <a:t>11</a:t>
            </a:fld>
            <a:endParaRPr lang="en-US" altLang="en-US">
              <a:solidFill>
                <a:srgbClr val="000000"/>
              </a:solidFill>
            </a:endParaRPr>
          </a:p>
        </p:txBody>
      </p:sp>
    </p:spTree>
    <p:extLst>
      <p:ext uri="{BB962C8B-B14F-4D97-AF65-F5344CB8AC3E}">
        <p14:creationId xmlns:p14="http://schemas.microsoft.com/office/powerpoint/2010/main" val="212331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8513" lvl="8" indent="0">
              <a:spcBef>
                <a:spcPts val="0"/>
              </a:spcBef>
              <a:spcAft>
                <a:spcPts val="1200"/>
              </a:spcAft>
              <a:buSzPct val="80000"/>
              <a:tabLst>
                <a:tab pos="798513" algn="l"/>
              </a:tabLst>
            </a:pPr>
            <a:endParaRPr lang="en-US" sz="2400" dirty="0" smtClean="0">
              <a:solidFill>
                <a:srgbClr val="000000"/>
              </a:solidFill>
              <a:latin typeface="Calibri" charset="0"/>
              <a:ea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fld id="{C3E0A2FD-659A-7F4C-97B7-3A1C4AD0E4A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05361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8" name="TextBox 7"/>
          <p:cNvSpPr txBox="1"/>
          <p:nvPr userDrawn="1"/>
        </p:nvSpPr>
        <p:spPr>
          <a:xfrm>
            <a:off x="8379546"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647724"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93642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347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F61FF-3134-4248-8B62-4E703949FFA0}" type="datetimeFigureOut">
              <a:rPr lang="en-US" smtClean="0">
                <a:solidFill>
                  <a:prstClr val="black">
                    <a:tint val="75000"/>
                  </a:prstClr>
                </a:solidFill>
              </a:rPr>
              <a:pPr/>
              <a:t>1/16/18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AB5FB-2A23-4AC6-88F6-C1853418C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3466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tiff"/><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hyperlink" Target="http://eo4sdg.org/" TargetMode="External"/><Relationship Id="rId6"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tiff"/><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png"/><Relationship Id="rId6" Type="http://schemas.openxmlformats.org/officeDocument/2006/relationships/image" Target="../media/image43.jpeg"/><Relationship Id="rId7" Type="http://schemas.openxmlformats.org/officeDocument/2006/relationships/image" Target="../media/image30.jpeg"/><Relationship Id="rId8" Type="http://schemas.openxmlformats.org/officeDocument/2006/relationships/image" Target="../media/image44.tiff"/><Relationship Id="rId9" Type="http://schemas.openxmlformats.org/officeDocument/2006/relationships/image" Target="../media/image45.jpeg"/><Relationship Id="rId10" Type="http://schemas.openxmlformats.org/officeDocument/2006/relationships/image" Target="../media/image46.jpeg"/><Relationship Id="rId11"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19.jpeg"/><Relationship Id="rId5" Type="http://schemas.openxmlformats.org/officeDocument/2006/relationships/image" Target="../media/image48.png"/><Relationship Id="rId6" Type="http://schemas.openxmlformats.org/officeDocument/2006/relationships/image" Target="../media/image20.jpeg"/><Relationship Id="rId7" Type="http://schemas.openxmlformats.org/officeDocument/2006/relationships/image" Target="../media/image49.png"/><Relationship Id="rId8" Type="http://schemas.openxmlformats.org/officeDocument/2006/relationships/image" Target="../media/image50.tiff"/><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9.jpeg"/><Relationship Id="rId5" Type="http://schemas.openxmlformats.org/officeDocument/2006/relationships/image" Target="../media/image51.png"/><Relationship Id="rId6" Type="http://schemas.openxmlformats.org/officeDocument/2006/relationships/image" Target="../media/image46.jpeg"/><Relationship Id="rId7" Type="http://schemas.openxmlformats.org/officeDocument/2006/relationships/image" Target="../media/image52.jpeg"/><Relationship Id="rId8" Type="http://schemas.openxmlformats.org/officeDocument/2006/relationships/image" Target="../media/image41.jpe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20.jpeg"/><Relationship Id="rId8" Type="http://schemas.openxmlformats.org/officeDocument/2006/relationships/image" Target="../media/image9.png"/><Relationship Id="rId9" Type="http://schemas.openxmlformats.org/officeDocument/2006/relationships/image" Target="../media/image57.tiff"/><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13.xml"/><Relationship Id="rId2"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tiff"/><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65.png"/><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hyperlink" Target="https://www.youtube.com/watch?v=0A6YwE0NrtE" TargetMode="External"/><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mailto:Argyro.Kavvada@nasa.gov" TargetMode="Externa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hyperlink" Target="https://www.earthobservations.org/documents/publications/201703_geo_eo_for_2030_agenda.pdf" TargetMode="External"/><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hyperlink" Target="http://www.eo4sdg.org"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1" Type="http://schemas.openxmlformats.org/officeDocument/2006/relationships/image" Target="../media/image30.jpeg"/><Relationship Id="rId12" Type="http://schemas.openxmlformats.org/officeDocument/2006/relationships/image" Target="../media/image31.tiff"/><Relationship Id="rId1" Type="http://schemas.openxmlformats.org/officeDocument/2006/relationships/slideLayout" Target="../slideLayouts/slideLayout17.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tiff"/><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jpeg"/><Relationship Id="rId9" Type="http://schemas.openxmlformats.org/officeDocument/2006/relationships/image" Target="../media/image28.tiff"/><Relationship Id="rId10" Type="http://schemas.openxmlformats.org/officeDocument/2006/relationships/image" Target="../media/image29.tiff"/></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9.tiff"/><Relationship Id="rId5" Type="http://schemas.openxmlformats.org/officeDocument/2006/relationships/image" Target="../media/image14.jpg"/><Relationship Id="rId6" Type="http://schemas.openxmlformats.org/officeDocument/2006/relationships/image" Target="../media/image9.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7019636" cy="6858000"/>
          </a:xfrm>
          <a:prstGeom prst="rect">
            <a:avLst/>
          </a:prstGeom>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5"/>
          <p:cNvSpPr txBox="1">
            <a:spLocks noChangeArrowheads="1"/>
          </p:cNvSpPr>
          <p:nvPr/>
        </p:nvSpPr>
        <p:spPr bwMode="auto">
          <a:xfrm>
            <a:off x="-1" y="5250279"/>
            <a:ext cx="701963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5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1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100">
                <a:solidFill>
                  <a:schemeClr val="tx1"/>
                </a:solidFill>
                <a:latin typeface="Calibri" panose="020F0502020204030204" pitchFamily="34" charset="0"/>
              </a:defRPr>
            </a:lvl5pPr>
            <a:lvl6pPr marL="2514600" indent="-228600" defTabSz="965200"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6pPr>
            <a:lvl7pPr marL="2971800" indent="-228600" defTabSz="965200"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7pPr>
            <a:lvl8pPr marL="3429000" indent="-228600" defTabSz="965200"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8pPr>
            <a:lvl9pPr marL="3886200" indent="-228600" defTabSz="965200"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9pPr>
          </a:lstStyle>
          <a:p>
            <a:pPr algn="ctr">
              <a:spcBef>
                <a:spcPct val="0"/>
              </a:spcBef>
              <a:buFontTx/>
              <a:buNone/>
            </a:pPr>
            <a:r>
              <a:rPr lang="en-US" altLang="en-US" sz="2500" b="1" i="1" dirty="0" smtClean="0">
                <a:solidFill>
                  <a:prstClr val="white"/>
                </a:solidFill>
                <a:latin typeface="Candara" panose="020E0502030303020204" pitchFamily="34" charset="0"/>
              </a:rPr>
              <a:t>Saint Vincent and the Grenadines </a:t>
            </a:r>
          </a:p>
          <a:p>
            <a:pPr algn="ctr">
              <a:spcBef>
                <a:spcPct val="0"/>
              </a:spcBef>
              <a:buFontTx/>
              <a:buNone/>
            </a:pPr>
            <a:r>
              <a:rPr lang="en-US" altLang="en-US" sz="2800" b="1" i="1" dirty="0" smtClean="0">
                <a:solidFill>
                  <a:prstClr val="white"/>
                </a:solidFill>
                <a:latin typeface="Candara" panose="020E0502030303020204" pitchFamily="34" charset="0"/>
              </a:rPr>
              <a:t>Jan. 17-19, 2018</a:t>
            </a:r>
            <a:endParaRPr lang="en-US" altLang="en-US" sz="2800" dirty="0">
              <a:solidFill>
                <a:prstClr val="white"/>
              </a:solidFill>
              <a:latin typeface="Candara" panose="020E0502030303020204" pitchFamily="34" charset="0"/>
            </a:endParaRPr>
          </a:p>
        </p:txBody>
      </p:sp>
      <p:sp>
        <p:nvSpPr>
          <p:cNvPr id="19" name="Rectangle 5"/>
          <p:cNvSpPr>
            <a:spLocks noChangeArrowheads="1"/>
          </p:cNvSpPr>
          <p:nvPr/>
        </p:nvSpPr>
        <p:spPr bwMode="auto">
          <a:xfrm>
            <a:off x="7019636" y="2652740"/>
            <a:ext cx="5172364"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5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1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100">
                <a:solidFill>
                  <a:schemeClr val="tx1"/>
                </a:solidFill>
                <a:latin typeface="Calibri" panose="020F0502020204030204" pitchFamily="34" charset="0"/>
              </a:defRPr>
            </a:lvl5pPr>
            <a:lvl6pPr marL="2514600" indent="-228600" defTabSz="965200"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6pPr>
            <a:lvl7pPr marL="2971800" indent="-228600" defTabSz="965200"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7pPr>
            <a:lvl8pPr marL="3429000" indent="-228600" defTabSz="965200"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8pPr>
            <a:lvl9pPr marL="3886200" indent="-228600" defTabSz="965200" eaLnBrk="0" fontAlgn="base" hangingPunct="0">
              <a:spcBef>
                <a:spcPct val="20000"/>
              </a:spcBef>
              <a:spcAft>
                <a:spcPct val="0"/>
              </a:spcAft>
              <a:buFont typeface="Arial" panose="020B0604020202020204" pitchFamily="34" charset="0"/>
              <a:buChar char="»"/>
              <a:defRPr sz="2100">
                <a:solidFill>
                  <a:schemeClr val="tx1"/>
                </a:solidFill>
                <a:latin typeface="Calibri" panose="020F0502020204030204" pitchFamily="34" charset="0"/>
              </a:defRPr>
            </a:lvl9pPr>
          </a:lstStyle>
          <a:p>
            <a:pPr algn="ctr">
              <a:spcBef>
                <a:spcPct val="0"/>
              </a:spcBef>
              <a:spcAft>
                <a:spcPts val="600"/>
              </a:spcAft>
              <a:buFontTx/>
              <a:buNone/>
            </a:pPr>
            <a:r>
              <a:rPr lang="en-US" altLang="en-US" sz="3200" b="1" dirty="0" smtClean="0">
                <a:solidFill>
                  <a:srgbClr val="000066"/>
                </a:solidFill>
                <a:latin typeface="Candara" panose="020E0502030303020204" pitchFamily="34" charset="0"/>
                <a:sym typeface="Symbol" panose="05050102010706020507" pitchFamily="18" charset="2"/>
              </a:rPr>
              <a:t/>
            </a:r>
            <a:br>
              <a:rPr lang="en-US" altLang="en-US" sz="3200" b="1" dirty="0" smtClean="0">
                <a:solidFill>
                  <a:srgbClr val="000066"/>
                </a:solidFill>
                <a:latin typeface="Candara" panose="020E0502030303020204" pitchFamily="34" charset="0"/>
                <a:sym typeface="Symbol" panose="05050102010706020507" pitchFamily="18" charset="2"/>
              </a:rPr>
            </a:br>
            <a:r>
              <a:rPr lang="en-US" altLang="en-US" sz="3200" b="1" dirty="0" smtClean="0">
                <a:solidFill>
                  <a:srgbClr val="000066"/>
                </a:solidFill>
                <a:latin typeface="Candara" panose="020E0502030303020204" pitchFamily="34" charset="0"/>
                <a:sym typeface="Symbol" panose="05050102010706020507" pitchFamily="18" charset="2"/>
              </a:rPr>
              <a:t>Argyro Kavvada</a:t>
            </a:r>
            <a:endParaRPr lang="en-US" altLang="en-US" sz="3200" b="1" dirty="0" smtClean="0">
              <a:solidFill>
                <a:srgbClr val="000066"/>
              </a:solidFill>
              <a:latin typeface="Candara" panose="020E0502030303020204" pitchFamily="34" charset="0"/>
              <a:sym typeface="Symbol" panose="05050102010706020507" pitchFamily="18" charset="2"/>
            </a:endParaRPr>
          </a:p>
          <a:p>
            <a:pPr algn="ctr">
              <a:spcBef>
                <a:spcPct val="0"/>
              </a:spcBef>
              <a:buFontTx/>
              <a:buNone/>
            </a:pPr>
            <a:r>
              <a:rPr lang="en-US" altLang="en-US" sz="2800" b="1" i="1" dirty="0">
                <a:solidFill>
                  <a:srgbClr val="000066"/>
                </a:solidFill>
                <a:latin typeface="Candara" panose="020E0502030303020204" pitchFamily="34" charset="0"/>
                <a:sym typeface="Symbol" panose="05050102010706020507" pitchFamily="18" charset="2"/>
              </a:rPr>
              <a:t>EO4SDG Initiative &amp;</a:t>
            </a:r>
          </a:p>
          <a:p>
            <a:pPr algn="ctr">
              <a:spcBef>
                <a:spcPct val="0"/>
              </a:spcBef>
              <a:spcAft>
                <a:spcPts val="600"/>
              </a:spcAft>
              <a:buFontTx/>
              <a:buNone/>
            </a:pPr>
            <a:r>
              <a:rPr lang="en-US" altLang="en-US" sz="2800" b="1" i="1" dirty="0">
                <a:solidFill>
                  <a:srgbClr val="000066"/>
                </a:solidFill>
                <a:latin typeface="Candara" panose="020E0502030303020204" pitchFamily="34" charset="0"/>
                <a:sym typeface="Symbol" panose="05050102010706020507" pitchFamily="18" charset="2"/>
              </a:rPr>
              <a:t>NASA Earth Science - BAH </a:t>
            </a:r>
          </a:p>
        </p:txBody>
      </p:sp>
      <p:sp>
        <p:nvSpPr>
          <p:cNvPr id="3" name="Rectangle 2"/>
          <p:cNvSpPr/>
          <p:nvPr/>
        </p:nvSpPr>
        <p:spPr>
          <a:xfrm>
            <a:off x="0" y="2502525"/>
            <a:ext cx="7019636" cy="1569660"/>
          </a:xfrm>
          <a:prstGeom prst="rect">
            <a:avLst/>
          </a:prstGeom>
        </p:spPr>
        <p:txBody>
          <a:bodyPr wrap="square">
            <a:spAutoFit/>
          </a:bodyPr>
          <a:lstStyle/>
          <a:p>
            <a:pPr algn="ctr">
              <a:spcAft>
                <a:spcPts val="1200"/>
              </a:spcAft>
            </a:pPr>
            <a:r>
              <a:rPr lang="en-US" sz="3200" b="1" i="1" dirty="0" smtClean="0">
                <a:solidFill>
                  <a:prstClr val="white"/>
                </a:solidFill>
                <a:latin typeface="Candara" panose="020E0502030303020204" pitchFamily="34" charset="0"/>
              </a:rPr>
              <a:t>Implementing and Monitoring the Sustainable Development Goals in the Caribbean: The Role of the Ocean</a:t>
            </a:r>
            <a:endParaRPr lang="en-US" sz="3200" b="1" i="1" dirty="0">
              <a:solidFill>
                <a:prstClr val="white"/>
              </a:solidFill>
              <a:latin typeface="Candara" panose="020E0502030303020204" pitchFamily="34" charset="0"/>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2591329" y="499417"/>
            <a:ext cx="1836976" cy="1836976"/>
          </a:xfrm>
          <a:prstGeom prst="rect">
            <a:avLst/>
          </a:prstGeom>
        </p:spPr>
      </p:pic>
      <p:grpSp>
        <p:nvGrpSpPr>
          <p:cNvPr id="12" name="Group 11"/>
          <p:cNvGrpSpPr/>
          <p:nvPr/>
        </p:nvGrpSpPr>
        <p:grpSpPr>
          <a:xfrm>
            <a:off x="7811184" y="5288631"/>
            <a:ext cx="2298202" cy="621303"/>
            <a:chOff x="7830532" y="5016184"/>
            <a:chExt cx="2298202" cy="621303"/>
          </a:xfrm>
        </p:grpSpPr>
        <p:pic>
          <p:nvPicPr>
            <p:cNvPr id="21" name="Picture 20"/>
            <p:cNvPicPr>
              <a:picLocks noChangeAspect="1"/>
            </p:cNvPicPr>
            <p:nvPr/>
          </p:nvPicPr>
          <p:blipFill rotWithShape="1">
            <a:blip r:embed="rId4"/>
            <a:srcRect r="75674"/>
            <a:stretch/>
          </p:blipFill>
          <p:spPr>
            <a:xfrm>
              <a:off x="9466505" y="5016184"/>
              <a:ext cx="662229" cy="621303"/>
            </a:xfrm>
            <a:prstGeom prst="rect">
              <a:avLst/>
            </a:prstGeom>
          </p:spPr>
        </p:pic>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30532" y="5026678"/>
              <a:ext cx="1169964" cy="548640"/>
            </a:xfrm>
            <a:prstGeom prst="rect">
              <a:avLst/>
            </a:prstGeom>
          </p:spPr>
        </p:pic>
      </p:grpSp>
      <p:sp>
        <p:nvSpPr>
          <p:cNvPr id="22" name="Rectangle 21"/>
          <p:cNvSpPr/>
          <p:nvPr/>
        </p:nvSpPr>
        <p:spPr>
          <a:xfrm>
            <a:off x="7019634" y="1037055"/>
            <a:ext cx="5172366" cy="1200329"/>
          </a:xfrm>
          <a:prstGeom prst="rect">
            <a:avLst/>
          </a:prstGeom>
        </p:spPr>
        <p:txBody>
          <a:bodyPr wrap="square">
            <a:spAutoFit/>
          </a:bodyPr>
          <a:lstStyle/>
          <a:p>
            <a:pPr algn="ctr"/>
            <a:r>
              <a:rPr lang="en-US" altLang="en-US" sz="3600" b="1" i="1" dirty="0" smtClean="0">
                <a:solidFill>
                  <a:srgbClr val="000099"/>
                </a:solidFill>
                <a:latin typeface="Candara" panose="020E0502030303020204" pitchFamily="34" charset="0"/>
              </a:rPr>
              <a:t>Earth Observations and the SDGs</a:t>
            </a:r>
            <a:endParaRPr lang="en-US" dirty="0">
              <a:solidFill>
                <a:srgbClr val="000099"/>
              </a:solidFill>
            </a:endParaRPr>
          </a:p>
        </p:txBody>
      </p:sp>
      <p:sp>
        <p:nvSpPr>
          <p:cNvPr id="6" name="TextBox 5"/>
          <p:cNvSpPr txBox="1"/>
          <p:nvPr/>
        </p:nvSpPr>
        <p:spPr>
          <a:xfrm>
            <a:off x="11423904" y="6583680"/>
            <a:ext cx="184731" cy="369332"/>
          </a:xfrm>
          <a:prstGeom prst="rect">
            <a:avLst/>
          </a:prstGeom>
          <a:noFill/>
        </p:spPr>
        <p:txBody>
          <a:bodyPr wrap="none" rtlCol="0">
            <a:spAutoFit/>
          </a:bodyPr>
          <a:lstStyle/>
          <a:p>
            <a:endParaRPr lang="en-US" dirty="0"/>
          </a:p>
        </p:txBody>
      </p:sp>
      <p:pic>
        <p:nvPicPr>
          <p:cNvPr id="20" name="Picture 19"/>
          <p:cNvPicPr>
            <a:picLocks noChangeAspect="1"/>
          </p:cNvPicPr>
          <p:nvPr/>
        </p:nvPicPr>
        <p:blipFill>
          <a:blip r:embed="rId6"/>
          <a:stretch>
            <a:fillRect/>
          </a:stretch>
        </p:blipFill>
        <p:spPr>
          <a:xfrm>
            <a:off x="8917050" y="127959"/>
            <a:ext cx="1377535" cy="493740"/>
          </a:xfrm>
          <a:prstGeom prst="rect">
            <a:avLst/>
          </a:prstGeom>
        </p:spPr>
      </p:pic>
      <p:grpSp>
        <p:nvGrpSpPr>
          <p:cNvPr id="24" name="Group 23"/>
          <p:cNvGrpSpPr/>
          <p:nvPr/>
        </p:nvGrpSpPr>
        <p:grpSpPr>
          <a:xfrm>
            <a:off x="7811184" y="5259280"/>
            <a:ext cx="3589269" cy="680005"/>
            <a:chOff x="7830532" y="4986833"/>
            <a:chExt cx="3589269" cy="680005"/>
          </a:xfrm>
        </p:grpSpPr>
        <p:pic>
          <p:nvPicPr>
            <p:cNvPr id="25" name="Picture 202"/>
            <p:cNvPicPr>
              <a:picLocks noChangeAspect="1" noChangeArrowheads="1"/>
            </p:cNvPicPr>
            <p:nvPr/>
          </p:nvPicPr>
          <p:blipFill>
            <a:blip r:embed="rId7" cstate="print"/>
            <a:srcRect/>
            <a:stretch>
              <a:fillRect/>
            </a:stretch>
          </p:blipFill>
          <p:spPr bwMode="auto">
            <a:xfrm>
              <a:off x="10596841" y="4986833"/>
              <a:ext cx="822960" cy="680005"/>
            </a:xfrm>
            <a:prstGeom prst="rect">
              <a:avLst/>
            </a:prstGeom>
            <a:noFill/>
            <a:ln w="9525">
              <a:noFill/>
              <a:miter lim="800000"/>
              <a:headEnd/>
              <a:tailEnd/>
            </a:ln>
          </p:spPr>
        </p:pic>
        <p:pic>
          <p:nvPicPr>
            <p:cNvPr id="26" name="Picture 25"/>
            <p:cNvPicPr>
              <a:picLocks noChangeAspect="1"/>
            </p:cNvPicPr>
            <p:nvPr/>
          </p:nvPicPr>
          <p:blipFill rotWithShape="1">
            <a:blip r:embed="rId4"/>
            <a:srcRect r="75674"/>
            <a:stretch/>
          </p:blipFill>
          <p:spPr>
            <a:xfrm>
              <a:off x="9466505" y="5016184"/>
              <a:ext cx="662229" cy="621303"/>
            </a:xfrm>
            <a:prstGeom prst="rect">
              <a:avLst/>
            </a:prstGeom>
          </p:spPr>
        </p:pic>
        <p:pic>
          <p:nvPicPr>
            <p:cNvPr id="27" name="Picture 2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30532" y="5026678"/>
              <a:ext cx="1169964" cy="548640"/>
            </a:xfrm>
            <a:prstGeom prst="rect">
              <a:avLst/>
            </a:prstGeom>
          </p:spPr>
        </p:pic>
      </p:grpSp>
    </p:spTree>
    <p:extLst>
      <p:ext uri="{BB962C8B-B14F-4D97-AF65-F5344CB8AC3E}">
        <p14:creationId xmlns:p14="http://schemas.microsoft.com/office/powerpoint/2010/main" val="1119493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bwMode="auto">
          <a:xfrm>
            <a:off x="4162983" y="701174"/>
            <a:ext cx="0" cy="52983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b="-2233"/>
          <a:stretch/>
        </p:blipFill>
        <p:spPr>
          <a:xfrm>
            <a:off x="701644" y="3572057"/>
            <a:ext cx="2951800" cy="923695"/>
          </a:xfrm>
          <a:prstGeom prst="rect">
            <a:avLst/>
          </a:prstGeom>
        </p:spPr>
      </p:pic>
      <p:sp>
        <p:nvSpPr>
          <p:cNvPr id="12" name="Rectangle 11"/>
          <p:cNvSpPr/>
          <p:nvPr/>
        </p:nvSpPr>
        <p:spPr>
          <a:xfrm>
            <a:off x="910531" y="1467574"/>
            <a:ext cx="2534027" cy="923330"/>
          </a:xfrm>
          <a:prstGeom prst="rect">
            <a:avLst/>
          </a:prstGeom>
        </p:spPr>
        <p:txBody>
          <a:bodyPr wrap="none">
            <a:spAutoFit/>
          </a:bodyPr>
          <a:lstStyle/>
          <a:p>
            <a:pPr>
              <a:spcAft>
                <a:spcPts val="900"/>
              </a:spcAft>
              <a:tabLst>
                <a:tab pos="1716088" algn="l"/>
              </a:tabLst>
            </a:pPr>
            <a:r>
              <a:rPr lang="en-US" sz="5400" b="1" dirty="0">
                <a:solidFill>
                  <a:srgbClr val="000000"/>
                </a:solidFill>
              </a:rPr>
              <a:t>EO4SDG</a:t>
            </a:r>
            <a:endParaRPr lang="en-US" sz="5400" b="1" dirty="0">
              <a:solidFill>
                <a:srgbClr val="000000"/>
              </a:solidFill>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a:ext>
            </a:extLst>
          </a:blip>
          <a:srcRect b="-11448"/>
          <a:stretch/>
        </p:blipFill>
        <p:spPr>
          <a:xfrm>
            <a:off x="1642734" y="2645590"/>
            <a:ext cx="1069621" cy="1088077"/>
          </a:xfrm>
          <a:prstGeom prst="rect">
            <a:avLst/>
          </a:prstGeom>
        </p:spPr>
      </p:pic>
      <p:sp>
        <p:nvSpPr>
          <p:cNvPr id="4" name="Rectangle 3"/>
          <p:cNvSpPr/>
          <p:nvPr/>
        </p:nvSpPr>
        <p:spPr>
          <a:xfrm>
            <a:off x="464322" y="4660134"/>
            <a:ext cx="3426452" cy="1077218"/>
          </a:xfrm>
          <a:prstGeom prst="rect">
            <a:avLst/>
          </a:prstGeom>
        </p:spPr>
        <p:txBody>
          <a:bodyPr wrap="none">
            <a:spAutoFit/>
          </a:bodyPr>
          <a:lstStyle/>
          <a:p>
            <a:pPr algn="ctr"/>
            <a:r>
              <a:rPr lang="en-US" sz="3200" b="1" i="1" dirty="0">
                <a:solidFill>
                  <a:srgbClr val="000000"/>
                </a:solidFill>
                <a:latin typeface="Candara" panose="020E0502030303020204" pitchFamily="34" charset="0"/>
                <a:hlinkClick r:id="rId5"/>
              </a:rPr>
              <a:t>http://</a:t>
            </a:r>
            <a:r>
              <a:rPr lang="en-US" sz="3200" b="1" i="1" dirty="0" smtClean="0">
                <a:solidFill>
                  <a:srgbClr val="000000"/>
                </a:solidFill>
                <a:latin typeface="Candara" panose="020E0502030303020204" pitchFamily="34" charset="0"/>
                <a:hlinkClick r:id="rId5"/>
              </a:rPr>
              <a:t>eo4sdg.org</a:t>
            </a:r>
            <a:endParaRPr lang="en-US" sz="3200" b="1" i="1" dirty="0" smtClean="0">
              <a:solidFill>
                <a:srgbClr val="000000"/>
              </a:solidFill>
              <a:latin typeface="Candara" panose="020E0502030303020204" pitchFamily="34" charset="0"/>
            </a:endParaRPr>
          </a:p>
          <a:p>
            <a:pPr algn="ctr"/>
            <a:r>
              <a:rPr lang="en-US" sz="3200" b="1" i="1" dirty="0" smtClean="0">
                <a:solidFill>
                  <a:srgbClr val="000000"/>
                </a:solidFill>
                <a:latin typeface="Candara" panose="020E0502030303020204" pitchFamily="34" charset="0"/>
              </a:rPr>
              <a:t>Twitter: @EO4SDG</a:t>
            </a:r>
            <a:endParaRPr lang="en-US" sz="3200" b="1" i="1" dirty="0">
              <a:solidFill>
                <a:srgbClr val="000000"/>
              </a:solidFill>
              <a:latin typeface="Candara" panose="020E0502030303020204" pitchFamily="34" charset="0"/>
            </a:endParaRPr>
          </a:p>
        </p:txBody>
      </p:sp>
      <p:pic>
        <p:nvPicPr>
          <p:cNvPr id="7" name="Picture 6"/>
          <p:cNvPicPr>
            <a:picLocks/>
          </p:cNvPicPr>
          <p:nvPr/>
        </p:nvPicPr>
        <p:blipFill rotWithShape="1">
          <a:blip r:embed="rId6">
            <a:extLst>
              <a:ext uri="{28A0092B-C50C-407E-A947-70E740481C1C}">
                <a14:useLocalDpi xmlns:a14="http://schemas.microsoft.com/office/drawing/2010/main" val="0"/>
              </a:ext>
            </a:extLst>
          </a:blip>
          <a:srcRect r="4383"/>
          <a:stretch/>
        </p:blipFill>
        <p:spPr>
          <a:xfrm>
            <a:off x="4672523" y="664265"/>
            <a:ext cx="6867144" cy="5815584"/>
          </a:xfrm>
          <a:prstGeom prst="rect">
            <a:avLst/>
          </a:prstGeom>
        </p:spPr>
      </p:pic>
    </p:spTree>
    <p:extLst>
      <p:ext uri="{BB962C8B-B14F-4D97-AF65-F5344CB8AC3E}">
        <p14:creationId xmlns:p14="http://schemas.microsoft.com/office/powerpoint/2010/main" val="9376046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4736724" y="1543516"/>
            <a:ext cx="0" cy="456038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a:xfrm>
            <a:off x="6903869" y="479084"/>
            <a:ext cx="3478033"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45076" y="479084"/>
            <a:ext cx="3474720"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5770" y="73022"/>
            <a:ext cx="812125" cy="812125"/>
          </a:xfrm>
          <a:prstGeom prst="rect">
            <a:avLst/>
          </a:prstGeom>
        </p:spPr>
      </p:pic>
      <p:sp>
        <p:nvSpPr>
          <p:cNvPr id="21" name="TextBox 20"/>
          <p:cNvSpPr txBox="1"/>
          <p:nvPr/>
        </p:nvSpPr>
        <p:spPr>
          <a:xfrm>
            <a:off x="7108649" y="2270688"/>
            <a:ext cx="3460814" cy="2954655"/>
          </a:xfrm>
          <a:prstGeom prst="rect">
            <a:avLst/>
          </a:prstGeom>
          <a:noFill/>
        </p:spPr>
        <p:txBody>
          <a:bodyPr wrap="square" rtlCol="0">
            <a:spAutoFit/>
          </a:bodyPr>
          <a:lstStyle/>
          <a:p>
            <a:endParaRPr lang="en-US" sz="3100" b="1" i="1" dirty="0">
              <a:solidFill>
                <a:srgbClr val="000000"/>
              </a:solidFill>
              <a:latin typeface="Candara" panose="020E0502030303020204" pitchFamily="34" charset="0"/>
            </a:endParaRPr>
          </a:p>
          <a:p>
            <a:endParaRPr lang="en-US" sz="3100" b="1" i="1" dirty="0">
              <a:solidFill>
                <a:srgbClr val="000000"/>
              </a:solidFill>
              <a:latin typeface="Candara" panose="020E0502030303020204" pitchFamily="34" charset="0"/>
            </a:endParaRPr>
          </a:p>
          <a:p>
            <a:r>
              <a:rPr lang="en-US" sz="3100" b="1" i="1" dirty="0" smtClean="0">
                <a:solidFill>
                  <a:srgbClr val="000000"/>
                </a:solidFill>
                <a:latin typeface="Candara" panose="020E0502030303020204" pitchFamily="34" charset="0"/>
              </a:rPr>
              <a:t>National Efforts &amp; Partnerships</a:t>
            </a:r>
          </a:p>
          <a:p>
            <a:endParaRPr lang="en-US" sz="3100" b="1" i="1" dirty="0" smtClean="0">
              <a:solidFill>
                <a:srgbClr val="000000"/>
              </a:solidFill>
              <a:latin typeface="Candara" panose="020E0502030303020204" pitchFamily="34" charset="0"/>
            </a:endParaRPr>
          </a:p>
          <a:p>
            <a:endParaRPr lang="en-US" sz="3100" b="1" i="1" dirty="0">
              <a:solidFill>
                <a:srgbClr val="000000"/>
              </a:solidFill>
              <a:latin typeface="Candara" panose="020E0502030303020204" pitchFamily="34" charset="0"/>
            </a:endParaRPr>
          </a:p>
        </p:txBody>
      </p:sp>
      <p:sp>
        <p:nvSpPr>
          <p:cNvPr id="3" name="Rectangle 2"/>
          <p:cNvSpPr/>
          <p:nvPr/>
        </p:nvSpPr>
        <p:spPr>
          <a:xfrm>
            <a:off x="1845077" y="2967734"/>
            <a:ext cx="2534027" cy="923330"/>
          </a:xfrm>
          <a:prstGeom prst="rect">
            <a:avLst/>
          </a:prstGeom>
        </p:spPr>
        <p:txBody>
          <a:bodyPr wrap="none">
            <a:spAutoFit/>
          </a:bodyPr>
          <a:lstStyle/>
          <a:p>
            <a:r>
              <a:rPr lang="en-US" sz="5400" b="1" i="1" dirty="0">
                <a:solidFill>
                  <a:srgbClr val="000000"/>
                </a:solidFill>
                <a:latin typeface="Calibri" panose="020F0502020204030204" pitchFamily="34" charset="0"/>
                <a:cs typeface="Sakkal Majalla" panose="02000000000000000000" pitchFamily="2" charset="-78"/>
              </a:rPr>
              <a:t>EO4SDG</a:t>
            </a:r>
            <a:endParaRPr lang="en-US" sz="3600" b="1" i="1" dirty="0">
              <a:latin typeface="Calibri" panose="020F0502020204030204" pitchFamily="34" charset="0"/>
              <a:cs typeface="Sakkal Majalla" panose="02000000000000000000" pitchFamily="2" charset="-78"/>
            </a:endParaRPr>
          </a:p>
        </p:txBody>
      </p:sp>
      <p:pic>
        <p:nvPicPr>
          <p:cNvPr id="17" name="Picture 16"/>
          <p:cNvPicPr>
            <a:picLocks noChangeAspect="1"/>
          </p:cNvPicPr>
          <p:nvPr/>
        </p:nvPicPr>
        <p:blipFill>
          <a:blip r:embed="rId4"/>
          <a:stretch>
            <a:fillRect/>
          </a:stretch>
        </p:blipFill>
        <p:spPr>
          <a:xfrm>
            <a:off x="5501241" y="3382256"/>
            <a:ext cx="735372" cy="731520"/>
          </a:xfrm>
          <a:prstGeom prst="rect">
            <a:avLst/>
          </a:prstGeom>
        </p:spPr>
      </p:pic>
      <p:pic>
        <p:nvPicPr>
          <p:cNvPr id="18" name="Picture 1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2113" y="1709651"/>
            <a:ext cx="1761148" cy="616940"/>
          </a:xfrm>
          <a:prstGeom prst="rect">
            <a:avLst/>
          </a:prstGeom>
        </p:spPr>
      </p:pic>
      <p:pic>
        <p:nvPicPr>
          <p:cNvPr id="6" name="Picture 5"/>
          <p:cNvPicPr>
            <a:picLocks noChangeAspect="1"/>
          </p:cNvPicPr>
          <p:nvPr/>
        </p:nvPicPr>
        <p:blipFill>
          <a:blip r:embed="rId6"/>
          <a:stretch>
            <a:fillRect/>
          </a:stretch>
        </p:blipFill>
        <p:spPr>
          <a:xfrm>
            <a:off x="6737604" y="8016977"/>
            <a:ext cx="1905281" cy="793239"/>
          </a:xfrm>
          <a:prstGeom prst="rect">
            <a:avLst/>
          </a:prstGeom>
        </p:spPr>
      </p:pic>
      <p:pic>
        <p:nvPicPr>
          <p:cNvPr id="28" name="Picture 27"/>
          <p:cNvPicPr>
            <a:picLocks noChangeAspect="1"/>
          </p:cNvPicPr>
          <p:nvPr/>
        </p:nvPicPr>
        <p:blipFill>
          <a:blip r:embed="rId7"/>
          <a:stretch>
            <a:fillRect/>
          </a:stretch>
        </p:blipFill>
        <p:spPr>
          <a:xfrm>
            <a:off x="4669428" y="8060146"/>
            <a:ext cx="2011221" cy="973040"/>
          </a:xfrm>
          <a:prstGeom prst="rect">
            <a:avLst/>
          </a:prstGeom>
        </p:spPr>
      </p:pic>
      <p:pic>
        <p:nvPicPr>
          <p:cNvPr id="13" name="Picture 12"/>
          <p:cNvPicPr>
            <a:picLocks noChangeAspect="1"/>
          </p:cNvPicPr>
          <p:nvPr/>
        </p:nvPicPr>
        <p:blipFill>
          <a:blip r:embed="rId8"/>
          <a:stretch>
            <a:fillRect/>
          </a:stretch>
        </p:blipFill>
        <p:spPr>
          <a:xfrm>
            <a:off x="5546955" y="4945730"/>
            <a:ext cx="689658" cy="689658"/>
          </a:xfrm>
          <a:prstGeom prst="rect">
            <a:avLst/>
          </a:prstGeom>
        </p:spPr>
      </p:pic>
    </p:spTree>
    <p:extLst>
      <p:ext uri="{BB962C8B-B14F-4D97-AF65-F5344CB8AC3E}">
        <p14:creationId xmlns:p14="http://schemas.microsoft.com/office/powerpoint/2010/main" val="114483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ontent Placeholder 2"/>
          <p:cNvSpPr txBox="1">
            <a:spLocks/>
          </p:cNvSpPr>
          <p:nvPr/>
        </p:nvSpPr>
        <p:spPr>
          <a:xfrm>
            <a:off x="1808311" y="1130563"/>
            <a:ext cx="8723086" cy="2555257"/>
          </a:xfrm>
          <a:prstGeom prst="rect">
            <a:avLst/>
          </a:prstGeom>
        </p:spPr>
        <p:txBody>
          <a:bodyPr>
            <a:noAutofit/>
          </a:bodyPr>
          <a:lstStyle>
            <a:lvl1pPr marL="390525" marR="0" indent="-390525"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1pPr>
            <a:lvl2pPr marL="390525" marR="0" indent="66675"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2pPr>
            <a:lvl3pPr marL="390525" marR="0" indent="523875"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3pPr>
            <a:lvl4pPr marL="390525" marR="0" indent="1173163"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4pPr>
            <a:lvl5pPr marL="390525" marR="0" indent="1695450"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5pPr>
            <a:lvl6pPr marL="390525" marR="0" indent="2152650"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6pPr>
            <a:lvl7pPr marL="390525" marR="0" indent="2609850"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7pPr>
            <a:lvl8pPr marL="390525" marR="0" indent="3067050"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8pPr>
            <a:lvl9pPr marL="390525" marR="0" indent="3524250"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9pPr>
          </a:lstStyle>
          <a:p>
            <a:pPr marL="55563" indent="0">
              <a:spcBef>
                <a:spcPts val="0"/>
              </a:spcBef>
              <a:spcAft>
                <a:spcPts val="1200"/>
              </a:spcAft>
            </a:pPr>
            <a:r>
              <a:rPr lang="en-US" sz="2600" b="1" dirty="0">
                <a:solidFill>
                  <a:srgbClr val="000000"/>
                </a:solidFill>
                <a:latin typeface="Calibri" charset="0"/>
                <a:ea typeface="Calibri" charset="0"/>
                <a:cs typeface="Calibri" charset="0"/>
              </a:rPr>
              <a:t>Activities through Group on Earth </a:t>
            </a:r>
            <a:r>
              <a:rPr lang="en-US" sz="2600" b="1" dirty="0" smtClean="0">
                <a:solidFill>
                  <a:srgbClr val="000000"/>
                </a:solidFill>
                <a:latin typeface="Calibri" charset="0"/>
                <a:ea typeface="Calibri" charset="0"/>
                <a:cs typeface="Calibri" charset="0"/>
              </a:rPr>
              <a:t>Observations</a:t>
            </a:r>
            <a:endParaRPr lang="en-US" sz="2600" dirty="0" smtClean="0">
              <a:solidFill>
                <a:srgbClr val="000000"/>
              </a:solidFill>
              <a:latin typeface="Calibri" charset="0"/>
              <a:ea typeface="Calibri" charset="0"/>
              <a:cs typeface="Calibri" charset="0"/>
            </a:endParaRPr>
          </a:p>
          <a:p>
            <a:pPr marL="914400" lvl="8" indent="0">
              <a:spcBef>
                <a:spcPts val="0"/>
              </a:spcBef>
              <a:spcAft>
                <a:spcPts val="600"/>
              </a:spcAft>
              <a:buSzPct val="80000"/>
            </a:pPr>
            <a:r>
              <a:rPr lang="en-US" sz="2400" dirty="0" smtClean="0">
                <a:solidFill>
                  <a:srgbClr val="000000"/>
                </a:solidFill>
                <a:latin typeface="Calibri" charset="0"/>
                <a:ea typeface="Calibri" charset="0"/>
                <a:cs typeface="Calibri" charset="0"/>
              </a:rPr>
              <a:t>Colombia</a:t>
            </a:r>
            <a:r>
              <a:rPr lang="en-US" sz="2400" dirty="0">
                <a:solidFill>
                  <a:srgbClr val="000000"/>
                </a:solidFill>
                <a:latin typeface="Calibri" charset="0"/>
                <a:ea typeface="Calibri" charset="0"/>
                <a:cs typeface="Calibri" charset="0"/>
              </a:rPr>
              <a:t>: SDG 6, 11, 15</a:t>
            </a:r>
            <a:endParaRPr lang="en-US" sz="2400" dirty="0">
              <a:solidFill>
                <a:srgbClr val="000000"/>
              </a:solidFill>
              <a:latin typeface="Calibri" charset="0"/>
              <a:ea typeface="Calibri" charset="0"/>
              <a:cs typeface="Calibri" charset="0"/>
            </a:endParaRPr>
          </a:p>
          <a:p>
            <a:pPr marL="914400" lvl="8" indent="0">
              <a:spcBef>
                <a:spcPts val="0"/>
              </a:spcBef>
              <a:spcAft>
                <a:spcPts val="600"/>
              </a:spcAft>
              <a:buSzPct val="80000"/>
            </a:pPr>
            <a:endParaRPr lang="en-US" sz="2400" dirty="0">
              <a:solidFill>
                <a:srgbClr val="000000"/>
              </a:solidFill>
              <a:latin typeface="Calibri" charset="0"/>
              <a:ea typeface="Calibri" charset="0"/>
              <a:cs typeface="Calibri" charset="0"/>
            </a:endParaRPr>
          </a:p>
          <a:p>
            <a:pPr marL="914400" lvl="8" indent="0">
              <a:spcBef>
                <a:spcPts val="0"/>
              </a:spcBef>
              <a:spcAft>
                <a:spcPts val="600"/>
              </a:spcAft>
              <a:buSzPct val="80000"/>
            </a:pPr>
            <a:r>
              <a:rPr lang="en-US" sz="2400" dirty="0" smtClean="0">
                <a:solidFill>
                  <a:srgbClr val="000000"/>
                </a:solidFill>
                <a:latin typeface="Calibri" charset="0"/>
                <a:ea typeface="Calibri" charset="0"/>
                <a:cs typeface="Calibri" charset="0"/>
              </a:rPr>
              <a:t>Kenya: </a:t>
            </a:r>
            <a:r>
              <a:rPr lang="en-US" sz="2400" dirty="0">
                <a:solidFill>
                  <a:srgbClr val="000000"/>
                </a:solidFill>
                <a:latin typeface="Calibri" charset="0"/>
                <a:ea typeface="Calibri" charset="0"/>
                <a:cs typeface="Calibri" charset="0"/>
              </a:rPr>
              <a:t>SDG 2</a:t>
            </a:r>
            <a:r>
              <a:rPr lang="en-US" sz="2400" dirty="0" smtClean="0">
                <a:solidFill>
                  <a:srgbClr val="000000"/>
                </a:solidFill>
                <a:latin typeface="Calibri" charset="0"/>
                <a:ea typeface="Calibri" charset="0"/>
                <a:cs typeface="Calibri" charset="0"/>
              </a:rPr>
              <a:t>, </a:t>
            </a:r>
            <a:r>
              <a:rPr lang="en-US" sz="2400" dirty="0">
                <a:solidFill>
                  <a:srgbClr val="000000"/>
                </a:solidFill>
                <a:latin typeface="Calibri" charset="0"/>
                <a:ea typeface="Calibri" charset="0"/>
                <a:cs typeface="Calibri" charset="0"/>
              </a:rPr>
              <a:t>15</a:t>
            </a:r>
          </a:p>
          <a:p>
            <a:pPr marL="914400" lvl="8" indent="0">
              <a:spcBef>
                <a:spcPts val="0"/>
              </a:spcBef>
              <a:spcAft>
                <a:spcPts val="600"/>
              </a:spcAft>
              <a:buSzPct val="80000"/>
            </a:pPr>
            <a:endParaRPr lang="en-US" sz="2400" dirty="0">
              <a:solidFill>
                <a:srgbClr val="000000"/>
              </a:solidFill>
              <a:latin typeface="Calibri" charset="0"/>
              <a:ea typeface="Calibri" charset="0"/>
              <a:cs typeface="Calibri" charset="0"/>
            </a:endParaRPr>
          </a:p>
          <a:p>
            <a:pPr marL="914400" lvl="8" indent="0">
              <a:spcBef>
                <a:spcPts val="0"/>
              </a:spcBef>
              <a:spcAft>
                <a:spcPts val="600"/>
              </a:spcAft>
              <a:buSzPct val="80000"/>
            </a:pPr>
            <a:r>
              <a:rPr lang="en-US" sz="2400" dirty="0">
                <a:solidFill>
                  <a:srgbClr val="000000"/>
                </a:solidFill>
                <a:latin typeface="Calibri" charset="0"/>
                <a:ea typeface="Calibri" charset="0"/>
                <a:cs typeface="Calibri" charset="0"/>
              </a:rPr>
              <a:t>Albania &amp; Balkans: SDG 2, 6, 15</a:t>
            </a:r>
          </a:p>
          <a:p>
            <a:pPr marL="914400" lvl="8" indent="0">
              <a:spcBef>
                <a:spcPts val="0"/>
              </a:spcBef>
              <a:spcAft>
                <a:spcPts val="600"/>
              </a:spcAft>
              <a:buSzPct val="80000"/>
            </a:pPr>
            <a:endParaRPr lang="en-US" sz="2400" dirty="0">
              <a:solidFill>
                <a:srgbClr val="000000"/>
              </a:solidFill>
              <a:latin typeface="Calibri" charset="0"/>
              <a:ea typeface="Calibri" charset="0"/>
              <a:cs typeface="Calibri" charset="0"/>
            </a:endParaRPr>
          </a:p>
          <a:p>
            <a:pPr marL="914400" lvl="8" indent="0">
              <a:spcBef>
                <a:spcPts val="0"/>
              </a:spcBef>
              <a:spcAft>
                <a:spcPts val="600"/>
              </a:spcAft>
              <a:buSzPct val="80000"/>
            </a:pPr>
            <a:r>
              <a:rPr lang="en-US" sz="2400" dirty="0" smtClean="0">
                <a:solidFill>
                  <a:srgbClr val="000000"/>
                </a:solidFill>
                <a:latin typeface="Calibri" charset="0"/>
                <a:ea typeface="Calibri" charset="0"/>
                <a:cs typeface="Calibri" charset="0"/>
              </a:rPr>
              <a:t>Senegal, Ghana, Tanzania</a:t>
            </a:r>
          </a:p>
          <a:p>
            <a:pPr marL="914400" lvl="8" indent="0">
              <a:spcBef>
                <a:spcPts val="0"/>
              </a:spcBef>
              <a:spcAft>
                <a:spcPts val="600"/>
              </a:spcAft>
              <a:buSzPct val="80000"/>
            </a:pPr>
            <a:r>
              <a:rPr lang="en-US" sz="2400" dirty="0" smtClean="0">
                <a:solidFill>
                  <a:srgbClr val="000000"/>
                </a:solidFill>
                <a:latin typeface="Calibri" charset="0"/>
                <a:ea typeface="Calibri" charset="0"/>
                <a:cs typeface="Calibri" charset="0"/>
              </a:rPr>
              <a:t>Sierra Leonne: SDG 2, 15</a:t>
            </a:r>
            <a:endParaRPr lang="en-US" sz="2400" dirty="0">
              <a:solidFill>
                <a:srgbClr val="000000"/>
              </a:solidFill>
              <a:latin typeface="Calibri" charset="0"/>
              <a:ea typeface="Calibri" charset="0"/>
              <a:cs typeface="Calibri" charset="0"/>
            </a:endParaRPr>
          </a:p>
          <a:p>
            <a:pPr marL="798513" lvl="8" indent="0">
              <a:spcBef>
                <a:spcPts val="0"/>
              </a:spcBef>
              <a:spcAft>
                <a:spcPts val="600"/>
              </a:spcAft>
              <a:buSzPct val="80000"/>
              <a:tabLst>
                <a:tab pos="798513" algn="l"/>
              </a:tabLst>
            </a:pPr>
            <a:endParaRPr lang="en-US" sz="2400" dirty="0">
              <a:solidFill>
                <a:srgbClr val="000000"/>
              </a:solidFill>
              <a:latin typeface="Calibri" charset="0"/>
              <a:ea typeface="Calibri" charset="0"/>
              <a:cs typeface="Calibri" charset="0"/>
            </a:endParaRPr>
          </a:p>
          <a:p>
            <a:pPr marL="798513" lvl="8" indent="0">
              <a:spcBef>
                <a:spcPts val="0"/>
              </a:spcBef>
              <a:spcAft>
                <a:spcPts val="1200"/>
              </a:spcAft>
              <a:buSzPct val="80000"/>
              <a:tabLst>
                <a:tab pos="798513" algn="l"/>
              </a:tabLst>
            </a:pPr>
            <a:endParaRPr lang="en-US" sz="2400" dirty="0">
              <a:solidFill>
                <a:srgbClr val="000000"/>
              </a:solidFill>
              <a:latin typeface="Calibri" charset="0"/>
              <a:ea typeface="Calibri" charset="0"/>
              <a:cs typeface="Calibri" charset="0"/>
            </a:endParaRPr>
          </a:p>
          <a:p>
            <a:pPr marL="798513" lvl="8" indent="0">
              <a:spcBef>
                <a:spcPts val="0"/>
              </a:spcBef>
              <a:spcAft>
                <a:spcPts val="600"/>
              </a:spcAft>
              <a:buSzPct val="80000"/>
              <a:tabLst>
                <a:tab pos="798513" algn="l"/>
              </a:tabLst>
            </a:pPr>
            <a:endParaRPr lang="en-US" sz="2400" dirty="0">
              <a:solidFill>
                <a:srgbClr val="000000"/>
              </a:solidFill>
              <a:latin typeface="Calibri" charset="0"/>
              <a:ea typeface="Calibri" charset="0"/>
              <a:cs typeface="Calibri" charset="0"/>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0794" y="1829585"/>
            <a:ext cx="2130642" cy="457200"/>
          </a:xfrm>
          <a:prstGeom prst="rect">
            <a:avLst/>
          </a:prstGeom>
        </p:spPr>
      </p:pic>
      <p:sp>
        <p:nvSpPr>
          <p:cNvPr id="31" name="Rectangle 30"/>
          <p:cNvSpPr/>
          <p:nvPr/>
        </p:nvSpPr>
        <p:spPr>
          <a:xfrm rot="16200000">
            <a:off x="8874365" y="2101262"/>
            <a:ext cx="394660" cy="584775"/>
          </a:xfrm>
          <a:prstGeom prst="rect">
            <a:avLst/>
          </a:prstGeom>
        </p:spPr>
        <p:txBody>
          <a:bodyPr wrap="none">
            <a:spAutoFit/>
          </a:bodyPr>
          <a:lstStyle/>
          <a:p>
            <a:r>
              <a:rPr lang="en-US" sz="3200" dirty="0">
                <a:solidFill>
                  <a:srgbClr val="000099"/>
                </a:solidFill>
                <a:latin typeface="Calibri" charset="0"/>
                <a:ea typeface="Calibri" charset="0"/>
                <a:cs typeface="Calibri" charset="0"/>
              </a:rPr>
              <a:t>»</a:t>
            </a:r>
            <a:endParaRPr lang="en-US" sz="3200" dirty="0">
              <a:solidFill>
                <a:srgbClr val="000099"/>
              </a:solidFill>
            </a:endParaRPr>
          </a:p>
        </p:txBody>
      </p:sp>
      <p:grpSp>
        <p:nvGrpSpPr>
          <p:cNvPr id="16" name="Group 15"/>
          <p:cNvGrpSpPr/>
          <p:nvPr/>
        </p:nvGrpSpPr>
        <p:grpSpPr>
          <a:xfrm>
            <a:off x="1561552" y="2684501"/>
            <a:ext cx="752051" cy="503978"/>
            <a:chOff x="60626" y="2648877"/>
            <a:chExt cx="752051" cy="503978"/>
          </a:xfrm>
        </p:grpSpPr>
        <p:sp>
          <p:nvSpPr>
            <p:cNvPr id="68" name="object 11"/>
            <p:cNvSpPr>
              <a:spLocks noChangeAspect="1"/>
            </p:cNvSpPr>
            <p:nvPr/>
          </p:nvSpPr>
          <p:spPr>
            <a:xfrm>
              <a:off x="446917" y="2787095"/>
              <a:ext cx="365760" cy="365760"/>
            </a:xfrm>
            <a:prstGeom prst="rect">
              <a:avLst/>
            </a:prstGeom>
            <a:blipFill>
              <a:blip r:embed="rId4" cstate="screen">
                <a:extLst>
                  <a:ext uri="{28A0092B-C50C-407E-A947-70E740481C1C}">
                    <a14:useLocalDpi xmlns:a14="http://schemas.microsoft.com/office/drawing/2010/main"/>
                  </a:ext>
                </a:extLst>
              </a:blip>
              <a:stretch>
                <a:fillRect/>
              </a:stretch>
            </a:blipFill>
            <a:effectLst>
              <a:outerShdw blurRad="50800" dist="38100" dir="18900000" algn="bl" rotWithShape="0">
                <a:prstClr val="black">
                  <a:alpha val="40000"/>
                </a:prstClr>
              </a:outerShdw>
            </a:effectLst>
          </p:spPr>
          <p:txBody>
            <a:bodyPr wrap="square" lIns="0" tIns="0" rIns="0" bIns="0" rtlCol="0"/>
            <a:lstStyle/>
            <a:p>
              <a:endParaRPr>
                <a:solidFill>
                  <a:prstClr val="black"/>
                </a:solidFill>
              </a:endParaRPr>
            </a:p>
          </p:txBody>
        </p:sp>
        <p:pic>
          <p:nvPicPr>
            <p:cNvPr id="61" name="Picture 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626" y="2648877"/>
              <a:ext cx="363338" cy="365760"/>
            </a:xfrm>
            <a:prstGeom prst="rect">
              <a:avLst/>
            </a:prstGeom>
            <a:effectLst>
              <a:outerShdw blurRad="50800" dist="38100" dir="18900000" algn="bl" rotWithShape="0">
                <a:prstClr val="black">
                  <a:alpha val="40000"/>
                </a:prstClr>
              </a:outerShdw>
            </a:effectLst>
          </p:spPr>
        </p:pic>
      </p:grpSp>
      <p:sp>
        <p:nvSpPr>
          <p:cNvPr id="5" name="Rectangle 4"/>
          <p:cNvSpPr/>
          <p:nvPr/>
        </p:nvSpPr>
        <p:spPr>
          <a:xfrm>
            <a:off x="1897314" y="5502235"/>
            <a:ext cx="8406612" cy="1256754"/>
          </a:xfrm>
          <a:prstGeom prst="rect">
            <a:avLst/>
          </a:prstGeom>
        </p:spPr>
        <p:txBody>
          <a:bodyPr wrap="square">
            <a:spAutoFit/>
          </a:bodyPr>
          <a:lstStyle/>
          <a:p>
            <a:pPr marL="55563" lvl="4">
              <a:spcBef>
                <a:spcPts val="100"/>
              </a:spcBef>
              <a:spcAft>
                <a:spcPts val="600"/>
              </a:spcAft>
              <a:buSzPct val="80000"/>
            </a:pPr>
            <a:r>
              <a:rPr lang="en-US" sz="2400" dirty="0">
                <a:solidFill>
                  <a:srgbClr val="000000"/>
                </a:solidFill>
                <a:latin typeface="Calibri" charset="0"/>
                <a:ea typeface="Calibri" charset="0"/>
                <a:cs typeface="Calibri" charset="0"/>
              </a:rPr>
              <a:t>Additional country-engagement in collaboration </a:t>
            </a:r>
            <a:r>
              <a:rPr lang="en-US" sz="2400" dirty="0">
                <a:solidFill>
                  <a:srgbClr val="000000"/>
                </a:solidFill>
                <a:latin typeface="Calibri" charset="0"/>
                <a:ea typeface="Calibri" charset="0"/>
                <a:cs typeface="Calibri" charset="0"/>
              </a:rPr>
              <a:t>with:  </a:t>
            </a:r>
          </a:p>
          <a:p>
            <a:pPr marL="349250" lvl="4" indent="-293688">
              <a:spcBef>
                <a:spcPts val="100"/>
              </a:spcBef>
              <a:spcAft>
                <a:spcPts val="600"/>
              </a:spcAft>
              <a:buSzPct val="80000"/>
              <a:buFont typeface="Calibri" panose="020F0502020204030204" pitchFamily="34" charset="0"/>
              <a:buChar char="»"/>
            </a:pPr>
            <a:r>
              <a:rPr lang="en-US" sz="2000" dirty="0" smtClean="0">
                <a:solidFill>
                  <a:srgbClr val="000000"/>
                </a:solidFill>
                <a:latin typeface="Calibri" charset="0"/>
                <a:ea typeface="Calibri" charset="0"/>
                <a:cs typeface="Calibri" charset="0"/>
              </a:rPr>
              <a:t>UN Environment </a:t>
            </a:r>
            <a:r>
              <a:rPr lang="en-US" sz="2000" dirty="0">
                <a:solidFill>
                  <a:srgbClr val="000000"/>
                </a:solidFill>
                <a:latin typeface="Calibri" charset="0"/>
                <a:ea typeface="Calibri" charset="0"/>
                <a:cs typeface="Calibri" charset="0"/>
              </a:rPr>
              <a:t>in support of its national level data studies </a:t>
            </a:r>
            <a:r>
              <a:rPr lang="en-US" sz="2000" dirty="0">
                <a:solidFill>
                  <a:srgbClr val="000000"/>
                </a:solidFill>
                <a:latin typeface="Calibri" charset="0"/>
                <a:ea typeface="Calibri" charset="0"/>
                <a:cs typeface="Calibri" charset="0"/>
              </a:rPr>
              <a:t>on 6.6.1</a:t>
            </a:r>
          </a:p>
          <a:p>
            <a:pPr marL="349250" lvl="4" indent="-293688">
              <a:spcBef>
                <a:spcPts val="100"/>
              </a:spcBef>
              <a:spcAft>
                <a:spcPts val="600"/>
              </a:spcAft>
              <a:buSzPct val="80000"/>
              <a:buFont typeface="Calibri" panose="020F0502020204030204" pitchFamily="34" charset="0"/>
              <a:buChar char="»"/>
            </a:pPr>
            <a:r>
              <a:rPr lang="en-US" sz="2000" dirty="0">
                <a:solidFill>
                  <a:srgbClr val="000000"/>
                </a:solidFill>
                <a:latin typeface="Calibri" charset="0"/>
                <a:ea typeface="Calibri" charset="0"/>
                <a:cs typeface="Calibri" charset="0"/>
              </a:rPr>
              <a:t>UNCCD by assisting countries to fulfill reporting on 15.3.1</a:t>
            </a:r>
            <a:endParaRPr lang="en-US" sz="2000" dirty="0">
              <a:solidFill>
                <a:srgbClr val="000000"/>
              </a:solidFill>
              <a:latin typeface="Calibri" charset="0"/>
              <a:ea typeface="Calibri" charset="0"/>
              <a:cs typeface="Calibri" charset="0"/>
            </a:endParaRPr>
          </a:p>
        </p:txBody>
      </p:sp>
      <p:pic>
        <p:nvPicPr>
          <p:cNvPr id="64" name="Picture 63"/>
          <p:cNvPicPr preferRelativeResize="0">
            <a:picLocks/>
          </p:cNvPicPr>
          <p:nvPr/>
        </p:nvPicPr>
        <p:blipFill>
          <a:blip r:embed="rId6" cstate="screen">
            <a:extLst>
              <a:ext uri="{28A0092B-C50C-407E-A947-70E740481C1C}">
                <a14:useLocalDpi xmlns:a14="http://schemas.microsoft.com/office/drawing/2010/main"/>
              </a:ext>
            </a:extLst>
          </a:blip>
          <a:stretch>
            <a:fillRect/>
          </a:stretch>
        </p:blipFill>
        <p:spPr>
          <a:xfrm>
            <a:off x="9551436" y="5997484"/>
            <a:ext cx="594360" cy="594360"/>
          </a:xfrm>
          <a:prstGeom prst="rect">
            <a:avLst/>
          </a:prstGeom>
          <a:effectLst>
            <a:outerShdw blurRad="50800" dist="38100" dir="18900000" algn="bl" rotWithShape="0">
              <a:prstClr val="black">
                <a:alpha val="40000"/>
              </a:prstClr>
            </a:outerShdw>
          </a:effectLst>
        </p:spPr>
      </p:pic>
      <p:sp>
        <p:nvSpPr>
          <p:cNvPr id="65" name="object 11"/>
          <p:cNvSpPr>
            <a:spLocks noChangeAspect="1"/>
          </p:cNvSpPr>
          <p:nvPr/>
        </p:nvSpPr>
        <p:spPr>
          <a:xfrm>
            <a:off x="10303926" y="5997484"/>
            <a:ext cx="594360" cy="594360"/>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50800" dist="38100" dir="18900000" algn="bl" rotWithShape="0">
              <a:prstClr val="black">
                <a:alpha val="40000"/>
              </a:prstClr>
            </a:outerShdw>
          </a:effectLst>
        </p:spPr>
        <p:txBody>
          <a:bodyPr wrap="square" lIns="0" tIns="0" rIns="0" bIns="0" rtlCol="0"/>
          <a:lstStyle/>
          <a:p>
            <a:endParaRPr>
              <a:solidFill>
                <a:prstClr val="black"/>
              </a:solidFill>
            </a:endParaRPr>
          </a:p>
        </p:txBody>
      </p:sp>
      <p:cxnSp>
        <p:nvCxnSpPr>
          <p:cNvPr id="66" name="Straight Connector 65"/>
          <p:cNvCxnSpPr/>
          <p:nvPr/>
        </p:nvCxnSpPr>
        <p:spPr>
          <a:xfrm>
            <a:off x="3120305" y="5491803"/>
            <a:ext cx="595139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623427" y="1802902"/>
            <a:ext cx="1041512" cy="559380"/>
            <a:chOff x="56395" y="1802902"/>
            <a:chExt cx="1041512" cy="559380"/>
          </a:xfrm>
        </p:grpSpPr>
        <p:sp>
          <p:nvSpPr>
            <p:cNvPr id="57" name="object 11"/>
            <p:cNvSpPr>
              <a:spLocks noChangeAspect="1"/>
            </p:cNvSpPr>
            <p:nvPr/>
          </p:nvSpPr>
          <p:spPr>
            <a:xfrm>
              <a:off x="732147" y="1996522"/>
              <a:ext cx="365760" cy="365760"/>
            </a:xfrm>
            <a:prstGeom prst="rect">
              <a:avLst/>
            </a:prstGeom>
            <a:blipFill>
              <a:blip r:embed="rId4" cstate="screen">
                <a:extLst>
                  <a:ext uri="{28A0092B-C50C-407E-A947-70E740481C1C}">
                    <a14:useLocalDpi xmlns:a14="http://schemas.microsoft.com/office/drawing/2010/main"/>
                  </a:ext>
                </a:extLst>
              </a:blip>
              <a:stretch>
                <a:fillRect/>
              </a:stretch>
            </a:blipFill>
            <a:effectLst>
              <a:outerShdw blurRad="50800" dist="38100" dir="18900000" algn="bl" rotWithShape="0">
                <a:prstClr val="black">
                  <a:alpha val="40000"/>
                </a:prstClr>
              </a:outerShdw>
            </a:effectLst>
          </p:spPr>
          <p:txBody>
            <a:bodyPr wrap="square" lIns="0" tIns="0" rIns="0" bIns="0" rtlCol="0"/>
            <a:lstStyle/>
            <a:p>
              <a:endParaRPr>
                <a:solidFill>
                  <a:prstClr val="black"/>
                </a:solidFill>
              </a:endParaRPr>
            </a:p>
          </p:txBody>
        </p:sp>
        <p:pic>
          <p:nvPicPr>
            <p:cNvPr id="28" name="Picture 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2877" y="1893031"/>
              <a:ext cx="365760" cy="364846"/>
            </a:xfrm>
            <a:prstGeom prst="rect">
              <a:avLst/>
            </a:prstGeom>
            <a:effectLst>
              <a:outerShdw blurRad="50800" dist="38100" dir="18900000" algn="bl" rotWithShape="0">
                <a:prstClr val="black">
                  <a:alpha val="40000"/>
                </a:prstClr>
              </a:outerShdw>
            </a:effectLst>
          </p:spPr>
        </p:pic>
        <p:pic>
          <p:nvPicPr>
            <p:cNvPr id="67" name="Picture 6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395" y="1802902"/>
              <a:ext cx="365760" cy="365760"/>
            </a:xfrm>
            <a:prstGeom prst="rect">
              <a:avLst/>
            </a:prstGeom>
            <a:effectLst>
              <a:outerShdw blurRad="50800" dist="38100" dir="18900000" algn="bl" rotWithShape="0">
                <a:prstClr val="black">
                  <a:alpha val="40000"/>
                </a:prstClr>
              </a:outerShdw>
            </a:effectLst>
          </p:spPr>
        </p:pic>
      </p:grpSp>
      <p:sp>
        <p:nvSpPr>
          <p:cNvPr id="76" name="object 11"/>
          <p:cNvSpPr>
            <a:spLocks noChangeAspect="1"/>
          </p:cNvSpPr>
          <p:nvPr/>
        </p:nvSpPr>
        <p:spPr>
          <a:xfrm>
            <a:off x="1924890" y="4700785"/>
            <a:ext cx="365760" cy="365760"/>
          </a:xfrm>
          <a:prstGeom prst="rect">
            <a:avLst/>
          </a:prstGeom>
          <a:blipFill>
            <a:blip r:embed="rId4" cstate="screen">
              <a:extLst>
                <a:ext uri="{28A0092B-C50C-407E-A947-70E740481C1C}">
                  <a14:useLocalDpi xmlns:a14="http://schemas.microsoft.com/office/drawing/2010/main"/>
                </a:ext>
              </a:extLst>
            </a:blip>
            <a:stretch>
              <a:fillRect/>
            </a:stretch>
          </a:blipFill>
          <a:effectLst>
            <a:outerShdw blurRad="50800" dist="38100" dir="18900000" algn="bl" rotWithShape="0">
              <a:prstClr val="black">
                <a:alpha val="40000"/>
              </a:prstClr>
            </a:outerShdw>
          </a:effectLst>
        </p:spPr>
        <p:txBody>
          <a:bodyPr wrap="square" lIns="0" tIns="0" rIns="0" bIns="0" rtlCol="0"/>
          <a:lstStyle/>
          <a:p>
            <a:endParaRPr>
              <a:solidFill>
                <a:prstClr val="black"/>
              </a:solidFill>
            </a:endParaRPr>
          </a:p>
        </p:txBody>
      </p:sp>
      <p:pic>
        <p:nvPicPr>
          <p:cNvPr id="77" name="Picture 7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0794" y="2721622"/>
            <a:ext cx="2130642" cy="457200"/>
          </a:xfrm>
          <a:prstGeom prst="rect">
            <a:avLst/>
          </a:prstGeom>
        </p:spPr>
      </p:pic>
      <p:pic>
        <p:nvPicPr>
          <p:cNvPr id="78" name="Picture 7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0794" y="3603292"/>
            <a:ext cx="2130642" cy="457200"/>
          </a:xfrm>
          <a:prstGeom prst="rect">
            <a:avLst/>
          </a:prstGeom>
        </p:spPr>
      </p:pic>
      <p:pic>
        <p:nvPicPr>
          <p:cNvPr id="79" name="Picture 7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0794" y="4484962"/>
            <a:ext cx="2130642" cy="457200"/>
          </a:xfrm>
          <a:prstGeom prst="rect">
            <a:avLst/>
          </a:prstGeom>
        </p:spPr>
      </p:pic>
      <p:sp>
        <p:nvSpPr>
          <p:cNvPr id="80" name="Rectangle 79"/>
          <p:cNvSpPr/>
          <p:nvPr/>
        </p:nvSpPr>
        <p:spPr>
          <a:xfrm rot="16200000">
            <a:off x="7543464" y="2986560"/>
            <a:ext cx="394660" cy="584775"/>
          </a:xfrm>
          <a:prstGeom prst="rect">
            <a:avLst/>
          </a:prstGeom>
        </p:spPr>
        <p:txBody>
          <a:bodyPr wrap="none">
            <a:spAutoFit/>
          </a:bodyPr>
          <a:lstStyle/>
          <a:p>
            <a:r>
              <a:rPr lang="en-US" sz="3200" dirty="0">
                <a:solidFill>
                  <a:srgbClr val="000099"/>
                </a:solidFill>
                <a:latin typeface="Calibri" charset="0"/>
                <a:ea typeface="Calibri" charset="0"/>
                <a:cs typeface="Calibri" charset="0"/>
              </a:rPr>
              <a:t>»</a:t>
            </a:r>
            <a:endParaRPr lang="en-US" sz="3200" dirty="0">
              <a:solidFill>
                <a:srgbClr val="000099"/>
              </a:solidFill>
            </a:endParaRPr>
          </a:p>
        </p:txBody>
      </p:sp>
      <p:sp>
        <p:nvSpPr>
          <p:cNvPr id="81" name="Rectangle 80"/>
          <p:cNvSpPr/>
          <p:nvPr/>
        </p:nvSpPr>
        <p:spPr>
          <a:xfrm rot="16200000">
            <a:off x="7897407" y="3863438"/>
            <a:ext cx="394660" cy="584775"/>
          </a:xfrm>
          <a:prstGeom prst="rect">
            <a:avLst/>
          </a:prstGeom>
        </p:spPr>
        <p:txBody>
          <a:bodyPr wrap="none">
            <a:spAutoFit/>
          </a:bodyPr>
          <a:lstStyle/>
          <a:p>
            <a:r>
              <a:rPr lang="en-US" sz="3200" dirty="0">
                <a:solidFill>
                  <a:srgbClr val="000099"/>
                </a:solidFill>
                <a:latin typeface="Calibri" charset="0"/>
                <a:ea typeface="Calibri" charset="0"/>
                <a:cs typeface="Calibri" charset="0"/>
              </a:rPr>
              <a:t>»</a:t>
            </a:r>
            <a:endParaRPr lang="en-US" sz="3200" dirty="0">
              <a:solidFill>
                <a:srgbClr val="000099"/>
              </a:solidFill>
            </a:endParaRPr>
          </a:p>
        </p:txBody>
      </p:sp>
      <p:sp>
        <p:nvSpPr>
          <p:cNvPr id="82" name="Rectangle 81"/>
          <p:cNvSpPr/>
          <p:nvPr/>
        </p:nvSpPr>
        <p:spPr>
          <a:xfrm rot="16200000">
            <a:off x="7543464" y="4777780"/>
            <a:ext cx="394660" cy="584775"/>
          </a:xfrm>
          <a:prstGeom prst="rect">
            <a:avLst/>
          </a:prstGeom>
        </p:spPr>
        <p:txBody>
          <a:bodyPr wrap="none">
            <a:spAutoFit/>
          </a:bodyPr>
          <a:lstStyle/>
          <a:p>
            <a:r>
              <a:rPr lang="en-US" sz="3200" dirty="0">
                <a:solidFill>
                  <a:srgbClr val="000099"/>
                </a:solidFill>
                <a:latin typeface="Calibri" charset="0"/>
                <a:ea typeface="Calibri" charset="0"/>
                <a:cs typeface="Calibri" charset="0"/>
              </a:rPr>
              <a:t>»</a:t>
            </a:r>
            <a:endParaRPr lang="en-US" sz="3200" dirty="0">
              <a:solidFill>
                <a:srgbClr val="000099"/>
              </a:solidFill>
            </a:endParaRPr>
          </a:p>
        </p:txBody>
      </p:sp>
      <p:grpSp>
        <p:nvGrpSpPr>
          <p:cNvPr id="83" name="Group 82"/>
          <p:cNvGrpSpPr/>
          <p:nvPr/>
        </p:nvGrpSpPr>
        <p:grpSpPr>
          <a:xfrm>
            <a:off x="1634824" y="3578883"/>
            <a:ext cx="1037281" cy="530805"/>
            <a:chOff x="60626" y="2648877"/>
            <a:chExt cx="1037281" cy="530805"/>
          </a:xfrm>
        </p:grpSpPr>
        <p:sp>
          <p:nvSpPr>
            <p:cNvPr id="84" name="object 11"/>
            <p:cNvSpPr>
              <a:spLocks noChangeAspect="1"/>
            </p:cNvSpPr>
            <p:nvPr/>
          </p:nvSpPr>
          <p:spPr>
            <a:xfrm>
              <a:off x="732147" y="2813922"/>
              <a:ext cx="365760" cy="365760"/>
            </a:xfrm>
            <a:prstGeom prst="rect">
              <a:avLst/>
            </a:prstGeom>
            <a:blipFill>
              <a:blip r:embed="rId4" cstate="screen">
                <a:extLst>
                  <a:ext uri="{28A0092B-C50C-407E-A947-70E740481C1C}">
                    <a14:useLocalDpi xmlns:a14="http://schemas.microsoft.com/office/drawing/2010/main"/>
                  </a:ext>
                </a:extLst>
              </a:blip>
              <a:stretch>
                <a:fillRect/>
              </a:stretch>
            </a:blipFill>
            <a:effectLst>
              <a:outerShdw blurRad="50800" dist="38100" dir="18900000" algn="bl" rotWithShape="0">
                <a:prstClr val="black">
                  <a:alpha val="40000"/>
                </a:prstClr>
              </a:outerShdw>
            </a:effectLst>
          </p:spPr>
          <p:txBody>
            <a:bodyPr wrap="square" lIns="0" tIns="0" rIns="0" bIns="0" rtlCol="0"/>
            <a:lstStyle/>
            <a:p>
              <a:endParaRPr>
                <a:solidFill>
                  <a:prstClr val="black"/>
                </a:solidFill>
              </a:endParaRPr>
            </a:p>
          </p:txBody>
        </p:sp>
        <p:pic>
          <p:nvPicPr>
            <p:cNvPr id="85" name="Picture 8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3552" y="2732530"/>
              <a:ext cx="365760" cy="365760"/>
            </a:xfrm>
            <a:prstGeom prst="rect">
              <a:avLst/>
            </a:prstGeom>
            <a:effectLst>
              <a:outerShdw blurRad="50800" dist="38100" dir="18900000" algn="bl" rotWithShape="0">
                <a:prstClr val="black">
                  <a:alpha val="40000"/>
                </a:prstClr>
              </a:outerShdw>
            </a:effectLst>
          </p:spPr>
        </p:pic>
        <p:pic>
          <p:nvPicPr>
            <p:cNvPr id="86" name="Picture 8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626" y="2648877"/>
              <a:ext cx="363338" cy="365760"/>
            </a:xfrm>
            <a:prstGeom prst="rect">
              <a:avLst/>
            </a:prstGeom>
            <a:effectLst>
              <a:outerShdw blurRad="50800" dist="38100" dir="18900000" algn="bl" rotWithShape="0">
                <a:prstClr val="black">
                  <a:alpha val="40000"/>
                </a:prstClr>
              </a:outerShdw>
            </a:effectLst>
          </p:spPr>
        </p:pic>
      </p:grpSp>
      <p:sp>
        <p:nvSpPr>
          <p:cNvPr id="34" name="TextBox 33"/>
          <p:cNvSpPr txBox="1"/>
          <p:nvPr/>
        </p:nvSpPr>
        <p:spPr>
          <a:xfrm>
            <a:off x="1810882" y="224475"/>
            <a:ext cx="5751025" cy="584775"/>
          </a:xfrm>
          <a:prstGeom prst="rect">
            <a:avLst/>
          </a:prstGeom>
          <a:noFill/>
        </p:spPr>
        <p:txBody>
          <a:bodyPr wrap="square" rtlCol="0">
            <a:spAutoFit/>
          </a:bodyPr>
          <a:lstStyle/>
          <a:p>
            <a:r>
              <a:rPr lang="en-US" sz="3200" b="1" i="1" dirty="0">
                <a:solidFill>
                  <a:srgbClr val="333399"/>
                </a:solidFill>
                <a:latin typeface="Calibri" panose="020F0502020204030204" pitchFamily="34" charset="0"/>
              </a:rPr>
              <a:t>Country-level Engagement </a:t>
            </a:r>
            <a:endParaRPr lang="en-US" sz="3200" b="1" i="1" dirty="0">
              <a:solidFill>
                <a:srgbClr val="333399"/>
              </a:solidFill>
              <a:latin typeface="Calibri" panose="020F0502020204030204" pitchFamily="34" charset="0"/>
            </a:endParaRPr>
          </a:p>
        </p:txBody>
      </p:sp>
      <p:grpSp>
        <p:nvGrpSpPr>
          <p:cNvPr id="38" name="Group 37"/>
          <p:cNvGrpSpPr/>
          <p:nvPr/>
        </p:nvGrpSpPr>
        <p:grpSpPr>
          <a:xfrm>
            <a:off x="9542399" y="234141"/>
            <a:ext cx="977569" cy="822960"/>
            <a:chOff x="8029825" y="154131"/>
            <a:chExt cx="977569" cy="822960"/>
          </a:xfrm>
        </p:grpSpPr>
        <p:pic>
          <p:nvPicPr>
            <p:cNvPr id="39" name="Picture 3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84434" y="154131"/>
              <a:ext cx="822960" cy="822960"/>
            </a:xfrm>
            <a:prstGeom prst="rect">
              <a:avLst/>
            </a:prstGeom>
          </p:spPr>
        </p:pic>
        <p:cxnSp>
          <p:nvCxnSpPr>
            <p:cNvPr id="40" name="Straight Connector 39"/>
            <p:cNvCxnSpPr/>
            <p:nvPr/>
          </p:nvCxnSpPr>
          <p:spPr>
            <a:xfrm>
              <a:off x="8029825" y="154131"/>
              <a:ext cx="0" cy="82296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a:blip r:embed="rId11"/>
          <a:stretch>
            <a:fillRect/>
          </a:stretch>
        </p:blipFill>
        <p:spPr>
          <a:xfrm>
            <a:off x="8539795" y="292016"/>
            <a:ext cx="735372" cy="731520"/>
          </a:xfrm>
          <a:prstGeom prst="rect">
            <a:avLst/>
          </a:prstGeom>
        </p:spPr>
      </p:pic>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1552" y="4429892"/>
            <a:ext cx="363338" cy="36576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720460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mage2.jpeg"/>
          <p:cNvPicPr>
            <a:picLocks noChangeAspect="1"/>
          </p:cNvPicPr>
          <p:nvPr/>
        </p:nvPicPr>
        <p:blipFill>
          <a:blip r:embed="rId2">
            <a:extLst/>
          </a:blip>
          <a:stretch>
            <a:fillRect/>
          </a:stretch>
        </p:blipFill>
        <p:spPr>
          <a:xfrm>
            <a:off x="1524000" y="0"/>
            <a:ext cx="9144000" cy="6858000"/>
          </a:xfrm>
          <a:prstGeom prst="rect">
            <a:avLst/>
          </a:prstGeom>
          <a:ln w="12700">
            <a:miter lim="400000"/>
          </a:ln>
        </p:spPr>
      </p:pic>
      <p:sp>
        <p:nvSpPr>
          <p:cNvPr id="325" name="Shape 325"/>
          <p:cNvSpPr/>
          <p:nvPr/>
        </p:nvSpPr>
        <p:spPr>
          <a:xfrm>
            <a:off x="914400" y="265701"/>
            <a:ext cx="9753600" cy="630940"/>
          </a:xfrm>
          <a:prstGeom prst="rect">
            <a:avLst/>
          </a:prstGeom>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lvl1pPr defTabSz="914400">
              <a:defRPr sz="4800" b="1">
                <a:solidFill>
                  <a:srgbClr val="1D324B"/>
                </a:solidFill>
                <a:latin typeface="Calibri"/>
                <a:ea typeface="Calibri"/>
                <a:cs typeface="Calibri"/>
                <a:sym typeface="Calibri"/>
              </a:defRPr>
            </a:lvl1pPr>
          </a:lstStyle>
          <a:p>
            <a:r>
              <a:rPr sz="3500" dirty="0"/>
              <a:t>Colombia: DANE Pilot Project</a:t>
            </a:r>
          </a:p>
        </p:txBody>
      </p:sp>
      <p:sp>
        <p:nvSpPr>
          <p:cNvPr id="326" name="Shape 326"/>
          <p:cNvSpPr/>
          <p:nvPr/>
        </p:nvSpPr>
        <p:spPr>
          <a:xfrm>
            <a:off x="1266817" y="985976"/>
            <a:ext cx="9144000" cy="323163"/>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defTabSz="914400">
              <a:defRPr>
                <a:solidFill>
                  <a:srgbClr val="4B848C"/>
                </a:solidFill>
                <a:latin typeface="Calibri"/>
                <a:ea typeface="Calibri"/>
                <a:cs typeface="Calibri"/>
                <a:sym typeface="Calibri"/>
              </a:defRPr>
            </a:lvl1pPr>
          </a:lstStyle>
          <a:p>
            <a:r>
              <a:rPr sz="1500" dirty="0"/>
              <a:t>Monitoring Land Consumption and Population Growth</a:t>
            </a:r>
          </a:p>
        </p:txBody>
      </p:sp>
      <p:sp>
        <p:nvSpPr>
          <p:cNvPr id="327" name="Shape 327"/>
          <p:cNvSpPr/>
          <p:nvPr/>
        </p:nvSpPr>
        <p:spPr>
          <a:xfrm>
            <a:off x="1892793" y="1825629"/>
            <a:ext cx="4117526" cy="1174037"/>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p>
            <a:pPr defTabSz="642915">
              <a:defRPr sz="2000">
                <a:latin typeface="Arial"/>
                <a:ea typeface="Arial"/>
                <a:cs typeface="Arial"/>
                <a:sym typeface="Arial"/>
              </a:defRPr>
            </a:pPr>
            <a:r>
              <a:rPr sz="1406" dirty="0"/>
              <a:t>In Colombia, the National Administration Department (DANE) </a:t>
            </a:r>
            <a:r>
              <a:rPr lang="en-US" sz="1406" dirty="0" smtClean="0"/>
              <a:t>is </a:t>
            </a:r>
            <a:r>
              <a:rPr sz="1406" dirty="0" smtClean="0"/>
              <a:t>using </a:t>
            </a:r>
            <a:r>
              <a:rPr sz="1406" dirty="0"/>
              <a:t>Earth observations </a:t>
            </a:r>
            <a:r>
              <a:rPr lang="en-US" sz="1406" dirty="0" smtClean="0"/>
              <a:t>with population data </a:t>
            </a:r>
            <a:r>
              <a:rPr sz="1406" dirty="0" smtClean="0"/>
              <a:t>to </a:t>
            </a:r>
            <a:r>
              <a:rPr sz="1406" dirty="0"/>
              <a:t>examine SDG11, Indicator 11.3.1: Ratio of land consumption to population growth </a:t>
            </a:r>
          </a:p>
        </p:txBody>
      </p:sp>
      <p:pic>
        <p:nvPicPr>
          <p:cNvPr id="329" name="medellin-2225892.jpg"/>
          <p:cNvPicPr>
            <a:picLocks noChangeAspect="1"/>
          </p:cNvPicPr>
          <p:nvPr/>
        </p:nvPicPr>
        <p:blipFill>
          <a:blip r:embed="rId3">
            <a:extLst/>
          </a:blip>
          <a:srcRect l="10544" r="10544"/>
          <a:stretch>
            <a:fillRect/>
          </a:stretch>
        </p:blipFill>
        <p:spPr>
          <a:xfrm>
            <a:off x="6426890" y="2151287"/>
            <a:ext cx="4289197" cy="3624064"/>
          </a:xfrm>
          <a:prstGeom prst="rect">
            <a:avLst/>
          </a:prstGeom>
          <a:ln w="12700">
            <a:miter lim="400000"/>
          </a:ln>
        </p:spPr>
      </p:pic>
      <p:pic>
        <p:nvPicPr>
          <p:cNvPr id="330" name="image68.jpeg"/>
          <p:cNvPicPr>
            <a:picLocks noChangeAspect="1"/>
          </p:cNvPicPr>
          <p:nvPr/>
        </p:nvPicPr>
        <p:blipFill>
          <a:blip r:embed="rId4">
            <a:extLst/>
          </a:blip>
          <a:stretch>
            <a:fillRect/>
          </a:stretch>
        </p:blipFill>
        <p:spPr>
          <a:xfrm>
            <a:off x="1523998" y="6041152"/>
            <a:ext cx="9144002" cy="789467"/>
          </a:xfrm>
          <a:prstGeom prst="rect">
            <a:avLst/>
          </a:prstGeom>
          <a:ln w="12700">
            <a:miter lim="400000"/>
          </a:ln>
        </p:spPr>
      </p:pic>
      <p:pic>
        <p:nvPicPr>
          <p:cNvPr id="331" name="image25.png"/>
          <p:cNvPicPr>
            <a:picLocks noChangeAspect="1"/>
          </p:cNvPicPr>
          <p:nvPr/>
        </p:nvPicPr>
        <p:blipFill>
          <a:blip r:embed="rId5">
            <a:extLst/>
          </a:blip>
          <a:stretch>
            <a:fillRect/>
          </a:stretch>
        </p:blipFill>
        <p:spPr>
          <a:xfrm>
            <a:off x="914400" y="1843670"/>
            <a:ext cx="721210" cy="721211"/>
          </a:xfrm>
          <a:prstGeom prst="rect">
            <a:avLst/>
          </a:prstGeom>
          <a:ln w="12700">
            <a:miter lim="400000"/>
          </a:ln>
        </p:spPr>
      </p:pic>
      <p:pic>
        <p:nvPicPr>
          <p:cNvPr id="10" name="Content Placeholder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506248" y="80151"/>
            <a:ext cx="2161752" cy="50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http://static1.squarespace.com/static/55f7418ce4b0c5233375af19/t/56025f6be4b0f30d06959301/144299607773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085340" y="671708"/>
            <a:ext cx="1711252" cy="4831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11017962" y="126111"/>
            <a:ext cx="694677" cy="469486"/>
          </a:xfrm>
          <a:prstGeom prst="rect">
            <a:avLst/>
          </a:prstGeom>
        </p:spPr>
      </p:pic>
      <p:sp>
        <p:nvSpPr>
          <p:cNvPr id="25" name="Shape 328"/>
          <p:cNvSpPr/>
          <p:nvPr/>
        </p:nvSpPr>
        <p:spPr>
          <a:xfrm>
            <a:off x="1892793" y="3125957"/>
            <a:ext cx="4013737" cy="2839748"/>
          </a:xfrm>
          <a:prstGeom prst="rect">
            <a:avLst/>
          </a:prstGeom>
          <a:ln w="12700">
            <a:miter lim="400000"/>
          </a:ln>
          <a:extLst>
            <a:ext uri="{C572A759-6A51-4108-AA02-DFA0A04FC94B}">
              <ma14:wrappingTextBoxFlag xmlns:ma14="http://schemas.microsoft.com/office/mac/drawingml/2011/main" val="1"/>
            </a:ext>
          </a:extLst>
        </p:spPr>
        <p:txBody>
          <a:bodyPr wrap="square" lIns="65022" tIns="65022" rIns="65022" bIns="65022">
            <a:spAutoFit/>
          </a:bodyPr>
          <a:lstStyle>
            <a:lvl1pPr algn="l" defTabSz="914400">
              <a:defRPr sz="2800">
                <a:solidFill>
                  <a:srgbClr val="428B7C"/>
                </a:solidFill>
                <a:latin typeface="Calibri"/>
                <a:ea typeface="Calibri"/>
                <a:cs typeface="Calibri"/>
                <a:sym typeface="Calibri"/>
              </a:defRPr>
            </a:lvl1pPr>
          </a:lstStyle>
          <a:p>
            <a:pPr hangingPunct="0"/>
            <a:r>
              <a:rPr kumimoji="0" sz="1600" b="0" i="0" u="none" strike="noStrike" kern="0" cap="none" spc="0" normalizeH="0" baseline="0" noProof="0" dirty="0">
                <a:ln>
                  <a:noFill/>
                </a:ln>
                <a:solidFill>
                  <a:srgbClr val="428B7C"/>
                </a:solidFill>
                <a:effectLst/>
                <a:uLnTx/>
                <a:uFillTx/>
                <a:latin typeface="Calibri"/>
                <a:ea typeface="Calibri"/>
                <a:cs typeface="Calibri"/>
                <a:sym typeface="Calibri"/>
              </a:rPr>
              <a:t>DANE developed a method that incorporates freely available Landsat images with population </a:t>
            </a:r>
            <a:r>
              <a:rPr kumimoji="0" lang="en-US" sz="1600" b="0" i="0" u="none" strike="noStrike" kern="0" cap="none" spc="0" normalizeH="0" baseline="0" noProof="0" dirty="0" smtClean="0">
                <a:ln>
                  <a:noFill/>
                </a:ln>
                <a:solidFill>
                  <a:srgbClr val="428B7C"/>
                </a:solidFill>
                <a:effectLst/>
                <a:uLnTx/>
                <a:uFillTx/>
                <a:latin typeface="Calibri"/>
                <a:ea typeface="Calibri"/>
                <a:cs typeface="Calibri"/>
                <a:sym typeface="Calibri"/>
              </a:rPr>
              <a:t>projection </a:t>
            </a:r>
            <a:r>
              <a:rPr kumimoji="0" sz="1600" b="0" i="0" u="none" strike="noStrike" kern="0" cap="none" spc="0" normalizeH="0" baseline="0" noProof="0" dirty="0" smtClean="0">
                <a:ln>
                  <a:noFill/>
                </a:ln>
                <a:solidFill>
                  <a:srgbClr val="428B7C"/>
                </a:solidFill>
                <a:effectLst/>
                <a:uLnTx/>
                <a:uFillTx/>
                <a:latin typeface="Calibri"/>
                <a:ea typeface="Calibri"/>
                <a:cs typeface="Calibri"/>
                <a:sym typeface="Calibri"/>
              </a:rPr>
              <a:t>data</a:t>
            </a:r>
            <a:r>
              <a:rPr kumimoji="0" lang="en-US" sz="1600" b="0" i="0" u="none" strike="noStrike" kern="0" cap="none" spc="0" normalizeH="0" baseline="0" noProof="0" dirty="0" smtClean="0">
                <a:ln>
                  <a:noFill/>
                </a:ln>
                <a:solidFill>
                  <a:srgbClr val="428B7C"/>
                </a:solidFill>
                <a:effectLst/>
                <a:uLnTx/>
                <a:uFillTx/>
                <a:latin typeface="Calibri"/>
                <a:ea typeface="Calibri"/>
                <a:cs typeface="Calibri"/>
                <a:sym typeface="Calibri"/>
              </a:rPr>
              <a:t> </a:t>
            </a:r>
            <a:r>
              <a:rPr lang="en-US" sz="1600" kern="0" dirty="0" smtClean="0"/>
              <a:t>to </a:t>
            </a:r>
            <a:r>
              <a:rPr lang="en-US" sz="1600" kern="0" dirty="0"/>
              <a:t>measure </a:t>
            </a:r>
            <a:r>
              <a:rPr lang="en-US" sz="1600" kern="0" dirty="0" smtClean="0"/>
              <a:t>11.3.1 in 138 cities and </a:t>
            </a:r>
            <a:r>
              <a:rPr lang="en-US" sz="1600" kern="0" dirty="0"/>
              <a:t>4 metropolitan areas. </a:t>
            </a:r>
          </a:p>
          <a:p>
            <a:pPr hangingPunct="0"/>
            <a:endParaRPr lang="en-US" sz="1600" kern="0" dirty="0" smtClean="0"/>
          </a:p>
          <a:p>
            <a:pPr hangingPunct="0"/>
            <a:r>
              <a:rPr lang="en-US" sz="1600" kern="0" dirty="0" smtClean="0"/>
              <a:t>Software Used: Google Earth Engine, ArcGIS, R </a:t>
            </a:r>
          </a:p>
          <a:p>
            <a:pPr hangingPunct="0"/>
            <a:endParaRPr lang="en-US" sz="1600" kern="0" dirty="0"/>
          </a:p>
          <a:p>
            <a:pPr hangingPunct="0"/>
            <a:r>
              <a:rPr lang="en-US" sz="1600" kern="0" dirty="0"/>
              <a:t>GEO is collaborating with DANE and GPSDD to help scale this method to other countries in the region. </a:t>
            </a:r>
          </a:p>
          <a:p>
            <a:pPr hangingPunct="0"/>
            <a:endParaRPr kumimoji="0" sz="16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982563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18.jpeg"/>
          <p:cNvPicPr>
            <a:picLocks noChangeAspect="1"/>
          </p:cNvPicPr>
          <p:nvPr/>
        </p:nvPicPr>
        <p:blipFill>
          <a:blip r:embed="rId3">
            <a:extLst/>
          </a:blip>
          <a:stretch>
            <a:fillRect/>
          </a:stretch>
        </p:blipFill>
        <p:spPr>
          <a:xfrm>
            <a:off x="1524000" y="-1"/>
            <a:ext cx="9144001" cy="6858001"/>
          </a:xfrm>
          <a:prstGeom prst="rect">
            <a:avLst/>
          </a:prstGeom>
          <a:ln w="12700">
            <a:miter lim="400000"/>
          </a:ln>
        </p:spPr>
      </p:pic>
      <p:sp>
        <p:nvSpPr>
          <p:cNvPr id="214" name="Shape 214"/>
          <p:cNvSpPr/>
          <p:nvPr/>
        </p:nvSpPr>
        <p:spPr>
          <a:xfrm>
            <a:off x="1493274" y="1994596"/>
            <a:ext cx="9144001" cy="4044595"/>
          </a:xfrm>
          <a:prstGeom prst="rect">
            <a:avLst/>
          </a:prstGeom>
          <a:solidFill>
            <a:srgbClr val="FFFFFF"/>
          </a:solidFill>
          <a:ln w="12700">
            <a:miter lim="400000"/>
          </a:ln>
        </p:spPr>
        <p:txBody>
          <a:bodyPr lIns="35719" tIns="35719" rIns="35719" bIns="35719" anchor="ctr"/>
          <a:lstStyle/>
          <a:p>
            <a:pPr>
              <a:defRPr sz="2400"/>
            </a:pPr>
            <a:endParaRPr sz="1687"/>
          </a:p>
        </p:txBody>
      </p:sp>
      <p:sp>
        <p:nvSpPr>
          <p:cNvPr id="215" name="Shape 215"/>
          <p:cNvSpPr/>
          <p:nvPr/>
        </p:nvSpPr>
        <p:spPr>
          <a:xfrm>
            <a:off x="3230961" y="2835969"/>
            <a:ext cx="6205940" cy="3323985"/>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p>
            <a:pPr defTabSz="914367">
              <a:defRPr sz="1800">
                <a:latin typeface="Calibri"/>
                <a:ea typeface="Calibri"/>
                <a:cs typeface="Calibri"/>
                <a:sym typeface="Calibri"/>
              </a:defRPr>
            </a:pPr>
            <a:r>
              <a:rPr sz="1500" dirty="0"/>
              <a:t>Earth observations are crucial for measuring the extent of degraded land and identifying common land classification approaches, as well as for monitoring and forecasting agricultural production.</a:t>
            </a:r>
          </a:p>
          <a:p>
            <a:pPr defTabSz="914367">
              <a:defRPr sz="1800">
                <a:latin typeface="Calibri"/>
                <a:ea typeface="Calibri"/>
                <a:cs typeface="Calibri"/>
                <a:sym typeface="Calibri"/>
              </a:defRPr>
            </a:pPr>
            <a:endParaRPr sz="1500" dirty="0"/>
          </a:p>
          <a:p>
            <a:pPr defTabSz="914367">
              <a:defRPr sz="1800">
                <a:latin typeface="Calibri"/>
                <a:ea typeface="Calibri"/>
                <a:cs typeface="Calibri"/>
                <a:sym typeface="Calibri"/>
              </a:defRPr>
            </a:pPr>
            <a:r>
              <a:rPr sz="1500" dirty="0"/>
              <a:t>GEO is working with United Nations Food and Agriculture Organization (FAO) and other partners to integrate Earth observations into the monitoring framework for SDG2.</a:t>
            </a:r>
          </a:p>
          <a:p>
            <a:pPr defTabSz="914367">
              <a:defRPr sz="1800">
                <a:latin typeface="Calibri"/>
                <a:ea typeface="Calibri"/>
                <a:cs typeface="Calibri"/>
                <a:sym typeface="Calibri"/>
              </a:defRPr>
            </a:pPr>
            <a:endParaRPr sz="1500" dirty="0"/>
          </a:p>
          <a:p>
            <a:pPr defTabSz="914367">
              <a:defRPr sz="1800">
                <a:latin typeface="Calibri"/>
                <a:ea typeface="Calibri"/>
                <a:cs typeface="Calibri"/>
                <a:sym typeface="Calibri"/>
              </a:defRPr>
            </a:pPr>
            <a:r>
              <a:rPr sz="1500" dirty="0"/>
              <a:t>GEOGLAM, GEO’s agricultural monitoring flagship, is assisting FAO to identify global coverage indicators of food crops, in order to fight food insecurity.</a:t>
            </a:r>
          </a:p>
          <a:p>
            <a:pPr defTabSz="914367">
              <a:defRPr sz="1800">
                <a:latin typeface="Calibri"/>
                <a:ea typeface="Calibri"/>
                <a:cs typeface="Calibri"/>
                <a:sym typeface="Calibri"/>
              </a:defRPr>
            </a:pPr>
            <a:endParaRPr sz="1500" dirty="0"/>
          </a:p>
          <a:p>
            <a:pPr defTabSz="914367">
              <a:defRPr sz="1800">
                <a:latin typeface="Calibri"/>
                <a:ea typeface="Calibri"/>
                <a:cs typeface="Calibri"/>
                <a:sym typeface="Calibri"/>
              </a:defRPr>
            </a:pPr>
            <a:r>
              <a:rPr lang="en-US" sz="1500" dirty="0"/>
              <a:t>GEO, CEOS, </a:t>
            </a:r>
            <a:r>
              <a:rPr lang="en-US" sz="1500" dirty="0" smtClean="0"/>
              <a:t>GPSDD, </a:t>
            </a:r>
            <a:r>
              <a:rPr lang="en-US" sz="1500" dirty="0">
                <a:sym typeface="Calibri"/>
              </a:rPr>
              <a:t>Amazon and Strathmore University</a:t>
            </a:r>
            <a:r>
              <a:rPr lang="en-US" sz="1500" dirty="0" smtClean="0"/>
              <a:t> </a:t>
            </a:r>
            <a:r>
              <a:rPr lang="en-US" sz="1500" dirty="0"/>
              <a:t>are </a:t>
            </a:r>
            <a:r>
              <a:rPr lang="en-US" sz="1500" dirty="0"/>
              <a:t>working </a:t>
            </a:r>
            <a:r>
              <a:rPr lang="en-US" sz="1500" dirty="0" smtClean="0"/>
              <a:t>toward </a:t>
            </a:r>
            <a:r>
              <a:rPr lang="en-US" sz="1500" dirty="0"/>
              <a:t>the development </a:t>
            </a:r>
            <a:r>
              <a:rPr lang="en-US" sz="1500" dirty="0"/>
              <a:t>and deployment of a regional African Data </a:t>
            </a:r>
            <a:r>
              <a:rPr lang="en-US" sz="1500" dirty="0"/>
              <a:t>Cube to support 5 countries in central Africa: </a:t>
            </a:r>
            <a:r>
              <a:rPr lang="en-US" sz="1500" dirty="0">
                <a:solidFill>
                  <a:srgbClr val="0070C0"/>
                </a:solidFill>
              </a:rPr>
              <a:t>Kenya, Senegal, Sierra Leone, Ghana and </a:t>
            </a:r>
            <a:r>
              <a:rPr lang="en-US" sz="1500" dirty="0" smtClean="0">
                <a:solidFill>
                  <a:srgbClr val="0070C0"/>
                </a:solidFill>
              </a:rPr>
              <a:t>Tanzania</a:t>
            </a:r>
            <a:r>
              <a:rPr lang="en-US" sz="1500" dirty="0">
                <a:solidFill>
                  <a:srgbClr val="0070C0"/>
                </a:solidFill>
              </a:rPr>
              <a:t>. </a:t>
            </a:r>
            <a:endParaRPr sz="1500" dirty="0">
              <a:solidFill>
                <a:srgbClr val="0070C0"/>
              </a:solidFill>
            </a:endParaRPr>
          </a:p>
        </p:txBody>
      </p:sp>
      <p:sp>
        <p:nvSpPr>
          <p:cNvPr id="216" name="Shape 216"/>
          <p:cNvSpPr/>
          <p:nvPr/>
        </p:nvSpPr>
        <p:spPr>
          <a:xfrm>
            <a:off x="3208553" y="2368193"/>
            <a:ext cx="5107615" cy="492440"/>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defRPr sz="3400">
                <a:solidFill>
                  <a:srgbClr val="31859C"/>
                </a:solidFill>
                <a:latin typeface="Calibri"/>
                <a:ea typeface="Calibri"/>
                <a:cs typeface="Calibri"/>
                <a:sym typeface="Calibri"/>
              </a:defRPr>
            </a:lvl1pPr>
          </a:lstStyle>
          <a:p>
            <a:r>
              <a:rPr sz="2600" dirty="0"/>
              <a:t>Zero </a:t>
            </a:r>
            <a:r>
              <a:rPr sz="2600" dirty="0" smtClean="0"/>
              <a:t>Hunger</a:t>
            </a:r>
            <a:r>
              <a:rPr lang="en-US" sz="2600" dirty="0" smtClean="0"/>
              <a:t>, Life on Land</a:t>
            </a:r>
            <a:endParaRPr sz="2600" dirty="0"/>
          </a:p>
        </p:txBody>
      </p:sp>
      <p:pic>
        <p:nvPicPr>
          <p:cNvPr id="217" name="image68.jpeg"/>
          <p:cNvPicPr>
            <a:picLocks noChangeAspect="1"/>
          </p:cNvPicPr>
          <p:nvPr/>
        </p:nvPicPr>
        <p:blipFill>
          <a:blip r:embed="rId4">
            <a:extLst/>
          </a:blip>
          <a:stretch>
            <a:fillRect/>
          </a:stretch>
        </p:blipFill>
        <p:spPr>
          <a:xfrm>
            <a:off x="1523997" y="6055798"/>
            <a:ext cx="9144005" cy="789469"/>
          </a:xfrm>
          <a:prstGeom prst="rect">
            <a:avLst/>
          </a:prstGeom>
          <a:ln w="12700">
            <a:miter lim="400000"/>
          </a:ln>
        </p:spPr>
      </p:pic>
      <p:pic>
        <p:nvPicPr>
          <p:cNvPr id="218" name="image16.png"/>
          <p:cNvPicPr>
            <a:picLocks noChangeAspect="1"/>
          </p:cNvPicPr>
          <p:nvPr/>
        </p:nvPicPr>
        <p:blipFill>
          <a:blip r:embed="rId5">
            <a:extLst/>
          </a:blip>
          <a:stretch>
            <a:fillRect/>
          </a:stretch>
        </p:blipFill>
        <p:spPr>
          <a:xfrm>
            <a:off x="2169825" y="2482877"/>
            <a:ext cx="822220" cy="822219"/>
          </a:xfrm>
          <a:prstGeom prst="rect">
            <a:avLst/>
          </a:prstGeom>
          <a:ln w="12700">
            <a:miter lim="400000"/>
          </a:ln>
        </p:spPr>
      </p:pic>
      <p:sp>
        <p:nvSpPr>
          <p:cNvPr id="2" name="TextBox 1"/>
          <p:cNvSpPr txBox="1"/>
          <p:nvPr/>
        </p:nvSpPr>
        <p:spPr>
          <a:xfrm>
            <a:off x="1493274" y="6039191"/>
            <a:ext cx="9144001" cy="818809"/>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2372810" y="312077"/>
            <a:ext cx="6711813" cy="1723549"/>
          </a:xfrm>
          <a:prstGeom prst="rect">
            <a:avLst/>
          </a:prstGeom>
          <a:solidFill>
            <a:schemeClr val="bg1"/>
          </a:solidFill>
        </p:spPr>
        <p:txBody>
          <a:bodyPr wrap="square" rtlCol="0">
            <a:spAutoFit/>
          </a:bodyPr>
          <a:lstStyle/>
          <a:p>
            <a:r>
              <a:rPr lang="en-US" sz="3500" dirty="0" smtClean="0"/>
              <a:t>African Regional Data Cube</a:t>
            </a:r>
          </a:p>
          <a:p>
            <a:r>
              <a:rPr lang="en-US" i="1" dirty="0" smtClean="0">
                <a:solidFill>
                  <a:srgbClr val="0070C0"/>
                </a:solidFill>
              </a:rPr>
              <a:t>Coming in May 2018 ... A new satellite data solution providing critical Earth observation information to benefit central Africa </a:t>
            </a:r>
          </a:p>
          <a:p>
            <a:endParaRPr lang="en-US" sz="3500" dirty="0" smtClean="0"/>
          </a:p>
        </p:txBody>
      </p:sp>
      <p:grpSp>
        <p:nvGrpSpPr>
          <p:cNvPr id="10" name="Group 9"/>
          <p:cNvGrpSpPr/>
          <p:nvPr/>
        </p:nvGrpSpPr>
        <p:grpSpPr>
          <a:xfrm>
            <a:off x="10896476" y="216070"/>
            <a:ext cx="977569" cy="822960"/>
            <a:chOff x="8029825" y="154131"/>
            <a:chExt cx="977569" cy="822960"/>
          </a:xfrm>
        </p:grpSpPr>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84434" y="154131"/>
              <a:ext cx="822960" cy="822960"/>
            </a:xfrm>
            <a:prstGeom prst="rect">
              <a:avLst/>
            </a:prstGeom>
          </p:spPr>
        </p:pic>
        <p:cxnSp>
          <p:nvCxnSpPr>
            <p:cNvPr id="12" name="Straight Connector 11"/>
            <p:cNvCxnSpPr/>
            <p:nvPr/>
          </p:nvCxnSpPr>
          <p:spPr>
            <a:xfrm>
              <a:off x="8029825" y="154131"/>
              <a:ext cx="0" cy="82296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2" descr="https://img.clipartfest.com/3d23443559d5972475ea71f3ca8f1508_africa-map-clip-art-clipart-clipart-of-africa_317-350.jpeg"/>
          <p:cNvPicPr>
            <a:picLocks noChangeAspect="1" noChangeArrowheads="1"/>
          </p:cNvPicPr>
          <p:nvPr/>
        </p:nvPicPr>
        <p:blipFill>
          <a:blip r:embed="rId7" cstate="screen">
            <a:clrChange>
              <a:clrFrom>
                <a:srgbClr val="FDFFFC"/>
              </a:clrFrom>
              <a:clrTo>
                <a:srgbClr val="FDFFFC">
                  <a:alpha val="0"/>
                </a:srgbClr>
              </a:clrTo>
            </a:clrChange>
            <a:extLst>
              <a:ext uri="{28A0092B-C50C-407E-A947-70E740481C1C}">
                <a14:useLocalDpi xmlns:a14="http://schemas.microsoft.com/office/drawing/2010/main"/>
              </a:ext>
            </a:extLst>
          </a:blip>
          <a:srcRect/>
          <a:stretch>
            <a:fillRect/>
          </a:stretch>
        </p:blipFill>
        <p:spPr bwMode="auto">
          <a:xfrm>
            <a:off x="9853374" y="160871"/>
            <a:ext cx="845353" cy="933355"/>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1"/>
          <p:cNvSpPr>
            <a:spLocks noChangeAspect="1"/>
          </p:cNvSpPr>
          <p:nvPr/>
        </p:nvSpPr>
        <p:spPr>
          <a:xfrm>
            <a:off x="2151153" y="3453087"/>
            <a:ext cx="861079" cy="861079"/>
          </a:xfrm>
          <a:prstGeom prst="rect">
            <a:avLst/>
          </a:prstGeom>
          <a:blipFill>
            <a:blip r:embed="rId8" cstate="screen">
              <a:extLst>
                <a:ext uri="{28A0092B-C50C-407E-A947-70E740481C1C}">
                  <a14:useLocalDpi xmlns:a14="http://schemas.microsoft.com/office/drawing/2010/main"/>
                </a:ext>
              </a:extLst>
            </a:blip>
            <a:stretch>
              <a:fillRect/>
            </a:stretch>
          </a:blipFill>
          <a:effectLst>
            <a:outerShdw blurRad="50800" dist="38100" dir="18900000" algn="bl" rotWithShape="0">
              <a:prstClr val="black">
                <a:alpha val="40000"/>
              </a:prstClr>
            </a:outerShdw>
          </a:effectLst>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101752037"/>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6643" y="4572453"/>
            <a:ext cx="5186970" cy="3046988"/>
          </a:xfrm>
          <a:prstGeom prst="rect">
            <a:avLst/>
          </a:prstGeom>
        </p:spPr>
        <p:txBody>
          <a:bodyPr wrap="square">
            <a:spAutoFit/>
          </a:bodyPr>
          <a:lstStyle/>
          <a:p>
            <a:pPr marL="214313" indent="-214313">
              <a:buFont typeface="Calibri" panose="020F0502020204030204" pitchFamily="34" charset="0"/>
              <a:buChar char="»"/>
            </a:pPr>
            <a:endParaRPr lang="en-US" sz="1600" dirty="0"/>
          </a:p>
          <a:p>
            <a:pPr marL="214313" indent="-214313">
              <a:buFont typeface="Calibri" panose="020F0502020204030204" pitchFamily="34" charset="0"/>
              <a:buChar char="»"/>
            </a:pPr>
            <a:r>
              <a:rPr lang="en-US" sz="1600" dirty="0"/>
              <a:t>UN Environment, in its custodian role, is examining ways to distribute developed methods and products to countries, in support of SDG monitoring and reporting.</a:t>
            </a:r>
          </a:p>
          <a:p>
            <a:pPr marL="214313" indent="-214313">
              <a:buFont typeface="Calibri" panose="020F0502020204030204" pitchFamily="34" charset="0"/>
              <a:buChar char="»"/>
            </a:pPr>
            <a:endParaRPr lang="en-US" sz="1600" dirty="0"/>
          </a:p>
          <a:p>
            <a:pPr marL="214313" indent="-214313">
              <a:buFont typeface="Calibri" panose="020F0502020204030204" pitchFamily="34" charset="0"/>
              <a:buChar char="»"/>
            </a:pPr>
            <a:r>
              <a:rPr lang="en-US" sz="1600" dirty="0"/>
              <a:t>Example: The NASA –UMD pilot study (Fig. 1 &amp; 2)</a:t>
            </a:r>
            <a:r>
              <a:rPr lang="en-US" sz="1600" dirty="0"/>
              <a:t> serves as a proof of concept for similar future applications and </a:t>
            </a:r>
            <a:r>
              <a:rPr lang="en-US" sz="1600" dirty="0"/>
              <a:t>provides a </a:t>
            </a:r>
            <a:r>
              <a:rPr lang="en-US" sz="1600" dirty="0"/>
              <a:t>means for countries to adapt the EO methods to meet their </a:t>
            </a:r>
            <a:r>
              <a:rPr lang="en-US" sz="1600" dirty="0"/>
              <a:t>needs.</a:t>
            </a:r>
          </a:p>
          <a:p>
            <a:pPr marL="214313" indent="-214313">
              <a:buFont typeface="Calibri" panose="020F0502020204030204" pitchFamily="34" charset="0"/>
              <a:buChar char="»"/>
            </a:pPr>
            <a:endParaRPr lang="en-US" sz="1600" dirty="0"/>
          </a:p>
          <a:p>
            <a:pPr marL="214313" indent="-214313">
              <a:buFont typeface="Calibri" panose="020F0502020204030204" pitchFamily="34" charset="0"/>
              <a:buChar char="»"/>
            </a:pPr>
            <a:endParaRPr lang="en-US" sz="1600" dirty="0"/>
          </a:p>
          <a:p>
            <a:pPr marL="214313" indent="-214313">
              <a:buFont typeface="Calibri" panose="020F0502020204030204" pitchFamily="34" charset="0"/>
              <a:buChar char="»"/>
            </a:pPr>
            <a:endParaRPr lang="en-US" sz="1600" dirty="0"/>
          </a:p>
        </p:txBody>
      </p:sp>
      <p:sp>
        <p:nvSpPr>
          <p:cNvPr id="2" name="Title 1"/>
          <p:cNvSpPr>
            <a:spLocks noGrp="1"/>
          </p:cNvSpPr>
          <p:nvPr>
            <p:ph type="title"/>
          </p:nvPr>
        </p:nvSpPr>
        <p:spPr>
          <a:xfrm>
            <a:off x="2619397" y="63220"/>
            <a:ext cx="7710466" cy="685800"/>
          </a:xfrm>
        </p:spPr>
        <p:txBody>
          <a:bodyPr>
            <a:noAutofit/>
          </a:bodyPr>
          <a:lstStyle/>
          <a:p>
            <a:pPr algn="ctr"/>
            <a:r>
              <a:rPr lang="en-US" sz="2200" b="1" dirty="0">
                <a:solidFill>
                  <a:srgbClr val="002060"/>
                </a:solidFill>
                <a:latin typeface="Calibri" charset="0"/>
                <a:ea typeface="Calibri" charset="0"/>
                <a:cs typeface="Calibri" charset="0"/>
              </a:rPr>
              <a:t>Piloting the </a:t>
            </a:r>
            <a:r>
              <a:rPr lang="en-US" sz="2200" b="1" dirty="0">
                <a:solidFill>
                  <a:srgbClr val="002060"/>
                </a:solidFill>
                <a:latin typeface="Calibri" charset="0"/>
                <a:ea typeface="Calibri" charset="0"/>
                <a:cs typeface="Calibri" charset="0"/>
              </a:rPr>
              <a:t>Use of </a:t>
            </a:r>
            <a:r>
              <a:rPr lang="en-US" sz="2200" b="1" dirty="0">
                <a:solidFill>
                  <a:srgbClr val="002060"/>
                </a:solidFill>
                <a:latin typeface="Calibri" charset="0"/>
                <a:ea typeface="Calibri" charset="0"/>
                <a:cs typeface="Calibri" charset="0"/>
              </a:rPr>
              <a:t>Earth </a:t>
            </a:r>
            <a:r>
              <a:rPr lang="en-US" sz="2200" b="1" dirty="0">
                <a:solidFill>
                  <a:srgbClr val="002060"/>
                </a:solidFill>
                <a:latin typeface="Calibri" charset="0"/>
                <a:ea typeface="Calibri" charset="0"/>
                <a:cs typeface="Calibri" charset="0"/>
              </a:rPr>
              <a:t>Observations for Monitoring </a:t>
            </a:r>
            <a:r>
              <a:rPr lang="en-US" sz="2200" b="1" dirty="0">
                <a:solidFill>
                  <a:srgbClr val="002060"/>
                </a:solidFill>
                <a:latin typeface="Calibri" charset="0"/>
                <a:ea typeface="Calibri" charset="0"/>
                <a:cs typeface="Calibri" charset="0"/>
              </a:rPr>
              <a:t>Extent </a:t>
            </a:r>
            <a:r>
              <a:rPr lang="en-US" sz="2200" b="1">
                <a:solidFill>
                  <a:srgbClr val="002060"/>
                </a:solidFill>
                <a:latin typeface="Calibri" charset="0"/>
                <a:ea typeface="Calibri" charset="0"/>
                <a:cs typeface="Calibri" charset="0"/>
              </a:rPr>
              <a:t>of </a:t>
            </a:r>
            <a:r>
              <a:rPr lang="en-US" sz="2200" b="1" smtClean="0">
                <a:solidFill>
                  <a:srgbClr val="002060"/>
                </a:solidFill>
                <a:latin typeface="Calibri" charset="0"/>
                <a:ea typeface="Calibri" charset="0"/>
                <a:cs typeface="Calibri" charset="0"/>
              </a:rPr>
              <a:t/>
            </a:r>
            <a:br>
              <a:rPr lang="en-US" sz="2200" b="1" smtClean="0">
                <a:solidFill>
                  <a:srgbClr val="002060"/>
                </a:solidFill>
                <a:latin typeface="Calibri" charset="0"/>
                <a:ea typeface="Calibri" charset="0"/>
                <a:cs typeface="Calibri" charset="0"/>
              </a:rPr>
            </a:br>
            <a:r>
              <a:rPr lang="en-US" sz="2200" b="1" smtClean="0">
                <a:solidFill>
                  <a:srgbClr val="002060"/>
                </a:solidFill>
                <a:latin typeface="Calibri" charset="0"/>
                <a:ea typeface="Calibri" charset="0"/>
                <a:cs typeface="Calibri" charset="0"/>
              </a:rPr>
              <a:t>Water-Related </a:t>
            </a:r>
            <a:r>
              <a:rPr lang="en-US" sz="2200" b="1" dirty="0">
                <a:solidFill>
                  <a:srgbClr val="002060"/>
                </a:solidFill>
                <a:latin typeface="Calibri" charset="0"/>
                <a:ea typeface="Calibri" charset="0"/>
                <a:cs typeface="Calibri" charset="0"/>
              </a:rPr>
              <a:t>Ecosystems </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1016"/>
          <a:stretch/>
        </p:blipFill>
        <p:spPr>
          <a:xfrm>
            <a:off x="856643" y="956491"/>
            <a:ext cx="4663440" cy="222416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643" y="3209271"/>
            <a:ext cx="4663440" cy="865226"/>
          </a:xfrm>
          <a:prstGeom prst="rect">
            <a:avLst/>
          </a:prstGeom>
        </p:spPr>
      </p:pic>
      <p:sp>
        <p:nvSpPr>
          <p:cNvPr id="14" name="Rectangle 13"/>
          <p:cNvSpPr/>
          <p:nvPr/>
        </p:nvSpPr>
        <p:spPr>
          <a:xfrm>
            <a:off x="6200775" y="956491"/>
            <a:ext cx="5182843" cy="2126223"/>
          </a:xfrm>
          <a:prstGeom prst="rect">
            <a:avLst/>
          </a:prstGeom>
        </p:spPr>
        <p:txBody>
          <a:bodyPr wrap="square">
            <a:spAutoFit/>
          </a:bodyPr>
          <a:lstStyle/>
          <a:p>
            <a:pPr algn="ctr">
              <a:spcAft>
                <a:spcPts val="450"/>
              </a:spcAft>
            </a:pPr>
            <a:r>
              <a:rPr lang="en-US" sz="1600" b="1" dirty="0">
                <a:solidFill>
                  <a:srgbClr val="000000"/>
                </a:solidFill>
              </a:rPr>
              <a:t>EO4SDG has an ongoing, productive partnership with UN Environment</a:t>
            </a:r>
            <a:endParaRPr lang="en-US" sz="1600" dirty="0">
              <a:solidFill>
                <a:srgbClr val="000000"/>
              </a:solidFill>
            </a:endParaRPr>
          </a:p>
          <a:p>
            <a:endParaRPr lang="en-US" sz="1600" dirty="0"/>
          </a:p>
          <a:p>
            <a:r>
              <a:rPr lang="en-US" sz="1600" dirty="0"/>
              <a:t>Together with NASA, ESA</a:t>
            </a:r>
            <a:r>
              <a:rPr lang="en-US" sz="1600" dirty="0" smtClean="0"/>
              <a:t>, and JRC</a:t>
            </a:r>
            <a:r>
              <a:rPr lang="en-US" sz="1600" dirty="0"/>
              <a:t>, </a:t>
            </a:r>
            <a:r>
              <a:rPr lang="en-US" sz="1600" dirty="0"/>
              <a:t>GEO is working with UN Environment to explore the applicability of EO datasets and tools in support of national reporting for changes over time in the extent of water-related ecosystems (indicator 6.6.1 under SDG 6, </a:t>
            </a:r>
            <a:r>
              <a:rPr lang="en-US" sz="1600" i="1" dirty="0"/>
              <a:t>Water and Sanitation</a:t>
            </a:r>
            <a:r>
              <a:rPr lang="en-US" sz="1600" dirty="0"/>
              <a:t>)  </a:t>
            </a:r>
          </a:p>
        </p:txBody>
      </p:sp>
      <p:sp>
        <p:nvSpPr>
          <p:cNvPr id="17" name="TextBox 16"/>
          <p:cNvSpPr txBox="1"/>
          <p:nvPr/>
        </p:nvSpPr>
        <p:spPr>
          <a:xfrm>
            <a:off x="856643" y="4074497"/>
            <a:ext cx="4663440" cy="646331"/>
          </a:xfrm>
          <a:prstGeom prst="rect">
            <a:avLst/>
          </a:prstGeom>
          <a:noFill/>
        </p:spPr>
        <p:txBody>
          <a:bodyPr wrap="square" rtlCol="0">
            <a:spAutoFit/>
          </a:bodyPr>
          <a:lstStyle/>
          <a:p>
            <a:pPr algn="just"/>
            <a:r>
              <a:rPr lang="en-US" sz="1200" b="1" dirty="0"/>
              <a:t>Figure 1 </a:t>
            </a:r>
            <a:r>
              <a:rPr lang="en-US" sz="1200" dirty="0"/>
              <a:t>Map of countries considered in the NASA-UMD pilot effort, with the parameters/sub-indicators investigated, and summary of the components measured and datasets used for the pilot study. </a:t>
            </a:r>
            <a:endParaRPr lang="en-US" sz="1200"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629" y="3195436"/>
            <a:ext cx="2358264" cy="2353352"/>
          </a:xfrm>
          <a:prstGeom prst="rect">
            <a:avLst/>
          </a:prstGeom>
        </p:spPr>
      </p:pic>
      <p:pic>
        <p:nvPicPr>
          <p:cNvPr id="19"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1058" y="3195436"/>
            <a:ext cx="2354913" cy="2350008"/>
          </a:xfrm>
          <a:prstGeom prst="rect">
            <a:avLst/>
          </a:prstGeom>
        </p:spPr>
      </p:pic>
      <p:sp>
        <p:nvSpPr>
          <p:cNvPr id="20" name="TextBox 19"/>
          <p:cNvSpPr txBox="1"/>
          <p:nvPr/>
        </p:nvSpPr>
        <p:spPr>
          <a:xfrm>
            <a:off x="6474629" y="5628610"/>
            <a:ext cx="4972859" cy="1015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n-US" sz="1200" b="1" dirty="0"/>
              <a:t>Figure 2 </a:t>
            </a:r>
            <a:r>
              <a:rPr lang="en-US" sz="1200" dirty="0">
                <a:solidFill>
                  <a:schemeClr val="tx2"/>
                </a:solidFill>
              </a:rPr>
              <a:t>(left): </a:t>
            </a:r>
            <a:r>
              <a:rPr lang="en-US" sz="1200" dirty="0"/>
              <a:t>False color composite MODIS surface reflectance image of several lakes, the largest of which is Lake Bangweulu, and associated swamps in Zambia. Imagery is an 8-day composite collected from a period beginning on </a:t>
            </a:r>
            <a:r>
              <a:rPr lang="en-US" sz="1200" dirty="0"/>
              <a:t>7/12/13.</a:t>
            </a:r>
            <a:r>
              <a:rPr lang="en-US" sz="1200" dirty="0">
                <a:solidFill>
                  <a:schemeClr val="tx2"/>
                </a:solidFill>
              </a:rPr>
              <a:t> </a:t>
            </a:r>
            <a:r>
              <a:rPr lang="en-US" sz="1200" dirty="0">
                <a:solidFill>
                  <a:schemeClr val="tx2"/>
                </a:solidFill>
              </a:rPr>
              <a:t>(right) </a:t>
            </a:r>
            <a:r>
              <a:rPr lang="en-US" sz="1200" dirty="0"/>
              <a:t>The </a:t>
            </a:r>
            <a:r>
              <a:rPr lang="en-US" sz="1200" dirty="0"/>
              <a:t>annual water dataset, </a:t>
            </a:r>
            <a:r>
              <a:rPr lang="en-US" sz="1200" dirty="0"/>
              <a:t>overlain </a:t>
            </a:r>
            <a:r>
              <a:rPr lang="en-US" sz="1200" dirty="0"/>
              <a:t>in blue, showing measured spatial extent of open water for the year </a:t>
            </a:r>
            <a:r>
              <a:rPr lang="en-US" sz="1200" dirty="0"/>
              <a:t>2013 (</a:t>
            </a:r>
            <a:r>
              <a:rPr lang="en-US" sz="1200" b="1" dirty="0"/>
              <a:t>Credit: </a:t>
            </a:r>
            <a:r>
              <a:rPr lang="en-US" sz="1200" dirty="0" err="1"/>
              <a:t>Vermote</a:t>
            </a:r>
            <a:r>
              <a:rPr lang="en-US" sz="1200" dirty="0"/>
              <a:t> </a:t>
            </a:r>
            <a:r>
              <a:rPr lang="en-US" sz="1200" dirty="0"/>
              <a:t>E. et al., 2015) </a:t>
            </a:r>
            <a:endParaRPr lang="en-US" sz="1200" i="1" dirty="0">
              <a:solidFill>
                <a:schemeClr val="tx2"/>
              </a:solidFill>
            </a:endParaRPr>
          </a:p>
        </p:txBody>
      </p:sp>
      <p:sp>
        <p:nvSpPr>
          <p:cNvPr id="3" name="TextBox 2"/>
          <p:cNvSpPr txBox="1"/>
          <p:nvPr/>
        </p:nvSpPr>
        <p:spPr>
          <a:xfrm>
            <a:off x="1613882" y="0"/>
            <a:ext cx="976919" cy="369332"/>
          </a:xfrm>
          <a:prstGeom prst="rect">
            <a:avLst/>
          </a:prstGeom>
          <a:solidFill>
            <a:schemeClr val="bg1"/>
          </a:solidFill>
        </p:spPr>
        <p:txBody>
          <a:bodyPr wrap="square" rtlCol="0">
            <a:spAutoFit/>
          </a:bodyPr>
          <a:lstStyle/>
          <a:p>
            <a:endParaRPr lang="en-US" dirty="0"/>
          </a:p>
        </p:txBody>
      </p:sp>
      <p:pic>
        <p:nvPicPr>
          <p:cNvPr id="15" name="Content Placeholder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56643" y="462215"/>
            <a:ext cx="1762754" cy="408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7129" y="25442"/>
            <a:ext cx="1086703" cy="380678"/>
          </a:xfrm>
          <a:prstGeom prst="rect">
            <a:avLst/>
          </a:prstGeom>
        </p:spPr>
      </p:pic>
      <p:pic>
        <p:nvPicPr>
          <p:cNvPr id="21" name="Picture 20"/>
          <p:cNvPicPr>
            <a:picLocks noChangeAspect="1"/>
          </p:cNvPicPr>
          <p:nvPr/>
        </p:nvPicPr>
        <p:blipFill>
          <a:blip r:embed="rId9"/>
          <a:stretch>
            <a:fillRect/>
          </a:stretch>
        </p:blipFill>
        <p:spPr>
          <a:xfrm>
            <a:off x="10980860" y="112906"/>
            <a:ext cx="933258" cy="586428"/>
          </a:xfrm>
          <a:prstGeom prst="rect">
            <a:avLst/>
          </a:prstGeom>
        </p:spPr>
      </p:pic>
    </p:spTree>
    <p:extLst>
      <p:ext uri="{BB962C8B-B14F-4D97-AF65-F5344CB8AC3E}">
        <p14:creationId xmlns:p14="http://schemas.microsoft.com/office/powerpoint/2010/main" val="1230370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GEO-slides47.jpg"/>
          <p:cNvPicPr>
            <a:picLocks noChangeAspect="1"/>
          </p:cNvPicPr>
          <p:nvPr/>
        </p:nvPicPr>
        <p:blipFill>
          <a:blip r:embed="rId2">
            <a:extLst/>
          </a:blip>
          <a:stretch>
            <a:fillRect/>
          </a:stretch>
        </p:blipFill>
        <p:spPr>
          <a:xfrm>
            <a:off x="1514603" y="-1"/>
            <a:ext cx="9144001" cy="6858001"/>
          </a:xfrm>
          <a:prstGeom prst="rect">
            <a:avLst/>
          </a:prstGeom>
          <a:ln w="12700">
            <a:miter lim="400000"/>
          </a:ln>
        </p:spPr>
      </p:pic>
      <p:sp>
        <p:nvSpPr>
          <p:cNvPr id="313" name="Shape 313"/>
          <p:cNvSpPr/>
          <p:nvPr/>
        </p:nvSpPr>
        <p:spPr>
          <a:xfrm>
            <a:off x="1524000" y="444542"/>
            <a:ext cx="9144001" cy="646329"/>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defTabSz="1300480">
              <a:defRPr sz="4800" b="1">
                <a:solidFill>
                  <a:srgbClr val="1D324B"/>
                </a:solidFill>
                <a:latin typeface="Calibri"/>
                <a:ea typeface="Calibri"/>
                <a:cs typeface="Calibri"/>
                <a:sym typeface="Calibri"/>
              </a:defRPr>
            </a:lvl1pPr>
          </a:lstStyle>
          <a:p>
            <a:r>
              <a:rPr sz="3600"/>
              <a:t>GEO Land Degradation Neutrality</a:t>
            </a:r>
          </a:p>
        </p:txBody>
      </p:sp>
      <p:sp>
        <p:nvSpPr>
          <p:cNvPr id="314" name="Shape 314"/>
          <p:cNvSpPr/>
          <p:nvPr/>
        </p:nvSpPr>
        <p:spPr>
          <a:xfrm>
            <a:off x="2040612" y="2766667"/>
            <a:ext cx="3562057" cy="2400655"/>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p>
            <a:pPr defTabSz="914367">
              <a:defRPr sz="1800">
                <a:latin typeface="Calibri"/>
                <a:ea typeface="Calibri"/>
                <a:cs typeface="Calibri"/>
                <a:sym typeface="Calibri"/>
              </a:defRPr>
            </a:pPr>
            <a:r>
              <a:rPr sz="1500" dirty="0"/>
              <a:t>GEO is partnering with UNCCD to help countries develop the capacity to monitor and report on SDG 15.3.1: </a:t>
            </a:r>
            <a:r>
              <a:rPr sz="1500" i="1" dirty="0"/>
              <a:t>“proportion of land that is degraded over total land area”</a:t>
            </a:r>
          </a:p>
          <a:p>
            <a:pPr defTabSz="914367">
              <a:defRPr sz="1800">
                <a:latin typeface="Calibri"/>
                <a:ea typeface="Calibri"/>
                <a:cs typeface="Calibri"/>
                <a:sym typeface="Calibri"/>
              </a:defRPr>
            </a:pPr>
            <a:endParaRPr sz="1500" i="1" dirty="0"/>
          </a:p>
          <a:p>
            <a:pPr defTabSz="914367">
              <a:defRPr sz="1800">
                <a:latin typeface="Calibri"/>
                <a:ea typeface="Calibri"/>
                <a:cs typeface="Calibri"/>
                <a:sym typeface="Calibri"/>
              </a:defRPr>
            </a:pPr>
            <a:r>
              <a:rPr sz="1500" dirty="0"/>
              <a:t>The GEO Land Degradation Neutrality Initiative will interact other activities in the GEO Work Programme, including GEOBON (biodiversity), GEOGLAM (agriculture), GFOI (forests), and EO4SDG (SDGs).</a:t>
            </a:r>
          </a:p>
        </p:txBody>
      </p:sp>
      <p:sp>
        <p:nvSpPr>
          <p:cNvPr id="315" name="Shape 315"/>
          <p:cNvSpPr/>
          <p:nvPr/>
        </p:nvSpPr>
        <p:spPr>
          <a:xfrm>
            <a:off x="2040612" y="2020694"/>
            <a:ext cx="3816426" cy="769439"/>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p>
            <a:pPr defTabSz="914367">
              <a:defRPr sz="2800">
                <a:solidFill>
                  <a:srgbClr val="31859C"/>
                </a:solidFill>
                <a:latin typeface="Calibri"/>
                <a:ea typeface="Calibri"/>
                <a:cs typeface="Calibri"/>
                <a:sym typeface="Calibri"/>
              </a:defRPr>
            </a:pPr>
            <a:r>
              <a:rPr sz="2200" dirty="0"/>
              <a:t>Earth Observations</a:t>
            </a:r>
          </a:p>
          <a:p>
            <a:pPr defTabSz="914367">
              <a:defRPr sz="2800">
                <a:solidFill>
                  <a:srgbClr val="31859C"/>
                </a:solidFill>
                <a:latin typeface="Calibri"/>
                <a:ea typeface="Calibri"/>
                <a:cs typeface="Calibri"/>
                <a:sym typeface="Calibri"/>
              </a:defRPr>
            </a:pPr>
            <a:r>
              <a:rPr sz="2200" dirty="0"/>
              <a:t>for Land Degradation</a:t>
            </a:r>
          </a:p>
        </p:txBody>
      </p:sp>
      <p:pic>
        <p:nvPicPr>
          <p:cNvPr id="316" name="image29.png"/>
          <p:cNvPicPr>
            <a:picLocks noChangeAspect="1"/>
          </p:cNvPicPr>
          <p:nvPr/>
        </p:nvPicPr>
        <p:blipFill>
          <a:blip r:embed="rId3">
            <a:extLst/>
          </a:blip>
          <a:stretch>
            <a:fillRect/>
          </a:stretch>
        </p:blipFill>
        <p:spPr>
          <a:xfrm>
            <a:off x="1114542" y="2120666"/>
            <a:ext cx="721211" cy="721211"/>
          </a:xfrm>
          <a:prstGeom prst="rect">
            <a:avLst/>
          </a:prstGeom>
          <a:ln w="12700">
            <a:miter lim="400000"/>
          </a:ln>
        </p:spPr>
      </p:pic>
      <p:sp>
        <p:nvSpPr>
          <p:cNvPr id="317" name="Shape 317"/>
          <p:cNvSpPr/>
          <p:nvPr/>
        </p:nvSpPr>
        <p:spPr>
          <a:xfrm>
            <a:off x="1524000" y="1010320"/>
            <a:ext cx="9144001" cy="492440"/>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defTabSz="1300480">
              <a:defRPr sz="3400">
                <a:solidFill>
                  <a:srgbClr val="31859C"/>
                </a:solidFill>
                <a:latin typeface="Calibri"/>
                <a:ea typeface="Calibri"/>
                <a:cs typeface="Calibri"/>
                <a:sym typeface="Calibri"/>
              </a:defRPr>
            </a:lvl1pPr>
          </a:lstStyle>
          <a:p>
            <a:r>
              <a:rPr sz="2600" dirty="0"/>
              <a:t>Proposed GEO Work Programme Initiative</a:t>
            </a:r>
          </a:p>
        </p:txBody>
      </p:sp>
      <p:pic>
        <p:nvPicPr>
          <p:cNvPr id="318" name="gbagyi-woman-2791749.jpg"/>
          <p:cNvPicPr>
            <a:picLocks noChangeAspect="1"/>
          </p:cNvPicPr>
          <p:nvPr/>
        </p:nvPicPr>
        <p:blipFill>
          <a:blip r:embed="rId4">
            <a:extLst/>
          </a:blip>
          <a:srcRect r="21621"/>
          <a:stretch>
            <a:fillRect/>
          </a:stretch>
        </p:blipFill>
        <p:spPr>
          <a:xfrm>
            <a:off x="6564191" y="2228133"/>
            <a:ext cx="4260004" cy="3623462"/>
          </a:xfrm>
          <a:prstGeom prst="rect">
            <a:avLst/>
          </a:prstGeom>
          <a:ln w="12700">
            <a:miter lim="400000"/>
          </a:ln>
        </p:spPr>
      </p:pic>
      <p:pic>
        <p:nvPicPr>
          <p:cNvPr id="319" name="gfoi.png"/>
          <p:cNvPicPr>
            <a:picLocks noChangeAspect="1"/>
          </p:cNvPicPr>
          <p:nvPr/>
        </p:nvPicPr>
        <p:blipFill>
          <a:blip r:embed="rId5">
            <a:extLst/>
          </a:blip>
          <a:stretch>
            <a:fillRect/>
          </a:stretch>
        </p:blipFill>
        <p:spPr>
          <a:xfrm>
            <a:off x="3904135" y="5691062"/>
            <a:ext cx="656803" cy="339943"/>
          </a:xfrm>
          <a:prstGeom prst="rect">
            <a:avLst/>
          </a:prstGeom>
          <a:ln w="12700">
            <a:miter lim="400000"/>
          </a:ln>
        </p:spPr>
      </p:pic>
      <p:pic>
        <p:nvPicPr>
          <p:cNvPr id="320" name="geoglam.png"/>
          <p:cNvPicPr>
            <a:picLocks noChangeAspect="1"/>
          </p:cNvPicPr>
          <p:nvPr/>
        </p:nvPicPr>
        <p:blipFill>
          <a:blip r:embed="rId6">
            <a:extLst/>
          </a:blip>
          <a:stretch>
            <a:fillRect/>
          </a:stretch>
        </p:blipFill>
        <p:spPr>
          <a:xfrm>
            <a:off x="2490494" y="5667960"/>
            <a:ext cx="932880" cy="285462"/>
          </a:xfrm>
          <a:prstGeom prst="rect">
            <a:avLst/>
          </a:prstGeom>
          <a:ln w="12700">
            <a:miter lim="400000"/>
          </a:ln>
        </p:spPr>
      </p:pic>
      <p:pic>
        <p:nvPicPr>
          <p:cNvPr id="321" name="geobon.png"/>
          <p:cNvPicPr>
            <a:picLocks noChangeAspect="1"/>
          </p:cNvPicPr>
          <p:nvPr/>
        </p:nvPicPr>
        <p:blipFill>
          <a:blip r:embed="rId7">
            <a:extLst/>
          </a:blip>
          <a:stretch>
            <a:fillRect/>
          </a:stretch>
        </p:blipFill>
        <p:spPr>
          <a:xfrm>
            <a:off x="2505934" y="5238083"/>
            <a:ext cx="932880" cy="209121"/>
          </a:xfrm>
          <a:prstGeom prst="rect">
            <a:avLst/>
          </a:prstGeom>
          <a:ln w="12700">
            <a:miter lim="400000"/>
          </a:ln>
        </p:spPr>
      </p:pic>
      <p:pic>
        <p:nvPicPr>
          <p:cNvPr id="322" name="eo4sdg-logo.png"/>
          <p:cNvPicPr>
            <a:picLocks noChangeAspect="1"/>
          </p:cNvPicPr>
          <p:nvPr/>
        </p:nvPicPr>
        <p:blipFill>
          <a:blip r:embed="rId8">
            <a:extLst/>
          </a:blip>
          <a:stretch>
            <a:fillRect/>
          </a:stretch>
        </p:blipFill>
        <p:spPr>
          <a:xfrm>
            <a:off x="3871644" y="5196640"/>
            <a:ext cx="1378587" cy="339943"/>
          </a:xfrm>
          <a:prstGeom prst="rect">
            <a:avLst/>
          </a:prstGeom>
          <a:ln w="12700">
            <a:miter lim="400000"/>
          </a:ln>
        </p:spPr>
      </p:pic>
    </p:spTree>
    <p:extLst>
      <p:ext uri="{BB962C8B-B14F-4D97-AF65-F5344CB8AC3E}">
        <p14:creationId xmlns:p14="http://schemas.microsoft.com/office/powerpoint/2010/main" val="206082270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4736724" y="1543516"/>
            <a:ext cx="0" cy="456038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a:xfrm>
            <a:off x="6903869" y="479084"/>
            <a:ext cx="3478033"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45076" y="479084"/>
            <a:ext cx="3474720"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5770" y="73022"/>
            <a:ext cx="812125" cy="812125"/>
          </a:xfrm>
          <a:prstGeom prst="rect">
            <a:avLst/>
          </a:prstGeom>
        </p:spPr>
      </p:pic>
      <p:sp>
        <p:nvSpPr>
          <p:cNvPr id="21" name="TextBox 20"/>
          <p:cNvSpPr txBox="1"/>
          <p:nvPr/>
        </p:nvSpPr>
        <p:spPr>
          <a:xfrm>
            <a:off x="7100047" y="1726626"/>
            <a:ext cx="3460814" cy="4862870"/>
          </a:xfrm>
          <a:prstGeom prst="rect">
            <a:avLst/>
          </a:prstGeom>
          <a:noFill/>
        </p:spPr>
        <p:txBody>
          <a:bodyPr wrap="square" rtlCol="0">
            <a:spAutoFit/>
          </a:bodyPr>
          <a:lstStyle/>
          <a:p>
            <a:endParaRPr lang="en-US" sz="3100" b="1" i="1" dirty="0">
              <a:solidFill>
                <a:srgbClr val="000000"/>
              </a:solidFill>
              <a:latin typeface="Candara" panose="020E0502030303020204" pitchFamily="34" charset="0"/>
            </a:endParaRPr>
          </a:p>
          <a:p>
            <a:endParaRPr lang="en-US" sz="3100" b="1" i="1" dirty="0">
              <a:solidFill>
                <a:srgbClr val="000000"/>
              </a:solidFill>
              <a:latin typeface="Candara" panose="020E0502030303020204" pitchFamily="34" charset="0"/>
            </a:endParaRPr>
          </a:p>
          <a:p>
            <a:endParaRPr lang="en-US" sz="3100" b="1" i="1" dirty="0" smtClean="0">
              <a:solidFill>
                <a:srgbClr val="000000"/>
              </a:solidFill>
              <a:latin typeface="Candara" panose="020E0502030303020204" pitchFamily="34" charset="0"/>
            </a:endParaRPr>
          </a:p>
          <a:p>
            <a:endParaRPr lang="en-US" sz="3100" b="1" i="1" dirty="0">
              <a:solidFill>
                <a:srgbClr val="000000"/>
              </a:solidFill>
              <a:latin typeface="Candara" panose="020E0502030303020204" pitchFamily="34" charset="0"/>
            </a:endParaRPr>
          </a:p>
          <a:p>
            <a:endParaRPr lang="en-US" sz="3100" b="1" i="1" dirty="0" smtClean="0">
              <a:solidFill>
                <a:srgbClr val="000000"/>
              </a:solidFill>
              <a:latin typeface="Candara" panose="020E0502030303020204" pitchFamily="34" charset="0"/>
            </a:endParaRPr>
          </a:p>
          <a:p>
            <a:endParaRPr lang="en-US" sz="3100" b="1" i="1" dirty="0">
              <a:solidFill>
                <a:srgbClr val="000000"/>
              </a:solidFill>
              <a:latin typeface="Candara" panose="020E0502030303020204" pitchFamily="34" charset="0"/>
            </a:endParaRPr>
          </a:p>
          <a:p>
            <a:endParaRPr lang="en-US" sz="3100" b="1" i="1" dirty="0">
              <a:solidFill>
                <a:srgbClr val="000000"/>
              </a:solidFill>
              <a:latin typeface="Candara" panose="020E0502030303020204" pitchFamily="34" charset="0"/>
            </a:endParaRPr>
          </a:p>
          <a:p>
            <a:r>
              <a:rPr lang="en-US" sz="3100" b="1" i="1" dirty="0" smtClean="0">
                <a:solidFill>
                  <a:srgbClr val="000000"/>
                </a:solidFill>
                <a:latin typeface="Candara" panose="020E0502030303020204" pitchFamily="34" charset="0"/>
              </a:rPr>
              <a:t>SDG 14, Life Below Water, &amp; Conclusions</a:t>
            </a:r>
            <a:endParaRPr lang="en-US" sz="3100" b="1" i="1" dirty="0">
              <a:solidFill>
                <a:srgbClr val="000000"/>
              </a:solidFill>
              <a:latin typeface="Candara" panose="020E0502030303020204" pitchFamily="34" charset="0"/>
            </a:endParaRPr>
          </a:p>
        </p:txBody>
      </p:sp>
      <p:sp>
        <p:nvSpPr>
          <p:cNvPr id="3" name="Rectangle 2"/>
          <p:cNvSpPr/>
          <p:nvPr/>
        </p:nvSpPr>
        <p:spPr>
          <a:xfrm>
            <a:off x="1845077" y="2967734"/>
            <a:ext cx="2534027" cy="923330"/>
          </a:xfrm>
          <a:prstGeom prst="rect">
            <a:avLst/>
          </a:prstGeom>
        </p:spPr>
        <p:txBody>
          <a:bodyPr wrap="none">
            <a:spAutoFit/>
          </a:bodyPr>
          <a:lstStyle/>
          <a:p>
            <a:r>
              <a:rPr lang="en-US" sz="5400" b="1" i="1" dirty="0">
                <a:solidFill>
                  <a:srgbClr val="000000"/>
                </a:solidFill>
                <a:latin typeface="Calibri" panose="020F0502020204030204" pitchFamily="34" charset="0"/>
                <a:cs typeface="Sakkal Majalla" panose="02000000000000000000" pitchFamily="2" charset="-78"/>
              </a:rPr>
              <a:t>EO4SDG</a:t>
            </a:r>
            <a:endParaRPr lang="en-US" sz="3600" b="1" i="1" dirty="0">
              <a:latin typeface="Calibri" panose="020F0502020204030204" pitchFamily="34" charset="0"/>
              <a:cs typeface="Sakkal Majalla" panose="02000000000000000000" pitchFamily="2" charset="-78"/>
            </a:endParaRPr>
          </a:p>
        </p:txBody>
      </p:sp>
      <p:pic>
        <p:nvPicPr>
          <p:cNvPr id="6" name="Picture 5"/>
          <p:cNvPicPr>
            <a:picLocks noChangeAspect="1"/>
          </p:cNvPicPr>
          <p:nvPr/>
        </p:nvPicPr>
        <p:blipFill>
          <a:blip r:embed="rId4"/>
          <a:stretch>
            <a:fillRect/>
          </a:stretch>
        </p:blipFill>
        <p:spPr>
          <a:xfrm>
            <a:off x="6737604" y="8016977"/>
            <a:ext cx="1905281" cy="793239"/>
          </a:xfrm>
          <a:prstGeom prst="rect">
            <a:avLst/>
          </a:prstGeom>
        </p:spPr>
      </p:pic>
      <p:pic>
        <p:nvPicPr>
          <p:cNvPr id="28" name="Picture 27"/>
          <p:cNvPicPr>
            <a:picLocks noChangeAspect="1"/>
          </p:cNvPicPr>
          <p:nvPr/>
        </p:nvPicPr>
        <p:blipFill>
          <a:blip r:embed="rId5"/>
          <a:stretch>
            <a:fillRect/>
          </a:stretch>
        </p:blipFill>
        <p:spPr>
          <a:xfrm>
            <a:off x="4669428" y="8060146"/>
            <a:ext cx="2011221" cy="973040"/>
          </a:xfrm>
          <a:prstGeom prst="rect">
            <a:avLst/>
          </a:prstGeom>
        </p:spPr>
      </p:pic>
      <p:pic>
        <p:nvPicPr>
          <p:cNvPr id="2" name="Picture 1"/>
          <p:cNvPicPr>
            <a:picLocks noChangeAspect="1"/>
          </p:cNvPicPr>
          <p:nvPr/>
        </p:nvPicPr>
        <p:blipFill>
          <a:blip r:embed="rId6"/>
          <a:stretch>
            <a:fillRect/>
          </a:stretch>
        </p:blipFill>
        <p:spPr>
          <a:xfrm>
            <a:off x="5546955" y="4945730"/>
            <a:ext cx="689658" cy="689658"/>
          </a:xfrm>
          <a:prstGeom prst="rect">
            <a:avLst/>
          </a:prstGeom>
        </p:spPr>
      </p:pic>
    </p:spTree>
    <p:extLst>
      <p:ext uri="{BB962C8B-B14F-4D97-AF65-F5344CB8AC3E}">
        <p14:creationId xmlns:p14="http://schemas.microsoft.com/office/powerpoint/2010/main" val="131314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age18.jpeg"/>
          <p:cNvPicPr>
            <a:picLocks noChangeAspect="1"/>
          </p:cNvPicPr>
          <p:nvPr/>
        </p:nvPicPr>
        <p:blipFill>
          <a:blip r:embed="rId2">
            <a:extLst/>
          </a:blip>
          <a:stretch>
            <a:fillRect/>
          </a:stretch>
        </p:blipFill>
        <p:spPr>
          <a:xfrm>
            <a:off x="1524000" y="-1"/>
            <a:ext cx="9144001" cy="6858001"/>
          </a:xfrm>
          <a:prstGeom prst="rect">
            <a:avLst/>
          </a:prstGeom>
          <a:ln w="12700">
            <a:miter lim="400000"/>
          </a:ln>
        </p:spPr>
      </p:pic>
      <p:sp>
        <p:nvSpPr>
          <p:cNvPr id="249" name="Shape 249"/>
          <p:cNvSpPr/>
          <p:nvPr/>
        </p:nvSpPr>
        <p:spPr>
          <a:xfrm>
            <a:off x="1511134" y="1994596"/>
            <a:ext cx="9169733" cy="4044595"/>
          </a:xfrm>
          <a:prstGeom prst="rect">
            <a:avLst/>
          </a:prstGeom>
          <a:solidFill>
            <a:srgbClr val="FFFFFF"/>
          </a:solidFill>
          <a:ln w="12700">
            <a:miter lim="400000"/>
          </a:ln>
        </p:spPr>
        <p:txBody>
          <a:bodyPr lIns="35719" tIns="35719" rIns="35719" bIns="35719" anchor="ctr"/>
          <a:lstStyle/>
          <a:p>
            <a:pPr>
              <a:defRPr sz="2400"/>
            </a:pPr>
            <a:endParaRPr sz="1687"/>
          </a:p>
        </p:txBody>
      </p:sp>
      <p:pic>
        <p:nvPicPr>
          <p:cNvPr id="252" name="image68.jpeg"/>
          <p:cNvPicPr>
            <a:picLocks noChangeAspect="1"/>
          </p:cNvPicPr>
          <p:nvPr/>
        </p:nvPicPr>
        <p:blipFill>
          <a:blip r:embed="rId3">
            <a:extLst/>
          </a:blip>
          <a:stretch>
            <a:fillRect/>
          </a:stretch>
        </p:blipFill>
        <p:spPr>
          <a:xfrm>
            <a:off x="1523997" y="6055798"/>
            <a:ext cx="9144005" cy="789469"/>
          </a:xfrm>
          <a:prstGeom prst="rect">
            <a:avLst/>
          </a:prstGeom>
          <a:ln w="12700">
            <a:miter lim="400000"/>
          </a:ln>
        </p:spPr>
      </p:pic>
      <p:pic>
        <p:nvPicPr>
          <p:cNvPr id="253" name="image28.png"/>
          <p:cNvPicPr>
            <a:picLocks noChangeAspect="1"/>
          </p:cNvPicPr>
          <p:nvPr/>
        </p:nvPicPr>
        <p:blipFill>
          <a:blip r:embed="rId4">
            <a:extLst/>
          </a:blip>
          <a:stretch>
            <a:fillRect/>
          </a:stretch>
        </p:blipFill>
        <p:spPr>
          <a:xfrm>
            <a:off x="1804086" y="1096152"/>
            <a:ext cx="1187959" cy="1187959"/>
          </a:xfrm>
          <a:prstGeom prst="rect">
            <a:avLst/>
          </a:prstGeom>
          <a:ln w="12700">
            <a:miter lim="400000"/>
          </a:ln>
        </p:spPr>
      </p:pic>
      <p:sp>
        <p:nvSpPr>
          <p:cNvPr id="2" name="TextBox 1"/>
          <p:cNvSpPr txBox="1"/>
          <p:nvPr/>
        </p:nvSpPr>
        <p:spPr>
          <a:xfrm>
            <a:off x="1511134" y="6039191"/>
            <a:ext cx="8967396" cy="818809"/>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2992045" y="0"/>
            <a:ext cx="6287879" cy="369332"/>
          </a:xfrm>
          <a:prstGeom prst="rect">
            <a:avLst/>
          </a:prstGeom>
          <a:solidFill>
            <a:schemeClr val="bg1"/>
          </a:solidFill>
        </p:spPr>
        <p:txBody>
          <a:bodyPr wrap="square" rtlCol="0">
            <a:spAutoFit/>
          </a:bodyPr>
          <a:lstStyle/>
          <a:p>
            <a:endParaRPr lang="en-US" dirty="0"/>
          </a:p>
        </p:txBody>
      </p:sp>
      <p:sp>
        <p:nvSpPr>
          <p:cNvPr id="12" name="Shape 250"/>
          <p:cNvSpPr/>
          <p:nvPr/>
        </p:nvSpPr>
        <p:spPr>
          <a:xfrm>
            <a:off x="3284994" y="2112514"/>
            <a:ext cx="7206399" cy="3785650"/>
          </a:xfrm>
          <a:prstGeom prst="rect">
            <a:avLst/>
          </a:prstGeom>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p>
            <a:r>
              <a:rPr lang="en-US" sz="1600" dirty="0"/>
              <a:t>The </a:t>
            </a:r>
            <a:r>
              <a:rPr lang="en-US" sz="1600" dirty="0" smtClean="0"/>
              <a:t> </a:t>
            </a:r>
            <a:r>
              <a:rPr lang="en-US" sz="1600" dirty="0"/>
              <a:t>adverse impacts of climate change, ocean acidification, human activities, overfishing and marine pollution put at risk efforts to protect the world’s oceans and coastal areas.  </a:t>
            </a:r>
            <a:endParaRPr lang="en-US" sz="1600" dirty="0" smtClean="0"/>
          </a:p>
          <a:p>
            <a:endParaRPr lang="en-US" sz="1600" dirty="0"/>
          </a:p>
          <a:p>
            <a:r>
              <a:rPr lang="en-US" sz="1600" dirty="0" smtClean="0"/>
              <a:t>SDG 14 </a:t>
            </a:r>
            <a:r>
              <a:rPr lang="en-US" sz="1600" dirty="0"/>
              <a:t>targets are designed to support efforts to conserve and sustainably use the oceans and marine resources, </a:t>
            </a:r>
            <a:r>
              <a:rPr lang="en-US" sz="1600" dirty="0" smtClean="0"/>
              <a:t>and </a:t>
            </a:r>
            <a:r>
              <a:rPr lang="en-US" sz="1600" dirty="0"/>
              <a:t>protect benefits that humans derive from the variety and abundance of life in the oceans, and from the diverse interactions between these organisms and the marine environment.</a:t>
            </a:r>
          </a:p>
          <a:p>
            <a:pPr defTabSz="914367">
              <a:defRPr sz="1800">
                <a:latin typeface="Calibri"/>
                <a:ea typeface="Calibri"/>
                <a:cs typeface="Calibri"/>
                <a:sym typeface="Calibri"/>
              </a:defRPr>
            </a:pPr>
            <a:endParaRPr lang="en-US" sz="1600" dirty="0" smtClean="0"/>
          </a:p>
          <a:p>
            <a:pPr defTabSz="914367">
              <a:defRPr sz="1800">
                <a:latin typeface="Calibri"/>
                <a:ea typeface="Calibri"/>
                <a:cs typeface="Calibri"/>
                <a:sym typeface="Calibri"/>
              </a:defRPr>
            </a:pPr>
            <a:r>
              <a:rPr sz="1600" dirty="0" smtClean="0"/>
              <a:t>Advances in Remote Sensing technology, combined with in-sit</a:t>
            </a:r>
            <a:r>
              <a:rPr lang="en-US" sz="1600" dirty="0" smtClean="0"/>
              <a:t>u</a:t>
            </a:r>
            <a:r>
              <a:rPr sz="1600" dirty="0" smtClean="0"/>
              <a:t> Earth observation data, now allow for real-time assessment of ecosystem health and the monitoring of water quality</a:t>
            </a:r>
            <a:r>
              <a:rPr lang="en-US" sz="1600" dirty="0" smtClean="0"/>
              <a:t> and other associated variables</a:t>
            </a:r>
            <a:r>
              <a:rPr sz="1600" dirty="0" smtClean="0"/>
              <a:t> in water systems around the world.</a:t>
            </a:r>
            <a:r>
              <a:rPr lang="en-US" sz="1600" dirty="0" smtClean="0"/>
              <a:t> </a:t>
            </a:r>
          </a:p>
          <a:p>
            <a:pPr defTabSz="914367">
              <a:defRPr sz="1800">
                <a:latin typeface="Calibri"/>
                <a:ea typeface="Calibri"/>
                <a:cs typeface="Calibri"/>
                <a:sym typeface="Calibri"/>
              </a:defRPr>
            </a:pPr>
            <a:endParaRPr lang="en-US" sz="1600" dirty="0" smtClean="0"/>
          </a:p>
          <a:p>
            <a:pPr defTabSz="914367">
              <a:defRPr sz="1800">
                <a:latin typeface="Calibri"/>
                <a:ea typeface="Calibri"/>
                <a:cs typeface="Calibri"/>
                <a:sym typeface="Calibri"/>
              </a:defRPr>
            </a:pPr>
            <a:endParaRPr sz="1600" dirty="0" smtClean="0"/>
          </a:p>
          <a:p>
            <a:pPr defTabSz="914367">
              <a:defRPr sz="1800">
                <a:latin typeface="Calibri"/>
                <a:ea typeface="Calibri"/>
                <a:cs typeface="Calibri"/>
                <a:sym typeface="Calibri"/>
              </a:defRPr>
            </a:pPr>
            <a:endParaRPr sz="1600" dirty="0"/>
          </a:p>
        </p:txBody>
      </p:sp>
      <p:sp>
        <p:nvSpPr>
          <p:cNvPr id="8" name="TextBox 7"/>
          <p:cNvSpPr txBox="1"/>
          <p:nvPr/>
        </p:nvSpPr>
        <p:spPr>
          <a:xfrm>
            <a:off x="3880022" y="197708"/>
            <a:ext cx="4670854" cy="1796888"/>
          </a:xfrm>
          <a:prstGeom prst="rect">
            <a:avLst/>
          </a:prstGeom>
          <a:solidFill>
            <a:schemeClr val="bg1"/>
          </a:solidFill>
        </p:spPr>
        <p:txBody>
          <a:bodyPr wrap="square" rtlCol="0">
            <a:spAutoFit/>
          </a:bodyPr>
          <a:lstStyle/>
          <a:p>
            <a:endParaRPr lang="en-US" dirty="0"/>
          </a:p>
        </p:txBody>
      </p:sp>
      <p:sp>
        <p:nvSpPr>
          <p:cNvPr id="17" name="Shape 251"/>
          <p:cNvSpPr/>
          <p:nvPr/>
        </p:nvSpPr>
        <p:spPr>
          <a:xfrm>
            <a:off x="3272130" y="1080027"/>
            <a:ext cx="5107615" cy="677106"/>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defRPr sz="3400">
                <a:solidFill>
                  <a:srgbClr val="31859C"/>
                </a:solidFill>
                <a:latin typeface="Calibri"/>
                <a:ea typeface="Calibri"/>
                <a:cs typeface="Calibri"/>
                <a:sym typeface="Calibri"/>
              </a:defRPr>
            </a:lvl1pPr>
          </a:lstStyle>
          <a:p>
            <a:r>
              <a:rPr sz="3800" dirty="0"/>
              <a:t>Life below Water</a:t>
            </a:r>
          </a:p>
        </p:txBody>
      </p:sp>
    </p:spTree>
    <p:extLst>
      <p:ext uri="{BB962C8B-B14F-4D97-AF65-F5344CB8AC3E}">
        <p14:creationId xmlns:p14="http://schemas.microsoft.com/office/powerpoint/2010/main" val="223535595"/>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8088429" y="1815602"/>
            <a:ext cx="2464068" cy="2031325"/>
          </a:xfrm>
          <a:prstGeom prst="rect">
            <a:avLst/>
          </a:prstGeom>
        </p:spPr>
        <p:txBody>
          <a:bodyPr wrap="square">
            <a:spAutoFit/>
          </a:bodyPr>
          <a:lstStyle/>
          <a:p>
            <a:r>
              <a:rPr lang="en-US" b="1" i="1" dirty="0">
                <a:solidFill>
                  <a:srgbClr val="000000"/>
                </a:solidFill>
                <a:latin typeface="Calibri" panose="020F0502020204030204" pitchFamily="34" charset="0"/>
              </a:rPr>
              <a:t>Alignment of Earth Obs. and GEO to the Goals, Targets, and Indicators</a:t>
            </a:r>
          </a:p>
          <a:p>
            <a:endParaRPr lang="en-US" b="1" i="1" dirty="0">
              <a:solidFill>
                <a:srgbClr val="000000"/>
              </a:solidFill>
              <a:latin typeface="Calibri" panose="020F0502020204030204" pitchFamily="34" charset="0"/>
            </a:endParaRPr>
          </a:p>
          <a:p>
            <a:endParaRPr lang="en-US" b="1" i="1" dirty="0">
              <a:solidFill>
                <a:srgbClr val="000000"/>
              </a:solidFill>
              <a:latin typeface="Calibri" panose="020F0502020204030204" pitchFamily="34" charset="0"/>
            </a:endParaRPr>
          </a:p>
          <a:p>
            <a:r>
              <a:rPr lang="en-US" b="1" i="1" dirty="0" smtClean="0">
                <a:solidFill>
                  <a:srgbClr val="000000"/>
                </a:solidFill>
                <a:latin typeface="Calibri" panose="020F0502020204030204" pitchFamily="34" charset="0"/>
              </a:rPr>
              <a:t>SDG 14 </a:t>
            </a:r>
          </a:p>
          <a:p>
            <a:r>
              <a:rPr lang="en-US" b="1" i="1" dirty="0" smtClean="0">
                <a:solidFill>
                  <a:srgbClr val="000000"/>
                </a:solidFill>
                <a:latin typeface="Calibri" panose="020F0502020204030204" pitchFamily="34" charset="0"/>
              </a:rPr>
              <a:t>7 Targets; 3 Indicators </a:t>
            </a:r>
            <a:endParaRPr lang="en-US" b="1" i="1" dirty="0">
              <a:solidFill>
                <a:srgbClr val="000000"/>
              </a:solidFill>
              <a:latin typeface="Calibri" panose="020F0502020204030204" pitchFamily="34" charset="0"/>
            </a:endParaRPr>
          </a:p>
        </p:txBody>
      </p:sp>
      <p:grpSp>
        <p:nvGrpSpPr>
          <p:cNvPr id="9" name="Group 8"/>
          <p:cNvGrpSpPr/>
          <p:nvPr/>
        </p:nvGrpSpPr>
        <p:grpSpPr>
          <a:xfrm>
            <a:off x="8029933" y="234142"/>
            <a:ext cx="2490035" cy="884819"/>
            <a:chOff x="6517359" y="154131"/>
            <a:chExt cx="2490035" cy="884819"/>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4434" y="154131"/>
              <a:ext cx="822960" cy="822960"/>
            </a:xfrm>
            <a:prstGeom prst="rect">
              <a:avLst/>
            </a:prstGeom>
          </p:spPr>
        </p:pic>
        <p:cxnSp>
          <p:nvCxnSpPr>
            <p:cNvPr id="12" name="Straight Connector 11"/>
            <p:cNvCxnSpPr/>
            <p:nvPr/>
          </p:nvCxnSpPr>
          <p:spPr>
            <a:xfrm>
              <a:off x="8029825" y="154131"/>
              <a:ext cx="0" cy="82296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6517359" y="160876"/>
              <a:ext cx="1494970" cy="878074"/>
              <a:chOff x="6517359" y="160876"/>
              <a:chExt cx="1494970" cy="878074"/>
            </a:xfrm>
          </p:grpSpPr>
          <p:sp>
            <p:nvSpPr>
              <p:cNvPr id="14" name="TextBox 13"/>
              <p:cNvSpPr txBox="1"/>
              <p:nvPr/>
            </p:nvSpPr>
            <p:spPr>
              <a:xfrm>
                <a:off x="6517359" y="669618"/>
                <a:ext cx="1494970" cy="369332"/>
              </a:xfrm>
              <a:prstGeom prst="rect">
                <a:avLst/>
              </a:prstGeom>
              <a:noFill/>
            </p:spPr>
            <p:txBody>
              <a:bodyPr wrap="square" rtlCol="0" anchor="ctr">
                <a:spAutoFit/>
              </a:bodyPr>
              <a:lstStyle/>
              <a:p>
                <a:pPr algn="ctr" eaLnBrk="0" fontAlgn="base" hangingPunct="0">
                  <a:spcBef>
                    <a:spcPct val="0"/>
                  </a:spcBef>
                  <a:spcAft>
                    <a:spcPct val="0"/>
                  </a:spcAft>
                </a:pPr>
                <a:r>
                  <a:rPr lang="en-US" b="1" i="1" dirty="0">
                    <a:solidFill>
                      <a:srgbClr val="000099"/>
                    </a:solidFill>
                    <a:latin typeface="Candara" panose="020E0502030303020204" pitchFamily="34" charset="0"/>
                  </a:rPr>
                  <a:t>EO4SDG</a:t>
                </a:r>
                <a:endParaRPr lang="en-US" b="1" i="1" dirty="0">
                  <a:solidFill>
                    <a:srgbClr val="000099"/>
                  </a:solidFill>
                  <a:latin typeface="Candara" panose="020E0502030303020204" pitchFamily="34" charset="0"/>
                </a:endParaRPr>
              </a:p>
            </p:txBody>
          </p:sp>
          <p:pic>
            <p:nvPicPr>
              <p:cNvPr id="15" name="Picture 14"/>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73770" y="160876"/>
                <a:ext cx="1371600" cy="480479"/>
              </a:xfrm>
              <a:prstGeom prst="rect">
                <a:avLst/>
              </a:prstGeom>
            </p:spPr>
          </p:pic>
        </p:gr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0" y="0"/>
            <a:ext cx="5913037" cy="6858000"/>
          </a:xfrm>
          <a:prstGeom prst="rect">
            <a:avLst/>
          </a:prstGeom>
        </p:spPr>
      </p:pic>
    </p:spTree>
    <p:extLst>
      <p:ext uri="{BB962C8B-B14F-4D97-AF65-F5344CB8AC3E}">
        <p14:creationId xmlns:p14="http://schemas.microsoft.com/office/powerpoint/2010/main" val="1418234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4736724" y="1543516"/>
            <a:ext cx="0" cy="456038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a:xfrm>
            <a:off x="6903869" y="479084"/>
            <a:ext cx="3478033"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45076" y="479084"/>
            <a:ext cx="3474720"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5770" y="73022"/>
            <a:ext cx="812125" cy="812125"/>
          </a:xfrm>
          <a:prstGeom prst="rect">
            <a:avLst/>
          </a:prstGeom>
        </p:spPr>
      </p:pic>
      <p:sp>
        <p:nvSpPr>
          <p:cNvPr id="21" name="TextBox 20"/>
          <p:cNvSpPr txBox="1"/>
          <p:nvPr/>
        </p:nvSpPr>
        <p:spPr>
          <a:xfrm>
            <a:off x="7100047" y="1726626"/>
            <a:ext cx="3460814" cy="4862870"/>
          </a:xfrm>
          <a:prstGeom prst="rect">
            <a:avLst/>
          </a:prstGeom>
          <a:noFill/>
        </p:spPr>
        <p:txBody>
          <a:bodyPr wrap="square" rtlCol="0">
            <a:spAutoFit/>
          </a:bodyPr>
          <a:lstStyle/>
          <a:p>
            <a:r>
              <a:rPr lang="en-US" sz="3100" b="1" i="1" dirty="0" smtClean="0">
                <a:solidFill>
                  <a:srgbClr val="000000"/>
                </a:solidFill>
                <a:latin typeface="Candara" panose="020E0502030303020204" pitchFamily="34" charset="0"/>
              </a:rPr>
              <a:t>Initiative </a:t>
            </a:r>
            <a:endParaRPr lang="en-US" sz="3100" b="1" i="1" dirty="0">
              <a:solidFill>
                <a:srgbClr val="000000"/>
              </a:solidFill>
              <a:latin typeface="Candara" panose="020E0502030303020204" pitchFamily="34" charset="0"/>
            </a:endParaRPr>
          </a:p>
          <a:p>
            <a:endParaRPr lang="en-US" sz="3100" b="1" i="1" dirty="0">
              <a:solidFill>
                <a:srgbClr val="000000"/>
              </a:solidFill>
              <a:latin typeface="Candara" panose="020E0502030303020204" pitchFamily="34" charset="0"/>
            </a:endParaRPr>
          </a:p>
          <a:p>
            <a:endParaRPr lang="en-US" sz="3100" b="1" i="1" dirty="0">
              <a:solidFill>
                <a:srgbClr val="000000"/>
              </a:solidFill>
              <a:latin typeface="Candara" panose="020E0502030303020204" pitchFamily="34" charset="0"/>
            </a:endParaRPr>
          </a:p>
          <a:p>
            <a:r>
              <a:rPr lang="en-US" sz="3100" b="1" i="1" dirty="0" smtClean="0">
                <a:solidFill>
                  <a:srgbClr val="000000"/>
                </a:solidFill>
                <a:latin typeface="Candara" panose="020E0502030303020204" pitchFamily="34" charset="0"/>
              </a:rPr>
              <a:t>National Efforts &amp; Partnerships</a:t>
            </a:r>
            <a:endParaRPr lang="en-US" sz="3100" b="1" i="1" dirty="0">
              <a:solidFill>
                <a:srgbClr val="000000"/>
              </a:solidFill>
              <a:latin typeface="Candara" panose="020E0502030303020204" pitchFamily="34" charset="0"/>
            </a:endParaRPr>
          </a:p>
          <a:p>
            <a:endParaRPr lang="en-US" sz="3100" b="1" i="1" dirty="0">
              <a:solidFill>
                <a:srgbClr val="000000"/>
              </a:solidFill>
              <a:latin typeface="Candara" panose="020E0502030303020204" pitchFamily="34" charset="0"/>
            </a:endParaRPr>
          </a:p>
          <a:p>
            <a:endParaRPr lang="en-US" sz="3100" b="1" i="1" dirty="0">
              <a:solidFill>
                <a:srgbClr val="000000"/>
              </a:solidFill>
              <a:latin typeface="Candara" panose="020E0502030303020204" pitchFamily="34" charset="0"/>
            </a:endParaRPr>
          </a:p>
          <a:p>
            <a:r>
              <a:rPr lang="en-US" sz="3100" b="1" i="1" dirty="0" smtClean="0">
                <a:solidFill>
                  <a:srgbClr val="000000"/>
                </a:solidFill>
                <a:latin typeface="Candara" panose="020E0502030303020204" pitchFamily="34" charset="0"/>
              </a:rPr>
              <a:t>SDG 14, Life Below Water, &amp; Conclusions</a:t>
            </a:r>
            <a:endParaRPr lang="en-US" sz="3100" b="1" i="1" dirty="0">
              <a:solidFill>
                <a:srgbClr val="000000"/>
              </a:solidFill>
              <a:latin typeface="Candara" panose="020E0502030303020204" pitchFamily="34" charset="0"/>
            </a:endParaRPr>
          </a:p>
        </p:txBody>
      </p:sp>
      <p:sp>
        <p:nvSpPr>
          <p:cNvPr id="3" name="Rectangle 2"/>
          <p:cNvSpPr/>
          <p:nvPr/>
        </p:nvSpPr>
        <p:spPr>
          <a:xfrm>
            <a:off x="1845077" y="2967734"/>
            <a:ext cx="2534027" cy="923330"/>
          </a:xfrm>
          <a:prstGeom prst="rect">
            <a:avLst/>
          </a:prstGeom>
        </p:spPr>
        <p:txBody>
          <a:bodyPr wrap="none">
            <a:spAutoFit/>
          </a:bodyPr>
          <a:lstStyle/>
          <a:p>
            <a:r>
              <a:rPr lang="en-US" sz="5400" b="1" i="1" dirty="0">
                <a:solidFill>
                  <a:srgbClr val="000000"/>
                </a:solidFill>
                <a:latin typeface="Calibri" panose="020F0502020204030204" pitchFamily="34" charset="0"/>
                <a:cs typeface="Sakkal Majalla" panose="02000000000000000000" pitchFamily="2" charset="-78"/>
              </a:rPr>
              <a:t>EO4SDG</a:t>
            </a:r>
            <a:endParaRPr lang="en-US" sz="3600" b="1" i="1" dirty="0">
              <a:latin typeface="Calibri" panose="020F0502020204030204" pitchFamily="34" charset="0"/>
              <a:cs typeface="Sakkal Majalla" panose="02000000000000000000" pitchFamily="2" charset="-78"/>
            </a:endParaRPr>
          </a:p>
        </p:txBody>
      </p:sp>
      <p:pic>
        <p:nvPicPr>
          <p:cNvPr id="17" name="Picture 16"/>
          <p:cNvPicPr>
            <a:picLocks noChangeAspect="1"/>
          </p:cNvPicPr>
          <p:nvPr/>
        </p:nvPicPr>
        <p:blipFill>
          <a:blip r:embed="rId4"/>
          <a:stretch>
            <a:fillRect/>
          </a:stretch>
        </p:blipFill>
        <p:spPr>
          <a:xfrm>
            <a:off x="5501241" y="3382256"/>
            <a:ext cx="735372" cy="731520"/>
          </a:xfrm>
          <a:prstGeom prst="rect">
            <a:avLst/>
          </a:prstGeom>
        </p:spPr>
      </p:pic>
      <p:pic>
        <p:nvPicPr>
          <p:cNvPr id="18" name="Picture 1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2113" y="1709651"/>
            <a:ext cx="1761148" cy="616940"/>
          </a:xfrm>
          <a:prstGeom prst="rect">
            <a:avLst/>
          </a:prstGeom>
        </p:spPr>
      </p:pic>
      <p:pic>
        <p:nvPicPr>
          <p:cNvPr id="6" name="Picture 5"/>
          <p:cNvPicPr>
            <a:picLocks noChangeAspect="1"/>
          </p:cNvPicPr>
          <p:nvPr/>
        </p:nvPicPr>
        <p:blipFill>
          <a:blip r:embed="rId6"/>
          <a:stretch>
            <a:fillRect/>
          </a:stretch>
        </p:blipFill>
        <p:spPr>
          <a:xfrm>
            <a:off x="6737604" y="8016977"/>
            <a:ext cx="1905281" cy="793239"/>
          </a:xfrm>
          <a:prstGeom prst="rect">
            <a:avLst/>
          </a:prstGeom>
        </p:spPr>
      </p:pic>
      <p:pic>
        <p:nvPicPr>
          <p:cNvPr id="28" name="Picture 27"/>
          <p:cNvPicPr>
            <a:picLocks noChangeAspect="1"/>
          </p:cNvPicPr>
          <p:nvPr/>
        </p:nvPicPr>
        <p:blipFill>
          <a:blip r:embed="rId7"/>
          <a:stretch>
            <a:fillRect/>
          </a:stretch>
        </p:blipFill>
        <p:spPr>
          <a:xfrm>
            <a:off x="4669428" y="8060146"/>
            <a:ext cx="2011221" cy="973040"/>
          </a:xfrm>
          <a:prstGeom prst="rect">
            <a:avLst/>
          </a:prstGeom>
        </p:spPr>
      </p:pic>
      <p:pic>
        <p:nvPicPr>
          <p:cNvPr id="2" name="Picture 1"/>
          <p:cNvPicPr>
            <a:picLocks noChangeAspect="1"/>
          </p:cNvPicPr>
          <p:nvPr/>
        </p:nvPicPr>
        <p:blipFill>
          <a:blip r:embed="rId8"/>
          <a:stretch>
            <a:fillRect/>
          </a:stretch>
        </p:blipFill>
        <p:spPr>
          <a:xfrm>
            <a:off x="5546955" y="4945730"/>
            <a:ext cx="689658" cy="689658"/>
          </a:xfrm>
          <a:prstGeom prst="rect">
            <a:avLst/>
          </a:prstGeom>
        </p:spPr>
      </p:pic>
    </p:spTree>
    <p:extLst>
      <p:ext uri="{BB962C8B-B14F-4D97-AF65-F5344CB8AC3E}">
        <p14:creationId xmlns:p14="http://schemas.microsoft.com/office/powerpoint/2010/main" val="976862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5975" y="-1"/>
            <a:ext cx="5762549" cy="458342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750" y="3546"/>
            <a:ext cx="8134274" cy="6870358"/>
          </a:xfrm>
          <a:prstGeom prst="rect">
            <a:avLst/>
          </a:prstGeom>
        </p:spPr>
      </p:pic>
      <p:sp>
        <p:nvSpPr>
          <p:cNvPr id="25" name="Title 16"/>
          <p:cNvSpPr txBox="1">
            <a:spLocks/>
          </p:cNvSpPr>
          <p:nvPr/>
        </p:nvSpPr>
        <p:spPr>
          <a:xfrm>
            <a:off x="0" y="3864390"/>
            <a:ext cx="7947379" cy="139362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Caribbean </a:t>
            </a:r>
            <a:r>
              <a:rPr lang="en-US" dirty="0" smtClean="0">
                <a:solidFill>
                  <a:schemeClr val="bg1"/>
                </a:solidFill>
              </a:rPr>
              <a:t>Projects</a:t>
            </a:r>
            <a:endParaRPr lang="en-US" dirty="0">
              <a:solidFill>
                <a:schemeClr val="bg1"/>
              </a:solidFill>
            </a:endParaRPr>
          </a:p>
        </p:txBody>
      </p:sp>
      <p:sp>
        <p:nvSpPr>
          <p:cNvPr id="28" name="TextBox 27"/>
          <p:cNvSpPr txBox="1"/>
          <p:nvPr/>
        </p:nvSpPr>
        <p:spPr>
          <a:xfrm>
            <a:off x="-95416" y="3083879"/>
            <a:ext cx="7943940" cy="523220"/>
          </a:xfrm>
          <a:prstGeom prst="rect">
            <a:avLst/>
          </a:prstGeom>
          <a:noFill/>
        </p:spPr>
        <p:txBody>
          <a:bodyPr wrap="square" rtlCol="0">
            <a:spAutoFit/>
          </a:bodyPr>
          <a:lstStyle/>
          <a:p>
            <a:pPr algn="ctr"/>
            <a:r>
              <a:rPr lang="en-US" sz="2800" dirty="0">
                <a:solidFill>
                  <a:prstClr val="white"/>
                </a:solidFill>
              </a:rPr>
              <a:t>DEVELOP National Program</a:t>
            </a:r>
          </a:p>
        </p:txBody>
      </p:sp>
      <p:sp>
        <p:nvSpPr>
          <p:cNvPr id="22" name="Text Placeholder 22"/>
          <p:cNvSpPr txBox="1">
            <a:spLocks/>
          </p:cNvSpPr>
          <p:nvPr/>
        </p:nvSpPr>
        <p:spPr>
          <a:xfrm>
            <a:off x="-95416" y="4648444"/>
            <a:ext cx="7943939"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600" dirty="0">
              <a:solidFill>
                <a:schemeClr val="bg1"/>
              </a:solidFill>
              <a:latin typeface="Century Gothic" panose="020B0502020202020204" pitchFamily="34" charset="0"/>
            </a:endParaRPr>
          </a:p>
        </p:txBody>
      </p:sp>
      <p:sp>
        <p:nvSpPr>
          <p:cNvPr id="2" name="TextBox 1"/>
          <p:cNvSpPr txBox="1"/>
          <p:nvPr/>
        </p:nvSpPr>
        <p:spPr>
          <a:xfrm>
            <a:off x="7947378" y="1409872"/>
            <a:ext cx="4244621" cy="5463034"/>
          </a:xfrm>
          <a:prstGeom prst="rect">
            <a:avLst/>
          </a:prstGeom>
          <a:noFill/>
        </p:spPr>
        <p:txBody>
          <a:bodyPr wrap="square" rtlCol="0">
            <a:spAutoFit/>
          </a:bodyPr>
          <a:lstStyle/>
          <a:p>
            <a:pPr>
              <a:spcBef>
                <a:spcPts val="600"/>
              </a:spcBef>
            </a:pPr>
            <a:r>
              <a:rPr lang="en-US" b="1" dirty="0" smtClean="0"/>
              <a:t>Caribbean Oceans II </a:t>
            </a:r>
            <a:r>
              <a:rPr lang="en-US" dirty="0" smtClean="0"/>
              <a:t>(2016 Summer DEVELOP California – Ames): </a:t>
            </a:r>
            <a:r>
              <a:rPr lang="en-US" i="1" dirty="0" smtClean="0"/>
              <a:t>Addressing Inundation Events: A Comparative Study of Remote Sensing Techniques Utilizing NASA Earth Observations to Identify </a:t>
            </a:r>
            <a:r>
              <a:rPr lang="en-US" i="1" dirty="0" err="1" smtClean="0"/>
              <a:t>Sargassum</a:t>
            </a:r>
            <a:r>
              <a:rPr lang="en-US" i="1" dirty="0" smtClean="0"/>
              <a:t> for Caribbean Nations </a:t>
            </a:r>
          </a:p>
          <a:p>
            <a:pPr>
              <a:spcBef>
                <a:spcPts val="600"/>
              </a:spcBef>
            </a:pPr>
            <a:endParaRPr lang="en-US" dirty="0" smtClean="0"/>
          </a:p>
          <a:p>
            <a:pPr>
              <a:lnSpc>
                <a:spcPct val="100000"/>
              </a:lnSpc>
              <a:spcBef>
                <a:spcPts val="600"/>
              </a:spcBef>
            </a:pPr>
            <a:r>
              <a:rPr lang="en-US" sz="1600" b="1" dirty="0" smtClean="0"/>
              <a:t>Partners:</a:t>
            </a:r>
            <a:r>
              <a:rPr lang="en-US" sz="1600" dirty="0" smtClean="0"/>
              <a:t> </a:t>
            </a:r>
            <a:r>
              <a:rPr lang="en-US" sz="1600" dirty="0" err="1" smtClean="0"/>
              <a:t>Consorcio</a:t>
            </a:r>
            <a:r>
              <a:rPr lang="en-US" sz="1600" dirty="0" smtClean="0"/>
              <a:t> de </a:t>
            </a:r>
            <a:r>
              <a:rPr lang="en-US" sz="1600" dirty="0" err="1" smtClean="0"/>
              <a:t>Instituciones</a:t>
            </a:r>
            <a:r>
              <a:rPr lang="en-US" sz="1600" dirty="0" smtClean="0"/>
              <a:t> de </a:t>
            </a:r>
            <a:r>
              <a:rPr lang="en-US" sz="1600" dirty="0" err="1" smtClean="0"/>
              <a:t>Investigación</a:t>
            </a:r>
            <a:r>
              <a:rPr lang="en-US" sz="1600" dirty="0" smtClean="0"/>
              <a:t> Marina del </a:t>
            </a:r>
            <a:r>
              <a:rPr lang="en-US" sz="1600" dirty="0" err="1" smtClean="0"/>
              <a:t>Golfo</a:t>
            </a:r>
            <a:r>
              <a:rPr lang="en-US" sz="1600" dirty="0" smtClean="0"/>
              <a:t> de México y del Caribe (</a:t>
            </a:r>
            <a:r>
              <a:rPr lang="en-US" sz="1600" dirty="0" err="1" smtClean="0"/>
              <a:t>CiiMar-GoMC</a:t>
            </a:r>
            <a:r>
              <a:rPr lang="en-US" sz="1600" dirty="0" smtClean="0"/>
              <a:t>); </a:t>
            </a:r>
            <a:r>
              <a:rPr lang="en-US" sz="1600" dirty="0" err="1" smtClean="0"/>
              <a:t>Comisión</a:t>
            </a:r>
            <a:r>
              <a:rPr lang="en-US" sz="1600" dirty="0" smtClean="0"/>
              <a:t> Nacional para el </a:t>
            </a:r>
            <a:r>
              <a:rPr lang="en-US" sz="1600" dirty="0" err="1" smtClean="0"/>
              <a:t>Conocimiento</a:t>
            </a:r>
            <a:r>
              <a:rPr lang="en-US" sz="1600" dirty="0" smtClean="0"/>
              <a:t> y </a:t>
            </a:r>
            <a:r>
              <a:rPr lang="en-US" sz="1600" dirty="0" err="1" smtClean="0"/>
              <a:t>Uso</a:t>
            </a:r>
            <a:r>
              <a:rPr lang="en-US" sz="1600" dirty="0" smtClean="0"/>
              <a:t> de la </a:t>
            </a:r>
            <a:r>
              <a:rPr lang="en-US" sz="1600" dirty="0" err="1" smtClean="0"/>
              <a:t>Biodiversidad</a:t>
            </a:r>
            <a:r>
              <a:rPr lang="en-US" sz="1600" dirty="0" smtClean="0"/>
              <a:t> (CONABIO); University of Puerto Rico, Department of Marine Sciences; Regional Activity Center for Specially Protected Areas and Wildlife (SPAW-RAC); Sea Education Association</a:t>
            </a:r>
          </a:p>
          <a:p>
            <a:pPr>
              <a:lnSpc>
                <a:spcPct val="100000"/>
              </a:lnSpc>
              <a:spcBef>
                <a:spcPts val="600"/>
              </a:spcBef>
            </a:pPr>
            <a:r>
              <a:rPr lang="en-US" sz="1200" b="1" dirty="0" smtClean="0"/>
              <a:t>Video: </a:t>
            </a:r>
            <a:r>
              <a:rPr lang="en-US" sz="1200" u="sng" dirty="0" smtClean="0">
                <a:hlinkClick r:id="rId5"/>
              </a:rPr>
              <a:t>https://www.youtube.com/watch?v=0A6YwE0NrtE</a:t>
            </a:r>
            <a:r>
              <a:rPr lang="en-US" sz="1200" dirty="0" smtClean="0"/>
              <a:t/>
            </a:r>
            <a:br>
              <a:rPr lang="en-US" sz="1200" dirty="0" smtClean="0"/>
            </a:br>
            <a:endParaRPr lang="en-US" sz="1200" dirty="0" smtClean="0"/>
          </a:p>
          <a:p>
            <a:pPr>
              <a:lnSpc>
                <a:spcPct val="100000"/>
              </a:lnSpc>
              <a:spcBef>
                <a:spcPts val="600"/>
              </a:spcBef>
            </a:pPr>
            <a:r>
              <a:rPr lang="en-US" sz="1400" dirty="0" smtClean="0">
                <a:latin typeface="Calibri" charset="0"/>
                <a:ea typeface="Calibri" charset="0"/>
                <a:cs typeface="Calibri" charset="0"/>
              </a:rPr>
              <a:t>SDGs: 6, 14</a:t>
            </a:r>
          </a:p>
          <a:p>
            <a:pPr>
              <a:lnSpc>
                <a:spcPct val="100000"/>
              </a:lnSpc>
              <a:spcBef>
                <a:spcPts val="600"/>
              </a:spcBef>
            </a:pPr>
            <a:r>
              <a:rPr lang="en-US" sz="1600" dirty="0" smtClean="0"/>
              <a:t>Related ILAC priority area: Water resources management</a:t>
            </a:r>
            <a:endParaRPr lang="en-US" sz="1600" dirty="0"/>
          </a:p>
        </p:txBody>
      </p:sp>
    </p:spTree>
    <p:extLst>
      <p:ext uri="{BB962C8B-B14F-4D97-AF65-F5344CB8AC3E}">
        <p14:creationId xmlns:p14="http://schemas.microsoft.com/office/powerpoint/2010/main" val="237214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5975" y="-1"/>
            <a:ext cx="5762549" cy="458342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750" y="3546"/>
            <a:ext cx="8134274" cy="6870358"/>
          </a:xfrm>
          <a:prstGeom prst="rect">
            <a:avLst/>
          </a:prstGeom>
        </p:spPr>
      </p:pic>
      <p:sp>
        <p:nvSpPr>
          <p:cNvPr id="25" name="Title 16"/>
          <p:cNvSpPr txBox="1">
            <a:spLocks/>
          </p:cNvSpPr>
          <p:nvPr/>
        </p:nvSpPr>
        <p:spPr>
          <a:xfrm>
            <a:off x="0" y="3864390"/>
            <a:ext cx="7947379" cy="139362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Caribbean </a:t>
            </a:r>
            <a:r>
              <a:rPr lang="en-US" dirty="0" smtClean="0">
                <a:solidFill>
                  <a:schemeClr val="bg1"/>
                </a:solidFill>
              </a:rPr>
              <a:t>Projects</a:t>
            </a:r>
            <a:endParaRPr lang="en-US" dirty="0">
              <a:solidFill>
                <a:schemeClr val="bg1"/>
              </a:solidFill>
            </a:endParaRPr>
          </a:p>
        </p:txBody>
      </p:sp>
      <p:sp>
        <p:nvSpPr>
          <p:cNvPr id="28" name="TextBox 27"/>
          <p:cNvSpPr txBox="1"/>
          <p:nvPr/>
        </p:nvSpPr>
        <p:spPr>
          <a:xfrm>
            <a:off x="-95416" y="3083879"/>
            <a:ext cx="7943940" cy="523220"/>
          </a:xfrm>
          <a:prstGeom prst="rect">
            <a:avLst/>
          </a:prstGeom>
          <a:noFill/>
        </p:spPr>
        <p:txBody>
          <a:bodyPr wrap="square" rtlCol="0">
            <a:spAutoFit/>
          </a:bodyPr>
          <a:lstStyle/>
          <a:p>
            <a:pPr algn="ctr"/>
            <a:r>
              <a:rPr lang="en-US" sz="2800" dirty="0">
                <a:solidFill>
                  <a:prstClr val="white"/>
                </a:solidFill>
              </a:rPr>
              <a:t>DEVELOP National Program</a:t>
            </a:r>
          </a:p>
        </p:txBody>
      </p:sp>
      <p:sp>
        <p:nvSpPr>
          <p:cNvPr id="22" name="Text Placeholder 22"/>
          <p:cNvSpPr txBox="1">
            <a:spLocks/>
          </p:cNvSpPr>
          <p:nvPr/>
        </p:nvSpPr>
        <p:spPr>
          <a:xfrm>
            <a:off x="-95416" y="4648444"/>
            <a:ext cx="7943939"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600" dirty="0">
              <a:solidFill>
                <a:schemeClr val="bg1"/>
              </a:solidFill>
              <a:latin typeface="Century Gothic" panose="020B0502020202020204" pitchFamily="34" charset="0"/>
            </a:endParaRPr>
          </a:p>
        </p:txBody>
      </p:sp>
      <p:sp>
        <p:nvSpPr>
          <p:cNvPr id="2" name="TextBox 1"/>
          <p:cNvSpPr txBox="1"/>
          <p:nvPr/>
        </p:nvSpPr>
        <p:spPr>
          <a:xfrm>
            <a:off x="7947379" y="1409872"/>
            <a:ext cx="3911600" cy="5355312"/>
          </a:xfrm>
          <a:prstGeom prst="rect">
            <a:avLst/>
          </a:prstGeom>
          <a:noFill/>
        </p:spPr>
        <p:txBody>
          <a:bodyPr wrap="square" rtlCol="0">
            <a:spAutoFit/>
          </a:bodyPr>
          <a:lstStyle/>
          <a:p>
            <a:r>
              <a:rPr lang="en-US" b="1" dirty="0" smtClean="0"/>
              <a:t>Disasters </a:t>
            </a:r>
            <a:r>
              <a:rPr lang="en-US" dirty="0" smtClean="0"/>
              <a:t>(2018 Summer): </a:t>
            </a:r>
            <a:r>
              <a:rPr lang="en-US" i="1" dirty="0" smtClean="0"/>
              <a:t>Assessing and Quantifying Land-use Change to Map At-risk Coastal Habitats in the US Virgin Islands after hurricane Maria and Irma</a:t>
            </a:r>
          </a:p>
          <a:p>
            <a:endParaRPr lang="en-US" i="1" dirty="0" smtClean="0"/>
          </a:p>
          <a:p>
            <a:r>
              <a:rPr lang="en-US" b="1" dirty="0" smtClean="0"/>
              <a:t>Potential Partners:</a:t>
            </a:r>
            <a:r>
              <a:rPr lang="en-US" dirty="0" smtClean="0"/>
              <a:t> US Virgin Islands Department of Planning and National Resources, Coastal Zone Management; University of the Virgin Islands; College of Charleston; Kent State University; other </a:t>
            </a:r>
          </a:p>
          <a:p>
            <a:endParaRPr lang="en-US" dirty="0" smtClean="0"/>
          </a:p>
          <a:p>
            <a:r>
              <a:rPr lang="en-US" dirty="0" smtClean="0"/>
              <a:t>Relevant SDGs: 11, 14</a:t>
            </a:r>
          </a:p>
          <a:p>
            <a:endParaRPr lang="en-US" dirty="0" smtClean="0"/>
          </a:p>
          <a:p>
            <a:r>
              <a:rPr lang="en-US" dirty="0" smtClean="0"/>
              <a:t>Related ILAC priority area: Vulnerability, human settlements and sustainable cities 	</a:t>
            </a:r>
          </a:p>
          <a:p>
            <a:endParaRPr lang="en-US" dirty="0" smtClean="0"/>
          </a:p>
        </p:txBody>
      </p:sp>
    </p:spTree>
    <p:extLst>
      <p:ext uri="{BB962C8B-B14F-4D97-AF65-F5344CB8AC3E}">
        <p14:creationId xmlns:p14="http://schemas.microsoft.com/office/powerpoint/2010/main" val="94605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117" y="1464290"/>
            <a:ext cx="9745249" cy="4085734"/>
          </a:xfrm>
          <a:prstGeom prst="rect">
            <a:avLst/>
          </a:prstGeom>
        </p:spPr>
        <p:txBody>
          <a:bodyPr wrap="square">
            <a:spAutoFit/>
          </a:bodyPr>
          <a:lstStyle/>
          <a:p>
            <a:pPr marL="285750" indent="-285750">
              <a:spcAft>
                <a:spcPts val="700"/>
              </a:spcAft>
              <a:buFontTx/>
              <a:buChar char="-"/>
            </a:pPr>
            <a:r>
              <a:rPr lang="es-MX" altLang="en-US" sz="2200" dirty="0" smtClean="0">
                <a:solidFill>
                  <a:schemeClr val="tx2">
                    <a:lumMod val="50000"/>
                  </a:schemeClr>
                </a:solidFill>
              </a:rPr>
              <a:t>The 2030 Agenda offers a unique opportunity for convergence between global, regional and national agendas for sustainable development;</a:t>
            </a:r>
          </a:p>
          <a:p>
            <a:pPr marL="285750" indent="-285750">
              <a:spcAft>
                <a:spcPts val="700"/>
              </a:spcAft>
              <a:buFontTx/>
              <a:buChar char="-"/>
            </a:pPr>
            <a:r>
              <a:rPr lang="es-MX" altLang="en-US" sz="2200" dirty="0" smtClean="0">
                <a:solidFill>
                  <a:schemeClr val="tx2">
                    <a:lumMod val="50000"/>
                  </a:schemeClr>
                </a:solidFill>
              </a:rPr>
              <a:t>Integration of statistics with geospatial information and Earth observations is necessary to enable informed decision-making and an integrated approach to support the development of informed policies and national leadership;</a:t>
            </a:r>
          </a:p>
          <a:p>
            <a:pPr marL="285750" indent="-285750">
              <a:spcAft>
                <a:spcPts val="700"/>
              </a:spcAft>
              <a:buFontTx/>
              <a:buChar char="-"/>
            </a:pPr>
            <a:r>
              <a:rPr lang="es-MX" altLang="en-US" sz="2200" dirty="0" smtClean="0">
                <a:solidFill>
                  <a:schemeClr val="tx2">
                    <a:lumMod val="50000"/>
                  </a:schemeClr>
                </a:solidFill>
              </a:rPr>
              <a:t>Participation of all stakeholders, including civil society and the private sector, is essential to ensure access to reliable, unbiased, accurate, timely, accessible and disaggregated information to ensure that no one is left behind; </a:t>
            </a:r>
          </a:p>
          <a:p>
            <a:pPr marL="285750" indent="-285750">
              <a:spcAft>
                <a:spcPts val="700"/>
              </a:spcAft>
              <a:buFontTx/>
              <a:buChar char="-"/>
            </a:pPr>
            <a:r>
              <a:rPr lang="es-MX" altLang="en-US" sz="2200" dirty="0" smtClean="0">
                <a:solidFill>
                  <a:schemeClr val="tx2">
                    <a:lumMod val="50000"/>
                  </a:schemeClr>
                </a:solidFill>
              </a:rPr>
              <a:t>The sharing of knowledge, experiences, and lessons learned across countries is vital to help scale successful methods, share best practices and respond to the 2030 Agenda. </a:t>
            </a:r>
          </a:p>
        </p:txBody>
      </p:sp>
      <p:sp>
        <p:nvSpPr>
          <p:cNvPr id="3" name="Shape 325"/>
          <p:cNvSpPr/>
          <p:nvPr/>
        </p:nvSpPr>
        <p:spPr>
          <a:xfrm>
            <a:off x="914400" y="265701"/>
            <a:ext cx="9753600" cy="630940"/>
          </a:xfrm>
          <a:prstGeom prst="rect">
            <a:avLst/>
          </a:prstGeom>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lvl1pPr defTabSz="914400">
              <a:defRPr sz="4800" b="1">
                <a:solidFill>
                  <a:srgbClr val="1D324B"/>
                </a:solidFill>
                <a:latin typeface="Calibri"/>
                <a:ea typeface="Calibri"/>
                <a:cs typeface="Calibri"/>
                <a:sym typeface="Calibri"/>
              </a:defRPr>
            </a:lvl1pPr>
          </a:lstStyle>
          <a:p>
            <a:r>
              <a:rPr lang="en-US" sz="3500" dirty="0" smtClean="0"/>
              <a:t>Conclusions</a:t>
            </a:r>
            <a:endParaRPr sz="3500" dirty="0"/>
          </a:p>
        </p:txBody>
      </p:sp>
    </p:spTree>
    <p:extLst>
      <p:ext uri="{BB962C8B-B14F-4D97-AF65-F5344CB8AC3E}">
        <p14:creationId xmlns:p14="http://schemas.microsoft.com/office/powerpoint/2010/main" val="1224183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060" y="168487"/>
            <a:ext cx="6287879" cy="2554545"/>
          </a:xfrm>
          <a:prstGeom prst="rect">
            <a:avLst/>
          </a:prstGeom>
          <a:solidFill>
            <a:schemeClr val="bg1"/>
          </a:solidFill>
        </p:spPr>
        <p:txBody>
          <a:bodyPr wrap="square" rtlCol="0">
            <a:spAutoFit/>
          </a:bodyPr>
          <a:lstStyle/>
          <a:p>
            <a:endParaRPr lang="en-US" sz="2000" b="1" i="1" dirty="0" smtClean="0"/>
          </a:p>
          <a:p>
            <a:pPr algn="ctr"/>
            <a:r>
              <a:rPr lang="en-US" sz="2000" b="1" i="1" dirty="0" smtClean="0"/>
              <a:t>"</a:t>
            </a:r>
            <a:r>
              <a:rPr lang="en-US" sz="2000" b="1" i="1" dirty="0"/>
              <a:t>It is a curious situation that the sea, from which life first arose should now be threatened by the activities of one form of that life. But the sea, though changed in a sinister way, will continue to exist; the threat is rather to life itself</a:t>
            </a:r>
            <a:r>
              <a:rPr lang="en-US" sz="2000" b="1" i="1" dirty="0" smtClean="0"/>
              <a:t>.” </a:t>
            </a:r>
          </a:p>
          <a:p>
            <a:pPr algn="ctr"/>
            <a:r>
              <a:rPr lang="en-US" sz="2000" b="1" i="1" dirty="0" smtClean="0"/>
              <a:t>- Rachel Carson </a:t>
            </a:r>
            <a:endParaRPr lang="en-US" sz="2000" b="1" i="1" dirty="0"/>
          </a:p>
          <a:p>
            <a:endParaRPr lang="en-US" sz="2000" dirty="0"/>
          </a:p>
        </p:txBody>
      </p:sp>
      <p:sp>
        <p:nvSpPr>
          <p:cNvPr id="3" name="Rectangle 2"/>
          <p:cNvSpPr/>
          <p:nvPr/>
        </p:nvSpPr>
        <p:spPr>
          <a:xfrm>
            <a:off x="3048000" y="3105835"/>
            <a:ext cx="6096000" cy="861774"/>
          </a:xfrm>
          <a:prstGeom prst="rect">
            <a:avLst/>
          </a:prstGeom>
        </p:spPr>
        <p:txBody>
          <a:bodyPr>
            <a:spAutoFit/>
          </a:bodyPr>
          <a:lstStyle/>
          <a:p>
            <a:pPr algn="ctr"/>
            <a:r>
              <a:rPr lang="es-MX" sz="2500" b="1" smtClean="0">
                <a:solidFill>
                  <a:prstClr val="black">
                    <a:lumMod val="65000"/>
                    <a:lumOff val="35000"/>
                  </a:prstClr>
                </a:solidFill>
              </a:rPr>
              <a:t>THANK YOU! </a:t>
            </a:r>
          </a:p>
          <a:p>
            <a:pPr algn="ctr"/>
            <a:r>
              <a:rPr lang="es-MX" sz="2500" b="1" dirty="0" smtClean="0">
                <a:solidFill>
                  <a:prstClr val="black">
                    <a:lumMod val="65000"/>
                    <a:lumOff val="35000"/>
                  </a:prstClr>
                </a:solidFill>
                <a:hlinkClick r:id="rId2"/>
              </a:rPr>
              <a:t>Argyro.Kavvada@nasa.gov</a:t>
            </a:r>
            <a:endParaRPr lang="es-MX" sz="2500" b="1" dirty="0" smtClean="0">
              <a:solidFill>
                <a:prstClr val="black">
                  <a:lumMod val="65000"/>
                  <a:lumOff val="35000"/>
                </a:prstClr>
              </a:solidFill>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5284425" y="4733214"/>
            <a:ext cx="1836976" cy="1836976"/>
          </a:xfrm>
          <a:prstGeom prst="rect">
            <a:avLst/>
          </a:prstGeom>
        </p:spPr>
      </p:pic>
    </p:spTree>
    <p:extLst>
      <p:ext uri="{BB962C8B-B14F-4D97-AF65-F5344CB8AC3E}">
        <p14:creationId xmlns:p14="http://schemas.microsoft.com/office/powerpoint/2010/main" val="528151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881938" y="185738"/>
            <a:ext cx="2786062" cy="369332"/>
          </a:xfrm>
          <a:prstGeom prst="rect">
            <a:avLst/>
          </a:prstGeom>
          <a:solidFill>
            <a:schemeClr val="bg1"/>
          </a:solidFill>
        </p:spPr>
        <p:txBody>
          <a:bodyPr wrap="square" rtlCol="0">
            <a:spAutoFit/>
          </a:bodyPr>
          <a:lstStyle/>
          <a:p>
            <a:endParaRPr lang="en-US" dirty="0"/>
          </a:p>
        </p:txBody>
      </p:sp>
      <p:pic>
        <p:nvPicPr>
          <p:cNvPr id="14" name="Picture 13"/>
          <p:cNvPicPr>
            <a:picLocks noChangeAspect="1"/>
          </p:cNvPicPr>
          <p:nvPr/>
        </p:nvPicPr>
        <p:blipFill rotWithShape="1">
          <a:blip r:embed="rId2"/>
          <a:srcRect t="6250"/>
          <a:stretch/>
        </p:blipFill>
        <p:spPr>
          <a:xfrm>
            <a:off x="6812090" y="-1"/>
            <a:ext cx="4099750" cy="5378853"/>
          </a:xfrm>
          <a:prstGeom prst="rect">
            <a:avLst/>
          </a:prstGeom>
        </p:spPr>
      </p:pic>
      <p:pic>
        <p:nvPicPr>
          <p:cNvPr id="15"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8763" y="185738"/>
            <a:ext cx="2647701" cy="61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890464" y="1087508"/>
            <a:ext cx="4572000" cy="4770537"/>
          </a:xfrm>
          <a:prstGeom prst="rect">
            <a:avLst/>
          </a:prstGeom>
          <a:noFill/>
        </p:spPr>
        <p:txBody>
          <a:bodyPr wrap="square" rtlCol="0">
            <a:spAutoFit/>
          </a:bodyPr>
          <a:lstStyle/>
          <a:p>
            <a:r>
              <a:rPr lang="en-ZA" altLang="zh-CN" sz="1900" dirty="0">
                <a:solidFill>
                  <a:srgbClr val="005FAA"/>
                </a:solidFill>
                <a:latin typeface="Arial Narrow" pitchFamily="34" charset="0"/>
                <a:ea typeface="宋体" pitchFamily="2" charset="-122"/>
                <a:cs typeface="Tahoma" pitchFamily="34" charset="0"/>
              </a:rPr>
              <a:t>“The </a:t>
            </a:r>
            <a:r>
              <a:rPr lang="en-ZA" altLang="zh-CN" sz="1900" dirty="0">
                <a:solidFill>
                  <a:srgbClr val="005FAA"/>
                </a:solidFill>
                <a:latin typeface="Arial Narrow" pitchFamily="34" charset="0"/>
                <a:ea typeface="宋体" pitchFamily="2" charset="-122"/>
                <a:cs typeface="Tahoma" pitchFamily="34" charset="0"/>
              </a:rPr>
              <a:t>2030 Agenda is deliberately ambitious and transformational, with a set of </a:t>
            </a:r>
            <a:r>
              <a:rPr lang="en-ZA" altLang="zh-CN" sz="1900" b="1" dirty="0">
                <a:solidFill>
                  <a:srgbClr val="005FAA"/>
                </a:solidFill>
                <a:latin typeface="Arial Narrow" pitchFamily="34" charset="0"/>
                <a:ea typeface="宋体" pitchFamily="2" charset="-122"/>
                <a:cs typeface="Tahoma" pitchFamily="34" charset="0"/>
              </a:rPr>
              <a:t>17 integrated and indivisible Sustainable Development Goals</a:t>
            </a:r>
            <a:r>
              <a:rPr lang="en-ZA" altLang="zh-CN" sz="1900" dirty="0">
                <a:solidFill>
                  <a:srgbClr val="005FAA"/>
                </a:solidFill>
                <a:latin typeface="Arial Narrow" pitchFamily="34" charset="0"/>
                <a:ea typeface="宋体" pitchFamily="2" charset="-122"/>
                <a:cs typeface="Tahoma" pitchFamily="34" charset="0"/>
              </a:rPr>
              <a:t> and </a:t>
            </a:r>
            <a:r>
              <a:rPr lang="en-ZA" altLang="zh-CN" sz="1900" dirty="0">
                <a:solidFill>
                  <a:srgbClr val="005FAA"/>
                </a:solidFill>
                <a:latin typeface="Arial Narrow" pitchFamily="34" charset="0"/>
                <a:ea typeface="宋体" pitchFamily="2" charset="-122"/>
                <a:cs typeface="Tahoma" pitchFamily="34" charset="0"/>
              </a:rPr>
              <a:t>targets, and a </a:t>
            </a:r>
            <a:r>
              <a:rPr lang="en-ZA" altLang="zh-CN" sz="1900" b="1" dirty="0">
                <a:solidFill>
                  <a:srgbClr val="005FAA"/>
                </a:solidFill>
                <a:latin typeface="Arial Narrow" pitchFamily="34" charset="0"/>
                <a:ea typeface="宋体" pitchFamily="2" charset="-122"/>
                <a:cs typeface="Tahoma" pitchFamily="34" charset="0"/>
              </a:rPr>
              <a:t>Global </a:t>
            </a:r>
            <a:r>
              <a:rPr lang="en-ZA" altLang="zh-CN" sz="1900" b="1" dirty="0">
                <a:solidFill>
                  <a:srgbClr val="005FAA"/>
                </a:solidFill>
                <a:latin typeface="Arial Narrow" pitchFamily="34" charset="0"/>
                <a:ea typeface="宋体" pitchFamily="2" charset="-122"/>
                <a:cs typeface="Tahoma" pitchFamily="34" charset="0"/>
              </a:rPr>
              <a:t>I</a:t>
            </a:r>
            <a:r>
              <a:rPr lang="en-ZA" altLang="zh-CN" sz="1900" b="1" dirty="0">
                <a:solidFill>
                  <a:srgbClr val="005FAA"/>
                </a:solidFill>
                <a:latin typeface="Arial Narrow" pitchFamily="34" charset="0"/>
                <a:ea typeface="宋体" pitchFamily="2" charset="-122"/>
                <a:cs typeface="Tahoma" pitchFamily="34" charset="0"/>
              </a:rPr>
              <a:t>ndicator Framework </a:t>
            </a:r>
            <a:r>
              <a:rPr lang="en-ZA" altLang="zh-CN" sz="1900" dirty="0">
                <a:solidFill>
                  <a:srgbClr val="005FAA"/>
                </a:solidFill>
                <a:latin typeface="Arial Narrow" pitchFamily="34" charset="0"/>
                <a:ea typeface="宋体" pitchFamily="2" charset="-122"/>
                <a:cs typeface="Tahoma" pitchFamily="34" charset="0"/>
              </a:rPr>
              <a:t>to guide us. This collective journey has at its heart a promise to </a:t>
            </a:r>
            <a:r>
              <a:rPr lang="en-ZA" altLang="zh-CN" sz="1900" b="1" dirty="0">
                <a:solidFill>
                  <a:srgbClr val="005FAA"/>
                </a:solidFill>
                <a:latin typeface="Arial Narrow" pitchFamily="34" charset="0"/>
                <a:ea typeface="宋体" pitchFamily="2" charset="-122"/>
                <a:cs typeface="Tahoma" pitchFamily="34" charset="0"/>
              </a:rPr>
              <a:t>leave no one behind. </a:t>
            </a:r>
          </a:p>
          <a:p>
            <a:endParaRPr lang="en-ZA" altLang="zh-CN" sz="1900" b="1" dirty="0">
              <a:solidFill>
                <a:srgbClr val="005FAA"/>
              </a:solidFill>
              <a:latin typeface="Arial Narrow" pitchFamily="34" charset="0"/>
              <a:ea typeface="宋体" pitchFamily="2" charset="-122"/>
              <a:cs typeface="Tahoma" pitchFamily="34" charset="0"/>
            </a:endParaRPr>
          </a:p>
          <a:p>
            <a:r>
              <a:rPr lang="en-ZA" altLang="zh-CN" sz="1900" dirty="0">
                <a:solidFill>
                  <a:srgbClr val="005FAA"/>
                </a:solidFill>
                <a:latin typeface="Arial Narrow" pitchFamily="34" charset="0"/>
                <a:ea typeface="宋体" pitchFamily="2" charset="-122"/>
                <a:cs typeface="Tahoma" pitchFamily="34" charset="0"/>
              </a:rPr>
              <a:t>The 2030 Agenda for Sustainable Development aims to improve the lives and future prospects of </a:t>
            </a:r>
            <a:r>
              <a:rPr lang="en-ZA" altLang="zh-CN" sz="1900" b="1" dirty="0">
                <a:solidFill>
                  <a:srgbClr val="005FAA"/>
                </a:solidFill>
                <a:latin typeface="Arial Narrow" pitchFamily="34" charset="0"/>
                <a:ea typeface="宋体" pitchFamily="2" charset="-122"/>
                <a:cs typeface="Tahoma" pitchFamily="34" charset="0"/>
              </a:rPr>
              <a:t>everyone, everywhere</a:t>
            </a:r>
            <a:r>
              <a:rPr lang="en-ZA" altLang="zh-CN" sz="1900" dirty="0">
                <a:solidFill>
                  <a:srgbClr val="005FAA"/>
                </a:solidFill>
                <a:latin typeface="Arial Narrow" pitchFamily="34" charset="0"/>
                <a:ea typeface="宋体" pitchFamily="2" charset="-122"/>
                <a:cs typeface="Tahoma" pitchFamily="34" charset="0"/>
              </a:rPr>
              <a:t>. </a:t>
            </a:r>
            <a:endParaRPr lang="en-ZA" altLang="zh-CN" sz="1900" dirty="0">
              <a:solidFill>
                <a:srgbClr val="005FAA"/>
              </a:solidFill>
              <a:latin typeface="Arial Narrow" pitchFamily="34" charset="0"/>
              <a:ea typeface="宋体" pitchFamily="2" charset="-122"/>
              <a:cs typeface="Tahoma" pitchFamily="34" charset="0"/>
            </a:endParaRPr>
          </a:p>
          <a:p>
            <a:endParaRPr lang="en-ZA" altLang="zh-CN" sz="1900" b="1" dirty="0">
              <a:solidFill>
                <a:srgbClr val="005FAA"/>
              </a:solidFill>
              <a:latin typeface="Arial Narrow" pitchFamily="34" charset="0"/>
              <a:ea typeface="宋体" pitchFamily="2" charset="-122"/>
              <a:cs typeface="Tahoma" pitchFamily="34" charset="0"/>
            </a:endParaRPr>
          </a:p>
          <a:p>
            <a:r>
              <a:rPr lang="en-ZA" altLang="zh-CN" sz="1900" dirty="0">
                <a:solidFill>
                  <a:srgbClr val="005FAA"/>
                </a:solidFill>
                <a:latin typeface="Arial Narrow" pitchFamily="34" charset="0"/>
                <a:ea typeface="宋体" pitchFamily="2" charset="-122"/>
                <a:cs typeface="Tahoma" pitchFamily="34" charset="0"/>
              </a:rPr>
              <a:t>Implementation has begun, but the clock is ticking. This report shows that the </a:t>
            </a:r>
            <a:r>
              <a:rPr lang="en-ZA" altLang="zh-CN" sz="1900" b="1" dirty="0">
                <a:solidFill>
                  <a:srgbClr val="005FAA"/>
                </a:solidFill>
                <a:latin typeface="Arial Narrow" pitchFamily="34" charset="0"/>
                <a:ea typeface="宋体" pitchFamily="2" charset="-122"/>
                <a:cs typeface="Tahoma" pitchFamily="34" charset="0"/>
              </a:rPr>
              <a:t>rate of progress </a:t>
            </a:r>
            <a:r>
              <a:rPr lang="en-ZA" altLang="zh-CN" sz="1900" dirty="0">
                <a:solidFill>
                  <a:srgbClr val="005FAA"/>
                </a:solidFill>
                <a:latin typeface="Arial Narrow" pitchFamily="34" charset="0"/>
                <a:ea typeface="宋体" pitchFamily="2" charset="-122"/>
                <a:cs typeface="Tahoma" pitchFamily="34" charset="0"/>
              </a:rPr>
              <a:t>in many areas is </a:t>
            </a:r>
            <a:r>
              <a:rPr lang="en-ZA" altLang="zh-CN" sz="1900" b="1" dirty="0">
                <a:solidFill>
                  <a:srgbClr val="005FAA"/>
                </a:solidFill>
                <a:latin typeface="Arial Narrow" pitchFamily="34" charset="0"/>
                <a:ea typeface="宋体" pitchFamily="2" charset="-122"/>
                <a:cs typeface="Tahoma" pitchFamily="34" charset="0"/>
              </a:rPr>
              <a:t>far slower than needed </a:t>
            </a:r>
            <a:r>
              <a:rPr lang="en-ZA" altLang="zh-CN" sz="1900" dirty="0">
                <a:solidFill>
                  <a:srgbClr val="005FAA"/>
                </a:solidFill>
                <a:latin typeface="Arial Narrow" pitchFamily="34" charset="0"/>
                <a:ea typeface="宋体" pitchFamily="2" charset="-122"/>
                <a:cs typeface="Tahoma" pitchFamily="34" charset="0"/>
              </a:rPr>
              <a:t>to meet the targets by 2030. </a:t>
            </a:r>
            <a:endParaRPr lang="en-ZA" altLang="zh-CN" sz="1900" dirty="0">
              <a:solidFill>
                <a:srgbClr val="005FAA"/>
              </a:solidFill>
              <a:latin typeface="Arial Narrow" pitchFamily="34" charset="0"/>
              <a:ea typeface="宋体" pitchFamily="2" charset="-122"/>
              <a:cs typeface="Tahoma" pitchFamily="34" charset="0"/>
            </a:endParaRPr>
          </a:p>
          <a:p>
            <a:endParaRPr lang="en-ZA" altLang="zh-CN" sz="1900" dirty="0">
              <a:solidFill>
                <a:srgbClr val="005FAA"/>
              </a:solidFill>
              <a:latin typeface="Arial Narrow" pitchFamily="34" charset="0"/>
              <a:ea typeface="宋体" pitchFamily="2" charset="-122"/>
              <a:cs typeface="Tahoma" pitchFamily="34" charset="0"/>
            </a:endParaRPr>
          </a:p>
        </p:txBody>
      </p:sp>
      <p:sp>
        <p:nvSpPr>
          <p:cNvPr id="17" name="TextBox 16"/>
          <p:cNvSpPr txBox="1"/>
          <p:nvPr/>
        </p:nvSpPr>
        <p:spPr>
          <a:xfrm>
            <a:off x="890464" y="5666976"/>
            <a:ext cx="9891836" cy="677108"/>
          </a:xfrm>
          <a:prstGeom prst="rect">
            <a:avLst/>
          </a:prstGeom>
          <a:noFill/>
        </p:spPr>
        <p:txBody>
          <a:bodyPr wrap="square" rtlCol="0">
            <a:spAutoFit/>
          </a:bodyPr>
          <a:lstStyle/>
          <a:p>
            <a:r>
              <a:rPr lang="en-ZA" altLang="zh-CN" sz="1900" dirty="0">
                <a:solidFill>
                  <a:srgbClr val="005FAA"/>
                </a:solidFill>
                <a:latin typeface="Arial Narrow" pitchFamily="34" charset="0"/>
                <a:ea typeface="宋体" pitchFamily="2" charset="-122"/>
                <a:cs typeface="Tahoma" pitchFamily="34" charset="0"/>
              </a:rPr>
              <a:t>This report ..underscores the need for </a:t>
            </a:r>
            <a:r>
              <a:rPr lang="en-ZA" altLang="zh-CN" sz="1900" b="1" dirty="0">
                <a:solidFill>
                  <a:srgbClr val="005FAA"/>
                </a:solidFill>
                <a:latin typeface="Arial Narrow" pitchFamily="34" charset="0"/>
                <a:ea typeface="宋体" pitchFamily="2" charset="-122"/>
                <a:cs typeface="Tahoma" pitchFamily="34" charset="0"/>
              </a:rPr>
              <a:t>reliable, timely, accessible and disaggregated data </a:t>
            </a:r>
            <a:r>
              <a:rPr lang="en-ZA" altLang="zh-CN" sz="1900" dirty="0">
                <a:solidFill>
                  <a:srgbClr val="005FAA"/>
                </a:solidFill>
                <a:latin typeface="Arial Narrow" pitchFamily="34" charset="0"/>
                <a:ea typeface="宋体" pitchFamily="2" charset="-122"/>
                <a:cs typeface="Tahoma" pitchFamily="34" charset="0"/>
              </a:rPr>
              <a:t>to measure progress, inform decision-making and ensure that everyone is counted</a:t>
            </a:r>
            <a:r>
              <a:rPr lang="en-ZA" altLang="zh-CN" sz="1900" dirty="0">
                <a:solidFill>
                  <a:srgbClr val="005FAA"/>
                </a:solidFill>
                <a:latin typeface="Arial Narrow" pitchFamily="34" charset="0"/>
                <a:ea typeface="宋体" pitchFamily="2" charset="-122"/>
                <a:cs typeface="Tahoma" pitchFamily="34" charset="0"/>
              </a:rPr>
              <a:t>.” </a:t>
            </a:r>
          </a:p>
        </p:txBody>
      </p:sp>
      <p:sp>
        <p:nvSpPr>
          <p:cNvPr id="18" name="TextBox 17"/>
          <p:cNvSpPr txBox="1"/>
          <p:nvPr/>
        </p:nvSpPr>
        <p:spPr>
          <a:xfrm>
            <a:off x="7086460" y="6344084"/>
            <a:ext cx="4377018" cy="677108"/>
          </a:xfrm>
          <a:prstGeom prst="rect">
            <a:avLst/>
          </a:prstGeom>
          <a:noFill/>
        </p:spPr>
        <p:txBody>
          <a:bodyPr wrap="square" rtlCol="0">
            <a:spAutoFit/>
          </a:bodyPr>
          <a:lstStyle/>
          <a:p>
            <a:r>
              <a:rPr lang="en-ZA" altLang="zh-CN" sz="1900" b="1" i="1" dirty="0">
                <a:solidFill>
                  <a:srgbClr val="005FAA"/>
                </a:solidFill>
                <a:latin typeface="Arial Narrow" pitchFamily="34" charset="0"/>
                <a:ea typeface="宋体" pitchFamily="2" charset="-122"/>
                <a:cs typeface="Tahoma" pitchFamily="34" charset="0"/>
              </a:rPr>
              <a:t>UN Secretary-General </a:t>
            </a:r>
            <a:r>
              <a:rPr lang="en-ZA" altLang="zh-CN" sz="1900" b="1" i="1" dirty="0" err="1">
                <a:solidFill>
                  <a:srgbClr val="005FAA"/>
                </a:solidFill>
                <a:latin typeface="Arial Narrow" pitchFamily="34" charset="0"/>
                <a:ea typeface="宋体" pitchFamily="2" charset="-122"/>
                <a:cs typeface="Tahoma" pitchFamily="34" charset="0"/>
              </a:rPr>
              <a:t>António</a:t>
            </a:r>
            <a:r>
              <a:rPr lang="en-ZA" altLang="zh-CN" sz="1900" b="1" i="1" dirty="0">
                <a:solidFill>
                  <a:srgbClr val="005FAA"/>
                </a:solidFill>
                <a:latin typeface="Arial Narrow" pitchFamily="34" charset="0"/>
                <a:ea typeface="宋体" pitchFamily="2" charset="-122"/>
                <a:cs typeface="Tahoma" pitchFamily="34" charset="0"/>
              </a:rPr>
              <a:t> </a:t>
            </a:r>
            <a:r>
              <a:rPr lang="en-ZA" altLang="zh-CN" sz="1900" b="1" i="1" dirty="0" err="1">
                <a:solidFill>
                  <a:srgbClr val="005FAA"/>
                </a:solidFill>
                <a:latin typeface="Arial Narrow" pitchFamily="34" charset="0"/>
                <a:ea typeface="宋体" pitchFamily="2" charset="-122"/>
                <a:cs typeface="Tahoma" pitchFamily="34" charset="0"/>
              </a:rPr>
              <a:t>Guterres</a:t>
            </a:r>
            <a:endParaRPr lang="en-ZA" altLang="zh-CN" sz="1900" b="1" i="1" dirty="0">
              <a:solidFill>
                <a:srgbClr val="005FAA"/>
              </a:solidFill>
              <a:latin typeface="Arial Narrow" pitchFamily="34" charset="0"/>
              <a:ea typeface="宋体" pitchFamily="2" charset="-122"/>
              <a:cs typeface="Tahoma" pitchFamily="34" charset="0"/>
            </a:endParaRPr>
          </a:p>
          <a:p>
            <a:endParaRPr lang="en-US" sz="1900" dirty="0"/>
          </a:p>
        </p:txBody>
      </p:sp>
    </p:spTree>
    <p:extLst>
      <p:ext uri="{BB962C8B-B14F-4D97-AF65-F5344CB8AC3E}">
        <p14:creationId xmlns:p14="http://schemas.microsoft.com/office/powerpoint/2010/main" val="314028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18.jpeg"/>
          <p:cNvPicPr>
            <a:picLocks/>
          </p:cNvPicPr>
          <p:nvPr/>
        </p:nvPicPr>
        <p:blipFill>
          <a:blip r:embed="rId2">
            <a:extLst/>
          </a:blip>
          <a:stretch>
            <a:fillRect/>
          </a:stretch>
        </p:blipFill>
        <p:spPr>
          <a:xfrm>
            <a:off x="1426464" y="-1"/>
            <a:ext cx="9326880" cy="6858000"/>
          </a:xfrm>
          <a:prstGeom prst="rect">
            <a:avLst/>
          </a:prstGeom>
          <a:ln w="12700">
            <a:miter lim="400000"/>
          </a:ln>
        </p:spPr>
      </p:pic>
    </p:spTree>
    <p:extLst>
      <p:ext uri="{BB962C8B-B14F-4D97-AF65-F5344CB8AC3E}">
        <p14:creationId xmlns:p14="http://schemas.microsoft.com/office/powerpoint/2010/main" val="4445698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image2.jpeg"/>
          <p:cNvPicPr>
            <a:picLocks noChangeAspect="1"/>
          </p:cNvPicPr>
          <p:nvPr/>
        </p:nvPicPr>
        <p:blipFill>
          <a:blip r:embed="rId3">
            <a:extLst/>
          </a:blip>
          <a:stretch>
            <a:fillRect/>
          </a:stretch>
        </p:blipFill>
        <p:spPr>
          <a:xfrm>
            <a:off x="1524000" y="0"/>
            <a:ext cx="9144000" cy="6858000"/>
          </a:xfrm>
          <a:prstGeom prst="rect">
            <a:avLst/>
          </a:prstGeom>
          <a:ln w="12700">
            <a:miter lim="400000"/>
          </a:ln>
        </p:spPr>
      </p:pic>
      <p:sp>
        <p:nvSpPr>
          <p:cNvPr id="270" name="Shape 270"/>
          <p:cNvSpPr/>
          <p:nvPr/>
        </p:nvSpPr>
        <p:spPr>
          <a:xfrm>
            <a:off x="1524000" y="201414"/>
            <a:ext cx="9144000" cy="892999"/>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defTabSz="914400">
              <a:defRPr sz="7400" b="1">
                <a:solidFill>
                  <a:srgbClr val="1D324B"/>
                </a:solidFill>
                <a:latin typeface="Calibri"/>
                <a:ea typeface="Calibri"/>
                <a:cs typeface="Calibri"/>
                <a:sym typeface="Calibri"/>
              </a:defRPr>
            </a:lvl1pPr>
          </a:lstStyle>
          <a:p>
            <a:r>
              <a:rPr sz="5203"/>
              <a:t>Agenda 2030</a:t>
            </a:r>
          </a:p>
        </p:txBody>
      </p:sp>
      <p:sp>
        <p:nvSpPr>
          <p:cNvPr id="271" name="Shape 271"/>
          <p:cNvSpPr/>
          <p:nvPr/>
        </p:nvSpPr>
        <p:spPr>
          <a:xfrm>
            <a:off x="1524000" y="908720"/>
            <a:ext cx="9144000" cy="287128"/>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defTabSz="914400">
              <a:defRPr>
                <a:solidFill>
                  <a:srgbClr val="31859C"/>
                </a:solidFill>
                <a:latin typeface="Calibri"/>
                <a:ea typeface="Calibri"/>
                <a:cs typeface="Calibri"/>
                <a:sym typeface="Calibri"/>
              </a:defRPr>
            </a:lvl1pPr>
          </a:lstStyle>
          <a:p>
            <a:r>
              <a:rPr sz="1266"/>
              <a:t>EO Case Studies</a:t>
            </a:r>
          </a:p>
        </p:txBody>
      </p:sp>
      <p:sp>
        <p:nvSpPr>
          <p:cNvPr id="272" name="Shape 272"/>
          <p:cNvSpPr/>
          <p:nvPr/>
        </p:nvSpPr>
        <p:spPr>
          <a:xfrm>
            <a:off x="1981200" y="2132857"/>
            <a:ext cx="5050905" cy="1498613"/>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p>
            <a:pPr defTabSz="642915">
              <a:defRPr sz="1400">
                <a:solidFill>
                  <a:srgbClr val="31859C"/>
                </a:solidFill>
                <a:latin typeface="Calibri"/>
                <a:ea typeface="Calibri"/>
                <a:cs typeface="Calibri"/>
                <a:sym typeface="Calibri"/>
              </a:defRPr>
            </a:pPr>
            <a:r>
              <a:rPr sz="984"/>
              <a:t>GEO is instrumental in integrating Earth observation data into the methodology of measuring, monitoring and achieving the SDG Indicators. </a:t>
            </a:r>
          </a:p>
          <a:p>
            <a:pPr defTabSz="642915">
              <a:defRPr sz="1400">
                <a:solidFill>
                  <a:srgbClr val="31859C"/>
                </a:solidFill>
                <a:latin typeface="Calibri"/>
                <a:ea typeface="Calibri"/>
                <a:cs typeface="Calibri"/>
                <a:sym typeface="Calibri"/>
              </a:defRPr>
            </a:pPr>
            <a:endParaRPr sz="984"/>
          </a:p>
          <a:p>
            <a:pPr defTabSz="642915">
              <a:defRPr sz="1400">
                <a:solidFill>
                  <a:srgbClr val="31859C"/>
                </a:solidFill>
                <a:latin typeface="Calibri"/>
                <a:ea typeface="Calibri"/>
                <a:cs typeface="Calibri"/>
                <a:sym typeface="Calibri"/>
              </a:defRPr>
            </a:pPr>
            <a:r>
              <a:rPr sz="984"/>
              <a:t>Brochure gives graphic illustrations of EO data allowing decision-makers to help identify the status of conditions they need to report, as well as visualize solutions.</a:t>
            </a:r>
            <a:endParaRPr sz="984">
              <a:solidFill>
                <a:srgbClr val="0070C0"/>
              </a:solidFill>
            </a:endParaRPr>
          </a:p>
          <a:p>
            <a:pPr defTabSz="642915">
              <a:defRPr sz="2000">
                <a:solidFill>
                  <a:srgbClr val="0070C0"/>
                </a:solidFill>
                <a:latin typeface="Calibri"/>
                <a:ea typeface="Calibri"/>
                <a:cs typeface="Calibri"/>
                <a:sym typeface="Calibri"/>
              </a:defRPr>
            </a:pPr>
            <a:endParaRPr sz="1406">
              <a:solidFill>
                <a:srgbClr val="0070C0"/>
              </a:solidFill>
            </a:endParaRPr>
          </a:p>
          <a:p>
            <a:pPr defTabSz="642915">
              <a:defRPr sz="2000">
                <a:solidFill>
                  <a:srgbClr val="333399"/>
                </a:solidFill>
                <a:latin typeface="Calibri"/>
                <a:ea typeface="Calibri"/>
                <a:cs typeface="Calibri"/>
                <a:sym typeface="Calibri"/>
              </a:defRPr>
            </a:pPr>
            <a:r>
              <a:rPr sz="1406" u="sng">
                <a:solidFill>
                  <a:srgbClr val="0000FF"/>
                </a:solidFill>
                <a:uFill>
                  <a:solidFill>
                    <a:srgbClr val="0000FF"/>
                  </a:solidFill>
                </a:uFill>
                <a:hlinkClick r:id="rId4"/>
              </a:rPr>
              <a:t>https://www.earthobservations.org/documents/publications/201703_geo_eo_for_2030_agenda.pdf</a:t>
            </a:r>
            <a:r>
              <a:rPr sz="1406"/>
              <a:t> </a:t>
            </a:r>
          </a:p>
        </p:txBody>
      </p:sp>
      <p:pic>
        <p:nvPicPr>
          <p:cNvPr id="273" name="image51.png"/>
          <p:cNvPicPr>
            <a:picLocks noChangeAspect="1"/>
          </p:cNvPicPr>
          <p:nvPr/>
        </p:nvPicPr>
        <p:blipFill>
          <a:blip r:embed="rId5">
            <a:extLst/>
          </a:blip>
          <a:stretch>
            <a:fillRect/>
          </a:stretch>
        </p:blipFill>
        <p:spPr>
          <a:xfrm>
            <a:off x="7464152" y="2199672"/>
            <a:ext cx="2539113" cy="3590464"/>
          </a:xfrm>
          <a:prstGeom prst="rect">
            <a:avLst/>
          </a:prstGeom>
          <a:ln w="12700">
            <a:miter lim="400000"/>
          </a:ln>
        </p:spPr>
      </p:pic>
      <p:pic>
        <p:nvPicPr>
          <p:cNvPr id="274" name="image52.jpg"/>
          <p:cNvPicPr>
            <a:picLocks noChangeAspect="1"/>
          </p:cNvPicPr>
          <p:nvPr/>
        </p:nvPicPr>
        <p:blipFill>
          <a:blip r:embed="rId6">
            <a:extLst/>
          </a:blip>
          <a:stretch>
            <a:fillRect/>
          </a:stretch>
        </p:blipFill>
        <p:spPr>
          <a:xfrm>
            <a:off x="1272746" y="0"/>
            <a:ext cx="9914875" cy="7253416"/>
          </a:xfrm>
          <a:prstGeom prst="rect">
            <a:avLst/>
          </a:prstGeom>
          <a:ln w="12700">
            <a:miter lim="400000"/>
          </a:ln>
        </p:spPr>
      </p:pic>
      <p:pic>
        <p:nvPicPr>
          <p:cNvPr id="275" name="image68.jpeg"/>
          <p:cNvPicPr>
            <a:picLocks noChangeAspect="1"/>
          </p:cNvPicPr>
          <p:nvPr/>
        </p:nvPicPr>
        <p:blipFill>
          <a:blip r:embed="rId7">
            <a:extLst/>
          </a:blip>
          <a:stretch>
            <a:fillRect/>
          </a:stretch>
        </p:blipFill>
        <p:spPr>
          <a:xfrm>
            <a:off x="1523998" y="6068533"/>
            <a:ext cx="9144002" cy="789467"/>
          </a:xfrm>
          <a:prstGeom prst="rect">
            <a:avLst/>
          </a:prstGeom>
          <a:noFill/>
          <a:ln w="12700">
            <a:miter lim="400000"/>
          </a:ln>
        </p:spPr>
      </p:pic>
      <p:pic>
        <p:nvPicPr>
          <p:cNvPr id="276" name="image18.jpeg"/>
          <p:cNvPicPr>
            <a:picLocks noChangeAspect="1"/>
          </p:cNvPicPr>
          <p:nvPr/>
        </p:nvPicPr>
        <p:blipFill>
          <a:blip r:embed="rId8">
            <a:extLst/>
          </a:blip>
          <a:srcRect b="74485"/>
          <a:stretch>
            <a:fillRect/>
          </a:stretch>
        </p:blipFill>
        <p:spPr>
          <a:xfrm>
            <a:off x="1524000" y="-1"/>
            <a:ext cx="9144001" cy="1749794"/>
          </a:xfrm>
          <a:prstGeom prst="rect">
            <a:avLst/>
          </a:prstGeom>
          <a:ln w="12700">
            <a:miter lim="400000"/>
          </a:ln>
        </p:spPr>
      </p:pic>
      <p:sp>
        <p:nvSpPr>
          <p:cNvPr id="2" name="TextBox 1"/>
          <p:cNvSpPr txBox="1"/>
          <p:nvPr/>
        </p:nvSpPr>
        <p:spPr>
          <a:xfrm>
            <a:off x="1371601" y="6042453"/>
            <a:ext cx="9816020" cy="1265426"/>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1981199" y="2351234"/>
            <a:ext cx="4028303" cy="2308324"/>
          </a:xfrm>
          <a:prstGeom prst="rect">
            <a:avLst/>
          </a:prstGeom>
          <a:solidFill>
            <a:schemeClr val="bg1"/>
          </a:solidFill>
        </p:spPr>
        <p:txBody>
          <a:bodyPr wrap="square" rtlCol="0">
            <a:spAutoFit/>
          </a:bodyPr>
          <a:lstStyle/>
          <a:p>
            <a:r>
              <a:rPr lang="en-US" sz="1600" dirty="0" smtClean="0">
                <a:latin typeface="Calibri" charset="0"/>
                <a:ea typeface="Calibri" charset="0"/>
                <a:cs typeface="Calibri" charset="0"/>
              </a:rPr>
              <a:t>GEO is instrumental in integrating Earth observation data into the methodology of measuring, monitoring and achieving the SDG indicators. </a:t>
            </a:r>
          </a:p>
          <a:p>
            <a:endParaRPr lang="en-US" sz="1600" dirty="0" smtClean="0">
              <a:latin typeface="Calibri" charset="0"/>
              <a:ea typeface="Calibri" charset="0"/>
              <a:cs typeface="Calibri" charset="0"/>
            </a:endParaRPr>
          </a:p>
          <a:p>
            <a:r>
              <a:rPr lang="en-US" sz="1600" dirty="0" smtClean="0">
                <a:latin typeface="Calibri" charset="0"/>
                <a:ea typeface="Calibri" charset="0"/>
                <a:cs typeface="Calibri" charset="0"/>
              </a:rPr>
              <a:t>This brochure provides examples of EO applications and potential help decision makers identify the status of conditions they need to report on, and visualize solutions. </a:t>
            </a:r>
            <a:endParaRPr lang="en-US" sz="1600" dirty="0">
              <a:latin typeface="Calibri" charset="0"/>
              <a:ea typeface="Calibri" charset="0"/>
              <a:cs typeface="Calibri" charset="0"/>
            </a:endParaRPr>
          </a:p>
        </p:txBody>
      </p:sp>
    </p:spTree>
    <p:extLst>
      <p:ext uri="{BB962C8B-B14F-4D97-AF65-F5344CB8AC3E}">
        <p14:creationId xmlns:p14="http://schemas.microsoft.com/office/powerpoint/2010/main" val="80251290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543" y="32472"/>
            <a:ext cx="10040884" cy="718592"/>
          </a:xfrm>
        </p:spPr>
        <p:txBody>
          <a:bodyPr>
            <a:normAutofit/>
          </a:bodyPr>
          <a:lstStyle/>
          <a:p>
            <a:r>
              <a:rPr lang="en-US" sz="2800" b="1" dirty="0">
                <a:latin typeface="Calibri" charset="0"/>
                <a:ea typeface="Calibri" charset="0"/>
                <a:cs typeface="Calibri" charset="0"/>
              </a:rPr>
              <a:t>EO4SDG Initiative</a:t>
            </a:r>
            <a:endParaRPr lang="en-US" sz="2800" b="1" dirty="0">
              <a:latin typeface="Calibri" charset="0"/>
              <a:ea typeface="Calibri" charset="0"/>
              <a:cs typeface="Calibri" charset="0"/>
            </a:endParaRPr>
          </a:p>
        </p:txBody>
      </p:sp>
      <p:sp>
        <p:nvSpPr>
          <p:cNvPr id="9" name="TextBox 8"/>
          <p:cNvSpPr txBox="1"/>
          <p:nvPr/>
        </p:nvSpPr>
        <p:spPr>
          <a:xfrm>
            <a:off x="7867653" y="128589"/>
            <a:ext cx="2771774" cy="461665"/>
          </a:xfrm>
          <a:prstGeom prst="rect">
            <a:avLst/>
          </a:prstGeom>
          <a:solidFill>
            <a:schemeClr val="bg1"/>
          </a:solidFill>
        </p:spPr>
        <p:txBody>
          <a:bodyPr wrap="square" rtlCol="0">
            <a:spAutoFit/>
          </a:bodyPr>
          <a:lstStyle/>
          <a:p>
            <a:pPr eaLnBrk="0" fontAlgn="base" hangingPunct="0">
              <a:spcBef>
                <a:spcPct val="0"/>
              </a:spcBef>
              <a:spcAft>
                <a:spcPct val="0"/>
              </a:spcAft>
            </a:pPr>
            <a:endParaRPr lang="en-US" sz="2400">
              <a:solidFill>
                <a:srgbClr val="000000"/>
              </a:solidFill>
              <a:latin typeface="Times" pitchFamily="18" charset="0"/>
            </a:endParaRPr>
          </a:p>
        </p:txBody>
      </p:sp>
      <p:pic>
        <p:nvPicPr>
          <p:cNvPr id="11"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391611" y="283431"/>
            <a:ext cx="2647701" cy="61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08336" y="1466925"/>
            <a:ext cx="4713041" cy="5077610"/>
          </a:xfrm>
          <a:prstGeom prst="rect">
            <a:avLst/>
          </a:prstGeom>
          <a:solidFill>
            <a:schemeClr val="bg1"/>
          </a:solidFill>
          <a:effectLst>
            <a:outerShdw blurRad="50800" dist="38100" dir="8100000" algn="tr" rotWithShape="0">
              <a:prstClr val="black">
                <a:alpha val="40000"/>
              </a:prstClr>
            </a:outerShdw>
          </a:effectLst>
        </p:spPr>
        <p:txBody>
          <a:bodyPr wrap="square" lIns="182416" tIns="91208" rIns="273623" bIns="182416">
            <a:spAutoFit/>
          </a:bodyPr>
          <a:ls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eaLnBrk="1" fontAlgn="auto" hangingPunct="1">
              <a:spcBef>
                <a:spcPts val="0"/>
              </a:spcBef>
              <a:spcAft>
                <a:spcPts val="0"/>
              </a:spcAft>
            </a:pPr>
            <a:r>
              <a:rPr lang="en-US" sz="2400" b="1" dirty="0">
                <a:solidFill>
                  <a:srgbClr val="000000"/>
                </a:solidFill>
                <a:latin typeface="Calibri" panose="020F0502020204030204" pitchFamily="34" charset="0"/>
              </a:rPr>
              <a:t>Earth Observations in Service of the 2030 Agenda</a:t>
            </a:r>
          </a:p>
          <a:p>
            <a:pPr eaLnBrk="1" fontAlgn="auto" hangingPunct="1">
              <a:spcBef>
                <a:spcPts val="0"/>
              </a:spcBef>
              <a:spcAft>
                <a:spcPts val="0"/>
              </a:spcAft>
            </a:pPr>
            <a:endParaRPr lang="en-US" sz="1100" dirty="0">
              <a:solidFill>
                <a:srgbClr val="000000"/>
              </a:solidFill>
              <a:latin typeface="Calibri" panose="020F0502020204030204" pitchFamily="34" charset="0"/>
            </a:endParaRPr>
          </a:p>
          <a:p>
            <a:pPr eaLnBrk="1" fontAlgn="auto" hangingPunct="1">
              <a:spcBef>
                <a:spcPts val="0"/>
              </a:spcBef>
              <a:spcAft>
                <a:spcPts val="600"/>
              </a:spcAft>
            </a:pPr>
            <a:r>
              <a:rPr lang="en-US" sz="1900" dirty="0">
                <a:solidFill>
                  <a:srgbClr val="000000"/>
                </a:solidFill>
                <a:latin typeface="Calibri" panose="020F0502020204030204" pitchFamily="34" charset="0"/>
              </a:rPr>
              <a:t>Purpose: </a:t>
            </a:r>
          </a:p>
          <a:p>
            <a:pPr eaLnBrk="1" fontAlgn="auto" hangingPunct="1">
              <a:spcBef>
                <a:spcPts val="0"/>
              </a:spcBef>
              <a:spcAft>
                <a:spcPts val="1800"/>
              </a:spcAft>
            </a:pPr>
            <a:r>
              <a:rPr lang="en-US" sz="1900" dirty="0">
                <a:solidFill>
                  <a:srgbClr val="000000"/>
                </a:solidFill>
                <a:latin typeface="Calibri" panose="020F0502020204030204" pitchFamily="34" charset="0"/>
              </a:rPr>
              <a:t>Organize and realize the potential of Earth observations and geospatial information within GEO to advance the </a:t>
            </a:r>
            <a:r>
              <a:rPr lang="en-US" sz="1900" i="1" dirty="0">
                <a:solidFill>
                  <a:srgbClr val="000000"/>
                </a:solidFill>
                <a:latin typeface="Calibri" panose="020F0502020204030204" pitchFamily="34" charset="0"/>
              </a:rPr>
              <a:t>2030 Agenda </a:t>
            </a:r>
            <a:r>
              <a:rPr lang="en-US" sz="1900" dirty="0">
                <a:solidFill>
                  <a:srgbClr val="000000"/>
                </a:solidFill>
                <a:latin typeface="Calibri" panose="020F0502020204030204" pitchFamily="34" charset="0"/>
              </a:rPr>
              <a:t>and enable societal benefits through achievement of the SDGs.</a:t>
            </a:r>
          </a:p>
          <a:p>
            <a:pPr eaLnBrk="1" fontAlgn="auto" hangingPunct="1">
              <a:spcBef>
                <a:spcPts val="0"/>
              </a:spcBef>
              <a:spcAft>
                <a:spcPts val="600"/>
              </a:spcAft>
            </a:pPr>
            <a:r>
              <a:rPr lang="en-US" sz="1900" dirty="0">
                <a:solidFill>
                  <a:srgbClr val="000000"/>
                </a:solidFill>
                <a:latin typeface="Calibri" panose="020F0502020204030204" pitchFamily="34" charset="0"/>
              </a:rPr>
              <a:t>Key Emphasis:</a:t>
            </a:r>
          </a:p>
          <a:p>
            <a:pPr eaLnBrk="1" fontAlgn="auto" hangingPunct="1">
              <a:spcBef>
                <a:spcPts val="0"/>
              </a:spcBef>
              <a:spcAft>
                <a:spcPts val="1197"/>
              </a:spcAft>
            </a:pPr>
            <a:r>
              <a:rPr lang="en-US" sz="1900" dirty="0">
                <a:solidFill>
                  <a:srgbClr val="000000"/>
                </a:solidFill>
                <a:latin typeface="Calibri" panose="020F0502020204030204" pitchFamily="34" charset="0"/>
              </a:rPr>
              <a:t>Collaborations with the statistical community, NSOs, line ministries, custodian agencies. Also, </a:t>
            </a:r>
            <a:r>
              <a:rPr lang="en-US" sz="1900" dirty="0">
                <a:solidFill>
                  <a:srgbClr val="000000"/>
                </a:solidFill>
                <a:latin typeface="Calibri" panose="020F0502020204030204" pitchFamily="34" charset="0"/>
              </a:rPr>
              <a:t>c</a:t>
            </a:r>
            <a:r>
              <a:rPr lang="en-US" sz="1900" dirty="0">
                <a:solidFill>
                  <a:srgbClr val="000000"/>
                </a:solidFill>
                <a:latin typeface="Calibri" panose="020F0502020204030204" pitchFamily="34" charset="0"/>
              </a:rPr>
              <a:t>ommunication role in a federated </a:t>
            </a:r>
            <a:r>
              <a:rPr lang="en-US" sz="1900" dirty="0">
                <a:solidFill>
                  <a:srgbClr val="000000"/>
                </a:solidFill>
                <a:latin typeface="Calibri" panose="020F0502020204030204" pitchFamily="34" charset="0"/>
              </a:rPr>
              <a:t>approach to </a:t>
            </a:r>
            <a:r>
              <a:rPr lang="en-US" sz="1900" dirty="0">
                <a:solidFill>
                  <a:srgbClr val="000000"/>
                </a:solidFill>
                <a:latin typeface="Calibri" panose="020F0502020204030204" pitchFamily="34" charset="0"/>
              </a:rPr>
              <a:t>GEO community </a:t>
            </a:r>
            <a:endParaRPr lang="en-US" sz="1900" dirty="0">
              <a:solidFill>
                <a:srgbClr val="000000"/>
              </a:solidFill>
              <a:latin typeface="Calibri" charset="0"/>
              <a:ea typeface="Calibri" charset="0"/>
              <a:cs typeface="Calibri" charset="0"/>
            </a:endParaRPr>
          </a:p>
        </p:txBody>
      </p:sp>
      <p:sp>
        <p:nvSpPr>
          <p:cNvPr id="14" name="Rectangle 13"/>
          <p:cNvSpPr/>
          <p:nvPr/>
        </p:nvSpPr>
        <p:spPr>
          <a:xfrm>
            <a:off x="6857915" y="1525554"/>
            <a:ext cx="4181397" cy="5046833"/>
          </a:xfrm>
          <a:prstGeom prst="rect">
            <a:avLst/>
          </a:prstGeom>
          <a:solidFill>
            <a:schemeClr val="bg1"/>
          </a:solidFill>
          <a:effectLst>
            <a:outerShdw blurRad="50800" dist="38100" dir="18900000" algn="bl" rotWithShape="0">
              <a:prstClr val="black">
                <a:alpha val="40000"/>
              </a:prstClr>
            </a:outerShdw>
          </a:effectLst>
        </p:spPr>
        <p:txBody>
          <a:bodyPr wrap="square" lIns="182416" tIns="91208" rIns="273623" bIns="182416">
            <a:spAutoFit/>
          </a:bodyPr>
          <a:ls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342900" indent="-342900" eaLnBrk="1" fontAlgn="auto" hangingPunct="1">
              <a:spcBef>
                <a:spcPts val="600"/>
              </a:spcBef>
              <a:spcAft>
                <a:spcPts val="1797"/>
              </a:spcAft>
              <a:buFont typeface="Calibri" panose="020F0502020204030204" pitchFamily="34" charset="0"/>
              <a:buChar char="»"/>
            </a:pPr>
            <a:r>
              <a:rPr lang="en-US" dirty="0">
                <a:solidFill>
                  <a:srgbClr val="000000"/>
                </a:solidFill>
                <a:latin typeface="Calibri" panose="020F0502020204030204" pitchFamily="34" charset="0"/>
              </a:rPr>
              <a:t>Projects</a:t>
            </a:r>
            <a:br>
              <a:rPr lang="en-US" dirty="0">
                <a:solidFill>
                  <a:srgbClr val="000000"/>
                </a:solidFill>
                <a:latin typeface="Calibri" panose="020F0502020204030204" pitchFamily="34" charset="0"/>
              </a:rPr>
            </a:br>
            <a:r>
              <a:rPr lang="en-US" sz="1800" i="1" dirty="0">
                <a:solidFill>
                  <a:srgbClr val="000000"/>
                </a:solidFill>
                <a:latin typeface="Calibri" panose="020F0502020204030204" pitchFamily="34" charset="0"/>
              </a:rPr>
              <a:t>Develop, </a:t>
            </a:r>
            <a:r>
              <a:rPr lang="en-US" sz="1800" i="1" dirty="0">
                <a:solidFill>
                  <a:srgbClr val="000000"/>
                </a:solidFill>
                <a:latin typeface="Calibri" panose="020F0502020204030204" pitchFamily="34" charset="0"/>
              </a:rPr>
              <a:t>validate and deploy uses of Earth observations to support </a:t>
            </a:r>
            <a:r>
              <a:rPr lang="en-US" sz="1800" i="1" dirty="0">
                <a:solidFill>
                  <a:srgbClr val="000000"/>
                </a:solidFill>
                <a:latin typeface="Calibri" panose="020F0502020204030204" pitchFamily="34" charset="0"/>
              </a:rPr>
              <a:t>SDG tracking and reporting </a:t>
            </a:r>
            <a:endParaRPr lang="en-US" i="1" dirty="0">
              <a:solidFill>
                <a:srgbClr val="000000"/>
              </a:solidFill>
              <a:latin typeface="Calibri" panose="020F0502020204030204" pitchFamily="34" charset="0"/>
            </a:endParaRPr>
          </a:p>
          <a:p>
            <a:pPr marL="342900" indent="-342900" eaLnBrk="1" fontAlgn="auto" hangingPunct="1">
              <a:spcBef>
                <a:spcPts val="0"/>
              </a:spcBef>
              <a:spcAft>
                <a:spcPts val="1797"/>
              </a:spcAft>
              <a:buFont typeface="Calibri" panose="020F0502020204030204" pitchFamily="34" charset="0"/>
              <a:buChar char="»"/>
            </a:pPr>
            <a:r>
              <a:rPr lang="en-US" dirty="0">
                <a:solidFill>
                  <a:srgbClr val="000000"/>
                </a:solidFill>
                <a:latin typeface="Calibri" panose="020F0502020204030204" pitchFamily="34" charset="0"/>
              </a:rPr>
              <a:t>Capacity Building</a:t>
            </a:r>
            <a:br>
              <a:rPr lang="en-US" dirty="0">
                <a:solidFill>
                  <a:srgbClr val="000000"/>
                </a:solidFill>
                <a:latin typeface="Calibri" panose="020F0502020204030204" pitchFamily="34" charset="0"/>
              </a:rPr>
            </a:br>
            <a:r>
              <a:rPr lang="en-US" sz="1800" i="1" dirty="0">
                <a:solidFill>
                  <a:srgbClr val="000000"/>
                </a:solidFill>
                <a:latin typeface="Calibri" panose="020F0502020204030204" pitchFamily="34" charset="0"/>
              </a:rPr>
              <a:t>Build skills for accessing </a:t>
            </a:r>
            <a:r>
              <a:rPr lang="en-US" sz="1800" i="1" dirty="0">
                <a:solidFill>
                  <a:srgbClr val="000000"/>
                </a:solidFill>
                <a:latin typeface="Calibri" panose="020F0502020204030204" pitchFamily="34" charset="0"/>
              </a:rPr>
              <a:t>and applying </a:t>
            </a:r>
            <a:r>
              <a:rPr lang="en-US" sz="1800" i="1" dirty="0">
                <a:solidFill>
                  <a:srgbClr val="000000"/>
                </a:solidFill>
                <a:latin typeface="Calibri" panose="020F0502020204030204" pitchFamily="34" charset="0"/>
              </a:rPr>
              <a:t>Earth observations data</a:t>
            </a:r>
            <a:endParaRPr lang="en-US" sz="1800" i="1" dirty="0">
              <a:solidFill>
                <a:srgbClr val="000000"/>
              </a:solidFill>
              <a:latin typeface="Calibri" panose="020F0502020204030204" pitchFamily="34" charset="0"/>
            </a:endParaRPr>
          </a:p>
          <a:p>
            <a:pPr marL="342900" indent="-342900" eaLnBrk="1" fontAlgn="auto" hangingPunct="1">
              <a:spcBef>
                <a:spcPts val="0"/>
              </a:spcBef>
              <a:spcAft>
                <a:spcPts val="1797"/>
              </a:spcAft>
              <a:buFont typeface="Calibri" panose="020F0502020204030204" pitchFamily="34" charset="0"/>
              <a:buChar char="»"/>
            </a:pPr>
            <a:r>
              <a:rPr lang="en-US" dirty="0">
                <a:solidFill>
                  <a:srgbClr val="000000"/>
                </a:solidFill>
                <a:latin typeface="Calibri" panose="020F0502020204030204" pitchFamily="34" charset="0"/>
              </a:rPr>
              <a:t>Data and Information Products</a:t>
            </a:r>
            <a:br>
              <a:rPr lang="en-US" dirty="0">
                <a:solidFill>
                  <a:srgbClr val="000000"/>
                </a:solidFill>
                <a:latin typeface="Calibri" panose="020F0502020204030204" pitchFamily="34" charset="0"/>
              </a:rPr>
            </a:br>
            <a:r>
              <a:rPr lang="en-US" sz="1800" i="1" dirty="0">
                <a:solidFill>
                  <a:srgbClr val="000000"/>
                </a:solidFill>
                <a:latin typeface="Calibri" panose="020F0502020204030204" pitchFamily="34" charset="0"/>
              </a:rPr>
              <a:t>Advance discoverability and accessibility of products </a:t>
            </a:r>
          </a:p>
          <a:p>
            <a:pPr marL="342900" indent="-342900" eaLnBrk="1" fontAlgn="auto" hangingPunct="1">
              <a:spcBef>
                <a:spcPts val="0"/>
              </a:spcBef>
              <a:spcAft>
                <a:spcPts val="600"/>
              </a:spcAft>
              <a:buFont typeface="Calibri" panose="020F0502020204030204" pitchFamily="34" charset="0"/>
              <a:buChar char="»"/>
            </a:pPr>
            <a:r>
              <a:rPr lang="en-US" dirty="0">
                <a:solidFill>
                  <a:srgbClr val="000000"/>
                </a:solidFill>
                <a:latin typeface="Calibri" panose="020F0502020204030204" pitchFamily="34" charset="0"/>
              </a:rPr>
              <a:t>Outreach and Engagement</a:t>
            </a:r>
            <a:br>
              <a:rPr lang="en-US" dirty="0">
                <a:solidFill>
                  <a:srgbClr val="000000"/>
                </a:solidFill>
                <a:latin typeface="Calibri" panose="020F0502020204030204" pitchFamily="34" charset="0"/>
              </a:rPr>
            </a:br>
            <a:r>
              <a:rPr lang="en-US" sz="1800" i="1" dirty="0">
                <a:solidFill>
                  <a:srgbClr val="000000"/>
                </a:solidFill>
                <a:latin typeface="Calibri" panose="020F0502020204030204" pitchFamily="34" charset="0"/>
              </a:rPr>
              <a:t>Promote the consideration </a:t>
            </a:r>
            <a:r>
              <a:rPr lang="en-US" sz="1800" i="1" dirty="0">
                <a:solidFill>
                  <a:srgbClr val="000000"/>
                </a:solidFill>
                <a:latin typeface="Calibri" panose="020F0502020204030204" pitchFamily="34" charset="0"/>
              </a:rPr>
              <a:t>and adoption of Earth </a:t>
            </a:r>
            <a:r>
              <a:rPr lang="en-US" sz="1800" i="1" dirty="0">
                <a:solidFill>
                  <a:srgbClr val="000000"/>
                </a:solidFill>
                <a:latin typeface="Calibri" panose="020F0502020204030204" pitchFamily="34" charset="0"/>
              </a:rPr>
              <a:t>obs. </a:t>
            </a:r>
            <a:r>
              <a:rPr lang="en-US" sz="1800" i="1" dirty="0">
                <a:solidFill>
                  <a:srgbClr val="000000"/>
                </a:solidFill>
                <a:latin typeface="Calibri" panose="020F0502020204030204" pitchFamily="34" charset="0"/>
              </a:rPr>
              <a:t>for the </a:t>
            </a:r>
            <a:r>
              <a:rPr lang="en-US" sz="1800" i="1" dirty="0">
                <a:solidFill>
                  <a:srgbClr val="000000"/>
                </a:solidFill>
                <a:latin typeface="Calibri" panose="020F0502020204030204" pitchFamily="34" charset="0"/>
              </a:rPr>
              <a:t>SDGs</a:t>
            </a:r>
          </a:p>
          <a:p>
            <a:pPr eaLnBrk="1" fontAlgn="auto" hangingPunct="1">
              <a:spcBef>
                <a:spcPts val="0"/>
              </a:spcBef>
              <a:spcAft>
                <a:spcPts val="600"/>
              </a:spcAft>
            </a:pPr>
            <a:endParaRPr lang="en-US" sz="1800" i="1" dirty="0">
              <a:solidFill>
                <a:srgbClr val="000000"/>
              </a:solidFill>
              <a:latin typeface="Calibri" panose="020F0502020204030204" pitchFamily="34" charset="0"/>
            </a:endParaRPr>
          </a:p>
        </p:txBody>
      </p:sp>
      <p:sp>
        <p:nvSpPr>
          <p:cNvPr id="3" name="Rectangle 2"/>
          <p:cNvSpPr/>
          <p:nvPr/>
        </p:nvSpPr>
        <p:spPr>
          <a:xfrm>
            <a:off x="598543" y="491530"/>
            <a:ext cx="6096000" cy="754053"/>
          </a:xfrm>
          <a:prstGeom prst="rect">
            <a:avLst/>
          </a:prstGeom>
        </p:spPr>
        <p:txBody>
          <a:bodyPr>
            <a:spAutoFit/>
          </a:bodyPr>
          <a:lstStyle/>
          <a:p>
            <a:pPr lvl="0" hangingPunct="0">
              <a:spcBef>
                <a:spcPts val="1800"/>
              </a:spcBef>
              <a:defRPr sz="2400" b="1">
                <a:latin typeface="Calibri"/>
                <a:ea typeface="Calibri"/>
                <a:cs typeface="Calibri"/>
                <a:sym typeface="Calibri"/>
              </a:defRPr>
            </a:pPr>
            <a:r>
              <a:rPr lang="en-US" sz="2400" b="1" kern="0">
                <a:solidFill>
                  <a:srgbClr val="000000"/>
                </a:solidFill>
                <a:latin typeface="Calibri"/>
                <a:ea typeface="Calibri"/>
                <a:cs typeface="Calibri"/>
                <a:sym typeface="Calibri"/>
                <a:hlinkClick r:id="rId4"/>
              </a:rPr>
              <a:t>www.eo4sdg.org</a:t>
            </a:r>
            <a:r>
              <a:rPr lang="en-US" sz="2400" b="1" kern="0">
                <a:solidFill>
                  <a:srgbClr val="000000"/>
                </a:solidFill>
                <a:latin typeface="Calibri"/>
                <a:ea typeface="Calibri"/>
                <a:cs typeface="Calibri"/>
                <a:sym typeface="Calibri"/>
              </a:rPr>
              <a:t/>
            </a:r>
            <a:br>
              <a:rPr lang="en-US" sz="2400" b="1" kern="0">
                <a:solidFill>
                  <a:srgbClr val="000000"/>
                </a:solidFill>
                <a:latin typeface="Calibri"/>
                <a:ea typeface="Calibri"/>
                <a:cs typeface="Calibri"/>
                <a:sym typeface="Calibri"/>
              </a:rPr>
            </a:br>
            <a:r>
              <a:rPr lang="en-US" sz="1900" i="1" kern="0">
                <a:solidFill>
                  <a:srgbClr val="000000"/>
                </a:solidFill>
                <a:latin typeface="Calibri"/>
                <a:ea typeface="Calibri"/>
                <a:cs typeface="Calibri"/>
                <a:sym typeface="Calibri"/>
              </a:rPr>
              <a:t>@EO4SDG</a:t>
            </a:r>
            <a:endParaRPr lang="en-US" sz="1900" i="1" kern="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86264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81366" y="0"/>
            <a:ext cx="2886635" cy="369332"/>
          </a:xfrm>
          <a:prstGeom prst="rect">
            <a:avLst/>
          </a:prstGeom>
          <a:solidFill>
            <a:schemeClr val="bg1"/>
          </a:solidFill>
        </p:spPr>
        <p:txBody>
          <a:bodyPr wrap="square" rtlCol="0">
            <a:spAutoFit/>
          </a:bodyPr>
          <a:lstStyle/>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1623" y="233706"/>
            <a:ext cx="2652835" cy="3123368"/>
          </a:xfrm>
          <a:prstGeom prst="rect">
            <a:avLst/>
          </a:prstGeom>
        </p:spPr>
      </p:pic>
      <p:sp>
        <p:nvSpPr>
          <p:cNvPr id="11" name="TextBox 10"/>
          <p:cNvSpPr txBox="1"/>
          <p:nvPr/>
        </p:nvSpPr>
        <p:spPr>
          <a:xfrm>
            <a:off x="1549492" y="220791"/>
            <a:ext cx="3155403" cy="369332"/>
          </a:xfrm>
          <a:prstGeom prst="rect">
            <a:avLst/>
          </a:prstGeom>
          <a:solidFill>
            <a:schemeClr val="bg1"/>
          </a:solidFill>
        </p:spPr>
        <p:txBody>
          <a:bodyPr wrap="square" rtlCol="0">
            <a:spAutoFit/>
          </a:bodyPr>
          <a:lstStyle/>
          <a:p>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020" y="75951"/>
            <a:ext cx="2922895" cy="70286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074" y="616044"/>
            <a:ext cx="2187388" cy="3125441"/>
          </a:xfrm>
          <a:prstGeom prst="rect">
            <a:avLst/>
          </a:prstGeom>
        </p:spPr>
      </p:pic>
      <p:sp>
        <p:nvSpPr>
          <p:cNvPr id="15" name="TextBox 14"/>
          <p:cNvSpPr txBox="1"/>
          <p:nvPr/>
        </p:nvSpPr>
        <p:spPr>
          <a:xfrm>
            <a:off x="8054951" y="4285332"/>
            <a:ext cx="2695383" cy="2092881"/>
          </a:xfrm>
          <a:prstGeom prst="rect">
            <a:avLst/>
          </a:prstGeom>
          <a:noFill/>
          <a:ln>
            <a:solidFill>
              <a:schemeClr val="tx1"/>
            </a:solidFill>
          </a:ln>
        </p:spPr>
        <p:txBody>
          <a:bodyPr wrap="square" rtlCol="0">
            <a:spAutoFit/>
          </a:bodyPr>
          <a:lstStyle/>
          <a:p>
            <a:pPr algn="ctr">
              <a:spcAft>
                <a:spcPts val="1200"/>
              </a:spcAft>
            </a:pPr>
            <a:r>
              <a:rPr lang="en-US" sz="2000" b="1" dirty="0">
                <a:latin typeface="Calibri" panose="020F0502020204030204" pitchFamily="34" charset="0"/>
              </a:rPr>
              <a:t>Pilot </a:t>
            </a:r>
            <a:r>
              <a:rPr lang="en-US" sz="2000" b="1" dirty="0">
                <a:latin typeface="Calibri" panose="020F0502020204030204" pitchFamily="34" charset="0"/>
              </a:rPr>
              <a:t>Activities</a:t>
            </a:r>
          </a:p>
          <a:p>
            <a:pPr algn="ctr">
              <a:spcAft>
                <a:spcPts val="1200"/>
              </a:spcAft>
            </a:pPr>
            <a:r>
              <a:rPr lang="en-US" sz="2000" b="1" dirty="0">
                <a:latin typeface="Calibri" panose="020F0502020204030204" pitchFamily="34" charset="0"/>
              </a:rPr>
              <a:t>Outreach &amp; </a:t>
            </a:r>
            <a:r>
              <a:rPr lang="en-US" sz="2000" b="1" dirty="0">
                <a:latin typeface="Calibri" panose="020F0502020204030204" pitchFamily="34" charset="0"/>
              </a:rPr>
              <a:t>Engagement</a:t>
            </a:r>
          </a:p>
          <a:p>
            <a:pPr algn="ctr">
              <a:spcAft>
                <a:spcPts val="1200"/>
              </a:spcAft>
            </a:pPr>
            <a:r>
              <a:rPr lang="en-US" sz="2000" b="1" dirty="0">
                <a:latin typeface="Calibri" panose="020F0502020204030204" pitchFamily="34" charset="0"/>
              </a:rPr>
              <a:t>Capacity Building</a:t>
            </a:r>
          </a:p>
          <a:p>
            <a:pPr algn="ctr">
              <a:spcAft>
                <a:spcPts val="1200"/>
              </a:spcAft>
            </a:pPr>
            <a:r>
              <a:rPr lang="en-US" sz="2000" b="1" dirty="0">
                <a:latin typeface="Calibri" panose="020F0502020204030204" pitchFamily="34" charset="0"/>
              </a:rPr>
              <a:t>Information Products</a:t>
            </a:r>
            <a:endParaRPr lang="en-US" sz="2000" b="1" dirty="0">
              <a:latin typeface="Calibri" panose="020F0502020204030204" pitchFamily="34" charset="0"/>
            </a:endParaRPr>
          </a:p>
        </p:txBody>
      </p:sp>
      <p:sp>
        <p:nvSpPr>
          <p:cNvPr id="24" name="TextBox 23"/>
          <p:cNvSpPr txBox="1"/>
          <p:nvPr/>
        </p:nvSpPr>
        <p:spPr>
          <a:xfrm>
            <a:off x="4769943" y="116565"/>
            <a:ext cx="3245223" cy="523220"/>
          </a:xfrm>
          <a:prstGeom prst="rect">
            <a:avLst/>
          </a:prstGeom>
          <a:noFill/>
        </p:spPr>
        <p:txBody>
          <a:bodyPr wrap="square" rtlCol="0">
            <a:spAutoFit/>
          </a:bodyPr>
          <a:lstStyle/>
          <a:p>
            <a:pPr algn="ctr"/>
            <a:r>
              <a:rPr lang="en-US" sz="1400" dirty="0">
                <a:solidFill>
                  <a:srgbClr val="000000"/>
                </a:solidFill>
                <a:latin typeface="Calibri" charset="0"/>
                <a:ea typeface="Calibri" charset="0"/>
                <a:cs typeface="Calibri" charset="0"/>
              </a:rPr>
              <a:t>UN Environment-GEO-NASA -UMD </a:t>
            </a:r>
          </a:p>
          <a:p>
            <a:pPr algn="ctr"/>
            <a:r>
              <a:rPr lang="en-US" sz="1400" dirty="0">
                <a:solidFill>
                  <a:srgbClr val="000000"/>
                </a:solidFill>
                <a:latin typeface="Calibri" charset="0"/>
                <a:ea typeface="Calibri" charset="0"/>
                <a:cs typeface="Calibri" charset="0"/>
              </a:rPr>
              <a:t>Collaboration on SDG 6</a:t>
            </a:r>
            <a:endParaRPr lang="en-US" sz="1400" b="1" dirty="0">
              <a:solidFill>
                <a:srgbClr val="000000"/>
              </a:solidFill>
              <a:latin typeface="Calibri" charset="0"/>
              <a:ea typeface="Calibri" charset="0"/>
              <a:cs typeface="Calibri" charset="0"/>
            </a:endParaRPr>
          </a:p>
        </p:txBody>
      </p:sp>
      <p:pic>
        <p:nvPicPr>
          <p:cNvPr id="25" name="Picture 24"/>
          <p:cNvPicPr>
            <a:picLocks noChangeAspect="1"/>
          </p:cNvPicPr>
          <p:nvPr/>
        </p:nvPicPr>
        <p:blipFill>
          <a:blip r:embed="rId5"/>
          <a:stretch>
            <a:fillRect/>
          </a:stretch>
        </p:blipFill>
        <p:spPr>
          <a:xfrm>
            <a:off x="4086483" y="3997348"/>
            <a:ext cx="3632743" cy="1144692"/>
          </a:xfrm>
          <a:prstGeom prst="rect">
            <a:avLst/>
          </a:prstGeom>
        </p:spPr>
      </p:pic>
      <p:sp>
        <p:nvSpPr>
          <p:cNvPr id="26" name="TextBox 25"/>
          <p:cNvSpPr txBox="1"/>
          <p:nvPr/>
        </p:nvSpPr>
        <p:spPr>
          <a:xfrm>
            <a:off x="3975901" y="5155837"/>
            <a:ext cx="3743325" cy="523220"/>
          </a:xfrm>
          <a:prstGeom prst="rect">
            <a:avLst/>
          </a:prstGeom>
          <a:noFill/>
        </p:spPr>
        <p:txBody>
          <a:bodyPr wrap="square" rtlCol="0">
            <a:spAutoFit/>
          </a:bodyPr>
          <a:lstStyle/>
          <a:p>
            <a:pPr algn="ctr"/>
            <a:r>
              <a:rPr lang="en-US" sz="1350" dirty="0">
                <a:solidFill>
                  <a:srgbClr val="000000"/>
                </a:solidFill>
                <a:latin typeface="Calibri" charset="0"/>
                <a:ea typeface="Calibri" charset="0"/>
                <a:cs typeface="Calibri" charset="0"/>
              </a:rPr>
              <a:t>EO4SDG-GPSDD-DANE Workshop at DANE HQ, Colombia</a:t>
            </a:r>
            <a:endParaRPr lang="en-US" sz="1350" b="1" dirty="0">
              <a:solidFill>
                <a:srgbClr val="000000"/>
              </a:solidFill>
              <a:latin typeface="Calibri" charset="0"/>
              <a:ea typeface="Calibri" charset="0"/>
              <a:cs typeface="Calibri" charset="0"/>
            </a:endParaRPr>
          </a:p>
        </p:txBody>
      </p:sp>
      <p:sp>
        <p:nvSpPr>
          <p:cNvPr id="27" name="TextBox 26"/>
          <p:cNvSpPr txBox="1"/>
          <p:nvPr/>
        </p:nvSpPr>
        <p:spPr>
          <a:xfrm>
            <a:off x="3891829" y="1247553"/>
            <a:ext cx="1062136" cy="1754326"/>
          </a:xfrm>
          <a:prstGeom prst="rect">
            <a:avLst/>
          </a:prstGeom>
          <a:noFill/>
        </p:spPr>
        <p:txBody>
          <a:bodyPr wrap="square" rtlCol="0">
            <a:spAutoFit/>
          </a:bodyPr>
          <a:lstStyle/>
          <a:p>
            <a:r>
              <a:rPr lang="en-US" sz="1200" smtClean="0">
                <a:solidFill>
                  <a:srgbClr val="000000"/>
                </a:solidFill>
                <a:latin typeface="Calibri" charset="0"/>
                <a:ea typeface="Calibri" charset="0"/>
                <a:cs typeface="Calibri" charset="0"/>
              </a:rPr>
              <a:t>Fourth Expert Meeting of the IAEG-SDGs: Working Group on Geospatial Information   </a:t>
            </a:r>
          </a:p>
          <a:p>
            <a:endParaRPr lang="en-US" sz="1200" b="1" dirty="0">
              <a:solidFill>
                <a:srgbClr val="000000"/>
              </a:solidFill>
              <a:latin typeface="Calibri" charset="0"/>
              <a:ea typeface="Calibri" charset="0"/>
              <a:cs typeface="Calibri" charset="0"/>
            </a:endParaRPr>
          </a:p>
        </p:txBody>
      </p:sp>
      <p:sp>
        <p:nvSpPr>
          <p:cNvPr id="28" name="TextBox 27"/>
          <p:cNvSpPr txBox="1"/>
          <p:nvPr/>
        </p:nvSpPr>
        <p:spPr>
          <a:xfrm>
            <a:off x="7826642" y="3441424"/>
            <a:ext cx="2886635" cy="307777"/>
          </a:xfrm>
          <a:prstGeom prst="rect">
            <a:avLst/>
          </a:prstGeom>
          <a:noFill/>
        </p:spPr>
        <p:txBody>
          <a:bodyPr wrap="square" rtlCol="0">
            <a:spAutoFit/>
          </a:bodyPr>
          <a:lstStyle/>
          <a:p>
            <a:pPr algn="ctr"/>
            <a:r>
              <a:rPr lang="en-US" sz="1400" dirty="0">
                <a:solidFill>
                  <a:srgbClr val="000000"/>
                </a:solidFill>
                <a:latin typeface="Calibri" charset="0"/>
                <a:ea typeface="Calibri" charset="0"/>
                <a:cs typeface="Calibri" charset="0"/>
              </a:rPr>
              <a:t>A Primer on SDG 2, Zero Hunger </a:t>
            </a:r>
            <a:endParaRPr lang="en-US" sz="1400" b="1" dirty="0">
              <a:solidFill>
                <a:srgbClr val="000000"/>
              </a:solidFill>
              <a:latin typeface="Calibri" charset="0"/>
              <a:ea typeface="Calibri" charset="0"/>
              <a:cs typeface="Calibri" charset="0"/>
            </a:endParaRPr>
          </a:p>
        </p:txBody>
      </p:sp>
      <p:pic>
        <p:nvPicPr>
          <p:cNvPr id="34" name="Picture 33"/>
          <p:cNvPicPr>
            <a:picLocks noChangeAspect="1"/>
          </p:cNvPicPr>
          <p:nvPr/>
        </p:nvPicPr>
        <p:blipFill>
          <a:blip r:embed="rId6"/>
          <a:stretch>
            <a:fillRect/>
          </a:stretch>
        </p:blipFill>
        <p:spPr>
          <a:xfrm>
            <a:off x="1698238" y="3695155"/>
            <a:ext cx="2215977" cy="2921364"/>
          </a:xfrm>
          <a:prstGeom prst="rect">
            <a:avLst/>
          </a:prstGeom>
        </p:spPr>
      </p:pic>
      <p:sp>
        <p:nvSpPr>
          <p:cNvPr id="37" name="Rectangle 36"/>
          <p:cNvSpPr/>
          <p:nvPr/>
        </p:nvSpPr>
        <p:spPr>
          <a:xfrm>
            <a:off x="1631037" y="4371007"/>
            <a:ext cx="928960" cy="784830"/>
          </a:xfrm>
          <a:prstGeom prst="rect">
            <a:avLst/>
          </a:prstGeom>
        </p:spPr>
        <p:txBody>
          <a:bodyPr wrap="square">
            <a:spAutoFit/>
          </a:bodyPr>
          <a:lstStyle/>
          <a:p>
            <a:pPr lvl="0" algn="ctr"/>
            <a:r>
              <a:rPr lang="en-US" sz="1500" dirty="0">
                <a:solidFill>
                  <a:srgbClr val="000000"/>
                </a:solidFill>
                <a:latin typeface="Calibri" panose="020F0502020204030204" pitchFamily="34" charset="0"/>
              </a:rPr>
              <a:t>Toolbox: </a:t>
            </a:r>
            <a:r>
              <a:rPr lang="en-US" sz="1500" dirty="0">
                <a:solidFill>
                  <a:srgbClr val="000000"/>
                </a:solidFill>
                <a:latin typeface="Calibri" panose="020F0502020204030204" pitchFamily="34" charset="0"/>
              </a:rPr>
              <a:t/>
            </a:r>
            <a:br>
              <a:rPr lang="en-US" sz="1500" dirty="0">
                <a:solidFill>
                  <a:srgbClr val="000000"/>
                </a:solidFill>
                <a:latin typeface="Calibri" panose="020F0502020204030204" pitchFamily="34" charset="0"/>
              </a:rPr>
            </a:br>
            <a:r>
              <a:rPr lang="en-US" sz="1500" dirty="0">
                <a:solidFill>
                  <a:srgbClr val="000000"/>
                </a:solidFill>
                <a:latin typeface="Calibri" panose="020F0502020204030204" pitchFamily="34" charset="0"/>
              </a:rPr>
              <a:t>Data </a:t>
            </a:r>
            <a:r>
              <a:rPr lang="en-US" sz="1500" dirty="0">
                <a:solidFill>
                  <a:srgbClr val="000000"/>
                </a:solidFill>
                <a:latin typeface="Calibri" panose="020F0502020204030204" pitchFamily="34" charset="0"/>
              </a:rPr>
              <a:t>for Action</a:t>
            </a:r>
          </a:p>
        </p:txBody>
      </p:sp>
      <p:pic>
        <p:nvPicPr>
          <p:cNvPr id="38" name="Picture 37"/>
          <p:cNvPicPr>
            <a:picLocks noChangeAspect="1"/>
          </p:cNvPicPr>
          <p:nvPr/>
        </p:nvPicPr>
        <p:blipFill rotWithShape="1">
          <a:blip r:embed="rId7"/>
          <a:srcRect t="-14492" r="73124"/>
          <a:stretch/>
        </p:blipFill>
        <p:spPr>
          <a:xfrm>
            <a:off x="1849525" y="5245887"/>
            <a:ext cx="491985" cy="585803"/>
          </a:xfrm>
          <a:prstGeom prst="rect">
            <a:avLst/>
          </a:prstGeom>
        </p:spPr>
      </p:pic>
      <p:pic>
        <p:nvPicPr>
          <p:cNvPr id="40" name="Picture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44556" y="5814288"/>
            <a:ext cx="466344" cy="466344"/>
          </a:xfrm>
          <a:prstGeom prst="rect">
            <a:avLst/>
          </a:prstGeom>
          <a:effectLst>
            <a:outerShdw blurRad="50800" dist="38100" dir="18900000" algn="bl" rotWithShape="0">
              <a:prstClr val="black">
                <a:alpha val="40000"/>
              </a:prstClr>
            </a:outerShdw>
          </a:effectLst>
        </p:spPr>
      </p:pic>
      <p:pic>
        <p:nvPicPr>
          <p:cNvPr id="41" name="Picture 4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26791" y="5815775"/>
            <a:ext cx="465501" cy="464337"/>
          </a:xfrm>
          <a:prstGeom prst="rect">
            <a:avLst/>
          </a:prstGeom>
          <a:effectLst>
            <a:outerShdw blurRad="50800" dist="38100" dir="18900000" algn="bl" rotWithShape="0">
              <a:prstClr val="black">
                <a:alpha val="40000"/>
              </a:prstClr>
            </a:outerShdw>
          </a:effectLst>
        </p:spPr>
      </p:pic>
      <p:sp>
        <p:nvSpPr>
          <p:cNvPr id="42" name="TextBox 41"/>
          <p:cNvSpPr txBox="1"/>
          <p:nvPr/>
        </p:nvSpPr>
        <p:spPr>
          <a:xfrm>
            <a:off x="4249940" y="5966035"/>
            <a:ext cx="2115379" cy="738664"/>
          </a:xfrm>
          <a:prstGeom prst="rect">
            <a:avLst/>
          </a:prstGeom>
          <a:noFill/>
        </p:spPr>
        <p:txBody>
          <a:bodyPr wrap="square" rtlCol="0">
            <a:spAutoFit/>
          </a:bodyPr>
          <a:lstStyle/>
          <a:p>
            <a:pPr marL="0" lvl="1" algn="r"/>
            <a:r>
              <a:rPr lang="en-US" sz="1400" dirty="0">
                <a:latin typeface="Calibri" charset="0"/>
                <a:ea typeface="Calibri" charset="0"/>
                <a:cs typeface="Calibri" charset="0"/>
              </a:rPr>
              <a:t>In person trainings &amp; webinars </a:t>
            </a:r>
            <a:endParaRPr lang="en-US" sz="1400" dirty="0">
              <a:latin typeface="Calibri" charset="0"/>
              <a:ea typeface="Calibri" charset="0"/>
              <a:cs typeface="Calibri" charset="0"/>
            </a:endParaRPr>
          </a:p>
          <a:p>
            <a:endParaRPr lang="en-US" sz="1400" dirty="0"/>
          </a:p>
        </p:txBody>
      </p:sp>
      <p:pic>
        <p:nvPicPr>
          <p:cNvPr id="43" name="Picture 42"/>
          <p:cNvPicPr>
            <a:picLocks noChangeAspect="1"/>
          </p:cNvPicPr>
          <p:nvPr/>
        </p:nvPicPr>
        <p:blipFill>
          <a:blip r:embed="rId10"/>
          <a:stretch>
            <a:fillRect/>
          </a:stretch>
        </p:blipFill>
        <p:spPr>
          <a:xfrm>
            <a:off x="6544554" y="6335366"/>
            <a:ext cx="467514" cy="466344"/>
          </a:xfrm>
          <a:prstGeom prst="rect">
            <a:avLst/>
          </a:prstGeom>
        </p:spPr>
      </p:pic>
      <p:sp>
        <p:nvSpPr>
          <p:cNvPr id="44" name="object 11"/>
          <p:cNvSpPr>
            <a:spLocks noChangeAspect="1"/>
          </p:cNvSpPr>
          <p:nvPr/>
        </p:nvSpPr>
        <p:spPr>
          <a:xfrm>
            <a:off x="7153502" y="6356476"/>
            <a:ext cx="466344" cy="466344"/>
          </a:xfrm>
          <a:prstGeom prst="rect">
            <a:avLst/>
          </a:prstGeom>
          <a:blipFill>
            <a:blip r:embed="rId11" cstate="screen">
              <a:extLst>
                <a:ext uri="{28A0092B-C50C-407E-A947-70E740481C1C}">
                  <a14:useLocalDpi xmlns:a14="http://schemas.microsoft.com/office/drawing/2010/main"/>
                </a:ext>
              </a:extLst>
            </a:blip>
            <a:stretch>
              <a:fillRect/>
            </a:stretch>
          </a:blipFill>
          <a:effectLst>
            <a:outerShdw blurRad="50800" dist="38100" dir="18900000" algn="bl" rotWithShape="0">
              <a:prstClr val="black">
                <a:alpha val="40000"/>
              </a:prstClr>
            </a:outerShdw>
          </a:effectLst>
        </p:spPr>
        <p:txBody>
          <a:bodyPr wrap="square" lIns="0" tIns="0" rIns="0" bIns="0" rtlCol="0"/>
          <a:lstStyle/>
          <a:p>
            <a:endParaRPr>
              <a:solidFill>
                <a:prstClr val="black"/>
              </a:solidFill>
            </a:endParaRPr>
          </a:p>
        </p:txBody>
      </p:sp>
      <p:pic>
        <p:nvPicPr>
          <p:cNvPr id="2" name="Picture 1"/>
          <p:cNvPicPr>
            <a:picLocks noChangeAspect="1"/>
          </p:cNvPicPr>
          <p:nvPr/>
        </p:nvPicPr>
        <p:blipFill>
          <a:blip r:embed="rId12"/>
          <a:stretch>
            <a:fillRect/>
          </a:stretch>
        </p:blipFill>
        <p:spPr>
          <a:xfrm>
            <a:off x="1070508" y="1301248"/>
            <a:ext cx="2777778" cy="1195624"/>
          </a:xfrm>
          <a:prstGeom prst="rect">
            <a:avLst/>
          </a:prstGeom>
        </p:spPr>
      </p:pic>
    </p:spTree>
    <p:extLst>
      <p:ext uri="{BB962C8B-B14F-4D97-AF65-F5344CB8AC3E}">
        <p14:creationId xmlns:p14="http://schemas.microsoft.com/office/powerpoint/2010/main" val="581898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1258000" y="1075038"/>
            <a:ext cx="4551263" cy="5153437"/>
          </a:xfrm>
          <a:prstGeom prst="rect">
            <a:avLst/>
          </a:prstGeom>
        </p:spPr>
        <p:txBody>
          <a:bodyPr wrap="square">
            <a:spAutoFit/>
          </a:bodyPr>
          <a:lstStyle/>
          <a:p>
            <a:pPr marL="0" lvl="1">
              <a:spcAft>
                <a:spcPts val="1200"/>
              </a:spcAft>
            </a:pPr>
            <a:r>
              <a:rPr lang="en-US" sz="2400" b="1" cap="small" dirty="0">
                <a:latin typeface="Calibri" charset="0"/>
                <a:ea typeface="Calibri" charset="0"/>
                <a:cs typeface="Calibri" charset="0"/>
              </a:rPr>
              <a:t>Webinar Training</a:t>
            </a:r>
          </a:p>
          <a:p>
            <a:pPr marL="798513" lvl="1">
              <a:spcAft>
                <a:spcPts val="600"/>
              </a:spcAft>
            </a:pPr>
            <a:r>
              <a:rPr lang="en-US" sz="2400" b="1" dirty="0">
                <a:latin typeface="Calibri" charset="0"/>
                <a:ea typeface="Calibri" charset="0"/>
                <a:cs typeface="Calibri" charset="0"/>
              </a:rPr>
              <a:t>Remote Sensing of Land Indicators for </a:t>
            </a:r>
            <a:r>
              <a:rPr lang="en-US" sz="2400" b="1" dirty="0">
                <a:latin typeface="Calibri" charset="0"/>
                <a:ea typeface="Calibri" charset="0"/>
                <a:cs typeface="Calibri" charset="0"/>
              </a:rPr>
              <a:t>SDG 15: 15.1.1 &amp; 15.3.1</a:t>
            </a:r>
          </a:p>
          <a:p>
            <a:pPr marL="0" lvl="1"/>
            <a:r>
              <a:rPr lang="en-US" sz="2000" dirty="0">
                <a:latin typeface="Calibri" charset="0"/>
                <a:ea typeface="Calibri" charset="0"/>
                <a:cs typeface="Calibri" charset="0"/>
              </a:rPr>
              <a:t>June 20-22, 2017</a:t>
            </a:r>
            <a:r>
              <a:rPr lang="en-US" sz="2000" dirty="0">
                <a:latin typeface="Calibri" charset="0"/>
                <a:ea typeface="Calibri" charset="0"/>
                <a:cs typeface="Calibri" charset="0"/>
              </a:rPr>
              <a:t>;</a:t>
            </a:r>
            <a:r>
              <a:rPr lang="en-US" sz="2000" dirty="0">
                <a:latin typeface="Calibri" charset="0"/>
                <a:ea typeface="Calibri" charset="0"/>
                <a:cs typeface="Calibri" charset="0"/>
              </a:rPr>
              <a:t> English </a:t>
            </a:r>
          </a:p>
          <a:p>
            <a:pPr marL="0" lvl="1"/>
            <a:r>
              <a:rPr lang="en-US" sz="2000" dirty="0">
                <a:latin typeface="Calibri" charset="0"/>
                <a:ea typeface="Calibri" charset="0"/>
                <a:cs typeface="Calibri" charset="0"/>
              </a:rPr>
              <a:t>Course Material in English &amp; Spanish</a:t>
            </a:r>
          </a:p>
          <a:p>
            <a:pPr marL="0" lvl="1"/>
            <a:endParaRPr lang="en-US" sz="1600" dirty="0">
              <a:latin typeface="Calibri" charset="0"/>
              <a:ea typeface="Calibri" charset="0"/>
              <a:cs typeface="Calibri" charset="0"/>
            </a:endParaRPr>
          </a:p>
          <a:p>
            <a:pPr>
              <a:spcAft>
                <a:spcPts val="1200"/>
              </a:spcAft>
            </a:pPr>
            <a:r>
              <a:rPr lang="en-US" sz="2000" dirty="0">
                <a:latin typeface="Calibri" charset="0"/>
                <a:ea typeface="Calibri" charset="0"/>
                <a:cs typeface="Calibri" charset="0"/>
              </a:rPr>
              <a:t>Three-session training: </a:t>
            </a:r>
            <a:br>
              <a:rPr lang="en-US" sz="2000" dirty="0">
                <a:latin typeface="Calibri" charset="0"/>
                <a:ea typeface="Calibri" charset="0"/>
                <a:cs typeface="Calibri" charset="0"/>
              </a:rPr>
            </a:br>
            <a:r>
              <a:rPr lang="en-US" sz="2000" dirty="0">
                <a:latin typeface="Calibri" charset="0"/>
                <a:ea typeface="Calibri" charset="0"/>
                <a:cs typeface="Calibri" charset="0"/>
              </a:rPr>
              <a:t>Satellite observations of land cover; image </a:t>
            </a:r>
            <a:r>
              <a:rPr lang="en-US" sz="2000" dirty="0">
                <a:latin typeface="Calibri" charset="0"/>
                <a:ea typeface="Calibri" charset="0"/>
                <a:cs typeface="Calibri" charset="0"/>
              </a:rPr>
              <a:t>classification</a:t>
            </a:r>
            <a:r>
              <a:rPr lang="en-US" sz="2000" dirty="0">
                <a:latin typeface="Calibri" charset="0"/>
                <a:ea typeface="Calibri" charset="0"/>
                <a:cs typeface="Calibri" charset="0"/>
              </a:rPr>
              <a:t>, change detection, and techniques </a:t>
            </a:r>
            <a:r>
              <a:rPr lang="en-US" sz="2000" dirty="0">
                <a:latin typeface="Calibri" charset="0"/>
                <a:ea typeface="Calibri" charset="0"/>
                <a:cs typeface="Calibri" charset="0"/>
              </a:rPr>
              <a:t>for developing </a:t>
            </a:r>
            <a:r>
              <a:rPr lang="en-US" sz="2000" dirty="0">
                <a:latin typeface="Calibri" charset="0"/>
                <a:ea typeface="Calibri" charset="0"/>
                <a:cs typeface="Calibri" charset="0"/>
              </a:rPr>
              <a:t>accuracy assessments.</a:t>
            </a:r>
          </a:p>
          <a:p>
            <a:pPr>
              <a:spcAft>
                <a:spcPts val="1200"/>
              </a:spcAft>
            </a:pPr>
            <a:r>
              <a:rPr lang="pt-BR" sz="2000" dirty="0">
                <a:latin typeface="Calibri" charset="0"/>
                <a:ea typeface="Calibri" charset="0"/>
                <a:cs typeface="Calibri" charset="0"/>
              </a:rPr>
              <a:t>Satellites &amp; sensors: Landsat, MODIS, Sentinel 3, Suomi NPP/VIIRS</a:t>
            </a:r>
            <a:endParaRPr lang="en-US" sz="2000" dirty="0">
              <a:latin typeface="Calibri" charset="0"/>
              <a:ea typeface="Calibri" charset="0"/>
              <a:cs typeface="Calibri" charset="0"/>
            </a:endParaRPr>
          </a:p>
        </p:txBody>
      </p:sp>
      <p:sp>
        <p:nvSpPr>
          <p:cNvPr id="36" name="Content Placeholder 2"/>
          <p:cNvSpPr txBox="1">
            <a:spLocks/>
          </p:cNvSpPr>
          <p:nvPr/>
        </p:nvSpPr>
        <p:spPr>
          <a:xfrm>
            <a:off x="1808311" y="1328664"/>
            <a:ext cx="4077482" cy="4821381"/>
          </a:xfrm>
          <a:prstGeom prst="rect">
            <a:avLst/>
          </a:prstGeom>
        </p:spPr>
        <p:txBody>
          <a:bodyPr>
            <a:noAutofit/>
          </a:bodyPr>
          <a:lstStyle>
            <a:lvl1pPr marL="390525" marR="0" indent="-390525"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1pPr>
            <a:lvl2pPr marL="390525" marR="0" indent="66675"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2pPr>
            <a:lvl3pPr marL="390525" marR="0" indent="523875"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3pPr>
            <a:lvl4pPr marL="390525" marR="0" indent="1173163"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4pPr>
            <a:lvl5pPr marL="390525" marR="0" indent="1695450"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5pPr>
            <a:lvl6pPr marL="390525" marR="0" indent="2152650"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6pPr>
            <a:lvl7pPr marL="390525" marR="0" indent="2609850"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7pPr>
            <a:lvl8pPr marL="390525" marR="0" indent="3067050"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8pPr>
            <a:lvl9pPr marL="390525" marR="0" indent="3524250" algn="l" defTabSz="1042987" rtl="0" latinLnBrk="0">
              <a:lnSpc>
                <a:spcPct val="100000"/>
              </a:lnSpc>
              <a:spcBef>
                <a:spcPts val="600"/>
              </a:spcBef>
              <a:spcAft>
                <a:spcPts val="0"/>
              </a:spcAft>
              <a:buClrTx/>
              <a:buSzTx/>
              <a:buFontTx/>
              <a:buNone/>
              <a:tabLst/>
              <a:defRPr sz="2500" b="0" i="0" u="none" strike="noStrike" cap="none" spc="0" baseline="0">
                <a:ln>
                  <a:noFill/>
                </a:ln>
                <a:solidFill>
                  <a:srgbClr val="004084"/>
                </a:solidFill>
                <a:uFillTx/>
                <a:latin typeface="Verdana"/>
                <a:ea typeface="Verdana"/>
                <a:cs typeface="Verdana"/>
                <a:sym typeface="Verdana"/>
              </a:defRPr>
            </a:lvl9pPr>
          </a:lstStyle>
          <a:p>
            <a:pPr marL="0" indent="0">
              <a:spcBef>
                <a:spcPts val="0"/>
              </a:spcBef>
              <a:spcAft>
                <a:spcPts val="1200"/>
              </a:spcAft>
            </a:pPr>
            <a:endParaRPr lang="en-US" sz="2400" dirty="0">
              <a:solidFill>
                <a:schemeClr val="tx1"/>
              </a:solidFill>
              <a:latin typeface="Calibri" charset="0"/>
              <a:ea typeface="Calibri" charset="0"/>
              <a:cs typeface="Calibri" charset="0"/>
            </a:endParaRPr>
          </a:p>
        </p:txBody>
      </p:sp>
      <p:sp>
        <p:nvSpPr>
          <p:cNvPr id="18" name="object 11"/>
          <p:cNvSpPr>
            <a:spLocks noChangeAspect="1"/>
          </p:cNvSpPr>
          <p:nvPr/>
        </p:nvSpPr>
        <p:spPr>
          <a:xfrm>
            <a:off x="1314918" y="1785119"/>
            <a:ext cx="594360" cy="594360"/>
          </a:xfrm>
          <a:prstGeom prst="rect">
            <a:avLst/>
          </a:prstGeom>
          <a:blipFill>
            <a:blip r:embed="rId3" cstate="screen">
              <a:extLst>
                <a:ext uri="{28A0092B-C50C-407E-A947-70E740481C1C}">
                  <a14:useLocalDpi xmlns:a14="http://schemas.microsoft.com/office/drawing/2010/main"/>
                </a:ext>
              </a:extLst>
            </a:blip>
            <a:stretch>
              <a:fillRect/>
            </a:stretch>
          </a:blipFill>
          <a:effectLst>
            <a:outerShdw blurRad="50800" dist="38100" dir="18900000" algn="bl" rotWithShape="0">
              <a:prstClr val="black">
                <a:alpha val="40000"/>
              </a:prstClr>
            </a:outerShdw>
          </a:effectLst>
        </p:spPr>
        <p:txBody>
          <a:bodyPr wrap="square" lIns="0" tIns="0" rIns="0" bIns="0" rtlCol="0"/>
          <a:lstStyle/>
          <a:p>
            <a:endParaRPr>
              <a:solidFill>
                <a:prstClr val="black"/>
              </a:solidFill>
            </a:endParaRPr>
          </a:p>
        </p:txBody>
      </p:sp>
      <p:sp>
        <p:nvSpPr>
          <p:cNvPr id="24" name="Rectangle 23"/>
          <p:cNvSpPr/>
          <p:nvPr/>
        </p:nvSpPr>
        <p:spPr>
          <a:xfrm>
            <a:off x="4220294" y="6251378"/>
            <a:ext cx="3751412" cy="461665"/>
          </a:xfrm>
          <a:prstGeom prst="rect">
            <a:avLst/>
          </a:prstGeom>
        </p:spPr>
        <p:txBody>
          <a:bodyPr wrap="none">
            <a:spAutoFit/>
          </a:bodyPr>
          <a:lstStyle/>
          <a:p>
            <a:pPr algn="ctr"/>
            <a:r>
              <a:rPr lang="en-US" sz="2400" b="1" dirty="0"/>
              <a:t>https://arset.gsfc.nasa.gov/</a:t>
            </a:r>
          </a:p>
        </p:txBody>
      </p:sp>
      <p:cxnSp>
        <p:nvCxnSpPr>
          <p:cNvPr id="47" name="Straight Connector 46"/>
          <p:cNvCxnSpPr/>
          <p:nvPr/>
        </p:nvCxnSpPr>
        <p:spPr bwMode="auto">
          <a:xfrm>
            <a:off x="6082006" y="1576552"/>
            <a:ext cx="0" cy="432124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6431278" y="1075038"/>
            <a:ext cx="4578592" cy="5278368"/>
          </a:xfrm>
          <a:prstGeom prst="rect">
            <a:avLst/>
          </a:prstGeom>
        </p:spPr>
        <p:txBody>
          <a:bodyPr wrap="square">
            <a:spAutoFit/>
          </a:bodyPr>
          <a:lstStyle/>
          <a:p>
            <a:pPr marL="0" lvl="1">
              <a:spcAft>
                <a:spcPts val="1200"/>
              </a:spcAft>
            </a:pPr>
            <a:r>
              <a:rPr lang="en-US" sz="2400" b="1" cap="small" dirty="0">
                <a:latin typeface="Calibri" charset="0"/>
                <a:ea typeface="Calibri" charset="0"/>
                <a:cs typeface="Calibri" charset="0"/>
              </a:rPr>
              <a:t>In person Training</a:t>
            </a:r>
          </a:p>
          <a:p>
            <a:pPr marL="798513" lvl="1">
              <a:spcAft>
                <a:spcPts val="600"/>
              </a:spcAft>
            </a:pPr>
            <a:r>
              <a:rPr lang="en-US" sz="2400" b="1" dirty="0">
                <a:latin typeface="Calibri" charset="0"/>
                <a:ea typeface="Calibri" charset="0"/>
                <a:cs typeface="Calibri" charset="0"/>
              </a:rPr>
              <a:t>Satellite Observations of Water Quality for </a:t>
            </a:r>
            <a:r>
              <a:rPr lang="en-US" sz="2400" b="1" dirty="0">
                <a:latin typeface="Calibri" charset="0"/>
                <a:ea typeface="Calibri" charset="0"/>
                <a:cs typeface="Calibri" charset="0"/>
              </a:rPr>
              <a:t>SDG 6: 6.3.2</a:t>
            </a:r>
            <a:endParaRPr lang="en-US" sz="2400" b="1" dirty="0">
              <a:latin typeface="Calibri" charset="0"/>
              <a:ea typeface="Calibri" charset="0"/>
              <a:cs typeface="Calibri" charset="0"/>
            </a:endParaRPr>
          </a:p>
          <a:p>
            <a:pPr marL="0" lvl="1"/>
            <a:r>
              <a:rPr lang="en-US" sz="2000" dirty="0">
                <a:latin typeface="Calibri" charset="0"/>
                <a:ea typeface="Calibri" charset="0"/>
                <a:cs typeface="Calibri" charset="0"/>
              </a:rPr>
              <a:t>October 24, 2017; English</a:t>
            </a:r>
          </a:p>
          <a:p>
            <a:pPr marL="0" lvl="1"/>
            <a:r>
              <a:rPr lang="en-US" sz="2000" dirty="0">
                <a:latin typeface="Calibri" charset="0"/>
                <a:ea typeface="Calibri" charset="0"/>
                <a:cs typeface="Calibri" charset="0"/>
              </a:rPr>
              <a:t>16:30-19:30; Hemisphere B</a:t>
            </a:r>
          </a:p>
          <a:p>
            <a:pPr marL="0" lvl="1"/>
            <a:endParaRPr lang="en-US" sz="1600" dirty="0">
              <a:latin typeface="Calibri" charset="0"/>
              <a:ea typeface="Calibri" charset="0"/>
              <a:cs typeface="Calibri" charset="0"/>
            </a:endParaRPr>
          </a:p>
          <a:p>
            <a:pPr>
              <a:spcAft>
                <a:spcPts val="1200"/>
              </a:spcAft>
            </a:pPr>
            <a:r>
              <a:rPr lang="en-US" sz="2000" dirty="0">
                <a:latin typeface="Calibri" charset="0"/>
                <a:ea typeface="Calibri" charset="0"/>
                <a:cs typeface="Calibri" charset="0"/>
              </a:rPr>
              <a:t>Three-hour </a:t>
            </a:r>
            <a:r>
              <a:rPr lang="en-US" sz="2000" dirty="0">
                <a:latin typeface="Calibri" charset="0"/>
                <a:ea typeface="Calibri" charset="0"/>
                <a:cs typeface="Calibri" charset="0"/>
              </a:rPr>
              <a:t>training: </a:t>
            </a:r>
            <a:br>
              <a:rPr lang="en-US" sz="2000" dirty="0">
                <a:latin typeface="Calibri" charset="0"/>
                <a:ea typeface="Calibri" charset="0"/>
                <a:cs typeface="Calibri" charset="0"/>
              </a:rPr>
            </a:br>
            <a:r>
              <a:rPr lang="en-US" sz="2000" dirty="0">
                <a:latin typeface="Calibri" charset="0"/>
                <a:ea typeface="Calibri" charset="0"/>
                <a:cs typeface="Calibri" charset="0"/>
              </a:rPr>
              <a:t>Satellite observations for monitoring of </a:t>
            </a:r>
            <a:r>
              <a:rPr lang="en-US" sz="2000" dirty="0">
                <a:latin typeface="Calibri" charset="0"/>
                <a:ea typeface="Calibri" charset="0"/>
                <a:cs typeface="Calibri" charset="0"/>
              </a:rPr>
              <a:t>harmful algal blooms, sediments, and other water pollutants</a:t>
            </a:r>
            <a:r>
              <a:rPr lang="en-US" sz="2000" dirty="0">
                <a:latin typeface="Calibri" charset="0"/>
                <a:ea typeface="Calibri" charset="0"/>
                <a:cs typeface="Calibri" charset="0"/>
              </a:rPr>
              <a:t>.</a:t>
            </a:r>
          </a:p>
          <a:p>
            <a:r>
              <a:rPr lang="en-US" sz="2000" dirty="0">
                <a:latin typeface="Calibri" charset="0"/>
                <a:ea typeface="Calibri" charset="0"/>
                <a:cs typeface="Calibri" charset="0"/>
              </a:rPr>
              <a:t>Hands-on </a:t>
            </a:r>
            <a:r>
              <a:rPr lang="en-US" sz="2000" dirty="0">
                <a:latin typeface="Calibri" charset="0"/>
                <a:ea typeface="Calibri" charset="0"/>
                <a:cs typeface="Calibri" charset="0"/>
              </a:rPr>
              <a:t>Exercises: Acquiring Satellite-Based Water Quality Data </a:t>
            </a:r>
            <a:r>
              <a:rPr lang="en-US" sz="2000" dirty="0">
                <a:latin typeface="Calibri" charset="0"/>
                <a:ea typeface="Calibri" charset="0"/>
                <a:cs typeface="Calibri" charset="0"/>
              </a:rPr>
              <a:t>for SDG Indicator 6.3.2</a:t>
            </a:r>
            <a:endParaRPr lang="en-US" sz="2000" dirty="0">
              <a:latin typeface="Calibri" charset="0"/>
              <a:ea typeface="Calibri" charset="0"/>
              <a:cs typeface="Calibri" charset="0"/>
            </a:endParaRPr>
          </a:p>
          <a:p>
            <a:pPr>
              <a:spcAft>
                <a:spcPts val="1200"/>
              </a:spcAft>
            </a:pPr>
            <a:endParaRPr lang="en-US" sz="2000" dirty="0">
              <a:latin typeface="Calibri" charset="0"/>
              <a:ea typeface="Calibri" charset="0"/>
              <a:cs typeface="Calibri" charset="0"/>
            </a:endParaRPr>
          </a:p>
        </p:txBody>
      </p:sp>
      <p:pic>
        <p:nvPicPr>
          <p:cNvPr id="3" name="Picture 2"/>
          <p:cNvPicPr>
            <a:picLocks noChangeAspect="1"/>
          </p:cNvPicPr>
          <p:nvPr/>
        </p:nvPicPr>
        <p:blipFill>
          <a:blip r:embed="rId4"/>
          <a:stretch>
            <a:fillRect/>
          </a:stretch>
        </p:blipFill>
        <p:spPr>
          <a:xfrm>
            <a:off x="6431278" y="1785119"/>
            <a:ext cx="595850" cy="594360"/>
          </a:xfrm>
          <a:prstGeom prst="rect">
            <a:avLst/>
          </a:prstGeom>
        </p:spPr>
      </p:pic>
      <p:sp>
        <p:nvSpPr>
          <p:cNvPr id="4" name="TextBox 3"/>
          <p:cNvSpPr txBox="1"/>
          <p:nvPr/>
        </p:nvSpPr>
        <p:spPr>
          <a:xfrm>
            <a:off x="7924800" y="96982"/>
            <a:ext cx="2743200" cy="369332"/>
          </a:xfrm>
          <a:prstGeom prst="rect">
            <a:avLst/>
          </a:prstGeom>
          <a:solidFill>
            <a:schemeClr val="bg1"/>
          </a:solidFill>
        </p:spPr>
        <p:txBody>
          <a:bodyPr wrap="square" rtlCol="0">
            <a:spAutoFit/>
          </a:bodyPr>
          <a:lstStyle/>
          <a:p>
            <a:endParaRPr lang="en-US"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0574" y="266731"/>
            <a:ext cx="2761757" cy="640080"/>
          </a:xfrm>
          <a:prstGeom prst="rect">
            <a:avLst/>
          </a:prstGeom>
        </p:spPr>
      </p:pic>
      <p:pic>
        <p:nvPicPr>
          <p:cNvPr id="11" name="Picture 10"/>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1524" y="266731"/>
            <a:ext cx="1761148" cy="616940"/>
          </a:xfrm>
          <a:prstGeom prst="rect">
            <a:avLst/>
          </a:prstGeom>
        </p:spPr>
      </p:pic>
    </p:spTree>
    <p:extLst>
      <p:ext uri="{BB962C8B-B14F-4D97-AF65-F5344CB8AC3E}">
        <p14:creationId xmlns:p14="http://schemas.microsoft.com/office/powerpoint/2010/main" val="1810075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195" y="3086951"/>
            <a:ext cx="2423644" cy="3006597"/>
          </a:xfrm>
          <a:prstGeom prst="rect">
            <a:avLst/>
          </a:prstGeom>
          <a:effectLst>
            <a:outerShdw blurRad="50800" dist="38100" dir="2700000" algn="tl" rotWithShape="0">
              <a:prstClr val="black">
                <a:alpha val="40000"/>
              </a:prstClr>
            </a:outerShdw>
          </a:effectLst>
        </p:spPr>
      </p:pic>
      <p:sp>
        <p:nvSpPr>
          <p:cNvPr id="4" name="Title 3"/>
          <p:cNvSpPr txBox="1">
            <a:spLocks/>
          </p:cNvSpPr>
          <p:nvPr/>
        </p:nvSpPr>
        <p:spPr>
          <a:xfrm>
            <a:off x="160285" y="76200"/>
            <a:ext cx="11007388" cy="658318"/>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effectLst/>
                <a:uLnTx/>
                <a:uFillTx/>
                <a:latin typeface="Century Gothic"/>
                <a:ea typeface="+mj-ea"/>
                <a:cs typeface="+mj-cs"/>
              </a:rPr>
              <a:t>Social Media Campaign:</a:t>
            </a:r>
            <a:r>
              <a:rPr kumimoji="0" lang="en-US" sz="2800" b="1" i="0" u="none" strike="noStrike" kern="1200" cap="none" spc="0" normalizeH="0" noProof="0" dirty="0" smtClean="0">
                <a:ln>
                  <a:noFill/>
                </a:ln>
                <a:effectLst/>
                <a:uLnTx/>
                <a:uFillTx/>
                <a:latin typeface="Century Gothic"/>
                <a:ea typeface="+mj-ea"/>
                <a:cs typeface="+mj-cs"/>
              </a:rPr>
              <a:t> ARSET Trainings in Support of UN SDGs</a:t>
            </a:r>
            <a:endParaRPr kumimoji="0" lang="en-US" sz="2800" b="0" i="0" u="none" strike="noStrike" kern="1200" cap="none" spc="0" normalizeH="0" baseline="0" noProof="0" dirty="0">
              <a:ln>
                <a:noFill/>
              </a:ln>
              <a:effectLst/>
              <a:uLnTx/>
              <a:uFillTx/>
              <a:latin typeface="Century Gothic"/>
              <a:ea typeface="+mj-ea"/>
              <a:cs typeface="+mj-cs"/>
            </a:endParaRPr>
          </a:p>
        </p:txBody>
      </p:sp>
      <p:sp>
        <p:nvSpPr>
          <p:cNvPr id="5" name="TextBox 4"/>
          <p:cNvSpPr txBox="1"/>
          <p:nvPr/>
        </p:nvSpPr>
        <p:spPr>
          <a:xfrm>
            <a:off x="155555" y="887991"/>
            <a:ext cx="7814069" cy="584776"/>
          </a:xfrm>
          <a:prstGeom prst="rect">
            <a:avLst/>
          </a:prstGeom>
          <a:noFill/>
        </p:spPr>
        <p:txBody>
          <a:bodyPr wrap="square" numCol="1" rtlCol="0">
            <a:spAutoFit/>
          </a:bodyPr>
          <a:lstStyle/>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1600" dirty="0" smtClean="0">
                <a:latin typeface="Century Gothic" panose="020B0502020202020204" pitchFamily="34" charset="0"/>
              </a:rPr>
              <a:t>In November 2017 ARSET launched a social media campaign on Twitter to highlight past ARSET trainings relevant to the UN SDGs</a:t>
            </a:r>
            <a:endParaRPr lang="en-US" sz="1600" dirty="0">
              <a:latin typeface="Century Gothic" panose="020B0502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345" y="887992"/>
            <a:ext cx="3952950" cy="3952950"/>
          </a:xfrm>
          <a:prstGeom prst="rect">
            <a:avLst/>
          </a:prstGeom>
          <a:ln>
            <a:noFill/>
          </a:ln>
          <a:effectLst>
            <a:outerShdw blurRad="63500" sx="102000" sy="102000" algn="ctr" rotWithShape="0">
              <a:prstClr val="black">
                <a:alpha val="40000"/>
              </a:prstClr>
            </a:outerShdw>
          </a:effectLst>
        </p:spPr>
      </p:pic>
      <p:grpSp>
        <p:nvGrpSpPr>
          <p:cNvPr id="2" name="Group 1"/>
          <p:cNvGrpSpPr/>
          <p:nvPr/>
        </p:nvGrpSpPr>
        <p:grpSpPr>
          <a:xfrm>
            <a:off x="735980" y="1670774"/>
            <a:ext cx="5967913" cy="436701"/>
            <a:chOff x="735980" y="1763976"/>
            <a:chExt cx="5967913" cy="436701"/>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980" y="1763976"/>
              <a:ext cx="436701" cy="436701"/>
            </a:xfrm>
            <a:prstGeom prst="rect">
              <a:avLst/>
            </a:prstGeom>
          </p:spPr>
        </p:pic>
        <p:sp>
          <p:nvSpPr>
            <p:cNvPr id="9" name="TextBox 8"/>
            <p:cNvSpPr txBox="1"/>
            <p:nvPr/>
          </p:nvSpPr>
          <p:spPr>
            <a:xfrm>
              <a:off x="1107511" y="1813049"/>
              <a:ext cx="3196705" cy="338554"/>
            </a:xfrm>
            <a:prstGeom prst="rect">
              <a:avLst/>
            </a:prstGeom>
            <a:noFill/>
          </p:spPr>
          <p:txBody>
            <a:bodyPr wrap="square" numCol="1" rtlCol="0">
              <a:spAutoFit/>
            </a:bodyPr>
            <a:lstStyle/>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1600" dirty="0" smtClean="0">
                  <a:latin typeface="Century Gothic" panose="020B0502020202020204" pitchFamily="34" charset="0"/>
                </a:rPr>
                <a:t>@NASAARSET, 4,630+ followers</a:t>
              </a:r>
              <a:endParaRPr lang="en-US" sz="1600" dirty="0">
                <a:latin typeface="Century Gothic" panose="020B0502020202020204" pitchFamily="34" charset="0"/>
              </a:endParaRPr>
            </a:p>
          </p:txBody>
        </p:sp>
        <p:sp>
          <p:nvSpPr>
            <p:cNvPr id="10" name="TextBox 9"/>
            <p:cNvSpPr txBox="1"/>
            <p:nvPr/>
          </p:nvSpPr>
          <p:spPr>
            <a:xfrm>
              <a:off x="4710079" y="1813049"/>
              <a:ext cx="1993814" cy="338554"/>
            </a:xfrm>
            <a:prstGeom prst="rect">
              <a:avLst/>
            </a:prstGeom>
            <a:noFill/>
          </p:spPr>
          <p:txBody>
            <a:bodyPr wrap="square" numCol="1" rtlCol="0">
              <a:spAutoFit/>
            </a:bodyPr>
            <a:lstStyle/>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1600" dirty="0" smtClean="0">
                  <a:latin typeface="Century Gothic" panose="020B0502020202020204" pitchFamily="34" charset="0"/>
                </a:rPr>
                <a:t>96 more followers</a:t>
              </a:r>
              <a:endParaRPr lang="en-US" sz="1600" dirty="0">
                <a:latin typeface="Century Gothic" panose="020B0502020202020204" pitchFamily="34" charset="0"/>
              </a:endParaRPr>
            </a:p>
          </p:txBody>
        </p:sp>
        <p:sp>
          <p:nvSpPr>
            <p:cNvPr id="6" name="Down Arrow 5"/>
            <p:cNvSpPr/>
            <p:nvPr/>
          </p:nvSpPr>
          <p:spPr>
            <a:xfrm rot="10800000">
              <a:off x="4464570" y="1811986"/>
              <a:ext cx="245509" cy="340680"/>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55555" y="2773954"/>
            <a:ext cx="5880751" cy="338554"/>
          </a:xfrm>
          <a:prstGeom prst="rect">
            <a:avLst/>
          </a:prstGeom>
          <a:noFill/>
        </p:spPr>
        <p:txBody>
          <a:bodyPr wrap="square" numCol="1" rtlCol="0">
            <a:spAutoFit/>
          </a:bodyPr>
          <a:lstStyle/>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1600" dirty="0" smtClean="0">
                <a:latin typeface="Century Gothic" panose="020B0502020202020204" pitchFamily="34" charset="0"/>
              </a:rPr>
              <a:t>Most Popular ARSET Tweets</a:t>
            </a:r>
            <a:endParaRPr lang="en-US" sz="1600" dirty="0">
              <a:latin typeface="Century Gothic" panose="020B0502020202020204"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55" y="3095471"/>
            <a:ext cx="2440088" cy="2998077"/>
          </a:xfrm>
          <a:prstGeom prst="rect">
            <a:avLst/>
          </a:prstGeom>
          <a:effectLst>
            <a:outerShdw blurRad="50800" dist="38100" dir="2700000" algn="tl" rotWithShape="0">
              <a:prstClr val="black">
                <a:alpha val="40000"/>
              </a:prstClr>
            </a:outerShdw>
          </a:effectLst>
        </p:spPr>
      </p:pic>
      <p:grpSp>
        <p:nvGrpSpPr>
          <p:cNvPr id="12" name="Group 11"/>
          <p:cNvGrpSpPr/>
          <p:nvPr/>
        </p:nvGrpSpPr>
        <p:grpSpPr>
          <a:xfrm>
            <a:off x="916804" y="2189179"/>
            <a:ext cx="5880751" cy="584775"/>
            <a:chOff x="916804" y="2147764"/>
            <a:chExt cx="5880751" cy="584775"/>
          </a:xfrm>
        </p:grpSpPr>
        <p:grpSp>
          <p:nvGrpSpPr>
            <p:cNvPr id="15" name="Group 14"/>
            <p:cNvGrpSpPr/>
            <p:nvPr/>
          </p:nvGrpSpPr>
          <p:grpSpPr>
            <a:xfrm>
              <a:off x="916804" y="2209319"/>
              <a:ext cx="1351555" cy="461665"/>
              <a:chOff x="160285" y="2402383"/>
              <a:chExt cx="1351555" cy="461665"/>
            </a:xfrm>
          </p:grpSpPr>
          <p:sp>
            <p:nvSpPr>
              <p:cNvPr id="16" name="TextBox 15"/>
              <p:cNvSpPr txBox="1"/>
              <p:nvPr/>
            </p:nvSpPr>
            <p:spPr>
              <a:xfrm>
                <a:off x="597440" y="2477494"/>
                <a:ext cx="914400" cy="338554"/>
              </a:xfrm>
              <a:prstGeom prst="rect">
                <a:avLst/>
              </a:prstGeom>
              <a:noFill/>
            </p:spPr>
            <p:txBody>
              <a:bodyPr wrap="square" numCol="1" rtlCol="0">
                <a:spAutoFit/>
              </a:bodyPr>
              <a:lstStyle/>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1600" dirty="0" smtClean="0">
                    <a:latin typeface="Century Gothic" panose="020B0502020202020204" pitchFamily="34" charset="0"/>
                  </a:rPr>
                  <a:t>Tweets</a:t>
                </a:r>
                <a:endParaRPr lang="en-US" sz="1600" dirty="0">
                  <a:latin typeface="Century Gothic" panose="020B0502020202020204" pitchFamily="34" charset="0"/>
                </a:endParaRPr>
              </a:p>
            </p:txBody>
          </p:sp>
          <p:sp>
            <p:nvSpPr>
              <p:cNvPr id="18" name="TextBox 17"/>
              <p:cNvSpPr txBox="1"/>
              <p:nvPr/>
            </p:nvSpPr>
            <p:spPr>
              <a:xfrm>
                <a:off x="160285" y="2402383"/>
                <a:ext cx="575695" cy="461665"/>
              </a:xfrm>
              <a:prstGeom prst="rect">
                <a:avLst/>
              </a:prstGeom>
              <a:noFill/>
            </p:spPr>
            <p:txBody>
              <a:bodyPr wrap="square" numCol="1" rtlCol="0">
                <a:spAutoFit/>
              </a:bodyPr>
              <a:lstStyle/>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2400" b="1" dirty="0" smtClean="0">
                    <a:latin typeface="Century Gothic" panose="020B0502020202020204" pitchFamily="34" charset="0"/>
                  </a:rPr>
                  <a:t>38</a:t>
                </a:r>
                <a:endParaRPr lang="en-US" sz="2400" b="1" dirty="0">
                  <a:latin typeface="Century Gothic" panose="020B0502020202020204" pitchFamily="34" charset="0"/>
                </a:endParaRPr>
              </a:p>
            </p:txBody>
          </p:sp>
        </p:grpSp>
        <p:grpSp>
          <p:nvGrpSpPr>
            <p:cNvPr id="23" name="Group 22"/>
            <p:cNvGrpSpPr/>
            <p:nvPr/>
          </p:nvGrpSpPr>
          <p:grpSpPr>
            <a:xfrm>
              <a:off x="2248159" y="2147764"/>
              <a:ext cx="2386938" cy="584775"/>
              <a:chOff x="1417904" y="2433460"/>
              <a:chExt cx="2386938" cy="584775"/>
            </a:xfrm>
          </p:grpSpPr>
          <p:sp>
            <p:nvSpPr>
              <p:cNvPr id="19" name="TextBox 18"/>
              <p:cNvSpPr txBox="1"/>
              <p:nvPr/>
            </p:nvSpPr>
            <p:spPr>
              <a:xfrm>
                <a:off x="2444270" y="2433460"/>
                <a:ext cx="1360572" cy="584775"/>
              </a:xfrm>
              <a:prstGeom prst="rect">
                <a:avLst/>
              </a:prstGeom>
              <a:noFill/>
            </p:spPr>
            <p:txBody>
              <a:bodyPr wrap="square" numCol="1" rtlCol="0">
                <a:spAutoFit/>
              </a:bodyPr>
              <a:lstStyle/>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1600" dirty="0" smtClean="0">
                    <a:latin typeface="Century Gothic" panose="020B0502020202020204" pitchFamily="34" charset="0"/>
                  </a:rPr>
                  <a:t>Total </a:t>
                </a:r>
              </a:p>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1600" dirty="0" smtClean="0">
                    <a:latin typeface="Century Gothic" panose="020B0502020202020204" pitchFamily="34" charset="0"/>
                  </a:rPr>
                  <a:t>Impressions</a:t>
                </a:r>
                <a:endParaRPr lang="en-US" sz="1600" dirty="0">
                  <a:latin typeface="Century Gothic" panose="020B0502020202020204" pitchFamily="34" charset="0"/>
                </a:endParaRPr>
              </a:p>
            </p:txBody>
          </p:sp>
          <p:sp>
            <p:nvSpPr>
              <p:cNvPr id="20" name="TextBox 19"/>
              <p:cNvSpPr txBox="1"/>
              <p:nvPr/>
            </p:nvSpPr>
            <p:spPr>
              <a:xfrm>
                <a:off x="1417904" y="2495015"/>
                <a:ext cx="1142604" cy="461665"/>
              </a:xfrm>
              <a:prstGeom prst="rect">
                <a:avLst/>
              </a:prstGeom>
              <a:noFill/>
            </p:spPr>
            <p:txBody>
              <a:bodyPr wrap="square" numCol="1" rtlCol="0">
                <a:spAutoFit/>
              </a:bodyPr>
              <a:lstStyle/>
              <a:p>
                <a:pPr marR="0" lvl="0" algn="ctr" defTabSz="914400" eaLnBrk="1" fontAlgn="auto" latinLnBrk="0" hangingPunct="1">
                  <a:spcBef>
                    <a:spcPts val="0"/>
                  </a:spcBef>
                  <a:spcAft>
                    <a:spcPts val="0"/>
                  </a:spcAft>
                  <a:buClrTx/>
                  <a:buSzTx/>
                  <a:buFont typeface="Webdings" panose="05030102010509060703" pitchFamily="18" charset="2"/>
                  <a:buNone/>
                  <a:tabLst/>
                  <a:defRPr/>
                </a:pPr>
                <a:r>
                  <a:rPr lang="en-US" sz="2400" b="1" dirty="0" smtClean="0">
                    <a:latin typeface="Century Gothic" panose="020B0502020202020204" pitchFamily="34" charset="0"/>
                  </a:rPr>
                  <a:t>27,040</a:t>
                </a:r>
                <a:endParaRPr lang="en-US" sz="2400" b="1" dirty="0">
                  <a:latin typeface="Century Gothic" panose="020B0502020202020204" pitchFamily="34" charset="0"/>
                </a:endParaRPr>
              </a:p>
            </p:txBody>
          </p:sp>
        </p:grpSp>
        <p:grpSp>
          <p:nvGrpSpPr>
            <p:cNvPr id="24" name="Group 23"/>
            <p:cNvGrpSpPr/>
            <p:nvPr/>
          </p:nvGrpSpPr>
          <p:grpSpPr>
            <a:xfrm>
              <a:off x="4614896" y="2147764"/>
              <a:ext cx="2182659" cy="584775"/>
              <a:chOff x="4142406" y="2433161"/>
              <a:chExt cx="2182659" cy="584775"/>
            </a:xfrm>
          </p:grpSpPr>
          <p:sp>
            <p:nvSpPr>
              <p:cNvPr id="21" name="TextBox 20"/>
              <p:cNvSpPr txBox="1"/>
              <p:nvPr/>
            </p:nvSpPr>
            <p:spPr>
              <a:xfrm>
                <a:off x="4730772" y="2433161"/>
                <a:ext cx="1594293" cy="584775"/>
              </a:xfrm>
              <a:prstGeom prst="rect">
                <a:avLst/>
              </a:prstGeom>
              <a:noFill/>
            </p:spPr>
            <p:txBody>
              <a:bodyPr wrap="square" numCol="1" rtlCol="0">
                <a:spAutoFit/>
              </a:bodyPr>
              <a:lstStyle/>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1600" dirty="0" smtClean="0">
                    <a:latin typeface="Century Gothic" panose="020B0502020202020204" pitchFamily="34" charset="0"/>
                  </a:rPr>
                  <a:t>Total</a:t>
                </a:r>
              </a:p>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1600" dirty="0" smtClean="0">
                    <a:latin typeface="Century Gothic" panose="020B0502020202020204" pitchFamily="34" charset="0"/>
                  </a:rPr>
                  <a:t>Engagements</a:t>
                </a:r>
                <a:endParaRPr lang="en-US" sz="1600" dirty="0">
                  <a:latin typeface="Century Gothic" panose="020B0502020202020204" pitchFamily="34" charset="0"/>
                </a:endParaRPr>
              </a:p>
            </p:txBody>
          </p:sp>
          <p:sp>
            <p:nvSpPr>
              <p:cNvPr id="22" name="TextBox 21"/>
              <p:cNvSpPr txBox="1"/>
              <p:nvPr/>
            </p:nvSpPr>
            <p:spPr>
              <a:xfrm>
                <a:off x="4142406" y="2494716"/>
                <a:ext cx="704604" cy="461665"/>
              </a:xfrm>
              <a:prstGeom prst="rect">
                <a:avLst/>
              </a:prstGeom>
              <a:noFill/>
            </p:spPr>
            <p:txBody>
              <a:bodyPr wrap="square" numCol="1" rtlCol="0">
                <a:spAutoFit/>
              </a:bodyPr>
              <a:lstStyle/>
              <a:p>
                <a:pPr marR="0" lvl="0" defTabSz="914400" eaLnBrk="1" fontAlgn="auto" latinLnBrk="0" hangingPunct="1">
                  <a:spcBef>
                    <a:spcPts val="0"/>
                  </a:spcBef>
                  <a:spcAft>
                    <a:spcPts val="0"/>
                  </a:spcAft>
                  <a:buClrTx/>
                  <a:buSzTx/>
                  <a:buFont typeface="Webdings" panose="05030102010509060703" pitchFamily="18" charset="2"/>
                  <a:buNone/>
                  <a:tabLst/>
                  <a:defRPr/>
                </a:pPr>
                <a:r>
                  <a:rPr lang="en-US" sz="2400" b="1" dirty="0" smtClean="0">
                    <a:latin typeface="Century Gothic" panose="020B0502020202020204" pitchFamily="34" charset="0"/>
                  </a:rPr>
                  <a:t>652</a:t>
                </a:r>
                <a:endParaRPr lang="en-US" sz="2400" b="1" dirty="0">
                  <a:latin typeface="Century Gothic" panose="020B0502020202020204" pitchFamily="34" charset="0"/>
                </a:endParaRPr>
              </a:p>
            </p:txBody>
          </p:sp>
        </p:grpSp>
      </p:gr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4247" y="3083885"/>
            <a:ext cx="2419015" cy="3009664"/>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160285" y="6093548"/>
            <a:ext cx="2435358" cy="523220"/>
          </a:xfrm>
          <a:prstGeom prst="rect">
            <a:avLst/>
          </a:prstGeom>
          <a:noFill/>
        </p:spPr>
        <p:txBody>
          <a:bodyPr wrap="square" numCol="1" rtlCol="0">
            <a:spAutoFit/>
          </a:bodyPr>
          <a:lstStyle/>
          <a:p>
            <a:pPr marR="0" lvl="0" algn="ctr" defTabSz="914400" eaLnBrk="1" fontAlgn="auto" latinLnBrk="0" hangingPunct="1">
              <a:spcBef>
                <a:spcPts val="0"/>
              </a:spcBef>
              <a:spcAft>
                <a:spcPts val="0"/>
              </a:spcAft>
              <a:buClrTx/>
              <a:buSzTx/>
              <a:buFont typeface="Webdings" panose="05030102010509060703" pitchFamily="18" charset="2"/>
              <a:buNone/>
              <a:tabLst/>
              <a:defRPr/>
            </a:pPr>
            <a:r>
              <a:rPr lang="en-US" sz="1400" dirty="0" smtClean="0">
                <a:latin typeface="Century Gothic" panose="020B0502020202020204" pitchFamily="34" charset="0"/>
              </a:rPr>
              <a:t>Most Impressions &amp; Engagement (3,097, 57)</a:t>
            </a:r>
            <a:endParaRPr lang="en-US" sz="1400" dirty="0">
              <a:latin typeface="Century Gothic" panose="020B0502020202020204" pitchFamily="34" charset="0"/>
            </a:endParaRPr>
          </a:p>
        </p:txBody>
      </p:sp>
      <p:sp>
        <p:nvSpPr>
          <p:cNvPr id="28" name="TextBox 27"/>
          <p:cNvSpPr txBox="1"/>
          <p:nvPr/>
        </p:nvSpPr>
        <p:spPr>
          <a:xfrm>
            <a:off x="2769618" y="6114561"/>
            <a:ext cx="2448082" cy="523220"/>
          </a:xfrm>
          <a:prstGeom prst="rect">
            <a:avLst/>
          </a:prstGeom>
          <a:noFill/>
        </p:spPr>
        <p:txBody>
          <a:bodyPr wrap="square" numCol="1" rtlCol="0">
            <a:spAutoFit/>
          </a:bodyPr>
          <a:lstStyle/>
          <a:p>
            <a:pPr marR="0" lvl="0" algn="ctr" defTabSz="914400" eaLnBrk="1" fontAlgn="auto" latinLnBrk="0" hangingPunct="1">
              <a:spcBef>
                <a:spcPts val="0"/>
              </a:spcBef>
              <a:spcAft>
                <a:spcPts val="0"/>
              </a:spcAft>
              <a:buClrTx/>
              <a:buSzTx/>
              <a:buFont typeface="Webdings" panose="05030102010509060703" pitchFamily="18" charset="2"/>
              <a:buNone/>
              <a:tabLst/>
              <a:defRPr/>
            </a:pPr>
            <a:r>
              <a:rPr lang="en-US" sz="1400" dirty="0" smtClean="0">
                <a:latin typeface="Century Gothic" panose="020B0502020202020204" pitchFamily="34" charset="0"/>
              </a:rPr>
              <a:t>2</a:t>
            </a:r>
            <a:r>
              <a:rPr lang="en-US" sz="1400" baseline="30000" dirty="0" smtClean="0">
                <a:latin typeface="Century Gothic" panose="020B0502020202020204" pitchFamily="34" charset="0"/>
              </a:rPr>
              <a:t>nd</a:t>
            </a:r>
            <a:r>
              <a:rPr lang="en-US" sz="1400" dirty="0" smtClean="0">
                <a:latin typeface="Century Gothic" panose="020B0502020202020204" pitchFamily="34" charset="0"/>
              </a:rPr>
              <a:t> Highest Impressions (2,250)</a:t>
            </a:r>
            <a:endParaRPr lang="en-US" sz="1400" dirty="0">
              <a:latin typeface="Century Gothic" panose="020B0502020202020204" pitchFamily="34" charset="0"/>
            </a:endParaRPr>
          </a:p>
        </p:txBody>
      </p:sp>
      <p:sp>
        <p:nvSpPr>
          <p:cNvPr id="29" name="TextBox 28"/>
          <p:cNvSpPr txBox="1"/>
          <p:nvPr/>
        </p:nvSpPr>
        <p:spPr>
          <a:xfrm>
            <a:off x="5450619" y="6149684"/>
            <a:ext cx="2440976" cy="523220"/>
          </a:xfrm>
          <a:prstGeom prst="rect">
            <a:avLst/>
          </a:prstGeom>
          <a:noFill/>
        </p:spPr>
        <p:txBody>
          <a:bodyPr wrap="square" numCol="1" rtlCol="0">
            <a:spAutoFit/>
          </a:bodyPr>
          <a:lstStyle/>
          <a:p>
            <a:pPr marR="0" lvl="0" algn="ctr" defTabSz="914400" eaLnBrk="1" fontAlgn="auto" latinLnBrk="0" hangingPunct="1">
              <a:spcBef>
                <a:spcPts val="0"/>
              </a:spcBef>
              <a:spcAft>
                <a:spcPts val="0"/>
              </a:spcAft>
              <a:buClrTx/>
              <a:buSzTx/>
              <a:buFont typeface="Webdings" panose="05030102010509060703" pitchFamily="18" charset="2"/>
              <a:buNone/>
              <a:tabLst/>
              <a:defRPr/>
            </a:pPr>
            <a:r>
              <a:rPr lang="en-US" sz="1400" dirty="0" smtClean="0">
                <a:latin typeface="Century Gothic" panose="020B0502020202020204" pitchFamily="34" charset="0"/>
              </a:rPr>
              <a:t>2</a:t>
            </a:r>
            <a:r>
              <a:rPr lang="en-US" sz="1400" baseline="30000" dirty="0" smtClean="0">
                <a:latin typeface="Century Gothic" panose="020B0502020202020204" pitchFamily="34" charset="0"/>
              </a:rPr>
              <a:t>nd</a:t>
            </a:r>
            <a:r>
              <a:rPr lang="en-US" sz="1400" dirty="0" smtClean="0">
                <a:latin typeface="Century Gothic" panose="020B0502020202020204" pitchFamily="34" charset="0"/>
              </a:rPr>
              <a:t> Highest Engagement (45)</a:t>
            </a:r>
            <a:endParaRPr lang="en-US" sz="1400" dirty="0">
              <a:latin typeface="Century Gothic" panose="020B0502020202020204" pitchFamily="34" charset="0"/>
            </a:endParaRPr>
          </a:p>
        </p:txBody>
      </p:sp>
      <p:sp>
        <p:nvSpPr>
          <p:cNvPr id="13" name="TextBox 12"/>
          <p:cNvSpPr txBox="1"/>
          <p:nvPr/>
        </p:nvSpPr>
        <p:spPr>
          <a:xfrm>
            <a:off x="8059345" y="4994416"/>
            <a:ext cx="3952950" cy="1600438"/>
          </a:xfrm>
          <a:prstGeom prst="rect">
            <a:avLst/>
          </a:prstGeom>
          <a:noFill/>
        </p:spPr>
        <p:txBody>
          <a:bodyPr wrap="square" rtlCol="0">
            <a:spAutoFit/>
          </a:bodyPr>
          <a:lstStyle/>
          <a:p>
            <a:r>
              <a:rPr lang="en-US" sz="1400" dirty="0" smtClean="0">
                <a:latin typeface="Century Gothic" charset="0"/>
                <a:ea typeface="Century Gothic" charset="0"/>
                <a:cs typeface="Century Gothic" charset="0"/>
              </a:rPr>
              <a:t>Notes:</a:t>
            </a:r>
          </a:p>
          <a:p>
            <a:r>
              <a:rPr lang="en-US" sz="1400" dirty="0" smtClean="0">
                <a:latin typeface="Century Gothic" charset="0"/>
                <a:ea typeface="Century Gothic" charset="0"/>
                <a:cs typeface="Century Gothic" charset="0"/>
              </a:rPr>
              <a:t>Impressions: number of views on tweets (non-unique)</a:t>
            </a:r>
          </a:p>
          <a:p>
            <a:r>
              <a:rPr lang="en-US" sz="1400" dirty="0" smtClean="0">
                <a:latin typeface="Century Gothic" charset="0"/>
                <a:ea typeface="Century Gothic" charset="0"/>
                <a:cs typeface="Century Gothic" charset="0"/>
              </a:rPr>
              <a:t>Engagements: Likes, retweets, link clicks, media opens</a:t>
            </a:r>
          </a:p>
          <a:p>
            <a:r>
              <a:rPr lang="en-US" sz="1400" dirty="0" smtClean="0">
                <a:latin typeface="Century Gothic" charset="0"/>
                <a:ea typeface="Century Gothic" charset="0"/>
                <a:cs typeface="Century Gothic" charset="0"/>
              </a:rPr>
              <a:t>Circles in above image indicate relevant SDGs</a:t>
            </a:r>
          </a:p>
        </p:txBody>
      </p:sp>
    </p:spTree>
    <p:extLst>
      <p:ext uri="{BB962C8B-B14F-4D97-AF65-F5344CB8AC3E}">
        <p14:creationId xmlns:p14="http://schemas.microsoft.com/office/powerpoint/2010/main" val="78382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2733</Words>
  <Application>Microsoft Macintosh PowerPoint</Application>
  <PresentationFormat>Widescreen</PresentationFormat>
  <Paragraphs>240</Paragraphs>
  <Slides>23</Slides>
  <Notes>15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Arial Narrow</vt:lpstr>
      <vt:lpstr>Calibri</vt:lpstr>
      <vt:lpstr>Calibri Light</vt:lpstr>
      <vt:lpstr>Candara</vt:lpstr>
      <vt:lpstr>Century Gothic</vt:lpstr>
      <vt:lpstr>Helvetica Neue</vt:lpstr>
      <vt:lpstr>Sakkal Majalla</vt:lpstr>
      <vt:lpstr>Symbol</vt:lpstr>
      <vt:lpstr>Tahoma</vt:lpstr>
      <vt:lpstr>Times</vt:lpstr>
      <vt:lpstr>Verdana</vt:lpstr>
      <vt:lpstr>Webdings</vt:lpstr>
      <vt:lpstr>宋体</vt:lpstr>
      <vt:lpstr>Arial</vt:lpstr>
      <vt:lpstr>1_Office Theme</vt:lpstr>
      <vt:lpstr>Office Theme</vt:lpstr>
      <vt:lpstr>PowerPoint Presentation</vt:lpstr>
      <vt:lpstr>PowerPoint Presentation</vt:lpstr>
      <vt:lpstr>PowerPoint Presentation</vt:lpstr>
      <vt:lpstr>PowerPoint Presentation</vt:lpstr>
      <vt:lpstr>PowerPoint Presentation</vt:lpstr>
      <vt:lpstr>EO4SDG Initiative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Piloting the Use of Earth Observations for Monitoring Extent of  Water-Related Ecosystems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Argyro Kavvada</dc:creator>
  <cp:lastModifiedBy>Argyro Kavvada</cp:lastModifiedBy>
  <cp:revision>41</cp:revision>
  <dcterms:created xsi:type="dcterms:W3CDTF">2018-01-16T19:01:48Z</dcterms:created>
  <dcterms:modified xsi:type="dcterms:W3CDTF">2018-01-17T15:26:32Z</dcterms:modified>
</cp:coreProperties>
</file>