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1" r:id="rId1"/>
  </p:sldMasterIdLst>
  <p:notesMasterIdLst>
    <p:notesMasterId r:id="rId20"/>
  </p:notesMasterIdLst>
  <p:sldIdLst>
    <p:sldId id="256" r:id="rId2"/>
    <p:sldId id="264" r:id="rId3"/>
    <p:sldId id="261" r:id="rId4"/>
    <p:sldId id="263" r:id="rId5"/>
    <p:sldId id="265" r:id="rId6"/>
    <p:sldId id="266" r:id="rId7"/>
    <p:sldId id="268" r:id="rId8"/>
    <p:sldId id="269" r:id="rId9"/>
    <p:sldId id="271" r:id="rId10"/>
    <p:sldId id="273" r:id="rId11"/>
    <p:sldId id="274" r:id="rId12"/>
    <p:sldId id="280" r:id="rId13"/>
    <p:sldId id="276" r:id="rId14"/>
    <p:sldId id="277" r:id="rId15"/>
    <p:sldId id="278" r:id="rId16"/>
    <p:sldId id="279" r:id="rId17"/>
    <p:sldId id="262" r:id="rId18"/>
    <p:sldId id="28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150" autoAdjust="0"/>
  </p:normalViewPr>
  <p:slideViewPr>
    <p:cSldViewPr snapToGrid="0" snapToObjects="1">
      <p:cViewPr>
        <p:scale>
          <a:sx n="81" d="100"/>
          <a:sy n="81" d="100"/>
        </p:scale>
        <p:origin x="-4056" y="-12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D04A8-609E-F64B-B49B-7C29B59162B0}" type="datetimeFigureOut">
              <a:rPr lang="en-US" smtClean="0"/>
              <a:t>1/19/18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1CCA1-EE16-0949-9FEC-1E1EE0E0B061}" type="slidenum">
              <a:rPr lang="en-US" smtClean="0"/>
              <a:t>‹#›</a:t>
            </a:fld>
            <a:endParaRPr lang="en-US"/>
          </a:p>
        </p:txBody>
      </p:sp>
    </p:spTree>
    <p:extLst>
      <p:ext uri="{BB962C8B-B14F-4D97-AF65-F5344CB8AC3E}">
        <p14:creationId xmlns:p14="http://schemas.microsoft.com/office/powerpoint/2010/main" val="202133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addresses environmental and public policy issues through interdisciplinary research projects that apply the lens of NASA Earth observations to community concerns around the globe. Bridging the gap between NASA Earth Science and society, DEVELOP builds capacity in both participants and partner organizations to better prepare them to address the challenges that face our society and future generations.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17540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nighttime sea surface temperature (</a:t>
            </a:r>
            <a:r>
              <a:rPr lang="en-US" dirty="0" err="1" smtClean="0"/>
              <a:t>sst</a:t>
            </a:r>
            <a:r>
              <a:rPr lang="en-US" dirty="0" smtClean="0"/>
              <a:t>) data come from the MODIS Aqua satellite sensor, September 2002-present. The Level-3 mapped 9-km monthly products were obtained directly from NASA Ocean Color and processed by Dan Otis at USF IMARS. Products are in geographic project at nominally 9km at the equator (4320x2160 </a:t>
            </a:r>
            <a:r>
              <a:rPr lang="en-US" dirty="0" err="1" smtClean="0"/>
              <a:t>columnsxrows</a:t>
            </a:r>
            <a:r>
              <a:rPr lang="en-US" dirty="0" smtClean="0"/>
              <a:t>).</a:t>
            </a:r>
            <a:endParaRPr lang="en-US" dirty="0"/>
          </a:p>
        </p:txBody>
      </p:sp>
      <p:sp>
        <p:nvSpPr>
          <p:cNvPr id="4" name="Slide Number Placeholder 3"/>
          <p:cNvSpPr>
            <a:spLocks noGrp="1"/>
          </p:cNvSpPr>
          <p:nvPr>
            <p:ph type="sldNum" sz="quarter" idx="10"/>
          </p:nvPr>
        </p:nvSpPr>
        <p:spPr/>
        <p:txBody>
          <a:bodyPr/>
          <a:lstStyle/>
          <a:p>
            <a:fld id="{89BE03A7-4AE1-4350-B440-7AFC3DADEF38}" type="slidenum">
              <a:rPr lang="en-US" smtClean="0"/>
              <a:t>16</a:t>
            </a:fld>
            <a:endParaRPr lang="en-US"/>
          </a:p>
        </p:txBody>
      </p:sp>
    </p:spTree>
    <p:extLst>
      <p:ext uri="{BB962C8B-B14F-4D97-AF65-F5344CB8AC3E}">
        <p14:creationId xmlns:p14="http://schemas.microsoft.com/office/powerpoint/2010/main" val="291864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project seeks to build a Near-Real-Time (~24 </a:t>
            </a:r>
            <a:r>
              <a:rPr lang="en-US" sz="1200" kern="1200" dirty="0" err="1" smtClean="0">
                <a:solidFill>
                  <a:schemeClr val="tx1"/>
                </a:solidFill>
                <a:effectLst/>
                <a:latin typeface="+mn-lt"/>
                <a:ea typeface="+mn-ea"/>
                <a:cs typeface="+mn-cs"/>
              </a:rPr>
              <a:t>hr</a:t>
            </a:r>
            <a:r>
              <a:rPr lang="en-US" sz="1200" kern="1200" dirty="0" smtClean="0">
                <a:solidFill>
                  <a:schemeClr val="tx1"/>
                </a:solidFill>
                <a:effectLst/>
                <a:latin typeface="+mn-lt"/>
                <a:ea typeface="+mn-ea"/>
                <a:cs typeface="+mn-cs"/>
              </a:rPr>
              <a:t>) co-located gridded (~25km) global data set including Sea Surface Height, Temperature, Salinity, Color, Vector Winds, Salinity, Ocean Currents, Sea Surface Temperature Gradients, and Sea Surface Temperature Anomaly. Additionally it seeks to include Animal Track data that can be overlaid on the satellite data. It’s a way to unite the Ocean Virtual Constellations around a common project for CEOS and Blue Planet Preliminary analysis has shown that is </a:t>
            </a:r>
            <a:r>
              <a:rPr lang="en-US" sz="1200" kern="1200" dirty="0" err="1" smtClean="0">
                <a:solidFill>
                  <a:schemeClr val="tx1"/>
                </a:solidFill>
                <a:effectLst/>
                <a:latin typeface="+mn-lt"/>
                <a:ea typeface="+mn-ea"/>
                <a:cs typeface="+mn-cs"/>
              </a:rPr>
              <a:t>feasibie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17</a:t>
            </a:fld>
            <a:endParaRPr lang="en-US"/>
          </a:p>
        </p:txBody>
      </p:sp>
    </p:spTree>
    <p:extLst>
      <p:ext uri="{BB962C8B-B14F-4D97-AF65-F5344CB8AC3E}">
        <p14:creationId xmlns:p14="http://schemas.microsoft.com/office/powerpoint/2010/main" val="299026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Action 4 plan develops and enhances regional coastal ocean observing systems, building on existing activities, and also working in new partnerships with developing countries to co-design new systems.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OceanObs19: OceanObs’19 will seek to better connect observers with end user communities. Special emphasis on stakeholders.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5A1CCA1-EE16-0949-9FEC-1E1EE0E0B061}" type="slidenum">
              <a:rPr lang="en-US" smtClean="0"/>
              <a:t>18</a:t>
            </a:fld>
            <a:endParaRPr lang="en-US"/>
          </a:p>
        </p:txBody>
      </p:sp>
    </p:spTree>
    <p:extLst>
      <p:ext uri="{BB962C8B-B14F-4D97-AF65-F5344CB8AC3E}">
        <p14:creationId xmlns:p14="http://schemas.microsoft.com/office/powerpoint/2010/main" val="111749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sz="600" dirty="0"/>
              <a:t>United States Virgin Islands (USVI) are home to an array of diverse and stunning habitats. The beauty of the islands has continued to attract visitors and residents, which overtime has increased human development and impact. The resulting land-use change increases sediment loads and the flow of pollutants into surrounding </a:t>
            </a:r>
            <a:r>
              <a:rPr lang="en-US" sz="600" dirty="0" err="1"/>
              <a:t>nearshore</a:t>
            </a:r>
            <a:r>
              <a:rPr lang="en-US" sz="600" dirty="0"/>
              <a:t> environments such as coral reefs, mangroves, and </a:t>
            </a:r>
            <a:r>
              <a:rPr lang="en-US" sz="600" dirty="0" err="1"/>
              <a:t>seagrass</a:t>
            </a:r>
            <a:r>
              <a:rPr lang="en-US" sz="600" dirty="0"/>
              <a:t> beds. Coral reefs, the most diverse marine habitats on Earth, are particularly susceptible to these inputs. Compounded with regional climate-related processes such as rising ocean temperatures and acidification, future land-use change poses a formidable threat to the marine environment. Without a healthy environment, the USVI economy also becomes endangered because it is mainly supported by tourism and recreation. In order to assess land-use change in the USVI, we utilized Landsat 5 TM, Landsat 8 OLI and TIRS, and Sentinel-2 MSI data to map land-use and analyze land cover change dating back to 1985. We then extrapolated the models to the year 2025. Our work will provide the USVI Department of Planning and Natural Resources, Division of Coastal Zone Management (CZM) with a tool to better understand land-use trends, identify at-risk coastal habitats, and strengthen existing knowledge of the link between land-use and coastal ecosystem health.</a:t>
            </a:r>
            <a:endParaRPr lang="en-US" sz="600" dirty="0">
              <a:solidFill>
                <a:srgbClr val="000000"/>
              </a:solidFill>
              <a:latin typeface="Calibri" panose="020F0502020204030204" pitchFamily="34" charset="0"/>
            </a:endParaRPr>
          </a:p>
          <a:p>
            <a:endParaRPr lang="en-US" dirty="0" smtClean="0"/>
          </a:p>
          <a:p>
            <a:pPr defTabSz="897301">
              <a:defRPr/>
            </a:pPr>
            <a:r>
              <a:rPr lang="en-US" dirty="0"/>
              <a:t>Goal 14. Conserve and sustainably use the oceans, seas and marine resources for sustainable development</a:t>
            </a:r>
          </a:p>
          <a:p>
            <a:endParaRPr lang="en-US" dirty="0" smtClean="0"/>
          </a:p>
          <a:p>
            <a:pPr defTabSz="897301">
              <a:defRPr/>
            </a:pPr>
            <a:r>
              <a:rPr lang="en-US" dirty="0"/>
              <a:t>Goal 15. Protect, restore and promote sustainable use of terrestrial ecosystems, sustainably manage forests, combat desertification, and halt and reverse land degradation and halt biodiversity loss</a:t>
            </a:r>
          </a:p>
          <a:p>
            <a:endParaRPr lang="en-US" dirty="0"/>
          </a:p>
        </p:txBody>
      </p:sp>
      <p:sp>
        <p:nvSpPr>
          <p:cNvPr id="4" name="Slide Number Placeholder 3"/>
          <p:cNvSpPr>
            <a:spLocks noGrp="1"/>
          </p:cNvSpPr>
          <p:nvPr>
            <p:ph type="sldNum" sz="quarter" idx="10"/>
          </p:nvPr>
        </p:nvSpPr>
        <p:spPr/>
        <p:txBody>
          <a:bodyPr/>
          <a:lstStyle/>
          <a:p>
            <a:fld id="{E0DA5E94-55F8-432B-8740-AF295C9372E2}" type="slidenum">
              <a:rPr lang="en-US" smtClean="0"/>
              <a:t>8</a:t>
            </a:fld>
            <a:endParaRPr lang="en-US"/>
          </a:p>
        </p:txBody>
      </p:sp>
    </p:spTree>
    <p:extLst>
      <p:ext uri="{BB962C8B-B14F-4D97-AF65-F5344CB8AC3E}">
        <p14:creationId xmlns:p14="http://schemas.microsoft.com/office/powerpoint/2010/main" val="104213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2. </a:t>
            </a:r>
            <a:r>
              <a:rPr lang="en-US" sz="600" dirty="0"/>
              <a:t>Caribbean nations were overwhelmed by an unprecedented quantity of </a:t>
            </a:r>
            <a:r>
              <a:rPr lang="en-US" sz="600" dirty="0" err="1"/>
              <a:t>Sargassum</a:t>
            </a:r>
            <a:r>
              <a:rPr lang="en-US" sz="600" dirty="0"/>
              <a:t> that washed ashore. This issue prompted international discussion to better understand the origin, distribution, and movement of </a:t>
            </a:r>
            <a:r>
              <a:rPr lang="en-US" sz="600" dirty="0" err="1"/>
              <a:t>Sargassum</a:t>
            </a:r>
            <a:r>
              <a:rPr lang="en-US" sz="600" dirty="0"/>
              <a:t>, a free-floating brown seaweed with ecological, environmental, and economic importance. In the open ocean, </a:t>
            </a:r>
            <a:r>
              <a:rPr lang="en-US" sz="600" dirty="0" err="1"/>
              <a:t>Sargassum</a:t>
            </a:r>
            <a:r>
              <a:rPr lang="en-US" sz="600" dirty="0"/>
              <a:t> mats serve a vital ecological function. However, when large quantities appear onshore without warning, </a:t>
            </a:r>
            <a:r>
              <a:rPr lang="en-US" sz="600" dirty="0" err="1"/>
              <a:t>Sargassum</a:t>
            </a:r>
            <a:r>
              <a:rPr lang="en-US" sz="600" dirty="0"/>
              <a:t> threatens local tourist industries and near-shore ecosystems. As part of the international response, this project investigated the proliferation of this seaweed using National Aeronautics and Space Administration (NASA) Earth observations for detection of </a:t>
            </a:r>
            <a:r>
              <a:rPr lang="en-US" sz="600" dirty="0" err="1"/>
              <a:t>Sargassum</a:t>
            </a:r>
            <a:r>
              <a:rPr lang="en-US" sz="600" dirty="0"/>
              <a:t> and available nutrients across the region. The NASA DEVELOP National Program Caribbean Oceans team at the NASA Ames Research Center compared Landsat 8 Operational Land Imager (OLI) imagery to Aqua Moderate Resolution Imaging </a:t>
            </a:r>
            <a:r>
              <a:rPr lang="en-US" sz="600" dirty="0" err="1"/>
              <a:t>Spectroradiometer</a:t>
            </a:r>
            <a:r>
              <a:rPr lang="en-US" sz="600" dirty="0"/>
              <a:t> (MODIS) and Sentinel II </a:t>
            </a:r>
            <a:r>
              <a:rPr lang="en-US" sz="600" dirty="0" err="1"/>
              <a:t>MultiSpectral</a:t>
            </a:r>
            <a:r>
              <a:rPr lang="en-US" sz="600" dirty="0"/>
              <a:t> Instrument (MSI) imagery across a number of indices for the identification of </a:t>
            </a:r>
            <a:r>
              <a:rPr lang="en-US" sz="600" dirty="0" err="1"/>
              <a:t>Sargassum</a:t>
            </a:r>
            <a:r>
              <a:rPr lang="en-US" sz="600" dirty="0"/>
              <a:t>. The presence of </a:t>
            </a:r>
            <a:r>
              <a:rPr lang="en-US" sz="600" dirty="0" err="1"/>
              <a:t>Sargassum</a:t>
            </a:r>
            <a:r>
              <a:rPr lang="en-US" sz="600" dirty="0"/>
              <a:t> was then compared to ground truth data points from Sea Education Association cruises and social media platforms, as well as various oceanic variables, to determine the ideal pelagic environment for </a:t>
            </a:r>
            <a:r>
              <a:rPr lang="en-US" sz="600" dirty="0" err="1"/>
              <a:t>Sargassum</a:t>
            </a:r>
            <a:r>
              <a:rPr lang="en-US" sz="600" dirty="0"/>
              <a:t> growth. As part of the international effort to better understand the life cycle of </a:t>
            </a:r>
            <a:r>
              <a:rPr lang="en-US" sz="600" dirty="0" err="1"/>
              <a:t>Sargassum</a:t>
            </a:r>
            <a:r>
              <a:rPr lang="en-US" sz="600" dirty="0"/>
              <a:t> in the Caribbean, the results of this project will assist local economies and help promote sustainable management practices.</a:t>
            </a:r>
            <a:endParaRPr lang="en-US" dirty="0" smtClean="0"/>
          </a:p>
          <a:p>
            <a:endParaRPr lang="en-US" dirty="0" smtClean="0"/>
          </a:p>
          <a:p>
            <a:pPr marL="224325" indent="-224325">
              <a:buAutoNum type="arabicPeriod"/>
            </a:pPr>
            <a:r>
              <a:rPr lang="en-US" sz="600" dirty="0"/>
              <a:t>the years 2011 and 2015, the nations of the Caribbean Sea were overwhelmed by the unprecedented quantity of </a:t>
            </a:r>
            <a:r>
              <a:rPr lang="en-US" sz="600" dirty="0" err="1"/>
              <a:t>sargassum</a:t>
            </a:r>
            <a:r>
              <a:rPr lang="en-US" sz="600" dirty="0"/>
              <a:t> that washed ashore. This issue prompted international discussion to better understand the origins, distribution, and movement of </a:t>
            </a:r>
            <a:r>
              <a:rPr lang="en-US" sz="600" dirty="0" err="1"/>
              <a:t>Sargassum</a:t>
            </a:r>
            <a:r>
              <a:rPr lang="en-US" sz="600" dirty="0"/>
              <a:t>, a free-floating brown macro alga with ecological, environmental, and commercial importance. In the open ocean, </a:t>
            </a:r>
            <a:r>
              <a:rPr lang="en-US" sz="600" dirty="0" err="1"/>
              <a:t>Sargassum</a:t>
            </a:r>
            <a:r>
              <a:rPr lang="en-US" sz="600" dirty="0"/>
              <a:t> mats serve a vital ecological function. However, when large quantities appear onshore without warning, </a:t>
            </a:r>
            <a:r>
              <a:rPr lang="en-US" sz="600" dirty="0" err="1"/>
              <a:t>Sargassum</a:t>
            </a:r>
            <a:r>
              <a:rPr lang="en-US" sz="600" dirty="0"/>
              <a:t> threatens local tourist industries and near-shore ecosystems within the Caribbean. As part of the international response, this project investigated the proliferation of this seaweed within the Sargasso and Caribbean Seas from 2003-2015, and used NASA Earth observations to detect and model </a:t>
            </a:r>
            <a:r>
              <a:rPr lang="en-US" sz="600" dirty="0" err="1"/>
              <a:t>Sargassum</a:t>
            </a:r>
            <a:r>
              <a:rPr lang="en-US" sz="600" dirty="0"/>
              <a:t> growth across the region. The Caribbean Oceans team derived the Floating Algal Index (FAI) using Terra MODIS data, and compared the FAI to various oceanic variables to determine the ideal pelagic environment for </a:t>
            </a:r>
            <a:r>
              <a:rPr lang="en-US" sz="600" dirty="0" err="1"/>
              <a:t>Sargassum</a:t>
            </a:r>
            <a:r>
              <a:rPr lang="en-US" sz="600" dirty="0"/>
              <a:t> growth. The project also examined the annual spread of </a:t>
            </a:r>
            <a:r>
              <a:rPr lang="en-US" sz="600" dirty="0" err="1"/>
              <a:t>Sargassum</a:t>
            </a:r>
            <a:r>
              <a:rPr lang="en-US" sz="600" dirty="0"/>
              <a:t> throughout the region by using </a:t>
            </a:r>
            <a:r>
              <a:rPr lang="en-US" sz="600" dirty="0" err="1"/>
              <a:t>TerrSet’s</a:t>
            </a:r>
            <a:r>
              <a:rPr lang="en-US" sz="600" dirty="0"/>
              <a:t> Earth Trends Modeler. As part of the international effort to better understand the life cycle of </a:t>
            </a:r>
            <a:r>
              <a:rPr lang="en-US" sz="600" dirty="0" err="1"/>
              <a:t>Sargassum</a:t>
            </a:r>
            <a:r>
              <a:rPr lang="en-US" sz="600" dirty="0"/>
              <a:t> in the Caribbean, the results of this project will help local economies thrive and promote sustainable management practices</a:t>
            </a:r>
          </a:p>
          <a:p>
            <a:pPr marL="224325" indent="-224325">
              <a:buAutoNum type="arabicPeriod"/>
            </a:pPr>
            <a:endParaRPr lang="en-US" sz="600" dirty="0"/>
          </a:p>
          <a:p>
            <a:pPr marL="224325" indent="-224325">
              <a:buAutoNum type="arabicPeriod"/>
            </a:pPr>
            <a:endParaRPr lang="en-US" sz="600" dirty="0"/>
          </a:p>
          <a:p>
            <a:pPr defTabSz="897301">
              <a:defRPr/>
            </a:pPr>
            <a:r>
              <a:rPr lang="en-US" dirty="0"/>
              <a:t>Goal 6. Ensure availability and sustainable management of water and sanitation for all</a:t>
            </a:r>
          </a:p>
          <a:p>
            <a:pPr defTabSz="897301">
              <a:defRPr/>
            </a:pPr>
            <a:r>
              <a:rPr lang="en-US" dirty="0"/>
              <a:t>Goal 14. Conserve and sustainably use the oceans, seas and marine resources for sustainable development</a:t>
            </a:r>
          </a:p>
          <a:p>
            <a:pPr defTabSz="897301">
              <a:defRPr/>
            </a:pPr>
            <a:endParaRPr lang="en-US" dirty="0"/>
          </a:p>
          <a:p>
            <a:endParaRPr lang="en-US" dirty="0"/>
          </a:p>
        </p:txBody>
      </p:sp>
      <p:sp>
        <p:nvSpPr>
          <p:cNvPr id="4" name="Slide Number Placeholder 3"/>
          <p:cNvSpPr>
            <a:spLocks noGrp="1"/>
          </p:cNvSpPr>
          <p:nvPr>
            <p:ph type="sldNum" sz="quarter" idx="10"/>
          </p:nvPr>
        </p:nvSpPr>
        <p:spPr/>
        <p:txBody>
          <a:bodyPr/>
          <a:lstStyle/>
          <a:p>
            <a:fld id="{E0DA5E94-55F8-432B-8740-AF295C9372E2}" type="slidenum">
              <a:rPr lang="en-US" smtClean="0"/>
              <a:t>9</a:t>
            </a:fld>
            <a:endParaRPr lang="en-US"/>
          </a:p>
        </p:txBody>
      </p:sp>
    </p:spTree>
    <p:extLst>
      <p:ext uri="{BB962C8B-B14F-4D97-AF65-F5344CB8AC3E}">
        <p14:creationId xmlns:p14="http://schemas.microsoft.com/office/powerpoint/2010/main" val="16970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Who is Eligible to Apply to DEVELOP? </a:t>
            </a:r>
            <a:endParaRPr lang="en-US" dirty="0" smtClean="0"/>
          </a:p>
          <a:p>
            <a:r>
              <a:rPr lang="en-US" sz="1200" kern="1200" dirty="0" smtClean="0">
                <a:solidFill>
                  <a:schemeClr val="tx1"/>
                </a:solidFill>
                <a:effectLst/>
                <a:latin typeface="+mn-lt"/>
                <a:ea typeface="+mn-ea"/>
                <a:cs typeface="+mn-cs"/>
              </a:rPr>
              <a:t>Individuals interested in furthering their experience in the Earth sciences and remote sensing, including currently enrolled students, recent graduates, early career professionals, and transitioning career professionals.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74060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working together to define core observational requirements for an MBON, determine what observations are feasible, and address questions about data standards, data management, and products.</a:t>
            </a:r>
          </a:p>
          <a:p>
            <a:r>
              <a:rPr lang="en-US" sz="1200" kern="1200" dirty="0" smtClean="0">
                <a:solidFill>
                  <a:schemeClr val="tx1"/>
                </a:solidFill>
                <a:effectLst/>
                <a:latin typeface="+mn-lt"/>
                <a:ea typeface="+mn-ea"/>
                <a:cs typeface="+mn-cs"/>
              </a:rPr>
              <a:t>The main goal of P2P is to contribute to the implementation of the GEO BON Marine Biodiversity </a:t>
            </a:r>
            <a:r>
              <a:rPr lang="en-US" sz="1200" kern="1200" dirty="0" err="1" smtClean="0">
                <a:solidFill>
                  <a:schemeClr val="tx1"/>
                </a:solidFill>
                <a:effectLst/>
                <a:latin typeface="+mn-lt"/>
                <a:ea typeface="+mn-ea"/>
                <a:cs typeface="+mn-cs"/>
              </a:rPr>
              <a:t>Obs</a:t>
            </a:r>
            <a:r>
              <a:rPr lang="en-US" sz="1200" kern="1200" dirty="0" smtClean="0">
                <a:solidFill>
                  <a:schemeClr val="tx1"/>
                </a:solidFill>
                <a:effectLst/>
                <a:latin typeface="+mn-lt"/>
                <a:ea typeface="+mn-ea"/>
                <a:cs typeface="+mn-cs"/>
              </a:rPr>
              <a:t> Network by helping to build a community of practice in the Americas.</a:t>
            </a:r>
          </a:p>
          <a:p>
            <a:r>
              <a:rPr lang="en-US" dirty="0" smtClean="0"/>
              <a:t>The vision of the Pole to Pole MBON is to (1) connect existing observing programs, (2) integrate surveys on species distribution, movement, habitat, and genetic material, (3) develop a community of practice and foster collaboration on science and data sharing, and (4) share infrastructure when feasible (e.g. for sample analysis).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AmeriGEOSS</a:t>
            </a:r>
            <a:r>
              <a:rPr lang="en-US" dirty="0" smtClean="0"/>
              <a:t> initiative is a framework that seeks to promote collaboration and coordination among the GEO members in the American continent</a:t>
            </a:r>
          </a:p>
        </p:txBody>
      </p:sp>
      <p:sp>
        <p:nvSpPr>
          <p:cNvPr id="4" name="Slide Number Placeholder 3"/>
          <p:cNvSpPr>
            <a:spLocks noGrp="1"/>
          </p:cNvSpPr>
          <p:nvPr>
            <p:ph type="sldNum" sz="quarter" idx="10"/>
          </p:nvPr>
        </p:nvSpPr>
        <p:spPr/>
        <p:txBody>
          <a:bodyPr/>
          <a:lstStyle/>
          <a:p>
            <a:fld id="{B5A1CCA1-EE16-0949-9FEC-1E1EE0E0B061}" type="slidenum">
              <a:rPr lang="en-US" smtClean="0"/>
              <a:t>11</a:t>
            </a:fld>
            <a:endParaRPr lang="en-US"/>
          </a:p>
        </p:txBody>
      </p:sp>
    </p:spTree>
    <p:extLst>
      <p:ext uri="{BB962C8B-B14F-4D97-AF65-F5344CB8AC3E}">
        <p14:creationId xmlns:p14="http://schemas.microsoft.com/office/powerpoint/2010/main" val="171873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r>
              <a:rPr lang="en-US" dirty="0" smtClean="0"/>
              <a:t>Join the discussion about how to implement standardized marine biodiversity monitoring from local to global scales by joining and actively participating in the MBON email list (this implies responding to requests and sending news of related activities, publications, potential new members, funding opportunities, etc.)</a:t>
            </a:r>
          </a:p>
          <a:p>
            <a:r>
              <a:rPr lang="en-US" dirty="0" smtClean="0"/>
              <a:t>Recommend integration or partnership with existing initiatives active in your country or region, join initiatives such as RLS, CPR, </a:t>
            </a:r>
            <a:r>
              <a:rPr lang="en-US" dirty="0" err="1" smtClean="0"/>
              <a:t>marineGEO</a:t>
            </a:r>
            <a:r>
              <a:rPr lang="en-US" dirty="0" smtClean="0"/>
              <a:t>, MBON P2P that may be relevant for your organization, and/or form new initiatives that target methods and components of marine biodiversity that existing partners may not yet be addressing.</a:t>
            </a:r>
          </a:p>
          <a:p>
            <a:r>
              <a:rPr lang="en-US" dirty="0" smtClean="0"/>
              <a:t>Support the global effort to advance standardization of biological observing data in partnership with the Ocean Biogeographic Information System, and encourage integration of biological observations into the Global Ocean Observing System, towards ensuring availability of long-term, sustained biological observations.</a:t>
            </a:r>
          </a:p>
          <a:p>
            <a:pPr marL="0" lvl="0" indent="0"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species by country is derived from the occurrence records in the Ocean Biogeographic Information System (OBIS) and intersected with the exclusive economic zone (EEZ) from MarineRegions.org.</a:t>
            </a:r>
            <a:endParaRPr lang="en-US" dirty="0"/>
          </a:p>
        </p:txBody>
      </p:sp>
      <p:sp>
        <p:nvSpPr>
          <p:cNvPr id="4" name="Slide Number Placeholder 3"/>
          <p:cNvSpPr>
            <a:spLocks noGrp="1"/>
          </p:cNvSpPr>
          <p:nvPr>
            <p:ph type="sldNum" sz="quarter" idx="10"/>
          </p:nvPr>
        </p:nvSpPr>
        <p:spPr/>
        <p:txBody>
          <a:bodyPr/>
          <a:lstStyle/>
          <a:p>
            <a:fld id="{89BE03A7-4AE1-4350-B440-7AFC3DADEF38}" type="slidenum">
              <a:rPr lang="en-US" smtClean="0"/>
              <a:t>13</a:t>
            </a:fld>
            <a:endParaRPr lang="en-US"/>
          </a:p>
        </p:txBody>
      </p:sp>
    </p:spTree>
    <p:extLst>
      <p:ext uri="{BB962C8B-B14F-4D97-AF65-F5344CB8AC3E}">
        <p14:creationId xmlns:p14="http://schemas.microsoft.com/office/powerpoint/2010/main" val="43581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protection metric is the ratio of average extinction risk for species observed inside versus outside marine protected areas. The observations by country are derived from the occurrence records in the Ocean Biogeographic Information System (OBIS) and intersected with the exclusive economic zone (EEZ) from MarineRegions.org. OBIS also provides the IUCN </a:t>
            </a:r>
            <a:r>
              <a:rPr lang="en-US" dirty="0" err="1" smtClean="0"/>
              <a:t>RedList</a:t>
            </a:r>
            <a:r>
              <a:rPr lang="en-US" dirty="0" smtClean="0"/>
              <a:t> extinction risk status through the </a:t>
            </a:r>
            <a:r>
              <a:rPr lang="en-US" dirty="0" err="1" smtClean="0"/>
              <a:t>robis</a:t>
            </a:r>
            <a:r>
              <a:rPr lang="en-US" dirty="0" smtClean="0"/>
              <a:t>::checklist function. And the marine protected areas come from the World Database of Protected Areas (WDPA).</a:t>
            </a:r>
            <a:endParaRPr lang="en-US" dirty="0"/>
          </a:p>
        </p:txBody>
      </p:sp>
      <p:sp>
        <p:nvSpPr>
          <p:cNvPr id="4" name="Slide Number Placeholder 3"/>
          <p:cNvSpPr>
            <a:spLocks noGrp="1"/>
          </p:cNvSpPr>
          <p:nvPr>
            <p:ph type="sldNum" sz="quarter" idx="10"/>
          </p:nvPr>
        </p:nvSpPr>
        <p:spPr/>
        <p:txBody>
          <a:bodyPr/>
          <a:lstStyle/>
          <a:p>
            <a:fld id="{89BE03A7-4AE1-4350-B440-7AFC3DADEF38}" type="slidenum">
              <a:rPr lang="en-US" smtClean="0"/>
              <a:t>14</a:t>
            </a:fld>
            <a:endParaRPr lang="en-US"/>
          </a:p>
        </p:txBody>
      </p:sp>
    </p:spTree>
    <p:extLst>
      <p:ext uri="{BB962C8B-B14F-4D97-AF65-F5344CB8AC3E}">
        <p14:creationId xmlns:p14="http://schemas.microsoft.com/office/powerpoint/2010/main" val="373731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chlorophyll a (</a:t>
            </a:r>
            <a:r>
              <a:rPr lang="en-US" dirty="0" err="1" smtClean="0"/>
              <a:t>chl</a:t>
            </a:r>
            <a:r>
              <a:rPr lang="en-US" dirty="0" smtClean="0"/>
              <a:t>) data come from the MODIS Aqua satellite sensor, September 2002-present. The Level-3 mapped 9-km monthly products were obtained directly from NASA Ocean Color and processed by Dan Otis at USF IMARS. Products are in geographic project at nominally 9km at the equator (4320x2160 </a:t>
            </a:r>
            <a:r>
              <a:rPr lang="en-US" dirty="0" err="1" smtClean="0"/>
              <a:t>columnsxrows</a:t>
            </a:r>
            <a:r>
              <a:rPr lang="en-US" dirty="0" smtClean="0"/>
              <a:t>).</a:t>
            </a:r>
          </a:p>
          <a:p>
            <a:endParaRPr lang="en-US" dirty="0" smtClean="0"/>
          </a:p>
          <a:p>
            <a:r>
              <a:rPr lang="en-US" dirty="0" smtClean="0"/>
              <a:t>Note the</a:t>
            </a:r>
            <a:r>
              <a:rPr lang="en-US" baseline="0" dirty="0" smtClean="0"/>
              <a:t> influence of the Orinoco plume on the islands</a:t>
            </a:r>
            <a:endParaRPr lang="en-US" dirty="0"/>
          </a:p>
        </p:txBody>
      </p:sp>
      <p:sp>
        <p:nvSpPr>
          <p:cNvPr id="4" name="Slide Number Placeholder 3"/>
          <p:cNvSpPr>
            <a:spLocks noGrp="1"/>
          </p:cNvSpPr>
          <p:nvPr>
            <p:ph type="sldNum" sz="quarter" idx="10"/>
          </p:nvPr>
        </p:nvSpPr>
        <p:spPr/>
        <p:txBody>
          <a:bodyPr/>
          <a:lstStyle/>
          <a:p>
            <a:fld id="{89BE03A7-4AE1-4350-B440-7AFC3DADEF38}" type="slidenum">
              <a:rPr lang="en-US" smtClean="0"/>
              <a:t>15</a:t>
            </a:fld>
            <a:endParaRPr lang="en-US"/>
          </a:p>
        </p:txBody>
      </p:sp>
    </p:spTree>
    <p:extLst>
      <p:ext uri="{BB962C8B-B14F-4D97-AF65-F5344CB8AC3E}">
        <p14:creationId xmlns:p14="http://schemas.microsoft.com/office/powerpoint/2010/main" val="36936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D6CC888B-D9F9-4E54-B722-F151A9F45E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8052A-C320-7E43-AFF5-6A2D7138B7DE}"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8052A-C320-7E43-AFF5-6A2D7138B7DE}"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Blank">
    <p:spTree>
      <p:nvGrpSpPr>
        <p:cNvPr id="1" name=""/>
        <p:cNvGrpSpPr/>
        <p:nvPr/>
      </p:nvGrpSpPr>
      <p:grpSpPr>
        <a:xfrm>
          <a:off x="0" y="0"/>
          <a:ext cx="0" cy="0"/>
          <a:chOff x="0" y="0"/>
          <a:chExt cx="0" cy="0"/>
        </a:xfrm>
      </p:grpSpPr>
      <p:sp>
        <p:nvSpPr>
          <p:cNvPr id="8" name="Title 1"/>
          <p:cNvSpPr>
            <a:spLocks noGrp="1"/>
          </p:cNvSpPr>
          <p:nvPr>
            <p:ph type="title"/>
          </p:nvPr>
        </p:nvSpPr>
        <p:spPr>
          <a:xfrm>
            <a:off x="181737" y="276994"/>
            <a:ext cx="8780527" cy="576299"/>
          </a:xfrm>
        </p:spPr>
        <p:txBody>
          <a:bodyPr anchor="ctr">
            <a:noAutofit/>
          </a:bodyPr>
          <a:lstStyle>
            <a:lvl1pPr>
              <a:defRPr sz="2801" b="1"/>
            </a:lvl1pPr>
          </a:lstStyle>
          <a:p>
            <a:r>
              <a:rPr lang="en-US" dirty="0" smtClean="0"/>
              <a:t>Click to edit Master title style</a:t>
            </a:r>
            <a:endParaRPr lang="en-US" dirty="0"/>
          </a:p>
        </p:txBody>
      </p:sp>
      <p:sp>
        <p:nvSpPr>
          <p:cNvPr id="6" name="TextBox 5"/>
          <p:cNvSpPr txBox="1"/>
          <p:nvPr userDrawn="1"/>
        </p:nvSpPr>
        <p:spPr>
          <a:xfrm>
            <a:off x="181737" y="6493933"/>
            <a:ext cx="2943169" cy="276977"/>
          </a:xfrm>
          <a:prstGeom prst="rect">
            <a:avLst/>
          </a:prstGeom>
          <a:noFill/>
        </p:spPr>
        <p:txBody>
          <a:bodyPr wrap="square" lIns="121931" tIns="60965" rIns="121931" bIns="60965" rtlCol="0">
            <a:spAutoFit/>
          </a:bodyPr>
          <a:lstStyle/>
          <a:p>
            <a:pPr algn="l"/>
            <a:r>
              <a:rPr lang="en-US" sz="1000" dirty="0" smtClean="0">
                <a:latin typeface="+mn-lt"/>
                <a:cs typeface="Arial"/>
              </a:rPr>
              <a:t>NASA’s Applied Remote Sensing Training Program</a:t>
            </a:r>
            <a:endParaRPr lang="en-US" sz="1000" dirty="0">
              <a:latin typeface="+mn-lt"/>
              <a:cs typeface="Arial"/>
            </a:endParaRPr>
          </a:p>
        </p:txBody>
      </p:sp>
    </p:spTree>
    <p:extLst>
      <p:ext uri="{BB962C8B-B14F-4D97-AF65-F5344CB8AC3E}">
        <p14:creationId xmlns:p14="http://schemas.microsoft.com/office/powerpoint/2010/main" val="2720782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Authors Slide">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7985793" y="191085"/>
            <a:ext cx="914400" cy="822960"/>
          </a:xfrm>
          <a:prstGeom prst="rect">
            <a:avLst/>
          </a:prstGeom>
        </p:spPr>
      </p:pic>
      <p:sp>
        <p:nvSpPr>
          <p:cNvPr id="8" name="TextBox 7"/>
          <p:cNvSpPr txBox="1"/>
          <p:nvPr userDrawn="1"/>
        </p:nvSpPr>
        <p:spPr>
          <a:xfrm>
            <a:off x="6457117" y="348832"/>
            <a:ext cx="1471613" cy="577081"/>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798579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3519679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33413" y="177800"/>
            <a:ext cx="7877100" cy="1143200"/>
          </a:xfrm>
          <a:prstGeom prst="rect">
            <a:avLst/>
          </a:prstGeom>
          <a:noFill/>
          <a:ln>
            <a:noFill/>
          </a:ln>
        </p:spPr>
        <p:txBody>
          <a:bodyPr wrap="square" lIns="34275" tIns="34275" rIns="34275" bIns="34275" anchor="ctr" anchorCtr="0"/>
          <a:lstStyle>
            <a:lvl1pPr marL="0" marR="0" lvl="0" indent="0" algn="ctr" rtl="0">
              <a:lnSpc>
                <a:spcPct val="100000"/>
              </a:lnSpc>
              <a:spcBef>
                <a:spcPts val="0"/>
              </a:spcBef>
              <a:spcAft>
                <a:spcPts val="0"/>
              </a:spcAft>
              <a:buClr>
                <a:srgbClr val="FFFFFF"/>
              </a:buClr>
              <a:buSzPts val="500"/>
              <a:buFont typeface="Helvetica Neue"/>
              <a:buNone/>
              <a:defRPr sz="4200" b="0" i="0" u="none" strike="noStrike" cap="none">
                <a:solidFill>
                  <a:srgbClr val="FFFFFF"/>
                </a:solidFill>
                <a:latin typeface="Helvetica Neue"/>
                <a:ea typeface="Helvetica Neue"/>
                <a:cs typeface="Helvetica Neue"/>
                <a:sym typeface="Helvetica Neue"/>
              </a:defRPr>
            </a:lvl1pPr>
            <a:lvl2pPr marL="0" marR="0" lvl="1" indent="889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2pPr>
            <a:lvl3pPr marL="0" marR="0" lvl="2" indent="1778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3pPr>
            <a:lvl4pPr marL="0" marR="0" lvl="3" indent="2540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4pPr>
            <a:lvl5pPr marL="0" marR="0" lvl="4" indent="3429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5pPr>
            <a:lvl6pPr marL="0" marR="0" lvl="5" indent="4318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6pPr>
            <a:lvl7pPr marL="0" marR="0" lvl="6" indent="5207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7pPr>
            <a:lvl8pPr marL="0" marR="0" lvl="7" indent="5969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8pPr>
            <a:lvl9pPr marL="0" marR="0" lvl="8" indent="685800" algn="ctr" rtl="0">
              <a:lnSpc>
                <a:spcPct val="100000"/>
              </a:lnSpc>
              <a:spcBef>
                <a:spcPts val="0"/>
              </a:spcBef>
              <a:spcAft>
                <a:spcPts val="0"/>
              </a:spcAft>
              <a:buClr>
                <a:srgbClr val="FFFFFF"/>
              </a:buClr>
              <a:buSzPts val="500"/>
              <a:buFont typeface="Helvetica Neue"/>
              <a:buNone/>
              <a:defRPr sz="4200" b="1" i="0" u="none" strike="noStrike" cap="none">
                <a:solidFill>
                  <a:srgbClr val="FFFFFF"/>
                </a:solidFill>
                <a:latin typeface="Helvetica Neue"/>
                <a:ea typeface="Helvetica Neue"/>
                <a:cs typeface="Helvetica Neue"/>
                <a:sym typeface="Helvetica Neue"/>
              </a:defRPr>
            </a:lvl9pPr>
          </a:lstStyle>
          <a:p>
            <a:endParaRPr/>
          </a:p>
        </p:txBody>
      </p:sp>
      <p:sp>
        <p:nvSpPr>
          <p:cNvPr id="131" name="Shape 131"/>
          <p:cNvSpPr txBox="1">
            <a:spLocks noGrp="1"/>
          </p:cNvSpPr>
          <p:nvPr>
            <p:ph type="body" idx="1"/>
          </p:nvPr>
        </p:nvSpPr>
        <p:spPr>
          <a:xfrm>
            <a:off x="633413" y="1574800"/>
            <a:ext cx="7877100" cy="4648400"/>
          </a:xfrm>
          <a:prstGeom prst="rect">
            <a:avLst/>
          </a:prstGeom>
          <a:noFill/>
          <a:ln>
            <a:noFill/>
          </a:ln>
        </p:spPr>
        <p:txBody>
          <a:bodyPr wrap="square" lIns="34275" tIns="34275" rIns="34275" bIns="34275" anchor="ctr" anchorCtr="0"/>
          <a:lstStyle>
            <a:lvl1pPr marL="457200" marR="0" lvl="0"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1pPr>
            <a:lvl2pPr marL="914400" marR="0" lvl="1"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2pPr>
            <a:lvl3pPr marL="1371600" marR="0" lvl="2"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3pPr>
            <a:lvl4pPr marL="1828800" marR="0" lvl="3"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4pPr>
            <a:lvl5pPr marL="2286000" marR="0" lvl="4"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5pPr>
            <a:lvl6pPr marL="2743200" marR="0" lvl="5"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6pPr>
            <a:lvl7pPr marL="3200400" marR="0" lvl="6"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7pPr>
            <a:lvl8pPr marL="3657600" marR="0" lvl="7"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8pPr>
            <a:lvl9pPr marL="4114800" marR="0" lvl="8" indent="-323850" algn="l" rtl="0">
              <a:lnSpc>
                <a:spcPct val="100000"/>
              </a:lnSpc>
              <a:spcBef>
                <a:spcPts val="2200"/>
              </a:spcBef>
              <a:spcAft>
                <a:spcPts val="0"/>
              </a:spcAft>
              <a:buClr>
                <a:srgbClr val="FFFFFF"/>
              </a:buClr>
              <a:buSzPts val="1500"/>
              <a:buFont typeface="Helvetica Neue"/>
              <a:buChar char="•"/>
              <a:defRPr sz="2000" b="0" i="0" u="none" strike="noStrike" cap="none">
                <a:solidFill>
                  <a:srgbClr val="FFFFFF"/>
                </a:solidFill>
                <a:latin typeface="Helvetica Neue"/>
                <a:ea typeface="Helvetica Neue"/>
                <a:cs typeface="Helvetica Neue"/>
                <a:sym typeface="Helvetica Neue"/>
              </a:defRPr>
            </a:lvl9pPr>
          </a:lstStyle>
          <a:p>
            <a:endParaRPr/>
          </a:p>
        </p:txBody>
      </p:sp>
      <p:sp>
        <p:nvSpPr>
          <p:cNvPr id="132" name="Shape 132"/>
          <p:cNvSpPr txBox="1">
            <a:spLocks noGrp="1"/>
          </p:cNvSpPr>
          <p:nvPr>
            <p:ph type="sldNum" idx="12"/>
          </p:nvPr>
        </p:nvSpPr>
        <p:spPr>
          <a:xfrm>
            <a:off x="8942037" y="6588733"/>
            <a:ext cx="170100" cy="234800"/>
          </a:xfrm>
          <a:prstGeom prst="rect">
            <a:avLst/>
          </a:prstGeom>
          <a:noFill/>
          <a:ln>
            <a:noFill/>
          </a:ln>
        </p:spPr>
        <p:txBody>
          <a:bodyPr wrap="square" lIns="19050" tIns="19050" rIns="19050" bIns="19050" anchor="t" anchorCtr="0">
            <a:noAutofit/>
          </a:bodyPr>
          <a:lstStyle/>
          <a:p>
            <a:pPr marL="0" marR="0" lvl="0" indent="0" algn="ctr" rtl="0">
              <a:lnSpc>
                <a:spcPct val="100000"/>
              </a:lnSpc>
              <a:spcBef>
                <a:spcPts val="0"/>
              </a:spcBef>
              <a:spcAft>
                <a:spcPts val="0"/>
              </a:spcAft>
              <a:buClr>
                <a:srgbClr val="FFFFFF"/>
              </a:buClr>
              <a:buFont typeface="Helvetica Neue"/>
              <a:buNone/>
            </a:pPr>
            <a:fld id="{00000000-1234-1234-1234-123412341234}" type="slidenum">
              <a:rPr lang="en" sz="900" b="0" i="0" u="none" strike="noStrike" cap="none">
                <a:solidFill>
                  <a:srgbClr val="FFFFFF"/>
                </a:solidFill>
                <a:latin typeface="Helvetica Neue"/>
                <a:ea typeface="Helvetica Neue"/>
                <a:cs typeface="Helvetica Neue"/>
                <a:sym typeface="Helvetica Neue"/>
              </a:rPr>
              <a:t>‹#›</a:t>
            </a:fld>
            <a:endParaRPr sz="9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95500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08052A-C320-7E43-AFF5-6A2D7138B7DE}"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CE8079A4-7AA8-4A4F-87E2-7781EC5097D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C08052A-C320-7E43-AFF5-6A2D7138B7DE}" type="datetimeFigureOut">
              <a:rPr lang="en-US" smtClean="0"/>
              <a:t>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C08052A-C320-7E43-AFF5-6A2D7138B7DE}" type="datetimeFigureOut">
              <a:rPr lang="en-US" smtClean="0"/>
              <a:t>1/19/18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08052A-C320-7E43-AFF5-6A2D7138B7DE}" type="datetimeFigureOut">
              <a:rPr lang="en-US" smtClean="0"/>
              <a:t>1/19/18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8052A-C320-7E43-AFF5-6A2D7138B7DE}" type="datetimeFigureOut">
              <a:rPr lang="en-US" smtClean="0"/>
              <a:t>1/19/18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C08052A-C320-7E43-AFF5-6A2D7138B7DE}" type="datetimeFigureOut">
              <a:rPr lang="en-US" smtClean="0"/>
              <a:t>1/19/18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8401038" y="6170822"/>
            <a:ext cx="502920" cy="502920"/>
          </a:xfrm>
          <a:prstGeom prst="ellipse">
            <a:avLst/>
          </a:prstGeom>
          <a:ln>
            <a:solidFill>
              <a:schemeClr val="tx2"/>
            </a:solidFill>
          </a:ln>
        </p:spPr>
        <p:txBody>
          <a:bodyPr/>
          <a:lstStyle>
            <a:lvl1pPr>
              <a:defRPr>
                <a:solidFill>
                  <a:schemeClr val="tx2"/>
                </a:solidFill>
              </a:defRPr>
            </a:lvl1pPr>
          </a:lstStyle>
          <a:p>
            <a:fld id="{8B37D5FE-740C-46F5-801A-FA5477D971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8052A-C320-7E43-AFF5-6A2D7138B7DE}" type="datetimeFigureOut">
              <a:rPr lang="en-US" smtClean="0"/>
              <a:t>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401038" y="6170822"/>
            <a:ext cx="502920" cy="502920"/>
          </a:xfrm>
          <a:prstGeom prst="ellipse">
            <a:avLst/>
          </a:prstGeom>
        </p:spPr>
        <p:txBody>
          <a:bodyPr/>
          <a:lstStyle/>
          <a:p>
            <a:fld id="{8E5A3AD4-2565-1C47-B194-C731BA130D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C08052A-C320-7E43-AFF5-6A2D7138B7DE}" type="datetimeFigureOut">
              <a:rPr lang="en-US" smtClean="0"/>
              <a:t>1/19/18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oleObject" Target="../embeddings/oleObject2.bin"/><Relationship Id="rId7"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velop.larc.nasa.gov/projects.php" TargetMode="External"/><Relationship Id="rId4" Type="http://schemas.openxmlformats.org/officeDocument/2006/relationships/hyperlink" Target="mailto:georgina.s.crepps@nasa.gov" TargetMode="External"/><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jpe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 Id="rId17" Type="http://schemas.openxmlformats.org/officeDocument/2006/relationships/image" Target="../media/image56.png"/><Relationship Id="rId18"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jpg"/><Relationship Id="rId9" Type="http://schemas.openxmlformats.org/officeDocument/2006/relationships/image" Target="../media/image48.png"/><Relationship Id="rId10"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marinebon" TargetMode="External"/><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hyperlink" Target="mailto:carib@usf.edu" TargetMode="External"/><Relationship Id="rId8" Type="http://schemas.openxmlformats.org/officeDocument/2006/relationships/hyperlink" Target="mailto:emontesh@mail.usf.edu" TargetMode="Externa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hyperlink" Target="http://optics.marine.usf.edu/projects/SaWS.html" TargetMode="External"/><Relationship Id="rId4" Type="http://schemas.openxmlformats.org/officeDocument/2006/relationships/hyperlink" Target="ftp://podaac.jpl.nasa.gov/misc/outgoing/jorge/CEOS/noaapresentation.pdf" TargetMode="External"/><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png"/><Relationship Id="rId27" Type="http://schemas.openxmlformats.org/officeDocument/2006/relationships/image" Target="../media/image32.png"/><Relationship Id="rId28" Type="http://schemas.openxmlformats.org/officeDocument/2006/relationships/image" Target="../media/image33.png"/><Relationship Id="rId29" Type="http://schemas.openxmlformats.org/officeDocument/2006/relationships/image" Target="../media/image3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arset.gsfc.nasa.gov/water/workshops/geoweek-sdg6" TargetMode="External"/><Relationship Id="rId4" Type="http://schemas.openxmlformats.org/officeDocument/2006/relationships/hyperlink" Target="https://arset.gsfc.nasa.gov/webinars/fundamentals-remote-sensing" TargetMode="External"/><Relationship Id="rId5" Type="http://schemas.openxmlformats.org/officeDocument/2006/relationships/hyperlink" Target="https://arset.gsfc.nasa.gov/land/webinars/coastal-oceans-2016" TargetMode="External"/><Relationship Id="rId6" Type="http://schemas.openxmlformats.org/officeDocument/2006/relationships/image" Target="../media/image36.png"/><Relationship Id="rId7" Type="http://schemas.openxmlformats.org/officeDocument/2006/relationships/hyperlink" Target="mailto:aprados@umbc.edu" TargetMode="External"/><Relationship Id="rId8" Type="http://schemas.openxmlformats.org/officeDocument/2006/relationships/hyperlink" Target="mailto:nancy.d.searby@nasa.gov" TargetMode="External"/><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mailto:lin.h.chambers@nasa.gov" TargetMode="External"/><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hyperlink" Target="https://www.globe.gov/do-globe/globe-teachers-guide" TargetMode="External"/><Relationship Id="rId4" Type="http://schemas.openxmlformats.org/officeDocument/2006/relationships/hyperlink" Target="https://www.globe.gov/do-globe/globe-teachers-guide/teachers-guide-search?p_p_id=globegovteacherguideportletsearch_WAR_globegovcmsportlet&amp;p_p_lifecycle=0&amp;p_p_state=normal&amp;p_p_mode=view&amp;p_p_col_id=column-2&amp;p_p_col_count=2&amp;_globegovteacherguideportl" TargetMode="External"/><Relationship Id="rId5" Type="http://schemas.openxmlformats.org/officeDocument/2006/relationships/hyperlink" Target="https://www.globe.gov/web/elementary-globe" TargetMode="External"/><Relationship Id="rId6" Type="http://schemas.openxmlformats.org/officeDocument/2006/relationships/hyperlink" Target="https://vis.globe.gov/GLOBE/" TargetMode="External"/><Relationship Id="rId7" Type="http://schemas.openxmlformats.org/officeDocument/2006/relationships/image" Target="../media/image38.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hyperlink" Target="https://www.globe.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JIhG-fEn7E" TargetMode="External"/><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ROlIpzKCMrc&amp;list=PLL8pCbx5gnDYax2OGc9XjGBIo6SeEUMhN&amp;index=21" TargetMode="External"/><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1644776" y="2645756"/>
            <a:ext cx="6825590" cy="1204306"/>
          </a:xfrm>
        </p:spPr>
        <p:txBody>
          <a:bodyPr>
            <a:normAutofit/>
          </a:bodyPr>
          <a:lstStyle/>
          <a:p>
            <a:r>
              <a:rPr lang="en-US" dirty="0"/>
              <a:t>Opportunities for new and improved </a:t>
            </a:r>
            <a:r>
              <a:rPr lang="en-US" dirty="0" smtClean="0"/>
              <a:t>observations</a:t>
            </a:r>
            <a:endParaRPr lang="en-US" dirty="0"/>
          </a:p>
        </p:txBody>
      </p:sp>
      <p:sp>
        <p:nvSpPr>
          <p:cNvPr id="3" name="Subtitle 2"/>
          <p:cNvSpPr>
            <a:spLocks noGrp="1"/>
          </p:cNvSpPr>
          <p:nvPr>
            <p:ph type="subTitle" idx="1"/>
          </p:nvPr>
        </p:nvSpPr>
        <p:spPr>
          <a:xfrm rot="19086877">
            <a:off x="1230950" y="1546525"/>
            <a:ext cx="6502053" cy="2483847"/>
          </a:xfrm>
        </p:spPr>
        <p:txBody>
          <a:bodyPr>
            <a:noAutofit/>
          </a:bodyPr>
          <a:lstStyle/>
          <a:p>
            <a:pPr>
              <a:lnSpc>
                <a:spcPct val="120000"/>
              </a:lnSpc>
            </a:pPr>
            <a:r>
              <a:rPr lang="en-US" sz="1800" dirty="0" smtClean="0"/>
              <a:t>Session 6</a:t>
            </a:r>
            <a:r>
              <a:rPr lang="en-US" sz="1800" dirty="0"/>
              <a:t>: </a:t>
            </a:r>
            <a:r>
              <a:rPr lang="en-US" sz="1800" dirty="0" smtClean="0"/>
              <a:t>Improving </a:t>
            </a:r>
            <a:r>
              <a:rPr lang="en-US" sz="1800" dirty="0"/>
              <a:t>availability of Earth observations in service of SDG implementation in Caribbean Small Island States</a:t>
            </a:r>
          </a:p>
        </p:txBody>
      </p:sp>
      <p:graphicFrame>
        <p:nvGraphicFramePr>
          <p:cNvPr id="4" name="Object 71"/>
          <p:cNvGraphicFramePr>
            <a:graphicFrameLocks noChangeAspect="1"/>
          </p:cNvGraphicFramePr>
          <p:nvPr>
            <p:extLst>
              <p:ext uri="{D42A27DB-BD31-4B8C-83A1-F6EECF244321}">
                <p14:modId xmlns:p14="http://schemas.microsoft.com/office/powerpoint/2010/main" val="1475555881"/>
              </p:ext>
            </p:extLst>
          </p:nvPr>
        </p:nvGraphicFramePr>
        <p:xfrm>
          <a:off x="67017" y="73914"/>
          <a:ext cx="1978025" cy="1971675"/>
        </p:xfrm>
        <a:graphic>
          <a:graphicData uri="http://schemas.openxmlformats.org/presentationml/2006/ole">
            <mc:AlternateContent xmlns:mc="http://schemas.openxmlformats.org/markup-compatibility/2006">
              <mc:Choice xmlns:v="urn:schemas-microsoft-com:vml" Requires="v">
                <p:oleObj spid="_x0000_s1179" name="Photo Editor Photo" r:id="rId3" imgW="2742857" imgH="2734057" progId="">
                  <p:embed/>
                </p:oleObj>
              </mc:Choice>
              <mc:Fallback>
                <p:oleObj name="Photo Editor Photo" r:id="rId3" imgW="2742857" imgH="273405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7" y="73914"/>
                        <a:ext cx="19780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32">
                                  <a:alpha val="50000"/>
                                </a:srgbClr>
                              </a:outerShdw>
                            </a:effectLst>
                          </a14:hiddenEffects>
                        </a:ext>
                      </a:extLst>
                    </p:spPr>
                  </p:pic>
                </p:oleObj>
              </mc:Fallback>
            </mc:AlternateContent>
          </a:graphicData>
        </a:graphic>
      </p:graphicFrame>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682" y="952014"/>
            <a:ext cx="14160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73"/>
          <p:cNvGraphicFramePr>
            <a:graphicFrameLocks noChangeAspect="1"/>
          </p:cNvGraphicFramePr>
          <p:nvPr>
            <p:extLst>
              <p:ext uri="{D42A27DB-BD31-4B8C-83A1-F6EECF244321}">
                <p14:modId xmlns:p14="http://schemas.microsoft.com/office/powerpoint/2010/main" val="1868756978"/>
              </p:ext>
            </p:extLst>
          </p:nvPr>
        </p:nvGraphicFramePr>
        <p:xfrm>
          <a:off x="1925938" y="1496607"/>
          <a:ext cx="1271587" cy="1247775"/>
        </p:xfrm>
        <a:graphic>
          <a:graphicData uri="http://schemas.openxmlformats.org/presentationml/2006/ole">
            <mc:AlternateContent xmlns:mc="http://schemas.openxmlformats.org/markup-compatibility/2006">
              <mc:Choice xmlns:v="urn:schemas-microsoft-com:vml" Requires="v">
                <p:oleObj spid="_x0000_s1180" name="Photo Editor Photo" r:id="rId6" imgW="1561905" imgH="1533739" progId="">
                  <p:embed/>
                </p:oleObj>
              </mc:Choice>
              <mc:Fallback>
                <p:oleObj name="Photo Editor Photo" r:id="rId6" imgW="1561905" imgH="153373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5938" y="1496607"/>
                        <a:ext cx="1271587"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32">
                                  <a:alpha val="50000"/>
                                </a:srgbClr>
                              </a:outerShdw>
                            </a:effectLst>
                          </a14:hiddenEffects>
                        </a:ext>
                      </a:extLst>
                    </p:spPr>
                  </p:pic>
                </p:oleObj>
              </mc:Fallback>
            </mc:AlternateContent>
          </a:graphicData>
        </a:graphic>
      </p:graphicFrame>
    </p:spTree>
    <p:extLst>
      <p:ext uri="{BB962C8B-B14F-4D97-AF65-F5344CB8AC3E}">
        <p14:creationId xmlns:p14="http://schemas.microsoft.com/office/powerpoint/2010/main" val="161574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5389" y="3684779"/>
            <a:ext cx="8714390" cy="12073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1418896" y="457201"/>
            <a:ext cx="7725104" cy="756747"/>
          </a:xfrm>
          <a:prstGeom prst="rect">
            <a:avLst/>
          </a:prstGeom>
        </p:spPr>
        <p:txBody>
          <a:bodyPr/>
          <a:lstStyle/>
          <a:p>
            <a:pPr algn="ctr"/>
            <a:r>
              <a:rPr lang="en-US" sz="4000" b="1" dirty="0" smtClean="0">
                <a:solidFill>
                  <a:schemeClr val="bg1"/>
                </a:solidFill>
              </a:rPr>
              <a:t>Tentative Upcoming Projects</a:t>
            </a:r>
            <a:endParaRPr lang="en-US" sz="4000" b="1" dirty="0">
              <a:solidFill>
                <a:schemeClr val="bg1"/>
              </a:solidFill>
            </a:endParaRPr>
          </a:p>
        </p:txBody>
      </p:sp>
      <p:sp>
        <p:nvSpPr>
          <p:cNvPr id="3" name="Content Placeholder 2"/>
          <p:cNvSpPr>
            <a:spLocks noGrp="1"/>
          </p:cNvSpPr>
          <p:nvPr>
            <p:ph idx="4294967295"/>
          </p:nvPr>
        </p:nvSpPr>
        <p:spPr>
          <a:xfrm>
            <a:off x="283779" y="1576894"/>
            <a:ext cx="8714390" cy="4950372"/>
          </a:xfrm>
          <a:prstGeom prst="rect">
            <a:avLst/>
          </a:prstGeom>
        </p:spPr>
        <p:txBody>
          <a:bodyPr>
            <a:noAutofit/>
          </a:bodyPr>
          <a:lstStyle/>
          <a:p>
            <a:pPr marL="0" indent="0">
              <a:buNone/>
            </a:pPr>
            <a:r>
              <a:rPr lang="en-US" sz="2000" b="1" dirty="0"/>
              <a:t>US Virgin Islands </a:t>
            </a:r>
            <a:r>
              <a:rPr lang="en-US" sz="2000" b="1" dirty="0" smtClean="0"/>
              <a:t>Disasters </a:t>
            </a:r>
            <a:r>
              <a:rPr lang="en-US" sz="2000" dirty="0" smtClean="0"/>
              <a:t>(2018 Summer): </a:t>
            </a:r>
            <a:r>
              <a:rPr lang="en-US" sz="2000" i="1" dirty="0"/>
              <a:t>Assessing and Quantifying Land-use Change to Map At-risk Coastal Habitats in </a:t>
            </a:r>
            <a:r>
              <a:rPr lang="en-US" sz="2000" i="1" dirty="0" smtClean="0"/>
              <a:t>the US </a:t>
            </a:r>
            <a:r>
              <a:rPr lang="en-US" sz="2000" i="1" dirty="0"/>
              <a:t>Virgin Islands after hurricane Maria and </a:t>
            </a:r>
            <a:r>
              <a:rPr lang="en-US" sz="2000" i="1" dirty="0" smtClean="0"/>
              <a:t>Irma</a:t>
            </a:r>
          </a:p>
          <a:p>
            <a:pPr marL="0" indent="0">
              <a:spcBef>
                <a:spcPts val="1400"/>
              </a:spcBef>
              <a:buNone/>
            </a:pPr>
            <a:r>
              <a:rPr lang="en-US" sz="2000" b="1" dirty="0" smtClean="0"/>
              <a:t>Partners</a:t>
            </a:r>
            <a:r>
              <a:rPr lang="en-US" sz="2000" b="1" dirty="0"/>
              <a:t>:</a:t>
            </a:r>
            <a:r>
              <a:rPr lang="en-US" sz="2000" dirty="0"/>
              <a:t> US Virgin Islands Department of Planning and National Resources, Coastal Zone </a:t>
            </a:r>
            <a:r>
              <a:rPr lang="en-US" sz="2000" dirty="0" smtClean="0"/>
              <a:t>Management; University </a:t>
            </a:r>
            <a:r>
              <a:rPr lang="en-US" sz="2000" dirty="0"/>
              <a:t>of the Virgin </a:t>
            </a:r>
            <a:r>
              <a:rPr lang="en-US" sz="2000" dirty="0" smtClean="0"/>
              <a:t>Islands; College </a:t>
            </a:r>
            <a:r>
              <a:rPr lang="en-US" sz="2000" dirty="0"/>
              <a:t>of </a:t>
            </a:r>
            <a:r>
              <a:rPr lang="en-US" sz="2000" dirty="0" smtClean="0"/>
              <a:t>Charleston; Kent </a:t>
            </a:r>
            <a:r>
              <a:rPr lang="en-US" sz="2000" dirty="0"/>
              <a:t>State </a:t>
            </a:r>
            <a:r>
              <a:rPr lang="en-US" sz="2000" dirty="0" smtClean="0"/>
              <a:t>University</a:t>
            </a:r>
          </a:p>
          <a:p>
            <a:pPr marL="0" indent="0"/>
            <a:r>
              <a:rPr lang="en-US" sz="2000" dirty="0" smtClean="0"/>
              <a:t>Opportunity to add or propose </a:t>
            </a:r>
            <a:r>
              <a:rPr lang="en-US" sz="2000" dirty="0"/>
              <a:t>new projects: </a:t>
            </a:r>
            <a:r>
              <a:rPr lang="en-US" sz="2000" dirty="0">
                <a:hlinkClick r:id="rId3"/>
              </a:rPr>
              <a:t>https://develop.larc.nasa.gov/</a:t>
            </a:r>
            <a:r>
              <a:rPr lang="en-US" sz="2000" dirty="0" smtClean="0">
                <a:hlinkClick r:id="rId3"/>
              </a:rPr>
              <a:t>projects.php</a:t>
            </a:r>
            <a:r>
              <a:rPr lang="en-US" sz="2000" dirty="0" smtClean="0"/>
              <a:t> </a:t>
            </a:r>
            <a:endParaRPr lang="en-US" sz="2000" dirty="0"/>
          </a:p>
          <a:p>
            <a:pPr marL="0" indent="0"/>
            <a:r>
              <a:rPr lang="en-US" sz="2000" dirty="0" smtClean="0"/>
              <a:t>Contact </a:t>
            </a:r>
            <a:r>
              <a:rPr lang="en-US" sz="2000" dirty="0"/>
              <a:t>Georgina </a:t>
            </a:r>
            <a:r>
              <a:rPr lang="en-US" sz="2000" dirty="0" err="1" smtClean="0"/>
              <a:t>Crepps</a:t>
            </a:r>
            <a:r>
              <a:rPr lang="en-US" sz="2000" dirty="0" smtClean="0"/>
              <a:t>: </a:t>
            </a:r>
            <a:r>
              <a:rPr lang="en-US" sz="2000" dirty="0">
                <a:hlinkClick r:id="rId4"/>
              </a:rPr>
              <a:t>georgina.s.crepps@</a:t>
            </a:r>
            <a:r>
              <a:rPr lang="en-US" sz="2000" dirty="0" smtClean="0">
                <a:hlinkClick r:id="rId4"/>
              </a:rPr>
              <a:t>nasa.gov</a:t>
            </a:r>
            <a:r>
              <a:rPr lang="en-US" sz="2000" dirty="0" smtClean="0"/>
              <a:t> </a:t>
            </a:r>
            <a:endParaRPr lang="en-US" sz="2000" i="1" dirty="0"/>
          </a:p>
        </p:txBody>
      </p:sp>
      <p:sp>
        <p:nvSpPr>
          <p:cNvPr id="4" name="TextBox 3"/>
          <p:cNvSpPr txBox="1"/>
          <p:nvPr/>
        </p:nvSpPr>
        <p:spPr>
          <a:xfrm>
            <a:off x="63701" y="5067365"/>
            <a:ext cx="8832630" cy="923330"/>
          </a:xfrm>
          <a:prstGeom prst="rect">
            <a:avLst/>
          </a:prstGeom>
          <a:noFill/>
        </p:spPr>
        <p:txBody>
          <a:bodyPr wrap="square" rtlCol="0">
            <a:spAutoFit/>
          </a:bodyPr>
          <a:lstStyle/>
          <a:p>
            <a:r>
              <a:rPr lang="en-US" dirty="0" smtClean="0"/>
              <a:t>Related SDG: Goal 11, 14</a:t>
            </a:r>
          </a:p>
          <a:p>
            <a:r>
              <a:rPr lang="en-US" dirty="0" smtClean="0"/>
              <a:t>Related ILAC priority area: </a:t>
            </a:r>
            <a:r>
              <a:rPr lang="en-US" dirty="0"/>
              <a:t>Vulnerability, human settlements and sustainable cities 	</a:t>
            </a:r>
          </a:p>
          <a:p>
            <a:endParaRPr lang="en-US" dirty="0"/>
          </a:p>
        </p:txBody>
      </p:sp>
      <p:sp>
        <p:nvSpPr>
          <p:cNvPr id="10" name="Title 1"/>
          <p:cNvSpPr txBox="1">
            <a:spLocks/>
          </p:cNvSpPr>
          <p:nvPr/>
        </p:nvSpPr>
        <p:spPr>
          <a:xfrm>
            <a:off x="1418896" y="457201"/>
            <a:ext cx="7725104" cy="756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rPr>
              <a:t>Previous Project Examples</a:t>
            </a:r>
            <a:endParaRPr lang="en-US" sz="4000" b="1" dirty="0">
              <a:solidFill>
                <a:schemeClr val="bg1"/>
              </a:solidFill>
            </a:endParaRPr>
          </a:p>
        </p:txBody>
      </p:sp>
      <p:sp>
        <p:nvSpPr>
          <p:cNvPr id="11" name="Rectangle 10"/>
          <p:cNvSpPr/>
          <p:nvPr/>
        </p:nvSpPr>
        <p:spPr>
          <a:xfrm>
            <a:off x="0" y="388649"/>
            <a:ext cx="9144000" cy="840076"/>
          </a:xfrm>
          <a:prstGeom prst="rect">
            <a:avLst/>
          </a:prstGeom>
          <a:solidFill>
            <a:srgbClr val="5556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rgbClr val="555659"/>
              </a:solidFill>
            </a:endParaRPr>
          </a:p>
        </p:txBody>
      </p:sp>
      <p:sp>
        <p:nvSpPr>
          <p:cNvPr id="12" name="Title 1"/>
          <p:cNvSpPr txBox="1">
            <a:spLocks/>
          </p:cNvSpPr>
          <p:nvPr/>
        </p:nvSpPr>
        <p:spPr>
          <a:xfrm>
            <a:off x="1418896" y="457201"/>
            <a:ext cx="7725104" cy="756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rPr>
              <a:t>Tentative upcoming Projects</a:t>
            </a:r>
            <a:endParaRPr lang="en-US" sz="4000" b="1" dirty="0">
              <a:solidFill>
                <a:schemeClr val="bg1"/>
              </a:solidFill>
            </a:endParaRPr>
          </a:p>
        </p:txBody>
      </p:sp>
      <p:sp>
        <p:nvSpPr>
          <p:cNvPr id="13" name="Oval 12"/>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61" y="239654"/>
            <a:ext cx="1124648" cy="1138066"/>
          </a:xfrm>
          <a:prstGeom prst="rect">
            <a:avLst/>
          </a:prstGeom>
        </p:spPr>
      </p:pic>
    </p:spTree>
    <p:extLst>
      <p:ext uri="{BB962C8B-B14F-4D97-AF65-F5344CB8AC3E}">
        <p14:creationId xmlns:p14="http://schemas.microsoft.com/office/powerpoint/2010/main" val="22317067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MBON: p2p </a:t>
            </a:r>
            <a:r>
              <a:rPr lang="en-US" dirty="0"/>
              <a:t>and </a:t>
            </a:r>
            <a:r>
              <a:rPr lang="en-US" dirty="0" smtClean="0"/>
              <a:t>explorer </a:t>
            </a:r>
            <a:endParaRPr lang="en-US" dirty="0"/>
          </a:p>
        </p:txBody>
      </p:sp>
      <p:sp>
        <p:nvSpPr>
          <p:cNvPr id="6" name="Rectangle 5"/>
          <p:cNvSpPr/>
          <p:nvPr/>
        </p:nvSpPr>
        <p:spPr>
          <a:xfrm>
            <a:off x="3423115" y="3975401"/>
            <a:ext cx="2224403" cy="161035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ontent Placeholder 2"/>
          <p:cNvSpPr>
            <a:spLocks noGrp="1"/>
          </p:cNvSpPr>
          <p:nvPr>
            <p:ph idx="1"/>
          </p:nvPr>
        </p:nvSpPr>
        <p:spPr>
          <a:xfrm>
            <a:off x="3813268" y="5344362"/>
            <a:ext cx="2067036" cy="290423"/>
          </a:xfrm>
        </p:spPr>
        <p:txBody>
          <a:bodyPr>
            <a:noAutofit/>
          </a:bodyPr>
          <a:lstStyle/>
          <a:p>
            <a:pPr marL="0" indent="0">
              <a:lnSpc>
                <a:spcPct val="100000"/>
              </a:lnSpc>
              <a:spcBef>
                <a:spcPts val="0"/>
              </a:spcBef>
              <a:buNone/>
            </a:pPr>
            <a:r>
              <a:rPr lang="es-ES_tradnl" sz="1200" dirty="0">
                <a:latin typeface="Helvetica Neue"/>
              </a:rPr>
              <a:t>Data </a:t>
            </a:r>
            <a:r>
              <a:rPr lang="es-ES_tradnl" sz="1200" dirty="0" err="1">
                <a:latin typeface="Helvetica Neue"/>
              </a:rPr>
              <a:t>analysis</a:t>
            </a:r>
            <a:r>
              <a:rPr lang="es-ES_tradnl" sz="1200" dirty="0">
                <a:latin typeface="Helvetica Neue"/>
              </a:rPr>
              <a:t> </a:t>
            </a:r>
            <a:r>
              <a:rPr lang="es-ES_tradnl" sz="1200" dirty="0" err="1">
                <a:latin typeface="Helvetica Neue"/>
              </a:rPr>
              <a:t>tools</a:t>
            </a:r>
            <a:endParaRPr lang="es-ES_tradnl" sz="1200" dirty="0">
              <a:latin typeface="Helvetica Neue"/>
            </a:endParaRPr>
          </a:p>
        </p:txBody>
      </p:sp>
      <p:pic>
        <p:nvPicPr>
          <p:cNvPr id="8" name="Shape 627"/>
          <p:cNvPicPr preferRelativeResize="0">
            <a:picLocks noChangeAspect="1"/>
          </p:cNvPicPr>
          <p:nvPr/>
        </p:nvPicPr>
        <p:blipFill rotWithShape="1">
          <a:blip r:embed="rId3">
            <a:clrChange>
              <a:clrFrom>
                <a:srgbClr val="000000">
                  <a:alpha val="0"/>
                </a:srgbClr>
              </a:clrFrom>
              <a:clrTo>
                <a:srgbClr val="000000">
                  <a:alpha val="0"/>
                </a:srgbClr>
              </a:clrTo>
            </a:clrChange>
            <a:alphaModFix/>
          </a:blip>
          <a:srcRect b="15422"/>
          <a:stretch/>
        </p:blipFill>
        <p:spPr>
          <a:xfrm>
            <a:off x="3455013" y="4278469"/>
            <a:ext cx="2178896" cy="1114921"/>
          </a:xfrm>
          <a:prstGeom prst="rect">
            <a:avLst/>
          </a:prstGeom>
          <a:noFill/>
          <a:ln>
            <a:noFill/>
          </a:ln>
        </p:spPr>
      </p:pic>
      <p:grpSp>
        <p:nvGrpSpPr>
          <p:cNvPr id="9" name="Group 8"/>
          <p:cNvGrpSpPr/>
          <p:nvPr/>
        </p:nvGrpSpPr>
        <p:grpSpPr>
          <a:xfrm>
            <a:off x="3426515" y="2101507"/>
            <a:ext cx="2224403" cy="1832760"/>
            <a:chOff x="5109933" y="2149675"/>
            <a:chExt cx="2965870" cy="2443679"/>
          </a:xfrm>
        </p:grpSpPr>
        <p:sp>
          <p:nvSpPr>
            <p:cNvPr id="10" name="Rectangle 9"/>
            <p:cNvSpPr/>
            <p:nvPr/>
          </p:nvSpPr>
          <p:spPr>
            <a:xfrm>
              <a:off x="5109933" y="2149675"/>
              <a:ext cx="2965870" cy="241290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p:cNvGrpSpPr/>
            <p:nvPr/>
          </p:nvGrpSpPr>
          <p:grpSpPr>
            <a:xfrm>
              <a:off x="5136817" y="2185130"/>
              <a:ext cx="2889357" cy="2408224"/>
              <a:chOff x="8785138" y="1212918"/>
              <a:chExt cx="2889357" cy="2408224"/>
            </a:xfrm>
          </p:grpSpPr>
          <p:pic>
            <p:nvPicPr>
              <p:cNvPr id="12" name="Picture 2" descr="darwin-core-unofficial-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4610" y="1212918"/>
                <a:ext cx="1421075" cy="1856871"/>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785138" y="3005589"/>
                <a:ext cx="2889357" cy="615553"/>
              </a:xfrm>
              <a:prstGeom prst="rect">
                <a:avLst/>
              </a:prstGeom>
            </p:spPr>
            <p:txBody>
              <a:bodyPr wrap="square">
                <a:spAutoFit/>
              </a:bodyPr>
              <a:lstStyle/>
              <a:p>
                <a:pPr algn="ctr"/>
                <a:r>
                  <a:rPr lang="es-ES_tradnl" sz="1200" dirty="0">
                    <a:latin typeface="Helvetica Neue"/>
                  </a:rPr>
                  <a:t>Data </a:t>
                </a:r>
                <a:r>
                  <a:rPr lang="es-ES_tradnl" sz="1200" dirty="0" err="1">
                    <a:latin typeface="Helvetica Neue"/>
                  </a:rPr>
                  <a:t>standards</a:t>
                </a:r>
                <a:r>
                  <a:rPr lang="es-ES_tradnl" sz="1200" dirty="0">
                    <a:latin typeface="Helvetica Neue"/>
                  </a:rPr>
                  <a:t> </a:t>
                </a:r>
              </a:p>
              <a:p>
                <a:pPr algn="ctr"/>
                <a:r>
                  <a:rPr lang="es-ES_tradnl" sz="1200" dirty="0">
                    <a:latin typeface="Helvetica Neue"/>
                  </a:rPr>
                  <a:t>(</a:t>
                </a:r>
                <a:r>
                  <a:rPr lang="es-ES_tradnl" sz="1200" dirty="0" err="1">
                    <a:latin typeface="Helvetica Neue"/>
                  </a:rPr>
                  <a:t>e.g</a:t>
                </a:r>
                <a:r>
                  <a:rPr lang="es-ES_tradnl" sz="1200" dirty="0">
                    <a:latin typeface="Helvetica Neue"/>
                  </a:rPr>
                  <a:t>. Darwin Core; </a:t>
                </a:r>
                <a:r>
                  <a:rPr lang="es-ES_tradnl" sz="1200" dirty="0" err="1">
                    <a:latin typeface="Helvetica Neue"/>
                  </a:rPr>
                  <a:t>DwC</a:t>
                </a:r>
                <a:r>
                  <a:rPr lang="es-ES_tradnl" sz="1200" dirty="0">
                    <a:latin typeface="Helvetica Neue"/>
                  </a:rPr>
                  <a:t>)</a:t>
                </a:r>
              </a:p>
            </p:txBody>
          </p:sp>
        </p:grpSp>
      </p:grpSp>
      <p:sp>
        <p:nvSpPr>
          <p:cNvPr id="14" name="Rectangle 13"/>
          <p:cNvSpPr/>
          <p:nvPr/>
        </p:nvSpPr>
        <p:spPr>
          <a:xfrm>
            <a:off x="3654351" y="1812336"/>
            <a:ext cx="1665841" cy="323165"/>
          </a:xfrm>
          <a:prstGeom prst="rect">
            <a:avLst/>
          </a:prstGeom>
        </p:spPr>
        <p:txBody>
          <a:bodyPr wrap="none">
            <a:spAutoFit/>
          </a:bodyPr>
          <a:lstStyle/>
          <a:p>
            <a:r>
              <a:rPr lang="es-ES_tradnl" sz="1500" dirty="0">
                <a:latin typeface="Helvetica Neue"/>
              </a:rPr>
              <a:t>Capacity-building</a:t>
            </a:r>
            <a:endParaRPr lang="en-US" sz="1500" dirty="0"/>
          </a:p>
        </p:txBody>
      </p:sp>
      <p:sp>
        <p:nvSpPr>
          <p:cNvPr id="15" name="Rectangle 14"/>
          <p:cNvSpPr/>
          <p:nvPr/>
        </p:nvSpPr>
        <p:spPr>
          <a:xfrm>
            <a:off x="4712285" y="1052686"/>
            <a:ext cx="1936749" cy="415498"/>
          </a:xfrm>
          <a:prstGeom prst="rect">
            <a:avLst/>
          </a:prstGeom>
        </p:spPr>
        <p:txBody>
          <a:bodyPr wrap="none">
            <a:spAutoFit/>
          </a:bodyPr>
          <a:lstStyle/>
          <a:p>
            <a:r>
              <a:rPr lang="es-ES_tradnl" sz="2100" u="sng" dirty="0">
                <a:latin typeface="Helvetica Neue"/>
              </a:rPr>
              <a:t>OBJECTIVES </a:t>
            </a:r>
          </a:p>
        </p:txBody>
      </p:sp>
      <p:pic>
        <p:nvPicPr>
          <p:cNvPr id="16" name="Picture 15"/>
          <p:cNvPicPr>
            <a:picLocks noChangeAspect="1"/>
          </p:cNvPicPr>
          <p:nvPr/>
        </p:nvPicPr>
        <p:blipFill>
          <a:blip r:embed="rId5"/>
          <a:stretch>
            <a:fillRect/>
          </a:stretch>
        </p:blipFill>
        <p:spPr>
          <a:xfrm>
            <a:off x="3467166" y="3994846"/>
            <a:ext cx="817067" cy="499997"/>
          </a:xfrm>
          <a:prstGeom prst="rect">
            <a:avLst/>
          </a:prstGeom>
        </p:spPr>
      </p:pic>
      <p:sp>
        <p:nvSpPr>
          <p:cNvPr id="17" name="Rectangle 16"/>
          <p:cNvSpPr/>
          <p:nvPr/>
        </p:nvSpPr>
        <p:spPr>
          <a:xfrm>
            <a:off x="5950208" y="1566674"/>
            <a:ext cx="3022668" cy="553998"/>
          </a:xfrm>
          <a:prstGeom prst="rect">
            <a:avLst/>
          </a:prstGeom>
        </p:spPr>
        <p:txBody>
          <a:bodyPr wrap="square">
            <a:spAutoFit/>
          </a:bodyPr>
          <a:lstStyle/>
          <a:p>
            <a:pPr algn="ctr"/>
            <a:endParaRPr lang="es-ES_tradnl" sz="1500" dirty="0">
              <a:latin typeface="Helvetica Neue"/>
            </a:endParaRPr>
          </a:p>
          <a:p>
            <a:pPr algn="ctr"/>
            <a:r>
              <a:rPr lang="es-ES_tradnl" sz="1500" dirty="0" err="1">
                <a:latin typeface="Helvetica Neue"/>
              </a:rPr>
              <a:t>Distribution</a:t>
            </a:r>
            <a:r>
              <a:rPr lang="es-ES_tradnl" sz="1500" dirty="0">
                <a:latin typeface="Helvetica Neue"/>
              </a:rPr>
              <a:t> of </a:t>
            </a:r>
            <a:r>
              <a:rPr lang="es-ES_tradnl" sz="1500" dirty="0" err="1">
                <a:latin typeface="Helvetica Neue"/>
              </a:rPr>
              <a:t>satellite</a:t>
            </a:r>
            <a:r>
              <a:rPr lang="es-ES_tradnl" sz="1500" dirty="0">
                <a:latin typeface="Helvetica Neue"/>
              </a:rPr>
              <a:t> </a:t>
            </a:r>
            <a:r>
              <a:rPr lang="es-ES_tradnl" sz="1500" dirty="0" err="1">
                <a:latin typeface="Helvetica Neue"/>
              </a:rPr>
              <a:t>products</a:t>
            </a:r>
            <a:endParaRPr lang="en-US" sz="1500" dirty="0">
              <a:latin typeface="Helvetica Neue"/>
            </a:endParaRPr>
          </a:p>
        </p:txBody>
      </p:sp>
      <p:grpSp>
        <p:nvGrpSpPr>
          <p:cNvPr id="18" name="Group 17"/>
          <p:cNvGrpSpPr/>
          <p:nvPr/>
        </p:nvGrpSpPr>
        <p:grpSpPr>
          <a:xfrm>
            <a:off x="18955" y="1667660"/>
            <a:ext cx="3288851" cy="4533601"/>
            <a:chOff x="71523" y="1170966"/>
            <a:chExt cx="4385135" cy="6044802"/>
          </a:xfrm>
        </p:grpSpPr>
        <p:pic>
          <p:nvPicPr>
            <p:cNvPr id="19" name="Picture 18"/>
            <p:cNvPicPr>
              <a:picLocks noChangeAspect="1"/>
            </p:cNvPicPr>
            <p:nvPr/>
          </p:nvPicPr>
          <p:blipFill>
            <a:blip r:embed="rId6"/>
            <a:stretch>
              <a:fillRect/>
            </a:stretch>
          </p:blipFill>
          <p:spPr>
            <a:xfrm>
              <a:off x="3523874" y="6052456"/>
              <a:ext cx="696568" cy="696568"/>
            </a:xfrm>
            <a:prstGeom prst="rect">
              <a:avLst/>
            </a:prstGeom>
          </p:spPr>
        </p:pic>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71523" y="6024877"/>
              <a:ext cx="1029383" cy="647653"/>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t="24527" b="27575"/>
            <a:stretch/>
          </p:blipFill>
          <p:spPr>
            <a:xfrm>
              <a:off x="2396997" y="6788981"/>
              <a:ext cx="1572440" cy="426787"/>
            </a:xfrm>
            <a:prstGeom prst="rect">
              <a:avLst/>
            </a:prstGeom>
            <a:ln>
              <a:noFill/>
            </a:ln>
          </p:spPr>
        </p:pic>
        <p:grpSp>
          <p:nvGrpSpPr>
            <p:cNvPr id="22" name="Group 21"/>
            <p:cNvGrpSpPr>
              <a:grpSpLocks noChangeAspect="1"/>
            </p:cNvGrpSpPr>
            <p:nvPr/>
          </p:nvGrpSpPr>
          <p:grpSpPr>
            <a:xfrm>
              <a:off x="154566" y="1170966"/>
              <a:ext cx="4302092" cy="4624383"/>
              <a:chOff x="5304784" y="620324"/>
              <a:chExt cx="5822833" cy="6259049"/>
            </a:xfrm>
          </p:grpSpPr>
          <p:grpSp>
            <p:nvGrpSpPr>
              <p:cNvPr id="26" name="Group 25"/>
              <p:cNvGrpSpPr/>
              <p:nvPr/>
            </p:nvGrpSpPr>
            <p:grpSpPr>
              <a:xfrm>
                <a:off x="5304784" y="620324"/>
                <a:ext cx="5822833" cy="6259049"/>
                <a:chOff x="3027868" y="452685"/>
                <a:chExt cx="5822833" cy="6259049"/>
              </a:xfrm>
            </p:grpSpPr>
            <p:pic>
              <p:nvPicPr>
                <p:cNvPr id="38" name="Picture 37"/>
                <p:cNvPicPr>
                  <a:picLocks noChangeAspect="1"/>
                </p:cNvPicPr>
                <p:nvPr/>
              </p:nvPicPr>
              <p:blipFill rotWithShape="1">
                <a:blip r:embed="rId9"/>
                <a:srcRect b="13891"/>
                <a:stretch/>
              </p:blipFill>
              <p:spPr>
                <a:xfrm>
                  <a:off x="3027868" y="452685"/>
                  <a:ext cx="5822833" cy="6259049"/>
                </a:xfrm>
                <a:prstGeom prst="rect">
                  <a:avLst/>
                </a:prstGeom>
              </p:spPr>
            </p:pic>
            <p:pic>
              <p:nvPicPr>
                <p:cNvPr id="39" name="Picture 38"/>
                <p:cNvPicPr>
                  <a:picLocks noChangeAspect="1"/>
                </p:cNvPicPr>
                <p:nvPr/>
              </p:nvPicPr>
              <p:blipFill>
                <a:blip r:embed="rId10"/>
                <a:stretch>
                  <a:fillRect/>
                </a:stretch>
              </p:blipFill>
              <p:spPr>
                <a:xfrm>
                  <a:off x="3097371" y="3741159"/>
                  <a:ext cx="1112041" cy="2841039"/>
                </a:xfrm>
                <a:prstGeom prst="rect">
                  <a:avLst/>
                </a:prstGeom>
              </p:spPr>
            </p:pic>
          </p:grpSp>
          <p:sp>
            <p:nvSpPr>
              <p:cNvPr id="27" name="TextBox 26"/>
              <p:cNvSpPr txBox="1"/>
              <p:nvPr/>
            </p:nvSpPr>
            <p:spPr>
              <a:xfrm>
                <a:off x="9644670" y="5609164"/>
                <a:ext cx="1305259" cy="416571"/>
              </a:xfrm>
              <a:prstGeom prst="rect">
                <a:avLst/>
              </a:prstGeom>
              <a:noFill/>
            </p:spPr>
            <p:txBody>
              <a:bodyPr wrap="none" rtlCol="0">
                <a:spAutoFit/>
              </a:bodyPr>
              <a:lstStyle/>
              <a:p>
                <a:r>
                  <a:rPr lang="en-US" sz="900" b="1" dirty="0">
                    <a:latin typeface="Helvetica Neue"/>
                  </a:rPr>
                  <a:t>Argentina</a:t>
                </a:r>
              </a:p>
            </p:txBody>
          </p:sp>
          <p:sp>
            <p:nvSpPr>
              <p:cNvPr id="28" name="TextBox 27"/>
              <p:cNvSpPr txBox="1"/>
              <p:nvPr/>
            </p:nvSpPr>
            <p:spPr>
              <a:xfrm>
                <a:off x="7582456" y="4022207"/>
                <a:ext cx="1166402" cy="416571"/>
              </a:xfrm>
              <a:prstGeom prst="rect">
                <a:avLst/>
              </a:prstGeom>
              <a:noFill/>
            </p:spPr>
            <p:txBody>
              <a:bodyPr wrap="none" rtlCol="0">
                <a:spAutoFit/>
              </a:bodyPr>
              <a:lstStyle/>
              <a:p>
                <a:r>
                  <a:rPr lang="en-US" sz="900" b="1" dirty="0">
                    <a:latin typeface="Helvetica Neue"/>
                  </a:rPr>
                  <a:t>Ecuador</a:t>
                </a:r>
              </a:p>
            </p:txBody>
          </p:sp>
          <p:sp>
            <p:nvSpPr>
              <p:cNvPr id="29" name="TextBox 28"/>
              <p:cNvSpPr txBox="1"/>
              <p:nvPr/>
            </p:nvSpPr>
            <p:spPr>
              <a:xfrm>
                <a:off x="7006365" y="3184030"/>
                <a:ext cx="1039117" cy="416571"/>
              </a:xfrm>
              <a:prstGeom prst="rect">
                <a:avLst/>
              </a:prstGeom>
              <a:noFill/>
            </p:spPr>
            <p:txBody>
              <a:bodyPr wrap="none" rtlCol="0">
                <a:spAutoFit/>
              </a:bodyPr>
              <a:lstStyle/>
              <a:p>
                <a:r>
                  <a:rPr lang="en-US" sz="900" b="1" dirty="0">
                    <a:latin typeface="Helvetica Neue"/>
                  </a:rPr>
                  <a:t>Mexico</a:t>
                </a:r>
              </a:p>
            </p:txBody>
          </p:sp>
          <p:sp>
            <p:nvSpPr>
              <p:cNvPr id="30" name="TextBox 29"/>
              <p:cNvSpPr txBox="1"/>
              <p:nvPr/>
            </p:nvSpPr>
            <p:spPr>
              <a:xfrm>
                <a:off x="8989018" y="3715637"/>
                <a:ext cx="1282117" cy="416571"/>
              </a:xfrm>
              <a:prstGeom prst="rect">
                <a:avLst/>
              </a:prstGeom>
              <a:noFill/>
            </p:spPr>
            <p:txBody>
              <a:bodyPr wrap="none" rtlCol="0">
                <a:spAutoFit/>
              </a:bodyPr>
              <a:lstStyle/>
              <a:p>
                <a:r>
                  <a:rPr lang="en-US" sz="900" b="1" dirty="0">
                    <a:latin typeface="Helvetica Neue"/>
                  </a:rPr>
                  <a:t>Colombia</a:t>
                </a:r>
              </a:p>
            </p:txBody>
          </p:sp>
          <p:sp>
            <p:nvSpPr>
              <p:cNvPr id="31" name="TextBox 30"/>
              <p:cNvSpPr txBox="1"/>
              <p:nvPr/>
            </p:nvSpPr>
            <p:spPr>
              <a:xfrm>
                <a:off x="6619879" y="2360024"/>
                <a:ext cx="772972" cy="416571"/>
              </a:xfrm>
              <a:prstGeom prst="rect">
                <a:avLst/>
              </a:prstGeom>
              <a:noFill/>
            </p:spPr>
            <p:txBody>
              <a:bodyPr wrap="none" rtlCol="0">
                <a:spAutoFit/>
              </a:bodyPr>
              <a:lstStyle/>
              <a:p>
                <a:r>
                  <a:rPr lang="en-US" sz="900" b="1" dirty="0">
                    <a:latin typeface="Helvetica Neue"/>
                  </a:rPr>
                  <a:t>USA</a:t>
                </a:r>
              </a:p>
            </p:txBody>
          </p:sp>
          <p:sp>
            <p:nvSpPr>
              <p:cNvPr id="32" name="TextBox 31"/>
              <p:cNvSpPr txBox="1"/>
              <p:nvPr/>
            </p:nvSpPr>
            <p:spPr>
              <a:xfrm>
                <a:off x="6142144" y="1821735"/>
                <a:ext cx="1085402" cy="416571"/>
              </a:xfrm>
              <a:prstGeom prst="rect">
                <a:avLst/>
              </a:prstGeom>
              <a:noFill/>
            </p:spPr>
            <p:txBody>
              <a:bodyPr wrap="none" rtlCol="0">
                <a:spAutoFit/>
              </a:bodyPr>
              <a:lstStyle/>
              <a:p>
                <a:r>
                  <a:rPr lang="en-US" sz="900" b="1" dirty="0">
                    <a:latin typeface="Helvetica Neue"/>
                  </a:rPr>
                  <a:t>Canada</a:t>
                </a:r>
              </a:p>
            </p:txBody>
          </p:sp>
          <p:sp>
            <p:nvSpPr>
              <p:cNvPr id="33" name="TextBox 32"/>
              <p:cNvSpPr txBox="1"/>
              <p:nvPr/>
            </p:nvSpPr>
            <p:spPr>
              <a:xfrm>
                <a:off x="7971906" y="2905264"/>
                <a:ext cx="934974" cy="416571"/>
              </a:xfrm>
              <a:prstGeom prst="rect">
                <a:avLst/>
              </a:prstGeom>
              <a:noFill/>
            </p:spPr>
            <p:txBody>
              <a:bodyPr wrap="none" rtlCol="0">
                <a:spAutoFit/>
              </a:bodyPr>
              <a:lstStyle/>
              <a:p>
                <a:r>
                  <a:rPr lang="en-US" sz="900" b="1" dirty="0">
                    <a:latin typeface="Helvetica Neue"/>
                  </a:rPr>
                  <a:t>Belize</a:t>
                </a:r>
              </a:p>
            </p:txBody>
          </p:sp>
          <p:sp>
            <p:nvSpPr>
              <p:cNvPr id="34" name="TextBox 33"/>
              <p:cNvSpPr txBox="1"/>
              <p:nvPr/>
            </p:nvSpPr>
            <p:spPr>
              <a:xfrm>
                <a:off x="7521495" y="3651509"/>
                <a:ext cx="1409402" cy="416571"/>
              </a:xfrm>
              <a:prstGeom prst="rect">
                <a:avLst/>
              </a:prstGeom>
              <a:noFill/>
            </p:spPr>
            <p:txBody>
              <a:bodyPr wrap="none" rtlCol="0">
                <a:spAutoFit/>
              </a:bodyPr>
              <a:lstStyle/>
              <a:p>
                <a:r>
                  <a:rPr lang="en-US" sz="900" b="1" dirty="0">
                    <a:latin typeface="Helvetica Neue"/>
                  </a:rPr>
                  <a:t>Costa Rica</a:t>
                </a:r>
              </a:p>
            </p:txBody>
          </p:sp>
          <p:sp>
            <p:nvSpPr>
              <p:cNvPr id="35" name="TextBox 34"/>
              <p:cNvSpPr txBox="1"/>
              <p:nvPr/>
            </p:nvSpPr>
            <p:spPr>
              <a:xfrm>
                <a:off x="9694561" y="4590317"/>
                <a:ext cx="900259" cy="416571"/>
              </a:xfrm>
              <a:prstGeom prst="rect">
                <a:avLst/>
              </a:prstGeom>
              <a:noFill/>
            </p:spPr>
            <p:txBody>
              <a:bodyPr wrap="none" rtlCol="0">
                <a:spAutoFit/>
              </a:bodyPr>
              <a:lstStyle/>
              <a:p>
                <a:r>
                  <a:rPr lang="en-US" sz="900" b="1" dirty="0">
                    <a:latin typeface="Helvetica Neue"/>
                  </a:rPr>
                  <a:t>Brazil</a:t>
                </a:r>
              </a:p>
            </p:txBody>
          </p:sp>
          <p:sp>
            <p:nvSpPr>
              <p:cNvPr id="36" name="TextBox 35"/>
              <p:cNvSpPr txBox="1"/>
              <p:nvPr/>
            </p:nvSpPr>
            <p:spPr>
              <a:xfrm>
                <a:off x="8496312" y="5661585"/>
                <a:ext cx="842401" cy="416571"/>
              </a:xfrm>
              <a:prstGeom prst="rect">
                <a:avLst/>
              </a:prstGeom>
              <a:noFill/>
            </p:spPr>
            <p:txBody>
              <a:bodyPr wrap="none" rtlCol="0">
                <a:spAutoFit/>
              </a:bodyPr>
              <a:lstStyle/>
              <a:p>
                <a:r>
                  <a:rPr lang="en-US" sz="900" b="1" dirty="0">
                    <a:latin typeface="Helvetica Neue"/>
                  </a:rPr>
                  <a:t>Chile</a:t>
                </a:r>
              </a:p>
            </p:txBody>
          </p:sp>
          <p:sp>
            <p:nvSpPr>
              <p:cNvPr id="37" name="TextBox 36"/>
              <p:cNvSpPr txBox="1"/>
              <p:nvPr/>
            </p:nvSpPr>
            <p:spPr>
              <a:xfrm>
                <a:off x="8466541" y="4397754"/>
                <a:ext cx="796115" cy="416571"/>
              </a:xfrm>
              <a:prstGeom prst="rect">
                <a:avLst/>
              </a:prstGeom>
              <a:noFill/>
            </p:spPr>
            <p:txBody>
              <a:bodyPr wrap="none" rtlCol="0">
                <a:spAutoFit/>
              </a:bodyPr>
              <a:lstStyle/>
              <a:p>
                <a:r>
                  <a:rPr lang="en-US" sz="900" b="1" dirty="0">
                    <a:latin typeface="Helvetica Neue"/>
                  </a:rPr>
                  <a:t>Peru</a:t>
                </a:r>
              </a:p>
            </p:txBody>
          </p:sp>
        </p:grpSp>
        <p:grpSp>
          <p:nvGrpSpPr>
            <p:cNvPr id="23" name="Group 22"/>
            <p:cNvGrpSpPr/>
            <p:nvPr/>
          </p:nvGrpSpPr>
          <p:grpSpPr>
            <a:xfrm>
              <a:off x="591310" y="5412125"/>
              <a:ext cx="3381401" cy="1062186"/>
              <a:chOff x="591310" y="5412125"/>
              <a:chExt cx="3381401" cy="1062186"/>
            </a:xfrm>
          </p:grpSpPr>
          <p:sp>
            <p:nvSpPr>
              <p:cNvPr id="24" name="Right Arrow 23"/>
              <p:cNvSpPr/>
              <p:nvPr/>
            </p:nvSpPr>
            <p:spPr>
              <a:xfrm rot="5400000">
                <a:off x="1750918" y="4252517"/>
                <a:ext cx="1062186" cy="3381401"/>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a:off x="1533565" y="5629808"/>
                <a:ext cx="1520075" cy="533480"/>
              </a:xfrm>
              <a:prstGeom prst="rect">
                <a:avLst/>
              </a:prstGeom>
              <a:noFill/>
            </p:spPr>
            <p:txBody>
              <a:bodyPr wrap="none" rtlCol="0">
                <a:spAutoFit/>
              </a:bodyPr>
              <a:lstStyle/>
              <a:p>
                <a:r>
                  <a:rPr lang="en-US" sz="2000" b="1" dirty="0">
                    <a:solidFill>
                      <a:schemeClr val="bg1"/>
                    </a:solidFill>
                  </a:rPr>
                  <a:t>Supports</a:t>
                </a:r>
              </a:p>
            </p:txBody>
          </p:sp>
        </p:grpSp>
      </p:grpSp>
      <p:grpSp>
        <p:nvGrpSpPr>
          <p:cNvPr id="40" name="Group 39"/>
          <p:cNvGrpSpPr/>
          <p:nvPr/>
        </p:nvGrpSpPr>
        <p:grpSpPr>
          <a:xfrm>
            <a:off x="5714351" y="2099055"/>
            <a:ext cx="3639188" cy="3486702"/>
            <a:chOff x="7640810" y="1974447"/>
            <a:chExt cx="4852250" cy="4648936"/>
          </a:xfrm>
        </p:grpSpPr>
        <p:sp>
          <p:nvSpPr>
            <p:cNvPr id="41" name="Rectangle 40"/>
            <p:cNvSpPr/>
            <p:nvPr/>
          </p:nvSpPr>
          <p:spPr>
            <a:xfrm>
              <a:off x="7640810" y="1974447"/>
              <a:ext cx="4462289" cy="46489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p:cNvSpPr/>
            <p:nvPr/>
          </p:nvSpPr>
          <p:spPr>
            <a:xfrm>
              <a:off x="8372405" y="5775494"/>
              <a:ext cx="4120655" cy="615553"/>
            </a:xfrm>
            <a:prstGeom prst="rect">
              <a:avLst/>
            </a:prstGeom>
          </p:spPr>
          <p:txBody>
            <a:bodyPr wrap="square">
              <a:spAutoFit/>
            </a:bodyPr>
            <a:lstStyle/>
            <a:p>
              <a:pPr algn="ctr"/>
              <a:r>
                <a:rPr lang="es-ES_tradnl" sz="1200" dirty="0" err="1">
                  <a:latin typeface="Helvetica Neue"/>
                </a:rPr>
                <a:t>Seascapes</a:t>
              </a:r>
              <a:r>
                <a:rPr lang="es-ES_tradnl" sz="1200" dirty="0">
                  <a:latin typeface="Helvetica Neue"/>
                </a:rPr>
                <a:t> </a:t>
              </a:r>
            </a:p>
            <a:p>
              <a:pPr algn="ctr"/>
              <a:r>
                <a:rPr lang="es-ES_tradnl" sz="1200" dirty="0">
                  <a:latin typeface="Helvetica Neue"/>
                </a:rPr>
                <a:t>(</a:t>
              </a:r>
              <a:r>
                <a:rPr lang="es-ES_tradnl" sz="1200" dirty="0" err="1">
                  <a:latin typeface="Helvetica Neue"/>
                </a:rPr>
                <a:t>see</a:t>
              </a:r>
              <a:r>
                <a:rPr lang="es-ES_tradnl" sz="1200" dirty="0">
                  <a:latin typeface="Helvetica Neue"/>
                </a:rPr>
                <a:t> </a:t>
              </a:r>
              <a:r>
                <a:rPr lang="es-ES_tradnl" sz="1200" dirty="0" err="1">
                  <a:latin typeface="Helvetica Neue"/>
                </a:rPr>
                <a:t>Kavanaugh</a:t>
              </a:r>
              <a:r>
                <a:rPr lang="es-ES_tradnl" sz="1200" dirty="0">
                  <a:latin typeface="Helvetica Neue"/>
                </a:rPr>
                <a:t> et al.).</a:t>
              </a:r>
              <a:endParaRPr lang="en-US" sz="1200" dirty="0">
                <a:latin typeface="Helvetica Neue"/>
              </a:endParaRPr>
            </a:p>
          </p:txBody>
        </p:sp>
        <p:pic>
          <p:nvPicPr>
            <p:cNvPr id="43" name="Picture 42"/>
            <p:cNvPicPr>
              <a:picLocks noChangeAspect="1"/>
            </p:cNvPicPr>
            <p:nvPr/>
          </p:nvPicPr>
          <p:blipFill rotWithShape="1">
            <a:blip r:embed="rId11">
              <a:clrChange>
                <a:clrFrom>
                  <a:srgbClr val="FFFFFF"/>
                </a:clrFrom>
                <a:clrTo>
                  <a:srgbClr val="FFFFFF">
                    <a:alpha val="0"/>
                  </a:srgbClr>
                </a:clrTo>
              </a:clrChange>
            </a:blip>
            <a:srcRect l="59411" r="11944" b="1631"/>
            <a:stretch/>
          </p:blipFill>
          <p:spPr>
            <a:xfrm>
              <a:off x="8687416" y="2536306"/>
              <a:ext cx="3396320" cy="3280205"/>
            </a:xfrm>
            <a:prstGeom prst="rect">
              <a:avLst/>
            </a:prstGeom>
            <a:ln>
              <a:noFill/>
            </a:ln>
          </p:spPr>
        </p:pic>
        <p:sp>
          <p:nvSpPr>
            <p:cNvPr id="44" name="Rectangle 43"/>
            <p:cNvSpPr/>
            <p:nvPr/>
          </p:nvSpPr>
          <p:spPr>
            <a:xfrm>
              <a:off x="10519346" y="3983906"/>
              <a:ext cx="262896" cy="21754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p:cNvSpPr/>
            <p:nvPr/>
          </p:nvSpPr>
          <p:spPr>
            <a:xfrm>
              <a:off x="10573473" y="4294014"/>
              <a:ext cx="231915" cy="3615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p:cNvSpPr/>
            <p:nvPr/>
          </p:nvSpPr>
          <p:spPr>
            <a:xfrm>
              <a:off x="10916214" y="5122626"/>
              <a:ext cx="244193" cy="33511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p:cNvSpPr/>
            <p:nvPr/>
          </p:nvSpPr>
          <p:spPr>
            <a:xfrm>
              <a:off x="11605996" y="4437548"/>
              <a:ext cx="215819" cy="35035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p:cNvSpPr/>
            <p:nvPr/>
          </p:nvSpPr>
          <p:spPr>
            <a:xfrm>
              <a:off x="10266156" y="3795897"/>
              <a:ext cx="253190" cy="15067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6" descr="Image result for satellite dish infographic "/>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2225" y="3874720"/>
              <a:ext cx="496139" cy="4635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result for satellite dish infographic "/>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61901" y="4470547"/>
              <a:ext cx="476182" cy="4449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satellite dish infographic "/>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74168" y="4785427"/>
              <a:ext cx="482514" cy="4508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satellite dish infographic "/>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8714" y="3504268"/>
              <a:ext cx="435612" cy="4070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Related image"/>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9116" t="8434" r="45138" b="18713"/>
            <a:stretch/>
          </p:blipFill>
          <p:spPr bwMode="auto">
            <a:xfrm>
              <a:off x="7882099" y="4143865"/>
              <a:ext cx="789202" cy="1020188"/>
            </a:xfrm>
            <a:prstGeom prst="rect">
              <a:avLst/>
            </a:prstGeom>
            <a:noFill/>
            <a:extLst>
              <a:ext uri="{909E8E84-426E-40dd-AFC4-6F175D3DCCD1}">
                <a14:hiddenFill xmlns:a14="http://schemas.microsoft.com/office/drawing/2010/main">
                  <a:solidFill>
                    <a:srgbClr val="FFFFFF"/>
                  </a:solidFill>
                </a14:hiddenFill>
              </a:ext>
            </a:extLst>
          </p:spPr>
        </p:pic>
        <p:sp>
          <p:nvSpPr>
            <p:cNvPr id="54" name="Right Arrow 53"/>
            <p:cNvSpPr/>
            <p:nvPr/>
          </p:nvSpPr>
          <p:spPr>
            <a:xfrm rot="10800000">
              <a:off x="8591793" y="4700111"/>
              <a:ext cx="1338380" cy="680590"/>
            </a:xfrm>
            <a:prstGeom prst="rightArrow">
              <a:avLst/>
            </a:prstGeom>
            <a:solidFill>
              <a:schemeClr val="bg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TextBox 54"/>
            <p:cNvSpPr txBox="1"/>
            <p:nvPr/>
          </p:nvSpPr>
          <p:spPr>
            <a:xfrm>
              <a:off x="8764745" y="4892882"/>
              <a:ext cx="1287105" cy="338555"/>
            </a:xfrm>
            <a:prstGeom prst="rect">
              <a:avLst/>
            </a:prstGeom>
            <a:noFill/>
          </p:spPr>
          <p:txBody>
            <a:bodyPr wrap="none" rtlCol="0">
              <a:spAutoFit/>
            </a:bodyPr>
            <a:lstStyle/>
            <a:p>
              <a:r>
                <a:rPr lang="en-US" sz="1050" dirty="0">
                  <a:solidFill>
                    <a:schemeClr val="bg1"/>
                  </a:solidFill>
                </a:rPr>
                <a:t>Seascape data</a:t>
              </a:r>
            </a:p>
          </p:txBody>
        </p:sp>
        <p:cxnSp>
          <p:nvCxnSpPr>
            <p:cNvPr id="56" name="Straight Arrow Connector 55"/>
            <p:cNvCxnSpPr/>
            <p:nvPr/>
          </p:nvCxnSpPr>
          <p:spPr>
            <a:xfrm flipV="1">
              <a:off x="8557879" y="3049836"/>
              <a:ext cx="150259" cy="117028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928705" y="3006870"/>
              <a:ext cx="1504026" cy="63218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8887054" y="2975425"/>
              <a:ext cx="2543487" cy="162517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909342" y="2997356"/>
              <a:ext cx="2122112" cy="191264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0" name="Picture 6" descr="Image result for satellite dish infographic "/>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9299" y="4286173"/>
              <a:ext cx="496876" cy="46426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amerigeoss 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3725" y="5164053"/>
              <a:ext cx="1214476" cy="72564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39282" y="2012754"/>
              <a:ext cx="1483975" cy="1187179"/>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p:cNvCxnSpPr/>
            <p:nvPr/>
          </p:nvCxnSpPr>
          <p:spPr>
            <a:xfrm>
              <a:off x="8917192" y="2997356"/>
              <a:ext cx="1888196" cy="142268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64" name="Picture 63"/>
          <p:cNvPicPr>
            <a:picLocks noChangeAspect="1"/>
          </p:cNvPicPr>
          <p:nvPr/>
        </p:nvPicPr>
        <p:blipFill>
          <a:blip r:embed="rId5"/>
          <a:stretch>
            <a:fillRect/>
          </a:stretch>
        </p:blipFill>
        <p:spPr>
          <a:xfrm>
            <a:off x="1356993" y="2260095"/>
            <a:ext cx="817067" cy="499997"/>
          </a:xfrm>
          <a:prstGeom prst="rect">
            <a:avLst/>
          </a:prstGeom>
        </p:spPr>
      </p:pic>
      <p:cxnSp>
        <p:nvCxnSpPr>
          <p:cNvPr id="65" name="Straight Arrow Connector 64"/>
          <p:cNvCxnSpPr/>
          <p:nvPr/>
        </p:nvCxnSpPr>
        <p:spPr>
          <a:xfrm>
            <a:off x="6636947" y="2837828"/>
            <a:ext cx="1450837" cy="79971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6" name="Down Arrow 65"/>
          <p:cNvSpPr/>
          <p:nvPr/>
        </p:nvSpPr>
        <p:spPr>
          <a:xfrm rot="3262519">
            <a:off x="5245388" y="1350545"/>
            <a:ext cx="228821" cy="61641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p:cNvSpPr/>
          <p:nvPr/>
        </p:nvSpPr>
        <p:spPr>
          <a:xfrm rot="18335105">
            <a:off x="5889535" y="1334670"/>
            <a:ext cx="228821" cy="640395"/>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115516" y="1059332"/>
            <a:ext cx="910762" cy="415498"/>
          </a:xfrm>
          <a:prstGeom prst="rect">
            <a:avLst/>
          </a:prstGeom>
        </p:spPr>
        <p:txBody>
          <a:bodyPr wrap="none">
            <a:spAutoFit/>
          </a:bodyPr>
          <a:lstStyle/>
          <a:p>
            <a:r>
              <a:rPr lang="es-ES_tradnl" sz="2100" u="sng" dirty="0" err="1" smtClean="0">
                <a:latin typeface="Helvetica Neue"/>
              </a:rPr>
              <a:t>Vision</a:t>
            </a:r>
            <a:endParaRPr lang="es-ES_tradnl" sz="2100" u="sng" dirty="0">
              <a:latin typeface="Helvetica Neue"/>
            </a:endParaRPr>
          </a:p>
        </p:txBody>
      </p:sp>
      <p:grpSp>
        <p:nvGrpSpPr>
          <p:cNvPr id="69" name="Group 68"/>
          <p:cNvGrpSpPr>
            <a:grpSpLocks noChangeAspect="1"/>
          </p:cNvGrpSpPr>
          <p:nvPr/>
        </p:nvGrpSpPr>
        <p:grpSpPr>
          <a:xfrm>
            <a:off x="760154" y="5676296"/>
            <a:ext cx="847786" cy="524624"/>
            <a:chOff x="8192034" y="271430"/>
            <a:chExt cx="3431352" cy="2123376"/>
          </a:xfrm>
        </p:grpSpPr>
        <p:pic>
          <p:nvPicPr>
            <p:cNvPr id="70" name="Shape 175"/>
            <p:cNvPicPr preferRelativeResize="0">
              <a:picLocks noChangeAspect="1"/>
            </p:cNvPicPr>
            <p:nvPr/>
          </p:nvPicPr>
          <p:blipFill rotWithShape="1">
            <a:blip r:embed="rId16">
              <a:alphaModFix/>
            </a:blip>
            <a:srcRect/>
            <a:stretch/>
          </p:blipFill>
          <p:spPr>
            <a:xfrm>
              <a:off x="9573611" y="271430"/>
              <a:ext cx="2049775" cy="2123376"/>
            </a:xfrm>
            <a:prstGeom prst="rect">
              <a:avLst/>
            </a:prstGeom>
            <a:noFill/>
            <a:ln>
              <a:noFill/>
            </a:ln>
          </p:spPr>
        </p:pic>
        <p:pic>
          <p:nvPicPr>
            <p:cNvPr id="71" name="Shape 174"/>
            <p:cNvPicPr preferRelativeResize="0"/>
            <p:nvPr/>
          </p:nvPicPr>
          <p:blipFill rotWithShape="1">
            <a:blip r:embed="rId17">
              <a:alphaModFix/>
            </a:blip>
            <a:srcRect l="7352" t="15631" r="56936" b="13861"/>
            <a:stretch/>
          </p:blipFill>
          <p:spPr>
            <a:xfrm>
              <a:off x="8192034" y="564592"/>
              <a:ext cx="1567076" cy="1514456"/>
            </a:xfrm>
            <a:prstGeom prst="rect">
              <a:avLst/>
            </a:prstGeom>
            <a:noFill/>
            <a:ln>
              <a:noFill/>
            </a:ln>
          </p:spPr>
        </p:pic>
      </p:grpSp>
      <p:pic>
        <p:nvPicPr>
          <p:cNvPr id="72" name="Picture 71"/>
          <p:cNvPicPr>
            <a:picLocks noChangeAspect="1"/>
          </p:cNvPicPr>
          <p:nvPr/>
        </p:nvPicPr>
        <p:blipFill>
          <a:blip r:embed="rId18"/>
          <a:stretch>
            <a:fillRect/>
          </a:stretch>
        </p:blipFill>
        <p:spPr>
          <a:xfrm>
            <a:off x="7258760" y="31360"/>
            <a:ext cx="1853884" cy="1107696"/>
          </a:xfrm>
          <a:prstGeom prst="rect">
            <a:avLst/>
          </a:prstGeom>
        </p:spPr>
      </p:pic>
    </p:spTree>
    <p:extLst>
      <p:ext uri="{BB962C8B-B14F-4D97-AF65-F5344CB8AC3E}">
        <p14:creationId xmlns:p14="http://schemas.microsoft.com/office/powerpoint/2010/main" val="20735219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title"/>
          </p:nvPr>
        </p:nvSpPr>
        <p:spPr>
          <a:xfrm>
            <a:off x="633413" y="177800"/>
            <a:ext cx="7877100" cy="1143200"/>
          </a:xfrm>
          <a:prstGeom prst="rect">
            <a:avLst/>
          </a:prstGeom>
        </p:spPr>
        <p:txBody>
          <a:bodyPr wrap="square" lIns="34275" tIns="34275" rIns="34275" bIns="34275" anchor="ctr" anchorCtr="0">
            <a:noAutofit/>
          </a:bodyPr>
          <a:lstStyle/>
          <a:p>
            <a:pPr marL="0" lvl="0" indent="0" rtl="0">
              <a:spcBef>
                <a:spcPts val="0"/>
              </a:spcBef>
              <a:spcAft>
                <a:spcPts val="0"/>
              </a:spcAft>
              <a:buNone/>
            </a:pPr>
            <a:r>
              <a:rPr lang="en-US" sz="2800" cap="all" dirty="0">
                <a:solidFill>
                  <a:schemeClr val="tx1"/>
                </a:solidFill>
                <a:latin typeface="+mj-lt"/>
                <a:ea typeface="+mj-ea"/>
                <a:cs typeface="+mj-cs"/>
              </a:rPr>
              <a:t>MBON EXPLORER</a:t>
            </a:r>
            <a:endParaRPr sz="2800" cap="all" dirty="0">
              <a:solidFill>
                <a:schemeClr val="tx1"/>
              </a:solidFill>
              <a:latin typeface="+mj-lt"/>
              <a:ea typeface="+mj-ea"/>
              <a:cs typeface="+mj-cs"/>
            </a:endParaRPr>
          </a:p>
        </p:txBody>
      </p:sp>
      <p:sp>
        <p:nvSpPr>
          <p:cNvPr id="724" name="Shape 724"/>
          <p:cNvSpPr txBox="1">
            <a:spLocks noGrp="1"/>
          </p:cNvSpPr>
          <p:nvPr>
            <p:ph type="body" idx="1"/>
          </p:nvPr>
        </p:nvSpPr>
        <p:spPr>
          <a:xfrm>
            <a:off x="11272" y="1803740"/>
            <a:ext cx="3492300" cy="3558791"/>
          </a:xfrm>
          <a:prstGeom prst="rect">
            <a:avLst/>
          </a:prstGeom>
        </p:spPr>
        <p:txBody>
          <a:bodyPr wrap="square" lIns="34275" tIns="34275" rIns="34275" bIns="34275" anchor="t" anchorCtr="0">
            <a:noAutofit/>
          </a:bodyPr>
          <a:lstStyle/>
          <a:p>
            <a:pPr marL="241300" lvl="0" indent="-152400" algn="ctr" rtl="0">
              <a:spcBef>
                <a:spcPts val="2200"/>
              </a:spcBef>
              <a:spcAft>
                <a:spcPts val="0"/>
              </a:spcAft>
              <a:buNone/>
            </a:pPr>
            <a:r>
              <a:rPr lang="en" sz="3000" b="1" u="sng" dirty="0">
                <a:solidFill>
                  <a:schemeClr val="tx1"/>
                </a:solidFill>
                <a:latin typeface="+mj-lt"/>
              </a:rPr>
              <a:t>Explorer</a:t>
            </a:r>
            <a:endParaRPr sz="3000" b="1" u="sng" dirty="0">
              <a:solidFill>
                <a:schemeClr val="tx1"/>
              </a:solidFill>
              <a:latin typeface="+mj-lt"/>
            </a:endParaRPr>
          </a:p>
          <a:p>
            <a:pPr marL="457200" lvl="0" indent="-323850" rtl="0">
              <a:spcBef>
                <a:spcPts val="2200"/>
              </a:spcBef>
              <a:spcAft>
                <a:spcPts val="0"/>
              </a:spcAft>
              <a:buSzPts val="1500"/>
              <a:buChar char="•"/>
            </a:pPr>
            <a:r>
              <a:rPr lang="en-US" dirty="0" smtClean="0">
                <a:solidFill>
                  <a:srgbClr val="000000"/>
                </a:solidFill>
                <a:latin typeface="+mn-lt"/>
                <a:ea typeface="ＭＳ Ｐゴシック" charset="0"/>
                <a:cs typeface="ＭＳ Ｐゴシック" charset="0"/>
              </a:rPr>
              <a:t>Written in open access code; provides global biological data (OBIS),</a:t>
            </a:r>
            <a:r>
              <a:rPr lang="en-US" dirty="0">
                <a:solidFill>
                  <a:srgbClr val="000000"/>
                </a:solidFill>
                <a:latin typeface="+mn-lt"/>
                <a:ea typeface="ＭＳ Ｐゴシック" charset="0"/>
                <a:cs typeface="ＭＳ Ｐゴシック" charset="0"/>
              </a:rPr>
              <a:t> </a:t>
            </a:r>
            <a:r>
              <a:rPr lang="en-US" dirty="0" smtClean="0">
                <a:solidFill>
                  <a:srgbClr val="000000"/>
                </a:solidFill>
                <a:latin typeface="+mn-lt"/>
                <a:ea typeface="ＭＳ Ｐゴシック" charset="0"/>
                <a:cs typeface="ＭＳ Ｐゴシック" charset="0"/>
              </a:rPr>
              <a:t>coupled with environmental data (SST, </a:t>
            </a:r>
            <a:r>
              <a:rPr lang="en-US" dirty="0" err="1" smtClean="0">
                <a:solidFill>
                  <a:srgbClr val="000000"/>
                </a:solidFill>
                <a:latin typeface="+mn-lt"/>
                <a:ea typeface="ＭＳ Ｐゴシック" charset="0"/>
                <a:cs typeface="ＭＳ Ｐゴシック" charset="0"/>
              </a:rPr>
              <a:t>Chla</a:t>
            </a:r>
            <a:r>
              <a:rPr lang="en-US" dirty="0" smtClean="0">
                <a:solidFill>
                  <a:srgbClr val="000000"/>
                </a:solidFill>
                <a:latin typeface="+mn-lt"/>
                <a:ea typeface="ＭＳ Ｐゴシック" charset="0"/>
                <a:cs typeface="ＭＳ Ｐゴシック" charset="0"/>
              </a:rPr>
              <a:t>, seascapes). </a:t>
            </a:r>
            <a:endParaRPr dirty="0">
              <a:solidFill>
                <a:srgbClr val="000000"/>
              </a:solidFill>
              <a:latin typeface="+mn-lt"/>
              <a:ea typeface="ＭＳ Ｐゴシック" charset="0"/>
              <a:cs typeface="ＭＳ Ｐゴシック" charset="0"/>
            </a:endParaRPr>
          </a:p>
        </p:txBody>
      </p:sp>
      <p:sp>
        <p:nvSpPr>
          <p:cNvPr id="726" name="Shape 726"/>
          <p:cNvSpPr txBox="1">
            <a:spLocks noGrp="1"/>
          </p:cNvSpPr>
          <p:nvPr>
            <p:ph type="body" idx="1"/>
          </p:nvPr>
        </p:nvSpPr>
        <p:spPr>
          <a:xfrm>
            <a:off x="5847770" y="1884534"/>
            <a:ext cx="3168505" cy="4198066"/>
          </a:xfrm>
          <a:prstGeom prst="rect">
            <a:avLst/>
          </a:prstGeom>
        </p:spPr>
        <p:txBody>
          <a:bodyPr wrap="square" lIns="34275" tIns="34275" rIns="34275" bIns="34275" anchor="t" anchorCtr="0">
            <a:noAutofit/>
          </a:bodyPr>
          <a:lstStyle/>
          <a:p>
            <a:pPr marL="241300" lvl="0" indent="-152400" algn="ctr" rtl="0">
              <a:spcBef>
                <a:spcPts val="2200"/>
              </a:spcBef>
              <a:spcAft>
                <a:spcPts val="0"/>
              </a:spcAft>
              <a:buNone/>
            </a:pPr>
            <a:r>
              <a:rPr lang="en" sz="3000" b="1" u="sng" dirty="0">
                <a:solidFill>
                  <a:schemeClr val="tx1"/>
                </a:solidFill>
                <a:latin typeface="+mj-lt"/>
              </a:rPr>
              <a:t>Infographic</a:t>
            </a:r>
            <a:endParaRPr sz="3000" b="1" u="sng" dirty="0">
              <a:solidFill>
                <a:schemeClr val="tx1"/>
              </a:solidFill>
              <a:latin typeface="+mj-lt"/>
            </a:endParaRPr>
          </a:p>
          <a:p>
            <a:pPr marL="457200" lvl="0" indent="-323850" rtl="0">
              <a:spcBef>
                <a:spcPts val="2200"/>
              </a:spcBef>
              <a:spcAft>
                <a:spcPts val="0"/>
              </a:spcAft>
              <a:buSzPts val="1500"/>
              <a:buChar char="•"/>
            </a:pPr>
            <a:r>
              <a:rPr lang="en" dirty="0" smtClean="0">
                <a:solidFill>
                  <a:srgbClr val="000000"/>
                </a:solidFill>
                <a:latin typeface="+mn-lt"/>
                <a:ea typeface="ＭＳ Ｐゴシック" charset="0"/>
                <a:cs typeface="ＭＳ Ｐゴシック" charset="0"/>
              </a:rPr>
              <a:t>infographi</a:t>
            </a:r>
            <a:r>
              <a:rPr lang="en-US" dirty="0" smtClean="0">
                <a:solidFill>
                  <a:srgbClr val="000000"/>
                </a:solidFill>
                <a:latin typeface="+mn-lt"/>
                <a:ea typeface="ＭＳ Ｐゴシック" charset="0"/>
                <a:cs typeface="ＭＳ Ｐゴシック" charset="0"/>
              </a:rPr>
              <a:t>c</a:t>
            </a:r>
            <a:r>
              <a:rPr lang="en" dirty="0" smtClean="0">
                <a:solidFill>
                  <a:srgbClr val="000000"/>
                </a:solidFill>
                <a:latin typeface="+mn-lt"/>
                <a:ea typeface="ＭＳ Ｐゴシック" charset="0"/>
                <a:cs typeface="ＭＳ Ｐゴシック" charset="0"/>
              </a:rPr>
              <a:t>: </a:t>
            </a:r>
            <a:r>
              <a:rPr lang="en" dirty="0">
                <a:solidFill>
                  <a:srgbClr val="000000"/>
                </a:solidFill>
                <a:latin typeface="+mn-lt"/>
                <a:ea typeface="ＭＳ Ｐゴシック" charset="0"/>
                <a:cs typeface="ＭＳ Ｐゴシック" charset="0"/>
              </a:rPr>
              <a:t>package of functions </a:t>
            </a:r>
            <a:r>
              <a:rPr lang="en" dirty="0" smtClean="0">
                <a:solidFill>
                  <a:srgbClr val="000000"/>
                </a:solidFill>
                <a:latin typeface="+mn-lt"/>
                <a:ea typeface="ＭＳ Ｐゴシック" charset="0"/>
                <a:cs typeface="ＭＳ Ｐゴシック" charset="0"/>
              </a:rPr>
              <a:t>to </a:t>
            </a:r>
            <a:r>
              <a:rPr lang="en" dirty="0">
                <a:solidFill>
                  <a:srgbClr val="000000"/>
                </a:solidFill>
                <a:latin typeface="+mn-lt"/>
                <a:ea typeface="ＭＳ Ｐゴシック" charset="0"/>
                <a:cs typeface="ＭＳ Ｐゴシック" charset="0"/>
              </a:rPr>
              <a:t>create interactive infographics linking habitat scenes with interactive plots for serving on any </a:t>
            </a:r>
            <a:r>
              <a:rPr lang="en" dirty="0" smtClean="0">
                <a:solidFill>
                  <a:srgbClr val="000000"/>
                </a:solidFill>
                <a:latin typeface="+mn-lt"/>
                <a:ea typeface="ＭＳ Ｐゴシック" charset="0"/>
                <a:cs typeface="ＭＳ Ｐゴシック" charset="0"/>
              </a:rPr>
              <a:t>website</a:t>
            </a:r>
            <a:r>
              <a:rPr lang="en-US" dirty="0" smtClean="0">
                <a:solidFill>
                  <a:srgbClr val="000000"/>
                </a:solidFill>
                <a:latin typeface="+mn-lt"/>
                <a:ea typeface="ＭＳ Ｐゴシック" charset="0"/>
                <a:cs typeface="ＭＳ Ｐゴシック" charset="0"/>
              </a:rPr>
              <a:t>.</a:t>
            </a:r>
            <a:endParaRPr dirty="0">
              <a:solidFill>
                <a:srgbClr val="000000"/>
              </a:solidFill>
              <a:latin typeface="+mn-lt"/>
              <a:ea typeface="ＭＳ Ｐゴシック" charset="0"/>
              <a:cs typeface="ＭＳ Ｐゴシック" charset="0"/>
            </a:endParaRPr>
          </a:p>
        </p:txBody>
      </p:sp>
      <p:sp>
        <p:nvSpPr>
          <p:cNvPr id="727" name="Shape 727"/>
          <p:cNvSpPr txBox="1"/>
          <p:nvPr/>
        </p:nvSpPr>
        <p:spPr>
          <a:xfrm>
            <a:off x="2704650" y="1542900"/>
            <a:ext cx="3734700" cy="891600"/>
          </a:xfrm>
          <a:prstGeom prst="rect">
            <a:avLst/>
          </a:prstGeom>
          <a:noFill/>
          <a:ln>
            <a:noFill/>
          </a:ln>
        </p:spPr>
        <p:txBody>
          <a:bodyPr wrap="square" lIns="91425" tIns="91425" rIns="91425" bIns="91425" anchor="ctr" anchorCtr="0">
            <a:noAutofit/>
          </a:bodyPr>
          <a:lstStyle/>
          <a:p>
            <a:pPr marL="0" lvl="0" indent="0" algn="ctr" rtl="0">
              <a:spcBef>
                <a:spcPts val="2200"/>
              </a:spcBef>
              <a:spcAft>
                <a:spcPts val="0"/>
              </a:spcAft>
              <a:buNone/>
            </a:pPr>
            <a:r>
              <a:rPr lang="en" sz="2000" u="sng">
                <a:latin typeface="Helvetica Neue"/>
                <a:ea typeface="Helvetica Neue"/>
                <a:cs typeface="Helvetica Neue"/>
                <a:sym typeface="Helvetica Neue"/>
                <a:hlinkClick r:id="rId3"/>
              </a:rPr>
              <a:t>github.com/marinebon</a:t>
            </a:r>
            <a:r>
              <a:rPr lang="en" sz="2000">
                <a:latin typeface="Helvetica Neue"/>
                <a:ea typeface="Helvetica Neue"/>
                <a:cs typeface="Helvetica Neue"/>
                <a:sym typeface="Helvetica Neue"/>
              </a:rPr>
              <a:t> </a:t>
            </a:r>
            <a:endParaRPr/>
          </a:p>
        </p:txBody>
      </p:sp>
      <p:pic>
        <p:nvPicPr>
          <p:cNvPr id="728" name="Shape 728"/>
          <p:cNvPicPr preferRelativeResize="0"/>
          <p:nvPr/>
        </p:nvPicPr>
        <p:blipFill>
          <a:blip r:embed="rId4">
            <a:alphaModFix/>
          </a:blip>
          <a:stretch>
            <a:fillRect/>
          </a:stretch>
        </p:blipFill>
        <p:spPr>
          <a:xfrm>
            <a:off x="78250" y="101603"/>
            <a:ext cx="2626399" cy="1702138"/>
          </a:xfrm>
          <a:prstGeom prst="rect">
            <a:avLst/>
          </a:prstGeom>
          <a:noFill/>
          <a:ln>
            <a:noFill/>
          </a:ln>
        </p:spPr>
      </p:pic>
      <p:pic>
        <p:nvPicPr>
          <p:cNvPr id="729" name="Shape 729"/>
          <p:cNvPicPr preferRelativeResize="0"/>
          <p:nvPr/>
        </p:nvPicPr>
        <p:blipFill>
          <a:blip r:embed="rId5">
            <a:alphaModFix/>
          </a:blip>
          <a:stretch>
            <a:fillRect/>
          </a:stretch>
        </p:blipFill>
        <p:spPr>
          <a:xfrm>
            <a:off x="4428121" y="2511734"/>
            <a:ext cx="655325" cy="873767"/>
          </a:xfrm>
          <a:prstGeom prst="rect">
            <a:avLst/>
          </a:prstGeom>
          <a:noFill/>
          <a:ln>
            <a:noFill/>
          </a:ln>
        </p:spPr>
      </p:pic>
      <p:pic>
        <p:nvPicPr>
          <p:cNvPr id="740" name="Shape 740"/>
          <p:cNvPicPr preferRelativeResize="0"/>
          <p:nvPr/>
        </p:nvPicPr>
        <p:blipFill>
          <a:blip r:embed="rId6">
            <a:alphaModFix/>
          </a:blip>
          <a:stretch>
            <a:fillRect/>
          </a:stretch>
        </p:blipFill>
        <p:spPr>
          <a:xfrm>
            <a:off x="6520816" y="101600"/>
            <a:ext cx="2495459" cy="1713399"/>
          </a:xfrm>
          <a:prstGeom prst="rect">
            <a:avLst/>
          </a:prstGeom>
          <a:noFill/>
          <a:ln>
            <a:noFill/>
          </a:ln>
        </p:spPr>
      </p:pic>
      <p:sp>
        <p:nvSpPr>
          <p:cNvPr id="2" name="Rectangle 1"/>
          <p:cNvSpPr/>
          <p:nvPr/>
        </p:nvSpPr>
        <p:spPr>
          <a:xfrm>
            <a:off x="3311539" y="5177865"/>
            <a:ext cx="5647024" cy="707886"/>
          </a:xfrm>
          <a:prstGeom prst="rect">
            <a:avLst/>
          </a:prstGeom>
        </p:spPr>
        <p:txBody>
          <a:bodyPr wrap="none">
            <a:spAutoFit/>
          </a:bodyPr>
          <a:lstStyle/>
          <a:p>
            <a:r>
              <a:rPr lang="en-US" sz="2000" dirty="0" smtClean="0"/>
              <a:t>Contact: Frank Muller-</a:t>
            </a:r>
            <a:r>
              <a:rPr lang="en-US" sz="2000" dirty="0" err="1" smtClean="0"/>
              <a:t>Kager</a:t>
            </a:r>
            <a:r>
              <a:rPr lang="en-US" sz="2000" dirty="0"/>
              <a:t>: </a:t>
            </a:r>
            <a:r>
              <a:rPr lang="en-US" sz="2000" dirty="0">
                <a:hlinkClick r:id="rId7"/>
              </a:rPr>
              <a:t>carib@</a:t>
            </a:r>
            <a:r>
              <a:rPr lang="en-US" sz="2000" dirty="0" smtClean="0">
                <a:hlinkClick r:id="rId7"/>
              </a:rPr>
              <a:t>usf.edu</a:t>
            </a:r>
            <a:r>
              <a:rPr lang="en-US" sz="2000" dirty="0" smtClean="0"/>
              <a:t> </a:t>
            </a:r>
          </a:p>
          <a:p>
            <a:r>
              <a:rPr lang="en-US" sz="2000" dirty="0" smtClean="0"/>
              <a:t>               Enrique Montes: </a:t>
            </a:r>
            <a:r>
              <a:rPr lang="en-US" sz="2000" dirty="0">
                <a:hlinkClick r:id="rId8"/>
              </a:rPr>
              <a:t>emontesh@</a:t>
            </a:r>
            <a:r>
              <a:rPr lang="en-US" sz="2000" dirty="0" smtClean="0">
                <a:hlinkClick r:id="rId8"/>
              </a:rPr>
              <a:t>mail.usf.edu</a:t>
            </a:r>
            <a:r>
              <a:rPr lang="en-US" sz="2000" dirty="0" smtClean="0"/>
              <a:t> </a:t>
            </a:r>
            <a:endParaRPr lang="en-US" sz="2000" dirty="0"/>
          </a:p>
        </p:txBody>
      </p:sp>
    </p:spTree>
    <p:extLst>
      <p:ext uri="{BB962C8B-B14F-4D97-AF65-F5344CB8AC3E}">
        <p14:creationId xmlns:p14="http://schemas.microsoft.com/office/powerpoint/2010/main" val="4081271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1100" y="1"/>
            <a:ext cx="7886700" cy="1325563"/>
          </a:xfrm>
        </p:spPr>
        <p:txBody>
          <a:bodyPr/>
          <a:lstStyle/>
          <a:p>
            <a:r>
              <a:rPr lang="es-ES_tradnl" dirty="0" err="1" smtClean="0"/>
              <a:t>Species</a:t>
            </a:r>
            <a:r>
              <a:rPr lang="es-ES_tradnl" dirty="0" smtClean="0"/>
              <a:t> </a:t>
            </a:r>
            <a:r>
              <a:rPr lang="es-ES_tradnl" dirty="0" err="1" smtClean="0"/>
              <a:t>richness</a:t>
            </a:r>
            <a:r>
              <a:rPr lang="es-ES_tradnl" dirty="0"/>
              <a:t> </a:t>
            </a:r>
            <a:r>
              <a:rPr lang="es-ES_tradnl" dirty="0" err="1" smtClean="0"/>
              <a:t>from</a:t>
            </a:r>
            <a:r>
              <a:rPr lang="es-ES_tradnl" dirty="0" smtClean="0"/>
              <a:t> OBIS records</a:t>
            </a:r>
            <a:endParaRPr lang="en-US" dirty="0"/>
          </a:p>
        </p:txBody>
      </p:sp>
      <p:pic>
        <p:nvPicPr>
          <p:cNvPr id="5" name="Picture 4"/>
          <p:cNvPicPr>
            <a:picLocks noChangeAspect="1"/>
          </p:cNvPicPr>
          <p:nvPr/>
        </p:nvPicPr>
        <p:blipFill rotWithShape="1">
          <a:blip r:embed="rId3"/>
          <a:srcRect l="35" t="8799" r="51145" b="31111"/>
          <a:stretch/>
        </p:blipFill>
        <p:spPr>
          <a:xfrm>
            <a:off x="346975" y="1131363"/>
            <a:ext cx="8419463" cy="3886200"/>
          </a:xfrm>
          <a:prstGeom prst="rect">
            <a:avLst/>
          </a:prstGeom>
        </p:spPr>
      </p:pic>
      <p:sp>
        <p:nvSpPr>
          <p:cNvPr id="6" name="TextBox 5"/>
          <p:cNvSpPr txBox="1"/>
          <p:nvPr/>
        </p:nvSpPr>
        <p:spPr>
          <a:xfrm>
            <a:off x="2601277" y="5197748"/>
            <a:ext cx="4378122" cy="523220"/>
          </a:xfrm>
          <a:prstGeom prst="rect">
            <a:avLst/>
          </a:prstGeom>
          <a:noFill/>
        </p:spPr>
        <p:txBody>
          <a:bodyPr wrap="none" rtlCol="0">
            <a:spAutoFit/>
          </a:bodyPr>
          <a:lstStyle/>
          <a:p>
            <a:r>
              <a:rPr lang="en-US" sz="2800" dirty="0" smtClean="0"/>
              <a:t>http://www.marinebon.org/</a:t>
            </a:r>
            <a:endParaRPr lang="en-US" sz="2800" dirty="0"/>
          </a:p>
        </p:txBody>
      </p:sp>
    </p:spTree>
    <p:extLst>
      <p:ext uri="{BB962C8B-B14F-4D97-AF65-F5344CB8AC3E}">
        <p14:creationId xmlns:p14="http://schemas.microsoft.com/office/powerpoint/2010/main" val="28102979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74140" y="39661"/>
            <a:ext cx="82412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all" dirty="0"/>
              <a:t>Extinction risk for species observed inside versus outside marine protected areas</a:t>
            </a:r>
          </a:p>
        </p:txBody>
      </p:sp>
      <p:pic>
        <p:nvPicPr>
          <p:cNvPr id="6" name="Picture 5"/>
          <p:cNvPicPr>
            <a:picLocks noChangeAspect="1"/>
          </p:cNvPicPr>
          <p:nvPr/>
        </p:nvPicPr>
        <p:blipFill rotWithShape="1">
          <a:blip r:embed="rId3"/>
          <a:srcRect t="8518" r="50729" b="31111"/>
          <a:stretch/>
        </p:blipFill>
        <p:spPr>
          <a:xfrm>
            <a:off x="349053" y="1175424"/>
            <a:ext cx="8457850" cy="3886200"/>
          </a:xfrm>
          <a:prstGeom prst="rect">
            <a:avLst/>
          </a:prstGeom>
        </p:spPr>
      </p:pic>
      <p:sp>
        <p:nvSpPr>
          <p:cNvPr id="7" name="TextBox 6"/>
          <p:cNvSpPr txBox="1"/>
          <p:nvPr/>
        </p:nvSpPr>
        <p:spPr>
          <a:xfrm>
            <a:off x="2601277" y="5197748"/>
            <a:ext cx="4378122" cy="523220"/>
          </a:xfrm>
          <a:prstGeom prst="rect">
            <a:avLst/>
          </a:prstGeom>
          <a:noFill/>
        </p:spPr>
        <p:txBody>
          <a:bodyPr wrap="none" rtlCol="0">
            <a:spAutoFit/>
          </a:bodyPr>
          <a:lstStyle/>
          <a:p>
            <a:r>
              <a:rPr lang="en-US" sz="2800" dirty="0" smtClean="0"/>
              <a:t>http://www.marinebon.org/</a:t>
            </a:r>
            <a:endParaRPr lang="en-US" sz="2800" dirty="0"/>
          </a:p>
        </p:txBody>
      </p:sp>
    </p:spTree>
    <p:extLst>
      <p:ext uri="{BB962C8B-B14F-4D97-AF65-F5344CB8AC3E}">
        <p14:creationId xmlns:p14="http://schemas.microsoft.com/office/powerpoint/2010/main" val="14824642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8889" r="50313" b="18519"/>
          <a:stretch/>
        </p:blipFill>
        <p:spPr>
          <a:xfrm>
            <a:off x="942975" y="1176840"/>
            <a:ext cx="7093307" cy="3886200"/>
          </a:xfrm>
          <a:prstGeom prst="rect">
            <a:avLst/>
          </a:prstGeom>
        </p:spPr>
      </p:pic>
      <p:sp>
        <p:nvSpPr>
          <p:cNvPr id="4" name="Title 3"/>
          <p:cNvSpPr txBox="1">
            <a:spLocks/>
          </p:cNvSpPr>
          <p:nvPr/>
        </p:nvSpPr>
        <p:spPr>
          <a:xfrm>
            <a:off x="734914" y="10215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cap="all" dirty="0"/>
              <a:t>Satellite surface chlorophyll</a:t>
            </a:r>
          </a:p>
        </p:txBody>
      </p:sp>
      <p:pic>
        <p:nvPicPr>
          <p:cNvPr id="5" name="Picture 4"/>
          <p:cNvPicPr>
            <a:picLocks noChangeAspect="1"/>
          </p:cNvPicPr>
          <p:nvPr/>
        </p:nvPicPr>
        <p:blipFill>
          <a:blip r:embed="rId4"/>
          <a:stretch>
            <a:fillRect/>
          </a:stretch>
        </p:blipFill>
        <p:spPr>
          <a:xfrm>
            <a:off x="257175" y="4246729"/>
            <a:ext cx="5505450" cy="2060911"/>
          </a:xfrm>
          <a:prstGeom prst="rect">
            <a:avLst/>
          </a:prstGeom>
          <a:ln>
            <a:solidFill>
              <a:schemeClr val="tx1"/>
            </a:solidFill>
          </a:ln>
        </p:spPr>
      </p:pic>
      <p:cxnSp>
        <p:nvCxnSpPr>
          <p:cNvPr id="8" name="Straight Arrow Connector 7"/>
          <p:cNvCxnSpPr/>
          <p:nvPr/>
        </p:nvCxnSpPr>
        <p:spPr>
          <a:xfrm flipH="1">
            <a:off x="4895850" y="3450140"/>
            <a:ext cx="1400175" cy="1371600"/>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28002" y="3368275"/>
            <a:ext cx="1001087" cy="646331"/>
          </a:xfrm>
          <a:prstGeom prst="rect">
            <a:avLst/>
          </a:prstGeom>
          <a:noFill/>
        </p:spPr>
        <p:txBody>
          <a:bodyPr wrap="square" rtlCol="0">
            <a:spAutoFit/>
          </a:bodyPr>
          <a:lstStyle/>
          <a:p>
            <a:r>
              <a:rPr lang="en-US" dirty="0" smtClean="0"/>
              <a:t>Orinoco plume</a:t>
            </a:r>
            <a:endParaRPr lang="en-US" dirty="0"/>
          </a:p>
        </p:txBody>
      </p:sp>
      <p:cxnSp>
        <p:nvCxnSpPr>
          <p:cNvPr id="11" name="Straight Arrow Connector 10"/>
          <p:cNvCxnSpPr/>
          <p:nvPr/>
        </p:nvCxnSpPr>
        <p:spPr>
          <a:xfrm flipH="1">
            <a:off x="6466066" y="3691440"/>
            <a:ext cx="307619" cy="44450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5490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9630" r="50521" b="20371"/>
          <a:stretch/>
        </p:blipFill>
        <p:spPr>
          <a:xfrm>
            <a:off x="900321" y="1153640"/>
            <a:ext cx="7325179" cy="3886200"/>
          </a:xfrm>
          <a:prstGeom prst="rect">
            <a:avLst/>
          </a:prstGeom>
        </p:spPr>
      </p:pic>
      <p:sp>
        <p:nvSpPr>
          <p:cNvPr id="4" name="Title 3"/>
          <p:cNvSpPr txBox="1">
            <a:spLocks/>
          </p:cNvSpPr>
          <p:nvPr/>
        </p:nvSpPr>
        <p:spPr>
          <a:xfrm>
            <a:off x="625172" y="1458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cap="all" dirty="0"/>
              <a:t>Satellite surface temperature (SST)</a:t>
            </a:r>
          </a:p>
        </p:txBody>
      </p:sp>
      <p:pic>
        <p:nvPicPr>
          <p:cNvPr id="8" name="Picture 7"/>
          <p:cNvPicPr>
            <a:picLocks noChangeAspect="1"/>
          </p:cNvPicPr>
          <p:nvPr/>
        </p:nvPicPr>
        <p:blipFill>
          <a:blip r:embed="rId4"/>
          <a:stretch>
            <a:fillRect/>
          </a:stretch>
        </p:blipFill>
        <p:spPr>
          <a:xfrm>
            <a:off x="224851" y="4455640"/>
            <a:ext cx="5480833" cy="2057400"/>
          </a:xfrm>
          <a:prstGeom prst="rect">
            <a:avLst/>
          </a:prstGeom>
          <a:ln>
            <a:solidFill>
              <a:schemeClr val="tx1"/>
            </a:solidFill>
          </a:ln>
        </p:spPr>
      </p:pic>
      <p:cxnSp>
        <p:nvCxnSpPr>
          <p:cNvPr id="6" name="Straight Arrow Connector 5"/>
          <p:cNvCxnSpPr/>
          <p:nvPr/>
        </p:nvCxnSpPr>
        <p:spPr>
          <a:xfrm flipH="1">
            <a:off x="5005596" y="4265140"/>
            <a:ext cx="314325" cy="635000"/>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9288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User-developed platforms </a:t>
            </a:r>
            <a:endParaRPr lang="en-US" dirty="0"/>
          </a:p>
        </p:txBody>
      </p:sp>
      <p:sp>
        <p:nvSpPr>
          <p:cNvPr id="3" name="Content Placeholder 2"/>
          <p:cNvSpPr>
            <a:spLocks noGrp="1"/>
          </p:cNvSpPr>
          <p:nvPr>
            <p:ph idx="1"/>
          </p:nvPr>
        </p:nvSpPr>
        <p:spPr>
          <a:xfrm>
            <a:off x="501685" y="1100628"/>
            <a:ext cx="7979933" cy="3775824"/>
          </a:xfrm>
        </p:spPr>
        <p:txBody>
          <a:bodyPr>
            <a:normAutofit lnSpcReduction="10000"/>
          </a:bodyPr>
          <a:lstStyle/>
          <a:p>
            <a:r>
              <a:rPr lang="en-US" sz="1800" dirty="0" smtClean="0"/>
              <a:t>AFAI near real time products: </a:t>
            </a:r>
            <a:r>
              <a:rPr lang="en-US" sz="1800" dirty="0" err="1" smtClean="0"/>
              <a:t>SaWS</a:t>
            </a:r>
            <a:r>
              <a:rPr lang="en-US" sz="1800" dirty="0" smtClean="0"/>
              <a:t> </a:t>
            </a:r>
          </a:p>
          <a:p>
            <a:r>
              <a:rPr lang="en-US" sz="1800" dirty="0"/>
              <a:t>	</a:t>
            </a:r>
            <a:r>
              <a:rPr lang="en-US" sz="1800" dirty="0" smtClean="0"/>
              <a:t>(</a:t>
            </a:r>
            <a:r>
              <a:rPr lang="en-US" sz="1800" dirty="0">
                <a:hlinkClick r:id="rId3"/>
              </a:rPr>
              <a:t>http://optics.marine.usf.edu/projects/SaWS.html</a:t>
            </a:r>
            <a:r>
              <a:rPr lang="en-US" sz="1800" dirty="0" smtClean="0"/>
              <a:t>)</a:t>
            </a:r>
          </a:p>
          <a:p>
            <a:r>
              <a:rPr lang="en-US" sz="1800" dirty="0" smtClean="0"/>
              <a:t>NOAA Resources (e.g. Coral Reef Watch)</a:t>
            </a:r>
          </a:p>
          <a:p>
            <a:r>
              <a:rPr lang="en-US" sz="1800" dirty="0" smtClean="0"/>
              <a:t>Online teaching resources/Remote Sensing courses</a:t>
            </a:r>
          </a:p>
          <a:p>
            <a:r>
              <a:rPr lang="en-US" sz="1800" dirty="0" smtClean="0"/>
              <a:t>Freely available data from multiple sites</a:t>
            </a:r>
          </a:p>
          <a:p>
            <a:r>
              <a:rPr lang="en-US" sz="1800" dirty="0" smtClean="0"/>
              <a:t>COVERAGE (CEOS </a:t>
            </a:r>
            <a:r>
              <a:rPr lang="en-US" sz="1800" dirty="0"/>
              <a:t>initiative; </a:t>
            </a:r>
            <a:r>
              <a:rPr lang="en-US" sz="1800" dirty="0">
                <a:hlinkClick r:id="rId4" action="ppaction://hlinkfile"/>
              </a:rPr>
              <a:t>ftp://podaac.jpl.nasa.gov/misc/outgoing/jorge/CEOS/</a:t>
            </a:r>
            <a:r>
              <a:rPr lang="en-US" sz="1800" dirty="0" smtClean="0">
                <a:hlinkClick r:id="rId4" action="ppaction://hlinkfile"/>
              </a:rPr>
              <a:t>noaapresentation.pdf</a:t>
            </a:r>
            <a:r>
              <a:rPr lang="en-US" sz="1800" dirty="0" smtClean="0"/>
              <a:t>)</a:t>
            </a:r>
          </a:p>
          <a:p>
            <a:endParaRPr lang="en-US" sz="1800" dirty="0" smtClean="0"/>
          </a:p>
          <a:p>
            <a:r>
              <a:rPr lang="en-US" sz="2400" dirty="0" smtClean="0">
                <a:solidFill>
                  <a:schemeClr val="accent4"/>
                </a:solidFill>
              </a:rPr>
              <a:t>What is the current regional data infrastructure?</a:t>
            </a:r>
          </a:p>
          <a:p>
            <a:r>
              <a:rPr lang="en-US" sz="2400" dirty="0" smtClean="0">
                <a:solidFill>
                  <a:schemeClr val="accent4"/>
                </a:solidFill>
              </a:rPr>
              <a:t>What are the data policies?</a:t>
            </a:r>
            <a:endParaRPr lang="en-US" sz="2400" dirty="0">
              <a:solidFill>
                <a:schemeClr val="accent4"/>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9707" b="10673"/>
          <a:stretch/>
        </p:blipFill>
        <p:spPr>
          <a:xfrm>
            <a:off x="190203" y="5216445"/>
            <a:ext cx="1549936" cy="1157398"/>
          </a:xfrm>
          <a:prstGeom prst="rect">
            <a:avLst/>
          </a:prstGeom>
        </p:spPr>
      </p:pic>
    </p:spTree>
    <p:extLst>
      <p:ext uri="{BB962C8B-B14F-4D97-AF65-F5344CB8AC3E}">
        <p14:creationId xmlns:p14="http://schemas.microsoft.com/office/powerpoint/2010/main" val="102359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829976" y="-273778"/>
            <a:ext cx="6017245" cy="5466519"/>
          </a:xfrm>
        </p:spPr>
        <p:txBody>
          <a:bodyPr/>
          <a:lstStyle/>
          <a:p>
            <a:r>
              <a:rPr lang="en-US" dirty="0" smtClean="0">
                <a:solidFill>
                  <a:schemeClr val="bg1"/>
                </a:solidFill>
              </a:rPr>
              <a:t>Become part of </a:t>
            </a:r>
            <a:r>
              <a:rPr lang="en-US" dirty="0">
                <a:solidFill>
                  <a:schemeClr val="bg1"/>
                </a:solidFill>
              </a:rPr>
              <a:t>ongoing </a:t>
            </a:r>
            <a:r>
              <a:rPr lang="en-US" dirty="0" smtClean="0">
                <a:solidFill>
                  <a:schemeClr val="bg1"/>
                </a:solidFill>
              </a:rPr>
              <a:t/>
            </a:r>
            <a:br>
              <a:rPr lang="en-US" dirty="0" smtClean="0">
                <a:solidFill>
                  <a:schemeClr val="bg1"/>
                </a:solidFill>
              </a:rPr>
            </a:br>
            <a:r>
              <a:rPr lang="en-US" dirty="0" smtClean="0">
                <a:solidFill>
                  <a:schemeClr val="bg1"/>
                </a:solidFill>
              </a:rPr>
              <a:t>efforts</a:t>
            </a: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r>
              <a:rPr lang="en-US" dirty="0" smtClean="0">
                <a:solidFill>
                  <a:srgbClr val="0E58C4"/>
                </a:solidFill>
              </a:rPr>
              <a:t>~</a:t>
            </a:r>
            <a:r>
              <a:rPr lang="en-US" sz="2400" dirty="0" smtClean="0">
                <a:solidFill>
                  <a:schemeClr val="bg2">
                    <a:lumMod val="50000"/>
                  </a:schemeClr>
                </a:solidFill>
              </a:rPr>
              <a:t>g7 future of oceans and seas </a:t>
            </a:r>
            <a:r>
              <a:rPr lang="en-US" sz="2400" dirty="0" err="1" smtClean="0">
                <a:solidFill>
                  <a:schemeClr val="bg2">
                    <a:lumMod val="50000"/>
                  </a:schemeClr>
                </a:solidFill>
              </a:rPr>
              <a:t>wg</a:t>
            </a:r>
            <a:r>
              <a:rPr lang="en-US" sz="2400" dirty="0" smtClean="0">
                <a:solidFill>
                  <a:schemeClr val="bg2">
                    <a:lumMod val="50000"/>
                  </a:schemeClr>
                </a:solidFill>
              </a:rPr>
              <a:t/>
            </a:r>
            <a:br>
              <a:rPr lang="en-US" sz="2400" dirty="0" smtClean="0">
                <a:solidFill>
                  <a:schemeClr val="bg2">
                    <a:lumMod val="50000"/>
                  </a:schemeClr>
                </a:solidFill>
              </a:rPr>
            </a:br>
            <a:r>
              <a:rPr lang="en-US" sz="2400" dirty="0" smtClean="0">
                <a:solidFill>
                  <a:schemeClr val="bg2">
                    <a:lumMod val="50000"/>
                  </a:schemeClr>
                </a:solidFill>
              </a:rPr>
              <a:t>~</a:t>
            </a:r>
            <a:r>
              <a:rPr lang="en-US" sz="2400" dirty="0" err="1" smtClean="0">
                <a:solidFill>
                  <a:schemeClr val="bg2">
                    <a:lumMod val="50000"/>
                  </a:schemeClr>
                </a:solidFill>
              </a:rPr>
              <a:t>goos</a:t>
            </a:r>
            <a:r>
              <a:rPr lang="en-US" sz="2400" dirty="0" smtClean="0">
                <a:solidFill>
                  <a:schemeClr val="bg2">
                    <a:lumMod val="50000"/>
                  </a:schemeClr>
                </a:solidFill>
              </a:rPr>
              <a:t>/oceanobs19</a:t>
            </a:r>
            <a:br>
              <a:rPr lang="en-US" sz="2400" dirty="0" smtClean="0">
                <a:solidFill>
                  <a:schemeClr val="bg2">
                    <a:lumMod val="50000"/>
                  </a:schemeClr>
                </a:solidFill>
              </a:rPr>
            </a:br>
            <a:r>
              <a:rPr lang="en-US" sz="2400" dirty="0" smtClean="0">
                <a:solidFill>
                  <a:schemeClr val="bg2">
                    <a:lumMod val="50000"/>
                  </a:schemeClr>
                </a:solidFill>
              </a:rPr>
              <a:t>~geo/</a:t>
            </a:r>
            <a:r>
              <a:rPr lang="en-US" sz="2400" dirty="0" err="1" smtClean="0">
                <a:solidFill>
                  <a:schemeClr val="bg2">
                    <a:lumMod val="50000"/>
                  </a:schemeClr>
                </a:solidFill>
              </a:rPr>
              <a:t>geobon</a:t>
            </a:r>
            <a:r>
              <a:rPr lang="en-US" sz="2400" dirty="0" smtClean="0">
                <a:solidFill>
                  <a:schemeClr val="bg2">
                    <a:lumMod val="50000"/>
                  </a:schemeClr>
                </a:solidFill>
              </a:rPr>
              <a:t>/</a:t>
            </a:r>
            <a:r>
              <a:rPr lang="en-US" sz="2400" dirty="0" err="1" smtClean="0">
                <a:solidFill>
                  <a:schemeClr val="bg2">
                    <a:lumMod val="50000"/>
                  </a:schemeClr>
                </a:solidFill>
              </a:rPr>
              <a:t>amerigeoss</a:t>
            </a: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rgbClr val="000000"/>
                </a:solidFill>
              </a:rPr>
              <a:t>Take </a:t>
            </a:r>
            <a:r>
              <a:rPr lang="en-US" dirty="0">
                <a:solidFill>
                  <a:srgbClr val="000000"/>
                </a:solidFill>
              </a:rPr>
              <a:t>advantage of existing tools</a:t>
            </a:r>
            <a:br>
              <a:rPr lang="en-US" dirty="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Ask </a:t>
            </a:r>
            <a:r>
              <a:rPr lang="en-US" dirty="0">
                <a:solidFill>
                  <a:srgbClr val="000000"/>
                </a:solidFill>
              </a:rPr>
              <a:t>questions</a:t>
            </a:r>
            <a:br>
              <a:rPr lang="en-US" dirty="0">
                <a:solidFill>
                  <a:srgbClr val="000000"/>
                </a:solidFill>
              </a:rPr>
            </a:br>
            <a:endParaRPr lang="en-US" dirty="0">
              <a:solidFill>
                <a:srgbClr val="000000"/>
              </a:solidFill>
            </a:endParaRPr>
          </a:p>
        </p:txBody>
      </p:sp>
      <p:sp>
        <p:nvSpPr>
          <p:cNvPr id="3" name="TextBox 2"/>
          <p:cNvSpPr txBox="1"/>
          <p:nvPr/>
        </p:nvSpPr>
        <p:spPr>
          <a:xfrm>
            <a:off x="12557812" y="36063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80468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9140000">
            <a:off x="1023212" y="1961936"/>
            <a:ext cx="5650992" cy="1207509"/>
          </a:xfrm>
        </p:spPr>
        <p:txBody>
          <a:bodyPr/>
          <a:lstStyle/>
          <a:p>
            <a:r>
              <a:rPr lang="en-US" dirty="0" smtClean="0"/>
              <a:t>NASA resources: tools in our toolkit</a:t>
            </a:r>
            <a:endParaRPr lang="en-US" dirty="0"/>
          </a:p>
        </p:txBody>
      </p:sp>
      <p:sp>
        <p:nvSpPr>
          <p:cNvPr id="6" name="Subtitle 2"/>
          <p:cNvSpPr txBox="1">
            <a:spLocks/>
          </p:cNvSpPr>
          <p:nvPr/>
        </p:nvSpPr>
        <p:spPr>
          <a:xfrm>
            <a:off x="4374070" y="3365157"/>
            <a:ext cx="4389748" cy="2326650"/>
          </a:xfrm>
          <a:prstGeom prst="rect">
            <a:avLst/>
          </a:prstGeom>
        </p:spPr>
        <p:txBody>
          <a:bodyPr vert="horz" lIns="91440" tIns="45720" rIns="91440" bIns="45720" rtlCol="0" anchor="t">
            <a:noAutofit/>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l" defTabSz="914400" rtl="0" eaLnBrk="1" latinLnBrk="0" hangingPunct="1">
              <a:spcBef>
                <a:spcPts val="300"/>
              </a:spcBef>
              <a:buClr>
                <a:schemeClr val="accent2"/>
              </a:buClr>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pPr>
              <a:lnSpc>
                <a:spcPct val="120000"/>
              </a:lnSpc>
            </a:pPr>
            <a:r>
              <a:rPr lang="en-US" sz="2400" dirty="0" err="1"/>
              <a:t>Arset</a:t>
            </a:r>
            <a:endParaRPr lang="en-US" sz="2400" dirty="0"/>
          </a:p>
          <a:p>
            <a:pPr>
              <a:lnSpc>
                <a:spcPct val="120000"/>
              </a:lnSpc>
            </a:pPr>
            <a:r>
              <a:rPr lang="en-US" sz="2400" dirty="0"/>
              <a:t>globe</a:t>
            </a:r>
          </a:p>
          <a:p>
            <a:pPr>
              <a:lnSpc>
                <a:spcPct val="120000"/>
              </a:lnSpc>
            </a:pPr>
            <a:r>
              <a:rPr lang="en-US" sz="2400" dirty="0"/>
              <a:t>Develop</a:t>
            </a:r>
          </a:p>
          <a:p>
            <a:pPr>
              <a:lnSpc>
                <a:spcPct val="120000"/>
              </a:lnSpc>
            </a:pPr>
            <a:r>
              <a:rPr lang="en-US" sz="2400" dirty="0" smtClean="0"/>
              <a:t>MBON: explorer &amp; P2P</a:t>
            </a:r>
          </a:p>
        </p:txBody>
      </p:sp>
    </p:spTree>
    <p:extLst>
      <p:ext uri="{BB962C8B-B14F-4D97-AF65-F5344CB8AC3E}">
        <p14:creationId xmlns:p14="http://schemas.microsoft.com/office/powerpoint/2010/main" val="12604963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p:cNvGrpSpPr/>
          <p:nvPr/>
        </p:nvGrpSpPr>
        <p:grpSpPr>
          <a:xfrm>
            <a:off x="-12484" y="-18645"/>
            <a:ext cx="9221464" cy="6865537"/>
            <a:chOff x="1524001" y="1"/>
            <a:chExt cx="9221464" cy="6865537"/>
          </a:xfrm>
        </p:grpSpPr>
        <p:pic>
          <p:nvPicPr>
            <p:cNvPr id="80" name="Picture 2" descr="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9160179" cy="68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4611">
              <a:off x="6785138" y="5884070"/>
              <a:ext cx="1175166" cy="439963"/>
            </a:xfrm>
            <a:prstGeom prst="rect">
              <a:avLst/>
            </a:prstGeom>
          </p:spPr>
        </p:pic>
        <p:pic>
          <p:nvPicPr>
            <p:cNvPr id="82" name="Picture 81" descr="Landsat_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42" y="254000"/>
              <a:ext cx="695290" cy="278116"/>
            </a:xfrm>
            <a:prstGeom prst="rect">
              <a:avLst/>
            </a:prstGeom>
          </p:spPr>
        </p:pic>
        <p:pic>
          <p:nvPicPr>
            <p:cNvPr id="83" name="Picture 82" descr="PA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0130" y="417899"/>
              <a:ext cx="408432" cy="432816"/>
            </a:xfrm>
            <a:prstGeom prst="rect">
              <a:avLst/>
            </a:prstGeom>
          </p:spPr>
        </p:pic>
        <p:pic>
          <p:nvPicPr>
            <p:cNvPr id="84" name="Picture 83" descr="NI-SA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7080" y="1352412"/>
              <a:ext cx="341376" cy="585216"/>
            </a:xfrm>
            <a:prstGeom prst="rect">
              <a:avLst/>
            </a:prstGeom>
          </p:spPr>
        </p:pic>
        <p:pic>
          <p:nvPicPr>
            <p:cNvPr id="85" name="Picture 84" descr="ICESat-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3106" y="2530031"/>
              <a:ext cx="658368" cy="512064"/>
            </a:xfrm>
            <a:prstGeom prst="rect">
              <a:avLst/>
            </a:prstGeom>
          </p:spPr>
        </p:pic>
        <p:pic>
          <p:nvPicPr>
            <p:cNvPr id="86" name="Picture 85" descr="CYGNS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842" y="3238500"/>
              <a:ext cx="1000391" cy="292512"/>
            </a:xfrm>
            <a:prstGeom prst="rect">
              <a:avLst/>
            </a:prstGeom>
          </p:spPr>
        </p:pic>
        <p:pic>
          <p:nvPicPr>
            <p:cNvPr id="87" name="Picture 86" descr="DSCOV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0700" y="3366785"/>
              <a:ext cx="509397" cy="283642"/>
            </a:xfrm>
            <a:prstGeom prst="rect">
              <a:avLst/>
            </a:prstGeom>
          </p:spPr>
        </p:pic>
        <p:pic>
          <p:nvPicPr>
            <p:cNvPr id="88" name="Picture 87" descr="SMAP.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4264" y="3369896"/>
              <a:ext cx="627888" cy="865632"/>
            </a:xfrm>
            <a:prstGeom prst="rect">
              <a:avLst/>
            </a:prstGeom>
          </p:spPr>
        </p:pic>
        <p:pic>
          <p:nvPicPr>
            <p:cNvPr id="89" name="Picture 88" descr="G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7320" y="5143500"/>
              <a:ext cx="1523163" cy="747530"/>
            </a:xfrm>
            <a:prstGeom prst="rect">
              <a:avLst/>
            </a:prstGeom>
          </p:spPr>
        </p:pic>
        <p:pic>
          <p:nvPicPr>
            <p:cNvPr id="90" name="Picture 89" descr="OCO-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5053" y="6083300"/>
              <a:ext cx="2265022" cy="655664"/>
            </a:xfrm>
            <a:prstGeom prst="rect">
              <a:avLst/>
            </a:prstGeom>
          </p:spPr>
        </p:pic>
        <p:sp>
          <p:nvSpPr>
            <p:cNvPr id="91" name="TextBox 90"/>
            <p:cNvSpPr txBox="1"/>
            <p:nvPr/>
          </p:nvSpPr>
          <p:spPr>
            <a:xfrm>
              <a:off x="9794614" y="501330"/>
              <a:ext cx="950851" cy="276999"/>
            </a:xfrm>
            <a:prstGeom prst="rect">
              <a:avLst/>
            </a:prstGeom>
            <a:noFill/>
          </p:spPr>
          <p:txBody>
            <a:bodyPr wrap="square" rtlCol="0">
              <a:spAutoFit/>
            </a:bodyPr>
            <a:lstStyle/>
            <a:p>
              <a:r>
                <a:rPr lang="en-US" sz="1200" dirty="0">
                  <a:solidFill>
                    <a:srgbClr val="FDFD5F"/>
                  </a:solidFill>
                  <a:latin typeface="Arial Narrow"/>
                  <a:cs typeface="Arial Narrow"/>
                </a:rPr>
                <a:t>Landsat 9</a:t>
              </a:r>
            </a:p>
          </p:txBody>
        </p:sp>
        <p:sp>
          <p:nvSpPr>
            <p:cNvPr id="92" name="TextBox 91"/>
            <p:cNvSpPr txBox="1"/>
            <p:nvPr/>
          </p:nvSpPr>
          <p:spPr>
            <a:xfrm>
              <a:off x="9370433" y="804800"/>
              <a:ext cx="598675" cy="276999"/>
            </a:xfrm>
            <a:prstGeom prst="rect">
              <a:avLst/>
            </a:prstGeom>
            <a:noFill/>
          </p:spPr>
          <p:txBody>
            <a:bodyPr wrap="square" rtlCol="0">
              <a:spAutoFit/>
            </a:bodyPr>
            <a:lstStyle/>
            <a:p>
              <a:r>
                <a:rPr lang="en-US" sz="1200" dirty="0">
                  <a:solidFill>
                    <a:srgbClr val="FDFD5F"/>
                  </a:solidFill>
                  <a:latin typeface="Arial Narrow"/>
                  <a:cs typeface="Arial Narrow"/>
                </a:rPr>
                <a:t>PACE</a:t>
              </a:r>
            </a:p>
          </p:txBody>
        </p:sp>
        <p:sp>
          <p:nvSpPr>
            <p:cNvPr id="93" name="TextBox 92"/>
            <p:cNvSpPr txBox="1"/>
            <p:nvPr/>
          </p:nvSpPr>
          <p:spPr>
            <a:xfrm>
              <a:off x="6665956" y="1938854"/>
              <a:ext cx="950851" cy="276999"/>
            </a:xfrm>
            <a:prstGeom prst="rect">
              <a:avLst/>
            </a:prstGeom>
            <a:noFill/>
          </p:spPr>
          <p:txBody>
            <a:bodyPr wrap="square" rtlCol="0">
              <a:spAutoFit/>
            </a:bodyPr>
            <a:lstStyle/>
            <a:p>
              <a:r>
                <a:rPr lang="en-US" sz="1200" dirty="0">
                  <a:solidFill>
                    <a:srgbClr val="F1A947"/>
                  </a:solidFill>
                  <a:latin typeface="Arial Narrow"/>
                  <a:cs typeface="Arial Narrow"/>
                </a:rPr>
                <a:t>NI-SAR</a:t>
              </a:r>
            </a:p>
          </p:txBody>
        </p:sp>
        <p:sp>
          <p:nvSpPr>
            <p:cNvPr id="94" name="TextBox 93"/>
            <p:cNvSpPr txBox="1"/>
            <p:nvPr/>
          </p:nvSpPr>
          <p:spPr>
            <a:xfrm>
              <a:off x="6191907" y="2101742"/>
              <a:ext cx="649924" cy="276999"/>
            </a:xfrm>
            <a:prstGeom prst="rect">
              <a:avLst/>
            </a:prstGeom>
            <a:noFill/>
          </p:spPr>
          <p:txBody>
            <a:bodyPr wrap="square" rtlCol="0">
              <a:spAutoFit/>
            </a:bodyPr>
            <a:lstStyle/>
            <a:p>
              <a:r>
                <a:rPr lang="en-US" sz="1200" dirty="0">
                  <a:solidFill>
                    <a:srgbClr val="F1A947"/>
                  </a:solidFill>
                  <a:latin typeface="Arial Narrow"/>
                  <a:cs typeface="Arial Narrow"/>
                </a:rPr>
                <a:t>SWOT</a:t>
              </a:r>
            </a:p>
          </p:txBody>
        </p:sp>
        <p:sp>
          <p:nvSpPr>
            <p:cNvPr id="95" name="TextBox 94"/>
            <p:cNvSpPr txBox="1"/>
            <p:nvPr/>
          </p:nvSpPr>
          <p:spPr>
            <a:xfrm>
              <a:off x="5713570" y="2344475"/>
              <a:ext cx="950851" cy="276999"/>
            </a:xfrm>
            <a:prstGeom prst="rect">
              <a:avLst/>
            </a:prstGeom>
            <a:noFill/>
          </p:spPr>
          <p:txBody>
            <a:bodyPr wrap="square" rtlCol="0">
              <a:spAutoFit/>
            </a:bodyPr>
            <a:lstStyle/>
            <a:p>
              <a:r>
                <a:rPr lang="en-US" sz="1200" dirty="0">
                  <a:solidFill>
                    <a:srgbClr val="F1A947"/>
                  </a:solidFill>
                  <a:latin typeface="Arial Narrow"/>
                  <a:cs typeface="Arial Narrow"/>
                </a:rPr>
                <a:t>TEMPO</a:t>
              </a:r>
            </a:p>
          </p:txBody>
        </p:sp>
        <p:sp>
          <p:nvSpPr>
            <p:cNvPr id="96" name="TextBox 95"/>
            <p:cNvSpPr txBox="1"/>
            <p:nvPr/>
          </p:nvSpPr>
          <p:spPr>
            <a:xfrm>
              <a:off x="5178558" y="2622449"/>
              <a:ext cx="1185703" cy="276999"/>
            </a:xfrm>
            <a:prstGeom prst="rect">
              <a:avLst/>
            </a:prstGeom>
            <a:noFill/>
          </p:spPr>
          <p:txBody>
            <a:bodyPr wrap="square" rtlCol="0">
              <a:spAutoFit/>
            </a:bodyPr>
            <a:lstStyle/>
            <a:p>
              <a:r>
                <a:rPr lang="en-US" sz="1200" dirty="0">
                  <a:solidFill>
                    <a:srgbClr val="F1A947"/>
                  </a:solidFill>
                  <a:latin typeface="Arial Narrow"/>
                  <a:cs typeface="Arial Narrow"/>
                </a:rPr>
                <a:t>GRACE-FO (2)</a:t>
              </a:r>
            </a:p>
          </p:txBody>
        </p:sp>
        <p:sp>
          <p:nvSpPr>
            <p:cNvPr id="97" name="TextBox 96"/>
            <p:cNvSpPr txBox="1"/>
            <p:nvPr/>
          </p:nvSpPr>
          <p:spPr>
            <a:xfrm>
              <a:off x="4929664" y="2870201"/>
              <a:ext cx="1185703" cy="276999"/>
            </a:xfrm>
            <a:prstGeom prst="rect">
              <a:avLst/>
            </a:prstGeom>
            <a:noFill/>
          </p:spPr>
          <p:txBody>
            <a:bodyPr wrap="square" rtlCol="0">
              <a:spAutoFit/>
            </a:bodyPr>
            <a:lstStyle/>
            <a:p>
              <a:r>
                <a:rPr lang="en-US" sz="1200" dirty="0">
                  <a:solidFill>
                    <a:srgbClr val="F1A947"/>
                  </a:solidFill>
                  <a:latin typeface="Arial Narrow"/>
                  <a:cs typeface="Arial Narrow"/>
                </a:rPr>
                <a:t>ICESat-2</a:t>
              </a:r>
            </a:p>
          </p:txBody>
        </p:sp>
        <p:sp>
          <p:nvSpPr>
            <p:cNvPr id="98" name="TextBox 97"/>
            <p:cNvSpPr txBox="1"/>
            <p:nvPr/>
          </p:nvSpPr>
          <p:spPr>
            <a:xfrm>
              <a:off x="5555131" y="2945438"/>
              <a:ext cx="1185703" cy="276999"/>
            </a:xfrm>
            <a:prstGeom prst="rect">
              <a:avLst/>
            </a:prstGeom>
            <a:noFill/>
          </p:spPr>
          <p:txBody>
            <a:bodyPr wrap="square" rtlCol="0">
              <a:spAutoFit/>
            </a:bodyPr>
            <a:lstStyle/>
            <a:p>
              <a:r>
                <a:rPr lang="en-US" sz="1200" dirty="0">
                  <a:solidFill>
                    <a:srgbClr val="9AE882"/>
                  </a:solidFill>
                  <a:latin typeface="Arial Narrow"/>
                  <a:cs typeface="Arial Narrow"/>
                </a:rPr>
                <a:t>CYGNSS (8)</a:t>
              </a:r>
            </a:p>
          </p:txBody>
        </p:sp>
        <p:sp>
          <p:nvSpPr>
            <p:cNvPr id="99" name="TextBox 98"/>
            <p:cNvSpPr txBox="1"/>
            <p:nvPr/>
          </p:nvSpPr>
          <p:spPr>
            <a:xfrm>
              <a:off x="6606534" y="2895601"/>
              <a:ext cx="1513496" cy="430887"/>
            </a:xfrm>
            <a:prstGeom prst="rect">
              <a:avLst/>
            </a:prstGeom>
            <a:noFill/>
          </p:spPr>
          <p:txBody>
            <a:bodyPr wrap="square" rtlCol="0">
              <a:spAutoFit/>
            </a:bodyPr>
            <a:lstStyle/>
            <a:p>
              <a:r>
                <a:rPr lang="en-US" sz="1200" dirty="0">
                  <a:solidFill>
                    <a:srgbClr val="A6FA8C"/>
                  </a:solidFill>
                  <a:latin typeface="Arial Narrow"/>
                  <a:cs typeface="Arial Narrow"/>
                </a:rPr>
                <a:t>NISTAR, EPIC</a:t>
              </a:r>
            </a:p>
            <a:p>
              <a:r>
                <a:rPr lang="en-US" sz="1000" dirty="0">
                  <a:solidFill>
                    <a:srgbClr val="A6FA8C"/>
                  </a:solidFill>
                  <a:latin typeface="Arial Narrow"/>
                  <a:cs typeface="Arial Narrow"/>
                </a:rPr>
                <a:t>(DSCOVR / NOAA)</a:t>
              </a:r>
            </a:p>
          </p:txBody>
        </p:sp>
        <p:sp>
          <p:nvSpPr>
            <p:cNvPr id="100" name="TextBox 99"/>
            <p:cNvSpPr txBox="1"/>
            <p:nvPr/>
          </p:nvSpPr>
          <p:spPr>
            <a:xfrm>
              <a:off x="6449411" y="3949980"/>
              <a:ext cx="1020590" cy="276999"/>
            </a:xfrm>
            <a:prstGeom prst="rect">
              <a:avLst/>
            </a:prstGeom>
            <a:noFill/>
          </p:spPr>
          <p:txBody>
            <a:bodyPr wrap="square" rtlCol="0">
              <a:spAutoFit/>
            </a:bodyPr>
            <a:lstStyle/>
            <a:p>
              <a:r>
                <a:rPr lang="en-US" sz="1200" dirty="0" err="1">
                  <a:solidFill>
                    <a:srgbClr val="B6EEFD"/>
                  </a:solidFill>
                  <a:latin typeface="Arial Narrow"/>
                  <a:cs typeface="Arial Narrow"/>
                </a:rPr>
                <a:t>QuikSCAT</a:t>
              </a:r>
              <a:endParaRPr lang="en-US" sz="1000" dirty="0">
                <a:solidFill>
                  <a:srgbClr val="A6FA8C"/>
                </a:solidFill>
                <a:latin typeface="Arial Narrow"/>
                <a:cs typeface="Arial Narrow"/>
              </a:endParaRPr>
            </a:p>
          </p:txBody>
        </p:sp>
        <p:sp>
          <p:nvSpPr>
            <p:cNvPr id="101" name="TextBox 100"/>
            <p:cNvSpPr txBox="1"/>
            <p:nvPr/>
          </p:nvSpPr>
          <p:spPr>
            <a:xfrm>
              <a:off x="5711275" y="4018550"/>
              <a:ext cx="1009533" cy="430887"/>
            </a:xfrm>
            <a:prstGeom prst="rect">
              <a:avLst/>
            </a:prstGeom>
            <a:noFill/>
          </p:spPr>
          <p:txBody>
            <a:bodyPr wrap="square" rtlCol="0">
              <a:spAutoFit/>
            </a:bodyPr>
            <a:lstStyle/>
            <a:p>
              <a:r>
                <a:rPr lang="en-US" sz="1200" dirty="0">
                  <a:solidFill>
                    <a:srgbClr val="B6EEFD"/>
                  </a:solidFill>
                  <a:latin typeface="Arial Narrow"/>
                  <a:cs typeface="Arial Narrow"/>
                </a:rPr>
                <a:t>Landsat 7</a:t>
              </a:r>
            </a:p>
            <a:p>
              <a:r>
                <a:rPr lang="en-US" sz="1000" dirty="0">
                  <a:solidFill>
                    <a:srgbClr val="B6EEFD"/>
                  </a:solidFill>
                  <a:latin typeface="Arial Narrow"/>
                  <a:cs typeface="Arial Narrow"/>
                </a:rPr>
                <a:t>(USGS)</a:t>
              </a:r>
              <a:endParaRPr lang="en-US" sz="1000" dirty="0">
                <a:solidFill>
                  <a:srgbClr val="A6FA8C"/>
                </a:solidFill>
                <a:latin typeface="Arial Narrow"/>
                <a:cs typeface="Arial Narrow"/>
              </a:endParaRPr>
            </a:p>
          </p:txBody>
        </p:sp>
        <p:sp>
          <p:nvSpPr>
            <p:cNvPr id="102" name="TextBox 101"/>
            <p:cNvSpPr txBox="1"/>
            <p:nvPr/>
          </p:nvSpPr>
          <p:spPr>
            <a:xfrm>
              <a:off x="5351566" y="4337233"/>
              <a:ext cx="599655" cy="276999"/>
            </a:xfrm>
            <a:prstGeom prst="rect">
              <a:avLst/>
            </a:prstGeom>
            <a:noFill/>
          </p:spPr>
          <p:txBody>
            <a:bodyPr wrap="square" rtlCol="0">
              <a:spAutoFit/>
            </a:bodyPr>
            <a:lstStyle/>
            <a:p>
              <a:r>
                <a:rPr lang="en-US" sz="1200" dirty="0">
                  <a:solidFill>
                    <a:srgbClr val="B6EEFD"/>
                  </a:solidFill>
                  <a:latin typeface="Arial Narrow"/>
                  <a:cs typeface="Arial Narrow"/>
                </a:rPr>
                <a:t>Terra</a:t>
              </a:r>
              <a:endParaRPr lang="en-US" sz="1000" dirty="0">
                <a:solidFill>
                  <a:srgbClr val="A6FA8C"/>
                </a:solidFill>
                <a:latin typeface="Arial Narrow"/>
                <a:cs typeface="Arial Narrow"/>
              </a:endParaRPr>
            </a:p>
          </p:txBody>
        </p:sp>
        <p:sp>
          <p:nvSpPr>
            <p:cNvPr id="103" name="TextBox 102"/>
            <p:cNvSpPr txBox="1"/>
            <p:nvPr/>
          </p:nvSpPr>
          <p:spPr>
            <a:xfrm>
              <a:off x="5530234" y="4735854"/>
              <a:ext cx="599655" cy="276999"/>
            </a:xfrm>
            <a:prstGeom prst="rect">
              <a:avLst/>
            </a:prstGeom>
            <a:noFill/>
          </p:spPr>
          <p:txBody>
            <a:bodyPr wrap="square" rtlCol="0">
              <a:spAutoFit/>
            </a:bodyPr>
            <a:lstStyle/>
            <a:p>
              <a:r>
                <a:rPr lang="en-US" sz="1200" dirty="0">
                  <a:solidFill>
                    <a:srgbClr val="B6EEFD"/>
                  </a:solidFill>
                  <a:latin typeface="Arial Narrow"/>
                  <a:cs typeface="Arial Narrow"/>
                </a:rPr>
                <a:t>Aqua</a:t>
              </a:r>
              <a:endParaRPr lang="en-US" sz="1000" dirty="0">
                <a:solidFill>
                  <a:srgbClr val="A6FA8C"/>
                </a:solidFill>
                <a:latin typeface="Arial Narrow"/>
                <a:cs typeface="Arial Narrow"/>
              </a:endParaRPr>
            </a:p>
          </p:txBody>
        </p:sp>
        <p:sp>
          <p:nvSpPr>
            <p:cNvPr id="104" name="TextBox 103"/>
            <p:cNvSpPr txBox="1"/>
            <p:nvPr/>
          </p:nvSpPr>
          <p:spPr>
            <a:xfrm>
              <a:off x="5959375" y="5130562"/>
              <a:ext cx="735590" cy="276999"/>
            </a:xfrm>
            <a:prstGeom prst="rect">
              <a:avLst/>
            </a:prstGeom>
            <a:noFill/>
          </p:spPr>
          <p:txBody>
            <a:bodyPr wrap="square" rtlCol="0">
              <a:spAutoFit/>
            </a:bodyPr>
            <a:lstStyle/>
            <a:p>
              <a:r>
                <a:rPr lang="en-US" sz="1200" dirty="0" err="1">
                  <a:solidFill>
                    <a:srgbClr val="B6EEFD"/>
                  </a:solidFill>
                  <a:latin typeface="Arial Narrow"/>
                  <a:cs typeface="Arial Narrow"/>
                </a:rPr>
                <a:t>CloudSat</a:t>
              </a:r>
              <a:endParaRPr lang="en-US" sz="1000" dirty="0">
                <a:solidFill>
                  <a:srgbClr val="A6FA8C"/>
                </a:solidFill>
                <a:latin typeface="Arial Narrow"/>
                <a:cs typeface="Arial Narrow"/>
              </a:endParaRPr>
            </a:p>
          </p:txBody>
        </p:sp>
        <p:sp>
          <p:nvSpPr>
            <p:cNvPr id="105" name="TextBox 104"/>
            <p:cNvSpPr txBox="1"/>
            <p:nvPr/>
          </p:nvSpPr>
          <p:spPr>
            <a:xfrm>
              <a:off x="6738060" y="5300389"/>
              <a:ext cx="735590" cy="276999"/>
            </a:xfrm>
            <a:prstGeom prst="rect">
              <a:avLst/>
            </a:prstGeom>
            <a:noFill/>
          </p:spPr>
          <p:txBody>
            <a:bodyPr wrap="square" rtlCol="0">
              <a:spAutoFit/>
            </a:bodyPr>
            <a:lstStyle/>
            <a:p>
              <a:r>
                <a:rPr lang="en-US" sz="1200" dirty="0">
                  <a:solidFill>
                    <a:srgbClr val="B6EEFD"/>
                  </a:solidFill>
                  <a:latin typeface="Arial Narrow"/>
                  <a:cs typeface="Arial Narrow"/>
                </a:rPr>
                <a:t>CALIPSO</a:t>
              </a:r>
              <a:endParaRPr lang="en-US" sz="1000" dirty="0">
                <a:solidFill>
                  <a:srgbClr val="A6FA8C"/>
                </a:solidFill>
                <a:latin typeface="Arial Narrow"/>
                <a:cs typeface="Arial Narrow"/>
              </a:endParaRPr>
            </a:p>
          </p:txBody>
        </p:sp>
        <p:sp>
          <p:nvSpPr>
            <p:cNvPr id="106" name="TextBox 105"/>
            <p:cNvSpPr txBox="1"/>
            <p:nvPr/>
          </p:nvSpPr>
          <p:spPr>
            <a:xfrm>
              <a:off x="7315306" y="5628943"/>
              <a:ext cx="735590" cy="276999"/>
            </a:xfrm>
            <a:prstGeom prst="rect">
              <a:avLst/>
            </a:prstGeom>
            <a:noFill/>
          </p:spPr>
          <p:txBody>
            <a:bodyPr wrap="square" rtlCol="0">
              <a:spAutoFit/>
            </a:bodyPr>
            <a:lstStyle/>
            <a:p>
              <a:r>
                <a:rPr lang="en-US" sz="1200" dirty="0">
                  <a:solidFill>
                    <a:srgbClr val="B6EEFD"/>
                  </a:solidFill>
                  <a:latin typeface="Arial Narrow"/>
                  <a:cs typeface="Arial Narrow"/>
                </a:rPr>
                <a:t>Aura</a:t>
              </a:r>
              <a:endParaRPr lang="en-US" sz="1000" dirty="0">
                <a:solidFill>
                  <a:srgbClr val="A6FA8C"/>
                </a:solidFill>
                <a:latin typeface="Arial Narrow"/>
                <a:cs typeface="Arial Narrow"/>
              </a:endParaRPr>
            </a:p>
          </p:txBody>
        </p:sp>
        <p:sp>
          <p:nvSpPr>
            <p:cNvPr id="107" name="TextBox 106"/>
            <p:cNvSpPr txBox="1"/>
            <p:nvPr/>
          </p:nvSpPr>
          <p:spPr>
            <a:xfrm>
              <a:off x="4517157" y="3667764"/>
              <a:ext cx="678802" cy="276999"/>
            </a:xfrm>
            <a:prstGeom prst="rect">
              <a:avLst/>
            </a:prstGeom>
            <a:noFill/>
          </p:spPr>
          <p:txBody>
            <a:bodyPr wrap="square" rtlCol="0">
              <a:spAutoFit/>
            </a:bodyPr>
            <a:lstStyle/>
            <a:p>
              <a:r>
                <a:rPr lang="en-US" sz="1200" dirty="0">
                  <a:solidFill>
                    <a:srgbClr val="A6FA8C"/>
                  </a:solidFill>
                  <a:latin typeface="Arial Narrow"/>
                  <a:cs typeface="Arial Narrow"/>
                </a:rPr>
                <a:t>SMAP</a:t>
              </a:r>
              <a:endParaRPr lang="en-US" sz="1000" dirty="0">
                <a:solidFill>
                  <a:srgbClr val="A6FA8C"/>
                </a:solidFill>
                <a:latin typeface="Arial Narrow"/>
                <a:cs typeface="Arial Narrow"/>
              </a:endParaRPr>
            </a:p>
          </p:txBody>
        </p:sp>
        <p:sp>
          <p:nvSpPr>
            <p:cNvPr id="108" name="TextBox 107"/>
            <p:cNvSpPr txBox="1"/>
            <p:nvPr/>
          </p:nvSpPr>
          <p:spPr>
            <a:xfrm>
              <a:off x="3802662" y="4309097"/>
              <a:ext cx="1053896" cy="430887"/>
            </a:xfrm>
            <a:prstGeom prst="rect">
              <a:avLst/>
            </a:prstGeom>
            <a:noFill/>
          </p:spPr>
          <p:txBody>
            <a:bodyPr wrap="square" rtlCol="0">
              <a:spAutoFit/>
            </a:bodyPr>
            <a:lstStyle/>
            <a:p>
              <a:r>
                <a:rPr lang="en-US" sz="1200" dirty="0" err="1">
                  <a:solidFill>
                    <a:srgbClr val="A6FA8C"/>
                  </a:solidFill>
                  <a:latin typeface="Arial Narrow"/>
                  <a:cs typeface="Arial Narrow"/>
                </a:rPr>
                <a:t>Suomi</a:t>
              </a:r>
              <a:r>
                <a:rPr lang="en-US" sz="1200" dirty="0">
                  <a:solidFill>
                    <a:srgbClr val="A6FA8C"/>
                  </a:solidFill>
                  <a:latin typeface="Arial Narrow"/>
                  <a:cs typeface="Arial Narrow"/>
                </a:rPr>
                <a:t> NPP </a:t>
              </a:r>
              <a:r>
                <a:rPr lang="en-US" sz="1000" dirty="0">
                  <a:solidFill>
                    <a:srgbClr val="A6FA8C"/>
                  </a:solidFill>
                  <a:latin typeface="Arial Narrow"/>
                  <a:cs typeface="Arial Narrow"/>
                </a:rPr>
                <a:t>(NOAA)</a:t>
              </a:r>
            </a:p>
          </p:txBody>
        </p:sp>
        <p:sp>
          <p:nvSpPr>
            <p:cNvPr id="109" name="TextBox 108"/>
            <p:cNvSpPr txBox="1"/>
            <p:nvPr/>
          </p:nvSpPr>
          <p:spPr>
            <a:xfrm>
              <a:off x="3702839" y="4807132"/>
              <a:ext cx="1053896" cy="430887"/>
            </a:xfrm>
            <a:prstGeom prst="rect">
              <a:avLst/>
            </a:prstGeom>
            <a:noFill/>
          </p:spPr>
          <p:txBody>
            <a:bodyPr wrap="square" rtlCol="0">
              <a:spAutoFit/>
            </a:bodyPr>
            <a:lstStyle/>
            <a:p>
              <a:r>
                <a:rPr lang="en-US" sz="1200" dirty="0">
                  <a:solidFill>
                    <a:srgbClr val="A6FA8C"/>
                  </a:solidFill>
                  <a:latin typeface="Arial Narrow"/>
                  <a:cs typeface="Arial Narrow"/>
                </a:rPr>
                <a:t>Landsat 8</a:t>
              </a:r>
            </a:p>
            <a:p>
              <a:r>
                <a:rPr lang="en-US" sz="1000" dirty="0">
                  <a:solidFill>
                    <a:srgbClr val="A6FA8C"/>
                  </a:solidFill>
                  <a:latin typeface="Arial Narrow"/>
                  <a:cs typeface="Arial Narrow"/>
                </a:rPr>
                <a:t>(USGS)</a:t>
              </a:r>
            </a:p>
          </p:txBody>
        </p:sp>
        <p:sp>
          <p:nvSpPr>
            <p:cNvPr id="110" name="TextBox 109"/>
            <p:cNvSpPr txBox="1"/>
            <p:nvPr/>
          </p:nvSpPr>
          <p:spPr>
            <a:xfrm>
              <a:off x="3799758" y="5462455"/>
              <a:ext cx="526948" cy="276999"/>
            </a:xfrm>
            <a:prstGeom prst="rect">
              <a:avLst/>
            </a:prstGeom>
            <a:noFill/>
          </p:spPr>
          <p:txBody>
            <a:bodyPr wrap="square" rtlCol="0">
              <a:spAutoFit/>
            </a:bodyPr>
            <a:lstStyle/>
            <a:p>
              <a:r>
                <a:rPr lang="en-US" sz="1200" dirty="0">
                  <a:solidFill>
                    <a:srgbClr val="B6EEFD"/>
                  </a:solidFill>
                  <a:latin typeface="Arial Narrow"/>
                  <a:cs typeface="Arial Narrow"/>
                </a:rPr>
                <a:t>GPM</a:t>
              </a:r>
              <a:endParaRPr lang="en-US" sz="1000" dirty="0">
                <a:solidFill>
                  <a:srgbClr val="B6EEFD"/>
                </a:solidFill>
                <a:latin typeface="Arial Narrow"/>
                <a:cs typeface="Arial Narrow"/>
              </a:endParaRPr>
            </a:p>
          </p:txBody>
        </p:sp>
        <p:sp>
          <p:nvSpPr>
            <p:cNvPr id="111" name="TextBox 110"/>
            <p:cNvSpPr txBox="1"/>
            <p:nvPr/>
          </p:nvSpPr>
          <p:spPr>
            <a:xfrm>
              <a:off x="4352108" y="6188699"/>
              <a:ext cx="599665" cy="276999"/>
            </a:xfrm>
            <a:prstGeom prst="rect">
              <a:avLst/>
            </a:prstGeom>
            <a:noFill/>
          </p:spPr>
          <p:txBody>
            <a:bodyPr wrap="square" rtlCol="0">
              <a:spAutoFit/>
            </a:bodyPr>
            <a:lstStyle/>
            <a:p>
              <a:r>
                <a:rPr lang="en-US" sz="1200" dirty="0">
                  <a:solidFill>
                    <a:srgbClr val="A6FA8C"/>
                  </a:solidFill>
                  <a:latin typeface="Arial Narrow"/>
                  <a:cs typeface="Arial Narrow"/>
                </a:rPr>
                <a:t>OCO-2</a:t>
              </a:r>
              <a:endParaRPr lang="en-US" sz="1000" dirty="0">
                <a:solidFill>
                  <a:srgbClr val="A6FA8C"/>
                </a:solidFill>
                <a:latin typeface="Arial Narrow"/>
                <a:cs typeface="Arial Narrow"/>
              </a:endParaRPr>
            </a:p>
          </p:txBody>
        </p:sp>
        <p:grpSp>
          <p:nvGrpSpPr>
            <p:cNvPr id="112" name="Group 111"/>
            <p:cNvGrpSpPr/>
            <p:nvPr/>
          </p:nvGrpSpPr>
          <p:grpSpPr>
            <a:xfrm>
              <a:off x="1792647" y="2901936"/>
              <a:ext cx="1313774" cy="1063572"/>
              <a:chOff x="286427" y="227316"/>
              <a:chExt cx="1313774" cy="1063572"/>
            </a:xfrm>
          </p:grpSpPr>
          <p:sp>
            <p:nvSpPr>
              <p:cNvPr id="113" name="Rectangle 112"/>
              <p:cNvSpPr/>
              <p:nvPr/>
            </p:nvSpPr>
            <p:spPr>
              <a:xfrm>
                <a:off x="286427" y="227316"/>
                <a:ext cx="1296840" cy="1063572"/>
              </a:xfrm>
              <a:prstGeom prst="rect">
                <a:avLst/>
              </a:prstGeom>
              <a:solidFill>
                <a:schemeClr val="tx1">
                  <a:alpha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endParaRPr>
              </a:p>
            </p:txBody>
          </p:sp>
          <p:sp>
            <p:nvSpPr>
              <p:cNvPr id="116" name="Rectangle 115"/>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8" name="TextBox 117"/>
              <p:cNvSpPr txBox="1"/>
              <p:nvPr/>
            </p:nvSpPr>
            <p:spPr>
              <a:xfrm>
                <a:off x="475027" y="266700"/>
                <a:ext cx="950851" cy="276999"/>
              </a:xfrm>
              <a:prstGeom prst="rect">
                <a:avLst/>
              </a:prstGeom>
              <a:noFill/>
            </p:spPr>
            <p:txBody>
              <a:bodyPr wrap="square" rtlCol="0">
                <a:spAutoFit/>
              </a:bodyPr>
              <a:lstStyle/>
              <a:p>
                <a:r>
                  <a:rPr lang="en-US" sz="1200" dirty="0">
                    <a:solidFill>
                      <a:srgbClr val="FDFD5F"/>
                    </a:solidFill>
                    <a:latin typeface="Arial Narrow"/>
                    <a:cs typeface="Arial Narrow"/>
                  </a:rPr>
                  <a:t>Formulation</a:t>
                </a:r>
              </a:p>
            </p:txBody>
          </p:sp>
          <p:sp>
            <p:nvSpPr>
              <p:cNvPr id="119" name="TextBox 118"/>
              <p:cNvSpPr txBox="1"/>
              <p:nvPr/>
            </p:nvSpPr>
            <p:spPr>
              <a:xfrm>
                <a:off x="475027" y="492277"/>
                <a:ext cx="1125174" cy="276999"/>
              </a:xfrm>
              <a:prstGeom prst="rect">
                <a:avLst/>
              </a:prstGeom>
              <a:noFill/>
            </p:spPr>
            <p:txBody>
              <a:bodyPr wrap="square" rtlCol="0">
                <a:spAutoFit/>
              </a:bodyPr>
              <a:lstStyle/>
              <a:p>
                <a:r>
                  <a:rPr lang="en-US" sz="1200" dirty="0">
                    <a:solidFill>
                      <a:srgbClr val="F1A947"/>
                    </a:solidFill>
                    <a:latin typeface="Arial Narrow"/>
                    <a:cs typeface="Arial Narrow"/>
                  </a:rPr>
                  <a:t>Implementation</a:t>
                </a:r>
              </a:p>
            </p:txBody>
          </p:sp>
          <p:sp>
            <p:nvSpPr>
              <p:cNvPr id="120" name="TextBox 119"/>
              <p:cNvSpPr txBox="1"/>
              <p:nvPr/>
            </p:nvSpPr>
            <p:spPr>
              <a:xfrm>
                <a:off x="475027" y="717854"/>
                <a:ext cx="1023574" cy="276999"/>
              </a:xfrm>
              <a:prstGeom prst="rect">
                <a:avLst/>
              </a:prstGeom>
              <a:noFill/>
            </p:spPr>
            <p:txBody>
              <a:bodyPr wrap="square" rtlCol="0">
                <a:spAutoFit/>
              </a:bodyPr>
              <a:lstStyle/>
              <a:p>
                <a:r>
                  <a:rPr lang="en-US" sz="1200" dirty="0">
                    <a:solidFill>
                      <a:srgbClr val="A6FA8C"/>
                    </a:solidFill>
                    <a:latin typeface="Arial Narrow"/>
                    <a:cs typeface="Arial Narrow"/>
                  </a:rPr>
                  <a:t>Primary Ops</a:t>
                </a:r>
              </a:p>
            </p:txBody>
          </p:sp>
          <p:sp>
            <p:nvSpPr>
              <p:cNvPr id="121" name="TextBox 120"/>
              <p:cNvSpPr txBox="1"/>
              <p:nvPr/>
            </p:nvSpPr>
            <p:spPr>
              <a:xfrm>
                <a:off x="475027" y="943430"/>
                <a:ext cx="1023574" cy="276999"/>
              </a:xfrm>
              <a:prstGeom prst="rect">
                <a:avLst/>
              </a:prstGeom>
              <a:noFill/>
            </p:spPr>
            <p:txBody>
              <a:bodyPr wrap="square" rtlCol="0">
                <a:spAutoFit/>
              </a:bodyPr>
              <a:lstStyle/>
              <a:p>
                <a:r>
                  <a:rPr lang="en-US" sz="1200" dirty="0">
                    <a:solidFill>
                      <a:srgbClr val="B6EEFD"/>
                    </a:solidFill>
                    <a:latin typeface="Arial Narrow"/>
                    <a:cs typeface="Arial Narrow"/>
                  </a:rPr>
                  <a:t>Extended Ops</a:t>
                </a:r>
              </a:p>
            </p:txBody>
          </p:sp>
        </p:grpSp>
        <p:sp>
          <p:nvSpPr>
            <p:cNvPr id="122" name="TextBox 121"/>
            <p:cNvSpPr txBox="1"/>
            <p:nvPr/>
          </p:nvSpPr>
          <p:spPr>
            <a:xfrm>
              <a:off x="1701881" y="1054764"/>
              <a:ext cx="2540001" cy="923330"/>
            </a:xfrm>
            <a:prstGeom prst="rect">
              <a:avLst/>
            </a:prstGeom>
            <a:noFill/>
          </p:spPr>
          <p:txBody>
            <a:bodyPr wrap="square" rtlCol="0">
              <a:spAutoFit/>
            </a:bodyPr>
            <a:lstStyle/>
            <a:p>
              <a:r>
                <a:rPr lang="en-US" sz="1400" b="1" dirty="0">
                  <a:solidFill>
                    <a:schemeClr val="bg1"/>
                  </a:solidFill>
                  <a:latin typeface="Arial Narrow"/>
                  <a:cs typeface="Arial Narrow"/>
                </a:rPr>
                <a:t>ISS Instruments</a:t>
              </a:r>
            </a:p>
            <a:p>
              <a:endParaRPr lang="en-US" sz="400" dirty="0">
                <a:solidFill>
                  <a:schemeClr val="bg1"/>
                </a:solidFill>
                <a:latin typeface="Arial Narrow"/>
                <a:cs typeface="Arial Narrow"/>
              </a:endParaRPr>
            </a:p>
            <a:p>
              <a:r>
                <a:rPr lang="en-US" sz="1200" dirty="0">
                  <a:solidFill>
                    <a:srgbClr val="A6FA8C"/>
                  </a:solidFill>
                  <a:latin typeface="Arial Narrow"/>
                  <a:cs typeface="Arial Narrow"/>
                </a:rPr>
                <a:t>LIS, SAGE III</a:t>
              </a:r>
            </a:p>
            <a:p>
              <a:r>
                <a:rPr lang="en-US" sz="1200" dirty="0">
                  <a:solidFill>
                    <a:srgbClr val="F1A947"/>
                  </a:solidFill>
                  <a:latin typeface="Arial Narrow"/>
                  <a:cs typeface="Arial Narrow"/>
                </a:rPr>
                <a:t>TSIS-1, OCO-3, ECOSTRESS</a:t>
              </a:r>
              <a:r>
                <a:rPr lang="en-US" sz="1200" dirty="0">
                  <a:solidFill>
                    <a:srgbClr val="E49E42"/>
                  </a:solidFill>
                  <a:latin typeface="Arial Narrow"/>
                  <a:cs typeface="Arial Narrow"/>
                </a:rPr>
                <a:t>, GEDI </a:t>
              </a:r>
              <a:br>
                <a:rPr lang="en-US" sz="1200" dirty="0">
                  <a:solidFill>
                    <a:srgbClr val="E49E42"/>
                  </a:solidFill>
                  <a:latin typeface="Arial Narrow"/>
                  <a:cs typeface="Arial Narrow"/>
                </a:rPr>
              </a:br>
              <a:r>
                <a:rPr lang="en-US" sz="1200" dirty="0">
                  <a:solidFill>
                    <a:srgbClr val="FDFD5F"/>
                  </a:solidFill>
                  <a:latin typeface="Arial Narrow"/>
                  <a:cs typeface="Arial Narrow"/>
                </a:rPr>
                <a:t>CLARREO-PF</a:t>
              </a:r>
            </a:p>
          </p:txBody>
        </p:sp>
        <p:sp>
          <p:nvSpPr>
            <p:cNvPr id="123" name="TextBox 122"/>
            <p:cNvSpPr txBox="1"/>
            <p:nvPr/>
          </p:nvSpPr>
          <p:spPr>
            <a:xfrm>
              <a:off x="7118710" y="1713392"/>
              <a:ext cx="997221" cy="295466"/>
            </a:xfrm>
            <a:prstGeom prst="rect">
              <a:avLst/>
            </a:prstGeom>
            <a:noFill/>
          </p:spPr>
          <p:txBody>
            <a:bodyPr wrap="square" rtlCol="0">
              <a:spAutoFit/>
            </a:bodyPr>
            <a:lstStyle/>
            <a:p>
              <a:pPr>
                <a:lnSpc>
                  <a:spcPct val="110000"/>
                </a:lnSpc>
              </a:pPr>
              <a:r>
                <a:rPr lang="en-US" sz="1200" dirty="0">
                  <a:solidFill>
                    <a:srgbClr val="F1A947"/>
                  </a:solidFill>
                  <a:latin typeface="Arial Narrow"/>
                  <a:cs typeface="Arial Narrow"/>
                </a:rPr>
                <a:t>Sentinel-6A/B</a:t>
              </a:r>
              <a:endParaRPr lang="en-US" sz="900" dirty="0">
                <a:solidFill>
                  <a:srgbClr val="F1A947"/>
                </a:solidFill>
                <a:latin typeface="Arial Narrow"/>
                <a:cs typeface="Arial Narrow"/>
              </a:endParaRPr>
            </a:p>
          </p:txBody>
        </p:sp>
        <p:sp>
          <p:nvSpPr>
            <p:cNvPr id="124" name="TextBox 123"/>
            <p:cNvSpPr txBox="1"/>
            <p:nvPr/>
          </p:nvSpPr>
          <p:spPr>
            <a:xfrm>
              <a:off x="1714576" y="2069850"/>
              <a:ext cx="2181784" cy="738635"/>
            </a:xfrm>
            <a:prstGeom prst="rect">
              <a:avLst/>
            </a:prstGeom>
            <a:noFill/>
          </p:spPr>
          <p:txBody>
            <a:bodyPr wrap="square" lIns="91412" tIns="45706" rIns="91412" bIns="45706" rtlCol="0">
              <a:spAutoFit/>
            </a:bodyPr>
            <a:lstStyle/>
            <a:p>
              <a:pPr defTabSz="914120"/>
              <a:r>
                <a:rPr lang="en-US" sz="1400" b="1" dirty="0">
                  <a:solidFill>
                    <a:schemeClr val="bg1"/>
                  </a:solidFill>
                  <a:latin typeface="Arial Narrow"/>
                  <a:cs typeface="Arial Narrow"/>
                </a:rPr>
                <a:t>JPSS-2 Instruments</a:t>
              </a:r>
            </a:p>
            <a:p>
              <a:pPr defTabSz="914120"/>
              <a:r>
                <a:rPr lang="en-US" sz="400" dirty="0">
                  <a:solidFill>
                    <a:srgbClr val="FDFD5F"/>
                  </a:solidFill>
                  <a:latin typeface="Arial Narrow"/>
                  <a:cs typeface="Arial Narrow"/>
                </a:rPr>
                <a:t/>
              </a:r>
              <a:br>
                <a:rPr lang="en-US" sz="400" dirty="0">
                  <a:solidFill>
                    <a:srgbClr val="FDFD5F"/>
                  </a:solidFill>
                  <a:latin typeface="Arial Narrow"/>
                  <a:cs typeface="Arial Narrow"/>
                </a:rPr>
              </a:br>
              <a:r>
                <a:rPr lang="en-US" sz="1200" dirty="0">
                  <a:solidFill>
                    <a:srgbClr val="F1A947"/>
                  </a:solidFill>
                  <a:latin typeface="Arial Narrow"/>
                  <a:cs typeface="Arial Narrow"/>
                </a:rPr>
                <a:t>RBI, OMPS-Limb </a:t>
              </a:r>
            </a:p>
            <a:p>
              <a:pPr defTabSz="914120"/>
              <a:endParaRPr lang="en-US" sz="1200" dirty="0">
                <a:solidFill>
                  <a:srgbClr val="A6FA8C"/>
                </a:solidFill>
                <a:latin typeface="Arial Narrow"/>
                <a:cs typeface="Arial Narrow"/>
              </a:endParaRPr>
            </a:p>
          </p:txBody>
        </p:sp>
        <p:sp>
          <p:nvSpPr>
            <p:cNvPr id="125" name="TextBox 124"/>
            <p:cNvSpPr txBox="1"/>
            <p:nvPr/>
          </p:nvSpPr>
          <p:spPr>
            <a:xfrm>
              <a:off x="1691720" y="274985"/>
              <a:ext cx="4234100" cy="461665"/>
            </a:xfrm>
            <a:prstGeom prst="rect">
              <a:avLst/>
            </a:prstGeom>
            <a:noFill/>
          </p:spPr>
          <p:txBody>
            <a:bodyPr wrap="square" rtlCol="0">
              <a:spAutoFit/>
            </a:bodyPr>
            <a:lstStyle/>
            <a:p>
              <a:r>
                <a:rPr lang="en-US" sz="2400" b="1">
                  <a:solidFill>
                    <a:schemeClr val="bg1"/>
                  </a:solidFill>
                  <a:latin typeface="Arial" charset="0"/>
                  <a:ea typeface="Arial" charset="0"/>
                  <a:cs typeface="Arial" charset="0"/>
                </a:rPr>
                <a:t>Earth </a:t>
              </a:r>
              <a:r>
                <a:rPr lang="en-US" sz="2400" b="1" dirty="0">
                  <a:solidFill>
                    <a:schemeClr val="bg1"/>
                  </a:solidFill>
                  <a:latin typeface="Arial" charset="0"/>
                  <a:ea typeface="Arial" charset="0"/>
                  <a:cs typeface="Arial" charset="0"/>
                </a:rPr>
                <a:t>Science Missions</a:t>
              </a:r>
              <a:endParaRPr lang="en-US" sz="2400" dirty="0">
                <a:solidFill>
                  <a:schemeClr val="bg1"/>
                </a:solidFill>
                <a:latin typeface="Arial" charset="0"/>
                <a:ea typeface="Arial" charset="0"/>
                <a:cs typeface="Arial" charset="0"/>
              </a:endParaRPr>
            </a:p>
          </p:txBody>
        </p:sp>
        <p:pic>
          <p:nvPicPr>
            <p:cNvPr id="126" name="Picture 1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3300" y="555171"/>
              <a:ext cx="530352" cy="473529"/>
            </a:xfrm>
            <a:prstGeom prst="rect">
              <a:avLst/>
            </a:prstGeom>
            <a:ln>
              <a:noFill/>
            </a:ln>
          </p:spPr>
        </p:pic>
        <p:pic>
          <p:nvPicPr>
            <p:cNvPr id="127" name="Picture 1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08009" y="889000"/>
              <a:ext cx="497078" cy="289560"/>
            </a:xfrm>
            <a:prstGeom prst="rect">
              <a:avLst/>
            </a:prstGeom>
          </p:spPr>
        </p:pic>
        <p:pic>
          <p:nvPicPr>
            <p:cNvPr id="128" name="Picture 1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0100" y="3733800"/>
              <a:ext cx="822960" cy="627888"/>
            </a:xfrm>
            <a:prstGeom prst="rect">
              <a:avLst/>
            </a:prstGeom>
          </p:spPr>
        </p:pic>
        <p:pic>
          <p:nvPicPr>
            <p:cNvPr id="129" name="Picture 1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13300" y="2184400"/>
              <a:ext cx="579120" cy="481584"/>
            </a:xfrm>
            <a:prstGeom prst="rect">
              <a:avLst/>
            </a:prstGeom>
          </p:spPr>
        </p:pic>
        <p:pic>
          <p:nvPicPr>
            <p:cNvPr id="130" name="Picture 1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7200" y="1059153"/>
              <a:ext cx="863600" cy="452147"/>
            </a:xfrm>
            <a:prstGeom prst="rect">
              <a:avLst/>
            </a:prstGeom>
          </p:spPr>
        </p:pic>
        <p:pic>
          <p:nvPicPr>
            <p:cNvPr id="131" name="Picture 1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38060">
              <a:off x="5105401" y="1968499"/>
              <a:ext cx="798576" cy="298704"/>
            </a:xfrm>
            <a:prstGeom prst="rect">
              <a:avLst/>
            </a:prstGeom>
          </p:spPr>
        </p:pic>
        <p:pic>
          <p:nvPicPr>
            <p:cNvPr id="132" name="Picture 13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04100" y="3505200"/>
              <a:ext cx="436626" cy="485140"/>
            </a:xfrm>
            <a:prstGeom prst="rect">
              <a:avLst/>
            </a:prstGeom>
          </p:spPr>
        </p:pic>
        <p:pic>
          <p:nvPicPr>
            <p:cNvPr id="133" name="Picture 1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1176156">
              <a:off x="4711699" y="4762501"/>
              <a:ext cx="786384" cy="402336"/>
            </a:xfrm>
            <a:prstGeom prst="rect">
              <a:avLst/>
            </a:prstGeom>
          </p:spPr>
        </p:pic>
        <p:pic>
          <p:nvPicPr>
            <p:cNvPr id="134" name="Picture 1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83200" y="5181600"/>
              <a:ext cx="755904" cy="579120"/>
            </a:xfrm>
            <a:prstGeom prst="rect">
              <a:avLst/>
            </a:prstGeom>
          </p:spPr>
        </p:pic>
        <p:pic>
          <p:nvPicPr>
            <p:cNvPr id="135" name="Picture 13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94400" y="5562600"/>
              <a:ext cx="967741" cy="651364"/>
            </a:xfrm>
            <a:prstGeom prst="rect">
              <a:avLst/>
            </a:prstGeom>
          </p:spPr>
        </p:pic>
        <p:pic>
          <p:nvPicPr>
            <p:cNvPr id="136" name="Picture 1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26000" y="4076700"/>
              <a:ext cx="676436" cy="467868"/>
            </a:xfrm>
            <a:prstGeom prst="rect">
              <a:avLst/>
            </a:prstGeom>
          </p:spPr>
        </p:pic>
        <p:pic>
          <p:nvPicPr>
            <p:cNvPr id="137" name="Picture 1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894026">
              <a:off x="7503011" y="1065374"/>
              <a:ext cx="801453" cy="299780"/>
            </a:xfrm>
            <a:prstGeom prst="rect">
              <a:avLst/>
            </a:prstGeom>
          </p:spPr>
        </p:pic>
        <p:sp>
          <p:nvSpPr>
            <p:cNvPr id="138" name="TextBox 137"/>
            <p:cNvSpPr txBox="1"/>
            <p:nvPr/>
          </p:nvSpPr>
          <p:spPr>
            <a:xfrm>
              <a:off x="7880710" y="1511300"/>
              <a:ext cx="564791" cy="295466"/>
            </a:xfrm>
            <a:prstGeom prst="rect">
              <a:avLst/>
            </a:prstGeom>
            <a:noFill/>
          </p:spPr>
          <p:txBody>
            <a:bodyPr wrap="square" rtlCol="0">
              <a:spAutoFit/>
            </a:bodyPr>
            <a:lstStyle/>
            <a:p>
              <a:pPr>
                <a:lnSpc>
                  <a:spcPct val="110000"/>
                </a:lnSpc>
              </a:pPr>
              <a:r>
                <a:rPr lang="en-US" sz="1200">
                  <a:solidFill>
                    <a:srgbClr val="F5E952"/>
                  </a:solidFill>
                  <a:latin typeface="Arial Narrow"/>
                  <a:cs typeface="Arial Narrow"/>
                </a:rPr>
                <a:t>MAIA</a:t>
              </a:r>
              <a:endParaRPr lang="en-US" sz="900" dirty="0">
                <a:solidFill>
                  <a:srgbClr val="F5E952"/>
                </a:solidFill>
                <a:latin typeface="Arial Narrow"/>
                <a:cs typeface="Arial Narrow"/>
              </a:endParaRPr>
            </a:p>
          </p:txBody>
        </p:sp>
        <p:sp>
          <p:nvSpPr>
            <p:cNvPr id="139" name="TextBox 138"/>
            <p:cNvSpPr txBox="1"/>
            <p:nvPr/>
          </p:nvSpPr>
          <p:spPr>
            <a:xfrm>
              <a:off x="8782410" y="990600"/>
              <a:ext cx="856891" cy="295466"/>
            </a:xfrm>
            <a:prstGeom prst="rect">
              <a:avLst/>
            </a:prstGeom>
            <a:noFill/>
          </p:spPr>
          <p:txBody>
            <a:bodyPr wrap="square" rtlCol="0">
              <a:spAutoFit/>
            </a:bodyPr>
            <a:lstStyle/>
            <a:p>
              <a:pPr>
                <a:lnSpc>
                  <a:spcPct val="110000"/>
                </a:lnSpc>
              </a:pPr>
              <a:r>
                <a:rPr lang="en-US" sz="1200">
                  <a:solidFill>
                    <a:srgbClr val="F5E952"/>
                  </a:solidFill>
                  <a:latin typeface="Arial Narrow"/>
                  <a:cs typeface="Arial Narrow"/>
                </a:rPr>
                <a:t>GeoCARB</a:t>
              </a:r>
              <a:endParaRPr lang="en-US" sz="900" dirty="0">
                <a:solidFill>
                  <a:srgbClr val="F5E952"/>
                </a:solidFill>
                <a:latin typeface="Arial Narrow"/>
                <a:cs typeface="Arial Narrow"/>
              </a:endParaRPr>
            </a:p>
          </p:txBody>
        </p:sp>
        <p:sp>
          <p:nvSpPr>
            <p:cNvPr id="140" name="TextBox 139"/>
            <p:cNvSpPr txBox="1"/>
            <p:nvPr/>
          </p:nvSpPr>
          <p:spPr>
            <a:xfrm>
              <a:off x="8210910" y="1257300"/>
              <a:ext cx="1212491" cy="295466"/>
            </a:xfrm>
            <a:prstGeom prst="rect">
              <a:avLst/>
            </a:prstGeom>
            <a:noFill/>
          </p:spPr>
          <p:txBody>
            <a:bodyPr wrap="square" rtlCol="0">
              <a:spAutoFit/>
            </a:bodyPr>
            <a:lstStyle/>
            <a:p>
              <a:pPr>
                <a:lnSpc>
                  <a:spcPct val="110000"/>
                </a:lnSpc>
              </a:pPr>
              <a:r>
                <a:rPr lang="en-US" sz="1200">
                  <a:solidFill>
                    <a:srgbClr val="F5E952"/>
                  </a:solidFill>
                  <a:latin typeface="Arial Narrow"/>
                  <a:cs typeface="Arial Narrow"/>
                </a:rPr>
                <a:t>TROPICS (12)</a:t>
              </a:r>
              <a:endParaRPr lang="en-US" sz="900" dirty="0">
                <a:solidFill>
                  <a:srgbClr val="F5E952"/>
                </a:solidFill>
                <a:latin typeface="Arial Narrow"/>
                <a:cs typeface="Arial Narrow"/>
              </a:endParaRPr>
            </a:p>
          </p:txBody>
        </p:sp>
        <p:pic>
          <p:nvPicPr>
            <p:cNvPr id="141" name="Picture 1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15848" y="3568700"/>
              <a:ext cx="353359" cy="419100"/>
            </a:xfrm>
            <a:prstGeom prst="rect">
              <a:avLst/>
            </a:prstGeom>
          </p:spPr>
        </p:pic>
        <p:pic>
          <p:nvPicPr>
            <p:cNvPr id="142" name="Picture 14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04426" y="3746500"/>
              <a:ext cx="781058" cy="314452"/>
            </a:xfrm>
            <a:prstGeom prst="rect">
              <a:avLst/>
            </a:prstGeom>
          </p:spPr>
        </p:pic>
        <p:pic>
          <p:nvPicPr>
            <p:cNvPr id="143" name="Picture 14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19402" y="2400301"/>
              <a:ext cx="977899" cy="340717"/>
            </a:xfrm>
            <a:prstGeom prst="rect">
              <a:avLst/>
            </a:prstGeom>
          </p:spPr>
        </p:pic>
        <p:pic>
          <p:nvPicPr>
            <p:cNvPr id="144" name="Picture 14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57565" y="4470400"/>
              <a:ext cx="1205623" cy="581660"/>
            </a:xfrm>
            <a:prstGeom prst="rect">
              <a:avLst/>
            </a:prstGeom>
          </p:spPr>
        </p:pic>
        <p:sp>
          <p:nvSpPr>
            <p:cNvPr id="145" name="TextBox 144"/>
            <p:cNvSpPr txBox="1"/>
            <p:nvPr/>
          </p:nvSpPr>
          <p:spPr>
            <a:xfrm>
              <a:off x="7212442" y="3945575"/>
              <a:ext cx="1139404" cy="461665"/>
            </a:xfrm>
            <a:prstGeom prst="rect">
              <a:avLst/>
            </a:prstGeom>
            <a:noFill/>
          </p:spPr>
          <p:txBody>
            <a:bodyPr wrap="square" rtlCol="0">
              <a:spAutoFit/>
            </a:bodyPr>
            <a:lstStyle/>
            <a:p>
              <a:r>
                <a:rPr lang="en-US" sz="1200" dirty="0">
                  <a:solidFill>
                    <a:srgbClr val="B6EEFD"/>
                  </a:solidFill>
                  <a:latin typeface="Arial Narrow"/>
                  <a:cs typeface="Arial Narrow"/>
                </a:rPr>
                <a:t>SORCE,</a:t>
              </a:r>
            </a:p>
            <a:p>
              <a:r>
                <a:rPr lang="en-US" sz="1200" dirty="0">
                  <a:solidFill>
                    <a:srgbClr val="A6FA8C"/>
                  </a:solidFill>
                  <a:latin typeface="Arial Narrow"/>
                  <a:cs typeface="Arial Narrow"/>
                </a:rPr>
                <a:t>TCTE </a:t>
              </a:r>
              <a:r>
                <a:rPr lang="en-US" sz="1000" dirty="0">
                  <a:solidFill>
                    <a:srgbClr val="A6FA8C"/>
                  </a:solidFill>
                  <a:latin typeface="Arial Narrow"/>
                  <a:cs typeface="Arial Narrow"/>
                </a:rPr>
                <a:t>(NOAA)</a:t>
              </a:r>
            </a:p>
          </p:txBody>
        </p:sp>
        <p:pic>
          <p:nvPicPr>
            <p:cNvPr id="146" name="Picture 14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659987">
              <a:off x="7188200" y="1204191"/>
              <a:ext cx="533401" cy="441614"/>
            </a:xfrm>
            <a:prstGeom prst="rect">
              <a:avLst/>
            </a:prstGeom>
          </p:spPr>
        </p:pic>
        <p:pic>
          <p:nvPicPr>
            <p:cNvPr id="147" name="Picture 14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905500" y="1676400"/>
              <a:ext cx="706432" cy="488696"/>
            </a:xfrm>
            <a:prstGeom prst="rect">
              <a:avLst/>
            </a:prstGeom>
          </p:spPr>
        </p:pic>
        <p:pic>
          <p:nvPicPr>
            <p:cNvPr id="148" name="Picture 14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86271" y="6213964"/>
              <a:ext cx="819573" cy="558800"/>
            </a:xfrm>
            <a:prstGeom prst="rect">
              <a:avLst/>
            </a:prstGeom>
          </p:spPr>
        </p:pic>
        <p:sp>
          <p:nvSpPr>
            <p:cNvPr id="149" name="TextBox 148"/>
            <p:cNvSpPr txBox="1"/>
            <p:nvPr/>
          </p:nvSpPr>
          <p:spPr>
            <a:xfrm>
              <a:off x="8066878" y="5944801"/>
              <a:ext cx="1500553" cy="276999"/>
            </a:xfrm>
            <a:prstGeom prst="rect">
              <a:avLst/>
            </a:prstGeom>
            <a:noFill/>
          </p:spPr>
          <p:txBody>
            <a:bodyPr wrap="square" rtlCol="0">
              <a:spAutoFit/>
            </a:bodyPr>
            <a:lstStyle/>
            <a:p>
              <a:r>
                <a:rPr lang="en-US" sz="1200" dirty="0">
                  <a:solidFill>
                    <a:srgbClr val="B6EEFD"/>
                  </a:solidFill>
                  <a:latin typeface="Arial Narrow"/>
                  <a:cs typeface="Arial Narrow"/>
                </a:rPr>
                <a:t>OSTM/Jason-2 </a:t>
              </a:r>
              <a:r>
                <a:rPr lang="en-US" sz="1000" dirty="0">
                  <a:solidFill>
                    <a:srgbClr val="B6EEFD"/>
                  </a:solidFill>
                  <a:latin typeface="Arial Narrow"/>
                  <a:cs typeface="Arial Narrow"/>
                </a:rPr>
                <a:t>(NOAA)</a:t>
              </a:r>
              <a:endParaRPr lang="en-US" sz="1000" dirty="0">
                <a:solidFill>
                  <a:srgbClr val="A6FA8C"/>
                </a:solidFill>
                <a:latin typeface="Arial Narrow"/>
                <a:cs typeface="Arial Narrow"/>
              </a:endParaRPr>
            </a:p>
          </p:txBody>
        </p:sp>
      </p:grpSp>
    </p:spTree>
    <p:extLst>
      <p:ext uri="{BB962C8B-B14F-4D97-AF65-F5344CB8AC3E}">
        <p14:creationId xmlns:p14="http://schemas.microsoft.com/office/powerpoint/2010/main" val="1720247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03" y="152401"/>
            <a:ext cx="8780527" cy="960873"/>
          </a:xfrm>
        </p:spPr>
        <p:txBody>
          <a:bodyPr/>
          <a:lstStyle/>
          <a:p>
            <a:r>
              <a:rPr lang="en-US" sz="2800" dirty="0" smtClean="0"/>
              <a:t/>
            </a:r>
            <a:br>
              <a:rPr lang="en-US" sz="2800" dirty="0" smtClean="0"/>
            </a:br>
            <a:r>
              <a:rPr lang="en-US" sz="2800" dirty="0" smtClean="0"/>
              <a:t/>
            </a:r>
            <a:br>
              <a:rPr lang="en-US" sz="2800" dirty="0" smtClean="0"/>
            </a:br>
            <a:r>
              <a:rPr lang="en-US" sz="2800" dirty="0" err="1" smtClean="0"/>
              <a:t>arset</a:t>
            </a:r>
            <a:r>
              <a:rPr lang="en-US" sz="2800" dirty="0"/>
              <a:t>: Applied Remote Sensing Training</a:t>
            </a:r>
            <a:br>
              <a:rPr lang="en-US" sz="2800" dirty="0"/>
            </a:br>
            <a:r>
              <a:rPr lang="en-US" sz="2800" dirty="0"/>
              <a:t/>
            </a:r>
            <a:br>
              <a:rPr lang="en-US" sz="2800" dirty="0"/>
            </a:br>
            <a:endParaRPr lang="en-US" dirty="0"/>
          </a:p>
        </p:txBody>
      </p:sp>
      <p:sp>
        <p:nvSpPr>
          <p:cNvPr id="11" name="Shape 88"/>
          <p:cNvSpPr txBox="1">
            <a:spLocks/>
          </p:cNvSpPr>
          <p:nvPr/>
        </p:nvSpPr>
        <p:spPr>
          <a:xfrm>
            <a:off x="190203" y="940796"/>
            <a:ext cx="5854306" cy="1567990"/>
          </a:xfrm>
          <a:prstGeom prst="rect">
            <a:avLst/>
          </a:prstGeom>
        </p:spPr>
        <p:txBody>
          <a:bodyPr lIns="91425" tIns="91425" rIns="91425" bIns="91425" anchor="t" anchorCtr="0">
            <a:noAutofit/>
          </a:bodyPr>
          <a:lstStyle>
            <a:lvl1pPr marL="365806" indent="-219484" algn="l" defTabSz="609676" rtl="0" eaLnBrk="1" latinLnBrk="0" hangingPunct="1">
              <a:spcBef>
                <a:spcPts val="800"/>
              </a:spcBef>
              <a:buFont typeface="Arial"/>
              <a:buChar char="•"/>
              <a:defRPr sz="2000" kern="1200">
                <a:solidFill>
                  <a:schemeClr val="tx1"/>
                </a:solidFill>
                <a:latin typeface="+mn-lt"/>
                <a:ea typeface="+mn-ea"/>
                <a:cs typeface="Arial"/>
              </a:defRPr>
            </a:lvl1pPr>
            <a:lvl2pPr marL="621870" indent="-256064" algn="l" defTabSz="609676" rtl="0" eaLnBrk="1" latinLnBrk="0" hangingPunct="1">
              <a:spcBef>
                <a:spcPts val="400"/>
              </a:spcBef>
              <a:buFont typeface="Arial"/>
              <a:buChar char="–"/>
              <a:defRPr sz="2000" kern="1200">
                <a:solidFill>
                  <a:schemeClr val="tx1"/>
                </a:solidFill>
                <a:latin typeface="+mn-lt"/>
                <a:ea typeface="+mn-ea"/>
                <a:cs typeface="Arial"/>
              </a:defRPr>
            </a:lvl2pPr>
            <a:lvl3pPr marL="914514" indent="-182903" algn="l" defTabSz="609676" rtl="0" eaLnBrk="1" latinLnBrk="0" hangingPunct="1">
              <a:spcBef>
                <a:spcPts val="400"/>
              </a:spcBef>
              <a:buFont typeface="Arial"/>
              <a:buChar char="•"/>
              <a:defRPr sz="2000" kern="1200">
                <a:solidFill>
                  <a:schemeClr val="tx1"/>
                </a:solidFill>
                <a:latin typeface="+mn-lt"/>
                <a:ea typeface="+mn-ea"/>
                <a:cs typeface="Arial"/>
              </a:defRPr>
            </a:lvl3pPr>
            <a:lvl4pPr marL="1158384" indent="-182903" algn="l" defTabSz="609676" rtl="0" eaLnBrk="1" latinLnBrk="0" hangingPunct="1">
              <a:spcBef>
                <a:spcPts val="400"/>
              </a:spcBef>
              <a:buFont typeface="Arial"/>
              <a:buChar char="–"/>
              <a:defRPr sz="2000" kern="1200">
                <a:solidFill>
                  <a:schemeClr val="tx1"/>
                </a:solidFill>
                <a:latin typeface="+mn-lt"/>
                <a:ea typeface="+mn-ea"/>
                <a:cs typeface="Arial"/>
              </a:defRPr>
            </a:lvl4pPr>
            <a:lvl5pPr marL="1524190" indent="-182903" algn="l" defTabSz="609676" rtl="0" eaLnBrk="1" latinLnBrk="0" hangingPunct="1">
              <a:spcBef>
                <a:spcPts val="400"/>
              </a:spcBef>
              <a:buFont typeface="Arial"/>
              <a:buChar char="»"/>
              <a:defRPr sz="2000" kern="1200">
                <a:solidFill>
                  <a:schemeClr val="tx1"/>
                </a:solidFill>
                <a:latin typeface="+mn-lt"/>
                <a:ea typeface="+mn-ea"/>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a:lstStyle>
          <a:p>
            <a:pPr marL="0" lvl="0" indent="0">
              <a:lnSpc>
                <a:spcPct val="114000"/>
              </a:lnSpc>
              <a:buNone/>
            </a:pPr>
            <a:r>
              <a:rPr lang="en-US" sz="1800" b="1" dirty="0">
                <a:latin typeface="Century Gothic"/>
              </a:rPr>
              <a:t>ARSET Trainings </a:t>
            </a:r>
            <a:r>
              <a:rPr lang="en-US" sz="1800" b="1" dirty="0" smtClean="0">
                <a:latin typeface="Century Gothic"/>
              </a:rPr>
              <a:t>developed specifically in Support of UN SDGs</a:t>
            </a:r>
            <a:endParaRPr lang="en-US" sz="1800" dirty="0">
              <a:latin typeface="Century Gothic"/>
            </a:endParaRPr>
          </a:p>
          <a:p>
            <a:pPr marL="0" indent="0">
              <a:lnSpc>
                <a:spcPct val="114000"/>
              </a:lnSpc>
              <a:buNone/>
            </a:pPr>
            <a:r>
              <a:rPr lang="en-US" sz="1800" dirty="0" smtClean="0"/>
              <a:t>Training </a:t>
            </a:r>
            <a:r>
              <a:rPr lang="en-US" sz="1800" dirty="0"/>
              <a:t>on Satellite </a:t>
            </a:r>
            <a:r>
              <a:rPr lang="en-US" sz="1800" dirty="0" smtClean="0"/>
              <a:t>observations:</a:t>
            </a:r>
            <a:endParaRPr lang="en-US" sz="1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9707" b="10673"/>
          <a:stretch/>
        </p:blipFill>
        <p:spPr>
          <a:xfrm>
            <a:off x="190203" y="5216445"/>
            <a:ext cx="1549936" cy="1157398"/>
          </a:xfrm>
          <a:prstGeom prst="rect">
            <a:avLst/>
          </a:prstGeom>
        </p:spPr>
      </p:pic>
      <p:sp>
        <p:nvSpPr>
          <p:cNvPr id="5" name="Rectangle 4"/>
          <p:cNvSpPr/>
          <p:nvPr/>
        </p:nvSpPr>
        <p:spPr>
          <a:xfrm>
            <a:off x="190203" y="2199000"/>
            <a:ext cx="5854306" cy="2031325"/>
          </a:xfrm>
          <a:prstGeom prst="rect">
            <a:avLst/>
          </a:prstGeom>
        </p:spPr>
        <p:txBody>
          <a:bodyPr wrap="square">
            <a:spAutoFit/>
          </a:bodyPr>
          <a:lstStyle/>
          <a:p>
            <a:r>
              <a:rPr lang="en-US" dirty="0">
                <a:hlinkClick r:id="rId3"/>
              </a:rPr>
              <a:t>https://arset.gsfc.nasa.gov/water/workshops/geoweek-sdg6</a:t>
            </a:r>
            <a:endParaRPr lang="en-US" dirty="0"/>
          </a:p>
          <a:p>
            <a:r>
              <a:rPr lang="en-US" dirty="0">
                <a:hlinkClick r:id="rId4"/>
              </a:rPr>
              <a:t>https://arset.gsfc.nasa.gov/webinars/fundamentals-remote-sensing</a:t>
            </a:r>
            <a:endParaRPr lang="en-US" dirty="0"/>
          </a:p>
          <a:p>
            <a:r>
              <a:rPr lang="en-US" dirty="0">
                <a:hlinkClick r:id="rId5"/>
              </a:rPr>
              <a:t>https://arset.gsfc.nasa.gov/land/webinars/coastal-oceans-</a:t>
            </a:r>
            <a:r>
              <a:rPr lang="en-US" dirty="0" smtClean="0">
                <a:hlinkClick r:id="rId5"/>
              </a:rPr>
              <a:t>2016</a:t>
            </a:r>
            <a:endParaRPr lang="en-US" dirty="0" smtClean="0"/>
          </a:p>
          <a:p>
            <a:endParaRPr lang="en-US" dirty="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4509" y="975969"/>
            <a:ext cx="2964713" cy="3952950"/>
          </a:xfrm>
          <a:prstGeom prst="rect">
            <a:avLst/>
          </a:prstGeom>
          <a:ln>
            <a:noFill/>
          </a:ln>
          <a:effectLst>
            <a:outerShdw blurRad="63500" sx="102000" sy="102000" algn="ctr" rotWithShape="0">
              <a:prstClr val="black">
                <a:alpha val="40000"/>
              </a:prstClr>
            </a:outerShdw>
          </a:effectLst>
        </p:spPr>
      </p:pic>
      <p:sp>
        <p:nvSpPr>
          <p:cNvPr id="6" name="Rectangle 5"/>
          <p:cNvSpPr/>
          <p:nvPr/>
        </p:nvSpPr>
        <p:spPr>
          <a:xfrm>
            <a:off x="3461824" y="5450513"/>
            <a:ext cx="5508906" cy="707886"/>
          </a:xfrm>
          <a:prstGeom prst="rect">
            <a:avLst/>
          </a:prstGeom>
        </p:spPr>
        <p:txBody>
          <a:bodyPr wrap="square">
            <a:spAutoFit/>
          </a:bodyPr>
          <a:lstStyle/>
          <a:p>
            <a:r>
              <a:rPr lang="en-US" sz="2000" dirty="0"/>
              <a:t>Contact Ana </a:t>
            </a:r>
            <a:r>
              <a:rPr lang="en-US" sz="2000" dirty="0" err="1"/>
              <a:t>Prados</a:t>
            </a:r>
            <a:r>
              <a:rPr lang="en-US" sz="2000" dirty="0"/>
              <a:t>: </a:t>
            </a:r>
            <a:r>
              <a:rPr lang="en-US" sz="2000" dirty="0">
                <a:hlinkClick r:id="rId7"/>
              </a:rPr>
              <a:t>aprados@umbc.edu</a:t>
            </a:r>
            <a:endParaRPr lang="en-US" sz="2000" dirty="0"/>
          </a:p>
          <a:p>
            <a:r>
              <a:rPr lang="en-US" sz="2000" dirty="0"/>
              <a:t>              Nancy </a:t>
            </a:r>
            <a:r>
              <a:rPr lang="en-US" sz="2000" dirty="0" err="1"/>
              <a:t>Searby</a:t>
            </a:r>
            <a:r>
              <a:rPr lang="en-US" sz="2000" dirty="0"/>
              <a:t>: </a:t>
            </a:r>
            <a:r>
              <a:rPr lang="en-US" sz="2000" dirty="0">
                <a:hlinkClick r:id="rId8"/>
              </a:rPr>
              <a:t>nancy.d.searby@nasa.gov</a:t>
            </a:r>
            <a:r>
              <a:rPr lang="en-US" sz="2000" dirty="0"/>
              <a:t> </a:t>
            </a:r>
          </a:p>
        </p:txBody>
      </p:sp>
    </p:spTree>
    <p:extLst>
      <p:ext uri="{BB962C8B-B14F-4D97-AF65-F5344CB8AC3E}">
        <p14:creationId xmlns:p14="http://schemas.microsoft.com/office/powerpoint/2010/main" val="22737646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GLOBE</a:t>
            </a:r>
            <a:endParaRPr lang="en-US" dirty="0"/>
          </a:p>
        </p:txBody>
      </p:sp>
      <p:sp>
        <p:nvSpPr>
          <p:cNvPr id="3" name="Rectangle 2"/>
          <p:cNvSpPr/>
          <p:nvPr/>
        </p:nvSpPr>
        <p:spPr>
          <a:xfrm>
            <a:off x="181737" y="988746"/>
            <a:ext cx="4537241" cy="3908762"/>
          </a:xfrm>
          <a:prstGeom prst="rect">
            <a:avLst/>
          </a:prstGeom>
        </p:spPr>
        <p:txBody>
          <a:bodyPr wrap="square">
            <a:spAutoFit/>
          </a:bodyPr>
          <a:lstStyle/>
          <a:p>
            <a:pPr marL="342900" indent="-342900">
              <a:spcBef>
                <a:spcPct val="20000"/>
              </a:spcBef>
              <a:buClr>
                <a:srgbClr val="C76402"/>
              </a:buClr>
              <a:buFont typeface="Arial" charset="0"/>
              <a:buChar char="•"/>
            </a:pPr>
            <a:r>
              <a:rPr lang="en-US" sz="2000" dirty="0">
                <a:solidFill>
                  <a:srgbClr val="000000"/>
                </a:solidFill>
                <a:ea typeface="ＭＳ Ｐゴシック" charset="0"/>
                <a:cs typeface="ＭＳ Ｐゴシック" charset="0"/>
              </a:rPr>
              <a:t>GLOBE is an international science and education program that connects a network of students, teachers and scientists from around the world to better understand, sustain and improve Earth’s environment at local, regional and global </a:t>
            </a:r>
            <a:r>
              <a:rPr lang="en-US" sz="2000" dirty="0" smtClean="0">
                <a:solidFill>
                  <a:srgbClr val="000000"/>
                </a:solidFill>
                <a:ea typeface="ＭＳ Ｐゴシック" charset="0"/>
                <a:cs typeface="ＭＳ Ｐゴシック" charset="0"/>
              </a:rPr>
              <a:t>scales. </a:t>
            </a:r>
          </a:p>
          <a:p>
            <a:pPr marL="342900" indent="-342900">
              <a:spcBef>
                <a:spcPct val="20000"/>
              </a:spcBef>
              <a:buClr>
                <a:srgbClr val="C76402"/>
              </a:buClr>
              <a:buFont typeface="Arial" charset="0"/>
              <a:buChar char="•"/>
            </a:pPr>
            <a:r>
              <a:rPr lang="en-US" sz="2000" dirty="0" smtClean="0">
                <a:solidFill>
                  <a:srgbClr val="000000"/>
                </a:solidFill>
              </a:rPr>
              <a:t>Documents </a:t>
            </a:r>
            <a:r>
              <a:rPr lang="en-US" sz="2000" dirty="0">
                <a:solidFill>
                  <a:srgbClr val="000000"/>
                </a:solidFill>
              </a:rPr>
              <a:t>that lay out the process for making a certain </a:t>
            </a:r>
            <a:r>
              <a:rPr lang="en-US" sz="2000" dirty="0" smtClean="0">
                <a:solidFill>
                  <a:srgbClr val="000000"/>
                </a:solidFill>
              </a:rPr>
              <a:t>measurement</a:t>
            </a:r>
          </a:p>
          <a:p>
            <a:pPr marL="342900" indent="-342900">
              <a:spcBef>
                <a:spcPct val="20000"/>
              </a:spcBef>
              <a:buClr>
                <a:srgbClr val="C76402"/>
              </a:buClr>
              <a:buFont typeface="Arial" charset="0"/>
              <a:buChar char="•"/>
            </a:pPr>
            <a:r>
              <a:rPr lang="en-US" sz="2000" dirty="0" smtClean="0">
                <a:solidFill>
                  <a:srgbClr val="000000"/>
                </a:solidFill>
              </a:rPr>
              <a:t>To </a:t>
            </a:r>
            <a:r>
              <a:rPr lang="en-US" sz="2000" dirty="0">
                <a:solidFill>
                  <a:srgbClr val="000000"/>
                </a:solidFill>
              </a:rPr>
              <a:t>collect data that can be compared across the world. </a:t>
            </a:r>
          </a:p>
        </p:txBody>
      </p:sp>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l="9422" t="43967" r="57823" b="16747"/>
          <a:stretch/>
        </p:blipFill>
        <p:spPr bwMode="auto">
          <a:xfrm>
            <a:off x="4769344" y="900333"/>
            <a:ext cx="4192920" cy="370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707" b="10673"/>
          <a:stretch/>
        </p:blipFill>
        <p:spPr>
          <a:xfrm>
            <a:off x="190203" y="5216445"/>
            <a:ext cx="1549936" cy="1157398"/>
          </a:xfrm>
          <a:prstGeom prst="rect">
            <a:avLst/>
          </a:prstGeom>
        </p:spPr>
      </p:pic>
      <p:sp>
        <p:nvSpPr>
          <p:cNvPr id="7" name="Rectangle 6"/>
          <p:cNvSpPr/>
          <p:nvPr/>
        </p:nvSpPr>
        <p:spPr>
          <a:xfrm>
            <a:off x="3461824" y="5450513"/>
            <a:ext cx="5500440" cy="400110"/>
          </a:xfrm>
          <a:prstGeom prst="rect">
            <a:avLst/>
          </a:prstGeom>
        </p:spPr>
        <p:txBody>
          <a:bodyPr wrap="square">
            <a:spAutoFit/>
          </a:bodyPr>
          <a:lstStyle/>
          <a:p>
            <a:r>
              <a:rPr lang="en-US" sz="2000" dirty="0"/>
              <a:t>Contact </a:t>
            </a:r>
            <a:r>
              <a:rPr lang="en-US" sz="2000" dirty="0" smtClean="0"/>
              <a:t>Lin Chambers</a:t>
            </a:r>
            <a:r>
              <a:rPr lang="en-US" sz="2000" dirty="0"/>
              <a:t>: </a:t>
            </a:r>
            <a:r>
              <a:rPr lang="en-US" sz="2000" dirty="0">
                <a:hlinkClick r:id="rId4"/>
              </a:rPr>
              <a:t>lin.h.chambers@</a:t>
            </a:r>
            <a:r>
              <a:rPr lang="en-US" sz="2000" dirty="0" smtClean="0">
                <a:hlinkClick r:id="rId4"/>
              </a:rPr>
              <a:t>nasa.gov</a:t>
            </a:r>
            <a:r>
              <a:rPr lang="en-US" sz="2000" dirty="0" smtClean="0"/>
              <a:t> </a:t>
            </a:r>
            <a:endParaRPr lang="en-US" sz="2000" dirty="0"/>
          </a:p>
        </p:txBody>
      </p:sp>
    </p:spTree>
    <p:extLst>
      <p:ext uri="{BB962C8B-B14F-4D97-AF65-F5344CB8AC3E}">
        <p14:creationId xmlns:p14="http://schemas.microsoft.com/office/powerpoint/2010/main" val="27546284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txBox="1">
            <a:spLocks/>
          </p:cNvSpPr>
          <p:nvPr/>
        </p:nvSpPr>
        <p:spPr bwMode="auto">
          <a:xfrm>
            <a:off x="275020" y="964489"/>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ヒラギノ角ゴ Pro W3" charset="0"/>
                <a:cs typeface="ヒラギノ角ゴ Pro W3" charset="0"/>
              </a:defRPr>
            </a:lvl1pPr>
            <a:lvl2pPr>
              <a:defRPr sz="2000">
                <a:solidFill>
                  <a:schemeClr val="tx1"/>
                </a:solidFill>
                <a:latin typeface="Calibri" charset="0"/>
                <a:ea typeface="ヒラギノ角ゴ Pro W3" charset="0"/>
                <a:cs typeface="ヒラギノ角ゴ Pro W3" charset="0"/>
              </a:defRPr>
            </a:lvl2pPr>
            <a:lvl3pPr>
              <a:defRPr>
                <a:solidFill>
                  <a:schemeClr val="tx1"/>
                </a:solidFill>
                <a:latin typeface="Calibri" charset="0"/>
                <a:ea typeface="ＭＳ Ｐゴシック" charset="0"/>
                <a:cs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ヒラギノ角ゴ Pro W3" charset="0"/>
                <a:cs typeface="ヒラギノ角ゴ Pro W3" charset="0"/>
              </a:defRPr>
            </a:lvl5pPr>
            <a:lvl6pPr eaLnBrk="0" fontAlgn="base" hangingPunct="0">
              <a:spcAft>
                <a:spcPct val="0"/>
              </a:spcAft>
              <a:buFont typeface="Arial" charset="0"/>
              <a:buChar char="»"/>
              <a:defRPr sz="2000">
                <a:solidFill>
                  <a:schemeClr val="tx1"/>
                </a:solidFill>
                <a:latin typeface="Calibri" charset="0"/>
                <a:ea typeface="ヒラギノ角ゴ Pro W3" charset="0"/>
                <a:cs typeface="ヒラギノ角ゴ Pro W3" charset="0"/>
              </a:defRPr>
            </a:lvl6pPr>
            <a:lvl7pPr eaLnBrk="0" fontAlgn="base" hangingPunct="0">
              <a:spcAft>
                <a:spcPct val="0"/>
              </a:spcAft>
              <a:buFont typeface="Arial" charset="0"/>
              <a:buChar char="»"/>
              <a:defRPr sz="2000">
                <a:solidFill>
                  <a:schemeClr val="tx1"/>
                </a:solidFill>
                <a:latin typeface="Calibri" charset="0"/>
                <a:ea typeface="ヒラギノ角ゴ Pro W3" charset="0"/>
                <a:cs typeface="ヒラギノ角ゴ Pro W3" charset="0"/>
              </a:defRPr>
            </a:lvl7pPr>
            <a:lvl8pPr eaLnBrk="0" fontAlgn="base" hangingPunct="0">
              <a:spcAft>
                <a:spcPct val="0"/>
              </a:spcAft>
              <a:buFont typeface="Arial" charset="0"/>
              <a:buChar char="»"/>
              <a:defRPr sz="2000">
                <a:solidFill>
                  <a:schemeClr val="tx1"/>
                </a:solidFill>
                <a:latin typeface="Calibri" charset="0"/>
                <a:ea typeface="ヒラギノ角ゴ Pro W3" charset="0"/>
                <a:cs typeface="ヒラギノ角ゴ Pro W3" charset="0"/>
              </a:defRPr>
            </a:lvl8pPr>
            <a:lvl9pPr eaLnBrk="0" fontAlgn="base" hangingPunct="0">
              <a:spcAft>
                <a:spcPct val="0"/>
              </a:spcAft>
              <a:buFont typeface="Arial" charset="0"/>
              <a:buChar char="»"/>
              <a:defRPr sz="2000">
                <a:solidFill>
                  <a:schemeClr val="tx1"/>
                </a:solidFill>
                <a:latin typeface="Calibri" charset="0"/>
                <a:ea typeface="ヒラギノ角ゴ Pro W3" charset="0"/>
                <a:cs typeface="ヒラギノ角ゴ Pro W3" charset="0"/>
              </a:defRPr>
            </a:lvl9pPr>
          </a:lstStyle>
          <a:p>
            <a:pPr marL="342900" indent="-342900" eaLnBrk="1" hangingPunct="1">
              <a:spcBef>
                <a:spcPct val="20000"/>
              </a:spcBef>
              <a:buClr>
                <a:srgbClr val="C76402"/>
              </a:buClr>
              <a:buFont typeface="Arial" charset="0"/>
              <a:buChar char="•"/>
            </a:pPr>
            <a:r>
              <a:rPr lang="en-US" sz="2200" dirty="0">
                <a:solidFill>
                  <a:srgbClr val="000000"/>
                </a:solidFill>
                <a:ea typeface="ＭＳ Ｐゴシック" charset="0"/>
                <a:cs typeface="ＭＳ Ｐゴシック" charset="0"/>
              </a:rPr>
              <a:t>A website (</a:t>
            </a:r>
            <a:r>
              <a:rPr lang="en-US" sz="2200" dirty="0">
                <a:solidFill>
                  <a:srgbClr val="000000"/>
                </a:solidFill>
                <a:ea typeface="ＭＳ Ｐゴシック" charset="0"/>
                <a:cs typeface="ＭＳ Ｐゴシック" charset="0"/>
                <a:hlinkClick r:id="rId2"/>
              </a:rPr>
              <a:t>https://www.globe.gov)</a:t>
            </a:r>
            <a:endParaRPr lang="en-US" sz="2200" dirty="0">
              <a:solidFill>
                <a:srgbClr val="000000"/>
              </a:solidFill>
              <a:ea typeface="ＭＳ Ｐゴシック" charset="0"/>
              <a:cs typeface="ＭＳ Ｐゴシック" charset="0"/>
            </a:endParaRPr>
          </a:p>
          <a:p>
            <a:pPr marL="342900" indent="-342900" eaLnBrk="1" hangingPunct="1">
              <a:spcBef>
                <a:spcPct val="20000"/>
              </a:spcBef>
              <a:buClr>
                <a:srgbClr val="C76402"/>
              </a:buClr>
              <a:buFont typeface="Arial" charset="0"/>
              <a:buChar char="•"/>
            </a:pPr>
            <a:r>
              <a:rPr lang="en-US" sz="2200" dirty="0">
                <a:solidFill>
                  <a:srgbClr val="000000"/>
                </a:solidFill>
                <a:ea typeface="ＭＳ Ｐゴシック" charset="0"/>
                <a:cs typeface="ＭＳ Ｐゴシック" charset="0"/>
              </a:rPr>
              <a:t>A document:  </a:t>
            </a:r>
            <a:r>
              <a:rPr lang="en-US" sz="2200" dirty="0">
                <a:solidFill>
                  <a:srgbClr val="000000"/>
                </a:solidFill>
                <a:ea typeface="ＭＳ Ｐゴシック" charset="0"/>
                <a:cs typeface="ＭＳ Ｐゴシック" charset="0"/>
                <a:hlinkClick r:id="rId3"/>
              </a:rPr>
              <a:t>GLOBE Teacher’s Guide </a:t>
            </a:r>
            <a:endParaRPr lang="en-US" sz="2200" dirty="0">
              <a:solidFill>
                <a:srgbClr val="000000"/>
              </a:solidFill>
              <a:ea typeface="ＭＳ Ｐゴシック" charset="0"/>
              <a:cs typeface="ＭＳ Ｐゴシック" charset="0"/>
            </a:endParaRPr>
          </a:p>
          <a:p>
            <a:pPr marL="342900" indent="-342900" eaLnBrk="1" hangingPunct="1">
              <a:spcBef>
                <a:spcPct val="20000"/>
              </a:spcBef>
              <a:buClr>
                <a:srgbClr val="C76402"/>
              </a:buClr>
              <a:buFont typeface="Arial" charset="0"/>
              <a:buChar char="•"/>
            </a:pPr>
            <a:r>
              <a:rPr lang="en-US" sz="2200" dirty="0">
                <a:solidFill>
                  <a:srgbClr val="000000"/>
                </a:solidFill>
                <a:ea typeface="ＭＳ Ｐゴシック" charset="0"/>
                <a:cs typeface="ＭＳ Ｐゴシック" charset="0"/>
              </a:rPr>
              <a:t>A resource (</a:t>
            </a:r>
            <a:r>
              <a:rPr lang="en-US" sz="2200" dirty="0">
                <a:solidFill>
                  <a:srgbClr val="000000"/>
                </a:solidFill>
                <a:ea typeface="ＭＳ Ｐゴシック" charset="0"/>
                <a:cs typeface="ＭＳ Ｐゴシック" charset="0"/>
                <a:hlinkClick r:id="rId4"/>
              </a:rPr>
              <a:t>Learning Activities</a:t>
            </a:r>
            <a:r>
              <a:rPr lang="en-US" sz="2200" dirty="0">
                <a:solidFill>
                  <a:srgbClr val="000000"/>
                </a:solidFill>
                <a:ea typeface="ＭＳ Ｐゴシック" charset="0"/>
                <a:cs typeface="ＭＳ Ｐゴシック" charset="0"/>
              </a:rPr>
              <a:t>, </a:t>
            </a:r>
            <a:r>
              <a:rPr lang="en-US" sz="2200" dirty="0">
                <a:solidFill>
                  <a:srgbClr val="000000"/>
                </a:solidFill>
                <a:ea typeface="ＭＳ Ｐゴシック" charset="0"/>
                <a:cs typeface="ＭＳ Ｐゴシック" charset="0"/>
                <a:hlinkClick r:id="rId5"/>
              </a:rPr>
              <a:t>Elementary GLOBE</a:t>
            </a:r>
            <a:r>
              <a:rPr lang="en-US" sz="2200" dirty="0">
                <a:solidFill>
                  <a:srgbClr val="000000"/>
                </a:solidFill>
                <a:ea typeface="ＭＳ Ｐゴシック" charset="0"/>
                <a:cs typeface="ＭＳ Ｐゴシック" charset="0"/>
              </a:rPr>
              <a:t>) </a:t>
            </a:r>
          </a:p>
          <a:p>
            <a:pPr marL="342900" indent="-342900" eaLnBrk="1" hangingPunct="1">
              <a:spcBef>
                <a:spcPct val="20000"/>
              </a:spcBef>
              <a:buClr>
                <a:srgbClr val="C76402"/>
              </a:buClr>
              <a:buFont typeface="Arial" charset="0"/>
              <a:buChar char="•"/>
            </a:pPr>
            <a:r>
              <a:rPr lang="en-US" sz="2200" dirty="0">
                <a:solidFill>
                  <a:srgbClr val="000000"/>
                </a:solidFill>
                <a:ea typeface="ＭＳ Ｐゴシック" charset="0"/>
                <a:cs typeface="ＭＳ Ｐゴシック" charset="0"/>
              </a:rPr>
              <a:t>A tool:  Data Visualization (</a:t>
            </a:r>
            <a:r>
              <a:rPr lang="en-US" sz="2200" dirty="0">
                <a:solidFill>
                  <a:srgbClr val="000000"/>
                </a:solidFill>
                <a:ea typeface="ＭＳ Ｐゴシック" charset="0"/>
                <a:cs typeface="ＭＳ Ｐゴシック" charset="0"/>
                <a:hlinkClick r:id="rId6"/>
              </a:rPr>
              <a:t>https://vis.globe.gov/GLOBE/</a:t>
            </a:r>
            <a:r>
              <a:rPr lang="en-US" sz="2200" dirty="0">
                <a:solidFill>
                  <a:srgbClr val="000000"/>
                </a:solidFill>
                <a:ea typeface="ＭＳ Ｐゴシック" charset="0"/>
                <a:cs typeface="ＭＳ Ｐゴシック" charset="0"/>
              </a:rPr>
              <a:t>)</a:t>
            </a:r>
          </a:p>
          <a:p>
            <a:pPr marL="342900" indent="-342900" eaLnBrk="1" hangingPunct="1">
              <a:spcBef>
                <a:spcPct val="20000"/>
              </a:spcBef>
              <a:buClr>
                <a:srgbClr val="C76402"/>
              </a:buClr>
              <a:buFont typeface="Arial" charset="0"/>
              <a:buChar char="•"/>
            </a:pPr>
            <a:r>
              <a:rPr lang="en-US" sz="2200" dirty="0">
                <a:solidFill>
                  <a:srgbClr val="000000"/>
                </a:solidFill>
                <a:ea typeface="ＭＳ Ｐゴシック" charset="0"/>
                <a:cs typeface="ＭＳ Ｐゴシック" charset="0"/>
              </a:rPr>
              <a:t>A community</a:t>
            </a:r>
          </a:p>
          <a:p>
            <a:pPr marL="742950" lvl="1" indent="-285750" eaLnBrk="1" hangingPunct="1">
              <a:spcBef>
                <a:spcPct val="20000"/>
              </a:spcBef>
              <a:buClr>
                <a:srgbClr val="C76402"/>
              </a:buClr>
              <a:buFont typeface="Arial" charset="0"/>
              <a:buChar char="–"/>
            </a:pPr>
            <a:r>
              <a:rPr lang="en-US" sz="1800" dirty="0">
                <a:solidFill>
                  <a:srgbClr val="000000"/>
                </a:solidFill>
                <a:ea typeface="ＭＳ Ｐゴシック" charset="0"/>
                <a:cs typeface="ＭＳ Ｐゴシック" charset="0"/>
              </a:rPr>
              <a:t>Teachers, students</a:t>
            </a:r>
          </a:p>
          <a:p>
            <a:pPr marL="742950" lvl="1" indent="-285750" eaLnBrk="1" hangingPunct="1">
              <a:spcBef>
                <a:spcPct val="20000"/>
              </a:spcBef>
              <a:buClr>
                <a:srgbClr val="C76402"/>
              </a:buClr>
              <a:buFont typeface="Arial" charset="0"/>
              <a:buChar char="–"/>
            </a:pPr>
            <a:r>
              <a:rPr lang="en-US" sz="1800" dirty="0">
                <a:solidFill>
                  <a:srgbClr val="000000"/>
                </a:solidFill>
                <a:ea typeface="ＭＳ Ｐゴシック" charset="0"/>
                <a:cs typeface="ＭＳ Ｐゴシック" charset="0"/>
              </a:rPr>
              <a:t>Alumni</a:t>
            </a:r>
          </a:p>
          <a:p>
            <a:pPr marL="742950" lvl="1" indent="-285750" eaLnBrk="1" hangingPunct="1">
              <a:spcBef>
                <a:spcPct val="20000"/>
              </a:spcBef>
              <a:buClr>
                <a:srgbClr val="C76402"/>
              </a:buClr>
              <a:buFont typeface="Arial" charset="0"/>
              <a:buChar char="–"/>
            </a:pPr>
            <a:r>
              <a:rPr lang="en-US" sz="1800" dirty="0">
                <a:solidFill>
                  <a:srgbClr val="000000"/>
                </a:solidFill>
                <a:ea typeface="ＭＳ Ｐゴシック" charset="0"/>
                <a:cs typeface="ＭＳ Ｐゴシック" charset="0"/>
              </a:rPr>
              <a:t>GLOBE International STEM Network (GISN)</a:t>
            </a:r>
          </a:p>
          <a:p>
            <a:pPr marL="742950" lvl="1" indent="-285750" eaLnBrk="1" hangingPunct="1">
              <a:spcBef>
                <a:spcPct val="20000"/>
              </a:spcBef>
              <a:buClr>
                <a:srgbClr val="C76402"/>
              </a:buClr>
              <a:buFont typeface="Arial" charset="0"/>
              <a:buChar char="–"/>
            </a:pPr>
            <a:r>
              <a:rPr lang="en-US" sz="1800" dirty="0">
                <a:solidFill>
                  <a:srgbClr val="000000"/>
                </a:solidFill>
                <a:ea typeface="ＭＳ Ｐゴシック" charset="0"/>
                <a:cs typeface="ＭＳ Ｐゴシック" charset="0"/>
              </a:rPr>
              <a:t>Partners, Country Coordinators</a:t>
            </a:r>
          </a:p>
          <a:p>
            <a:pPr marL="742950" lvl="1" indent="-285750" eaLnBrk="1" hangingPunct="1">
              <a:spcBef>
                <a:spcPct val="20000"/>
              </a:spcBef>
              <a:buClr>
                <a:srgbClr val="C76402"/>
              </a:buClr>
              <a:buFont typeface="Arial" charset="0"/>
              <a:buChar char="–"/>
            </a:pPr>
            <a:r>
              <a:rPr lang="en-US" sz="1800" dirty="0">
                <a:solidFill>
                  <a:srgbClr val="000000"/>
                </a:solidFill>
                <a:ea typeface="ＭＳ Ｐゴシック" charset="0"/>
                <a:cs typeface="ＭＳ Ｐゴシック" charset="0"/>
              </a:rPr>
              <a:t>Working Groups</a:t>
            </a:r>
          </a:p>
          <a:p>
            <a:pPr marL="342900" indent="-342900" eaLnBrk="1" hangingPunct="1">
              <a:spcBef>
                <a:spcPct val="20000"/>
              </a:spcBef>
              <a:buClr>
                <a:srgbClr val="C76402"/>
              </a:buClr>
              <a:buFont typeface="Arial" charset="0"/>
              <a:buChar char="•"/>
            </a:pPr>
            <a:r>
              <a:rPr lang="en-US" sz="2200" dirty="0">
                <a:solidFill>
                  <a:srgbClr val="000000"/>
                </a:solidFill>
                <a:ea typeface="ＭＳ Ｐゴシック" charset="0"/>
                <a:cs typeface="ＭＳ Ｐゴシック" charset="0"/>
              </a:rPr>
              <a:t>An activity:  Data Collection/Campaigns</a:t>
            </a:r>
          </a:p>
        </p:txBody>
      </p:sp>
      <p:pic>
        <p:nvPicPr>
          <p:cNvPr id="2253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697009"/>
            <a:ext cx="35687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No, really:  What IS The GLOBE Program?</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9707" b="10673"/>
          <a:stretch/>
        </p:blipFill>
        <p:spPr>
          <a:xfrm>
            <a:off x="190203" y="5216445"/>
            <a:ext cx="1549936" cy="1157398"/>
          </a:xfrm>
          <a:prstGeom prst="rect">
            <a:avLst/>
          </a:prstGeom>
        </p:spPr>
      </p:pic>
    </p:spTree>
    <p:extLst>
      <p:ext uri="{BB962C8B-B14F-4D97-AF65-F5344CB8AC3E}">
        <p14:creationId xmlns:p14="http://schemas.microsoft.com/office/powerpoint/2010/main" val="6286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4482" y="-1"/>
            <a:ext cx="4321912" cy="458342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313" y="3546"/>
            <a:ext cx="6100706" cy="6870358"/>
          </a:xfrm>
          <a:prstGeom prst="rect">
            <a:avLst/>
          </a:prstGeom>
        </p:spPr>
      </p:pic>
      <p:sp>
        <p:nvSpPr>
          <p:cNvPr id="28" name="TextBox 27"/>
          <p:cNvSpPr txBox="1"/>
          <p:nvPr/>
        </p:nvSpPr>
        <p:spPr>
          <a:xfrm>
            <a:off x="-71562" y="3083879"/>
            <a:ext cx="5957955" cy="523220"/>
          </a:xfrm>
          <a:prstGeom prst="rect">
            <a:avLst/>
          </a:prstGeom>
          <a:noFill/>
        </p:spPr>
        <p:txBody>
          <a:bodyPr wrap="square" rtlCol="0">
            <a:spAutoFit/>
          </a:bodyPr>
          <a:lstStyle/>
          <a:p>
            <a:pPr algn="ctr"/>
            <a:r>
              <a:rPr lang="en-US" sz="2800" dirty="0">
                <a:solidFill>
                  <a:prstClr val="white"/>
                </a:solidFill>
              </a:rPr>
              <a:t>DEVELOP National Program</a:t>
            </a:r>
          </a:p>
        </p:txBody>
      </p:sp>
      <p:sp>
        <p:nvSpPr>
          <p:cNvPr id="3" name="Rectangle 2"/>
          <p:cNvSpPr/>
          <p:nvPr/>
        </p:nvSpPr>
        <p:spPr>
          <a:xfrm>
            <a:off x="5996140" y="5188643"/>
            <a:ext cx="3044260" cy="369332"/>
          </a:xfrm>
          <a:prstGeom prst="rect">
            <a:avLst/>
          </a:prstGeom>
        </p:spPr>
        <p:txBody>
          <a:bodyPr wrap="none">
            <a:spAutoFit/>
          </a:bodyPr>
          <a:lstStyle/>
          <a:p>
            <a:r>
              <a:rPr lang="en-US" dirty="0"/>
              <a:t>https://</a:t>
            </a:r>
            <a:r>
              <a:rPr lang="en-US" dirty="0" err="1"/>
              <a:t>develop.larc.nasa.gov</a:t>
            </a:r>
            <a:endParaRPr lang="en-US" dirty="0"/>
          </a:p>
        </p:txBody>
      </p:sp>
    </p:spTree>
    <p:extLst>
      <p:ext uri="{BB962C8B-B14F-4D97-AF65-F5344CB8AC3E}">
        <p14:creationId xmlns:p14="http://schemas.microsoft.com/office/powerpoint/2010/main" val="28639534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8649"/>
            <a:ext cx="9144000" cy="840076"/>
          </a:xfrm>
          <a:prstGeom prst="rect">
            <a:avLst/>
          </a:prstGeom>
          <a:solidFill>
            <a:srgbClr val="5556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rgbClr val="555659"/>
              </a:solidFill>
            </a:endParaRPr>
          </a:p>
        </p:txBody>
      </p:sp>
      <p:sp>
        <p:nvSpPr>
          <p:cNvPr id="3" name="Content Placeholder 2"/>
          <p:cNvSpPr>
            <a:spLocks noGrp="1"/>
          </p:cNvSpPr>
          <p:nvPr>
            <p:ph idx="4294967295"/>
          </p:nvPr>
        </p:nvSpPr>
        <p:spPr>
          <a:xfrm>
            <a:off x="413845" y="1762563"/>
            <a:ext cx="7886700" cy="4351338"/>
          </a:xfrm>
          <a:prstGeom prst="rect">
            <a:avLst/>
          </a:prstGeom>
        </p:spPr>
        <p:txBody>
          <a:bodyPr>
            <a:normAutofit/>
          </a:bodyPr>
          <a:lstStyle/>
          <a:p>
            <a:pPr marL="0" indent="0">
              <a:buNone/>
            </a:pPr>
            <a:r>
              <a:rPr lang="en-US" sz="2000" b="1" dirty="0"/>
              <a:t>US Virgin Islands Ecological Forecasting </a:t>
            </a:r>
            <a:r>
              <a:rPr lang="en-US" sz="2000" dirty="0"/>
              <a:t>(2017 Summer DEVELOP California – </a:t>
            </a:r>
            <a:r>
              <a:rPr lang="en-US" sz="2000" dirty="0" smtClean="0"/>
              <a:t>Ames): </a:t>
            </a:r>
            <a:r>
              <a:rPr lang="en-US" sz="2000" i="1" dirty="0" smtClean="0"/>
              <a:t>Using </a:t>
            </a:r>
            <a:r>
              <a:rPr lang="en-US" sz="2000" i="1" dirty="0"/>
              <a:t>NASA Earth Observations to Monitor Land-use Change and Map At-risk Coastal </a:t>
            </a:r>
            <a:r>
              <a:rPr lang="en-US" sz="2000" i="1" dirty="0" smtClean="0"/>
              <a:t>Habitats</a:t>
            </a:r>
            <a:r>
              <a:rPr lang="en-US" sz="2000" dirty="0" smtClean="0"/>
              <a:t> </a:t>
            </a:r>
            <a:r>
              <a:rPr lang="en-US" sz="2000" i="1" dirty="0" smtClean="0"/>
              <a:t>in </a:t>
            </a:r>
            <a:r>
              <a:rPr lang="en-US" sz="2000" i="1" dirty="0"/>
              <a:t>the US Virgin Islands </a:t>
            </a:r>
            <a:endParaRPr lang="en-US" sz="2000" dirty="0"/>
          </a:p>
          <a:p>
            <a:r>
              <a:rPr lang="en-US" sz="2000" b="1" dirty="0"/>
              <a:t>Partners:</a:t>
            </a:r>
            <a:r>
              <a:rPr lang="en-US" sz="2000" dirty="0"/>
              <a:t> US Virgin Islands, Department of Planning and Natural Resources, Coastal Zone Management; University of the Virgin Islands; College of Charleston; Kent State University </a:t>
            </a:r>
          </a:p>
          <a:p>
            <a:r>
              <a:rPr lang="en-US" sz="2000" b="1" dirty="0"/>
              <a:t>Video:</a:t>
            </a:r>
            <a:r>
              <a:rPr lang="en-US" sz="2000" dirty="0"/>
              <a:t> </a:t>
            </a:r>
            <a:r>
              <a:rPr lang="en-US" sz="2000" u="sng" dirty="0">
                <a:hlinkClick r:id="rId3"/>
              </a:rPr>
              <a:t>https://www.youtube.com/watch?v=vJIhG-fEn7E</a:t>
            </a:r>
            <a:r>
              <a:rPr lang="en-US" sz="2000" dirty="0"/>
              <a:t>  </a:t>
            </a:r>
          </a:p>
          <a:p>
            <a:endParaRPr lang="en-US" sz="2000" dirty="0"/>
          </a:p>
        </p:txBody>
      </p:sp>
      <p:sp>
        <p:nvSpPr>
          <p:cNvPr id="4" name="Title 1"/>
          <p:cNvSpPr txBox="1">
            <a:spLocks/>
          </p:cNvSpPr>
          <p:nvPr/>
        </p:nvSpPr>
        <p:spPr>
          <a:xfrm>
            <a:off x="1418896" y="457201"/>
            <a:ext cx="7725104" cy="756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rPr>
              <a:t>Previous Project Examples</a:t>
            </a:r>
            <a:endParaRPr lang="en-US" sz="4000" b="1" dirty="0">
              <a:solidFill>
                <a:schemeClr val="bg1"/>
              </a:solidFill>
            </a:endParaRPr>
          </a:p>
        </p:txBody>
      </p:sp>
      <p:sp>
        <p:nvSpPr>
          <p:cNvPr id="5" name="TextBox 4"/>
          <p:cNvSpPr txBox="1"/>
          <p:nvPr/>
        </p:nvSpPr>
        <p:spPr>
          <a:xfrm>
            <a:off x="84842" y="5069460"/>
            <a:ext cx="8954813" cy="1477328"/>
          </a:xfrm>
          <a:prstGeom prst="rect">
            <a:avLst/>
          </a:prstGeom>
          <a:noFill/>
        </p:spPr>
        <p:txBody>
          <a:bodyPr wrap="square" rtlCol="0">
            <a:spAutoFit/>
          </a:bodyPr>
          <a:lstStyle/>
          <a:p>
            <a:r>
              <a:rPr lang="en-US" dirty="0" smtClean="0"/>
              <a:t>Related SDG: Goal 14, Goal 15</a:t>
            </a:r>
          </a:p>
          <a:p>
            <a:r>
              <a:rPr lang="en-US" dirty="0" smtClean="0"/>
              <a:t>Related ILAC priority area: </a:t>
            </a:r>
            <a:r>
              <a:rPr lang="en-US" dirty="0"/>
              <a:t>Protection and restoration of ecosystems and their biological </a:t>
            </a:r>
            <a:r>
              <a:rPr lang="en-US" dirty="0" smtClean="0"/>
              <a:t>diversity; </a:t>
            </a:r>
            <a:r>
              <a:rPr lang="en-US" dirty="0"/>
              <a:t>Water resources management 	</a:t>
            </a:r>
          </a:p>
          <a:p>
            <a:r>
              <a:rPr lang="en-US" dirty="0" smtClean="0"/>
              <a:t> </a:t>
            </a:r>
            <a:r>
              <a:rPr lang="en-US" dirty="0"/>
              <a:t>	</a:t>
            </a:r>
          </a:p>
          <a:p>
            <a:endParaRPr lang="en-US" dirty="0"/>
          </a:p>
        </p:txBody>
      </p:sp>
      <p:sp>
        <p:nvSpPr>
          <p:cNvPr id="8" name="Oval 7"/>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861" y="239654"/>
            <a:ext cx="1124648" cy="1138066"/>
          </a:xfrm>
          <a:prstGeom prst="rect">
            <a:avLst/>
          </a:prstGeom>
        </p:spPr>
      </p:pic>
    </p:spTree>
    <p:extLst>
      <p:ext uri="{BB962C8B-B14F-4D97-AF65-F5344CB8AC3E}">
        <p14:creationId xmlns:p14="http://schemas.microsoft.com/office/powerpoint/2010/main" val="19497712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0330" y="1487299"/>
            <a:ext cx="8089677" cy="5268858"/>
          </a:xfrm>
          <a:prstGeom prst="rect">
            <a:avLst/>
          </a:prstGeom>
        </p:spPr>
        <p:txBody>
          <a:bodyPr>
            <a:noAutofit/>
          </a:bodyPr>
          <a:lstStyle/>
          <a:p>
            <a:pPr marL="0" indent="0">
              <a:lnSpc>
                <a:spcPct val="100000"/>
              </a:lnSpc>
              <a:spcBef>
                <a:spcPts val="600"/>
              </a:spcBef>
              <a:buNone/>
            </a:pPr>
            <a:r>
              <a:rPr lang="en-US" sz="2000" b="1" dirty="0" smtClean="0"/>
              <a:t>Caribbean </a:t>
            </a:r>
            <a:r>
              <a:rPr lang="en-US" sz="2000" b="1" dirty="0"/>
              <a:t>Oceans </a:t>
            </a:r>
            <a:r>
              <a:rPr lang="en-US" sz="2000" dirty="0"/>
              <a:t>(2016 Spring DEVELOP California – </a:t>
            </a:r>
            <a:r>
              <a:rPr lang="en-US" sz="2000" dirty="0" smtClean="0"/>
              <a:t>Ames): </a:t>
            </a:r>
            <a:r>
              <a:rPr lang="en-US" sz="2000" i="1" dirty="0" smtClean="0"/>
              <a:t>Utilizing </a:t>
            </a:r>
            <a:r>
              <a:rPr lang="en-US" sz="2000" i="1" dirty="0"/>
              <a:t>NASA Earth Observations to Detect, Monitor, and Respond to Unprecedented Levels of </a:t>
            </a:r>
            <a:r>
              <a:rPr lang="en-US" sz="2000" i="1" dirty="0" err="1"/>
              <a:t>Sargassum</a:t>
            </a:r>
            <a:r>
              <a:rPr lang="en-US" sz="2000" i="1" dirty="0"/>
              <a:t> in the Caribbean Sea</a:t>
            </a:r>
            <a:endParaRPr lang="en-US" sz="2000" dirty="0"/>
          </a:p>
          <a:p>
            <a:pPr>
              <a:lnSpc>
                <a:spcPct val="100000"/>
              </a:lnSpc>
              <a:spcBef>
                <a:spcPts val="600"/>
              </a:spcBef>
            </a:pPr>
            <a:r>
              <a:rPr lang="en-US" sz="2000" dirty="0"/>
              <a:t> </a:t>
            </a:r>
            <a:r>
              <a:rPr lang="en-US" sz="1800" b="1" dirty="0"/>
              <a:t>Partners:</a:t>
            </a:r>
            <a:r>
              <a:rPr lang="en-US" sz="1800" dirty="0"/>
              <a:t> </a:t>
            </a:r>
            <a:r>
              <a:rPr lang="en-US" sz="1800" dirty="0" err="1"/>
              <a:t>Consorcio</a:t>
            </a:r>
            <a:r>
              <a:rPr lang="en-US" sz="1800" dirty="0"/>
              <a:t> de </a:t>
            </a:r>
            <a:r>
              <a:rPr lang="en-US" sz="1800" dirty="0" err="1"/>
              <a:t>Instituciones</a:t>
            </a:r>
            <a:r>
              <a:rPr lang="en-US" sz="1800" dirty="0"/>
              <a:t> de </a:t>
            </a:r>
            <a:r>
              <a:rPr lang="en-US" sz="1800" dirty="0" err="1"/>
              <a:t>Investigación</a:t>
            </a:r>
            <a:r>
              <a:rPr lang="en-US" sz="1800" dirty="0"/>
              <a:t> Marina del </a:t>
            </a:r>
            <a:r>
              <a:rPr lang="en-US" sz="1800" dirty="0" err="1"/>
              <a:t>Golfo</a:t>
            </a:r>
            <a:r>
              <a:rPr lang="en-US" sz="1800" dirty="0"/>
              <a:t> de México y del Caribe (</a:t>
            </a:r>
            <a:r>
              <a:rPr lang="en-US" sz="1800" dirty="0" err="1"/>
              <a:t>CiiMarGoMC</a:t>
            </a:r>
            <a:r>
              <a:rPr lang="en-US" sz="1800" dirty="0"/>
              <a:t>); Regional Activity Center for Specially Protected Areas and Wildlife (SPAW-RAC); </a:t>
            </a:r>
            <a:r>
              <a:rPr lang="en-US" sz="1800" dirty="0" err="1"/>
              <a:t>Comisión</a:t>
            </a:r>
            <a:r>
              <a:rPr lang="en-US" sz="1800" dirty="0"/>
              <a:t> Nacional para el </a:t>
            </a:r>
            <a:r>
              <a:rPr lang="en-US" sz="1800" dirty="0" err="1"/>
              <a:t>Conocimiento</a:t>
            </a:r>
            <a:r>
              <a:rPr lang="en-US" sz="1800" dirty="0"/>
              <a:t> y </a:t>
            </a:r>
            <a:r>
              <a:rPr lang="en-US" sz="1800" dirty="0" err="1"/>
              <a:t>Uso</a:t>
            </a:r>
            <a:r>
              <a:rPr lang="en-US" sz="1800" dirty="0"/>
              <a:t> de la </a:t>
            </a:r>
            <a:r>
              <a:rPr lang="en-US" sz="1800" dirty="0" err="1"/>
              <a:t>Biodiversidad</a:t>
            </a:r>
            <a:r>
              <a:rPr lang="en-US" sz="1800" dirty="0"/>
              <a:t> (CONABIO); University of Puerto Rico, Department of Marine Sciences</a:t>
            </a:r>
          </a:p>
          <a:p>
            <a:pPr>
              <a:lnSpc>
                <a:spcPct val="100000"/>
              </a:lnSpc>
              <a:spcBef>
                <a:spcPts val="600"/>
              </a:spcBef>
            </a:pPr>
            <a:r>
              <a:rPr lang="en-US" sz="1600" b="1" dirty="0" smtClean="0"/>
              <a:t>Video:</a:t>
            </a:r>
            <a:r>
              <a:rPr lang="en-US" dirty="0"/>
              <a:t> </a:t>
            </a:r>
            <a:r>
              <a:rPr lang="en-US" sz="1600" u="sng" dirty="0" smtClean="0">
                <a:hlinkClick r:id="rId3"/>
              </a:rPr>
              <a:t>	https</a:t>
            </a:r>
            <a:r>
              <a:rPr lang="en-US" sz="1600" u="sng" dirty="0">
                <a:hlinkClick r:id="rId3"/>
              </a:rPr>
              <a:t>://www.youtube.com/watch?v=ROlIpzKCMrc&amp;list=PLL8pCbx5gnDYax2OGc9XjGBIo6SeEUMhN&amp;index=21</a:t>
            </a:r>
            <a:r>
              <a:rPr lang="en-US" sz="1600" dirty="0"/>
              <a:t>  </a:t>
            </a:r>
          </a:p>
          <a:p>
            <a:pPr>
              <a:lnSpc>
                <a:spcPct val="100000"/>
              </a:lnSpc>
            </a:pPr>
            <a:endParaRPr lang="en-US" sz="2000" dirty="0"/>
          </a:p>
          <a:p>
            <a:pPr>
              <a:lnSpc>
                <a:spcPct val="100000"/>
              </a:lnSpc>
            </a:pPr>
            <a:endParaRPr lang="en-US" sz="2000" dirty="0"/>
          </a:p>
        </p:txBody>
      </p:sp>
      <p:sp>
        <p:nvSpPr>
          <p:cNvPr id="5" name="Title 1"/>
          <p:cNvSpPr txBox="1">
            <a:spLocks/>
          </p:cNvSpPr>
          <p:nvPr/>
        </p:nvSpPr>
        <p:spPr>
          <a:xfrm>
            <a:off x="1418896" y="457201"/>
            <a:ext cx="7725104" cy="756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rPr>
              <a:t>Previous Project Examples</a:t>
            </a:r>
            <a:endParaRPr lang="en-US" sz="4000" b="1" dirty="0">
              <a:solidFill>
                <a:schemeClr val="bg1"/>
              </a:solidFill>
            </a:endParaRPr>
          </a:p>
        </p:txBody>
      </p:sp>
      <p:sp>
        <p:nvSpPr>
          <p:cNvPr id="6" name="TextBox 5"/>
          <p:cNvSpPr txBox="1"/>
          <p:nvPr/>
        </p:nvSpPr>
        <p:spPr>
          <a:xfrm>
            <a:off x="88616" y="5096944"/>
            <a:ext cx="8016287" cy="646331"/>
          </a:xfrm>
          <a:prstGeom prst="rect">
            <a:avLst/>
          </a:prstGeom>
          <a:noFill/>
        </p:spPr>
        <p:txBody>
          <a:bodyPr wrap="square" rtlCol="0">
            <a:spAutoFit/>
          </a:bodyPr>
          <a:lstStyle/>
          <a:p>
            <a:r>
              <a:rPr lang="en-US" dirty="0" smtClean="0"/>
              <a:t>Related SDG: Goal 6, Goal 14</a:t>
            </a:r>
          </a:p>
          <a:p>
            <a:r>
              <a:rPr lang="en-US" dirty="0" smtClean="0"/>
              <a:t>Related ILAC priority area: </a:t>
            </a:r>
            <a:r>
              <a:rPr lang="en-US" dirty="0"/>
              <a:t>Water resources management 	</a:t>
            </a:r>
          </a:p>
        </p:txBody>
      </p:sp>
      <p:sp>
        <p:nvSpPr>
          <p:cNvPr id="7" name="Rectangle 6"/>
          <p:cNvSpPr/>
          <p:nvPr/>
        </p:nvSpPr>
        <p:spPr>
          <a:xfrm>
            <a:off x="0" y="388649"/>
            <a:ext cx="9144000" cy="840076"/>
          </a:xfrm>
          <a:prstGeom prst="rect">
            <a:avLst/>
          </a:prstGeom>
          <a:solidFill>
            <a:srgbClr val="5556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rgbClr val="555659"/>
              </a:solidFill>
            </a:endParaRPr>
          </a:p>
        </p:txBody>
      </p:sp>
      <p:sp>
        <p:nvSpPr>
          <p:cNvPr id="8" name="Title 1"/>
          <p:cNvSpPr txBox="1">
            <a:spLocks/>
          </p:cNvSpPr>
          <p:nvPr/>
        </p:nvSpPr>
        <p:spPr>
          <a:xfrm>
            <a:off x="1418896" y="457201"/>
            <a:ext cx="7725104" cy="756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solidFill>
              </a:rPr>
              <a:t>Previous Project Examples</a:t>
            </a:r>
            <a:endParaRPr lang="en-US" sz="4000" b="1" dirty="0">
              <a:solidFill>
                <a:schemeClr val="bg1"/>
              </a:solidFill>
            </a:endParaRPr>
          </a:p>
        </p:txBody>
      </p:sp>
      <p:sp>
        <p:nvSpPr>
          <p:cNvPr id="9" name="Oval 8"/>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861" y="239654"/>
            <a:ext cx="1124648" cy="1138066"/>
          </a:xfrm>
          <a:prstGeom prst="rect">
            <a:avLst/>
          </a:prstGeom>
        </p:spPr>
      </p:pic>
    </p:spTree>
    <p:extLst>
      <p:ext uri="{BB962C8B-B14F-4D97-AF65-F5344CB8AC3E}">
        <p14:creationId xmlns:p14="http://schemas.microsoft.com/office/powerpoint/2010/main" val="400113521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Angles.thmx</Template>
  <TotalTime>6720</TotalTime>
  <Words>2505</Words>
  <Application>Microsoft Macintosh PowerPoint</Application>
  <PresentationFormat>On-screen Show (4:3)</PresentationFormat>
  <Paragraphs>195</Paragraphs>
  <Slides>18</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Angles</vt:lpstr>
      <vt:lpstr>Photo Editor Photo</vt:lpstr>
      <vt:lpstr>Opportunities for new and improved observations</vt:lpstr>
      <vt:lpstr>NASA resources: tools in our toolkit</vt:lpstr>
      <vt:lpstr>PowerPoint Presentation</vt:lpstr>
      <vt:lpstr>  arset: Applied Remote Sensing Training  </vt:lpstr>
      <vt:lpstr>GLOBE</vt:lpstr>
      <vt:lpstr>No, really:  What IS The GLOBE Program?</vt:lpstr>
      <vt:lpstr>PowerPoint Presentation</vt:lpstr>
      <vt:lpstr>PowerPoint Presentation</vt:lpstr>
      <vt:lpstr>PowerPoint Presentation</vt:lpstr>
      <vt:lpstr>Tentative Upcoming Projects</vt:lpstr>
      <vt:lpstr>MBON: p2p and explorer </vt:lpstr>
      <vt:lpstr>MBON EXPLORER</vt:lpstr>
      <vt:lpstr>Species richness from OBIS records</vt:lpstr>
      <vt:lpstr>PowerPoint Presentation</vt:lpstr>
      <vt:lpstr>PowerPoint Presentation</vt:lpstr>
      <vt:lpstr>PowerPoint Presentation</vt:lpstr>
      <vt:lpstr>User-developed platforms </vt:lpstr>
      <vt:lpstr>Become part of ongoing  efforts  ~g7 future of oceans and seas wg ~goos/oceanobs19 ~geo/geobon/amerigeoss  Take advantage of existing tools  Ask questions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Hans-Peter Plag</cp:lastModifiedBy>
  <cp:revision>72</cp:revision>
  <dcterms:created xsi:type="dcterms:W3CDTF">2018-01-12T14:11:33Z</dcterms:created>
  <dcterms:modified xsi:type="dcterms:W3CDTF">2018-01-19T20:34:49Z</dcterms:modified>
</cp:coreProperties>
</file>