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802" r:id="rId2"/>
  </p:sldMasterIdLst>
  <p:notesMasterIdLst>
    <p:notesMasterId r:id="rId21"/>
  </p:notesMasterIdLst>
  <p:handoutMasterIdLst>
    <p:handoutMasterId r:id="rId22"/>
  </p:handoutMasterIdLst>
  <p:sldIdLst>
    <p:sldId id="256" r:id="rId3"/>
    <p:sldId id="481" r:id="rId4"/>
    <p:sldId id="491" r:id="rId5"/>
    <p:sldId id="496" r:id="rId6"/>
    <p:sldId id="501" r:id="rId7"/>
    <p:sldId id="497" r:id="rId8"/>
    <p:sldId id="499" r:id="rId9"/>
    <p:sldId id="500" r:id="rId10"/>
    <p:sldId id="498" r:id="rId11"/>
    <p:sldId id="502" r:id="rId12"/>
    <p:sldId id="505" r:id="rId13"/>
    <p:sldId id="503" r:id="rId14"/>
    <p:sldId id="504" r:id="rId15"/>
    <p:sldId id="506" r:id="rId16"/>
    <p:sldId id="507" r:id="rId17"/>
    <p:sldId id="508" r:id="rId18"/>
    <p:sldId id="510" r:id="rId19"/>
    <p:sldId id="509" r:id="rId20"/>
  </p:sldIdLst>
  <p:sldSz cx="9144000" cy="6858000" type="screen4x3"/>
  <p:notesSz cx="7019925" cy="93059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006600"/>
    <a:srgbClr val="FF33CC"/>
    <a:srgbClr val="FF3300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86731" autoAdjust="0"/>
  </p:normalViewPr>
  <p:slideViewPr>
    <p:cSldViewPr snapToGrid="0">
      <p:cViewPr varScale="1">
        <p:scale>
          <a:sx n="73" d="100"/>
          <a:sy n="73" d="100"/>
        </p:scale>
        <p:origin x="-1627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688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6D996E-C127-4857-9839-50C065B38068}" type="datetimeFigureOut">
              <a:rPr lang="en-US" smtClean="0"/>
              <a:pPr/>
              <a:t>1/18/2018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688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52D98A-B62E-4FAE-979B-86435DE8DC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7551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1968" cy="465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79" tIns="46640" rIns="93279" bIns="4664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6333" y="0"/>
            <a:ext cx="3041968" cy="465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79" tIns="46640" rIns="93279" bIns="4664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54550" cy="349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993" y="4420315"/>
            <a:ext cx="5615940" cy="4187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79" tIns="46640" rIns="93279" bIns="466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9014"/>
            <a:ext cx="3041968" cy="465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79" tIns="46640" rIns="93279" bIns="4664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6333" y="8839014"/>
            <a:ext cx="3041968" cy="465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279" tIns="46640" rIns="93279" bIns="4664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C4F6D916-96E9-4751-A01F-48365ECB2D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548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C9B2AF-3C2E-491D-828F-91DA5B0E8914}" type="slidenum">
              <a:rPr lang="en-US"/>
              <a:pPr/>
              <a:t>1</a:t>
            </a:fld>
            <a:endParaRPr lang="en-US"/>
          </a:p>
        </p:txBody>
      </p:sp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Financial support provided by: Federal Ministry for Economic Cooperation and Development (BMZ) and the Deutsche </a:t>
            </a:r>
            <a:r>
              <a:rPr lang="en-US" dirty="0" err="1" smtClean="0"/>
              <a:t>Gesellschaft</a:t>
            </a:r>
            <a:r>
              <a:rPr lang="en-US" dirty="0" smtClean="0"/>
              <a:t> </a:t>
            </a:r>
            <a:r>
              <a:rPr lang="en-US" dirty="0" err="1" smtClean="0"/>
              <a:t>für</a:t>
            </a:r>
            <a:r>
              <a:rPr lang="en-US" dirty="0" smtClean="0"/>
              <a:t> </a:t>
            </a:r>
            <a:r>
              <a:rPr lang="en-US" dirty="0" err="1" smtClean="0"/>
              <a:t>Internationale</a:t>
            </a:r>
            <a:r>
              <a:rPr lang="en-US" dirty="0" smtClean="0"/>
              <a:t> </a:t>
            </a:r>
            <a:r>
              <a:rPr lang="en-US" dirty="0" err="1" smtClean="0"/>
              <a:t>Zusammenarbeit</a:t>
            </a:r>
            <a:r>
              <a:rPr lang="en-US" dirty="0" smtClean="0"/>
              <a:t> (GIZ) GmbH.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F6D916-96E9-4751-A01F-48365ECB2DD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01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972C280-65D8-4E52-BFA7-FC56A644C6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4B9484-02E0-41FE-B507-B1547BD451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254DAB-4447-44FC-9184-B9253A3322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DCBAFAD-358E-4E5F-BAA7-A7E9235B58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EF94732-019A-4B65-B99B-78028EF335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381000"/>
            <a:ext cx="8229600" cy="571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1679F3E-6757-4B27-9D50-610F8E923C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1ECC6-E451-4AA0-836C-6950C50DFB3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371C-32C7-4D52-B558-4B3D3EC5C96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507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776481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1ECC6-E451-4AA0-836C-6950C50DFB3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371C-32C7-4D52-B558-4B3D3EC5C96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732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1ECC6-E451-4AA0-836C-6950C50DFB3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371C-32C7-4D52-B558-4B3D3EC5C96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8234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1ECC6-E451-4AA0-836C-6950C50DFB3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371C-32C7-4D52-B558-4B3D3EC5C96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636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BB4698-80AB-4C46-BEA3-A8863B9453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1ECC6-E451-4AA0-836C-6950C50DFB3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371C-32C7-4D52-B558-4B3D3EC5C96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0932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1ECC6-E451-4AA0-836C-6950C50DFB3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371C-32C7-4D52-B558-4B3D3EC5C96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3371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1ECC6-E451-4AA0-836C-6950C50DFB3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371C-32C7-4D52-B558-4B3D3EC5C96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5407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1ECC6-E451-4AA0-836C-6950C50DFB3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371C-32C7-4D52-B558-4B3D3EC5C96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7477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1ECC6-E451-4AA0-836C-6950C50DFB3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371C-32C7-4D52-B558-4B3D3EC5C96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0946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1ECC6-E451-4AA0-836C-6950C50DFB3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4371C-32C7-4D52-B558-4B3D3EC5C96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596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9D8160-20B2-4AFE-A0DB-DC6841CBC3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586039-CB06-4491-8BBA-E1B19753F4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C14342-E1A6-4208-BFFE-87BF7C741D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C0C071-47B4-48F4-A1BC-5F253AA0D6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1F929C-9B8A-4E54-A933-B26795B87F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7617EC-26D3-43DF-AAC4-032A71C61C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4215FA-090A-42A6-B85C-0F34388220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>
            <a:alpha val="4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20D50C4B-5DD7-4354-8323-234A0E5BBA8B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>
            <a:alpha val="4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3881ECC6-E451-4AA0-836C-6950C50DFB36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1/18/2018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F584371C-32C7-4D52-B558-4B3D3EC5C967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01193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Palm I from Ashton hill mar02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5991072"/>
            <a:ext cx="8991600" cy="762000"/>
          </a:xfrm>
        </p:spPr>
        <p:txBody>
          <a:bodyPr/>
          <a:lstStyle/>
          <a:p>
            <a:r>
              <a:rPr lang="en-US" sz="1800" b="1" dirty="0">
                <a:effectLst/>
              </a:rPr>
              <a:t>Workshop on Implementation and Monitoring of SDGs in the Caribbean: </a:t>
            </a:r>
            <a:r>
              <a:rPr lang="en-US" sz="1800" b="1" dirty="0" smtClean="0">
                <a:effectLst/>
              </a:rPr>
              <a:t/>
            </a:r>
            <a:br>
              <a:rPr lang="en-US" sz="1800" b="1" dirty="0" smtClean="0">
                <a:effectLst/>
              </a:rPr>
            </a:br>
            <a:r>
              <a:rPr lang="en-US" sz="1800" b="1" dirty="0" smtClean="0">
                <a:effectLst/>
              </a:rPr>
              <a:t>The </a:t>
            </a:r>
            <a:r>
              <a:rPr lang="en-US" sz="1800" b="1" dirty="0">
                <a:effectLst/>
              </a:rPr>
              <a:t>role of the Ocean </a:t>
            </a:r>
            <a:r>
              <a:rPr lang="en-US" sz="1800" b="1" dirty="0" smtClean="0">
                <a:effectLst/>
              </a:rPr>
              <a:t>– </a:t>
            </a:r>
            <a:br>
              <a:rPr lang="en-US" sz="1800" b="1" dirty="0" smtClean="0">
                <a:effectLst/>
              </a:rPr>
            </a:br>
            <a:r>
              <a:rPr lang="en-US" sz="1800" b="1" dirty="0" smtClean="0">
                <a:effectLst/>
              </a:rPr>
              <a:t>January </a:t>
            </a:r>
            <a:r>
              <a:rPr lang="en-US" sz="1800" b="1" dirty="0">
                <a:effectLst/>
              </a:rPr>
              <a:t>17-19, 2018, Saint </a:t>
            </a:r>
            <a:r>
              <a:rPr lang="en-US" sz="1800" b="1" dirty="0" smtClean="0">
                <a:effectLst/>
              </a:rPr>
              <a:t>Vincent and the Grenadines</a:t>
            </a:r>
            <a:endParaRPr lang="en-US" sz="1800" dirty="0">
              <a:effectLst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2057400"/>
          </a:xfrm>
        </p:spPr>
        <p:txBody>
          <a:bodyPr/>
          <a:lstStyle/>
          <a:p>
            <a:r>
              <a:rPr lang="en-US" b="1" dirty="0">
                <a:solidFill>
                  <a:schemeClr val="bg2"/>
                </a:solidFill>
                <a:effectLst/>
              </a:rPr>
              <a:t>Implementing the Ocean Sustainable Development Goal in the Wider Caribbean: state of play and possible ways forward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1654614"/>
            <a:ext cx="9144000" cy="16466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2400" dirty="0" smtClean="0">
                <a:solidFill>
                  <a:schemeClr val="bg2"/>
                </a:solidFill>
              </a:rPr>
              <a:t>Lucia Fanning</a:t>
            </a:r>
            <a:r>
              <a:rPr lang="en-CA" sz="2400" baseline="30000" dirty="0" smtClean="0">
                <a:solidFill>
                  <a:schemeClr val="bg2"/>
                </a:solidFill>
              </a:rPr>
              <a:t>1</a:t>
            </a:r>
            <a:r>
              <a:rPr lang="en-CA" sz="2400" dirty="0" smtClean="0">
                <a:solidFill>
                  <a:schemeClr val="bg2"/>
                </a:solidFill>
              </a:rPr>
              <a:t> and Robin Mahon</a:t>
            </a:r>
            <a:r>
              <a:rPr lang="en-CA" sz="2400" baseline="30000" dirty="0">
                <a:solidFill>
                  <a:schemeClr val="bg2"/>
                </a:solidFill>
              </a:rPr>
              <a:t>2</a:t>
            </a:r>
          </a:p>
          <a:p>
            <a:pPr algn="ctr"/>
            <a:endParaRPr lang="en-US" dirty="0" smtClean="0">
              <a:solidFill>
                <a:schemeClr val="bg2"/>
              </a:solidFill>
            </a:endParaRPr>
          </a:p>
          <a:p>
            <a:pPr algn="ctr">
              <a:spcAft>
                <a:spcPts val="600"/>
              </a:spcAft>
            </a:pPr>
            <a:r>
              <a:rPr lang="en-CA" baseline="30000" dirty="0">
                <a:solidFill>
                  <a:schemeClr val="bg2"/>
                </a:solidFill>
              </a:rPr>
              <a:t>1</a:t>
            </a:r>
            <a:r>
              <a:rPr lang="en-US" dirty="0" smtClean="0">
                <a:solidFill>
                  <a:schemeClr val="bg2"/>
                </a:solidFill>
              </a:rPr>
              <a:t>Marine </a:t>
            </a:r>
            <a:r>
              <a:rPr lang="en-US" dirty="0">
                <a:solidFill>
                  <a:schemeClr val="bg2"/>
                </a:solidFill>
              </a:rPr>
              <a:t>Affairs Program, Dalhousie University, Halifax, Nova Scotia, </a:t>
            </a:r>
            <a:r>
              <a:rPr lang="en-US" dirty="0" smtClean="0">
                <a:solidFill>
                  <a:schemeClr val="bg2"/>
                </a:solidFill>
              </a:rPr>
              <a:t>Canada</a:t>
            </a:r>
          </a:p>
          <a:p>
            <a:pPr algn="ctr"/>
            <a:r>
              <a:rPr lang="en-US" baseline="30000" dirty="0" smtClean="0">
                <a:solidFill>
                  <a:schemeClr val="bg2"/>
                </a:solidFill>
              </a:rPr>
              <a:t>2</a:t>
            </a:r>
            <a:r>
              <a:rPr lang="en-US" dirty="0" smtClean="0">
                <a:solidFill>
                  <a:schemeClr val="bg2"/>
                </a:solidFill>
              </a:rPr>
              <a:t>Centre for Resource Management and Environmental Studies (CERMES)</a:t>
            </a:r>
          </a:p>
          <a:p>
            <a:pPr algn="ctr"/>
            <a:r>
              <a:rPr lang="en-US" dirty="0" smtClean="0">
                <a:solidFill>
                  <a:schemeClr val="bg2"/>
                </a:solidFill>
              </a:rPr>
              <a:t>University </a:t>
            </a:r>
            <a:r>
              <a:rPr lang="en-US" dirty="0">
                <a:solidFill>
                  <a:schemeClr val="bg2"/>
                </a:solidFill>
              </a:rPr>
              <a:t>of the West Indies, Barbados</a:t>
            </a:r>
            <a:endParaRPr lang="en-CA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0" y="-9005"/>
            <a:ext cx="9143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4000" dirty="0" smtClean="0">
                <a:solidFill>
                  <a:schemeClr val="tx2">
                    <a:lumMod val="50000"/>
                  </a:schemeClr>
                </a:solidFill>
              </a:rPr>
              <a:t>Synopsis of activities by SDG14 target</a:t>
            </a:r>
            <a:endParaRPr lang="en-US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F5F3EFCD-044B-436C-B205-8090CC89AAED}"/>
              </a:ext>
            </a:extLst>
          </p:cNvPr>
          <p:cNvSpPr/>
          <p:nvPr/>
        </p:nvSpPr>
        <p:spPr>
          <a:xfrm>
            <a:off x="0" y="802106"/>
            <a:ext cx="9143998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rgbClr val="FF0000"/>
                </a:solidFill>
                <a:latin typeface="MinionPro-Regular"/>
              </a:rPr>
              <a:t>Target </a:t>
            </a:r>
            <a:r>
              <a:rPr lang="en-US" sz="2400" dirty="0">
                <a:solidFill>
                  <a:srgbClr val="FF0000"/>
                </a:solidFill>
                <a:latin typeface="MinionPro-Regular"/>
              </a:rPr>
              <a:t>14.1 </a:t>
            </a:r>
            <a:r>
              <a:rPr lang="en-US" sz="2400" dirty="0" smtClean="0">
                <a:solidFill>
                  <a:srgbClr val="FF0000"/>
                </a:solidFill>
                <a:latin typeface="MinionPro-Regular"/>
              </a:rPr>
              <a:t>Pollution: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primary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responsibility of UNEP-CEP, CARPHA and CCAD. However, all organizations with a mandate for marine EBM have an interest in this target;</a:t>
            </a:r>
          </a:p>
          <a:p>
            <a:pPr marL="342900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rgbClr val="FF0000"/>
                </a:solidFill>
                <a:latin typeface="MinionPro-Regular"/>
              </a:rPr>
              <a:t>Target </a:t>
            </a:r>
            <a:r>
              <a:rPr lang="en-US" sz="2400" dirty="0">
                <a:solidFill>
                  <a:srgbClr val="FF0000"/>
                </a:solidFill>
                <a:latin typeface="MinionPro-Regular"/>
              </a:rPr>
              <a:t>14.2 </a:t>
            </a:r>
            <a:r>
              <a:rPr lang="en-US" sz="2400" dirty="0" smtClean="0">
                <a:solidFill>
                  <a:srgbClr val="FF0000"/>
                </a:solidFill>
                <a:latin typeface="MinionPro-Regular"/>
              </a:rPr>
              <a:t>Marine and coastal ecosystems: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most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broadly subscribed among regional organizations;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interpreted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as being mainly about reefs and associated systems; </a:t>
            </a:r>
          </a:p>
          <a:p>
            <a:pPr marL="342900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rgbClr val="FF0000"/>
                </a:solidFill>
                <a:latin typeface="MinionPro-Regular"/>
              </a:rPr>
              <a:t>Target </a:t>
            </a:r>
            <a:r>
              <a:rPr lang="en-US" sz="2400" dirty="0">
                <a:solidFill>
                  <a:srgbClr val="FF0000"/>
                </a:solidFill>
                <a:latin typeface="MinionPro-Regular"/>
              </a:rPr>
              <a:t>14.3 </a:t>
            </a:r>
            <a:r>
              <a:rPr lang="en-US" sz="2400" dirty="0" smtClean="0">
                <a:solidFill>
                  <a:srgbClr val="FF0000"/>
                </a:solidFill>
                <a:latin typeface="MinionPro-Regular"/>
              </a:rPr>
              <a:t>Ocean acidification: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few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activities address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although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all organizations recognize that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could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have huge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potential impacts of ocean acidification</a:t>
            </a:r>
          </a:p>
          <a:p>
            <a:pPr marL="342900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rgbClr val="FF0000"/>
                </a:solidFill>
                <a:latin typeface="MinionPro-Regular"/>
              </a:rPr>
              <a:t>Target </a:t>
            </a:r>
            <a:r>
              <a:rPr lang="en-US" sz="2400" dirty="0">
                <a:solidFill>
                  <a:srgbClr val="FF0000"/>
                </a:solidFill>
                <a:latin typeface="MinionPro-Regular"/>
              </a:rPr>
              <a:t>14.4 </a:t>
            </a:r>
            <a:r>
              <a:rPr lang="en-US" sz="2400" dirty="0" smtClean="0">
                <a:solidFill>
                  <a:srgbClr val="FF0000"/>
                </a:solidFill>
                <a:latin typeface="MinionPro-Regular"/>
              </a:rPr>
              <a:t>Overfishing-IUU: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primary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responsibility of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WECAFC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, CRFM and OSPESCA,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-  extensive activities</a:t>
            </a:r>
          </a:p>
          <a:p>
            <a:pPr marL="342900" indent="-342900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FF0000"/>
                </a:solidFill>
                <a:latin typeface="MinionPro-Regular"/>
              </a:rPr>
              <a:t>Target 14.5 </a:t>
            </a:r>
            <a:r>
              <a:rPr lang="en-US" sz="2400" dirty="0" smtClean="0">
                <a:solidFill>
                  <a:srgbClr val="FF0000"/>
                </a:solidFill>
                <a:latin typeface="MinionPro-Regular"/>
              </a:rPr>
              <a:t>CMPAs: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subset of 14.2 - same range of organizations wide range of capacity building activities;</a:t>
            </a:r>
          </a:p>
          <a:p>
            <a:pPr marL="3429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2"/>
              </a:solidFill>
              <a:latin typeface="MinionPr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155855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0" y="-30270"/>
            <a:ext cx="9143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4000" dirty="0" smtClean="0">
                <a:solidFill>
                  <a:schemeClr val="tx2">
                    <a:lumMod val="50000"/>
                  </a:schemeClr>
                </a:solidFill>
              </a:rPr>
              <a:t>Synopsis of activities by SDG14 target</a:t>
            </a:r>
            <a:endParaRPr lang="en-US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F5F3EFCD-044B-436C-B205-8090CC89AAED}"/>
              </a:ext>
            </a:extLst>
          </p:cNvPr>
          <p:cNvSpPr/>
          <p:nvPr/>
        </p:nvSpPr>
        <p:spPr>
          <a:xfrm>
            <a:off x="0" y="738311"/>
            <a:ext cx="9143998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rgbClr val="FF0000"/>
                </a:solidFill>
                <a:latin typeface="MinionPro-Regular"/>
              </a:rPr>
              <a:t>Target </a:t>
            </a:r>
            <a:r>
              <a:rPr lang="en-US" sz="2400" dirty="0">
                <a:solidFill>
                  <a:srgbClr val="FF0000"/>
                </a:solidFill>
                <a:latin typeface="MinionPro-Regular"/>
              </a:rPr>
              <a:t>14.6 </a:t>
            </a:r>
            <a:r>
              <a:rPr lang="en-US" sz="2400" dirty="0" smtClean="0">
                <a:solidFill>
                  <a:srgbClr val="FF0000"/>
                </a:solidFill>
                <a:latin typeface="MinionPro-Regular"/>
              </a:rPr>
              <a:t>Fisheries subsidies: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closely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allied to Target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14.4; however, removal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of subsidies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in SSF not a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high priority 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FF0000"/>
                </a:solidFill>
                <a:latin typeface="MinionPro-Regular"/>
              </a:rPr>
              <a:t>Target </a:t>
            </a:r>
            <a:r>
              <a:rPr lang="en-US" sz="2400" dirty="0" smtClean="0">
                <a:solidFill>
                  <a:srgbClr val="FF0000"/>
                </a:solidFill>
                <a:latin typeface="MinionPro-Regular"/>
              </a:rPr>
              <a:t>14.7 Benefits to SIDS: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More W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CR SIDS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than any other region of the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world;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all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organizations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identify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with this target.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rgbClr val="FF0000"/>
                </a:solidFill>
                <a:latin typeface="MinionPro-Regular"/>
              </a:rPr>
              <a:t>Target </a:t>
            </a:r>
            <a:r>
              <a:rPr lang="en-US" sz="2400" dirty="0">
                <a:solidFill>
                  <a:srgbClr val="FF0000"/>
                </a:solidFill>
                <a:latin typeface="MinionPro-Regular"/>
              </a:rPr>
              <a:t>14a </a:t>
            </a:r>
            <a:r>
              <a:rPr lang="en-US" sz="2400" dirty="0" smtClean="0">
                <a:solidFill>
                  <a:srgbClr val="FF0000"/>
                </a:solidFill>
                <a:latin typeface="MinionPro-Regular"/>
              </a:rPr>
              <a:t>Science and </a:t>
            </a:r>
            <a:r>
              <a:rPr lang="en-US" sz="2400" dirty="0">
                <a:solidFill>
                  <a:srgbClr val="FF0000"/>
                </a:solidFill>
                <a:latin typeface="MinionPro-Regular"/>
              </a:rPr>
              <a:t>t</a:t>
            </a:r>
            <a:r>
              <a:rPr lang="en-US" sz="2400" dirty="0" smtClean="0">
                <a:solidFill>
                  <a:srgbClr val="FF0000"/>
                </a:solidFill>
                <a:latin typeface="MinionPro-Regular"/>
              </a:rPr>
              <a:t>echnology: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Specific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mandate of IOCARIBE,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however, most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organizations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have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some orientation towards this target; 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rgbClr val="FF0000"/>
                </a:solidFill>
                <a:latin typeface="MinionPro-Regular"/>
              </a:rPr>
              <a:t>Target </a:t>
            </a:r>
            <a:r>
              <a:rPr lang="en-US" sz="2400" dirty="0">
                <a:solidFill>
                  <a:srgbClr val="FF0000"/>
                </a:solidFill>
                <a:latin typeface="MinionPro-Regular"/>
              </a:rPr>
              <a:t>14.b </a:t>
            </a:r>
            <a:r>
              <a:rPr lang="en-US" sz="2400" dirty="0" smtClean="0">
                <a:solidFill>
                  <a:srgbClr val="FF0000"/>
                </a:solidFill>
                <a:latin typeface="MinionPro-Regular"/>
              </a:rPr>
              <a:t>SSF: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A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prominent target for all fisheries organizations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,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rgbClr val="FF0000"/>
                </a:solidFill>
                <a:latin typeface="MinionPro-Regular"/>
              </a:rPr>
              <a:t>Target </a:t>
            </a:r>
            <a:r>
              <a:rPr lang="en-US" sz="2400" dirty="0">
                <a:solidFill>
                  <a:srgbClr val="FF0000"/>
                </a:solidFill>
                <a:latin typeface="MinionPro-Regular"/>
              </a:rPr>
              <a:t>14.c </a:t>
            </a:r>
            <a:r>
              <a:rPr lang="en-US" sz="2400" dirty="0" smtClean="0">
                <a:solidFill>
                  <a:srgbClr val="FF0000"/>
                </a:solidFill>
                <a:latin typeface="MinionPro-Regular"/>
              </a:rPr>
              <a:t>Governance: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A m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ajor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focus of the CLME+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Project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and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partner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organizations,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all on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the CLME+ Project Executive Group and most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on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the Interim Coordinating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Mechanism for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the CLME+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SAP. CLME+ building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a Regional Ocean Governance Framework through a learning-by-doing process. </a:t>
            </a:r>
          </a:p>
        </p:txBody>
      </p:sp>
    </p:spTree>
    <p:extLst>
      <p:ext uri="{BB962C8B-B14F-4D97-AF65-F5344CB8AC3E}">
        <p14:creationId xmlns:p14="http://schemas.microsoft.com/office/powerpoint/2010/main" val="3045498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0" y="182380"/>
            <a:ext cx="9143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4000" dirty="0" smtClean="0">
                <a:solidFill>
                  <a:schemeClr val="tx2">
                    <a:lumMod val="50000"/>
                  </a:schemeClr>
                </a:solidFill>
              </a:rPr>
              <a:t>National-Regional interfaces</a:t>
            </a:r>
            <a:endParaRPr lang="en-US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F5F3EFCD-044B-436C-B205-8090CC89AAED}"/>
              </a:ext>
            </a:extLst>
          </p:cNvPr>
          <p:cNvSpPr/>
          <p:nvPr/>
        </p:nvSpPr>
        <p:spPr>
          <a:xfrm>
            <a:off x="0" y="1099816"/>
            <a:ext cx="9143998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dirty="0">
                <a:solidFill>
                  <a:schemeClr val="tx2"/>
                </a:solidFill>
                <a:latin typeface="MinionPro-Regular"/>
              </a:rPr>
              <a:t>Many countries, especially small ones, struggle to participate effectively in regional and global processes. </a:t>
            </a:r>
            <a:endParaRPr lang="en-US" sz="2800" dirty="0" smtClean="0">
              <a:solidFill>
                <a:schemeClr val="tx2"/>
              </a:solidFill>
              <a:latin typeface="MinionPro-Regular"/>
            </a:endParaRPr>
          </a:p>
          <a:p>
            <a:pPr marL="457200" indent="-457200">
              <a:spcAft>
                <a:spcPts val="18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Effective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regional approach needs effective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national-regional interfaces</a:t>
            </a:r>
          </a:p>
          <a:p>
            <a:pPr marL="457200" indent="-457200">
              <a:spcAft>
                <a:spcPts val="18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GEF IW projects (including LME) require national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level </a:t>
            </a:r>
            <a:r>
              <a:rPr lang="en-US" sz="2400" dirty="0" err="1" smtClean="0">
                <a:solidFill>
                  <a:schemeClr val="tx2"/>
                </a:solidFill>
                <a:latin typeface="MinionPro-Regular"/>
              </a:rPr>
              <a:t>intersectoral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coordinating mechanisms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(IMCs or NICs)</a:t>
            </a:r>
          </a:p>
          <a:p>
            <a:pPr marL="457200" indent="-457200">
              <a:spcAft>
                <a:spcPts val="18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Few WCR countries have clearly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established </a:t>
            </a:r>
            <a:r>
              <a:rPr lang="en-US" sz="2400" dirty="0" err="1">
                <a:solidFill>
                  <a:schemeClr val="tx2"/>
                </a:solidFill>
                <a:latin typeface="MinionPro-Regular"/>
              </a:rPr>
              <a:t>intersectoral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 coordinating mechanism for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SDG14 or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for all SDGs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.</a:t>
            </a:r>
          </a:p>
          <a:p>
            <a:pPr marL="457200" indent="-457200">
              <a:spcAft>
                <a:spcPts val="18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Considerable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scope for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strengthening these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in the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WCR</a:t>
            </a:r>
            <a:endParaRPr lang="en-US" sz="2400" dirty="0">
              <a:solidFill>
                <a:schemeClr val="tx2"/>
              </a:solidFill>
              <a:latin typeface="MinionPr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2709678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0" y="182380"/>
            <a:ext cx="9143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4000" dirty="0" smtClean="0">
                <a:solidFill>
                  <a:schemeClr val="tx2">
                    <a:lumMod val="50000"/>
                  </a:schemeClr>
                </a:solidFill>
              </a:rPr>
              <a:t>Needs - regional </a:t>
            </a:r>
            <a:r>
              <a:rPr lang="en-US" sz="4000" dirty="0" err="1" smtClean="0">
                <a:solidFill>
                  <a:schemeClr val="tx2">
                    <a:lumMod val="50000"/>
                  </a:schemeClr>
                </a:solidFill>
              </a:rPr>
              <a:t>organisations</a:t>
            </a:r>
            <a:endParaRPr lang="en-US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F5F3EFCD-044B-436C-B205-8090CC89AAED}"/>
              </a:ext>
            </a:extLst>
          </p:cNvPr>
          <p:cNvSpPr/>
          <p:nvPr/>
        </p:nvSpPr>
        <p:spPr>
          <a:xfrm>
            <a:off x="0" y="1099816"/>
            <a:ext cx="9143998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spcAft>
                <a:spcPts val="12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Regional </a:t>
            </a:r>
            <a:r>
              <a:rPr lang="en-US" sz="2800" dirty="0">
                <a:solidFill>
                  <a:schemeClr val="tx2"/>
                </a:solidFill>
                <a:latin typeface="MinionPro-Regular"/>
              </a:rPr>
              <a:t>organizations recognize the importance of having ocean </a:t>
            </a: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issues together </a:t>
            </a:r>
            <a:r>
              <a:rPr lang="en-US" sz="2800" dirty="0">
                <a:solidFill>
                  <a:schemeClr val="tx2"/>
                </a:solidFill>
                <a:latin typeface="MinionPro-Regular"/>
              </a:rPr>
              <a:t>under </a:t>
            </a: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SDG14 targets</a:t>
            </a:r>
          </a:p>
          <a:p>
            <a:pPr marL="571500" indent="-571500">
              <a:spcAft>
                <a:spcPts val="12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Organizations </a:t>
            </a:r>
            <a:r>
              <a:rPr lang="en-US" sz="2800" dirty="0">
                <a:solidFill>
                  <a:schemeClr val="tx2"/>
                </a:solidFill>
                <a:latin typeface="MinionPro-Regular"/>
              </a:rPr>
              <a:t>and </a:t>
            </a: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member </a:t>
            </a:r>
            <a:r>
              <a:rPr lang="en-US" sz="2800" dirty="0">
                <a:solidFill>
                  <a:schemeClr val="tx2"/>
                </a:solidFill>
                <a:latin typeface="MinionPro-Regular"/>
              </a:rPr>
              <a:t>countries have been addressing these issues </a:t>
            </a: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for </a:t>
            </a:r>
            <a:r>
              <a:rPr lang="en-US" sz="2800" dirty="0">
                <a:solidFill>
                  <a:schemeClr val="tx2"/>
                </a:solidFill>
                <a:latin typeface="MinionPro-Regular"/>
              </a:rPr>
              <a:t>decades, and </a:t>
            </a: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have plans to continue doing </a:t>
            </a:r>
            <a:r>
              <a:rPr lang="en-US" sz="2800" dirty="0">
                <a:solidFill>
                  <a:schemeClr val="tx2"/>
                </a:solidFill>
                <a:latin typeface="MinionPro-Regular"/>
              </a:rPr>
              <a:t>so. </a:t>
            </a:r>
            <a:endParaRPr lang="en-US" sz="2800" dirty="0" smtClean="0">
              <a:solidFill>
                <a:schemeClr val="tx2"/>
              </a:solidFill>
              <a:latin typeface="MinionPro-Regular"/>
            </a:endParaRPr>
          </a:p>
          <a:p>
            <a:pPr marL="571500" indent="-571500">
              <a:spcAft>
                <a:spcPts val="12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In response to what </a:t>
            </a:r>
            <a:r>
              <a:rPr lang="en-US" sz="2800" dirty="0">
                <a:solidFill>
                  <a:schemeClr val="tx2"/>
                </a:solidFill>
                <a:latin typeface="MinionPro-Regular"/>
              </a:rPr>
              <a:t>is needed to support SDG14 </a:t>
            </a: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implementation - “</a:t>
            </a:r>
            <a:r>
              <a:rPr lang="en-US" sz="2800" dirty="0">
                <a:solidFill>
                  <a:schemeClr val="tx2"/>
                </a:solidFill>
                <a:latin typeface="MinionPro-Regular"/>
              </a:rPr>
              <a:t>more support for what we have been doing and must continue doing</a:t>
            </a: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”</a:t>
            </a:r>
          </a:p>
          <a:p>
            <a:pPr marL="571500" indent="-571500">
              <a:spcAft>
                <a:spcPts val="12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Working on translating previous </a:t>
            </a:r>
            <a:r>
              <a:rPr lang="en-US" sz="2800" dirty="0">
                <a:solidFill>
                  <a:schemeClr val="tx2"/>
                </a:solidFill>
                <a:latin typeface="MinionPro-Regular"/>
              </a:rPr>
              <a:t>activities into an SDG14 frame of </a:t>
            </a: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reference</a:t>
            </a:r>
            <a:endParaRPr lang="en-US" sz="2800" dirty="0">
              <a:solidFill>
                <a:schemeClr val="tx2"/>
              </a:solidFill>
              <a:latin typeface="MinionPr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2650367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0" y="182380"/>
            <a:ext cx="9143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4000" dirty="0" smtClean="0">
                <a:solidFill>
                  <a:schemeClr val="tx2">
                    <a:lumMod val="50000"/>
                  </a:schemeClr>
                </a:solidFill>
              </a:rPr>
              <a:t>Needs – Regional level</a:t>
            </a:r>
            <a:endParaRPr lang="en-US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F5F3EFCD-044B-436C-B205-8090CC89AAED}"/>
              </a:ext>
            </a:extLst>
          </p:cNvPr>
          <p:cNvSpPr/>
          <p:nvPr/>
        </p:nvSpPr>
        <p:spPr>
          <a:xfrm>
            <a:off x="0" y="1014758"/>
            <a:ext cx="9143998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>
                <a:solidFill>
                  <a:schemeClr val="tx2"/>
                </a:solidFill>
                <a:latin typeface="MinionPro-Regular"/>
              </a:rPr>
              <a:t>Support needed </a:t>
            </a:r>
            <a:r>
              <a:rPr lang="en-US" sz="3200" dirty="0">
                <a:solidFill>
                  <a:schemeClr val="tx2"/>
                </a:solidFill>
                <a:latin typeface="MinionPro-Regular"/>
              </a:rPr>
              <a:t>for </a:t>
            </a:r>
            <a:r>
              <a:rPr lang="en-US" sz="3200" dirty="0" smtClean="0">
                <a:solidFill>
                  <a:schemeClr val="tx2"/>
                </a:solidFill>
                <a:latin typeface="MinionPro-Regular"/>
              </a:rPr>
              <a:t>full range </a:t>
            </a:r>
            <a:r>
              <a:rPr lang="en-US" sz="3200" dirty="0">
                <a:solidFill>
                  <a:schemeClr val="tx2"/>
                </a:solidFill>
                <a:latin typeface="MinionPro-Regular"/>
              </a:rPr>
              <a:t>of regional ocean governance framework building </a:t>
            </a:r>
            <a:r>
              <a:rPr lang="en-US" sz="3200" dirty="0" smtClean="0">
                <a:solidFill>
                  <a:schemeClr val="tx2"/>
                </a:solidFill>
                <a:latin typeface="MinionPro-Regular"/>
              </a:rPr>
              <a:t>activities: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chemeClr val="tx2"/>
                </a:solidFill>
                <a:latin typeface="MinionPro-Regular"/>
              </a:rPr>
              <a:t>Developing lateral </a:t>
            </a:r>
            <a:r>
              <a:rPr lang="en-US" sz="3200" dirty="0">
                <a:solidFill>
                  <a:schemeClr val="tx2"/>
                </a:solidFill>
                <a:latin typeface="MinionPro-Regular"/>
              </a:rPr>
              <a:t>interactions among organizations that share responsibility for critical </a:t>
            </a:r>
            <a:r>
              <a:rPr lang="en-US" sz="3200" dirty="0" smtClean="0">
                <a:solidFill>
                  <a:schemeClr val="tx2"/>
                </a:solidFill>
                <a:latin typeface="MinionPro-Regular"/>
              </a:rPr>
              <a:t>issues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chemeClr val="tx2"/>
                </a:solidFill>
                <a:latin typeface="MinionPro-Regular"/>
              </a:rPr>
              <a:t>Linking regional and global activities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chemeClr val="tx2"/>
                </a:solidFill>
                <a:latin typeface="MinionPro-Regular"/>
              </a:rPr>
              <a:t>Linking national and regional activities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3200" dirty="0" smtClean="0">
                <a:solidFill>
                  <a:schemeClr val="tx2"/>
                </a:solidFill>
                <a:latin typeface="MinionPro-Regular"/>
              </a:rPr>
              <a:t>Developing the overarching integration and coordination capacity for ocean governance</a:t>
            </a:r>
            <a:endParaRPr lang="en-US" sz="3200" dirty="0">
              <a:solidFill>
                <a:schemeClr val="tx2"/>
              </a:solidFill>
              <a:latin typeface="MinionPr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2643314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0" y="182380"/>
            <a:ext cx="9143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4000" dirty="0" smtClean="0">
                <a:solidFill>
                  <a:schemeClr val="tx2">
                    <a:lumMod val="50000"/>
                  </a:schemeClr>
                </a:solidFill>
              </a:rPr>
              <a:t>Broad recommendations</a:t>
            </a:r>
            <a:endParaRPr lang="en-US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F5F3EFCD-044B-436C-B205-8090CC89AAED}"/>
              </a:ext>
            </a:extLst>
          </p:cNvPr>
          <p:cNvSpPr/>
          <p:nvPr/>
        </p:nvSpPr>
        <p:spPr>
          <a:xfrm>
            <a:off x="0" y="1099816"/>
            <a:ext cx="9143998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18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Support for implementation </a:t>
            </a:r>
            <a:r>
              <a:rPr lang="en-US" sz="2800" dirty="0">
                <a:solidFill>
                  <a:schemeClr val="tx2"/>
                </a:solidFill>
                <a:latin typeface="MinionPro-Regular"/>
              </a:rPr>
              <a:t>and monitoring of SDG14 targets be aligned with CLME+ SAP activities and foster sustainability of this </a:t>
            </a: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initiative</a:t>
            </a:r>
            <a:endParaRPr lang="en-US" sz="2800" dirty="0">
              <a:solidFill>
                <a:schemeClr val="tx2"/>
              </a:solidFill>
              <a:latin typeface="MinionPro-Regular"/>
            </a:endParaRPr>
          </a:p>
          <a:p>
            <a:pPr marL="457200" indent="-457200">
              <a:spcAft>
                <a:spcPts val="18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There </a:t>
            </a:r>
            <a:r>
              <a:rPr lang="en-US" sz="2800" dirty="0">
                <a:solidFill>
                  <a:schemeClr val="tx2"/>
                </a:solidFill>
                <a:latin typeface="MinionPro-Regular"/>
              </a:rPr>
              <a:t>are numerous areas identified in the SAP that could not be funded with the GEF </a:t>
            </a: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funds available</a:t>
            </a:r>
            <a:endParaRPr lang="en-US" sz="2800" dirty="0">
              <a:solidFill>
                <a:schemeClr val="tx2"/>
              </a:solidFill>
              <a:latin typeface="MinionPro-Regular"/>
            </a:endParaRPr>
          </a:p>
          <a:p>
            <a:pPr marL="457200" indent="-457200">
              <a:spcAft>
                <a:spcPts val="18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These </a:t>
            </a:r>
            <a:r>
              <a:rPr lang="en-US" sz="2800" dirty="0">
                <a:solidFill>
                  <a:schemeClr val="tx2"/>
                </a:solidFill>
                <a:latin typeface="MinionPro-Regular"/>
              </a:rPr>
              <a:t>provide an </a:t>
            </a: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avenue </a:t>
            </a:r>
            <a:r>
              <a:rPr lang="en-US" sz="2800" dirty="0">
                <a:solidFill>
                  <a:schemeClr val="tx2"/>
                </a:solidFill>
                <a:latin typeface="MinionPro-Regular"/>
              </a:rPr>
              <a:t>for support of SDG14 implementation in the WCR that </a:t>
            </a: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builds </a:t>
            </a:r>
            <a:r>
              <a:rPr lang="en-US" sz="2800" dirty="0">
                <a:solidFill>
                  <a:schemeClr val="tx2"/>
                </a:solidFill>
                <a:latin typeface="MinionPro-Regular"/>
              </a:rPr>
              <a:t>sustainable </a:t>
            </a: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capacity</a:t>
            </a:r>
            <a:endParaRPr lang="en-US" sz="2800" dirty="0">
              <a:solidFill>
                <a:schemeClr val="tx2"/>
              </a:solidFill>
              <a:latin typeface="MinionPr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2687499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0" y="-18913"/>
            <a:ext cx="9143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4000" dirty="0" smtClean="0">
                <a:solidFill>
                  <a:schemeClr val="tx2">
                    <a:lumMod val="50000"/>
                  </a:schemeClr>
                </a:solidFill>
              </a:rPr>
              <a:t>Conclusions</a:t>
            </a:r>
            <a:endParaRPr lang="en-US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F5F3EFCD-044B-436C-B205-8090CC89AAED}"/>
              </a:ext>
            </a:extLst>
          </p:cNvPr>
          <p:cNvSpPr/>
          <p:nvPr/>
        </p:nvSpPr>
        <p:spPr>
          <a:xfrm>
            <a:off x="0" y="729369"/>
            <a:ext cx="9143998" cy="59862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18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600" dirty="0" smtClean="0">
                <a:solidFill>
                  <a:schemeClr val="tx2"/>
                </a:solidFill>
                <a:latin typeface="MinionPro-Regular"/>
              </a:rPr>
              <a:t>Substantial </a:t>
            </a:r>
            <a:r>
              <a:rPr lang="en-US" sz="2600" dirty="0">
                <a:solidFill>
                  <a:schemeClr val="tx2"/>
                </a:solidFill>
                <a:latin typeface="MinionPro-Regular"/>
              </a:rPr>
              <a:t>challenges to </a:t>
            </a:r>
            <a:r>
              <a:rPr lang="en-US" sz="2600" dirty="0" smtClean="0">
                <a:solidFill>
                  <a:schemeClr val="tx2"/>
                </a:solidFill>
                <a:latin typeface="MinionPro-Regular"/>
              </a:rPr>
              <a:t>overcome </a:t>
            </a:r>
            <a:r>
              <a:rPr lang="en-US" sz="2600" dirty="0">
                <a:solidFill>
                  <a:schemeClr val="tx2"/>
                </a:solidFill>
                <a:latin typeface="MinionPro-Regular"/>
              </a:rPr>
              <a:t>in the implementation of SDG14 within the </a:t>
            </a:r>
            <a:r>
              <a:rPr lang="en-US" sz="2600" dirty="0" smtClean="0">
                <a:solidFill>
                  <a:schemeClr val="tx2"/>
                </a:solidFill>
                <a:latin typeface="MinionPro-Regular"/>
              </a:rPr>
              <a:t>WCR</a:t>
            </a:r>
          </a:p>
          <a:p>
            <a:pPr marL="457200" indent="-457200">
              <a:spcAft>
                <a:spcPts val="18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600" dirty="0" smtClean="0">
                <a:solidFill>
                  <a:schemeClr val="tx2"/>
                </a:solidFill>
                <a:latin typeface="MinionPro-Regular"/>
              </a:rPr>
              <a:t>Opportunities </a:t>
            </a:r>
            <a:r>
              <a:rPr lang="en-US" sz="2600" dirty="0">
                <a:solidFill>
                  <a:schemeClr val="tx2"/>
                </a:solidFill>
                <a:latin typeface="MinionPro-Regular"/>
              </a:rPr>
              <a:t>for overcoming them </a:t>
            </a:r>
            <a:r>
              <a:rPr lang="en-US" sz="2600" dirty="0" smtClean="0">
                <a:solidFill>
                  <a:schemeClr val="tx2"/>
                </a:solidFill>
                <a:latin typeface="MinionPro-Regular"/>
              </a:rPr>
              <a:t>through a harmonized </a:t>
            </a:r>
            <a:r>
              <a:rPr lang="en-US" sz="2600" dirty="0">
                <a:solidFill>
                  <a:schemeClr val="tx2"/>
                </a:solidFill>
                <a:latin typeface="MinionPro-Regular"/>
              </a:rPr>
              <a:t>regional approach are </a:t>
            </a:r>
            <a:r>
              <a:rPr lang="en-US" sz="2600" dirty="0" smtClean="0">
                <a:solidFill>
                  <a:schemeClr val="tx2"/>
                </a:solidFill>
                <a:latin typeface="MinionPro-Regular"/>
              </a:rPr>
              <a:t>substantial</a:t>
            </a:r>
          </a:p>
          <a:p>
            <a:pPr marL="457200" indent="-457200">
              <a:spcAft>
                <a:spcPts val="18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600" dirty="0" smtClean="0">
                <a:solidFill>
                  <a:schemeClr val="tx2"/>
                </a:solidFill>
                <a:latin typeface="MinionPro-Regular"/>
              </a:rPr>
              <a:t>For </a:t>
            </a:r>
            <a:r>
              <a:rPr lang="en-US" sz="2600" dirty="0">
                <a:solidFill>
                  <a:schemeClr val="tx2"/>
                </a:solidFill>
                <a:latin typeface="MinionPro-Regular"/>
              </a:rPr>
              <a:t>almost two decades, </a:t>
            </a:r>
            <a:r>
              <a:rPr lang="en-US" sz="2600" dirty="0" smtClean="0">
                <a:solidFill>
                  <a:schemeClr val="tx2"/>
                </a:solidFill>
                <a:latin typeface="MinionPro-Regular"/>
              </a:rPr>
              <a:t>WCR </a:t>
            </a:r>
            <a:r>
              <a:rPr lang="en-US" sz="2600" dirty="0">
                <a:solidFill>
                  <a:schemeClr val="tx2"/>
                </a:solidFill>
                <a:latin typeface="MinionPro-Regular"/>
              </a:rPr>
              <a:t>countries </a:t>
            </a:r>
            <a:r>
              <a:rPr lang="en-US" sz="2600" dirty="0" smtClean="0">
                <a:solidFill>
                  <a:schemeClr val="tx2"/>
                </a:solidFill>
                <a:latin typeface="MinionPro-Regular"/>
              </a:rPr>
              <a:t>have </a:t>
            </a:r>
            <a:r>
              <a:rPr lang="en-US" sz="2600" dirty="0">
                <a:solidFill>
                  <a:schemeClr val="tx2"/>
                </a:solidFill>
                <a:latin typeface="MinionPro-Regular"/>
              </a:rPr>
              <a:t>been making a concerted effort </a:t>
            </a:r>
            <a:r>
              <a:rPr lang="en-US" sz="2600" dirty="0" smtClean="0">
                <a:solidFill>
                  <a:schemeClr val="tx2"/>
                </a:solidFill>
                <a:latin typeface="MinionPro-Regular"/>
              </a:rPr>
              <a:t>individually and through regional organizations to </a:t>
            </a:r>
            <a:r>
              <a:rPr lang="en-US" sz="2600" dirty="0">
                <a:solidFill>
                  <a:schemeClr val="tx2"/>
                </a:solidFill>
                <a:latin typeface="MinionPro-Regular"/>
              </a:rPr>
              <a:t>understand and </a:t>
            </a:r>
            <a:r>
              <a:rPr lang="en-US" sz="2600" dirty="0" smtClean="0">
                <a:solidFill>
                  <a:schemeClr val="tx2"/>
                </a:solidFill>
                <a:latin typeface="MinionPro-Regular"/>
              </a:rPr>
              <a:t>address </a:t>
            </a:r>
            <a:r>
              <a:rPr lang="en-US" sz="2600" dirty="0">
                <a:solidFill>
                  <a:schemeClr val="tx2"/>
                </a:solidFill>
                <a:latin typeface="MinionPro-Regular"/>
              </a:rPr>
              <a:t>the consequences </a:t>
            </a:r>
            <a:r>
              <a:rPr lang="en-US" sz="2600" dirty="0" smtClean="0">
                <a:solidFill>
                  <a:schemeClr val="tx2"/>
                </a:solidFill>
                <a:latin typeface="MinionPro-Regular"/>
              </a:rPr>
              <a:t>of </a:t>
            </a:r>
            <a:r>
              <a:rPr lang="en-US" sz="2600" dirty="0">
                <a:solidFill>
                  <a:schemeClr val="tx2"/>
                </a:solidFill>
                <a:latin typeface="MinionPro-Regular"/>
              </a:rPr>
              <a:t>fragmented regional governance arrangements for living marine resources. </a:t>
            </a:r>
            <a:endParaRPr lang="en-US" sz="2600" dirty="0" smtClean="0">
              <a:solidFill>
                <a:schemeClr val="tx2"/>
              </a:solidFill>
              <a:latin typeface="MinionPro-Regular"/>
            </a:endParaRPr>
          </a:p>
          <a:p>
            <a:pPr marL="457200" indent="-457200">
              <a:spcAft>
                <a:spcPts val="18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600" dirty="0" smtClean="0">
                <a:solidFill>
                  <a:schemeClr val="tx2"/>
                </a:solidFill>
                <a:latin typeface="MinionPro-Regular"/>
              </a:rPr>
              <a:t>Engagement in </a:t>
            </a:r>
            <a:r>
              <a:rPr lang="en-US" sz="2600" dirty="0">
                <a:solidFill>
                  <a:schemeClr val="tx2"/>
                </a:solidFill>
                <a:latin typeface="MinionPro-Regular"/>
              </a:rPr>
              <a:t>CLME+ SAP </a:t>
            </a:r>
            <a:r>
              <a:rPr lang="en-US" sz="2600" dirty="0" smtClean="0">
                <a:solidFill>
                  <a:schemeClr val="tx2"/>
                </a:solidFill>
                <a:latin typeface="MinionPro-Regular"/>
              </a:rPr>
              <a:t>implementation offers </a:t>
            </a:r>
            <a:r>
              <a:rPr lang="en-US" sz="2600" dirty="0">
                <a:solidFill>
                  <a:schemeClr val="tx2"/>
                </a:solidFill>
                <a:latin typeface="MinionPro-Regular"/>
              </a:rPr>
              <a:t>considerable potential for integration of ocean </a:t>
            </a:r>
            <a:r>
              <a:rPr lang="en-US" sz="2600" dirty="0" smtClean="0">
                <a:solidFill>
                  <a:schemeClr val="tx2"/>
                </a:solidFill>
                <a:latin typeface="MinionPro-Regular"/>
              </a:rPr>
              <a:t>affairs, </a:t>
            </a:r>
            <a:r>
              <a:rPr lang="en-US" sz="2600" dirty="0" smtClean="0">
                <a:solidFill>
                  <a:schemeClr val="tx2"/>
                </a:solidFill>
                <a:latin typeface="MinionPro-Regular"/>
              </a:rPr>
              <a:t>nationally and </a:t>
            </a:r>
            <a:r>
              <a:rPr lang="en-US" sz="2600" dirty="0" smtClean="0">
                <a:solidFill>
                  <a:schemeClr val="tx2"/>
                </a:solidFill>
                <a:latin typeface="MinionPro-Regular"/>
              </a:rPr>
              <a:t>into </a:t>
            </a:r>
            <a:r>
              <a:rPr lang="en-US" sz="2600" dirty="0">
                <a:solidFill>
                  <a:schemeClr val="tx2"/>
                </a:solidFill>
                <a:latin typeface="MinionPro-Regular"/>
              </a:rPr>
              <a:t>regional sustainable development policy.</a:t>
            </a:r>
          </a:p>
        </p:txBody>
      </p:sp>
    </p:spTree>
    <p:extLst>
      <p:ext uri="{BB962C8B-B14F-4D97-AF65-F5344CB8AC3E}">
        <p14:creationId xmlns:p14="http://schemas.microsoft.com/office/powerpoint/2010/main" val="17930590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F5F3EFCD-044B-436C-B205-8090CC89AAED}"/>
              </a:ext>
            </a:extLst>
          </p:cNvPr>
          <p:cNvSpPr/>
          <p:nvPr/>
        </p:nvSpPr>
        <p:spPr>
          <a:xfrm>
            <a:off x="696191" y="1602205"/>
            <a:ext cx="7689273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18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chemeClr val="tx2"/>
                </a:solidFill>
                <a:latin typeface="MinionPro-Regular"/>
              </a:rPr>
              <a:t>CLME+ Project</a:t>
            </a:r>
          </a:p>
          <a:p>
            <a:pPr>
              <a:spcAft>
                <a:spcPts val="1800"/>
              </a:spcAft>
              <a:buClr>
                <a:srgbClr val="FF0000"/>
              </a:buClr>
            </a:pPr>
            <a:r>
              <a:rPr lang="en-US" sz="2800" dirty="0">
                <a:solidFill>
                  <a:schemeClr val="tx2"/>
                </a:solidFill>
                <a:latin typeface="MinionPro-Regular"/>
              </a:rPr>
              <a:t>https://clmeplus.org/</a:t>
            </a:r>
            <a:endParaRPr lang="en-US" sz="2800" dirty="0" smtClean="0">
              <a:solidFill>
                <a:schemeClr val="tx2"/>
              </a:solidFill>
              <a:latin typeface="MinionPro-Regular"/>
            </a:endParaRPr>
          </a:p>
          <a:p>
            <a:pPr>
              <a:spcAft>
                <a:spcPts val="1800"/>
              </a:spcAft>
              <a:buClr>
                <a:srgbClr val="FF0000"/>
              </a:buClr>
            </a:pPr>
            <a:endParaRPr lang="en-US" sz="2800" dirty="0" smtClean="0">
              <a:solidFill>
                <a:schemeClr val="tx2"/>
              </a:solidFill>
              <a:latin typeface="MinionPro-Regular"/>
            </a:endParaRPr>
          </a:p>
          <a:p>
            <a:pPr marL="457200" indent="-457200">
              <a:spcAft>
                <a:spcPts val="18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chemeClr val="tx2"/>
                </a:solidFill>
                <a:latin typeface="MinionPro-Regular"/>
              </a:rPr>
              <a:t>Ocean governance in the WCR</a:t>
            </a:r>
            <a:endParaRPr lang="en-US" sz="3600" b="1" dirty="0">
              <a:solidFill>
                <a:schemeClr val="tx2"/>
              </a:solidFill>
              <a:latin typeface="MinionPro-Regular"/>
            </a:endParaRPr>
          </a:p>
          <a:p>
            <a:pPr>
              <a:spcAft>
                <a:spcPts val="1800"/>
              </a:spcAft>
              <a:buClr>
                <a:srgbClr val="FF0000"/>
              </a:buClr>
            </a:pP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https</a:t>
            </a:r>
            <a:r>
              <a:rPr lang="en-US" sz="2800" dirty="0">
                <a:solidFill>
                  <a:schemeClr val="tx2"/>
                </a:solidFill>
                <a:latin typeface="MinionPro-Regular"/>
              </a:rPr>
              <a:t>://www.cavehill.uwi.edu/cermes/projects/ocean-governance/index.aspx</a:t>
            </a:r>
            <a:endParaRPr lang="en-US" sz="2800" dirty="0">
              <a:solidFill>
                <a:schemeClr val="tx2"/>
              </a:solidFill>
              <a:latin typeface="MinionPro-Regula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-18913"/>
            <a:ext cx="9143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4000" dirty="0" smtClean="0">
                <a:solidFill>
                  <a:schemeClr val="tx2">
                    <a:lumMod val="50000"/>
                  </a:schemeClr>
                </a:solidFill>
              </a:rPr>
              <a:t>For more…..</a:t>
            </a:r>
            <a:endParaRPr lang="en-US" sz="4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696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83127" y="2869760"/>
            <a:ext cx="9143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4000" dirty="0" smtClean="0">
                <a:solidFill>
                  <a:schemeClr val="tx2">
                    <a:lumMod val="50000"/>
                  </a:schemeClr>
                </a:solidFill>
              </a:rPr>
              <a:t>Thanks</a:t>
            </a:r>
            <a:endParaRPr lang="en-US" sz="4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096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688427" y="12260"/>
            <a:ext cx="74623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4400" b="1" dirty="0" smtClean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This talk – overview of…</a:t>
            </a:r>
            <a:endParaRPr lang="en-US" sz="4400" b="1" dirty="0">
              <a:solidFill>
                <a:schemeClr val="tx2">
                  <a:lumMod val="50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75" r="6463"/>
          <a:stretch/>
        </p:blipFill>
        <p:spPr bwMode="auto">
          <a:xfrm>
            <a:off x="2463221" y="828939"/>
            <a:ext cx="4469218" cy="602906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7873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0" y="139850"/>
            <a:ext cx="9143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4000" dirty="0" smtClean="0">
                <a:solidFill>
                  <a:schemeClr val="tx2">
                    <a:lumMod val="50000"/>
                  </a:schemeClr>
                </a:solidFill>
              </a:rPr>
              <a:t>Origin of the report</a:t>
            </a:r>
            <a:endParaRPr lang="en-US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9C36EA8-7E89-4BFC-95AE-3C340A6E97DE}"/>
              </a:ext>
            </a:extLst>
          </p:cNvPr>
          <p:cNvSpPr txBox="1"/>
          <p:nvPr/>
        </p:nvSpPr>
        <p:spPr>
          <a:xfrm>
            <a:off x="149900" y="1019331"/>
            <a:ext cx="8863471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dirty="0">
                <a:solidFill>
                  <a:schemeClr val="tx2"/>
                </a:solidFill>
              </a:rPr>
              <a:t>The Partnership for Regional Ocean Governance (PROG) </a:t>
            </a:r>
            <a:r>
              <a:rPr lang="en-US" sz="2400" dirty="0" smtClean="0">
                <a:solidFill>
                  <a:schemeClr val="tx2"/>
                </a:solidFill>
              </a:rPr>
              <a:t>- examining </a:t>
            </a:r>
            <a:r>
              <a:rPr lang="en-US" sz="2400" dirty="0">
                <a:solidFill>
                  <a:schemeClr val="tx2"/>
                </a:solidFill>
              </a:rPr>
              <a:t>the role of regional cooperation and coordination in the </a:t>
            </a:r>
            <a:r>
              <a:rPr lang="en-US" sz="2400" dirty="0" smtClean="0">
                <a:solidFill>
                  <a:schemeClr val="tx2"/>
                </a:solidFill>
              </a:rPr>
              <a:t>implementation </a:t>
            </a:r>
            <a:r>
              <a:rPr lang="en-US" sz="2400" dirty="0">
                <a:solidFill>
                  <a:schemeClr val="tx2"/>
                </a:solidFill>
              </a:rPr>
              <a:t>of the </a:t>
            </a:r>
            <a:r>
              <a:rPr lang="en-US" sz="2400" dirty="0" smtClean="0">
                <a:solidFill>
                  <a:schemeClr val="tx2"/>
                </a:solidFill>
              </a:rPr>
              <a:t>SDG14</a:t>
            </a:r>
          </a:p>
          <a:p>
            <a:pPr>
              <a:spcAft>
                <a:spcPts val="1200"/>
              </a:spcAft>
            </a:pPr>
            <a:r>
              <a:rPr lang="en-US" sz="2400" dirty="0" smtClean="0">
                <a:solidFill>
                  <a:schemeClr val="tx2"/>
                </a:solidFill>
              </a:rPr>
              <a:t>PROG partners are:</a:t>
            </a:r>
          </a:p>
          <a:p>
            <a:pPr marL="457200" indent="-457200">
              <a:spcAft>
                <a:spcPts val="12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2"/>
                </a:solidFill>
              </a:rPr>
              <a:t>Institute for Advanced Sustainability Studies (IASS</a:t>
            </a:r>
            <a:r>
              <a:rPr lang="en-US" sz="2000" dirty="0" smtClean="0">
                <a:solidFill>
                  <a:schemeClr val="tx2"/>
                </a:solidFill>
              </a:rPr>
              <a:t>), Potsdam, Germany</a:t>
            </a:r>
          </a:p>
          <a:p>
            <a:pPr marL="457200" indent="-457200">
              <a:spcAft>
                <a:spcPts val="12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tx2"/>
                </a:solidFill>
              </a:rPr>
              <a:t>Institute </a:t>
            </a:r>
            <a:r>
              <a:rPr lang="en-US" sz="2000" dirty="0">
                <a:solidFill>
                  <a:schemeClr val="tx2"/>
                </a:solidFill>
              </a:rPr>
              <a:t>for Sustainable Development and International Relations (</a:t>
            </a:r>
            <a:r>
              <a:rPr lang="en-US" sz="2000" dirty="0" smtClean="0">
                <a:solidFill>
                  <a:schemeClr val="tx2"/>
                </a:solidFill>
              </a:rPr>
              <a:t>IDDRI), Paris, France</a:t>
            </a:r>
          </a:p>
          <a:p>
            <a:pPr marL="457200" indent="-457200">
              <a:spcAft>
                <a:spcPts val="12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tx2"/>
                </a:solidFill>
              </a:rPr>
              <a:t>UN Environment, Nairobi, Kenya</a:t>
            </a:r>
          </a:p>
          <a:p>
            <a:pPr>
              <a:spcAft>
                <a:spcPts val="1200"/>
              </a:spcAft>
            </a:pPr>
            <a:endParaRPr lang="en-US" sz="2400" dirty="0">
              <a:solidFill>
                <a:schemeClr val="tx2"/>
              </a:solidFill>
            </a:endParaRPr>
          </a:p>
          <a:p>
            <a:pPr>
              <a:spcAft>
                <a:spcPts val="1200"/>
              </a:spcAft>
            </a:pPr>
            <a:endParaRPr lang="en-US" sz="2400" dirty="0" smtClean="0">
              <a:solidFill>
                <a:schemeClr val="tx2"/>
              </a:solidFill>
            </a:endParaRPr>
          </a:p>
          <a:p>
            <a:pPr>
              <a:spcAft>
                <a:spcPts val="1200"/>
              </a:spcAft>
            </a:pPr>
            <a:endParaRPr lang="en-US" sz="2400" dirty="0">
              <a:solidFill>
                <a:schemeClr val="tx2"/>
              </a:solidFill>
            </a:endParaRPr>
          </a:p>
          <a:p>
            <a:pPr>
              <a:spcAft>
                <a:spcPts val="1200"/>
              </a:spcAft>
            </a:pPr>
            <a:r>
              <a:rPr lang="en-US" sz="2400" dirty="0" smtClean="0">
                <a:solidFill>
                  <a:schemeClr val="tx2"/>
                </a:solidFill>
              </a:rPr>
              <a:t>Funded by the Government of Germany</a:t>
            </a:r>
            <a:endParaRPr lang="en-US" sz="2400" dirty="0">
              <a:solidFill>
                <a:schemeClr val="tx2"/>
              </a:solidFill>
            </a:endParaRPr>
          </a:p>
        </p:txBody>
      </p:sp>
      <p:pic>
        <p:nvPicPr>
          <p:cNvPr id="5" name="Image 1" descr="C:\Temp\logoIddri2015-1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609" y="4814939"/>
            <a:ext cx="1669415" cy="73533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rafik 6" descr="U:\Öffentlichkeitsarbeit\logos IASS\Logo_IASS_EN_zweizeilig_RGB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5150" y="4797617"/>
            <a:ext cx="2172970" cy="74041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rafik 8" descr="U:\Öffentlichkeitsarbeit\ProgLogo\TMG.jpg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39"/>
          <a:stretch/>
        </p:blipFill>
        <p:spPr bwMode="auto">
          <a:xfrm>
            <a:off x="7048743" y="4661904"/>
            <a:ext cx="1522730" cy="8883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211981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0" y="182380"/>
            <a:ext cx="9143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4000" dirty="0" smtClean="0">
                <a:solidFill>
                  <a:schemeClr val="tx2">
                    <a:lumMod val="50000"/>
                  </a:schemeClr>
                </a:solidFill>
              </a:rPr>
              <a:t>Purpose of the report</a:t>
            </a:r>
            <a:endParaRPr lang="en-US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F5F3EFCD-044B-436C-B205-8090CC89AAED}"/>
              </a:ext>
            </a:extLst>
          </p:cNvPr>
          <p:cNvSpPr/>
          <p:nvPr/>
        </p:nvSpPr>
        <p:spPr>
          <a:xfrm>
            <a:off x="0" y="1099816"/>
            <a:ext cx="9143998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Scoping </a:t>
            </a:r>
            <a:r>
              <a:rPr lang="en-US" sz="2800" dirty="0">
                <a:solidFill>
                  <a:schemeClr val="tx2"/>
                </a:solidFill>
                <a:latin typeface="MinionPro-Regular"/>
              </a:rPr>
              <a:t>report on the </a:t>
            </a: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role </a:t>
            </a:r>
            <a:r>
              <a:rPr lang="en-US" sz="2800" dirty="0">
                <a:solidFill>
                  <a:schemeClr val="tx2"/>
                </a:solidFill>
                <a:latin typeface="MinionPro-Regular"/>
              </a:rPr>
              <a:t>of </a:t>
            </a:r>
            <a:r>
              <a:rPr lang="en-US" sz="2800" dirty="0">
                <a:solidFill>
                  <a:srgbClr val="FF0000"/>
                </a:solidFill>
                <a:latin typeface="MinionPro-Regular"/>
              </a:rPr>
              <a:t>regional ocean governance </a:t>
            </a: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in implementation </a:t>
            </a:r>
            <a:r>
              <a:rPr lang="en-US" sz="2800" dirty="0">
                <a:solidFill>
                  <a:schemeClr val="tx2"/>
                </a:solidFill>
                <a:latin typeface="MinionPro-Regular"/>
              </a:rPr>
              <a:t>of SDG14 in the </a:t>
            </a: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WCR:</a:t>
            </a:r>
            <a:endParaRPr lang="en-US" sz="2800" dirty="0">
              <a:solidFill>
                <a:schemeClr val="tx2"/>
              </a:solidFill>
              <a:latin typeface="MinionPro-Regular"/>
            </a:endParaRPr>
          </a:p>
          <a:p>
            <a:pPr marL="457200" indent="-457200">
              <a:spcAft>
                <a:spcPts val="12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Legal </a:t>
            </a:r>
            <a:r>
              <a:rPr lang="en-US" sz="2800" dirty="0">
                <a:solidFill>
                  <a:schemeClr val="tx2"/>
                </a:solidFill>
                <a:latin typeface="MinionPro-Regular"/>
              </a:rPr>
              <a:t>and institutional frameworks for the conservation and sustainable use of the Caribbean </a:t>
            </a: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Sea; </a:t>
            </a:r>
            <a:endParaRPr lang="en-US" sz="2800" dirty="0">
              <a:solidFill>
                <a:schemeClr val="tx2"/>
              </a:solidFill>
              <a:latin typeface="MinionPro-Regular"/>
            </a:endParaRPr>
          </a:p>
          <a:p>
            <a:pPr marL="457200" indent="-457200">
              <a:spcAft>
                <a:spcPts val="12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Positions </a:t>
            </a:r>
            <a:r>
              <a:rPr lang="en-US" sz="2800" dirty="0">
                <a:solidFill>
                  <a:schemeClr val="tx2"/>
                </a:solidFill>
                <a:latin typeface="MinionPro-Regular"/>
              </a:rPr>
              <a:t>and activities of selected Caribbean States and </a:t>
            </a: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regional </a:t>
            </a:r>
            <a:r>
              <a:rPr lang="en-US" sz="2800" dirty="0" err="1" smtClean="0">
                <a:solidFill>
                  <a:schemeClr val="tx2"/>
                </a:solidFill>
                <a:latin typeface="MinionPro-Regular"/>
              </a:rPr>
              <a:t>oragisations</a:t>
            </a: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 on </a:t>
            </a:r>
            <a:r>
              <a:rPr lang="en-US" sz="2800" dirty="0">
                <a:solidFill>
                  <a:schemeClr val="tx2"/>
                </a:solidFill>
                <a:latin typeface="MinionPro-Regular"/>
              </a:rPr>
              <a:t>the implementation of SDG14; </a:t>
            </a:r>
          </a:p>
          <a:p>
            <a:pPr marL="457200" indent="-457200">
              <a:spcAft>
                <a:spcPts val="12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Priorities</a:t>
            </a:r>
            <a:r>
              <a:rPr lang="en-US" sz="2800" dirty="0">
                <a:solidFill>
                  <a:schemeClr val="tx2"/>
                </a:solidFill>
                <a:latin typeface="MinionPro-Regular"/>
              </a:rPr>
              <a:t>, </a:t>
            </a: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options </a:t>
            </a:r>
            <a:r>
              <a:rPr lang="en-US" sz="2800" dirty="0">
                <a:solidFill>
                  <a:schemeClr val="tx2"/>
                </a:solidFill>
                <a:latin typeface="MinionPro-Regular"/>
              </a:rPr>
              <a:t>towards </a:t>
            </a:r>
            <a:r>
              <a:rPr lang="en-US" sz="2800" dirty="0" smtClean="0">
                <a:solidFill>
                  <a:srgbClr val="FF0000"/>
                </a:solidFill>
                <a:latin typeface="MinionPro-Regular"/>
              </a:rPr>
              <a:t>regionally </a:t>
            </a:r>
            <a:r>
              <a:rPr lang="en-US" sz="2800" dirty="0">
                <a:solidFill>
                  <a:srgbClr val="FF0000"/>
                </a:solidFill>
                <a:latin typeface="MinionPro-Regular"/>
              </a:rPr>
              <a:t>harmonized </a:t>
            </a:r>
            <a:r>
              <a:rPr lang="en-US" sz="2800" dirty="0">
                <a:solidFill>
                  <a:schemeClr val="tx2"/>
                </a:solidFill>
                <a:latin typeface="MinionPro-Regular"/>
              </a:rPr>
              <a:t>implementation of </a:t>
            </a: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SDG14</a:t>
            </a:r>
            <a:endParaRPr lang="en-US" sz="2800" dirty="0">
              <a:solidFill>
                <a:schemeClr val="tx2"/>
              </a:solidFill>
              <a:latin typeface="MinionPro-Regular"/>
            </a:endParaRPr>
          </a:p>
          <a:p>
            <a:pPr marL="457200" indent="-457200">
              <a:spcAft>
                <a:spcPts val="12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Potential </a:t>
            </a:r>
            <a:r>
              <a:rPr lang="en-US" sz="2800" dirty="0">
                <a:solidFill>
                  <a:schemeClr val="tx2"/>
                </a:solidFill>
                <a:latin typeface="MinionPro-Regular"/>
              </a:rPr>
              <a:t>pioneer </a:t>
            </a:r>
            <a:r>
              <a:rPr lang="en-US" sz="2800" dirty="0" smtClean="0">
                <a:solidFill>
                  <a:schemeClr val="tx2"/>
                </a:solidFill>
                <a:latin typeface="MinionPro-Regular"/>
              </a:rPr>
              <a:t>countries and/or </a:t>
            </a:r>
            <a:r>
              <a:rPr lang="en-US" sz="2800" dirty="0">
                <a:solidFill>
                  <a:schemeClr val="tx2"/>
                </a:solidFill>
                <a:latin typeface="MinionPro-Regular"/>
              </a:rPr>
              <a:t>regional actors </a:t>
            </a:r>
          </a:p>
        </p:txBody>
      </p:sp>
    </p:spTree>
    <p:extLst>
      <p:ext uri="{BB962C8B-B14F-4D97-AF65-F5344CB8AC3E}">
        <p14:creationId xmlns:p14="http://schemas.microsoft.com/office/powerpoint/2010/main" val="1646482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0" y="5733"/>
            <a:ext cx="9143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4000" dirty="0" smtClean="0">
                <a:solidFill>
                  <a:schemeClr val="tx2">
                    <a:lumMod val="50000"/>
                  </a:schemeClr>
                </a:solidFill>
              </a:rPr>
              <a:t>Approach</a:t>
            </a:r>
            <a:endParaRPr lang="en-US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F5F3EFCD-044B-436C-B205-8090CC89AAED}"/>
              </a:ext>
            </a:extLst>
          </p:cNvPr>
          <p:cNvSpPr/>
          <p:nvPr/>
        </p:nvSpPr>
        <p:spPr>
          <a:xfrm>
            <a:off x="2" y="1047858"/>
            <a:ext cx="914399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18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2"/>
                </a:solidFill>
              </a:rPr>
              <a:t>Review of literature</a:t>
            </a:r>
          </a:p>
          <a:p>
            <a:pPr marL="457200" indent="-457200">
              <a:spcAft>
                <a:spcPts val="18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2"/>
                </a:solidFill>
              </a:rPr>
              <a:t>Telephone/questionnaire s</a:t>
            </a:r>
            <a:r>
              <a:rPr lang="en-US" sz="2800" dirty="0" smtClean="0">
                <a:solidFill>
                  <a:schemeClr val="tx2"/>
                </a:solidFill>
              </a:rPr>
              <a:t>urvey of:</a:t>
            </a:r>
            <a:endParaRPr lang="en-US" sz="2800" dirty="0" smtClean="0">
              <a:solidFill>
                <a:schemeClr val="tx2"/>
              </a:solidFill>
            </a:endParaRPr>
          </a:p>
          <a:p>
            <a:pPr marL="914400" lvl="1" indent="-457200">
              <a:spcAft>
                <a:spcPts val="18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2"/>
                </a:solidFill>
              </a:rPr>
              <a:t>13 </a:t>
            </a:r>
            <a:r>
              <a:rPr lang="en-US" sz="2800" dirty="0">
                <a:solidFill>
                  <a:schemeClr val="tx2"/>
                </a:solidFill>
              </a:rPr>
              <a:t>intergovernmental </a:t>
            </a:r>
            <a:r>
              <a:rPr lang="en-US" sz="2800" dirty="0" smtClean="0">
                <a:solidFill>
                  <a:schemeClr val="tx2"/>
                </a:solidFill>
              </a:rPr>
              <a:t>organizations</a:t>
            </a:r>
          </a:p>
          <a:p>
            <a:pPr marL="914400" lvl="1" indent="-457200">
              <a:spcAft>
                <a:spcPts val="18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2"/>
                </a:solidFill>
              </a:rPr>
              <a:t>5 </a:t>
            </a:r>
            <a:r>
              <a:rPr lang="en-US" sz="2800" dirty="0">
                <a:solidFill>
                  <a:schemeClr val="tx2"/>
                </a:solidFill>
              </a:rPr>
              <a:t>regional </a:t>
            </a:r>
            <a:r>
              <a:rPr lang="en-US" sz="2800" dirty="0" smtClean="0">
                <a:solidFill>
                  <a:schemeClr val="tx2"/>
                </a:solidFill>
              </a:rPr>
              <a:t>NGOs</a:t>
            </a:r>
          </a:p>
          <a:p>
            <a:pPr marL="914400" lvl="1" indent="-457200">
              <a:spcAft>
                <a:spcPts val="18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2"/>
                </a:solidFill>
              </a:rPr>
              <a:t>1 </a:t>
            </a:r>
            <a:r>
              <a:rPr lang="en-US" sz="2800" dirty="0">
                <a:solidFill>
                  <a:schemeClr val="tx2"/>
                </a:solidFill>
              </a:rPr>
              <a:t>regional </a:t>
            </a:r>
            <a:r>
              <a:rPr lang="en-US" sz="2800" dirty="0" smtClean="0">
                <a:solidFill>
                  <a:schemeClr val="tx2"/>
                </a:solidFill>
              </a:rPr>
              <a:t>university</a:t>
            </a:r>
          </a:p>
          <a:p>
            <a:pPr marL="914400" lvl="1" indent="-457200">
              <a:spcAft>
                <a:spcPts val="18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2"/>
                </a:solidFill>
              </a:rPr>
              <a:t>17 countries</a:t>
            </a:r>
          </a:p>
          <a:p>
            <a:pPr marL="914400" lvl="1" indent="-457200">
              <a:spcAft>
                <a:spcPts val="18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2"/>
                </a:solidFill>
              </a:rPr>
              <a:t>2 </a:t>
            </a:r>
            <a:r>
              <a:rPr lang="en-US" sz="2800" dirty="0">
                <a:solidFill>
                  <a:schemeClr val="tx2"/>
                </a:solidFill>
              </a:rPr>
              <a:t>regional projects. 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endParaRPr lang="en-US" sz="2800" dirty="0">
              <a:solidFill>
                <a:schemeClr val="tx2"/>
              </a:solidFill>
              <a:latin typeface="MinionPr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2229901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0" y="78470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</a:rPr>
              <a:t>Role of regional </a:t>
            </a:r>
            <a:r>
              <a:rPr lang="en-US" sz="3600" dirty="0" err="1" smtClean="0">
                <a:solidFill>
                  <a:schemeClr val="tx2">
                    <a:lumMod val="50000"/>
                  </a:schemeClr>
                </a:solidFill>
              </a:rPr>
              <a:t>organisations</a:t>
            </a:r>
            <a:endParaRPr lang="en-US" sz="3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F5F3EFCD-044B-436C-B205-8090CC89AAED}"/>
              </a:ext>
            </a:extLst>
          </p:cNvPr>
          <p:cNvSpPr/>
          <p:nvPr/>
        </p:nvSpPr>
        <p:spPr>
          <a:xfrm>
            <a:off x="0" y="798477"/>
            <a:ext cx="9143998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3000" dirty="0" smtClean="0">
                <a:solidFill>
                  <a:schemeClr val="tx2"/>
                </a:solidFill>
                <a:latin typeface="MinionPro-Regular"/>
              </a:rPr>
              <a:t>Over </a:t>
            </a:r>
            <a:r>
              <a:rPr lang="en-US" sz="3000" dirty="0">
                <a:solidFill>
                  <a:schemeClr val="tx2"/>
                </a:solidFill>
                <a:latin typeface="MinionPro-Regular"/>
              </a:rPr>
              <a:t>26 regional organizations </a:t>
            </a:r>
            <a:r>
              <a:rPr lang="en-US" sz="3000" dirty="0" smtClean="0">
                <a:solidFill>
                  <a:schemeClr val="tx2"/>
                </a:solidFill>
                <a:latin typeface="MinionPro-Regular"/>
              </a:rPr>
              <a:t>relevant </a:t>
            </a:r>
            <a:r>
              <a:rPr lang="en-US" sz="3000" dirty="0">
                <a:solidFill>
                  <a:schemeClr val="tx2"/>
                </a:solidFill>
                <a:latin typeface="MinionPro-Regular"/>
              </a:rPr>
              <a:t>to </a:t>
            </a:r>
            <a:r>
              <a:rPr lang="en-US" sz="3000" dirty="0" smtClean="0">
                <a:solidFill>
                  <a:schemeClr val="tx2"/>
                </a:solidFill>
                <a:latin typeface="MinionPro-Regular"/>
              </a:rPr>
              <a:t>SDG14 targets:</a:t>
            </a:r>
          </a:p>
          <a:p>
            <a:pPr marL="1028700" lvl="1" indent="-571500"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12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indigenous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IGOs</a:t>
            </a:r>
          </a:p>
          <a:p>
            <a:pPr marL="1028700" lvl="1" indent="-571500"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5 regional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bodies of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UN agencies</a:t>
            </a:r>
          </a:p>
          <a:p>
            <a:pPr marL="1028700" lvl="1" indent="-571500"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1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independent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 RFMO</a:t>
            </a:r>
          </a:p>
          <a:p>
            <a:pPr marL="1028700" lvl="1" indent="-571500">
              <a:spcAft>
                <a:spcPts val="12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8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regional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NGOs </a:t>
            </a:r>
          </a:p>
          <a:p>
            <a:pPr marL="571500" indent="-571500">
              <a:spcAft>
                <a:spcPts val="12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3000" dirty="0">
                <a:solidFill>
                  <a:schemeClr val="tx2"/>
                </a:solidFill>
                <a:latin typeface="MinionPro-Regular"/>
              </a:rPr>
              <a:t>All organizations have a clear view of how WCR countries seeking to move forward </a:t>
            </a:r>
            <a:r>
              <a:rPr lang="en-US" sz="3000" dirty="0" smtClean="0">
                <a:solidFill>
                  <a:schemeClr val="tx2"/>
                </a:solidFill>
                <a:latin typeface="MinionPro-Regular"/>
              </a:rPr>
              <a:t>via </a:t>
            </a:r>
            <a:r>
              <a:rPr lang="en-US" sz="3000" dirty="0">
                <a:solidFill>
                  <a:schemeClr val="tx2"/>
                </a:solidFill>
                <a:latin typeface="MinionPro-Regular"/>
              </a:rPr>
              <a:t>a coordinated regional </a:t>
            </a:r>
            <a:r>
              <a:rPr lang="en-US" sz="3000" dirty="0" smtClean="0">
                <a:solidFill>
                  <a:schemeClr val="tx2"/>
                </a:solidFill>
                <a:latin typeface="MinionPro-Regular"/>
              </a:rPr>
              <a:t>approach</a:t>
            </a:r>
            <a:endParaRPr lang="en-US" sz="3000" dirty="0">
              <a:solidFill>
                <a:schemeClr val="tx2"/>
              </a:solidFill>
              <a:latin typeface="MinionPro-Regular"/>
            </a:endParaRPr>
          </a:p>
          <a:p>
            <a:pPr marL="571500" indent="-571500">
              <a:spcAft>
                <a:spcPts val="12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3000" dirty="0" smtClean="0">
                <a:solidFill>
                  <a:schemeClr val="tx2"/>
                </a:solidFill>
                <a:latin typeface="MinionPro-Regular"/>
              </a:rPr>
              <a:t>Due in </a:t>
            </a:r>
            <a:r>
              <a:rPr lang="en-US" sz="3000" dirty="0">
                <a:solidFill>
                  <a:schemeClr val="tx2"/>
                </a:solidFill>
                <a:latin typeface="MinionPro-Regular"/>
              </a:rPr>
              <a:t>part to their engagement with </a:t>
            </a:r>
            <a:r>
              <a:rPr lang="en-US" sz="3000" dirty="0" smtClean="0">
                <a:solidFill>
                  <a:schemeClr val="tx2"/>
                </a:solidFill>
                <a:latin typeface="MinionPro-Regular"/>
              </a:rPr>
              <a:t>the </a:t>
            </a:r>
            <a:r>
              <a:rPr lang="en-US" sz="3000" dirty="0">
                <a:solidFill>
                  <a:schemeClr val="tx2"/>
                </a:solidFill>
                <a:latin typeface="MinionPro-Regular"/>
              </a:rPr>
              <a:t>CLME+ </a:t>
            </a:r>
            <a:r>
              <a:rPr lang="en-US" sz="3000" dirty="0" smtClean="0">
                <a:solidFill>
                  <a:schemeClr val="tx2"/>
                </a:solidFill>
                <a:latin typeface="MinionPro-Regular"/>
              </a:rPr>
              <a:t>Project</a:t>
            </a:r>
            <a:endParaRPr lang="en-US" sz="3000" dirty="0">
              <a:solidFill>
                <a:schemeClr val="tx2"/>
              </a:solidFill>
              <a:latin typeface="MinionPro-Regular"/>
            </a:endParaRPr>
          </a:p>
          <a:p>
            <a:pPr marL="571500" indent="-571500">
              <a:spcAft>
                <a:spcPts val="12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3000" dirty="0" smtClean="0">
                <a:solidFill>
                  <a:schemeClr val="tx2"/>
                </a:solidFill>
                <a:latin typeface="MinionPro-Regular"/>
              </a:rPr>
              <a:t>Regional </a:t>
            </a:r>
            <a:r>
              <a:rPr lang="en-US" sz="3000" dirty="0">
                <a:solidFill>
                  <a:schemeClr val="tx2"/>
                </a:solidFill>
                <a:latin typeface="MinionPro-Regular"/>
              </a:rPr>
              <a:t>organizations play a crucial role in implementing agreements</a:t>
            </a:r>
          </a:p>
          <a:p>
            <a:pPr marL="1028700" lvl="1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tx2"/>
              </a:solidFill>
              <a:latin typeface="MinionPro-Regular"/>
            </a:endParaRPr>
          </a:p>
          <a:p>
            <a:endParaRPr lang="en-US" sz="3600" dirty="0">
              <a:solidFill>
                <a:schemeClr val="tx2"/>
              </a:solidFill>
              <a:latin typeface="MinionPr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563912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0" y="182380"/>
            <a:ext cx="9143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4000" dirty="0" smtClean="0">
                <a:solidFill>
                  <a:schemeClr val="tx2">
                    <a:lumMod val="50000"/>
                  </a:schemeClr>
                </a:solidFill>
              </a:rPr>
              <a:t>Complexity and regional cooperation</a:t>
            </a:r>
            <a:endParaRPr lang="en-US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F5F3EFCD-044B-436C-B205-8090CC89AAED}"/>
              </a:ext>
            </a:extLst>
          </p:cNvPr>
          <p:cNvSpPr/>
          <p:nvPr/>
        </p:nvSpPr>
        <p:spPr>
          <a:xfrm>
            <a:off x="0" y="1099816"/>
            <a:ext cx="9143998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18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Institutional 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complexity in the WCR underscores the need for regional cooperation and 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coordination</a:t>
            </a:r>
          </a:p>
          <a:p>
            <a:pPr marL="457200" indent="-457200">
              <a:spcAft>
                <a:spcPts val="12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Need 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for an overarching coordinating mechanism for ocean governance in the WCR 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frequently noted</a:t>
            </a:r>
          </a:p>
          <a:p>
            <a:pPr marL="457200" indent="-457200">
              <a:spcAft>
                <a:spcPts val="12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Promoting </a:t>
            </a:r>
            <a:r>
              <a:rPr lang="en-US" sz="2800" dirty="0">
                <a:solidFill>
                  <a:schemeClr val="tx2">
                    <a:lumMod val="75000"/>
                  </a:schemeClr>
                </a:solidFill>
              </a:rPr>
              <a:t>coordinated ocean governance at the regional level is a primary aim of the CLME+ Project 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SAP and the Project</a:t>
            </a:r>
          </a:p>
          <a:p>
            <a:pPr marL="914400" lvl="1" indent="-457200">
              <a:spcAft>
                <a:spcPts val="12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Establishing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an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ICM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to play this role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while the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</a:rPr>
              <a:t>permanent mechanism is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explored</a:t>
            </a:r>
            <a:endParaRPr lang="en-US" sz="2400" dirty="0">
              <a:solidFill>
                <a:schemeClr val="tx2">
                  <a:lumMod val="75000"/>
                </a:schemeClr>
              </a:solidFill>
              <a:latin typeface="MinionPr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682353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0" y="182380"/>
            <a:ext cx="9143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200" b="1" dirty="0" smtClean="0">
                <a:solidFill>
                  <a:schemeClr val="tx2"/>
                </a:solidFill>
                <a:latin typeface="MinionPro-Regular"/>
              </a:rPr>
              <a:t>Key </a:t>
            </a:r>
            <a:r>
              <a:rPr lang="en-US" sz="3200" b="1" dirty="0">
                <a:solidFill>
                  <a:schemeClr val="tx2"/>
                </a:solidFill>
                <a:latin typeface="MinionPro-Regular"/>
              </a:rPr>
              <a:t>regional level activities linked to SDG14</a:t>
            </a:r>
            <a:endParaRPr lang="en-US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F5F3EFCD-044B-436C-B205-8090CC89AAED}"/>
              </a:ext>
            </a:extLst>
          </p:cNvPr>
          <p:cNvSpPr/>
          <p:nvPr/>
        </p:nvSpPr>
        <p:spPr>
          <a:xfrm>
            <a:off x="0" y="860823"/>
            <a:ext cx="914399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12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The UN Multi-Country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Sustainable Development Framework defines how the UN will jointly achieve development results in partnership with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WCR SIDS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and their associated regional level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organizations </a:t>
            </a:r>
            <a:endParaRPr lang="en-US" sz="2400" dirty="0">
              <a:solidFill>
                <a:schemeClr val="tx2"/>
              </a:solidFill>
              <a:latin typeface="MinionPro-Regular"/>
            </a:endParaRPr>
          </a:p>
          <a:p>
            <a:pPr marL="457200" indent="-457200">
              <a:spcAft>
                <a:spcPts val="12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Several Caribbean States exploring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policies for a ‘blue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economy’</a:t>
            </a:r>
          </a:p>
          <a:p>
            <a:pPr marL="457200" indent="-457200">
              <a:spcAft>
                <a:spcPts val="12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Forum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of the Countries of Latin America and the Caribbean on Sustainable Development,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under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auspices of ECLAC is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regional </a:t>
            </a:r>
            <a:r>
              <a:rPr lang="en-US" sz="2400" dirty="0">
                <a:solidFill>
                  <a:schemeClr val="tx2"/>
                </a:solidFill>
                <a:latin typeface="MinionPro-Regular"/>
              </a:rPr>
              <a:t>mechanism to follow-up and review implementation of the 2030 </a:t>
            </a:r>
            <a:r>
              <a:rPr lang="en-US" sz="2400" dirty="0" smtClean="0">
                <a:solidFill>
                  <a:schemeClr val="tx2"/>
                </a:solidFill>
                <a:latin typeface="MinionPro-Regular"/>
              </a:rPr>
              <a:t>Agenda</a:t>
            </a:r>
            <a:endParaRPr lang="en-US" sz="2400" dirty="0">
              <a:solidFill>
                <a:schemeClr val="tx2"/>
              </a:solidFill>
              <a:latin typeface="MinionPro-Regular"/>
            </a:endParaRPr>
          </a:p>
          <a:p>
            <a:pPr marL="914400" lvl="1" indent="-457200">
              <a:spcAft>
                <a:spcPts val="12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tx2"/>
                </a:solidFill>
                <a:latin typeface="MinionPro-Regular"/>
              </a:rPr>
              <a:t>CARISEC-ECLAC </a:t>
            </a:r>
            <a:r>
              <a:rPr lang="en-US" sz="2000" dirty="0">
                <a:solidFill>
                  <a:schemeClr val="tx2"/>
                </a:solidFill>
                <a:latin typeface="MinionPro-Regular"/>
              </a:rPr>
              <a:t>Regional Consultation and Training to Develop a Set of Core Indicators for Monitoring Implementation of </a:t>
            </a:r>
            <a:r>
              <a:rPr lang="en-US" sz="2000" dirty="0" smtClean="0">
                <a:solidFill>
                  <a:schemeClr val="tx2"/>
                </a:solidFill>
                <a:latin typeface="MinionPro-Regular"/>
              </a:rPr>
              <a:t>SDGs - to </a:t>
            </a:r>
            <a:r>
              <a:rPr lang="en-US" sz="2000" dirty="0">
                <a:solidFill>
                  <a:schemeClr val="tx2"/>
                </a:solidFill>
                <a:latin typeface="MinionPro-Regular"/>
              </a:rPr>
              <a:t>support Caribbean </a:t>
            </a:r>
            <a:r>
              <a:rPr lang="en-US" sz="2000" dirty="0" smtClean="0">
                <a:solidFill>
                  <a:schemeClr val="tx2"/>
                </a:solidFill>
                <a:latin typeface="MinionPro-Regular"/>
              </a:rPr>
              <a:t>SIDS.</a:t>
            </a:r>
            <a:endParaRPr lang="en-US" sz="2400" dirty="0">
              <a:solidFill>
                <a:schemeClr val="tx2"/>
              </a:solidFill>
              <a:latin typeface="MinionPr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297228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0" y="99252"/>
            <a:ext cx="9143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</a:rPr>
              <a:t>Role of projects in SDG14 implementation</a:t>
            </a:r>
            <a:endParaRPr lang="en-US" sz="3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F5F3EFCD-044B-436C-B205-8090CC89AAED}"/>
              </a:ext>
            </a:extLst>
          </p:cNvPr>
          <p:cNvSpPr/>
          <p:nvPr/>
        </p:nvSpPr>
        <p:spPr>
          <a:xfrm>
            <a:off x="0" y="840041"/>
            <a:ext cx="914399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>
                <a:solidFill>
                  <a:schemeClr val="tx2"/>
                </a:solidFill>
              </a:rPr>
              <a:t>Many </a:t>
            </a:r>
            <a:r>
              <a:rPr lang="en-US" sz="2800" dirty="0" smtClean="0">
                <a:solidFill>
                  <a:schemeClr val="tx2"/>
                </a:solidFill>
              </a:rPr>
              <a:t>national, multilateral</a:t>
            </a:r>
            <a:r>
              <a:rPr lang="en-US" sz="2800" dirty="0">
                <a:solidFill>
                  <a:schemeClr val="tx2"/>
                </a:solidFill>
              </a:rPr>
              <a:t>, </a:t>
            </a:r>
            <a:r>
              <a:rPr lang="en-US" sz="2800" dirty="0" smtClean="0">
                <a:solidFill>
                  <a:schemeClr val="tx2"/>
                </a:solidFill>
              </a:rPr>
              <a:t>sub-regional and regional projects, e.g.</a:t>
            </a:r>
          </a:p>
          <a:p>
            <a:pPr marL="457200" indent="-457200">
              <a:spcAft>
                <a:spcPts val="12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600" dirty="0" smtClean="0">
                <a:solidFill>
                  <a:schemeClr val="tx2"/>
                </a:solidFill>
              </a:rPr>
              <a:t>The </a:t>
            </a:r>
            <a:r>
              <a:rPr lang="en-US" sz="2600" dirty="0">
                <a:solidFill>
                  <a:schemeClr val="tx2"/>
                </a:solidFill>
              </a:rPr>
              <a:t>Caribbean Challenge Initiative (CCI) </a:t>
            </a:r>
            <a:r>
              <a:rPr lang="en-US" sz="2600" dirty="0" smtClean="0">
                <a:solidFill>
                  <a:schemeClr val="tx2"/>
                </a:solidFill>
              </a:rPr>
              <a:t>- 20</a:t>
            </a:r>
            <a:r>
              <a:rPr lang="en-US" sz="2600" dirty="0">
                <a:solidFill>
                  <a:schemeClr val="tx2"/>
                </a:solidFill>
              </a:rPr>
              <a:t>% </a:t>
            </a:r>
            <a:r>
              <a:rPr lang="en-US" sz="2600" dirty="0" smtClean="0">
                <a:solidFill>
                  <a:schemeClr val="tx2"/>
                </a:solidFill>
              </a:rPr>
              <a:t>marine </a:t>
            </a:r>
            <a:r>
              <a:rPr lang="en-US" sz="2600" dirty="0">
                <a:solidFill>
                  <a:schemeClr val="tx2"/>
                </a:solidFill>
              </a:rPr>
              <a:t>and coastal resources by 2020.</a:t>
            </a:r>
          </a:p>
          <a:p>
            <a:pPr marL="457200" lvl="0" indent="-457200">
              <a:spcAft>
                <a:spcPts val="12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schemeClr val="tx2"/>
                </a:solidFill>
              </a:rPr>
              <a:t>The Caribbean Marine Biodiversity Program (CBMP) </a:t>
            </a:r>
            <a:endParaRPr lang="en-US" sz="2600" dirty="0" smtClean="0">
              <a:solidFill>
                <a:schemeClr val="tx2"/>
              </a:solidFill>
            </a:endParaRPr>
          </a:p>
          <a:p>
            <a:pPr marL="457200" lvl="0" indent="-457200">
              <a:spcAft>
                <a:spcPts val="12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600" dirty="0" smtClean="0">
                <a:solidFill>
                  <a:schemeClr val="tx2"/>
                </a:solidFill>
              </a:rPr>
              <a:t>Integrating </a:t>
            </a:r>
            <a:r>
              <a:rPr lang="en-US" sz="2600" dirty="0">
                <a:solidFill>
                  <a:schemeClr val="tx2"/>
                </a:solidFill>
              </a:rPr>
              <a:t>Water, Land and Ecosystem Management in Caribbean Small Island Developing States (GEF </a:t>
            </a:r>
            <a:r>
              <a:rPr lang="en-US" sz="2600" dirty="0" err="1">
                <a:solidFill>
                  <a:schemeClr val="tx2"/>
                </a:solidFill>
              </a:rPr>
              <a:t>IWEco</a:t>
            </a:r>
            <a:r>
              <a:rPr lang="en-US" sz="2600" dirty="0">
                <a:solidFill>
                  <a:schemeClr val="tx2"/>
                </a:solidFill>
              </a:rPr>
              <a:t>) </a:t>
            </a:r>
          </a:p>
          <a:p>
            <a:pPr marL="457200" lvl="0" indent="-457200">
              <a:spcAft>
                <a:spcPts val="12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schemeClr val="tx2"/>
                </a:solidFill>
              </a:rPr>
              <a:t>The GEF </a:t>
            </a:r>
            <a:r>
              <a:rPr lang="en-US" sz="2600" dirty="0" smtClean="0">
                <a:solidFill>
                  <a:schemeClr val="tx2"/>
                </a:solidFill>
              </a:rPr>
              <a:t>CLME+ Project:</a:t>
            </a:r>
          </a:p>
          <a:p>
            <a:pPr marL="914400" lvl="1" indent="-457200">
              <a:spcAft>
                <a:spcPts val="12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600" dirty="0" smtClean="0">
                <a:solidFill>
                  <a:schemeClr val="tx2"/>
                </a:solidFill>
              </a:rPr>
              <a:t>Strategic </a:t>
            </a:r>
            <a:r>
              <a:rPr lang="en-US" sz="2600" dirty="0">
                <a:solidFill>
                  <a:schemeClr val="tx2"/>
                </a:solidFill>
              </a:rPr>
              <a:t>Action </a:t>
            </a:r>
            <a:r>
              <a:rPr lang="en-US" sz="2600" dirty="0" err="1">
                <a:solidFill>
                  <a:schemeClr val="tx2"/>
                </a:solidFill>
              </a:rPr>
              <a:t>Programme</a:t>
            </a:r>
            <a:r>
              <a:rPr lang="en-US" sz="2600" dirty="0">
                <a:solidFill>
                  <a:schemeClr val="tx2"/>
                </a:solidFill>
              </a:rPr>
              <a:t> (SAP) for improved ocean governance </a:t>
            </a:r>
            <a:r>
              <a:rPr lang="en-US" sz="2600" dirty="0" smtClean="0">
                <a:solidFill>
                  <a:schemeClr val="tx2"/>
                </a:solidFill>
              </a:rPr>
              <a:t>2015-2025 – 25+ countries</a:t>
            </a:r>
          </a:p>
          <a:p>
            <a:pPr marL="914400" lvl="1" indent="-457200">
              <a:spcAft>
                <a:spcPts val="1200"/>
              </a:spcAft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600" dirty="0" smtClean="0">
                <a:solidFill>
                  <a:schemeClr val="tx2"/>
                </a:solidFill>
              </a:rPr>
              <a:t>M and E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smtClean="0">
                <a:solidFill>
                  <a:schemeClr val="tx2"/>
                </a:solidFill>
              </a:rPr>
              <a:t>framework for the SAP</a:t>
            </a:r>
            <a:endParaRPr lang="en-US" sz="2600" dirty="0">
              <a:solidFill>
                <a:schemeClr val="tx2"/>
              </a:solidFill>
            </a:endParaRPr>
          </a:p>
          <a:p>
            <a:endParaRPr lang="en-US" sz="2800" dirty="0">
              <a:solidFill>
                <a:schemeClr val="tx2"/>
              </a:solidFill>
              <a:latin typeface="MinionPro-Regular"/>
            </a:endParaRPr>
          </a:p>
          <a:p>
            <a:endParaRPr lang="en-US" sz="2800" dirty="0">
              <a:solidFill>
                <a:schemeClr val="tx2"/>
              </a:solidFill>
              <a:latin typeface="MinionPro-Regular"/>
            </a:endParaRPr>
          </a:p>
        </p:txBody>
      </p:sp>
    </p:spTree>
    <p:extLst>
      <p:ext uri="{BB962C8B-B14F-4D97-AF65-F5344CB8AC3E}">
        <p14:creationId xmlns:p14="http://schemas.microsoft.com/office/powerpoint/2010/main" val="4120309504"/>
      </p:ext>
    </p:extLst>
  </p:cSld>
  <p:clrMapOvr>
    <a:masterClrMapping/>
  </p:clrMapOvr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3605</TotalTime>
  <Words>1173</Words>
  <Application>Microsoft Office PowerPoint</Application>
  <PresentationFormat>On-screen Show (4:3)</PresentationFormat>
  <Paragraphs>107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Textured</vt:lpstr>
      <vt:lpstr>Office Theme</vt:lpstr>
      <vt:lpstr>Workshop on Implementation and Monitoring of SDGs in the Caribbean:  The role of the Ocean –  January 17-19, 2018, Saint Vincent and the Grenadines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OWNER</cp:lastModifiedBy>
  <cp:revision>208</cp:revision>
  <dcterms:created xsi:type="dcterms:W3CDTF">2008-05-30T13:50:40Z</dcterms:created>
  <dcterms:modified xsi:type="dcterms:W3CDTF">2018-01-18T12:24:35Z</dcterms:modified>
</cp:coreProperties>
</file>