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5" r:id="rId6"/>
    <p:sldId id="287" r:id="rId7"/>
    <p:sldId id="285" r:id="rId8"/>
    <p:sldId id="286" r:id="rId9"/>
    <p:sldId id="259" r:id="rId10"/>
    <p:sldId id="289" r:id="rId11"/>
    <p:sldId id="291" r:id="rId12"/>
    <p:sldId id="267" r:id="rId13"/>
    <p:sldId id="300" r:id="rId14"/>
    <p:sldId id="301" r:id="rId15"/>
    <p:sldId id="292" r:id="rId16"/>
    <p:sldId id="293" r:id="rId17"/>
    <p:sldId id="295" r:id="rId18"/>
    <p:sldId id="297" r:id="rId19"/>
    <p:sldId id="299" r:id="rId20"/>
    <p:sldId id="29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9656-C417-454E-82BA-923C02D62FD4}" type="datetimeFigureOut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932B-9525-49F1-911D-1F3F28445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2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9656-C417-454E-82BA-923C02D62FD4}" type="datetimeFigureOut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932B-9525-49F1-911D-1F3F28445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0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9656-C417-454E-82BA-923C02D62FD4}" type="datetimeFigureOut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932B-9525-49F1-911D-1F3F28445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6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9656-C417-454E-82BA-923C02D62FD4}" type="datetimeFigureOut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932B-9525-49F1-911D-1F3F28445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4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9656-C417-454E-82BA-923C02D62FD4}" type="datetimeFigureOut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932B-9525-49F1-911D-1F3F28445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3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9656-C417-454E-82BA-923C02D62FD4}" type="datetimeFigureOut">
              <a:rPr lang="en-US" smtClean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932B-9525-49F1-911D-1F3F28445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1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9656-C417-454E-82BA-923C02D62FD4}" type="datetimeFigureOut">
              <a:rPr lang="en-US" smtClean="0"/>
              <a:t>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932B-9525-49F1-911D-1F3F28445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0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9656-C417-454E-82BA-923C02D62FD4}" type="datetimeFigureOut">
              <a:rPr lang="en-US" smtClean="0"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932B-9525-49F1-911D-1F3F28445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1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9656-C417-454E-82BA-923C02D62FD4}" type="datetimeFigureOut">
              <a:rPr lang="en-US" smtClean="0"/>
              <a:t>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932B-9525-49F1-911D-1F3F28445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4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9656-C417-454E-82BA-923C02D62FD4}" type="datetimeFigureOut">
              <a:rPr lang="en-US" smtClean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932B-9525-49F1-911D-1F3F28445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6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9656-C417-454E-82BA-923C02D62FD4}" type="datetimeFigureOut">
              <a:rPr lang="en-US" smtClean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932B-9525-49F1-911D-1F3F28445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5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D9656-C417-454E-82BA-923C02D62FD4}" type="datetimeFigureOut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3932B-9525-49F1-911D-1F3F28445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2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3319"/>
            <a:ext cx="488765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97332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206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29C32A2-5AE8-400E-B30A-7C1C925F0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6497332" y="781383"/>
            <a:ext cx="2405367" cy="248675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AD4BD-5521-449E-B78E-888812D31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1" y="3979207"/>
            <a:ext cx="3030538" cy="1848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53814-B9F6-46BA-B431-54127C7D3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64193"/>
            <a:ext cx="4810125" cy="135575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Science Support for Policy Development for the Implementation of the Sustainable Development Goals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962B8A-AFF5-47A3-8970-4148AF076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72202"/>
            <a:ext cx="4448175" cy="91111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900" dirty="0"/>
              <a:t>Dr. Clare Morrall</a:t>
            </a:r>
          </a:p>
          <a:p>
            <a:pPr algn="l"/>
            <a:r>
              <a:rPr lang="en-US" altLang="en-US" sz="1600" dirty="0"/>
              <a:t>Department of Biology, Ecology and Conservation, School of Arts and Sciences, St. George’s University, Grenada, West Indies</a:t>
            </a:r>
            <a:endParaRPr lang="en-US" sz="1600" dirty="0"/>
          </a:p>
          <a:p>
            <a:pPr algn="l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117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D7EA4CF-2755-4EBE-839E-1C8D99EA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4" y="963877"/>
            <a:ext cx="3008248" cy="4930246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Communication of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97E13-3FA3-474D-9831-E4CD16BD6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 dirty="0"/>
              <a:t>Caribbean societies- generally poorly informed in relation to science (?). There may even be distrust of science</a:t>
            </a:r>
          </a:p>
          <a:p>
            <a:r>
              <a:rPr lang="en-US" sz="2100" dirty="0"/>
              <a:t>Scientists- may not understand the policy process (and their role in the process- i.e. how, when, how to contribute) </a:t>
            </a:r>
          </a:p>
          <a:p>
            <a:r>
              <a:rPr lang="en-US" sz="2100" dirty="0"/>
              <a:t>Knowledge transfer not currently valued in the same way that research is valued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85498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14D54D8-C6C0-4E36-8F7B-06BA019B8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Science and 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D8B2B-6F10-4B4A-941C-E2A0B4C6C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 dirty="0"/>
              <a:t>Scientific </a:t>
            </a:r>
            <a:r>
              <a:rPr lang="en-US" sz="2202" dirty="0"/>
              <a:t>data</a:t>
            </a:r>
            <a:r>
              <a:rPr lang="en-US" sz="2100" dirty="0"/>
              <a:t> may not be available: it may not exist, or decision makers don’t know it exists</a:t>
            </a:r>
          </a:p>
          <a:p>
            <a:r>
              <a:rPr lang="en-US" sz="2100" dirty="0"/>
              <a:t>Available scientific data may not be used: it may be inaccessible or it may not be in a useable form (or it may be ‘inconvenient truth’)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05902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lare Morrall\Pictures\Carriacou MPA meeting Aug 2013\IMG_7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11363" y="-1508125"/>
            <a:ext cx="13166726" cy="987583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465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D44EA2-2CAB-4AED-8A69-8B879A1D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Marine Protected Areas- Network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92527-DFB1-4A13-A38B-9454D93CD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147747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ABF8269-D721-4375-80CE-AC260D9B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GB" sz="4100" dirty="0">
                <a:solidFill>
                  <a:schemeClr val="accent1"/>
                </a:solidFill>
              </a:rPr>
              <a:t>Grenadines Network of Marine Protected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77AC3-EC2E-48DB-8253-2BDDF786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GB" sz="2100" dirty="0"/>
              <a:t>2018- year 8 of the network</a:t>
            </a:r>
          </a:p>
          <a:p>
            <a:r>
              <a:rPr lang="en-GB" sz="2100" dirty="0"/>
              <a:t>Needs assessment and Gap analysis</a:t>
            </a:r>
          </a:p>
          <a:p>
            <a:r>
              <a:rPr lang="en-GB" sz="2100" dirty="0"/>
              <a:t>Annual meeting</a:t>
            </a:r>
          </a:p>
          <a:p>
            <a:r>
              <a:rPr lang="en-GB" sz="2100" dirty="0"/>
              <a:t>Monitoring plans- made with decision makers and based on what MPA managers need to know to inform adaptive management</a:t>
            </a:r>
          </a:p>
          <a:p>
            <a:r>
              <a:rPr lang="en-GB" sz="2100" dirty="0"/>
              <a:t>Information and skill sharing</a:t>
            </a:r>
          </a:p>
        </p:txBody>
      </p:sp>
    </p:spTree>
    <p:extLst>
      <p:ext uri="{BB962C8B-B14F-4D97-AF65-F5344CB8AC3E}">
        <p14:creationId xmlns:p14="http://schemas.microsoft.com/office/powerpoint/2010/main" val="722576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E61550-702C-40C9-84DC-0A7AA1428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343477"/>
            <a:ext cx="12802626" cy="72014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137510-F03C-499F-98B1-6DBA202CC008}"/>
              </a:ext>
            </a:extLst>
          </p:cNvPr>
          <p:cNvSpPr/>
          <p:nvPr/>
        </p:nvSpPr>
        <p:spPr>
          <a:xfrm>
            <a:off x="0" y="0"/>
            <a:ext cx="11443855" cy="517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7BDDE-8E31-4131-AE1A-8EA4E94102F4}"/>
              </a:ext>
            </a:extLst>
          </p:cNvPr>
          <p:cNvSpPr/>
          <p:nvPr/>
        </p:nvSpPr>
        <p:spPr>
          <a:xfrm>
            <a:off x="110837" y="6391564"/>
            <a:ext cx="9855200" cy="517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67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F46D19-B44B-4371-A5A0-D75B8E14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0321" y="-753300"/>
            <a:ext cx="12144642" cy="68313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A556B2-EFC0-4DE6-B41C-E4242DECD3C8}"/>
              </a:ext>
            </a:extLst>
          </p:cNvPr>
          <p:cNvSpPr/>
          <p:nvPr/>
        </p:nvSpPr>
        <p:spPr>
          <a:xfrm>
            <a:off x="-1500321" y="5624945"/>
            <a:ext cx="12426939" cy="1233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97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3A9F23-6D33-46C9-AA7C-F15AA52A8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5700" y="-641785"/>
            <a:ext cx="12851788" cy="72291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E41244-BBD0-416B-9AC3-87C8F2608A69}"/>
              </a:ext>
            </a:extLst>
          </p:cNvPr>
          <p:cNvSpPr/>
          <p:nvPr/>
        </p:nvSpPr>
        <p:spPr>
          <a:xfrm>
            <a:off x="0" y="6170279"/>
            <a:ext cx="11149533" cy="1513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75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7F5A2F-D0B2-4B92-B133-8013CA4E1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7776" y="94328"/>
            <a:ext cx="11971867" cy="67341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35A10C-7EA8-4497-8C86-5E0F699C1690}"/>
              </a:ext>
            </a:extLst>
          </p:cNvPr>
          <p:cNvSpPr/>
          <p:nvPr/>
        </p:nvSpPr>
        <p:spPr>
          <a:xfrm>
            <a:off x="-1160206" y="68826"/>
            <a:ext cx="11916696" cy="737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54191B-0060-4FD7-B690-4B6327FE2841}"/>
              </a:ext>
            </a:extLst>
          </p:cNvPr>
          <p:cNvSpPr/>
          <p:nvPr/>
        </p:nvSpPr>
        <p:spPr>
          <a:xfrm>
            <a:off x="-757084" y="6459794"/>
            <a:ext cx="10274710" cy="737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88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A02B85-1341-4D4A-BB18-11050ABA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3700" dirty="0">
                <a:solidFill>
                  <a:schemeClr val="accent1"/>
                </a:solidFill>
              </a:rPr>
              <a:t>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06F8B-EC15-4A2D-831B-F084C7BE2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460" y="1449652"/>
            <a:ext cx="4783327" cy="4930246"/>
          </a:xfrm>
        </p:spPr>
        <p:txBody>
          <a:bodyPr anchor="ctr">
            <a:normAutofit lnSpcReduction="10000"/>
          </a:bodyPr>
          <a:lstStyle/>
          <a:p>
            <a:r>
              <a:rPr lang="en-US" sz="2100" dirty="0"/>
              <a:t>Science needed to forecast possible futures and inform decision makers</a:t>
            </a:r>
          </a:p>
          <a:p>
            <a:r>
              <a:rPr lang="en-US" sz="2100" dirty="0"/>
              <a:t>‘Nitty gritty’ reality on the ground in Caribbean nations must inform SDG implementation and monitoring plans</a:t>
            </a:r>
          </a:p>
          <a:p>
            <a:r>
              <a:rPr lang="en-US" sz="2100" dirty="0"/>
              <a:t>Build and/or strengthen networks connecting scientists</a:t>
            </a:r>
          </a:p>
          <a:p>
            <a:r>
              <a:rPr lang="en-US" sz="2100" dirty="0"/>
              <a:t>Build strong and effective connections between scientists and communities</a:t>
            </a:r>
          </a:p>
          <a:p>
            <a:r>
              <a:rPr lang="en-US" sz="2100" dirty="0"/>
              <a:t>Build strong and effective connections between scientists and decision makers</a:t>
            </a:r>
          </a:p>
          <a:p>
            <a:r>
              <a:rPr lang="en-US" sz="2100" dirty="0"/>
              <a:t>Many organizations are already working towards aspects of SDG Goals and Targets- implementation of SDG’s should start here!</a:t>
            </a:r>
          </a:p>
          <a:p>
            <a:pPr marL="0" indent="0">
              <a:buNone/>
            </a:pPr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42766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12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120775"/>
            <a:ext cx="9144000" cy="4481513"/>
            <a:chOff x="0" y="0"/>
            <a:chExt cx="5760" cy="2823"/>
          </a:xfrm>
        </p:grpSpPr>
        <p:sp>
          <p:nvSpPr>
            <p:cNvPr id="717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28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0"/>
              <a:ext cx="5760" cy="2823"/>
              <a:chOff x="0" y="0"/>
              <a:chExt cx="5760" cy="2823"/>
            </a:xfrm>
          </p:grpSpPr>
          <p:sp>
            <p:nvSpPr>
              <p:cNvPr id="7176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282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7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282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600" dirty="0">
                    <a:latin typeface="Verdana" pitchFamily="34" charset="0"/>
                  </a:rPr>
                  <a:t>  </a:t>
                </a:r>
                <a:r>
                  <a:rPr lang="en-GB" sz="28800" dirty="0">
                    <a:latin typeface="Verdana" pitchFamily="34" charset="0"/>
                  </a:rPr>
                  <a:t> </a:t>
                </a:r>
                <a:r>
                  <a:rPr lang="en-GB" sz="600" dirty="0">
                    <a:latin typeface="Verdana" pitchFamily="34" charset="0"/>
                  </a:rPr>
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</a:t>
                </a:r>
              </a:p>
            </p:txBody>
          </p:sp>
        </p:grpSp>
      </p:grpSp>
      <p:pic>
        <p:nvPicPr>
          <p:cNvPr id="7172" name="Picture 8" descr="Caribbe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52600" y="0"/>
            <a:ext cx="108966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Oval 9"/>
          <p:cNvSpPr>
            <a:spLocks noChangeArrowheads="1"/>
          </p:cNvSpPr>
          <p:nvPr/>
        </p:nvSpPr>
        <p:spPr bwMode="auto">
          <a:xfrm>
            <a:off x="6227763" y="5589588"/>
            <a:ext cx="2160587" cy="50482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7848600" y="4953000"/>
            <a:ext cx="1524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4724400" y="5105400"/>
            <a:ext cx="1524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7772400" y="4495800"/>
            <a:ext cx="1524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763000" y="3657600"/>
            <a:ext cx="1524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7924800" y="3429000"/>
            <a:ext cx="1524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7543800" y="5715000"/>
            <a:ext cx="1524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7391400" y="3048000"/>
            <a:ext cx="1524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5029200" y="4114800"/>
            <a:ext cx="1524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5562600" y="3048000"/>
            <a:ext cx="1524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361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Pictures\art show\Natural Light\Ile de Caille 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66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19875" y="3995678"/>
            <a:ext cx="45757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Thank-you!</a:t>
            </a:r>
          </a:p>
          <a:p>
            <a:r>
              <a:rPr lang="en-US" sz="2400" dirty="0"/>
              <a:t>Dr. Clare Morrall</a:t>
            </a:r>
          </a:p>
          <a:p>
            <a:r>
              <a:rPr lang="en-US" sz="2400" dirty="0"/>
              <a:t>cmorrall@sgu.edu</a:t>
            </a:r>
          </a:p>
        </p:txBody>
      </p:sp>
    </p:spTree>
    <p:extLst>
      <p:ext uri="{BB962C8B-B14F-4D97-AF65-F5344CB8AC3E}">
        <p14:creationId xmlns:p14="http://schemas.microsoft.com/office/powerpoint/2010/main" val="348818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854" y="5410200"/>
            <a:ext cx="139614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grenlogo.GIF (16062 byte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486400"/>
            <a:ext cx="533400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Owner\AppData\Local\Microsoft\Windows\Temporary Internet Files\Low\Content.IE5\JRAIO880\IMG_767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476240"/>
          </a:xfrm>
          <a:prstGeom prst="rect">
            <a:avLst/>
          </a:prstGeom>
          <a:noFill/>
        </p:spPr>
      </p:pic>
      <p:pic>
        <p:nvPicPr>
          <p:cNvPr id="2052" name="Picture 4" descr="Grenada 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5486399"/>
            <a:ext cx="2018581" cy="137160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693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Caribbean maritime boundaries map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2323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7530" y="6550223"/>
            <a:ext cx="6776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From: http://commons.wikimedia.org/wiki/File:Caribbean_maritime_boundaries_map.svg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653D37-A772-4494-8C9D-35BB45D8F39C}"/>
              </a:ext>
            </a:extLst>
          </p:cNvPr>
          <p:cNvSpPr txBox="1"/>
          <p:nvPr/>
        </p:nvSpPr>
        <p:spPr>
          <a:xfrm>
            <a:off x="4343400" y="256032"/>
            <a:ext cx="335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Caribbean</a:t>
            </a:r>
          </a:p>
          <a:p>
            <a:r>
              <a:rPr lang="en-US" dirty="0"/>
              <a:t>Ocean space v’s Land space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19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958844F-BDC3-4DCD-A7E6-7D37408E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Science in the Caribbean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4A06-0DB0-491C-B7A9-A40D4777F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 dirty="0"/>
              <a:t>Who does it?</a:t>
            </a:r>
          </a:p>
          <a:p>
            <a:r>
              <a:rPr lang="en-US" sz="2100" dirty="0"/>
              <a:t>What is done with what is done? </a:t>
            </a:r>
            <a:r>
              <a:rPr lang="en-US" sz="2100" dirty="0">
                <a:sym typeface="Wingdings" panose="05000000000000000000" pitchFamily="2" charset="2"/>
              </a:rPr>
              <a:t>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30220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930D76-84AA-4B38-B358-8BBEB85C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4100" dirty="0">
                <a:solidFill>
                  <a:schemeClr val="accent1"/>
                </a:solidFill>
              </a:rPr>
              <a:t>Science in the Caribbean- 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15390-EFE9-4FE5-BEC3-D0AFA8B61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 dirty="0"/>
              <a:t>Academic institutions</a:t>
            </a:r>
          </a:p>
          <a:p>
            <a:r>
              <a:rPr lang="en-US" sz="2100" dirty="0"/>
              <a:t>Government Departments, Divisions and Statutory Bodies</a:t>
            </a:r>
          </a:p>
          <a:p>
            <a:r>
              <a:rPr lang="en-US" sz="2100" dirty="0"/>
              <a:t>Local, regional and international NGOs</a:t>
            </a:r>
          </a:p>
          <a:p>
            <a:r>
              <a:rPr lang="en-US" sz="2100" dirty="0"/>
              <a:t>Regional and International agencies </a:t>
            </a:r>
          </a:p>
          <a:p>
            <a:r>
              <a:rPr lang="en-US" sz="2100" dirty="0"/>
              <a:t>‘Parachute scientists’</a:t>
            </a:r>
          </a:p>
          <a:p>
            <a:r>
              <a:rPr lang="en-US" sz="2100" dirty="0"/>
              <a:t>And………?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80027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09DF1E-3624-420B-BCD4-E3CFCE2EE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538480"/>
            <a:ext cx="12336498" cy="69392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BDAF64-1056-4AEA-8CE6-6C8BCBEA6096}"/>
              </a:ext>
            </a:extLst>
          </p:cNvPr>
          <p:cNvSpPr/>
          <p:nvPr/>
        </p:nvSpPr>
        <p:spPr>
          <a:xfrm>
            <a:off x="-863600" y="5862320"/>
            <a:ext cx="12659360" cy="995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9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014590-665F-4411-9F24-AC28A86A4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5341" y="-473710"/>
            <a:ext cx="13011573" cy="73190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C54257-FDA8-456E-B70F-1A6621CCA1C1}"/>
              </a:ext>
            </a:extLst>
          </p:cNvPr>
          <p:cNvSpPr/>
          <p:nvPr/>
        </p:nvSpPr>
        <p:spPr>
          <a:xfrm>
            <a:off x="-731520" y="6045200"/>
            <a:ext cx="129032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2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E885FA-583E-488C-A3B2-2647B84A81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3436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87B1CEC7-C2CE-4440-A0F7-0BE6B3AADB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173" y="320843"/>
            <a:ext cx="4210176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7B0DBF0B-D7C2-4F15-94AE-3152558245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1061" y="320843"/>
            <a:ext cx="4210177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9" descr="AMLC-logo-final-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243" y="640080"/>
            <a:ext cx="3318035" cy="3291840"/>
          </a:xfrm>
          <a:prstGeom prst="rect">
            <a:avLst/>
          </a:prstGeom>
          <a:noFill/>
        </p:spPr>
      </p:pic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1E213A4-13F0-4188-9441-CFD2C6B15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73" y="1880281"/>
            <a:ext cx="3730752" cy="811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514599" y="4020472"/>
            <a:ext cx="6858000" cy="1099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AD4ACF-DA3E-4E61-83EE-E7E5DA04C0CF}"/>
              </a:ext>
            </a:extLst>
          </p:cNvPr>
          <p:cNvSpPr txBox="1"/>
          <p:nvPr/>
        </p:nvSpPr>
        <p:spPr>
          <a:xfrm>
            <a:off x="2697004" y="3881825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Established 1957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D3A97-C7AD-4D3A-9010-BCE7D93288C4}"/>
              </a:ext>
            </a:extLst>
          </p:cNvPr>
          <p:cNvSpPr txBox="1"/>
          <p:nvPr/>
        </p:nvSpPr>
        <p:spPr>
          <a:xfrm>
            <a:off x="7195481" y="3881825"/>
            <a:ext cx="206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Established 1947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C6AB4-C864-4861-A233-DBFFBF8A9C0A}"/>
              </a:ext>
            </a:extLst>
          </p:cNvPr>
          <p:cNvSpPr txBox="1"/>
          <p:nvPr/>
        </p:nvSpPr>
        <p:spPr>
          <a:xfrm>
            <a:off x="390525" y="5212080"/>
            <a:ext cx="8439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Regional research NGO’s. AMLC and GCFI contribute to research and information sharing. Conferences, searchable databases and student support.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2590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4527</TotalTime>
  <Words>390</Words>
  <Application>Microsoft Office PowerPoint</Application>
  <PresentationFormat>On-screen Show (4:3)</PresentationFormat>
  <Paragraphs>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Wingdings</vt:lpstr>
      <vt:lpstr>Office Theme</vt:lpstr>
      <vt:lpstr>Science Support for Policy Development for the Implementation of the Sustainable Development Goals </vt:lpstr>
      <vt:lpstr>PowerPoint Presentation</vt:lpstr>
      <vt:lpstr>PowerPoint Presentation</vt:lpstr>
      <vt:lpstr>PowerPoint Presentation</vt:lpstr>
      <vt:lpstr>Science in the Caribbean</vt:lpstr>
      <vt:lpstr>Science in the Caribbean- Who?</vt:lpstr>
      <vt:lpstr>PowerPoint Presentation</vt:lpstr>
      <vt:lpstr>PowerPoint Presentation</vt:lpstr>
      <vt:lpstr>PowerPoint Presentation</vt:lpstr>
      <vt:lpstr>Communication of Science</vt:lpstr>
      <vt:lpstr>Science and Decision Making</vt:lpstr>
      <vt:lpstr>PowerPoint Presentation</vt:lpstr>
      <vt:lpstr>Marine Protected Areas- Network Success</vt:lpstr>
      <vt:lpstr>Grenadines Network of Marine Protected Areas</vt:lpstr>
      <vt:lpstr>PowerPoint Presentation</vt:lpstr>
      <vt:lpstr>PowerPoint Presentation</vt:lpstr>
      <vt:lpstr>PowerPoint Presentation</vt:lpstr>
      <vt:lpstr>PowerPoint Presentation</vt:lpstr>
      <vt:lpstr>Suggestions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Support for Policy Development for the Implementation of the Sustainable Development Goals</dc:title>
  <dc:creator>Clare Morrall</dc:creator>
  <cp:lastModifiedBy>Clare Morrall</cp:lastModifiedBy>
  <cp:revision>42</cp:revision>
  <dcterms:created xsi:type="dcterms:W3CDTF">2018-01-13T18:52:31Z</dcterms:created>
  <dcterms:modified xsi:type="dcterms:W3CDTF">2018-01-17T12:12:11Z</dcterms:modified>
</cp:coreProperties>
</file>